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sldIdLst>
    <p:sldId id="256" r:id="rId2"/>
    <p:sldId id="321" r:id="rId3"/>
    <p:sldId id="348" r:id="rId4"/>
    <p:sldId id="420" r:id="rId5"/>
    <p:sldId id="421" r:id="rId6"/>
    <p:sldId id="419" r:id="rId7"/>
    <p:sldId id="259" r:id="rId8"/>
    <p:sldId id="260" r:id="rId9"/>
    <p:sldId id="338" r:id="rId10"/>
    <p:sldId id="339" r:id="rId11"/>
    <p:sldId id="261" r:id="rId12"/>
    <p:sldId id="262" r:id="rId13"/>
    <p:sldId id="320" r:id="rId14"/>
    <p:sldId id="340" r:id="rId15"/>
    <p:sldId id="374" r:id="rId16"/>
    <p:sldId id="375" r:id="rId17"/>
    <p:sldId id="377" r:id="rId18"/>
    <p:sldId id="398" r:id="rId19"/>
    <p:sldId id="376" r:id="rId20"/>
    <p:sldId id="378" r:id="rId21"/>
    <p:sldId id="379" r:id="rId22"/>
    <p:sldId id="380" r:id="rId23"/>
    <p:sldId id="381" r:id="rId24"/>
    <p:sldId id="397" r:id="rId25"/>
    <p:sldId id="341" r:id="rId26"/>
    <p:sldId id="373" r:id="rId27"/>
    <p:sldId id="265" r:id="rId28"/>
    <p:sldId id="266" r:id="rId29"/>
    <p:sldId id="372" r:id="rId30"/>
    <p:sldId id="342" r:id="rId31"/>
    <p:sldId id="343" r:id="rId32"/>
    <p:sldId id="344" r:id="rId33"/>
    <p:sldId id="269" r:id="rId34"/>
    <p:sldId id="270" r:id="rId35"/>
    <p:sldId id="271" r:id="rId36"/>
    <p:sldId id="272" r:id="rId37"/>
    <p:sldId id="274" r:id="rId38"/>
    <p:sldId id="371" r:id="rId39"/>
    <p:sldId id="370" r:id="rId40"/>
    <p:sldId id="277" r:id="rId41"/>
    <p:sldId id="278" r:id="rId42"/>
    <p:sldId id="369" r:id="rId43"/>
    <p:sldId id="280" r:id="rId44"/>
    <p:sldId id="281" r:id="rId45"/>
    <p:sldId id="383" r:id="rId46"/>
    <p:sldId id="350" r:id="rId47"/>
    <p:sldId id="368" r:id="rId48"/>
    <p:sldId id="283" r:id="rId49"/>
    <p:sldId id="349" r:id="rId50"/>
    <p:sldId id="385" r:id="rId51"/>
    <p:sldId id="384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45" r:id="rId64"/>
    <p:sldId id="367" r:id="rId65"/>
    <p:sldId id="286" r:id="rId66"/>
    <p:sldId id="287" r:id="rId67"/>
    <p:sldId id="366" r:id="rId68"/>
    <p:sldId id="364" r:id="rId69"/>
    <p:sldId id="363" r:id="rId70"/>
    <p:sldId id="365" r:id="rId71"/>
    <p:sldId id="337" r:id="rId72"/>
    <p:sldId id="328" r:id="rId73"/>
    <p:sldId id="329" r:id="rId74"/>
    <p:sldId id="399" r:id="rId75"/>
    <p:sldId id="400" r:id="rId76"/>
    <p:sldId id="401" r:id="rId77"/>
    <p:sldId id="402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  <p:sldId id="411" r:id="rId87"/>
    <p:sldId id="412" r:id="rId88"/>
    <p:sldId id="413" r:id="rId89"/>
    <p:sldId id="414" r:id="rId90"/>
    <p:sldId id="415" r:id="rId91"/>
    <p:sldId id="416" r:id="rId92"/>
    <p:sldId id="417" r:id="rId93"/>
    <p:sldId id="418" r:id="rId94"/>
    <p:sldId id="332" r:id="rId95"/>
    <p:sldId id="334" r:id="rId96"/>
  </p:sldIdLst>
  <p:sldSz cx="9906000" cy="6858000" type="A4"/>
  <p:notesSz cx="6858000" cy="9144000"/>
  <p:custDataLst>
    <p:tags r:id="rId9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SE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2" autoAdjust="0"/>
    <p:restoredTop sz="88474" autoAdjust="0"/>
  </p:normalViewPr>
  <p:slideViewPr>
    <p:cSldViewPr>
      <p:cViewPr varScale="1">
        <p:scale>
          <a:sx n="101" d="100"/>
          <a:sy n="101" d="100"/>
        </p:scale>
        <p:origin x="120" y="2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06AAB-CF42-42DE-B1F0-CF4BEB4BD10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2097F-3E44-464E-8851-0A0E55D6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Explanation for the first sentence: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 many data mining situations, we know the entire data set in advance.</a:t>
            </a:r>
            <a:r>
              <a:rPr lang="en-US" altLang="zh-CN" baseline="0" dirty="0" smtClean="0"/>
              <a:t> On the other side, we face data stream, and are not able to get the entire data set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29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dirty="0" smtClean="0"/>
                  <a:t>Explanation</a:t>
                </a:r>
                <a:r>
                  <a:rPr lang="en-US" i="0" baseline="0" dirty="0" smtClean="0"/>
                  <a:t>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s/(n+1) is</a:t>
                </a:r>
                <a:r>
                  <a:rPr lang="en-US" baseline="0" dirty="0" smtClean="0"/>
                  <a:t> the probability of the new element being selected.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(1-s/(n+1)) is the probability of the new element not to be selected; it is equivalent to that we will keep all the elements in S and drop the new element.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If we sample the new element, we have to drop one from the old S sample to keep the fixed size. So for </a:t>
                </a:r>
                <a:r>
                  <a:rPr lang="en-US" dirty="0" smtClean="0"/>
                  <a:t>elements already in S, probability of remaining in S </a:t>
                </a:r>
                <a:r>
                  <a:rPr lang="en-US" baseline="0" dirty="0" smtClean="0"/>
                  <a:t>is (probability of new element being selected * the probability of the element still in the sample set)= s/(n+1) * (s-1)/s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For elements already in S, probability of remaining in S is: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(1-s/(n+1)) +(s/(n+1) * (s-1)/s)=n/(n+1)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dirty="0" smtClean="0"/>
                  <a:t>Explanation</a:t>
                </a:r>
                <a:r>
                  <a:rPr lang="en-US" i="0" baseline="0" dirty="0" smtClean="0"/>
                  <a:t> for </a:t>
                </a:r>
                <a:r>
                  <a:rPr lang="en-US" b="0" i="0" smtClean="0">
                    <a:latin typeface="Cambria Math"/>
                  </a:rPr>
                  <a:t>(</a:t>
                </a:r>
                <a:r>
                  <a:rPr lang="en-US" b="0" i="0" smtClean="0">
                    <a:latin typeface="Cambria Math"/>
                  </a:rPr>
                  <a:t>1−𝑠/(𝑛+1))+(𝑠/(𝑛+1))((𝑠−1)/𝑠)=𝑛/(𝑛+1)</a:t>
                </a:r>
                <a:endParaRPr lang="en-US" dirty="0" smtClean="0"/>
              </a:p>
              <a:p>
                <a:r>
                  <a:rPr lang="en-US" dirty="0" smtClean="0"/>
                  <a:t>s/(n+1) is</a:t>
                </a:r>
                <a:r>
                  <a:rPr lang="en-US" baseline="0" dirty="0" smtClean="0"/>
                  <a:t> the probability of the new element being selected.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(1-s/(n+1)) is the probability of the new element not to be selected; it is equivalent to that we will keep all the elements in S and drop the new element.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If we sample the new element, we have to drop one from the old S sample to keep the fixed size. So for </a:t>
                </a:r>
                <a:r>
                  <a:rPr lang="en-US" dirty="0" smtClean="0"/>
                  <a:t>elements already in S, probability of remaining in S </a:t>
                </a:r>
                <a:r>
                  <a:rPr lang="en-US" baseline="0" dirty="0" smtClean="0"/>
                  <a:t>is (probability of new element being selected * the probability of the element still in the sample set)= s/(n+1) * (s-1)/s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For elements already in S, probability of remaining in S is: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(1-s/(n+1)) +(s/(n+1) * (s-1)/s)=n/(n+1)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2" charset="-122"/>
              </a:rPr>
              <a:t>bucket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in the DGIM method is a record consisting of: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The timestamp of its end [O(log </a:t>
            </a:r>
            <a:r>
              <a:rPr lang="en-US" altLang="zh-CN" i="1" dirty="0" smtClean="0">
                <a:ea typeface="宋体" pitchFamily="2" charset="-122"/>
              </a:rPr>
              <a:t>N </a:t>
            </a:r>
            <a:r>
              <a:rPr lang="en-US" altLang="zh-CN" dirty="0" smtClean="0">
                <a:ea typeface="宋体" pitchFamily="2" charset="-122"/>
              </a:rPr>
              <a:t>) bits]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The number of 1’s between its beginning and end [O(log </a:t>
            </a:r>
            <a:r>
              <a:rPr lang="en-US" altLang="zh-CN" dirty="0" err="1" smtClean="0">
                <a:ea typeface="宋体" pitchFamily="2" charset="-122"/>
              </a:rPr>
              <a:t>log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N </a:t>
            </a:r>
            <a:r>
              <a:rPr lang="en-US" altLang="zh-CN" dirty="0" smtClean="0">
                <a:ea typeface="宋体" pitchFamily="2" charset="-122"/>
              </a:rPr>
              <a:t>) bits]</a:t>
            </a:r>
          </a:p>
          <a:p>
            <a:r>
              <a:rPr lang="en-US" dirty="0" smtClean="0"/>
              <a:t>So for a bucket,</a:t>
            </a:r>
            <a:r>
              <a:rPr lang="en-US" baseline="0" dirty="0" smtClean="0"/>
              <a:t> store </a:t>
            </a:r>
            <a:r>
              <a:rPr lang="en-US" altLang="zh-CN" dirty="0" smtClean="0">
                <a:ea typeface="宋体" pitchFamily="2" charset="-122"/>
              </a:rPr>
              <a:t>O(log </a:t>
            </a:r>
            <a:r>
              <a:rPr lang="en-US" altLang="zh-CN" i="1" dirty="0" smtClean="0">
                <a:ea typeface="宋体" pitchFamily="2" charset="-122"/>
              </a:rPr>
              <a:t>N </a:t>
            </a:r>
            <a:r>
              <a:rPr lang="en-US" altLang="zh-CN" dirty="0" smtClean="0">
                <a:ea typeface="宋体" pitchFamily="2" charset="-122"/>
              </a:rPr>
              <a:t>) bits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宋体" pitchFamily="2" charset="-122"/>
              </a:rPr>
              <a:t>Store </a:t>
            </a:r>
            <a:r>
              <a:rPr lang="en-US" altLang="zh-CN" dirty="0" smtClean="0">
                <a:ea typeface="宋体" pitchFamily="2" charset="-122"/>
              </a:rPr>
              <a:t>O(log </a:t>
            </a:r>
            <a:r>
              <a:rPr lang="en-US" altLang="zh-CN" i="1" dirty="0" smtClean="0">
                <a:ea typeface="宋体" pitchFamily="2" charset="-122"/>
              </a:rPr>
              <a:t>N </a:t>
            </a:r>
            <a:r>
              <a:rPr lang="en-US" altLang="zh-CN" dirty="0" smtClean="0">
                <a:ea typeface="宋体" pitchFamily="2" charset="-122"/>
              </a:rPr>
              <a:t>) buckets,</a:t>
            </a:r>
            <a:r>
              <a:rPr lang="en-US" altLang="zh-CN" baseline="0" dirty="0" smtClean="0">
                <a:ea typeface="宋体" pitchFamily="2" charset="-122"/>
              </a:rPr>
              <a:t> and then we get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O(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log</a:t>
            </a:r>
            <a:r>
              <a:rPr lang="en-US" altLang="zh-CN" i="1" dirty="0" err="1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) O(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log</a:t>
            </a:r>
            <a:r>
              <a:rPr lang="en-US" altLang="zh-CN" i="1" dirty="0" err="1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) </a:t>
            </a:r>
            <a:r>
              <a:rPr lang="en-US" altLang="zh-CN" dirty="0" smtClean="0">
                <a:solidFill>
                  <a:schemeClr val="tx1"/>
                </a:solidFill>
                <a:ea typeface="+mn-ea"/>
              </a:rPr>
              <a:t>=</a:t>
            </a:r>
            <a:r>
              <a:rPr lang="en-US" altLang="zh-CN" baseline="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O(log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6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45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Explanation for the example: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example illustrates how DG</a:t>
            </a:r>
            <a:r>
              <a:rPr lang="en-US" altLang="zh-CN" baseline="0" dirty="0" smtClean="0"/>
              <a:t>IM algorithm updates buckets when new element comes. </a:t>
            </a:r>
          </a:p>
          <a:p>
            <a:r>
              <a:rPr lang="en-US" altLang="zh-CN" baseline="0" dirty="0" smtClean="0"/>
              <a:t>First we have buckets as shown in the first figure. We have two size of 1 buckets, one size of 2 buckets, two size of 4 buckets, two size of 8 buckets. The last one should be size of 16 but in finite N, we cannot say all elements.</a:t>
            </a:r>
          </a:p>
          <a:p>
            <a:r>
              <a:rPr lang="en-US" altLang="zh-CN" baseline="0" dirty="0" smtClean="0"/>
              <a:t>In the second figure, a new 1 comes. It forms a size of 1 bucket. Now we have three size of 1 buckets so we have to combine the older two size of 1 buckets.  After updating, we get the third figure. </a:t>
            </a:r>
          </a:p>
          <a:p>
            <a:r>
              <a:rPr lang="en-US" altLang="zh-CN" baseline="0" dirty="0" smtClean="0"/>
              <a:t>In the third figure, it just executes the update operation. Now we have one size of 1 bucket, two size of 2 buckets, two size of 4 buckets, two size of 8 buckets and the last one.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In the fourth figure, we add three elements: 101. After the first new 1 comes, it forms a size of 1 bucket. we have two size of 1 buckets, two size of 2 buckets, two size of 4 buckets, two size of 8 buckets and the last one. No extra updates. After 0 comes, no change. After the second new 1 comes, it forms a size of 1 bucket. we have three size of 1 buckets. We have to combine the older two size of 1 buckets. Then we have three size of 2 buckets. That is the figure 5.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In the fifth figure, elements are the same with figure 4. Just combine the older two size of 1 buckets and get new buckets.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In the sixth figure, because we have three size of 2 buckets now, we have to combine the older two to form a new size of 4 bucket. That results in three size of 4 buckets so that we continue to update until there are no three buckets for a specific size.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02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r>
              <a:rPr lang="en-US" baseline="0" dirty="0" smtClean="0"/>
              <a:t> for the proof. </a:t>
            </a:r>
          </a:p>
          <a:p>
            <a:r>
              <a:rPr lang="en-US" baseline="0" dirty="0" smtClean="0"/>
              <a:t>Computation method: estimation = sum of all the bucket size before the last one + the last one size/2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situation of taking the most error: we have only one element in the last bucket. At this moment, we add the last one size/2 to the final estimate. So we make an error at most the last one size/2=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en-US" altLang="zh-CN" i="1" baseline="30000" dirty="0" smtClean="0">
                <a:ea typeface="宋体" pitchFamily="2" charset="-122"/>
              </a:rPr>
              <a:t>r </a:t>
            </a:r>
            <a:r>
              <a:rPr lang="en-US" altLang="zh-CN" baseline="30000" dirty="0" smtClean="0">
                <a:ea typeface="宋体" pitchFamily="2" charset="-122"/>
              </a:rPr>
              <a:t>-1.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the bucket size before the last one is obviously what we need. Every bucket must appear once or twice. And then this value is at least </a:t>
            </a:r>
            <a:r>
              <a:rPr lang="en-US" altLang="zh-CN" dirty="0" smtClean="0">
                <a:ea typeface="宋体" pitchFamily="2" charset="-122"/>
              </a:rPr>
              <a:t>1 + 2 + 4 + … + 2</a:t>
            </a:r>
            <a:r>
              <a:rPr lang="en-US" altLang="zh-CN" i="1" baseline="30000" dirty="0" smtClean="0">
                <a:ea typeface="宋体" pitchFamily="2" charset="-122"/>
              </a:rPr>
              <a:t>r-1</a:t>
            </a:r>
            <a:r>
              <a:rPr lang="en-US" altLang="zh-CN" dirty="0" smtClean="0">
                <a:ea typeface="宋体" pitchFamily="2" charset="-122"/>
              </a:rPr>
              <a:t> = 2</a:t>
            </a:r>
            <a:r>
              <a:rPr lang="en-US" altLang="zh-CN" i="1" baseline="30000" dirty="0" smtClean="0">
                <a:ea typeface="宋体" pitchFamily="2" charset="-122"/>
              </a:rPr>
              <a:t>r </a:t>
            </a:r>
            <a:r>
              <a:rPr lang="en-US" altLang="zh-CN" dirty="0" smtClean="0">
                <a:ea typeface="宋体" pitchFamily="2" charset="-122"/>
              </a:rPr>
              <a:t>-1 when every bucket just appears only one time.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pitchFamily="2" charset="-122"/>
              </a:rPr>
              <a:t>Estimation=2</a:t>
            </a:r>
            <a:r>
              <a:rPr lang="en-US" altLang="zh-CN" i="1" baseline="30000" dirty="0" smtClean="0">
                <a:ea typeface="宋体" pitchFamily="2" charset="-122"/>
              </a:rPr>
              <a:t>r-1</a:t>
            </a:r>
            <a:r>
              <a:rPr lang="en-US" altLang="zh-CN" dirty="0" smtClean="0">
                <a:ea typeface="宋体" pitchFamily="2" charset="-122"/>
              </a:rPr>
              <a:t> +2</a:t>
            </a:r>
            <a:r>
              <a:rPr lang="en-US" altLang="zh-CN" i="1" baseline="30000" dirty="0" smtClean="0">
                <a:ea typeface="宋体" pitchFamily="2" charset="-122"/>
              </a:rPr>
              <a:t>r </a:t>
            </a:r>
            <a:r>
              <a:rPr lang="en-US" altLang="zh-CN" dirty="0" smtClean="0">
                <a:ea typeface="宋体" pitchFamily="2" charset="-122"/>
              </a:rPr>
              <a:t>-1 , actual</a:t>
            </a:r>
            <a:r>
              <a:rPr lang="en-US" altLang="zh-CN" baseline="0" dirty="0" smtClean="0">
                <a:ea typeface="宋体" pitchFamily="2" charset="-122"/>
              </a:rPr>
              <a:t> size= 1+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en-US" altLang="zh-CN" i="1" baseline="30000" dirty="0" smtClean="0">
                <a:ea typeface="宋体" pitchFamily="2" charset="-122"/>
              </a:rPr>
              <a:t>r </a:t>
            </a:r>
            <a:r>
              <a:rPr lang="en-US" altLang="zh-CN" dirty="0" smtClean="0">
                <a:ea typeface="宋体" pitchFamily="2" charset="-122"/>
              </a:rPr>
              <a:t>-1=2</a:t>
            </a:r>
            <a:r>
              <a:rPr lang="en-US" altLang="zh-CN" i="1" baseline="30000" dirty="0" smtClean="0">
                <a:ea typeface="宋体" pitchFamily="2" charset="-122"/>
              </a:rPr>
              <a:t>r .</a:t>
            </a:r>
            <a:r>
              <a:rPr lang="en-US" altLang="zh-CN" i="1" baseline="0" dirty="0" smtClean="0">
                <a:ea typeface="宋体" pitchFamily="2" charset="-122"/>
              </a:rPr>
              <a:t>    </a:t>
            </a:r>
            <a:r>
              <a:rPr lang="en-US" altLang="zh-CN" b="0" i="0" baseline="0" dirty="0" smtClean="0">
                <a:ea typeface="宋体" pitchFamily="2" charset="-122"/>
              </a:rPr>
              <a:t>(There is only one element while we estimate as 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en-US" altLang="zh-CN" i="1" baseline="30000" dirty="0" smtClean="0">
                <a:ea typeface="宋体" pitchFamily="2" charset="-122"/>
              </a:rPr>
              <a:t>r </a:t>
            </a:r>
            <a:r>
              <a:rPr lang="en-US" altLang="zh-CN" baseline="30000" dirty="0" smtClean="0">
                <a:ea typeface="宋体" pitchFamily="2" charset="-122"/>
              </a:rPr>
              <a:t>-1</a:t>
            </a:r>
            <a:r>
              <a:rPr lang="en-US" altLang="zh-CN" sz="1800" b="0" i="0" baseline="0" dirty="0" smtClean="0">
                <a:ea typeface="宋体" pitchFamily="2" charset="-122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pitchFamily="2" charset="-122"/>
              </a:rPr>
              <a:t>So the error ratio is at most 2</a:t>
            </a:r>
            <a:r>
              <a:rPr lang="en-US" altLang="zh-CN" i="1" baseline="30000" dirty="0" smtClean="0">
                <a:ea typeface="宋体" pitchFamily="2" charset="-122"/>
              </a:rPr>
              <a:t>r-1</a:t>
            </a:r>
            <a:r>
              <a:rPr lang="en-US" altLang="zh-CN" dirty="0" smtClean="0">
                <a:ea typeface="宋体" pitchFamily="2" charset="-122"/>
              </a:rPr>
              <a:t> /(2</a:t>
            </a:r>
            <a:r>
              <a:rPr lang="en-US" altLang="zh-CN" i="1" baseline="30000" dirty="0" smtClean="0">
                <a:ea typeface="宋体" pitchFamily="2" charset="-122"/>
              </a:rPr>
              <a:t>r </a:t>
            </a:r>
            <a:r>
              <a:rPr lang="en-US" altLang="zh-CN" dirty="0" smtClean="0">
                <a:ea typeface="宋体" pitchFamily="2" charset="-122"/>
              </a:rPr>
              <a:t>– 1) ≈ 50%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16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 for the 1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question: Find earliest bucket B that at overlaps with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Number of 1s is the sum of sizes of more recent buckets + ½ size of B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  <a:r>
              <a:rPr lang="en-US" baseline="0" dirty="0" smtClean="0"/>
              <a:t> for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question</a:t>
            </a:r>
          </a:p>
          <a:p>
            <a:r>
              <a:rPr lang="en-US" baseline="0" dirty="0" smtClean="0"/>
              <a:t>Solution 1: suppose that all integers have at most m bits.</a:t>
            </a:r>
          </a:p>
          <a:p>
            <a:r>
              <a:rPr lang="en-US" baseline="0" dirty="0" smtClean="0"/>
              <a:t>Treat m bits of each integer as a separate stream ; Use DGIM to count 1s in each integer; The sum is  sum(</a:t>
            </a:r>
            <a:r>
              <a:rPr lang="en-US" baseline="0" dirty="0" err="1" smtClean="0"/>
              <a:t>Ci</a:t>
            </a:r>
            <a:r>
              <a:rPr lang="en-US" baseline="0" dirty="0" smtClean="0"/>
              <a:t>*2^(𝑚−1) ). </a:t>
            </a:r>
            <a:r>
              <a:rPr lang="en-US" baseline="0" dirty="0" err="1" smtClean="0"/>
              <a:t>Ci</a:t>
            </a:r>
            <a:r>
              <a:rPr lang="en-US" baseline="0" dirty="0" smtClean="0"/>
              <a:t> is the estimated count for </a:t>
            </a:r>
            <a:r>
              <a:rPr lang="en-US" baseline="0" dirty="0" err="1" smtClean="0"/>
              <a:t>i-th</a:t>
            </a:r>
            <a:r>
              <a:rPr lang="en-US" baseline="0" dirty="0" smtClean="0"/>
              <a:t> bit. </a:t>
            </a:r>
          </a:p>
          <a:p>
            <a:endParaRPr lang="en-US" baseline="0" dirty="0" smtClean="0"/>
          </a:p>
          <a:p>
            <a:r>
              <a:rPr lang="en-US" dirty="0" smtClean="0"/>
              <a:t>Solution</a:t>
            </a:r>
            <a:r>
              <a:rPr lang="en-US" baseline="0" dirty="0" smtClean="0"/>
              <a:t> 2</a:t>
            </a:r>
            <a:r>
              <a:rPr lang="zh-CN" altLang="en-US" baseline="0" dirty="0" smtClean="0"/>
              <a:t>：</a:t>
            </a:r>
            <a:r>
              <a:rPr lang="en-US" dirty="0" smtClean="0"/>
              <a:t>Use buckets to keep partial sums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smtClean="0"/>
              <a:t>Sum of elements in size b bucket is at most 2^b</a:t>
            </a:r>
          </a:p>
          <a:p>
            <a:r>
              <a:rPr lang="en-US" baseline="0" dirty="0" smtClean="0"/>
              <a:t>Idea: Sum in each bucket is at most  2^b (unless bucket has only 1 integer)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Explanation for the motivation of this figure:</a:t>
            </a:r>
            <a:endParaRPr lang="en-US" dirty="0" smtClean="0"/>
          </a:p>
          <a:p>
            <a:r>
              <a:rPr lang="en-US" dirty="0" smtClean="0"/>
              <a:t>In technique perspective, Google</a:t>
            </a:r>
            <a:r>
              <a:rPr lang="en-US" baseline="0" dirty="0" smtClean="0"/>
              <a:t> trends is to find frequent item from the huge streaming queries in a specific interval.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3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1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Explanation for input:</a:t>
            </a:r>
          </a:p>
          <a:p>
            <a:r>
              <a:rPr lang="en-US" altLang="zh-CN" dirty="0" smtClean="0"/>
              <a:t>Different data</a:t>
            </a:r>
            <a:r>
              <a:rPr lang="en-US" altLang="zh-CN" baseline="0" dirty="0" smtClean="0"/>
              <a:t> types such like 1,0 or </a:t>
            </a:r>
            <a:r>
              <a:rPr lang="en-US" altLang="zh-CN" baseline="0" dirty="0" err="1" smtClean="0"/>
              <a:t>a,r</a:t>
            </a:r>
            <a:r>
              <a:rPr lang="en-US" altLang="zh-CN" baseline="0" dirty="0" smtClean="0"/>
              <a:t>, or 1,5 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9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2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Explanation for how to get </a:t>
            </a:r>
            <a:r>
              <a:rPr lang="en-US" i="1" dirty="0" smtClean="0"/>
              <a:t>d/(</a:t>
            </a:r>
            <a:r>
              <a:rPr lang="en-US" i="1" dirty="0" err="1" smtClean="0"/>
              <a:t>s+d</a:t>
            </a:r>
            <a:r>
              <a:rPr lang="en-US" i="1" dirty="0" smtClean="0"/>
              <a:t>) and d/(10s+19d):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the s queries</a:t>
            </a:r>
            <a:r>
              <a:rPr lang="en-US" baseline="0" dirty="0" smtClean="0"/>
              <a:t>, each user just searched once; f</a:t>
            </a:r>
            <a:r>
              <a:rPr lang="en-US" dirty="0" smtClean="0"/>
              <a:t>or the d queries</a:t>
            </a:r>
            <a:r>
              <a:rPr lang="en-US" baseline="0" dirty="0" smtClean="0"/>
              <a:t>, each user searched twice; totally each user inputted </a:t>
            </a:r>
            <a:r>
              <a:rPr lang="en-US" baseline="0" dirty="0" err="1" smtClean="0"/>
              <a:t>s+d+d</a:t>
            </a:r>
            <a:r>
              <a:rPr lang="en-US" baseline="0" dirty="0" smtClean="0"/>
              <a:t>=s+2d queries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fraction of queries by an average user are duplicates: duplicated</a:t>
            </a:r>
            <a:r>
              <a:rPr lang="en-US" baseline="0" dirty="0" smtClean="0">
                <a:solidFill>
                  <a:srgbClr val="FF0000"/>
                </a:solidFill>
              </a:rPr>
              <a:t> queries/ total non-duplicated queries=d/(</a:t>
            </a:r>
            <a:r>
              <a:rPr lang="en-US" baseline="0" dirty="0" err="1" smtClean="0">
                <a:solidFill>
                  <a:srgbClr val="FF0000"/>
                </a:solidFill>
              </a:rPr>
              <a:t>s+d</a:t>
            </a:r>
            <a:r>
              <a:rPr lang="en-US" baseline="0" dirty="0" smtClean="0">
                <a:solidFill>
                  <a:srgbClr val="FF0000"/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FF0000"/>
                </a:solidFill>
              </a:rPr>
              <a:t>For the sampling situation: </a:t>
            </a:r>
            <a:r>
              <a:rPr lang="en-US" dirty="0" smtClean="0">
                <a:solidFill>
                  <a:srgbClr val="FF0000"/>
                </a:solidFill>
              </a:rPr>
              <a:t>duplicated</a:t>
            </a:r>
            <a:r>
              <a:rPr lang="en-US" baseline="0" dirty="0" smtClean="0">
                <a:solidFill>
                  <a:srgbClr val="FF0000"/>
                </a:solidFill>
              </a:rPr>
              <a:t> queries/ total non-duplicated queries=(d/100)/(</a:t>
            </a:r>
            <a:r>
              <a:rPr lang="en-US" altLang="zh-CN" baseline="0" dirty="0" smtClean="0">
                <a:solidFill>
                  <a:srgbClr val="FF0000"/>
                </a:solidFill>
              </a:rPr>
              <a:t>s/10+</a:t>
            </a:r>
            <a:r>
              <a:rPr lang="en-US" baseline="0" dirty="0" smtClean="0">
                <a:solidFill>
                  <a:srgbClr val="FF0000"/>
                </a:solidFill>
              </a:rPr>
              <a:t>d/100</a:t>
            </a:r>
            <a:r>
              <a:rPr lang="en-US" altLang="zh-CN" baseline="0" dirty="0" smtClean="0">
                <a:solidFill>
                  <a:srgbClr val="FF0000"/>
                </a:solidFill>
              </a:rPr>
              <a:t>+18d/100)=d/(10s+19d)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13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 singleton and 2 of the duplicate queries at once</a:t>
            </a:r>
          </a:p>
          <a:p>
            <a:r>
              <a:rPr lang="en-US" altLang="zh-CN" dirty="0" smtClean="0"/>
              <a:t>1/2</a:t>
            </a:r>
            <a:r>
              <a:rPr lang="en-US" altLang="zh-CN" baseline="0" dirty="0" smtClean="0"/>
              <a:t> pairs of duplicates appears</a:t>
            </a:r>
          </a:p>
          <a:p>
            <a:r>
              <a:rPr lang="en-US" altLang="zh-CN" baseline="0" dirty="0" smtClean="0"/>
              <a:t>1 of 2 duplicates appears once</a:t>
            </a:r>
          </a:p>
          <a:p>
            <a:r>
              <a:rPr lang="en-US" altLang="zh-CN" baseline="0" dirty="0" smtClean="0"/>
              <a:t>So the answer is (2*.5*.5)/(6*.5+2*.5*.5+2*.5*.5*2) = (1/2)/(3+1/2+1) = 1/9 = 11%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1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Explanation</a:t>
            </a:r>
            <a:r>
              <a:rPr lang="en-US" i="0" baseline="0" dirty="0" smtClean="0"/>
              <a:t> for at most a:</a:t>
            </a:r>
            <a:endParaRPr lang="en-US" i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Pick the tuple if its hash value is at most </a:t>
            </a:r>
            <a:r>
              <a:rPr lang="en-US" i="1" dirty="0" smtClean="0"/>
              <a:t>a: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It</a:t>
            </a:r>
            <a:r>
              <a:rPr lang="en-US" i="0" baseline="0" dirty="0" smtClean="0"/>
              <a:t> means we select the tuple whose hash value is less than or equal to a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2097F-3E44-464E-8851-0A0E55D62A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35C0-E0F1-481A-951B-6F540D48BC4A}" type="datetime1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2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82E-7DD5-4A28-833D-DDCC9B38C0F8}" type="datetime1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4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F2A8-97A6-45A3-BD2A-867AE91BDC0D}" type="datetime1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2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0FF2-9C6D-40F6-B3F7-A2E86DCF90E9}" type="datetime1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3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551E-FC74-411E-8834-686CB6E31453}" type="datetime1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4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DEC-ED0B-4AD8-AF2F-8F6B6904548C}" type="datetime1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6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9AE4-F41D-40C3-8C35-A1FE9A21AF56}" type="datetime1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9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9C13-0DB2-4069-96E9-23400865C08C}" type="datetime1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3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B735-2F82-4BE4-8F80-A1808B7E7FA9}" type="datetime1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8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74E4-01D7-459D-89AF-C4D151BEA2E1}" type="datetime1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1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EF31-2D90-4FA0-BE1C-931029F1A093}" type="datetime1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4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0E3FB-0F7A-4F04-A7B4-B667F61F2838}" type="datetime1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9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90570" rtl="0" eaLnBrk="1" latinLnBrk="0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moa.cms.waikato.ac.nz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190750"/>
            <a:ext cx="8420100" cy="123825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Lecture 4: Mining </a:t>
            </a:r>
            <a:r>
              <a:rPr lang="en-US" altLang="zh-CN" dirty="0">
                <a:ea typeface="宋体" pitchFamily="2" charset="-122"/>
              </a:rPr>
              <a:t>Data Streams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5173-C8BE-440B-9D5F-9D3AAFBE7A9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" name="副标题 4"/>
          <p:cNvSpPr txBox="1">
            <a:spLocks/>
          </p:cNvSpPr>
          <p:nvPr/>
        </p:nvSpPr>
        <p:spPr>
          <a:xfrm>
            <a:off x="1657208" y="620688"/>
            <a:ext cx="6934200" cy="780087"/>
          </a:xfrm>
          <a:prstGeom prst="rect">
            <a:avLst/>
          </a:prstGeom>
        </p:spPr>
        <p:txBody>
          <a:bodyPr vert="horz" lIns="99060" tIns="49530" rIns="99060" bIns="4953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67" dirty="0"/>
              <a:t>CMSC5741 Big Data Tech. </a:t>
            </a:r>
            <a:r>
              <a:rPr lang="en-US" sz="3467"/>
              <a:t>&amp; Apps.</a:t>
            </a:r>
            <a:endParaRPr lang="en-US" sz="3467" dirty="0"/>
          </a:p>
          <a:p>
            <a:endParaRPr lang="en-US" sz="3467" dirty="0"/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1598627" y="4416671"/>
            <a:ext cx="6934200" cy="1898650"/>
          </a:xfrm>
          <a:prstGeom prst="rect">
            <a:avLst/>
          </a:prstGeom>
        </p:spPr>
        <p:txBody>
          <a:bodyPr vert="horz" lIns="99060" tIns="49530" rIns="99060" bIns="4953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67" dirty="0"/>
              <a:t>Prof. Michael R. </a:t>
            </a:r>
            <a:r>
              <a:rPr lang="en-US" sz="3467" dirty="0" err="1"/>
              <a:t>Lyu</a:t>
            </a:r>
            <a:endParaRPr lang="en-US" sz="3467" dirty="0"/>
          </a:p>
          <a:p>
            <a:r>
              <a:rPr lang="en-US" sz="3467" dirty="0"/>
              <a:t>Computer Science &amp; Engineering Dept.</a:t>
            </a:r>
          </a:p>
          <a:p>
            <a:r>
              <a:rPr lang="en-US" sz="3467" dirty="0"/>
              <a:t>The Chinese University of Hong Kong</a:t>
            </a:r>
          </a:p>
          <a:p>
            <a:endParaRPr lang="en-US" sz="346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Problems on Data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Types of queries one wants on answer on a stream: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Counting distinct elements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Number of distinct elements in the last </a:t>
            </a:r>
            <a:r>
              <a:rPr lang="en-US" altLang="zh-CN" i="1" dirty="0" smtClean="0">
                <a:ea typeface="宋体" pitchFamily="2" charset="-122"/>
              </a:rPr>
              <a:t>k </a:t>
            </a:r>
            <a:r>
              <a:rPr lang="en-US" altLang="zh-CN" dirty="0" smtClean="0">
                <a:ea typeface="宋体" pitchFamily="2" charset="-122"/>
              </a:rPr>
              <a:t>elements of the stream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Estimating moments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Estimate avg./std. dev. of last 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 elements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Finding frequent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Applications 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>
                <a:ea typeface="宋体" pitchFamily="2" charset="-122"/>
              </a:rPr>
              <a:t>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Mining query </a:t>
            </a:r>
            <a:r>
              <a:rPr lang="en-US" altLang="zh-CN" dirty="0" smtClean="0">
                <a:ea typeface="宋体" pitchFamily="2" charset="-122"/>
              </a:rPr>
              <a:t>streams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Google wants to know what queries are more frequent today than </a:t>
            </a:r>
            <a:r>
              <a:rPr lang="en-US" altLang="zh-CN" dirty="0" smtClean="0">
                <a:ea typeface="宋体" pitchFamily="2" charset="-122"/>
              </a:rPr>
              <a:t>yesterday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Mining click </a:t>
            </a:r>
            <a:r>
              <a:rPr lang="en-US" altLang="zh-CN" dirty="0" smtClean="0">
                <a:ea typeface="宋体" pitchFamily="2" charset="-122"/>
              </a:rPr>
              <a:t>streams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Yahoo! </a:t>
            </a:r>
            <a:r>
              <a:rPr lang="en-US" altLang="zh-CN" dirty="0">
                <a:ea typeface="宋体" pitchFamily="2" charset="-122"/>
              </a:rPr>
              <a:t>wants to know which of its pages are getting an unusual number of hits in the past </a:t>
            </a:r>
            <a:r>
              <a:rPr lang="en-US" altLang="zh-CN" dirty="0" smtClean="0">
                <a:ea typeface="宋体" pitchFamily="2" charset="-122"/>
              </a:rPr>
              <a:t>hour</a:t>
            </a:r>
          </a:p>
          <a:p>
            <a:r>
              <a:rPr lang="en-US" altLang="zh-CN" dirty="0" smtClean="0">
                <a:ea typeface="宋体" pitchFamily="2" charset="-122"/>
              </a:rPr>
              <a:t>Mining social network news feeds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E.g., look for trending topics on Twitter, Facebook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0410-1437-4FE9-9B0B-EBB194E2DA7B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Applications 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>
                <a:ea typeface="宋体" pitchFamily="2" charset="-122"/>
              </a:rPr>
              <a:t>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Sensors </a:t>
            </a:r>
            <a:r>
              <a:rPr lang="en-US" altLang="zh-CN" dirty="0" smtClean="0">
                <a:ea typeface="宋体" pitchFamily="2" charset="-122"/>
              </a:rPr>
              <a:t>Networks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>any </a:t>
            </a:r>
            <a:r>
              <a:rPr lang="en-US" altLang="zh-CN" dirty="0">
                <a:ea typeface="宋体" pitchFamily="2" charset="-122"/>
              </a:rPr>
              <a:t>sensors </a:t>
            </a:r>
            <a:r>
              <a:rPr lang="en-US" altLang="zh-CN" dirty="0" smtClean="0">
                <a:ea typeface="宋体" pitchFamily="2" charset="-122"/>
              </a:rPr>
              <a:t>feeding </a:t>
            </a:r>
            <a:r>
              <a:rPr lang="en-US" altLang="zh-CN" dirty="0">
                <a:ea typeface="宋体" pitchFamily="2" charset="-122"/>
              </a:rPr>
              <a:t>into a central </a:t>
            </a:r>
            <a:r>
              <a:rPr lang="en-US" altLang="zh-CN" dirty="0" smtClean="0">
                <a:ea typeface="宋体" pitchFamily="2" charset="-122"/>
              </a:rPr>
              <a:t>controller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Telephone call </a:t>
            </a:r>
            <a:r>
              <a:rPr lang="en-US" altLang="zh-CN" dirty="0" smtClean="0">
                <a:ea typeface="宋体" pitchFamily="2" charset="-122"/>
              </a:rPr>
              <a:t>records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Data feeds into customer bills as well as settlements between telephone companies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IP packets can be monitored at </a:t>
            </a:r>
            <a:r>
              <a:rPr lang="en-US" altLang="zh-CN" smtClean="0">
                <a:ea typeface="宋体" pitchFamily="2" charset="-122"/>
              </a:rPr>
              <a:t>a switch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Gather information for optimal routing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Detect denial-of-service attacks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1DD4-B0DF-4AA0-8E51-B24E3C96E9F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" name="Bevel 1"/>
          <p:cNvSpPr/>
          <p:nvPr/>
        </p:nvSpPr>
        <p:spPr>
          <a:xfrm>
            <a:off x="9561512" y="6472841"/>
            <a:ext cx="222820" cy="261086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Sampling from a Data Stream</a:t>
            </a:r>
          </a:p>
          <a:p>
            <a:r>
              <a:rPr lang="en-US" altLang="zh-CN" dirty="0" smtClean="0"/>
              <a:t>Queries over a (long) Sliding </a:t>
            </a:r>
            <a:r>
              <a:rPr lang="en-US" altLang="zh-CN" dirty="0"/>
              <a:t>W</a:t>
            </a:r>
            <a:r>
              <a:rPr lang="en-US" altLang="zh-CN" dirty="0" smtClean="0"/>
              <a:t>indows</a:t>
            </a:r>
          </a:p>
          <a:p>
            <a:r>
              <a:rPr lang="en-US" altLang="zh-CN" dirty="0" smtClean="0"/>
              <a:t>Filtering Data Streams</a:t>
            </a:r>
          </a:p>
          <a:p>
            <a:r>
              <a:rPr lang="en-US" altLang="zh-CN" dirty="0" smtClean="0">
                <a:ea typeface="宋体" pitchFamily="2" charset="-122"/>
              </a:rPr>
              <a:t>Counting Distinct Elements</a:t>
            </a:r>
          </a:p>
          <a:p>
            <a:r>
              <a:rPr lang="en-US" altLang="zh-CN" dirty="0" smtClean="0">
                <a:ea typeface="宋体" pitchFamily="2" charset="-122"/>
              </a:rPr>
              <a:t>Computing Moments</a:t>
            </a:r>
          </a:p>
          <a:p>
            <a:r>
              <a:rPr lang="en-US" altLang="zh-CN" dirty="0" smtClean="0">
                <a:ea typeface="宋体" pitchFamily="2" charset="-122"/>
              </a:rPr>
              <a:t>Counting Itemsets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Sampling from a Data Stream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Queries over a (long) Sliding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W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indows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Filtering Data Streams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Counting Distinct Elements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Computing Moments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Counting Itemsets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from a Data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we cannot store the entire stream, one obvious approach is to store a sample</a:t>
            </a:r>
          </a:p>
          <a:p>
            <a:r>
              <a:rPr lang="en-US" dirty="0" smtClean="0"/>
              <a:t>Two different problems: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Sample a fixed proportion </a:t>
            </a:r>
            <a:r>
              <a:rPr lang="en-US" dirty="0" smtClean="0"/>
              <a:t>of elements in the stream (say 1 in 10)</a:t>
            </a:r>
          </a:p>
          <a:p>
            <a:pPr lvl="1"/>
            <a:r>
              <a:rPr lang="en-US" dirty="0" smtClean="0"/>
              <a:t>Maintain a random </a:t>
            </a:r>
            <a:r>
              <a:rPr lang="en-US" dirty="0" smtClean="0">
                <a:solidFill>
                  <a:srgbClr val="0000FF"/>
                </a:solidFill>
              </a:rPr>
              <a:t>sample of fixed size </a:t>
            </a:r>
            <a:r>
              <a:rPr lang="en-US" dirty="0" smtClean="0"/>
              <a:t>over a potentially in finite stream</a:t>
            </a:r>
          </a:p>
          <a:p>
            <a:pPr lvl="2"/>
            <a:r>
              <a:rPr lang="en-US" dirty="0" smtClean="0"/>
              <a:t>At any “time” </a:t>
            </a:r>
            <a:r>
              <a:rPr lang="en-US" i="1" dirty="0"/>
              <a:t>t</a:t>
            </a:r>
            <a:r>
              <a:rPr lang="en-US" dirty="0" smtClean="0"/>
              <a:t> we would like a random sample of </a:t>
            </a:r>
            <a:r>
              <a:rPr lang="en-US" i="1" dirty="0"/>
              <a:t>n</a:t>
            </a:r>
            <a:r>
              <a:rPr lang="en-US" dirty="0" smtClean="0"/>
              <a:t> elements. For all </a:t>
            </a:r>
            <a:r>
              <a:rPr lang="en-US" i="1" dirty="0" smtClean="0"/>
              <a:t>t</a:t>
            </a:r>
            <a:r>
              <a:rPr lang="en-US" dirty="0" smtClean="0"/>
              <a:t>, each of </a:t>
            </a:r>
            <a:r>
              <a:rPr lang="en-US" i="1" dirty="0" smtClean="0"/>
              <a:t>n</a:t>
            </a:r>
            <a:r>
              <a:rPr lang="en-US" dirty="0" smtClean="0"/>
              <a:t> elements seen so far has equal prob. of being sampled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a Fixed Proportion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 1: Sampling fixed proportion</a:t>
            </a:r>
          </a:p>
          <a:p>
            <a:r>
              <a:rPr lang="en-US" dirty="0" smtClean="0"/>
              <a:t>Scenario: Search engine query stream</a:t>
            </a:r>
          </a:p>
          <a:p>
            <a:pPr lvl="1"/>
            <a:r>
              <a:rPr lang="en-US" dirty="0" smtClean="0"/>
              <a:t>Stream of tuples: (user, query, time)</a:t>
            </a:r>
          </a:p>
          <a:p>
            <a:pPr lvl="1"/>
            <a:r>
              <a:rPr lang="en-US" dirty="0" smtClean="0"/>
              <a:t>Answer questions such as: How often did a user run the same query on two different days?</a:t>
            </a:r>
          </a:p>
          <a:p>
            <a:pPr lvl="1"/>
            <a:r>
              <a:rPr lang="en-US" dirty="0" smtClean="0"/>
              <a:t>Have space to store 1/10</a:t>
            </a:r>
            <a:r>
              <a:rPr lang="en-US" baseline="30000" dirty="0" smtClean="0"/>
              <a:t>th</a:t>
            </a:r>
            <a:r>
              <a:rPr lang="en-US" dirty="0" smtClean="0"/>
              <a:t> of query stream</a:t>
            </a:r>
          </a:p>
          <a:p>
            <a:r>
              <a:rPr lang="en-US" dirty="0" smtClean="0"/>
              <a:t>Naive solution:</a:t>
            </a:r>
          </a:p>
          <a:p>
            <a:pPr lvl="1"/>
            <a:r>
              <a:rPr lang="en-US" dirty="0" smtClean="0"/>
              <a:t>Generate a random integer in [0..9] for each query</a:t>
            </a:r>
          </a:p>
          <a:p>
            <a:pPr lvl="1"/>
            <a:r>
              <a:rPr lang="en-US" dirty="0" smtClean="0"/>
              <a:t>Store the query if the integer is 0, otherwise discard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Naive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525756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Simple question: </a:t>
            </a:r>
            <a:r>
              <a:rPr lang="en-US" dirty="0" smtClean="0">
                <a:solidFill>
                  <a:srgbClr val="FF0000"/>
                </a:solidFill>
              </a:rPr>
              <a:t>What fraction of queries by an average user are duplicates?</a:t>
            </a:r>
          </a:p>
          <a:p>
            <a:r>
              <a:rPr lang="en-US" dirty="0" smtClean="0"/>
              <a:t>Suppose each user issues s queries once and d queries twice (total of </a:t>
            </a:r>
            <a:r>
              <a:rPr lang="en-US" i="1" dirty="0" smtClean="0"/>
              <a:t>s</a:t>
            </a:r>
            <a:r>
              <a:rPr lang="en-US" altLang="zh-CN" i="1" dirty="0" smtClean="0"/>
              <a:t>+2d</a:t>
            </a:r>
            <a:r>
              <a:rPr lang="en-US" altLang="zh-CN" dirty="0" smtClean="0"/>
              <a:t> queries</a:t>
            </a:r>
            <a:r>
              <a:rPr lang="en-US" dirty="0" smtClean="0"/>
              <a:t>), sample rate is p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Correct answer: </a:t>
            </a:r>
            <a:r>
              <a:rPr lang="en-US" i="1" dirty="0" smtClean="0"/>
              <a:t>d/(</a:t>
            </a:r>
            <a:r>
              <a:rPr lang="en-US" i="1" dirty="0" err="1" smtClean="0"/>
              <a:t>s+d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Sample will contain </a:t>
            </a:r>
            <a:r>
              <a:rPr lang="en-US" i="1" dirty="0" err="1" smtClean="0"/>
              <a:t>sp</a:t>
            </a:r>
            <a:r>
              <a:rPr lang="en-US" dirty="0" smtClean="0"/>
              <a:t> of the singleton queries and </a:t>
            </a:r>
            <a:r>
              <a:rPr lang="en-US" i="1" dirty="0" smtClean="0"/>
              <a:t>2dp</a:t>
            </a:r>
            <a:r>
              <a:rPr lang="en-US" dirty="0" smtClean="0"/>
              <a:t> of the duplicate queries at least once</a:t>
            </a:r>
          </a:p>
          <a:p>
            <a:pPr lvl="1"/>
            <a:r>
              <a:rPr lang="en-US" dirty="0" smtClean="0"/>
              <a:t>But only </a:t>
            </a:r>
            <a:r>
              <a:rPr lang="en-US" i="1" dirty="0" smtClean="0"/>
              <a:t>dp</a:t>
            </a:r>
            <a:r>
              <a:rPr lang="en-US" i="1" baseline="30000" dirty="0" smtClean="0"/>
              <a:t>2</a:t>
            </a:r>
            <a:r>
              <a:rPr lang="en-US" dirty="0" smtClean="0"/>
              <a:t> pairs of duplicates</a:t>
            </a:r>
          </a:p>
          <a:p>
            <a:pPr lvl="2"/>
            <a:r>
              <a:rPr lang="en-US" i="1" dirty="0" smtClean="0"/>
              <a:t>d</a:t>
            </a:r>
            <a:r>
              <a:rPr lang="en-US" altLang="zh-CN" i="1" dirty="0"/>
              <a:t>p</a:t>
            </a:r>
            <a:r>
              <a:rPr lang="en-US" altLang="zh-CN" i="1" baseline="30000" dirty="0"/>
              <a:t>2</a:t>
            </a:r>
            <a:r>
              <a:rPr lang="en-US" i="1" dirty="0" smtClean="0"/>
              <a:t> = p * p * d</a:t>
            </a:r>
          </a:p>
          <a:p>
            <a:pPr lvl="1"/>
            <a:r>
              <a:rPr lang="en-US" dirty="0" smtClean="0"/>
              <a:t>Of d ”duplicates” </a:t>
            </a:r>
            <a:r>
              <a:rPr lang="en-US" altLang="zh-CN" i="1" dirty="0"/>
              <a:t>2p(1-p)d</a:t>
            </a:r>
            <a:r>
              <a:rPr lang="en-US" dirty="0" smtClean="0"/>
              <a:t> appear once</a:t>
            </a:r>
          </a:p>
          <a:p>
            <a:pPr lvl="2"/>
            <a:r>
              <a:rPr lang="en-US" i="1" dirty="0" smtClean="0"/>
              <a:t>2p(1-p)d = ((p*(1-p))+((1-p)*p))*d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So the sample-based answer is: </a:t>
            </a:r>
            <a:r>
              <a:rPr lang="en-US" i="1" dirty="0" smtClean="0"/>
              <a:t>d</a:t>
            </a:r>
            <a:r>
              <a:rPr lang="en-US" altLang="zh-CN" i="1" dirty="0" smtClean="0"/>
              <a:t>p</a:t>
            </a:r>
            <a:r>
              <a:rPr lang="en-US" altLang="zh-CN" i="1" baseline="30000" dirty="0" smtClean="0"/>
              <a:t>2</a:t>
            </a:r>
            <a:r>
              <a:rPr lang="en-US" i="1" dirty="0" smtClean="0"/>
              <a:t>/(sp+d</a:t>
            </a:r>
            <a:r>
              <a:rPr lang="en-US" altLang="zh-CN" i="1" dirty="0" smtClean="0"/>
              <a:t>p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+ 2p(1-p)d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5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Problem with Naive </a:t>
            </a:r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494552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concrete example:</a:t>
            </a:r>
          </a:p>
          <a:p>
            <a:pPr lvl="1"/>
            <a:r>
              <a:rPr lang="en-US" altLang="zh-CN" dirty="0" smtClean="0"/>
              <a:t>Query stream: 1, 2, 3, 4, 5, 6, 7, 7, 8, 8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ample 50% of the queries in this case</a:t>
            </a:r>
          </a:p>
          <a:p>
            <a:pPr lvl="1"/>
            <a:r>
              <a:rPr lang="en-US" altLang="zh-CN" dirty="0" smtClean="0"/>
              <a:t>Correct answer: 2/(6+2) = 25% are duplicates</a:t>
            </a:r>
          </a:p>
          <a:p>
            <a:pPr lvl="1"/>
            <a:r>
              <a:rPr lang="en-US" altLang="zh-CN" dirty="0" smtClean="0"/>
              <a:t>If our sample is 1, 2, 3, 4, 5, then 0% are duplicates</a:t>
            </a:r>
          </a:p>
          <a:p>
            <a:pPr lvl="1"/>
            <a:r>
              <a:rPr lang="en-US" altLang="zh-CN" dirty="0" smtClean="0"/>
              <a:t>If our sample is 6, 7, 7, 8, 8, then 67% are duplicates</a:t>
            </a:r>
          </a:p>
          <a:p>
            <a:pPr lvl="1"/>
            <a:r>
              <a:rPr lang="en-US" altLang="zh-CN" dirty="0" smtClean="0"/>
              <a:t>What is the expectation of fraction of duplicates if we use sample-based method?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6284063"/>
            <a:ext cx="2104550" cy="559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33" dirty="0">
                <a:solidFill>
                  <a:srgbClr val="FF0000"/>
                </a:solidFill>
              </a:rPr>
              <a:t>Answer: 1/9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1316" y="6284063"/>
            <a:ext cx="1669047" cy="559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33" dirty="0">
                <a:solidFill>
                  <a:srgbClr val="0000FF"/>
                </a:solidFill>
              </a:rPr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303114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Sample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1/10</a:t>
            </a:r>
            <a:r>
              <a:rPr lang="en-US" baseline="30000" dirty="0" smtClean="0"/>
              <a:t>th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users</a:t>
            </a:r>
            <a:r>
              <a:rPr lang="en-US" dirty="0" smtClean="0"/>
              <a:t> and take all their searches in the sample</a:t>
            </a:r>
          </a:p>
          <a:p>
            <a:r>
              <a:rPr lang="en-US" dirty="0" smtClean="0"/>
              <a:t>Use a hash function that hashed the user name or user id uniformly into 10 buckets</a:t>
            </a:r>
          </a:p>
          <a:p>
            <a:endParaRPr lang="en-US" dirty="0" smtClean="0"/>
          </a:p>
          <a:p>
            <a:r>
              <a:rPr lang="en-US" dirty="0" smtClean="0"/>
              <a:t>Generalized: Pick </a:t>
            </a:r>
            <a:r>
              <a:rPr lang="en-US" dirty="0" smtClean="0">
                <a:solidFill>
                  <a:srgbClr val="FF0000"/>
                </a:solidFill>
              </a:rPr>
              <a:t>1/d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users, we need to use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buckets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6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704" y="1556792"/>
            <a:ext cx="8915400" cy="499255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In many data mining situations, we know the entire data set in advance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Stream Management is important when the input rate is controlled </a:t>
            </a:r>
            <a:r>
              <a:rPr lang="en-US" altLang="zh-CN" dirty="0" smtClean="0">
                <a:solidFill>
                  <a:srgbClr val="FF0000"/>
                </a:solidFill>
              </a:rPr>
              <a:t>externally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Google queries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Twitter and Facebook status updates</a:t>
            </a:r>
          </a:p>
          <a:p>
            <a:r>
              <a:rPr lang="en-US" altLang="zh-CN" dirty="0" smtClean="0">
                <a:ea typeface="宋体" pitchFamily="2" charset="-122"/>
              </a:rPr>
              <a:t>We can think of the data as infinite and non-stationary (the distribution changes over time)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Stream of tuples with keys:</a:t>
            </a:r>
          </a:p>
          <a:p>
            <a:pPr lvl="1"/>
            <a:r>
              <a:rPr lang="en-US" dirty="0" smtClean="0"/>
              <a:t>Key is some subset of each tuple’s components</a:t>
            </a:r>
          </a:p>
          <a:p>
            <a:pPr lvl="2"/>
            <a:r>
              <a:rPr lang="en-US" dirty="0" smtClean="0"/>
              <a:t>E.g., tuple is (user, search, time); key is user</a:t>
            </a:r>
          </a:p>
          <a:p>
            <a:pPr lvl="1"/>
            <a:r>
              <a:rPr lang="en-US" dirty="0" smtClean="0"/>
              <a:t>Choice of key depends on application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To get a sample of size </a:t>
            </a:r>
            <a:r>
              <a:rPr lang="en-US" i="1" dirty="0" smtClean="0">
                <a:solidFill>
                  <a:srgbClr val="0000FF"/>
                </a:solidFill>
              </a:rPr>
              <a:t>a/b (a&lt;b)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dirty="0" smtClean="0"/>
              <a:t>Hash each tuple’s key uniformly into </a:t>
            </a:r>
            <a:r>
              <a:rPr lang="en-US" i="1" dirty="0" smtClean="0"/>
              <a:t>b</a:t>
            </a:r>
            <a:r>
              <a:rPr lang="en-US" dirty="0" smtClean="0"/>
              <a:t> buckets</a:t>
            </a:r>
          </a:p>
          <a:p>
            <a:pPr lvl="1"/>
            <a:r>
              <a:rPr lang="en-US" dirty="0" smtClean="0"/>
              <a:t>Pick the tuple if its hash value is at most </a:t>
            </a:r>
            <a:r>
              <a:rPr lang="en-US" i="1" dirty="0" smtClean="0"/>
              <a:t>a</a:t>
            </a:r>
          </a:p>
          <a:p>
            <a:pPr marL="495285" lvl="1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(h(x) = 1, 2, …, 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8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a Fixed-size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 2: Fixed-size sample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Suppose we need to maintain a sample </a:t>
            </a:r>
            <a:r>
              <a:rPr lang="en-US" i="1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 of size exactly </a:t>
            </a:r>
            <a:r>
              <a:rPr lang="en-US" i="1" dirty="0" smtClean="0">
                <a:solidFill>
                  <a:srgbClr val="0000FF"/>
                </a:solidFill>
              </a:rPr>
              <a:t>s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 is fixed; e.g., </a:t>
            </a:r>
            <a:r>
              <a:rPr lang="en-US" i="1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=10 items out of </a:t>
            </a:r>
            <a:r>
              <a:rPr lang="en-US" i="1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=100 space)</a:t>
            </a:r>
          </a:p>
          <a:p>
            <a:pPr lvl="1"/>
            <a:r>
              <a:rPr lang="en-US" dirty="0" smtClean="0"/>
              <a:t>E.g., main memory size constraint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Why? </a:t>
            </a:r>
            <a:r>
              <a:rPr lang="en-US" dirty="0" smtClean="0"/>
              <a:t>Don’t know length of stream in advance</a:t>
            </a:r>
          </a:p>
          <a:p>
            <a:pPr lvl="1"/>
            <a:r>
              <a:rPr lang="en-US" dirty="0" smtClean="0"/>
              <a:t>In fact, stream could be infinite</a:t>
            </a:r>
          </a:p>
          <a:p>
            <a:r>
              <a:rPr lang="en-US" dirty="0" smtClean="0"/>
              <a:t>Suppose at time </a:t>
            </a:r>
            <a:r>
              <a:rPr lang="en-US" i="1" dirty="0" smtClean="0"/>
              <a:t>t</a:t>
            </a:r>
            <a:r>
              <a:rPr lang="en-US" dirty="0" smtClean="0"/>
              <a:t> we have seen </a:t>
            </a:r>
            <a:r>
              <a:rPr lang="en-US" i="1" dirty="0" smtClean="0"/>
              <a:t>n</a:t>
            </a:r>
            <a:r>
              <a:rPr lang="en-US" dirty="0" smtClean="0"/>
              <a:t> items</a:t>
            </a:r>
          </a:p>
          <a:p>
            <a:pPr lvl="1"/>
            <a:r>
              <a:rPr lang="en-US" dirty="0" smtClean="0"/>
              <a:t>Ensure each item is in the sample </a:t>
            </a:r>
            <a:r>
              <a:rPr lang="en-US" i="1" dirty="0" smtClean="0"/>
              <a:t>S</a:t>
            </a:r>
            <a:r>
              <a:rPr lang="en-US" dirty="0" smtClean="0"/>
              <a:t> with equal prob. </a:t>
            </a:r>
            <a:r>
              <a:rPr lang="en-US" i="1" dirty="0" smtClean="0"/>
              <a:t>s/n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Fixed Size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Algorithm:</a:t>
            </a:r>
          </a:p>
          <a:p>
            <a:pPr lvl="1"/>
            <a:r>
              <a:rPr lang="en-US" dirty="0" smtClean="0"/>
              <a:t>Store all the first s elements of the stream to S</a:t>
            </a:r>
          </a:p>
          <a:p>
            <a:pPr lvl="1"/>
            <a:r>
              <a:rPr lang="en-US" dirty="0" smtClean="0"/>
              <a:t>Suppose we have seen </a:t>
            </a:r>
            <a:r>
              <a:rPr lang="en-US" i="1" dirty="0" smtClean="0"/>
              <a:t>n</a:t>
            </a:r>
            <a:r>
              <a:rPr lang="en-US" dirty="0" smtClean="0"/>
              <a:t> elements, and now the </a:t>
            </a:r>
            <a:r>
              <a:rPr lang="en-US" i="1" dirty="0" smtClean="0"/>
              <a:t>n+1</a:t>
            </a:r>
            <a:r>
              <a:rPr lang="en-US" baseline="30000" dirty="0" smtClean="0"/>
              <a:t>th</a:t>
            </a:r>
            <a:r>
              <a:rPr lang="en-US" dirty="0" smtClean="0"/>
              <a:t> element arrives (</a:t>
            </a:r>
            <a:r>
              <a:rPr lang="en-US" i="1" dirty="0" smtClean="0"/>
              <a:t>n </a:t>
            </a:r>
            <a:r>
              <a:rPr lang="en-US" i="1" dirty="0" smtClean="0">
                <a:sym typeface="Symbol"/>
              </a:rPr>
              <a:t></a:t>
            </a:r>
            <a:r>
              <a:rPr lang="en-US" i="1" dirty="0" smtClean="0"/>
              <a:t> 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With prob. </a:t>
            </a:r>
            <a:r>
              <a:rPr lang="en-US" i="1" dirty="0" smtClean="0"/>
              <a:t>s/n+1</a:t>
            </a:r>
            <a:r>
              <a:rPr lang="en-US" dirty="0" smtClean="0"/>
              <a:t>, pick the </a:t>
            </a:r>
            <a:r>
              <a:rPr lang="en-US" i="1" dirty="0" smtClean="0"/>
              <a:t>n+1</a:t>
            </a:r>
            <a:r>
              <a:rPr lang="en-US" baseline="30000" dirty="0" smtClean="0"/>
              <a:t>th</a:t>
            </a:r>
            <a:r>
              <a:rPr lang="en-US" dirty="0" smtClean="0"/>
              <a:t> element, else discard it</a:t>
            </a:r>
          </a:p>
          <a:p>
            <a:pPr lvl="2"/>
            <a:r>
              <a:rPr lang="en-US" dirty="0" smtClean="0"/>
              <a:t>If we picked the </a:t>
            </a:r>
            <a:r>
              <a:rPr lang="en-US" i="1" dirty="0" smtClean="0"/>
              <a:t>n+1</a:t>
            </a:r>
            <a:r>
              <a:rPr lang="en-US" baseline="30000" dirty="0" smtClean="0"/>
              <a:t>th </a:t>
            </a:r>
            <a:r>
              <a:rPr lang="en-US" dirty="0" smtClean="0"/>
              <a:t> element, then it </a:t>
            </a:r>
            <a:r>
              <a:rPr lang="en-US" dirty="0" smtClean="0">
                <a:solidFill>
                  <a:srgbClr val="0000FF"/>
                </a:solidFill>
              </a:rPr>
              <a:t>replaces</a:t>
            </a:r>
            <a:r>
              <a:rPr lang="en-US" dirty="0" smtClean="0"/>
              <a:t> one of the </a:t>
            </a:r>
            <a:r>
              <a:rPr lang="en-US" i="1" dirty="0" smtClean="0"/>
              <a:t>s</a:t>
            </a:r>
            <a:r>
              <a:rPr lang="en-US" dirty="0" smtClean="0"/>
              <a:t> elements in the sample </a:t>
            </a:r>
            <a:r>
              <a:rPr lang="en-US" i="1" dirty="0" smtClean="0"/>
              <a:t>S</a:t>
            </a:r>
            <a:r>
              <a:rPr lang="en-US" dirty="0" smtClean="0"/>
              <a:t>, picked uniformly at random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Claim: </a:t>
            </a:r>
            <a:r>
              <a:rPr lang="en-US" dirty="0" smtClean="0"/>
              <a:t>This algorithm maintains a sample </a:t>
            </a:r>
            <a:r>
              <a:rPr lang="en-US" i="1" dirty="0" smtClean="0"/>
              <a:t>S</a:t>
            </a:r>
            <a:r>
              <a:rPr lang="en-US" dirty="0" smtClean="0"/>
              <a:t> with the desired </a:t>
            </a:r>
            <a:r>
              <a:rPr lang="en-US" dirty="0"/>
              <a:t>property, </a:t>
            </a:r>
            <a:r>
              <a:rPr lang="en-US" dirty="0" smtClean="0"/>
              <a:t>i.e., each </a:t>
            </a:r>
            <a:r>
              <a:rPr lang="en-US" dirty="0"/>
              <a:t>item is in the sample </a:t>
            </a:r>
            <a:r>
              <a:rPr lang="en-US" i="1" dirty="0"/>
              <a:t>S</a:t>
            </a:r>
            <a:r>
              <a:rPr lang="en-US" dirty="0"/>
              <a:t> with equal prob.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4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By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53355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prove this by induction:</a:t>
            </a:r>
          </a:p>
          <a:p>
            <a:pPr lvl="1"/>
            <a:r>
              <a:rPr lang="en-US" dirty="0" smtClean="0"/>
              <a:t>Assume that after </a:t>
            </a:r>
            <a:r>
              <a:rPr lang="en-US" i="1" dirty="0" smtClean="0"/>
              <a:t>n</a:t>
            </a:r>
            <a:r>
              <a:rPr lang="en-US" dirty="0" smtClean="0"/>
              <a:t> elements, the sample contains each element seen so far with prob. </a:t>
            </a:r>
            <a:r>
              <a:rPr lang="en-US" i="1" dirty="0" smtClean="0"/>
              <a:t>s/n</a:t>
            </a:r>
          </a:p>
          <a:p>
            <a:pPr lvl="1"/>
            <a:r>
              <a:rPr lang="en-US" dirty="0" smtClean="0"/>
              <a:t>We need to show that after seeing element </a:t>
            </a:r>
            <a:r>
              <a:rPr lang="en-US" i="1" dirty="0" smtClean="0"/>
              <a:t>n+1</a:t>
            </a:r>
            <a:r>
              <a:rPr lang="en-US" dirty="0" smtClean="0"/>
              <a:t> the sample maintains the property</a:t>
            </a:r>
          </a:p>
          <a:p>
            <a:pPr lvl="2"/>
            <a:r>
              <a:rPr lang="en-US" dirty="0" smtClean="0"/>
              <a:t>Sample contains each element seen so far with prob. </a:t>
            </a:r>
            <a:r>
              <a:rPr lang="en-US" i="1" dirty="0" smtClean="0"/>
              <a:t>s/(n+1)</a:t>
            </a:r>
          </a:p>
          <a:p>
            <a:pPr lvl="1"/>
            <a:r>
              <a:rPr lang="en-US" dirty="0" smtClean="0"/>
              <a:t>Obviously, after we see </a:t>
            </a:r>
            <a:r>
              <a:rPr lang="en-US" i="1" dirty="0" smtClean="0"/>
              <a:t>n=s</a:t>
            </a:r>
            <a:r>
              <a:rPr lang="en-US" dirty="0" smtClean="0"/>
              <a:t> elements the sample has the wanted property</a:t>
            </a:r>
          </a:p>
          <a:p>
            <a:pPr lvl="2"/>
            <a:r>
              <a:rPr lang="en-US" dirty="0" smtClean="0"/>
              <a:t>Each out of n=s elements is in the sample with prob. </a:t>
            </a:r>
            <a:r>
              <a:rPr lang="en-US" i="1" dirty="0" smtClean="0"/>
              <a:t>s/s=1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47800"/>
                <a:ext cx="8915400" cy="53355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After n elements, the sample S contains each element seen so far with probability s/n</a:t>
                </a:r>
              </a:p>
              <a:p>
                <a:r>
                  <a:rPr lang="en-US" dirty="0" smtClean="0"/>
                  <a:t>Now element n+1 arrives</a:t>
                </a:r>
              </a:p>
              <a:p>
                <a:r>
                  <a:rPr lang="en-US" dirty="0" smtClean="0"/>
                  <a:t>For elements already in S, probability of remaining in 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 time n tuples in S were there with prob. s/n</a:t>
                </a:r>
              </a:p>
              <a:p>
                <a:r>
                  <a:rPr lang="en-US" dirty="0" smtClean="0"/>
                  <a:t>Time n</a:t>
                </a:r>
                <a:r>
                  <a:rPr lang="en-US" dirty="0" smtClean="0">
                    <a:sym typeface="Wingdings" pitchFamily="2" charset="2"/>
                  </a:rPr>
                  <a:t>n+1 tuple stayed in S with prob. n/(n+1)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So prob. tuple is in S at time n+1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47800"/>
                <a:ext cx="8915400" cy="5335573"/>
              </a:xfrm>
              <a:blipFill>
                <a:blip r:embed="rId3"/>
                <a:stretch>
                  <a:fillRect l="-1572" t="-3086" r="-2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Frame 4"/>
          <p:cNvSpPr/>
          <p:nvPr/>
        </p:nvSpPr>
        <p:spPr>
          <a:xfrm>
            <a:off x="9410700" y="6295619"/>
            <a:ext cx="250068" cy="282825"/>
          </a:xfrm>
          <a:prstGeom prst="fram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Sampling from a Data Stream</a:t>
            </a:r>
          </a:p>
          <a:p>
            <a:r>
              <a:rPr lang="en-US" altLang="zh-CN" dirty="0" smtClean="0"/>
              <a:t>Queries over a (long) Sliding </a:t>
            </a:r>
            <a:r>
              <a:rPr lang="en-US" altLang="zh-CN" dirty="0"/>
              <a:t>W</a:t>
            </a:r>
            <a:r>
              <a:rPr lang="en-US" altLang="zh-CN" dirty="0" smtClean="0"/>
              <a:t>indows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Filtering Data Streams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Counting Distinct Elements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Computing Moments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Counting Itemsets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Sliding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 useful model of stream processing is that queries are about a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window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of length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– the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 most recent elements received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Interesting case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 is so large it cannot be stored in memory, or even on disk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Or, there are so many streams that windows for all cannot be stored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CC66-8284-4C3C-B861-631D38815896}" type="slidenum">
              <a:rPr lang="en-US" altLang="zh-CN"/>
              <a:pPr/>
              <a:t>27</a:t>
            </a:fld>
            <a:endParaRPr lang="en-US" altLang="zh-CN"/>
          </a:p>
        </p:txBody>
      </p: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1520619" y="1742920"/>
            <a:ext cx="6996113" cy="558933"/>
            <a:chOff x="1200" y="528"/>
            <a:chExt cx="4068" cy="325"/>
          </a:xfrm>
        </p:grpSpPr>
        <p:sp>
          <p:nvSpPr>
            <p:cNvPr id="14338" name="Text Box 1026"/>
            <p:cNvSpPr txBox="1">
              <a:spLocks noChangeArrowheads="1"/>
            </p:cNvSpPr>
            <p:nvPr/>
          </p:nvSpPr>
          <p:spPr bwMode="auto">
            <a:xfrm>
              <a:off x="1200" y="528"/>
              <a:ext cx="4068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33" dirty="0">
                  <a:ea typeface="宋体" pitchFamily="2" charset="-122"/>
                </a:rPr>
                <a:t>q w e r t y u </a:t>
              </a:r>
              <a:r>
                <a:rPr lang="en-US" altLang="zh-CN" sz="3033" dirty="0" err="1">
                  <a:ea typeface="宋体" pitchFamily="2" charset="-122"/>
                </a:rPr>
                <a:t>i</a:t>
              </a:r>
              <a:r>
                <a:rPr lang="en-US" altLang="zh-CN" sz="3033" dirty="0">
                  <a:ea typeface="宋体" pitchFamily="2" charset="-122"/>
                </a:rPr>
                <a:t> o p a s d f g h j k l z x c v b n m</a:t>
              </a:r>
            </a:p>
          </p:txBody>
        </p:sp>
        <p:sp>
          <p:nvSpPr>
            <p:cNvPr id="14339" name="Rectangle 1027"/>
            <p:cNvSpPr>
              <a:spLocks noChangeArrowheads="1"/>
            </p:cNvSpPr>
            <p:nvPr/>
          </p:nvSpPr>
          <p:spPr bwMode="auto">
            <a:xfrm>
              <a:off x="2788" y="578"/>
              <a:ext cx="907" cy="24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033"/>
            </a:p>
          </p:txBody>
        </p:sp>
      </p:grpSp>
      <p:grpSp>
        <p:nvGrpSpPr>
          <p:cNvPr id="3" name="Group 1038"/>
          <p:cNvGrpSpPr>
            <a:grpSpLocks/>
          </p:cNvGrpSpPr>
          <p:nvPr/>
        </p:nvGrpSpPr>
        <p:grpSpPr bwMode="auto">
          <a:xfrm>
            <a:off x="1520619" y="2816071"/>
            <a:ext cx="6996113" cy="558933"/>
            <a:chOff x="1200" y="1152"/>
            <a:chExt cx="4068" cy="325"/>
          </a:xfrm>
        </p:grpSpPr>
        <p:sp>
          <p:nvSpPr>
            <p:cNvPr id="14340" name="Text Box 1028"/>
            <p:cNvSpPr txBox="1">
              <a:spLocks noChangeArrowheads="1"/>
            </p:cNvSpPr>
            <p:nvPr/>
          </p:nvSpPr>
          <p:spPr bwMode="auto">
            <a:xfrm>
              <a:off x="1200" y="1152"/>
              <a:ext cx="4068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33">
                  <a:ea typeface="宋体" pitchFamily="2" charset="-122"/>
                </a:rPr>
                <a:t>q w e r t y u i o p a s d f g h j k l z x c v b n m</a:t>
              </a:r>
            </a:p>
          </p:txBody>
        </p:sp>
        <p:sp>
          <p:nvSpPr>
            <p:cNvPr id="14343" name="Rectangle 1031"/>
            <p:cNvSpPr>
              <a:spLocks noChangeArrowheads="1"/>
            </p:cNvSpPr>
            <p:nvPr/>
          </p:nvSpPr>
          <p:spPr bwMode="auto">
            <a:xfrm>
              <a:off x="2969" y="1181"/>
              <a:ext cx="862" cy="24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033"/>
            </a:p>
          </p:txBody>
        </p:sp>
      </p:grpSp>
      <p:grpSp>
        <p:nvGrpSpPr>
          <p:cNvPr id="4" name="Group 1039"/>
          <p:cNvGrpSpPr>
            <a:grpSpLocks/>
          </p:cNvGrpSpPr>
          <p:nvPr/>
        </p:nvGrpSpPr>
        <p:grpSpPr bwMode="auto">
          <a:xfrm>
            <a:off x="1520619" y="3889221"/>
            <a:ext cx="6996113" cy="558933"/>
            <a:chOff x="1200" y="1776"/>
            <a:chExt cx="4068" cy="325"/>
          </a:xfrm>
        </p:grpSpPr>
        <p:sp>
          <p:nvSpPr>
            <p:cNvPr id="14341" name="Text Box 1029"/>
            <p:cNvSpPr txBox="1">
              <a:spLocks noChangeArrowheads="1"/>
            </p:cNvSpPr>
            <p:nvPr/>
          </p:nvSpPr>
          <p:spPr bwMode="auto">
            <a:xfrm>
              <a:off x="1200" y="1776"/>
              <a:ext cx="4068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33" dirty="0">
                  <a:ea typeface="宋体" pitchFamily="2" charset="-122"/>
                </a:rPr>
                <a:t>q w e r t y u </a:t>
              </a:r>
              <a:r>
                <a:rPr lang="en-US" altLang="zh-CN" sz="3033" dirty="0" err="1">
                  <a:ea typeface="宋体" pitchFamily="2" charset="-122"/>
                </a:rPr>
                <a:t>i</a:t>
              </a:r>
              <a:r>
                <a:rPr lang="en-US" altLang="zh-CN" sz="3033" dirty="0">
                  <a:ea typeface="宋体" pitchFamily="2" charset="-122"/>
                </a:rPr>
                <a:t> o p a s d f g h j k l z x c v b n m</a:t>
              </a:r>
            </a:p>
          </p:txBody>
        </p:sp>
        <p:sp>
          <p:nvSpPr>
            <p:cNvPr id="14344" name="Rectangle 1032"/>
            <p:cNvSpPr>
              <a:spLocks noChangeArrowheads="1"/>
            </p:cNvSpPr>
            <p:nvPr/>
          </p:nvSpPr>
          <p:spPr bwMode="auto">
            <a:xfrm>
              <a:off x="3105" y="1816"/>
              <a:ext cx="862" cy="24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033"/>
            </a:p>
          </p:txBody>
        </p:sp>
      </p:grp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1520619" y="4962372"/>
            <a:ext cx="6996113" cy="558933"/>
            <a:chOff x="1200" y="2400"/>
            <a:chExt cx="4068" cy="325"/>
          </a:xfrm>
        </p:grpSpPr>
        <p:sp>
          <p:nvSpPr>
            <p:cNvPr id="14342" name="Text Box 1030"/>
            <p:cNvSpPr txBox="1">
              <a:spLocks noChangeArrowheads="1"/>
            </p:cNvSpPr>
            <p:nvPr/>
          </p:nvSpPr>
          <p:spPr bwMode="auto">
            <a:xfrm>
              <a:off x="1200" y="2400"/>
              <a:ext cx="4068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33" dirty="0">
                  <a:ea typeface="宋体" pitchFamily="2" charset="-122"/>
                </a:rPr>
                <a:t>q w e r t y u </a:t>
              </a:r>
              <a:r>
                <a:rPr lang="en-US" altLang="zh-CN" sz="3033" dirty="0" err="1">
                  <a:ea typeface="宋体" pitchFamily="2" charset="-122"/>
                </a:rPr>
                <a:t>i</a:t>
              </a:r>
              <a:r>
                <a:rPr lang="en-US" altLang="zh-CN" sz="3033" dirty="0">
                  <a:ea typeface="宋体" pitchFamily="2" charset="-122"/>
                </a:rPr>
                <a:t> o p a s d f g h j k l z x c v b n m</a:t>
              </a:r>
            </a:p>
          </p:txBody>
        </p:sp>
        <p:sp>
          <p:nvSpPr>
            <p:cNvPr id="14345" name="Rectangle 1033"/>
            <p:cNvSpPr>
              <a:spLocks noChangeArrowheads="1"/>
            </p:cNvSpPr>
            <p:nvPr/>
          </p:nvSpPr>
          <p:spPr bwMode="auto">
            <a:xfrm>
              <a:off x="3241" y="2451"/>
              <a:ext cx="817" cy="24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033"/>
            </a:p>
          </p:txBody>
        </p:sp>
      </p:grpSp>
      <p:sp>
        <p:nvSpPr>
          <p:cNvPr id="14346" name="Text Box 1034"/>
          <p:cNvSpPr txBox="1">
            <a:spLocks noChangeArrowheads="1"/>
          </p:cNvSpPr>
          <p:nvPr/>
        </p:nvSpPr>
        <p:spPr bwMode="auto">
          <a:xfrm>
            <a:off x="2741671" y="5822264"/>
            <a:ext cx="4084580" cy="55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033" dirty="0">
                <a:ea typeface="宋体" pitchFamily="2" charset="-122"/>
              </a:rPr>
              <a:t>Past                         Future</a:t>
            </a:r>
          </a:p>
        </p:txBody>
      </p:sp>
      <p:sp>
        <p:nvSpPr>
          <p:cNvPr id="14347" name="Line 1035"/>
          <p:cNvSpPr>
            <a:spLocks noChangeShapeType="1"/>
          </p:cNvSpPr>
          <p:nvPr/>
        </p:nvSpPr>
        <p:spPr bwMode="auto">
          <a:xfrm flipH="1">
            <a:off x="2768757" y="6375554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3033"/>
          </a:p>
        </p:txBody>
      </p:sp>
      <p:sp>
        <p:nvSpPr>
          <p:cNvPr id="14348" name="Line 1036"/>
          <p:cNvSpPr>
            <a:spLocks noChangeShapeType="1"/>
          </p:cNvSpPr>
          <p:nvPr/>
        </p:nvSpPr>
        <p:spPr bwMode="auto">
          <a:xfrm>
            <a:off x="5811095" y="6375554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3033"/>
          </a:p>
        </p:txBody>
      </p:sp>
      <p:sp>
        <p:nvSpPr>
          <p:cNvPr id="6" name="TextBox 5"/>
          <p:cNvSpPr txBox="1"/>
          <p:nvPr/>
        </p:nvSpPr>
        <p:spPr>
          <a:xfrm>
            <a:off x="8151355" y="1304991"/>
            <a:ext cx="1170130" cy="55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3" dirty="0">
                <a:solidFill>
                  <a:srgbClr val="FF0000"/>
                </a:solidFill>
              </a:rPr>
              <a:t>N = 6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1161" y="290878"/>
            <a:ext cx="6769225" cy="82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767" dirty="0">
                <a:latin typeface="+mj-lt"/>
                <a:ea typeface="宋体" pitchFamily="2" charset="-122"/>
                <a:cs typeface="+mj-cs"/>
              </a:rPr>
              <a:t>A Sliding Window Example</a:t>
            </a:r>
            <a:endParaRPr lang="en-US" sz="4767" dirty="0"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/>
      <p:bldP spid="14347" grpId="0" animBg="1"/>
      <p:bldP spid="14348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Counting Bits 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>
                <a:ea typeface="宋体" pitchFamily="2" charset="-122"/>
              </a:rPr>
              <a:t>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Problem: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G</a:t>
            </a:r>
            <a:r>
              <a:rPr lang="en-US" altLang="zh-CN" dirty="0" smtClean="0">
                <a:ea typeface="宋体" pitchFamily="2" charset="-122"/>
              </a:rPr>
              <a:t>iven </a:t>
            </a:r>
            <a:r>
              <a:rPr lang="en-US" altLang="zh-CN" dirty="0">
                <a:ea typeface="宋体" pitchFamily="2" charset="-122"/>
              </a:rPr>
              <a:t>a stream of </a:t>
            </a:r>
            <a:r>
              <a:rPr lang="en-US" altLang="zh-CN" dirty="0" smtClean="0">
                <a:ea typeface="宋体" pitchFamily="2" charset="-122"/>
              </a:rPr>
              <a:t>0s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dirty="0" smtClean="0">
                <a:ea typeface="宋体" pitchFamily="2" charset="-122"/>
              </a:rPr>
              <a:t>1s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</a:t>
            </a:r>
            <a:r>
              <a:rPr lang="en-US" altLang="zh-CN" dirty="0" smtClean="0">
                <a:ea typeface="宋体" pitchFamily="2" charset="-122"/>
              </a:rPr>
              <a:t>e </a:t>
            </a:r>
            <a:r>
              <a:rPr lang="en-US" altLang="zh-CN" dirty="0">
                <a:ea typeface="宋体" pitchFamily="2" charset="-122"/>
              </a:rPr>
              <a:t>prepared to answer queries of the form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H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ow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many 1’s in the last 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2" charset="-122"/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bits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? </a:t>
            </a:r>
            <a:r>
              <a:rPr lang="en-US" altLang="zh-CN" dirty="0">
                <a:ea typeface="宋体" pitchFamily="2" charset="-122"/>
              </a:rPr>
              <a:t>where </a:t>
            </a:r>
            <a:r>
              <a:rPr lang="en-US" altLang="zh-CN" i="1" dirty="0">
                <a:ea typeface="宋体" pitchFamily="2" charset="-122"/>
              </a:rPr>
              <a:t>k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latin typeface="Lucida Sans Unicode" pitchFamily="34" charset="0"/>
                <a:ea typeface="宋体" pitchFamily="2" charset="-122"/>
              </a:rPr>
              <a:t>≤</a:t>
            </a:r>
            <a:r>
              <a:rPr lang="en-US" altLang="zh-CN" dirty="0">
                <a:latin typeface="MS Shell Dlg" charset="0"/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Obvious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solution: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S</a:t>
            </a:r>
            <a:r>
              <a:rPr lang="en-US" altLang="zh-CN" dirty="0" smtClean="0">
                <a:ea typeface="宋体" pitchFamily="2" charset="-122"/>
              </a:rPr>
              <a:t>tore </a:t>
            </a:r>
            <a:r>
              <a:rPr lang="en-US" altLang="zh-CN" dirty="0">
                <a:ea typeface="宋体" pitchFamily="2" charset="-122"/>
              </a:rPr>
              <a:t>the most recent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bits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When </a:t>
            </a:r>
            <a:r>
              <a:rPr lang="en-US" altLang="zh-CN" dirty="0" smtClean="0">
                <a:ea typeface="宋体" pitchFamily="2" charset="-122"/>
              </a:rPr>
              <a:t>a new </a:t>
            </a:r>
            <a:r>
              <a:rPr lang="en-US" altLang="zh-CN" dirty="0">
                <a:ea typeface="宋体" pitchFamily="2" charset="-122"/>
              </a:rPr>
              <a:t>bit comes in, discard the </a:t>
            </a:r>
            <a:r>
              <a:rPr lang="en-US" altLang="zh-CN" i="1" dirty="0" smtClean="0">
                <a:ea typeface="宋体" pitchFamily="2" charset="-122"/>
              </a:rPr>
              <a:t>N+1</a:t>
            </a:r>
            <a:r>
              <a:rPr lang="en-US" altLang="zh-CN" baseline="30000" dirty="0" smtClean="0">
                <a:ea typeface="宋体" pitchFamily="2" charset="-122"/>
              </a:rPr>
              <a:t>st</a:t>
            </a:r>
            <a:r>
              <a:rPr lang="en-US" altLang="zh-CN" dirty="0" smtClean="0">
                <a:ea typeface="宋体" pitchFamily="2" charset="-122"/>
              </a:rPr>
              <a:t> bit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E71C-37F8-4CC7-8AC5-963ED81CB456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Counting Bits 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>
                <a:ea typeface="宋体" pitchFamily="2" charset="-122"/>
              </a:rPr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You cannot get an exact answer without storing the entire window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Real Problem</a:t>
            </a:r>
            <a:r>
              <a:rPr lang="en-US" altLang="zh-CN" dirty="0">
                <a:ea typeface="宋体" pitchFamily="2" charset="-122"/>
              </a:rPr>
              <a:t>: what if we cannot afford to store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bits</a:t>
            </a:r>
            <a:r>
              <a:rPr lang="en-US" altLang="zh-CN" dirty="0">
                <a:ea typeface="宋体" pitchFamily="2" charset="-122"/>
              </a:rPr>
              <a:t>?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E.g., we are processing 1 billion streams and </a:t>
            </a:r>
            <a:r>
              <a:rPr lang="en-US" altLang="zh-CN" i="1" dirty="0">
                <a:ea typeface="宋体" pitchFamily="2" charset="-122"/>
              </a:rPr>
              <a:t>N </a:t>
            </a:r>
            <a:r>
              <a:rPr lang="en-US" altLang="zh-CN" dirty="0">
                <a:ea typeface="宋体" pitchFamily="2" charset="-122"/>
              </a:rPr>
              <a:t> = 1 billion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But we’re happy with an approximate answer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64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389689"/>
              </p:ext>
            </p:extLst>
          </p:nvPr>
        </p:nvGraphicFramePr>
        <p:xfrm>
          <a:off x="453481" y="679187"/>
          <a:ext cx="7752229" cy="559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14400000" imgH="9561600" progId="">
                  <p:embed/>
                </p:oleObj>
              </mc:Choice>
              <mc:Fallback>
                <p:oleObj r:id="rId4" imgW="14400000" imgH="9561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481" y="679187"/>
                        <a:ext cx="7752229" cy="5592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9364" y="679193"/>
            <a:ext cx="1326147" cy="102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3" dirty="0">
                <a:solidFill>
                  <a:srgbClr val="FF0000"/>
                </a:solidFill>
              </a:rPr>
              <a:t>Google Trends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1782" y="2030788"/>
            <a:ext cx="1326147" cy="109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7" dirty="0"/>
              <a:t>When we search for “</a:t>
            </a:r>
            <a:r>
              <a:rPr lang="en-US" sz="2167" dirty="0">
                <a:solidFill>
                  <a:srgbClr val="0000FF"/>
                </a:solidFill>
              </a:rPr>
              <a:t>big data</a:t>
            </a:r>
            <a:r>
              <a:rPr lang="en-US" sz="2167" dirty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60424" y="679187"/>
            <a:ext cx="1494576" cy="3257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17" dirty="0" smtClean="0">
                <a:solidFill>
                  <a:srgbClr val="0070C0"/>
                </a:solidFill>
              </a:rPr>
              <a:t>September 2019</a:t>
            </a:r>
            <a:endParaRPr lang="en-US" sz="1517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Attempt: Simple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How many 1s are in the last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 bits?</a:t>
            </a:r>
          </a:p>
          <a:p>
            <a:r>
              <a:rPr lang="en-US" altLang="zh-CN" dirty="0" smtClean="0"/>
              <a:t>Simple solution that does not really solve our problem: </a:t>
            </a:r>
            <a:r>
              <a:rPr lang="en-US" altLang="zh-CN" dirty="0" smtClean="0">
                <a:solidFill>
                  <a:srgbClr val="0000FF"/>
                </a:solidFill>
              </a:rPr>
              <a:t>Uniformity assumption</a:t>
            </a:r>
          </a:p>
          <a:p>
            <a:r>
              <a:rPr lang="en-US" altLang="zh-CN" dirty="0" smtClean="0"/>
              <a:t>Maintain 2 counters:</a:t>
            </a:r>
          </a:p>
          <a:p>
            <a:pPr lvl="1"/>
            <a:r>
              <a:rPr lang="en-US" altLang="zh-CN" i="1" dirty="0" smtClean="0"/>
              <a:t>S</a:t>
            </a:r>
            <a:r>
              <a:rPr lang="en-US" altLang="zh-CN" dirty="0" smtClean="0"/>
              <a:t>: number of 1s so far</a:t>
            </a:r>
          </a:p>
          <a:p>
            <a:pPr lvl="1"/>
            <a:r>
              <a:rPr lang="en-US" altLang="zh-CN" i="1" dirty="0" smtClean="0"/>
              <a:t>Z</a:t>
            </a:r>
            <a:r>
              <a:rPr lang="en-US" altLang="zh-CN" dirty="0" smtClean="0"/>
              <a:t>: number of 0s so far</a:t>
            </a:r>
          </a:p>
          <a:p>
            <a:r>
              <a:rPr lang="en-US" altLang="zh-CN" dirty="0" smtClean="0"/>
              <a:t>How many 1s are in the last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bits? </a:t>
            </a:r>
            <a:r>
              <a:rPr lang="en-US" altLang="zh-CN" i="1" dirty="0" smtClean="0">
                <a:solidFill>
                  <a:srgbClr val="FF0000"/>
                </a:solidFill>
              </a:rPr>
              <a:t>N·S/(S+Z)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But, what if stream is non-uniform?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What if distribution changes over time?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8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Store O(log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i="1" dirty="0">
                <a:ea typeface="宋体" pitchFamily="2" charset="-122"/>
              </a:rPr>
              <a:t>N </a:t>
            </a:r>
            <a:r>
              <a:rPr lang="en-US" altLang="zh-CN" dirty="0">
                <a:ea typeface="宋体" pitchFamily="2" charset="-122"/>
              </a:rPr>
              <a:t>) bits per </a:t>
            </a:r>
            <a:r>
              <a:rPr lang="en-US" altLang="zh-CN" dirty="0" smtClean="0">
                <a:ea typeface="宋体" pitchFamily="2" charset="-122"/>
              </a:rPr>
              <a:t>stream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Gives approximate answer, never off by more than 50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%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Error factor can be reduced to any fraction &gt; 0, with more complicated algorithm and proportionally more stored </a:t>
            </a:r>
            <a:r>
              <a:rPr lang="en-US" altLang="zh-CN" dirty="0" smtClean="0">
                <a:ea typeface="宋体" pitchFamily="2" charset="-122"/>
              </a:rPr>
              <a:t>bits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E8B-4140-4580-B2FC-4B27C3892C0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591182" y="-237407"/>
            <a:ext cx="3332131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950" dirty="0">
                <a:ea typeface="宋体" pitchFamily="2" charset="-122"/>
              </a:rPr>
              <a:t>[</a:t>
            </a:r>
            <a:r>
              <a:rPr lang="en-US" altLang="zh-CN" sz="1950" dirty="0" err="1">
                <a:ea typeface="宋体" pitchFamily="2" charset="-122"/>
              </a:rPr>
              <a:t>Datar</a:t>
            </a:r>
            <a:r>
              <a:rPr lang="en-US" altLang="zh-CN" sz="1950" dirty="0">
                <a:ea typeface="宋体" pitchFamily="2" charset="-122"/>
              </a:rPr>
              <a:t>, </a:t>
            </a:r>
            <a:r>
              <a:rPr lang="en-US" altLang="zh-CN" sz="1950" dirty="0" err="1">
                <a:ea typeface="宋体" pitchFamily="2" charset="-122"/>
              </a:rPr>
              <a:t>Gionis</a:t>
            </a:r>
            <a:r>
              <a:rPr lang="en-US" altLang="zh-CN" sz="1950" dirty="0">
                <a:ea typeface="宋体" pitchFamily="2" charset="-122"/>
              </a:rPr>
              <a:t>, </a:t>
            </a:r>
            <a:r>
              <a:rPr lang="en-US" altLang="zh-CN" sz="1950" dirty="0" err="1">
                <a:ea typeface="宋体" pitchFamily="2" charset="-122"/>
              </a:rPr>
              <a:t>Indyk</a:t>
            </a:r>
            <a:r>
              <a:rPr lang="en-US" altLang="zh-CN" sz="1950" dirty="0">
                <a:ea typeface="宋体" pitchFamily="2" charset="-122"/>
              </a:rPr>
              <a:t>, </a:t>
            </a:r>
            <a:r>
              <a:rPr lang="en-US" altLang="zh-CN" sz="1950" dirty="0" err="1">
                <a:ea typeface="宋体" pitchFamily="2" charset="-122"/>
              </a:rPr>
              <a:t>Motwani</a:t>
            </a:r>
            <a:r>
              <a:rPr lang="en-US" altLang="zh-CN" sz="1950" dirty="0">
                <a:ea typeface="宋体" pitchFamily="2" charset="-122"/>
              </a:rPr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DGIM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Exponential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Solution that doesn’t (quite) work: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Summarize exponentially increasing regions of the stream, looking backward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Drop small regions if they begin at the same point as a larger region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D05-1495-4B20-B457-3546F1CC3CAC}" type="slidenum">
              <a:rPr lang="en-US" altLang="zh-CN"/>
              <a:pPr/>
              <a:t>33</a:t>
            </a:fld>
            <a:endParaRPr lang="en-US" altLang="zh-CN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94472" y="4101745"/>
            <a:ext cx="9205024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167" dirty="0">
                <a:ea typeface="宋体" pitchFamily="2" charset="-122"/>
              </a:rPr>
              <a:t>0 1 0 0 1 1 </a:t>
            </a:r>
            <a:r>
              <a:rPr lang="en-US" altLang="zh-CN" sz="2167" dirty="0">
                <a:solidFill>
                  <a:srgbClr val="FF0000"/>
                </a:solidFill>
                <a:ea typeface="宋体" pitchFamily="2" charset="-122"/>
              </a:rPr>
              <a:t>1 0 0 0 1 0 1 0 0 1 0 0 0 1 0 1 </a:t>
            </a:r>
            <a:r>
              <a:rPr lang="en-US" altLang="zh-CN" sz="2167" dirty="0">
                <a:solidFill>
                  <a:srgbClr val="0000FF"/>
                </a:solidFill>
                <a:ea typeface="宋体" pitchFamily="2" charset="-122"/>
              </a:rPr>
              <a:t>1 0 1 1 0 1 1 1 0 0 1 0 1 0 1 1 </a:t>
            </a:r>
            <a:r>
              <a:rPr lang="en-US" altLang="zh-CN" sz="2167" dirty="0">
                <a:ea typeface="宋体" pitchFamily="2" charset="-122"/>
              </a:rPr>
              <a:t>0 0 1 1 0 1 0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9174201" y="3771545"/>
            <a:ext cx="165100" cy="330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950" dirty="0">
                <a:ea typeface="宋体" pitchFamily="2" charset="-122"/>
              </a:rPr>
              <a:t>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8926551" y="3771545"/>
            <a:ext cx="165100" cy="330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950">
                <a:ea typeface="宋体" pitchFamily="2" charset="-122"/>
              </a:rPr>
              <a:t>1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8761451" y="3441345"/>
            <a:ext cx="330200" cy="3302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950" dirty="0">
                <a:ea typeface="宋体" pitchFamily="2" charset="-122"/>
              </a:rPr>
              <a:t>1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8348701" y="3441345"/>
            <a:ext cx="330200" cy="3302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950">
                <a:ea typeface="宋体" pitchFamily="2" charset="-122"/>
              </a:rPr>
              <a:t>2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7935951" y="3111145"/>
            <a:ext cx="742950" cy="3302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950">
                <a:ea typeface="宋体" pitchFamily="2" charset="-122"/>
              </a:rPr>
              <a:t>2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110451" y="3111145"/>
            <a:ext cx="742950" cy="3302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950">
                <a:ea typeface="宋体" pitchFamily="2" charset="-122"/>
              </a:rPr>
              <a:t>3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6279147" y="2780945"/>
            <a:ext cx="1574253" cy="3302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950">
                <a:ea typeface="宋体" pitchFamily="2" charset="-122"/>
              </a:rPr>
              <a:t>4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4669401" y="2450745"/>
            <a:ext cx="3169920" cy="3302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950">
                <a:ea typeface="宋体" pitchFamily="2" charset="-122"/>
              </a:rPr>
              <a:t>10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5841649" y="4646059"/>
            <a:ext cx="34657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950" i="1" dirty="0">
                <a:ea typeface="宋体" pitchFamily="2" charset="-122"/>
              </a:rPr>
              <a:t>N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>
            <a:off x="3395701" y="4844695"/>
            <a:ext cx="2393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950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202401" y="4844695"/>
            <a:ext cx="305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950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1250018" y="5259057"/>
            <a:ext cx="77590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600" dirty="0">
                <a:ea typeface="宋体" pitchFamily="2" charset="-122"/>
              </a:rPr>
              <a:t>We can construct the count of the last </a:t>
            </a:r>
            <a:r>
              <a:rPr lang="en-US" altLang="zh-CN" sz="2600" i="1" dirty="0">
                <a:ea typeface="宋体" pitchFamily="2" charset="-122"/>
              </a:rPr>
              <a:t>N</a:t>
            </a:r>
            <a:r>
              <a:rPr lang="en-US" altLang="zh-CN" sz="2600" dirty="0">
                <a:ea typeface="宋体" pitchFamily="2" charset="-122"/>
              </a:rPr>
              <a:t>  bits, except we’re not sure how many of the last 6 are included.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818541" y="2863495"/>
            <a:ext cx="300082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950" dirty="0">
                <a:ea typeface="宋体" pitchFamily="2" charset="-122"/>
              </a:rPr>
              <a:t>?</a:t>
            </a:r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350489" y="3028595"/>
            <a:ext cx="4680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950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1134983" y="3028595"/>
            <a:ext cx="406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950"/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1520619" y="2450745"/>
            <a:ext cx="3169920" cy="3302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950">
                <a:ea typeface="宋体" pitchFamily="2" charset="-122"/>
              </a:rPr>
              <a:t>6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72134" y="1290681"/>
            <a:ext cx="413445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600" dirty="0">
                <a:ea typeface="宋体" pitchFamily="2" charset="-122"/>
              </a:rPr>
              <a:t>Window of width 16 has 6 1s</a:t>
            </a:r>
          </a:p>
        </p:txBody>
      </p:sp>
      <p:cxnSp>
        <p:nvCxnSpPr>
          <p:cNvPr id="4" name="Straight Arrow Connector 3"/>
          <p:cNvCxnSpPr>
            <a:endCxn id="32792" idx="0"/>
          </p:cNvCxnSpPr>
          <p:nvPr/>
        </p:nvCxnSpPr>
        <p:spPr>
          <a:xfrm>
            <a:off x="2439364" y="1824525"/>
            <a:ext cx="666215" cy="626220"/>
          </a:xfrm>
          <a:prstGeom prst="straightConnector1">
            <a:avLst/>
          </a:prstGeom>
          <a:ln w="349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95300" y="-49940"/>
            <a:ext cx="8915400" cy="1238250"/>
          </a:xfrm>
        </p:spPr>
        <p:txBody>
          <a:bodyPr>
            <a:normAutofit/>
          </a:bodyPr>
          <a:lstStyle/>
          <a:p>
            <a:r>
              <a:rPr lang="en-US" dirty="0" smtClean="0"/>
              <a:t>An Exponential Window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What’s Good?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Stores only O(log</a:t>
            </a:r>
            <a:r>
              <a:rPr lang="en-US" altLang="zh-CN" baseline="30000" dirty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)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bits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O(log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</a:rPr>
              <a:t>counts of </a:t>
            </a:r>
            <a:r>
              <a:rPr lang="en-US" altLang="zh-CN" dirty="0" smtClean="0">
                <a:ea typeface="宋体" pitchFamily="2" charset="-122"/>
              </a:rPr>
              <a:t>log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bits each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Easy update as more bits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enter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Error in count no greater than the number of </a:t>
            </a:r>
            <a:r>
              <a:rPr lang="en-US" altLang="zh-CN" dirty="0" smtClean="0">
                <a:ea typeface="宋体" pitchFamily="2" charset="-122"/>
              </a:rPr>
              <a:t>1s </a:t>
            </a:r>
            <a:r>
              <a:rPr lang="en-US" altLang="zh-CN" dirty="0">
                <a:ea typeface="宋体" pitchFamily="2" charset="-122"/>
              </a:rPr>
              <a:t>in the “unknown” </a:t>
            </a:r>
            <a:r>
              <a:rPr lang="en-US" altLang="zh-CN" dirty="0" smtClean="0">
                <a:ea typeface="宋体" pitchFamily="2" charset="-122"/>
              </a:rPr>
              <a:t>area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ECA2-E43B-4D2D-8B4E-CA639DAA50B6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What’s Not So Good?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As long as the </a:t>
            </a:r>
            <a:r>
              <a:rPr lang="en-US" altLang="zh-CN" dirty="0" smtClean="0">
                <a:ea typeface="宋体" pitchFamily="2" charset="-122"/>
              </a:rPr>
              <a:t>1s </a:t>
            </a:r>
            <a:r>
              <a:rPr lang="en-US" altLang="zh-CN" dirty="0">
                <a:ea typeface="宋体" pitchFamily="2" charset="-122"/>
              </a:rPr>
              <a:t>are fairly evenly distributed, the error </a:t>
            </a:r>
            <a:r>
              <a:rPr lang="en-US" altLang="zh-CN" dirty="0" smtClean="0">
                <a:ea typeface="宋体" pitchFamily="2" charset="-122"/>
              </a:rPr>
              <a:t>ratio due </a:t>
            </a:r>
            <a:r>
              <a:rPr lang="en-US" altLang="zh-CN" dirty="0">
                <a:ea typeface="宋体" pitchFamily="2" charset="-122"/>
              </a:rPr>
              <a:t>to the unknown region is small – no more than 50</a:t>
            </a:r>
            <a:r>
              <a:rPr lang="en-US" altLang="zh-CN" dirty="0" smtClean="0">
                <a:ea typeface="宋体" pitchFamily="2" charset="-122"/>
              </a:rPr>
              <a:t>%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But it could be that all the </a:t>
            </a:r>
            <a:r>
              <a:rPr lang="en-US" altLang="zh-CN" dirty="0" smtClean="0">
                <a:ea typeface="宋体" pitchFamily="2" charset="-122"/>
              </a:rPr>
              <a:t>1s </a:t>
            </a:r>
            <a:r>
              <a:rPr lang="en-US" altLang="zh-CN" dirty="0">
                <a:ea typeface="宋体" pitchFamily="2" charset="-122"/>
              </a:rPr>
              <a:t>are in the unknown area at the </a:t>
            </a:r>
            <a:r>
              <a:rPr lang="en-US" altLang="zh-CN" dirty="0" smtClean="0">
                <a:ea typeface="宋体" pitchFamily="2" charset="-122"/>
              </a:rPr>
              <a:t>end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In that case, the error is </a:t>
            </a:r>
            <a:r>
              <a:rPr lang="en-US" altLang="zh-CN" dirty="0" smtClean="0">
                <a:ea typeface="宋体" pitchFamily="2" charset="-122"/>
              </a:rPr>
              <a:t>unbounded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2D9E-F960-4295-938B-4B24EA50AFD3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Fixup</a:t>
            </a:r>
            <a:r>
              <a:rPr lang="en-US" altLang="zh-CN" dirty="0" smtClean="0">
                <a:ea typeface="宋体" pitchFamily="2" charset="-122"/>
              </a:rPr>
              <a:t>: DGIM Method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28498" y="1478783"/>
            <a:ext cx="9049005" cy="470535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Instead of summarizing fixed-length blocks, summarize blocks with specific numbers of </a:t>
            </a:r>
            <a:r>
              <a:rPr lang="en-US" altLang="zh-CN" dirty="0" smtClean="0">
                <a:ea typeface="宋体" pitchFamily="2" charset="-122"/>
              </a:rPr>
              <a:t>1s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Let the block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sizes</a:t>
            </a:r>
            <a:r>
              <a:rPr lang="en-US" altLang="zh-CN" dirty="0">
                <a:ea typeface="宋体" pitchFamily="2" charset="-122"/>
              </a:rPr>
              <a:t>  (number of </a:t>
            </a:r>
            <a:r>
              <a:rPr lang="en-US" altLang="zh-CN" dirty="0" smtClean="0">
                <a:ea typeface="宋体" pitchFamily="2" charset="-122"/>
              </a:rPr>
              <a:t>1s</a:t>
            </a:r>
            <a:r>
              <a:rPr lang="en-US" altLang="zh-CN" dirty="0">
                <a:ea typeface="宋体" pitchFamily="2" charset="-122"/>
              </a:rPr>
              <a:t>) increase </a:t>
            </a:r>
            <a:r>
              <a:rPr lang="en-US" altLang="zh-CN" dirty="0" smtClean="0">
                <a:ea typeface="宋体" pitchFamily="2" charset="-122"/>
              </a:rPr>
              <a:t>exponentially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When there are few </a:t>
            </a:r>
            <a:r>
              <a:rPr lang="en-US" altLang="zh-CN" dirty="0" smtClean="0">
                <a:ea typeface="宋体" pitchFamily="2" charset="-122"/>
              </a:rPr>
              <a:t>1s </a:t>
            </a:r>
            <a:r>
              <a:rPr lang="en-US" altLang="zh-CN" dirty="0">
                <a:ea typeface="宋体" pitchFamily="2" charset="-122"/>
              </a:rPr>
              <a:t>in the window, block sizes stay small, so errors are </a:t>
            </a:r>
            <a:r>
              <a:rPr lang="en-US" altLang="zh-CN" dirty="0" smtClean="0">
                <a:ea typeface="宋体" pitchFamily="2" charset="-122"/>
              </a:rPr>
              <a:t>small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9795-C279-4211-8B9B-FA8B2DB64D92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" y="5117216"/>
            <a:ext cx="9748123" cy="1042087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91182" y="-237407"/>
            <a:ext cx="3332131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950" dirty="0">
                <a:ea typeface="宋体" pitchFamily="2" charset="-122"/>
              </a:rPr>
              <a:t>[</a:t>
            </a:r>
            <a:r>
              <a:rPr lang="en-US" altLang="zh-CN" sz="1950" dirty="0" err="1">
                <a:ea typeface="宋体" pitchFamily="2" charset="-122"/>
              </a:rPr>
              <a:t>Datar</a:t>
            </a:r>
            <a:r>
              <a:rPr lang="en-US" altLang="zh-CN" sz="1950" dirty="0">
                <a:ea typeface="宋体" pitchFamily="2" charset="-122"/>
              </a:rPr>
              <a:t>, </a:t>
            </a:r>
            <a:r>
              <a:rPr lang="en-US" altLang="zh-CN" sz="1950" dirty="0" err="1">
                <a:ea typeface="宋体" pitchFamily="2" charset="-122"/>
              </a:rPr>
              <a:t>Gionis</a:t>
            </a:r>
            <a:r>
              <a:rPr lang="en-US" altLang="zh-CN" sz="1950" dirty="0">
                <a:ea typeface="宋体" pitchFamily="2" charset="-122"/>
              </a:rPr>
              <a:t>, </a:t>
            </a:r>
            <a:r>
              <a:rPr lang="en-US" altLang="zh-CN" sz="1950" dirty="0" err="1">
                <a:ea typeface="宋体" pitchFamily="2" charset="-122"/>
              </a:rPr>
              <a:t>Indyk</a:t>
            </a:r>
            <a:r>
              <a:rPr lang="en-US" altLang="zh-CN" sz="1950" dirty="0">
                <a:ea typeface="宋体" pitchFamily="2" charset="-122"/>
              </a:rPr>
              <a:t>, </a:t>
            </a:r>
            <a:r>
              <a:rPr lang="en-US" altLang="zh-CN" sz="1950" dirty="0" err="1">
                <a:ea typeface="宋体" pitchFamily="2" charset="-122"/>
              </a:rPr>
              <a:t>Motwani</a:t>
            </a:r>
            <a:r>
              <a:rPr lang="en-US" altLang="zh-CN" sz="1950" dirty="0">
                <a:ea typeface="宋体" pitchFamily="2" charset="-12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DGIM: Timestamps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Each bit in the stream has a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timestamp</a:t>
            </a:r>
            <a:r>
              <a:rPr lang="en-US" altLang="zh-CN" dirty="0">
                <a:ea typeface="宋体" pitchFamily="2" charset="-122"/>
              </a:rPr>
              <a:t>, starting 1, 2, …</a:t>
            </a:r>
          </a:p>
          <a:p>
            <a:r>
              <a:rPr lang="en-US" altLang="zh-CN" dirty="0">
                <a:ea typeface="宋体" pitchFamily="2" charset="-122"/>
              </a:rPr>
              <a:t>Record timestamps modulo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 (the window size), so we can represent any </a:t>
            </a:r>
            <a:r>
              <a:rPr lang="en-US" altLang="zh-CN" dirty="0">
                <a:solidFill>
                  <a:srgbClr val="33CC33"/>
                </a:solidFill>
                <a:ea typeface="宋体" pitchFamily="2" charset="-122"/>
              </a:rPr>
              <a:t>relevant</a:t>
            </a:r>
            <a:r>
              <a:rPr lang="en-US" altLang="zh-CN" dirty="0">
                <a:ea typeface="宋体" pitchFamily="2" charset="-122"/>
              </a:rPr>
              <a:t> timestamp in O(log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r>
              <a:rPr lang="en-US" altLang="zh-CN" i="1" dirty="0">
                <a:ea typeface="宋体" pitchFamily="2" charset="-122"/>
              </a:rPr>
              <a:t>N </a:t>
            </a:r>
            <a:r>
              <a:rPr lang="en-US" altLang="zh-CN" dirty="0">
                <a:ea typeface="宋体" pitchFamily="2" charset="-122"/>
              </a:rPr>
              <a:t>) </a:t>
            </a:r>
            <a:r>
              <a:rPr lang="en-US" altLang="zh-CN" dirty="0" smtClean="0">
                <a:ea typeface="宋体" pitchFamily="2" charset="-122"/>
              </a:rPr>
              <a:t>bits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F65-CAA6-4AF3-8577-06E40A9CE576}" type="slidenum">
              <a:rPr lang="en-US" altLang="zh-CN"/>
              <a:pPr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DGIM: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bucket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 the DGIM method is a record consisting of:</a:t>
            </a:r>
          </a:p>
          <a:p>
            <a:pPr marL="1073117" lvl="1" indent="-577832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The timestamp of its end [O(log </a:t>
            </a:r>
            <a:r>
              <a:rPr lang="en-US" altLang="zh-CN" i="1" dirty="0">
                <a:ea typeface="宋体" pitchFamily="2" charset="-122"/>
              </a:rPr>
              <a:t>N </a:t>
            </a:r>
            <a:r>
              <a:rPr lang="en-US" altLang="zh-CN" dirty="0">
                <a:ea typeface="宋体" pitchFamily="2" charset="-122"/>
              </a:rPr>
              <a:t>) bits</a:t>
            </a:r>
            <a:r>
              <a:rPr lang="en-US" altLang="zh-CN" dirty="0" smtClean="0">
                <a:ea typeface="宋体" pitchFamily="2" charset="-122"/>
              </a:rPr>
              <a:t>]</a:t>
            </a:r>
            <a:endParaRPr lang="en-US" altLang="zh-CN" dirty="0">
              <a:ea typeface="宋体" pitchFamily="2" charset="-122"/>
            </a:endParaRPr>
          </a:p>
          <a:p>
            <a:pPr marL="1073117" lvl="1" indent="-577832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The number of 1’s between its beginning and </a:t>
            </a:r>
            <a:r>
              <a:rPr lang="en-US" altLang="zh-CN" dirty="0" smtClean="0">
                <a:ea typeface="宋体" pitchFamily="2" charset="-122"/>
              </a:rPr>
              <a:t>end: </a:t>
            </a:r>
            <a:r>
              <a:rPr lang="en-US" altLang="zh-CN" dirty="0">
                <a:ea typeface="宋体" pitchFamily="2" charset="-122"/>
              </a:rPr>
              <a:t>[O(log </a:t>
            </a:r>
            <a:r>
              <a:rPr lang="en-US" altLang="zh-CN" dirty="0" err="1">
                <a:ea typeface="宋体" pitchFamily="2" charset="-122"/>
              </a:rPr>
              <a:t>log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N </a:t>
            </a:r>
            <a:r>
              <a:rPr lang="en-US" altLang="zh-CN" dirty="0">
                <a:ea typeface="宋体" pitchFamily="2" charset="-122"/>
              </a:rPr>
              <a:t>) bits</a:t>
            </a:r>
            <a:r>
              <a:rPr lang="en-US" altLang="zh-CN" dirty="0" smtClean="0">
                <a:ea typeface="宋体" pitchFamily="2" charset="-122"/>
              </a:rPr>
              <a:t>]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solidFill>
                  <a:srgbClr val="33CC33"/>
                </a:solidFill>
                <a:ea typeface="宋体" pitchFamily="2" charset="-122"/>
              </a:rPr>
              <a:t>Constraint on </a:t>
            </a:r>
            <a:r>
              <a:rPr lang="en-US" altLang="zh-CN" dirty="0" smtClean="0">
                <a:solidFill>
                  <a:srgbClr val="33CC33"/>
                </a:solidFill>
                <a:ea typeface="宋体" pitchFamily="2" charset="-122"/>
              </a:rPr>
              <a:t>buckets</a:t>
            </a:r>
            <a:r>
              <a:rPr lang="en-US" altLang="zh-CN" dirty="0" smtClean="0">
                <a:ea typeface="宋体" pitchFamily="2" charset="-122"/>
              </a:rPr>
              <a:t>: Number </a:t>
            </a:r>
            <a:r>
              <a:rPr lang="en-US" altLang="zh-CN" dirty="0">
                <a:ea typeface="宋体" pitchFamily="2" charset="-122"/>
              </a:rPr>
              <a:t>of </a:t>
            </a:r>
            <a:r>
              <a:rPr lang="en-US" altLang="zh-CN" dirty="0" smtClean="0">
                <a:ea typeface="宋体" pitchFamily="2" charset="-122"/>
              </a:rPr>
              <a:t>1s </a:t>
            </a:r>
            <a:r>
              <a:rPr lang="en-US" altLang="zh-CN" dirty="0">
                <a:ea typeface="宋体" pitchFamily="2" charset="-122"/>
              </a:rPr>
              <a:t>must be a power of </a:t>
            </a:r>
            <a:r>
              <a:rPr lang="en-US" altLang="zh-CN" dirty="0" smtClean="0">
                <a:ea typeface="宋体" pitchFamily="2" charset="-122"/>
              </a:rPr>
              <a:t>2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That explains the </a:t>
            </a:r>
            <a:r>
              <a:rPr lang="en-US" altLang="zh-CN" dirty="0" smtClean="0">
                <a:ea typeface="宋体" pitchFamily="2" charset="-122"/>
              </a:rPr>
              <a:t>O(log </a:t>
            </a:r>
            <a:r>
              <a:rPr lang="en-US" altLang="zh-CN" dirty="0" err="1" smtClean="0">
                <a:ea typeface="宋体" pitchFamily="2" charset="-122"/>
              </a:rPr>
              <a:t>log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)  </a:t>
            </a:r>
            <a:r>
              <a:rPr lang="en-US" altLang="zh-CN" dirty="0">
                <a:ea typeface="宋体" pitchFamily="2" charset="-122"/>
              </a:rPr>
              <a:t>in (2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Representing a Stream by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Either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one</a:t>
            </a:r>
            <a:r>
              <a:rPr lang="en-US" altLang="zh-CN" dirty="0">
                <a:ea typeface="宋体" pitchFamily="2" charset="-122"/>
              </a:rPr>
              <a:t> or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two</a:t>
            </a:r>
            <a:r>
              <a:rPr lang="en-US" altLang="zh-CN" dirty="0">
                <a:ea typeface="宋体" pitchFamily="2" charset="-122"/>
              </a:rPr>
              <a:t> buckets with the same power-of-2 number of </a:t>
            </a:r>
            <a:r>
              <a:rPr lang="en-US" altLang="zh-CN" dirty="0" smtClean="0">
                <a:ea typeface="宋体" pitchFamily="2" charset="-122"/>
              </a:rPr>
              <a:t>1s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Buckets do not overlap in </a:t>
            </a:r>
            <a:r>
              <a:rPr lang="en-US" altLang="zh-CN" dirty="0" smtClean="0">
                <a:ea typeface="宋体" pitchFamily="2" charset="-122"/>
              </a:rPr>
              <a:t>timestamps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Buckets are sorted by </a:t>
            </a:r>
            <a:r>
              <a:rPr lang="en-US" altLang="zh-CN" dirty="0" smtClean="0">
                <a:ea typeface="宋体" pitchFamily="2" charset="-122"/>
              </a:rPr>
              <a:t>size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Earlier buckets are not smaller than later </a:t>
            </a:r>
            <a:r>
              <a:rPr lang="en-US" altLang="zh-CN" dirty="0" smtClean="0">
                <a:ea typeface="宋体" pitchFamily="2" charset="-122"/>
              </a:rPr>
              <a:t>buckets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Buckets disappear when their end-time is &gt;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 time units in the </a:t>
            </a:r>
            <a:r>
              <a:rPr lang="en-US" altLang="zh-CN" dirty="0" smtClean="0">
                <a:ea typeface="宋体" pitchFamily="2" charset="-122"/>
              </a:rPr>
              <a:t>past</a:t>
            </a:r>
            <a:endParaRPr lang="en-US" altLang="zh-CN" dirty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2016: Trump vs Clinton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2052" name="Picture 4" descr="http://47ulqjtn8dsto8in420qp2qw-wpengine.netdna-ssl.com/wp-content/uploads/2016/11/trump-hillary-1024x536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8"/>
          <a:stretch/>
        </p:blipFill>
        <p:spPr bwMode="auto">
          <a:xfrm>
            <a:off x="490203" y="1594292"/>
            <a:ext cx="4536504" cy="490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47ulqjtn8dsto8in420qp2qw-wpengine.netdna-ssl.com/wp-content/uploads/2016/11/trump-hillary-1024x536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28"/>
          <a:stretch/>
        </p:blipFill>
        <p:spPr bwMode="auto">
          <a:xfrm>
            <a:off x="5021610" y="1594292"/>
            <a:ext cx="4536504" cy="490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3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itchFamily="2" charset="-122"/>
              </a:rPr>
              <a:t>Example</a:t>
            </a:r>
            <a:r>
              <a:rPr lang="en-US" altLang="zh-CN">
                <a:ea typeface="宋体" pitchFamily="2" charset="-122"/>
              </a:rPr>
              <a:t>: Bucketized Stream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6199-F0E2-4996-AB1B-E75B283DC136}" type="slidenum">
              <a:rPr lang="en-US" altLang="zh-CN"/>
              <a:pPr/>
              <a:t>40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" y="1946835"/>
            <a:ext cx="9439049" cy="2532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6549" y="4911165"/>
            <a:ext cx="8424936" cy="142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7" b="1" dirty="0"/>
              <a:t>Properties we maintain:</a:t>
            </a:r>
          </a:p>
          <a:p>
            <a:pPr marL="309553" indent="-309553">
              <a:buFont typeface="Arial" pitchFamily="34" charset="0"/>
              <a:buChar char="•"/>
            </a:pPr>
            <a:r>
              <a:rPr lang="en-US" sz="2167" dirty="0"/>
              <a:t>Either </a:t>
            </a:r>
            <a:r>
              <a:rPr lang="en-US" sz="2167" dirty="0">
                <a:solidFill>
                  <a:srgbClr val="FF0000"/>
                </a:solidFill>
              </a:rPr>
              <a:t>one</a:t>
            </a:r>
            <a:r>
              <a:rPr lang="en-US" sz="2167" dirty="0"/>
              <a:t> or </a:t>
            </a:r>
            <a:r>
              <a:rPr lang="en-US" sz="2167" dirty="0">
                <a:solidFill>
                  <a:srgbClr val="FF0000"/>
                </a:solidFill>
              </a:rPr>
              <a:t>two</a:t>
            </a:r>
            <a:r>
              <a:rPr lang="en-US" sz="2167" dirty="0"/>
              <a:t> buckets with the same power-of-2 number of 1s</a:t>
            </a:r>
          </a:p>
          <a:p>
            <a:pPr marL="309553" indent="-309553">
              <a:buFont typeface="Arial" pitchFamily="34" charset="0"/>
              <a:buChar char="•"/>
            </a:pPr>
            <a:r>
              <a:rPr lang="en-US" sz="2167" dirty="0"/>
              <a:t>Buckets do not overlap in timestamp</a:t>
            </a:r>
          </a:p>
          <a:p>
            <a:pPr marL="309553" indent="-309553">
              <a:buFont typeface="Arial" pitchFamily="34" charset="0"/>
              <a:buChar char="•"/>
            </a:pPr>
            <a:r>
              <a:rPr lang="en-US" sz="2167" dirty="0"/>
              <a:t>Buckets are sorted by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Updating Buckets – (1)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When a new bit comes in, drop the last (oldest) bucket if its end-time is prior to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 time units before the current </a:t>
            </a:r>
            <a:r>
              <a:rPr lang="en-US" altLang="zh-CN" dirty="0" smtClean="0">
                <a:ea typeface="宋体" pitchFamily="2" charset="-122"/>
              </a:rPr>
              <a:t>time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2 cases: </a:t>
            </a:r>
            <a:r>
              <a:rPr lang="en-US" altLang="zh-CN" dirty="0" smtClean="0">
                <a:ea typeface="宋体" pitchFamily="2" charset="-122"/>
              </a:rPr>
              <a:t>Current bit is 0 or 1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If the current bit is 0</a:t>
            </a:r>
            <a:r>
              <a:rPr lang="en-US" altLang="zh-CN" dirty="0">
                <a:ea typeface="宋体" pitchFamily="2" charset="-122"/>
              </a:rPr>
              <a:t>, no other changes are </a:t>
            </a:r>
            <a:r>
              <a:rPr lang="en-US" altLang="zh-CN" dirty="0" smtClean="0">
                <a:ea typeface="宋体" pitchFamily="2" charset="-122"/>
              </a:rPr>
              <a:t>needed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7097-0C9E-4E3C-A4CA-9303D0DDA1A5}" type="slidenum">
              <a:rPr lang="en-US" altLang="zh-CN"/>
              <a:pPr/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Updating Buckets –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If the current bit is 1: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Create a new bucket of size 1, for just this </a:t>
            </a:r>
            <a:r>
              <a:rPr lang="en-US" altLang="zh-CN" dirty="0" smtClean="0">
                <a:ea typeface="宋体" pitchFamily="2" charset="-122"/>
              </a:rPr>
              <a:t>bit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End timestamp = current </a:t>
            </a:r>
            <a:r>
              <a:rPr lang="en-US" altLang="zh-CN" dirty="0" smtClean="0">
                <a:ea typeface="宋体" pitchFamily="2" charset="-122"/>
              </a:rPr>
              <a:t>time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If there are now three buckets of size 1, combine the oldest two into a bucket of size </a:t>
            </a:r>
            <a:r>
              <a:rPr lang="en-US" altLang="zh-CN" dirty="0" smtClean="0">
                <a:ea typeface="宋体" pitchFamily="2" charset="-122"/>
              </a:rPr>
              <a:t>2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If there are now three buckets of size 2, combine the oldest two into a bucket of size </a:t>
            </a:r>
            <a:r>
              <a:rPr lang="en-US" altLang="zh-CN" dirty="0" smtClean="0">
                <a:ea typeface="宋体" pitchFamily="2" charset="-122"/>
              </a:rPr>
              <a:t>4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And so on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7" y="1655905"/>
            <a:ext cx="9243477" cy="465941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06096" y="6355812"/>
            <a:ext cx="2311400" cy="3955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How to Query?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To estimate the number of </a:t>
            </a:r>
            <a:r>
              <a:rPr lang="en-US" altLang="zh-CN" dirty="0" smtClean="0">
                <a:ea typeface="宋体" pitchFamily="2" charset="-122"/>
              </a:rPr>
              <a:t>1s </a:t>
            </a:r>
            <a:r>
              <a:rPr lang="en-US" altLang="zh-CN" dirty="0">
                <a:ea typeface="宋体" pitchFamily="2" charset="-122"/>
              </a:rPr>
              <a:t>in the most recent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 bits: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Sum the sizes of all buckets but the </a:t>
            </a:r>
            <a:r>
              <a:rPr lang="en-US" altLang="zh-CN" dirty="0" smtClean="0">
                <a:ea typeface="宋体" pitchFamily="2" charset="-122"/>
              </a:rPr>
              <a:t>last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Add half the size of the last </a:t>
            </a:r>
            <a:r>
              <a:rPr lang="en-US" altLang="zh-CN" dirty="0" smtClean="0">
                <a:ea typeface="宋体" pitchFamily="2" charset="-122"/>
              </a:rPr>
              <a:t>bucket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Remember</a:t>
            </a:r>
            <a:r>
              <a:rPr lang="en-US" altLang="zh-CN" dirty="0">
                <a:ea typeface="宋体" pitchFamily="2" charset="-122"/>
              </a:rPr>
              <a:t>: we don’t know how many 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s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of the last bucket are still within the </a:t>
            </a:r>
            <a:r>
              <a:rPr lang="en-US" altLang="zh-CN" dirty="0" smtClean="0">
                <a:ea typeface="宋体" pitchFamily="2" charset="-122"/>
              </a:rPr>
              <a:t>window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633E-9280-4793-BB59-22F1C1A77C55}" type="slidenum">
              <a:rPr lang="en-US" altLang="zh-CN"/>
              <a:pPr/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Bucketized</a:t>
            </a:r>
            <a:r>
              <a:rPr lang="en-US" dirty="0" smtClean="0"/>
              <a:t> Stream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6" y="2336879"/>
            <a:ext cx="9663312" cy="26056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 action="ppaction://hlinksldjump"/>
              </a:rPr>
              <a:t>practice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Error Bound: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Suppose the last bucket has size 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en-US" altLang="zh-CN" i="1" baseline="30000" dirty="0">
                <a:ea typeface="宋体" pitchFamily="2" charset="-122"/>
              </a:rPr>
              <a:t>r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Then by assuming 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en-US" altLang="zh-CN" i="1" baseline="30000" dirty="0">
                <a:ea typeface="宋体" pitchFamily="2" charset="-122"/>
              </a:rPr>
              <a:t>r</a:t>
            </a:r>
            <a:r>
              <a:rPr lang="en-US" altLang="zh-CN" i="1" baseline="30000" dirty="0" smtClean="0">
                <a:ea typeface="宋体" pitchFamily="2" charset="-122"/>
              </a:rPr>
              <a:t> </a:t>
            </a:r>
            <a:r>
              <a:rPr lang="en-US" altLang="zh-CN" baseline="30000" dirty="0">
                <a:ea typeface="宋体" pitchFamily="2" charset="-122"/>
              </a:rPr>
              <a:t>-1</a:t>
            </a:r>
            <a:r>
              <a:rPr lang="en-US" altLang="zh-CN" dirty="0">
                <a:ea typeface="宋体" pitchFamily="2" charset="-122"/>
              </a:rPr>
              <a:t> of its </a:t>
            </a:r>
            <a:r>
              <a:rPr lang="en-US" altLang="zh-CN" dirty="0" smtClean="0">
                <a:ea typeface="宋体" pitchFamily="2" charset="-122"/>
              </a:rPr>
              <a:t>1s </a:t>
            </a:r>
            <a:r>
              <a:rPr lang="en-US" altLang="zh-CN" dirty="0">
                <a:ea typeface="宋体" pitchFamily="2" charset="-122"/>
              </a:rPr>
              <a:t>are still within the window, we make an error of at most 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en-US" altLang="zh-CN" i="1" baseline="30000" dirty="0">
                <a:ea typeface="宋体" pitchFamily="2" charset="-122"/>
              </a:rPr>
              <a:t>r</a:t>
            </a:r>
            <a:r>
              <a:rPr lang="en-US" altLang="zh-CN" i="1" baseline="30000" dirty="0" smtClean="0">
                <a:ea typeface="宋体" pitchFamily="2" charset="-122"/>
              </a:rPr>
              <a:t> </a:t>
            </a:r>
            <a:r>
              <a:rPr lang="en-US" altLang="zh-CN" baseline="30000" dirty="0">
                <a:ea typeface="宋体" pitchFamily="2" charset="-122"/>
              </a:rPr>
              <a:t>-</a:t>
            </a:r>
            <a:r>
              <a:rPr lang="en-US" altLang="zh-CN" baseline="30000" dirty="0" smtClean="0">
                <a:ea typeface="宋体" pitchFamily="2" charset="-122"/>
              </a:rPr>
              <a:t>1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Since there is at least one bucket of each of the sizes less than 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en-US" altLang="zh-CN" i="1" baseline="30000" dirty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dirty="0">
                <a:ea typeface="宋体" pitchFamily="2" charset="-122"/>
              </a:rPr>
              <a:t>the true sum is no less than </a:t>
            </a:r>
            <a:r>
              <a:rPr lang="en-US" altLang="zh-CN" dirty="0" smtClean="0">
                <a:ea typeface="宋体" pitchFamily="2" charset="-122"/>
              </a:rPr>
              <a:t>1 + 2 + 4 + … + 2</a:t>
            </a:r>
            <a:r>
              <a:rPr lang="en-US" altLang="zh-CN" i="1" baseline="30000" dirty="0" smtClean="0">
                <a:ea typeface="宋体" pitchFamily="2" charset="-122"/>
              </a:rPr>
              <a:t>r-1</a:t>
            </a:r>
            <a:r>
              <a:rPr lang="en-US" altLang="zh-CN" dirty="0" smtClean="0">
                <a:ea typeface="宋体" pitchFamily="2" charset="-122"/>
              </a:rPr>
              <a:t> = 2</a:t>
            </a:r>
            <a:r>
              <a:rPr lang="en-US" altLang="zh-CN" i="1" baseline="30000" dirty="0" smtClean="0">
                <a:ea typeface="宋体" pitchFamily="2" charset="-122"/>
              </a:rPr>
              <a:t>r 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en-US" altLang="zh-CN" dirty="0" smtClean="0">
                <a:ea typeface="宋体" pitchFamily="2" charset="-122"/>
              </a:rPr>
              <a:t>1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Thus, error </a:t>
            </a:r>
            <a:r>
              <a:rPr lang="en-US" altLang="zh-CN" dirty="0" smtClean="0">
                <a:ea typeface="宋体" pitchFamily="2" charset="-122"/>
              </a:rPr>
              <a:t>ratio is at </a:t>
            </a:r>
            <a:r>
              <a:rPr lang="en-US" altLang="zh-CN" dirty="0">
                <a:ea typeface="宋体" pitchFamily="2" charset="-122"/>
              </a:rPr>
              <a:t>most 2</a:t>
            </a:r>
            <a:r>
              <a:rPr lang="en-US" altLang="zh-CN" i="1" baseline="30000" dirty="0">
                <a:ea typeface="宋体" pitchFamily="2" charset="-122"/>
              </a:rPr>
              <a:t>r-1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/ (2</a:t>
            </a:r>
            <a:r>
              <a:rPr lang="en-US" altLang="zh-CN" i="1" baseline="30000" dirty="0" smtClean="0">
                <a:ea typeface="宋体" pitchFamily="2" charset="-122"/>
              </a:rPr>
              <a:t>r </a:t>
            </a:r>
            <a:r>
              <a:rPr lang="en-US" altLang="zh-CN" dirty="0" smtClean="0">
                <a:ea typeface="宋体" pitchFamily="2" charset="-122"/>
              </a:rPr>
              <a:t>– 1) ≈ 50%</a:t>
            </a:r>
            <a:endParaRPr lang="en-US" altLang="zh-CN" dirty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Extensions (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For Thinking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Can we use the same trick to answer queries “How many </a:t>
            </a:r>
            <a:r>
              <a:rPr lang="en-US" altLang="zh-CN" dirty="0" smtClean="0">
                <a:ea typeface="宋体" pitchFamily="2" charset="-122"/>
              </a:rPr>
              <a:t>1s </a:t>
            </a:r>
            <a:r>
              <a:rPr lang="en-US" altLang="zh-CN" dirty="0">
                <a:ea typeface="宋体" pitchFamily="2" charset="-122"/>
              </a:rPr>
              <a:t>in the last 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?” </a:t>
            </a:r>
            <a:r>
              <a:rPr lang="en-US" altLang="zh-CN" dirty="0">
                <a:ea typeface="宋体" pitchFamily="2" charset="-122"/>
              </a:rPr>
              <a:t>where </a:t>
            </a:r>
            <a:r>
              <a:rPr lang="en-US" altLang="zh-CN" i="1" dirty="0">
                <a:ea typeface="宋体" pitchFamily="2" charset="-122"/>
              </a:rPr>
              <a:t>k</a:t>
            </a:r>
            <a:r>
              <a:rPr lang="en-US" altLang="zh-CN" dirty="0">
                <a:ea typeface="宋体" pitchFamily="2" charset="-122"/>
              </a:rPr>
              <a:t> &lt;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?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Can we handle the case where the stream is not bits, but integers, and we want the sum of the last 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?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68F1-8A0C-42D1-BD86-82966C90EF5C}" type="slidenum">
              <a:rPr lang="en-US" altLang="zh-CN"/>
              <a:pPr/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maintaining 1 or 2 of each size bucket, we allow either </a:t>
            </a:r>
            <a:r>
              <a:rPr lang="en-US" i="1" dirty="0" smtClean="0"/>
              <a:t>r</a:t>
            </a:r>
            <a:r>
              <a:rPr lang="en-US" dirty="0" smtClean="0"/>
              <a:t>-1 or </a:t>
            </a:r>
            <a:r>
              <a:rPr lang="en-US" i="1" dirty="0" smtClean="0"/>
              <a:t>r</a:t>
            </a:r>
            <a:r>
              <a:rPr lang="en-US" dirty="0" smtClean="0"/>
              <a:t> for </a:t>
            </a:r>
            <a:r>
              <a:rPr lang="en-US" i="1" dirty="0" smtClean="0"/>
              <a:t>r </a:t>
            </a:r>
            <a:r>
              <a:rPr lang="en-US" dirty="0" smtClean="0"/>
              <a:t>&gt; 2</a:t>
            </a:r>
          </a:p>
          <a:p>
            <a:pPr lvl="1"/>
            <a:r>
              <a:rPr lang="en-US" dirty="0" smtClean="0"/>
              <a:t>Except for the largest size buckets; we can have any number between 1 and </a:t>
            </a:r>
            <a:r>
              <a:rPr lang="en-US" i="1" dirty="0" smtClean="0"/>
              <a:t>r</a:t>
            </a:r>
            <a:r>
              <a:rPr lang="en-US" dirty="0" smtClean="0"/>
              <a:t> of those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Error is at most 1/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</a:p>
          <a:p>
            <a:r>
              <a:rPr lang="en-US" dirty="0" smtClean="0"/>
              <a:t>By picking r appropriately, we can tradeoff between number of bits and the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5" name="Frame 4"/>
          <p:cNvSpPr/>
          <p:nvPr/>
        </p:nvSpPr>
        <p:spPr>
          <a:xfrm>
            <a:off x="9410700" y="6320166"/>
            <a:ext cx="250068" cy="282825"/>
          </a:xfrm>
          <a:prstGeom prst="fram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3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945"/>
            <a:ext cx="10005504" cy="60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Sampling from a Data Stream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Queries over a (long) Sliding Windows</a:t>
            </a:r>
          </a:p>
          <a:p>
            <a:r>
              <a:rPr lang="en-US" altLang="zh-CN" dirty="0" smtClean="0"/>
              <a:t>Filtering Data Streams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Counting Distinct Elements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Computing Moments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Counting Itemsets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3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51015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element of data stream is a </a:t>
            </a:r>
            <a:r>
              <a:rPr lang="en-US" dirty="0" smtClean="0">
                <a:solidFill>
                  <a:srgbClr val="0000FF"/>
                </a:solidFill>
              </a:rPr>
              <a:t>tuple</a:t>
            </a:r>
            <a:r>
              <a:rPr lang="en-US" dirty="0" smtClean="0"/>
              <a:t> (a finite list of elements)</a:t>
            </a:r>
          </a:p>
          <a:p>
            <a:r>
              <a:rPr lang="en-US" dirty="0" smtClean="0"/>
              <a:t>Given a list of keys </a:t>
            </a:r>
            <a:r>
              <a:rPr lang="en-US" i="1" dirty="0" smtClean="0"/>
              <a:t>S</a:t>
            </a:r>
          </a:p>
          <a:p>
            <a:r>
              <a:rPr lang="en-US" dirty="0" smtClean="0"/>
              <a:t>How to determine which elements of stream have keys in </a:t>
            </a:r>
            <a:r>
              <a:rPr lang="en-US" i="1" dirty="0" smtClean="0"/>
              <a:t>S?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Obvious solution: </a:t>
            </a:r>
            <a:r>
              <a:rPr lang="en-US" dirty="0" smtClean="0"/>
              <a:t>Hash table</a:t>
            </a:r>
          </a:p>
          <a:p>
            <a:pPr lvl="1"/>
            <a:r>
              <a:rPr lang="en-US" dirty="0" smtClean="0"/>
              <a:t>But suppose we </a:t>
            </a:r>
            <a:r>
              <a:rPr lang="en-US" dirty="0" smtClean="0">
                <a:solidFill>
                  <a:srgbClr val="FF0000"/>
                </a:solidFill>
              </a:rPr>
              <a:t>do not have enough memory </a:t>
            </a:r>
            <a:r>
              <a:rPr lang="en-US" dirty="0" smtClean="0"/>
              <a:t>to store all of </a:t>
            </a:r>
            <a:r>
              <a:rPr lang="en-US" i="1" dirty="0" smtClean="0"/>
              <a:t>S</a:t>
            </a:r>
            <a:r>
              <a:rPr lang="en-US" dirty="0" smtClean="0"/>
              <a:t> in a hash table</a:t>
            </a:r>
          </a:p>
          <a:p>
            <a:pPr lvl="2"/>
            <a:r>
              <a:rPr lang="en-US" dirty="0" smtClean="0"/>
              <a:t>E.g., we might be processing millions of filters on the same stream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>
                <a:solidFill>
                  <a:srgbClr val="FF0000"/>
                </a:solidFill>
              </a:rPr>
              <a:t>Email spam filtering</a:t>
            </a:r>
          </a:p>
          <a:p>
            <a:pPr lvl="1"/>
            <a:r>
              <a:rPr lang="en-US" dirty="0" smtClean="0"/>
              <a:t>We know 1 billion “good” email addresses</a:t>
            </a:r>
          </a:p>
          <a:p>
            <a:pPr lvl="1"/>
            <a:r>
              <a:rPr lang="en-US" dirty="0" smtClean="0"/>
              <a:t>If an email comes from one of these, it is NOT spam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Publish-subscribe systems</a:t>
            </a:r>
          </a:p>
          <a:p>
            <a:pPr lvl="1"/>
            <a:r>
              <a:rPr lang="en-US" dirty="0" smtClean="0"/>
              <a:t>People express interest in certain sets of keywords</a:t>
            </a:r>
          </a:p>
          <a:p>
            <a:pPr lvl="1"/>
            <a:r>
              <a:rPr lang="en-US" dirty="0" smtClean="0"/>
              <a:t>Determine whether each message matches user’s interest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Cut Solution –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47800"/>
                <a:ext cx="8915400" cy="54135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Given a set of keys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that we want filter</a:t>
                </a:r>
              </a:p>
              <a:p>
                <a:r>
                  <a:rPr lang="en-US" dirty="0" smtClean="0"/>
                  <a:t>Create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bit array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bits, initially all 0s</a:t>
                </a:r>
              </a:p>
              <a:p>
                <a:r>
                  <a:rPr lang="en-US" dirty="0" smtClean="0"/>
                  <a:t>Choose a hash function h with range </a:t>
                </a:r>
                <a:r>
                  <a:rPr lang="en-US" i="1" dirty="0" smtClean="0"/>
                  <a:t>[0,n)</a:t>
                </a:r>
              </a:p>
              <a:p>
                <a:r>
                  <a:rPr lang="en-US" dirty="0" smtClean="0"/>
                  <a:t>Hash each member of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to one of m buckets, and set that bit to 1, i.e., </a:t>
                </a:r>
                <a:r>
                  <a:rPr lang="en-US" i="1" dirty="0" smtClean="0"/>
                  <a:t>B[h(s)]=1</a:t>
                </a:r>
              </a:p>
              <a:p>
                <a:r>
                  <a:rPr lang="en-US" dirty="0" smtClean="0"/>
                  <a:t>Hash each element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of the stream and output only those that hash to bit that was set to 1</a:t>
                </a:r>
              </a:p>
              <a:p>
                <a:pPr lvl="1"/>
                <a:r>
                  <a:rPr lang="en-US" dirty="0" smtClean="0"/>
                  <a:t>Output a if </a:t>
                </a:r>
                <a:r>
                  <a:rPr lang="en-US" i="1" dirty="0" smtClean="0"/>
                  <a:t>B[h(a)] == 1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47800"/>
                <a:ext cx="8915400" cy="5413581"/>
              </a:xfrm>
              <a:blipFill>
                <a:blip r:embed="rId2"/>
                <a:stretch>
                  <a:fillRect l="-1709" t="-1577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Cut Solution –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347" y="5188835"/>
            <a:ext cx="8915400" cy="1669165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Creates false positives but no false negatives</a:t>
            </a:r>
          </a:p>
          <a:p>
            <a:pPr lvl="1"/>
            <a:r>
              <a:rPr lang="en-US" dirty="0" smtClean="0"/>
              <a:t>If the item is in </a:t>
            </a:r>
            <a:r>
              <a:rPr lang="en-US" i="1" dirty="0" smtClean="0"/>
              <a:t>S</a:t>
            </a:r>
            <a:r>
              <a:rPr lang="en-US" dirty="0" smtClean="0"/>
              <a:t> we surely output it, if not we may still output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49" y="1067498"/>
            <a:ext cx="8736971" cy="42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Cut Solution –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53355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|</a:t>
            </a:r>
            <a:r>
              <a:rPr lang="en-US" i="1" dirty="0" smtClean="0"/>
              <a:t>S</a:t>
            </a:r>
            <a:r>
              <a:rPr lang="en-US" dirty="0" smtClean="0"/>
              <a:t>| = 1 billion email addresses</a:t>
            </a:r>
          </a:p>
          <a:p>
            <a:pPr marL="0" indent="0">
              <a:buNone/>
            </a:pPr>
            <a:r>
              <a:rPr lang="en-US" dirty="0" smtClean="0"/>
              <a:t>    |</a:t>
            </a:r>
            <a:r>
              <a:rPr lang="en-US" i="1" dirty="0" smtClean="0"/>
              <a:t>B</a:t>
            </a:r>
            <a:r>
              <a:rPr lang="en-US" dirty="0" smtClean="0"/>
              <a:t>| = 1GB = 8 billion bits</a:t>
            </a:r>
          </a:p>
          <a:p>
            <a:r>
              <a:rPr lang="en-US" dirty="0" smtClean="0"/>
              <a:t>If the email address is in </a:t>
            </a:r>
            <a:r>
              <a:rPr lang="en-US" i="1" dirty="0" smtClean="0"/>
              <a:t>S</a:t>
            </a:r>
            <a:r>
              <a:rPr lang="en-US" dirty="0" smtClean="0"/>
              <a:t>, then it surely hashes to a bucked that has the bit set to 1, so it always gets through (no </a:t>
            </a:r>
            <a:r>
              <a:rPr lang="en-US" dirty="0" smtClean="0">
                <a:solidFill>
                  <a:srgbClr val="FF0000"/>
                </a:solidFill>
              </a:rPr>
              <a:t>false negatives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Approximately 1/8 of the bits are set to 1, so about 1/8</a:t>
            </a:r>
            <a:r>
              <a:rPr lang="en-US" baseline="30000" dirty="0" smtClean="0"/>
              <a:t>th</a:t>
            </a:r>
            <a:r>
              <a:rPr lang="en-US" dirty="0" smtClean="0"/>
              <a:t> of the addresses not in S get through to the output (</a:t>
            </a:r>
            <a:r>
              <a:rPr lang="en-US" dirty="0" smtClean="0">
                <a:solidFill>
                  <a:srgbClr val="FF0000"/>
                </a:solidFill>
              </a:rPr>
              <a:t>false positives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Actually, less than 1/8</a:t>
            </a:r>
            <a:r>
              <a:rPr lang="en-US" baseline="30000" dirty="0" smtClean="0"/>
              <a:t>th</a:t>
            </a:r>
            <a:r>
              <a:rPr lang="en-US" dirty="0" smtClean="0"/>
              <a:t>, because more than one address might hash to the same bit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Throwing Darts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accurate analysis for the number of </a:t>
            </a:r>
            <a:r>
              <a:rPr lang="en-US" dirty="0" smtClean="0">
                <a:solidFill>
                  <a:srgbClr val="FF0000"/>
                </a:solidFill>
              </a:rPr>
              <a:t>false positives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Consider: </a:t>
            </a:r>
            <a:r>
              <a:rPr lang="en-US" dirty="0" smtClean="0"/>
              <a:t>If we throw </a:t>
            </a:r>
            <a:r>
              <a:rPr lang="en-US" i="1" dirty="0" smtClean="0"/>
              <a:t>m</a:t>
            </a:r>
            <a:r>
              <a:rPr lang="en-US" dirty="0" smtClean="0"/>
              <a:t> darts into </a:t>
            </a:r>
            <a:r>
              <a:rPr lang="en-US" i="1" dirty="0" smtClean="0"/>
              <a:t>n</a:t>
            </a:r>
            <a:r>
              <a:rPr lang="en-US" dirty="0" smtClean="0"/>
              <a:t> equally likely targets, </a:t>
            </a:r>
            <a:r>
              <a:rPr lang="en-US" dirty="0" smtClean="0">
                <a:solidFill>
                  <a:srgbClr val="0000FF"/>
                </a:solidFill>
              </a:rPr>
              <a:t>what is the probability that a target gets at least one dart?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our case:</a:t>
            </a:r>
          </a:p>
          <a:p>
            <a:pPr lvl="1"/>
            <a:r>
              <a:rPr lang="en-US" dirty="0" smtClean="0"/>
              <a:t>Targets = bits/buckets</a:t>
            </a:r>
          </a:p>
          <a:p>
            <a:pPr lvl="1"/>
            <a:r>
              <a:rPr lang="en-US" dirty="0" smtClean="0"/>
              <a:t>Darts = hash values of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Throwing </a:t>
            </a:r>
            <a:r>
              <a:rPr lang="en-US" dirty="0" smtClean="0"/>
              <a:t>Darts –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1"/>
            <a:ext cx="8915400" cy="17471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</a:t>
            </a:r>
            <a:r>
              <a:rPr lang="en-US" i="1" dirty="0" smtClean="0"/>
              <a:t>m</a:t>
            </a:r>
            <a:r>
              <a:rPr lang="en-US" dirty="0" smtClean="0"/>
              <a:t> darts, </a:t>
            </a:r>
            <a:r>
              <a:rPr lang="en-US" i="1" dirty="0" smtClean="0"/>
              <a:t>n</a:t>
            </a:r>
            <a:r>
              <a:rPr lang="en-US" dirty="0" smtClean="0"/>
              <a:t> targets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the probability that a target gets at least one dart?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19" y="3096778"/>
            <a:ext cx="7566841" cy="36437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8627" y="5457225"/>
            <a:ext cx="1638182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7" name="Rectangle 6"/>
          <p:cNvSpPr/>
          <p:nvPr/>
        </p:nvSpPr>
        <p:spPr>
          <a:xfrm>
            <a:off x="4328931" y="5847269"/>
            <a:ext cx="1638182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8" name="Rectangle 7"/>
          <p:cNvSpPr/>
          <p:nvPr/>
        </p:nvSpPr>
        <p:spPr>
          <a:xfrm>
            <a:off x="5499061" y="2628727"/>
            <a:ext cx="1638182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9" name="Rectangle 8"/>
          <p:cNvSpPr/>
          <p:nvPr/>
        </p:nvSpPr>
        <p:spPr>
          <a:xfrm>
            <a:off x="7449277" y="4450608"/>
            <a:ext cx="1638182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0" name="Rectangle 9"/>
          <p:cNvSpPr/>
          <p:nvPr/>
        </p:nvSpPr>
        <p:spPr>
          <a:xfrm>
            <a:off x="1910662" y="2997289"/>
            <a:ext cx="1473082" cy="665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08133" y="5034551"/>
            <a:ext cx="500866" cy="7902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62956" y="4911165"/>
            <a:ext cx="278740" cy="100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391898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Throwing </a:t>
            </a:r>
            <a:r>
              <a:rPr lang="en-US" dirty="0" smtClean="0"/>
              <a:t>Darts – (3)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Fraction of 1s in the array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== probability of false positive ==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 smtClean="0"/>
                  <a:t> darts,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8⋅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 smtClean="0"/>
                  <a:t> targets</a:t>
                </a:r>
              </a:p>
              <a:p>
                <a:pPr lvl="1"/>
                <a:r>
                  <a:rPr lang="en-US" dirty="0" smtClean="0"/>
                  <a:t>Fraction of 1s in B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−1/8</m:t>
                        </m:r>
                      </m:sup>
                    </m:sSup>
                  </m:oMath>
                </a14:m>
                <a:r>
                  <a:rPr lang="en-US" dirty="0" smtClean="0"/>
                  <a:t> = 0.1175</a:t>
                </a:r>
              </a:p>
              <a:p>
                <a:pPr lvl="1"/>
                <a:r>
                  <a:rPr lang="en-US" dirty="0" smtClean="0"/>
                  <a:t>Compare with our earlier estimate: 1/8 = 0.125</a:t>
                </a:r>
              </a:p>
              <a:p>
                <a:endParaRPr lang="en-US" dirty="0"/>
              </a:p>
              <a:p>
                <a:r>
                  <a:rPr lang="en-US" dirty="0" smtClean="0"/>
                  <a:t>Can we improve this error?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9" t="-3100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7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47800"/>
                <a:ext cx="8915400" cy="533557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Consider: |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| =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, |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| = </a:t>
                </a:r>
                <a:r>
                  <a:rPr lang="en-US" i="1" dirty="0" smtClean="0"/>
                  <a:t>n</a:t>
                </a:r>
              </a:p>
              <a:p>
                <a:r>
                  <a:rPr lang="en-US" dirty="0" smtClean="0"/>
                  <a:t>Use k independent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Initialization:</a:t>
                </a:r>
              </a:p>
              <a:p>
                <a:pPr lvl="1"/>
                <a:r>
                  <a:rPr lang="en-US" dirty="0" smtClean="0"/>
                  <a:t>Set B to all 0s</a:t>
                </a:r>
              </a:p>
              <a:p>
                <a:pPr lvl="1"/>
                <a:r>
                  <a:rPr lang="en-US" dirty="0" smtClean="0"/>
                  <a:t>Hash each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using each hash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(for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Run-time:</a:t>
                </a:r>
              </a:p>
              <a:p>
                <a:pPr lvl="1"/>
                <a:r>
                  <a:rPr lang="en-US" dirty="0" smtClean="0"/>
                  <a:t>When a stream element with key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arrives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then declare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is in </a:t>
                </a:r>
                <a:r>
                  <a:rPr lang="en-US" i="1" dirty="0" smtClean="0"/>
                  <a:t>S</a:t>
                </a:r>
              </a:p>
              <a:p>
                <a:pPr lvl="2"/>
                <a:r>
                  <a:rPr lang="en-US" dirty="0" smtClean="0"/>
                  <a:t>Otherwise discard the element </a:t>
                </a:r>
                <a:r>
                  <a:rPr lang="en-US" i="1" dirty="0" smtClean="0"/>
                  <a:t>x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47800"/>
                <a:ext cx="8915400" cy="5335573"/>
              </a:xfrm>
              <a:blipFill>
                <a:blip r:embed="rId2"/>
                <a:stretch>
                  <a:fillRect l="-1572" t="-1486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26" name="Picture 2" descr="simply-measured-social-dataelection2016_negativetre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41" y="145970"/>
            <a:ext cx="5804125" cy="329338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y-measured-social-data-election2016_positivetre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41" y="3531749"/>
            <a:ext cx="5804125" cy="325201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 </a:t>
            </a:r>
            <a:r>
              <a:rPr lang="en-US" dirty="0"/>
              <a:t>– </a:t>
            </a:r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What fraction of the bit vector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are 1s?</a:t>
                </a:r>
              </a:p>
              <a:p>
                <a:pPr lvl="1"/>
                <a:r>
                  <a:rPr lang="en-US" dirty="0" smtClean="0"/>
                  <a:t>Throwing </a:t>
                </a:r>
                <a:r>
                  <a:rPr lang="en-US" i="1" dirty="0" err="1" smtClean="0"/>
                  <a:t>k</a:t>
                </a:r>
                <a:r>
                  <a:rPr lang="en-US" altLang="zh-CN" i="1" dirty="0" err="1" smtClean="0"/>
                  <a:t>·m</a:t>
                </a:r>
                <a:r>
                  <a:rPr lang="en-US" altLang="zh-CN" dirty="0" smtClean="0"/>
                  <a:t> darts at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 targets</a:t>
                </a:r>
              </a:p>
              <a:p>
                <a:pPr lvl="1"/>
                <a:r>
                  <a:rPr lang="en-US" dirty="0" smtClean="0"/>
                  <a:t>So fraction of 1s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𝑘𝑚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But we have k independent hash functions</a:t>
                </a:r>
              </a:p>
              <a:p>
                <a:r>
                  <a:rPr lang="en-US" dirty="0" smtClean="0"/>
                  <a:t>So, false positive probability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𝑘𝑚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</a:t>
            </a:r>
            <a:r>
              <a:rPr lang="en-US" dirty="0" smtClean="0"/>
              <a:t>– Analysis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47800"/>
                <a:ext cx="5939865" cy="5257564"/>
              </a:xfrm>
            </p:spPr>
            <p:txBody>
              <a:bodyPr/>
              <a:lstStyle/>
              <a:p>
                <a:r>
                  <a:rPr lang="en-US" i="1" dirty="0" smtClean="0"/>
                  <a:t>m</a:t>
                </a:r>
                <a:r>
                  <a:rPr lang="en-US" dirty="0" smtClean="0"/>
                  <a:t> = 1 billion,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= 8 billion</a:t>
                </a:r>
              </a:p>
              <a:p>
                <a:pPr lvl="1"/>
                <a:r>
                  <a:rPr lang="en-US" dirty="0" smtClean="0"/>
                  <a:t>k =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−1/8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0.1175</a:t>
                </a:r>
              </a:p>
              <a:p>
                <a:pPr lvl="1"/>
                <a:r>
                  <a:rPr lang="en-US" dirty="0" smtClean="0"/>
                  <a:t>k =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−1/4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0.0493</a:t>
                </a: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What happens as we keep increasing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r>
                  <a:rPr lang="en-US" dirty="0" smtClean="0"/>
                  <a:t>“Optimal” value of 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𝑙𝑛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8</m:t>
                    </m:r>
                    <m:r>
                      <a:rPr lang="en-US" b="0" i="1" smtClean="0">
                        <a:latin typeface="Cambria Math"/>
                      </a:rPr>
                      <m:t>𝑙𝑛</m:t>
                    </m:r>
                    <m:r>
                      <a:rPr lang="en-US" b="0" i="1" smtClean="0">
                        <a:latin typeface="Cambria Math"/>
                      </a:rPr>
                      <m:t>2=5.54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47800"/>
                <a:ext cx="5939865" cy="5257564"/>
              </a:xfrm>
              <a:blipFill>
                <a:blip r:embed="rId2"/>
                <a:stretch>
                  <a:fillRect l="-2564" t="-1624" b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0" y="1388079"/>
            <a:ext cx="3906668" cy="36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9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</a:t>
            </a:r>
            <a:r>
              <a:rPr lang="en-US" dirty="0" smtClean="0"/>
              <a:t>Filter: 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Bloom filters guarantee no false negatives, and use limited memory</a:t>
            </a:r>
          </a:p>
          <a:p>
            <a:pPr lvl="1"/>
            <a:r>
              <a:rPr lang="en-US" dirty="0" smtClean="0"/>
              <a:t>Great for pre-processing before more expensive checks</a:t>
            </a:r>
          </a:p>
          <a:p>
            <a:pPr lvl="1"/>
            <a:r>
              <a:rPr lang="en-US" dirty="0" smtClean="0"/>
              <a:t>E.g., Google’s </a:t>
            </a:r>
            <a:r>
              <a:rPr lang="en-US" dirty="0" err="1" smtClean="0"/>
              <a:t>BigTable</a:t>
            </a:r>
            <a:r>
              <a:rPr lang="en-US" dirty="0" smtClean="0"/>
              <a:t>, Squid web proxy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Suitable for hardware implementation</a:t>
            </a:r>
          </a:p>
          <a:p>
            <a:pPr lvl="1"/>
            <a:r>
              <a:rPr lang="en-US" dirty="0" smtClean="0"/>
              <a:t>Hash function computations can be parallelized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5" name="Frame 4"/>
          <p:cNvSpPr/>
          <p:nvPr/>
        </p:nvSpPr>
        <p:spPr>
          <a:xfrm>
            <a:off x="9160632" y="6317472"/>
            <a:ext cx="250068" cy="282825"/>
          </a:xfrm>
          <a:prstGeom prst="fram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Sampling from a Data Stream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Queries over a (long) Sliding Windows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Filtering Data Streams</a:t>
            </a:r>
          </a:p>
          <a:p>
            <a:r>
              <a:rPr lang="en-US" altLang="zh-CN" dirty="0" smtClean="0">
                <a:ea typeface="宋体" pitchFamily="2" charset="-122"/>
              </a:rPr>
              <a:t>Counting Distinct Elements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Computing Moments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Counting Itemsets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Counting Distinct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Problem: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ata </a:t>
            </a:r>
            <a:r>
              <a:rPr lang="en-US" altLang="zh-CN" dirty="0">
                <a:ea typeface="宋体" pitchFamily="2" charset="-122"/>
              </a:rPr>
              <a:t>stream consists of </a:t>
            </a:r>
            <a:r>
              <a:rPr lang="en-US" altLang="zh-CN" dirty="0" smtClean="0">
                <a:ea typeface="宋体" pitchFamily="2" charset="-122"/>
              </a:rPr>
              <a:t>a universe of elements </a:t>
            </a:r>
            <a:r>
              <a:rPr lang="en-US" altLang="zh-CN" dirty="0">
                <a:ea typeface="宋体" pitchFamily="2" charset="-122"/>
              </a:rPr>
              <a:t>chosen from a set of size </a:t>
            </a:r>
            <a:r>
              <a:rPr lang="en-US" altLang="zh-CN" i="1" dirty="0">
                <a:ea typeface="宋体" pitchFamily="2" charset="-122"/>
              </a:rPr>
              <a:t>N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Maintain </a:t>
            </a:r>
            <a:r>
              <a:rPr lang="en-US" altLang="zh-CN" dirty="0">
                <a:ea typeface="宋体" pitchFamily="2" charset="-122"/>
              </a:rPr>
              <a:t>a count of the number of distinct elements seen so </a:t>
            </a:r>
            <a:r>
              <a:rPr lang="en-US" altLang="zh-CN" dirty="0" smtClean="0">
                <a:ea typeface="宋体" pitchFamily="2" charset="-122"/>
              </a:rPr>
              <a:t>far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Obvious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approach: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>aintain </a:t>
            </a:r>
            <a:r>
              <a:rPr lang="en-US" altLang="zh-CN" dirty="0">
                <a:ea typeface="宋体" pitchFamily="2" charset="-122"/>
              </a:rPr>
              <a:t>the set of elements </a:t>
            </a:r>
            <a:r>
              <a:rPr lang="en-US" altLang="zh-CN" dirty="0" smtClean="0">
                <a:ea typeface="宋体" pitchFamily="2" charset="-122"/>
              </a:rPr>
              <a:t>seen so far</a:t>
            </a:r>
            <a:endParaRPr lang="en-US" altLang="zh-CN" dirty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4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Applications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How many different words are found among the Web pages being crawled at a site?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Unusually low or high numbers could indicate artificial pages (spam</a:t>
            </a:r>
            <a:r>
              <a:rPr lang="en-US" altLang="zh-CN" dirty="0" smtClean="0">
                <a:ea typeface="宋体" pitchFamily="2" charset="-122"/>
              </a:rPr>
              <a:t>?)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How many different Web pages does each customer request in a week?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F111-46F6-4804-B28E-AE59B97C3D24}" type="slidenum">
              <a:rPr lang="en-US" altLang="zh-CN"/>
              <a:pPr/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Using Small Storage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Real Problem: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What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if we do not have space to store the complete set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?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Estimate the count in an unbiased </a:t>
            </a:r>
            <a:r>
              <a:rPr lang="en-US" altLang="zh-CN" dirty="0" smtClean="0">
                <a:ea typeface="宋体" pitchFamily="2" charset="-122"/>
              </a:rPr>
              <a:t>way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Accept that the count may be in error, but limit the probability that the error is </a:t>
            </a:r>
            <a:r>
              <a:rPr lang="en-US" altLang="zh-CN" dirty="0" smtClean="0">
                <a:ea typeface="宋体" pitchFamily="2" charset="-122"/>
              </a:rPr>
              <a:t>large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B86F-86B6-4F0B-9C53-E1740A346AC8}" type="slidenum">
              <a:rPr lang="en-US" altLang="zh-CN"/>
              <a:pPr/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Flajolet</a:t>
            </a:r>
            <a:r>
              <a:rPr lang="en-US" altLang="zh-CN" dirty="0">
                <a:ea typeface="宋体" pitchFamily="2" charset="-122"/>
              </a:rPr>
              <a:t>-Martin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Pick a hash function </a:t>
            </a:r>
            <a:r>
              <a:rPr lang="en-US" altLang="zh-CN" i="1" dirty="0" smtClean="0">
                <a:ea typeface="宋体" pitchFamily="2" charset="-122"/>
              </a:rPr>
              <a:t>h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that maps each of the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elements </a:t>
            </a:r>
            <a:r>
              <a:rPr lang="en-US" altLang="zh-CN" dirty="0">
                <a:ea typeface="宋体" pitchFamily="2" charset="-122"/>
              </a:rPr>
              <a:t>to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at least </a:t>
            </a:r>
            <a:r>
              <a:rPr lang="en-US" altLang="zh-CN" dirty="0" smtClean="0">
                <a:ea typeface="宋体" pitchFamily="2" charset="-122"/>
              </a:rPr>
              <a:t>log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bits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For each stream element </a:t>
            </a:r>
            <a:r>
              <a:rPr lang="en-US" altLang="zh-CN" i="1" dirty="0">
                <a:ea typeface="宋体" pitchFamily="2" charset="-122"/>
              </a:rPr>
              <a:t>a</a:t>
            </a:r>
            <a:r>
              <a:rPr lang="en-US" altLang="zh-CN" dirty="0">
                <a:ea typeface="宋体" pitchFamily="2" charset="-122"/>
              </a:rPr>
              <a:t>, let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</a:rPr>
              <a:t>be the number of trailing </a:t>
            </a:r>
            <a:r>
              <a:rPr lang="en-US" altLang="zh-CN" dirty="0" smtClean="0">
                <a:ea typeface="宋体" pitchFamily="2" charset="-122"/>
              </a:rPr>
              <a:t>0s </a:t>
            </a:r>
            <a:r>
              <a:rPr lang="en-US" altLang="zh-CN" dirty="0">
                <a:ea typeface="宋体" pitchFamily="2" charset="-122"/>
              </a:rPr>
              <a:t>in </a:t>
            </a:r>
            <a:r>
              <a:rPr lang="en-US" altLang="zh-CN" i="1" dirty="0" smtClean="0">
                <a:ea typeface="宋体" pitchFamily="2" charset="-122"/>
              </a:rPr>
              <a:t>h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lvl="1"/>
            <a:r>
              <a:rPr lang="en-US" altLang="zh-CN" i="1" dirty="0" smtClean="0">
                <a:ea typeface="宋体" pitchFamily="2" charset="-122"/>
              </a:rPr>
              <a:t>r(a)</a:t>
            </a:r>
            <a:r>
              <a:rPr lang="en-US" altLang="zh-CN" dirty="0" smtClean="0">
                <a:ea typeface="宋体" pitchFamily="2" charset="-122"/>
              </a:rPr>
              <a:t> = position of first 1 counting from the right</a:t>
            </a:r>
            <a:endParaRPr lang="en-US" altLang="zh-CN" i="1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Record </a:t>
            </a:r>
            <a:r>
              <a:rPr lang="en-US" altLang="zh-CN" i="1" dirty="0">
                <a:ea typeface="宋体" pitchFamily="2" charset="-122"/>
              </a:rPr>
              <a:t>R </a:t>
            </a:r>
            <a:r>
              <a:rPr lang="en-US" altLang="zh-CN" dirty="0">
                <a:ea typeface="宋体" pitchFamily="2" charset="-122"/>
              </a:rPr>
              <a:t>= the maximum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) seen</a:t>
            </a:r>
          </a:p>
          <a:p>
            <a:pPr lvl="1"/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= max</a:t>
            </a:r>
            <a:r>
              <a:rPr lang="en-US" altLang="zh-CN" i="1" baseline="-25000" dirty="0" smtClean="0">
                <a:ea typeface="宋体" pitchFamily="2" charset="-122"/>
              </a:rPr>
              <a:t>a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), over all the items a seen so far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Estimated number of distinct elements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=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i="1" baseline="30000" dirty="0" smtClean="0">
                <a:solidFill>
                  <a:srgbClr val="FF0000"/>
                </a:solidFill>
                <a:ea typeface="宋体" pitchFamily="2" charset="-122"/>
              </a:rPr>
              <a:t>R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4488" y="6308727"/>
            <a:ext cx="6087329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950" dirty="0">
                <a:ea typeface="宋体" pitchFamily="2" charset="-122"/>
              </a:rPr>
              <a:t>Based on a variant due to AMS (</a:t>
            </a:r>
            <a:r>
              <a:rPr lang="en-US" altLang="zh-CN" sz="1950" dirty="0" err="1">
                <a:ea typeface="宋体" pitchFamily="2" charset="-122"/>
              </a:rPr>
              <a:t>Alon</a:t>
            </a:r>
            <a:r>
              <a:rPr lang="en-US" altLang="zh-CN" sz="1950" dirty="0">
                <a:ea typeface="宋体" pitchFamily="2" charset="-122"/>
              </a:rPr>
              <a:t>, </a:t>
            </a:r>
            <a:r>
              <a:rPr lang="en-US" altLang="zh-CN" sz="1950" dirty="0" err="1">
                <a:ea typeface="宋体" pitchFamily="2" charset="-122"/>
              </a:rPr>
              <a:t>Matias</a:t>
            </a:r>
            <a:r>
              <a:rPr lang="en-US" altLang="zh-CN" sz="1950" dirty="0">
                <a:ea typeface="宋体" pitchFamily="2" charset="-122"/>
              </a:rPr>
              <a:t>, and </a:t>
            </a:r>
            <a:r>
              <a:rPr lang="en-US" altLang="zh-CN" sz="1950" dirty="0" err="1">
                <a:ea typeface="宋体" pitchFamily="2" charset="-122"/>
              </a:rPr>
              <a:t>Szegedy</a:t>
            </a:r>
            <a:r>
              <a:rPr lang="en-US" altLang="zh-CN" sz="1950" dirty="0">
                <a:ea typeface="宋体" pitchFamily="2" charset="-122"/>
              </a:rPr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4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Why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930" y="1452034"/>
            <a:ext cx="8418140" cy="45259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probability that a given </a:t>
            </a:r>
            <a:r>
              <a:rPr lang="en-US" altLang="zh-CN" i="1" dirty="0" smtClean="0">
                <a:ea typeface="宋体" pitchFamily="2" charset="-122"/>
              </a:rPr>
              <a:t>h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</a:rPr>
              <a:t>ends in at least </a:t>
            </a:r>
            <a:r>
              <a:rPr lang="en-US" altLang="zh-CN" i="1" dirty="0">
                <a:ea typeface="宋体" pitchFamily="2" charset="-122"/>
              </a:rPr>
              <a:t>r </a:t>
            </a:r>
            <a:r>
              <a:rPr lang="en-US" altLang="zh-CN" dirty="0" smtClean="0">
                <a:ea typeface="宋体" pitchFamily="2" charset="-122"/>
              </a:rPr>
              <a:t>0s </a:t>
            </a:r>
            <a:r>
              <a:rPr lang="en-US" altLang="zh-CN" dirty="0">
                <a:ea typeface="宋体" pitchFamily="2" charset="-122"/>
              </a:rPr>
              <a:t>is 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en-US" altLang="zh-CN" baseline="30000" dirty="0" smtClean="0">
                <a:ea typeface="宋体" pitchFamily="2" charset="-122"/>
              </a:rPr>
              <a:t>-</a:t>
            </a:r>
            <a:r>
              <a:rPr lang="en-US" altLang="zh-CN" i="1" baseline="30000" dirty="0" smtClean="0">
                <a:ea typeface="宋体" pitchFamily="2" charset="-122"/>
              </a:rPr>
              <a:t>r</a:t>
            </a:r>
          </a:p>
          <a:p>
            <a:pPr lvl="1"/>
            <a:r>
              <a:rPr lang="en-US" altLang="zh-CN" i="1" dirty="0" smtClean="0">
                <a:ea typeface="宋体" pitchFamily="2" charset="-122"/>
              </a:rPr>
              <a:t>h(a) </a:t>
            </a:r>
            <a:r>
              <a:rPr lang="en-US" altLang="zh-CN" dirty="0" smtClean="0">
                <a:ea typeface="宋体" pitchFamily="2" charset="-122"/>
              </a:rPr>
              <a:t>hashes elements uniformly at random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Probability that a random number ends in at least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0s </a:t>
            </a:r>
            <a:r>
              <a:rPr lang="en-US" altLang="zh-CN" dirty="0">
                <a:ea typeface="宋体" pitchFamily="2" charset="-122"/>
              </a:rPr>
              <a:t>is 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en-US" altLang="zh-CN" baseline="30000" dirty="0" smtClean="0">
                <a:ea typeface="宋体" pitchFamily="2" charset="-122"/>
              </a:rPr>
              <a:t>-</a:t>
            </a:r>
            <a:r>
              <a:rPr lang="en-US" altLang="zh-CN" i="1" baseline="30000" dirty="0" smtClean="0">
                <a:ea typeface="宋体" pitchFamily="2" charset="-122"/>
              </a:rPr>
              <a:t>r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If there are </a:t>
            </a:r>
            <a:r>
              <a:rPr lang="en-US" altLang="zh-CN" i="1" dirty="0">
                <a:ea typeface="宋体" pitchFamily="2" charset="-122"/>
              </a:rPr>
              <a:t>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different </a:t>
            </a:r>
            <a:r>
              <a:rPr lang="en-US" altLang="zh-CN" dirty="0">
                <a:ea typeface="宋体" pitchFamily="2" charset="-122"/>
              </a:rPr>
              <a:t>elements, the probability that </a:t>
            </a:r>
            <a:r>
              <a:rPr lang="en-US" altLang="zh-CN" i="1" dirty="0"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latin typeface="Lucida Sans Unicode" pitchFamily="34" charset="0"/>
                <a:ea typeface="宋体" pitchFamily="2" charset="-122"/>
              </a:rPr>
              <a:t>≥</a:t>
            </a:r>
            <a:r>
              <a:rPr lang="en-US" altLang="zh-CN" dirty="0">
                <a:latin typeface="MS Shell Dlg" charset="0"/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</a:rPr>
              <a:t>  is 1 – (1 - 2</a:t>
            </a:r>
            <a:r>
              <a:rPr lang="en-US" altLang="zh-CN" baseline="30000" dirty="0">
                <a:ea typeface="宋体" pitchFamily="2" charset="-122"/>
              </a:rPr>
              <a:t>-</a:t>
            </a:r>
            <a:r>
              <a:rPr lang="en-US" altLang="zh-CN" i="1" baseline="30000" dirty="0"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</a:rPr>
              <a:t> )</a:t>
            </a:r>
            <a:r>
              <a:rPr lang="en-US" altLang="zh-CN" baseline="30000" dirty="0" smtClean="0">
                <a:ea typeface="宋体" pitchFamily="2" charset="-122"/>
              </a:rPr>
              <a:t>m</a:t>
            </a:r>
            <a:endParaRPr lang="en-US" altLang="zh-CN" baseline="30000" dirty="0">
              <a:ea typeface="宋体" pitchFamily="2" charset="-122"/>
            </a:endParaRPr>
          </a:p>
          <a:p>
            <a:endParaRPr 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598147" y="4719933"/>
            <a:ext cx="2880652" cy="1883173"/>
            <a:chOff x="3444" y="2256"/>
            <a:chExt cx="1675" cy="109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444" y="2948"/>
              <a:ext cx="167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950" dirty="0">
                  <a:ea typeface="宋体" pitchFamily="2" charset="-122"/>
                </a:rPr>
                <a:t>Prob. a given </a:t>
              </a:r>
              <a:r>
                <a:rPr lang="en-US" altLang="zh-CN" sz="1950" i="1" dirty="0" smtClean="0">
                  <a:ea typeface="宋体" pitchFamily="2" charset="-122"/>
                </a:rPr>
                <a:t>h(a) </a:t>
              </a:r>
              <a:r>
                <a:rPr lang="en-US" altLang="zh-CN" sz="1950" dirty="0" smtClean="0">
                  <a:ea typeface="宋体" pitchFamily="2" charset="-122"/>
                </a:rPr>
                <a:t>ends </a:t>
              </a:r>
              <a:r>
                <a:rPr lang="en-US" altLang="zh-CN" sz="1950" dirty="0">
                  <a:ea typeface="宋体" pitchFamily="2" charset="-122"/>
                </a:rPr>
                <a:t>in fewer </a:t>
              </a:r>
              <a:r>
                <a:rPr lang="en-US" altLang="zh-CN" sz="1950" dirty="0" smtClean="0">
                  <a:ea typeface="宋体" pitchFamily="2" charset="-122"/>
                </a:rPr>
                <a:t>than </a:t>
              </a:r>
              <a:r>
                <a:rPr lang="en-US" altLang="zh-CN" sz="1950" i="1" dirty="0" smtClean="0">
                  <a:ea typeface="宋体" pitchFamily="2" charset="-122"/>
                </a:rPr>
                <a:t>r</a:t>
              </a:r>
              <a:r>
                <a:rPr lang="en-US" altLang="zh-CN" sz="1950" dirty="0" smtClean="0">
                  <a:ea typeface="宋体" pitchFamily="2" charset="-122"/>
                </a:rPr>
                <a:t>  0s.</a:t>
              </a:r>
              <a:endParaRPr lang="en-US" altLang="zh-CN" sz="1950" dirty="0">
                <a:ea typeface="宋体" pitchFamily="2" charset="-122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40" y="2256"/>
              <a:ext cx="72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4176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367536" y="4646338"/>
            <a:ext cx="4461222" cy="1895212"/>
            <a:chOff x="2150" y="2249"/>
            <a:chExt cx="2909" cy="110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55" y="2249"/>
              <a:ext cx="110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50" y="2948"/>
              <a:ext cx="140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950" dirty="0">
                  <a:ea typeface="宋体" pitchFamily="2" charset="-122"/>
                </a:rPr>
                <a:t>Prob. all </a:t>
              </a:r>
              <a:r>
                <a:rPr lang="en-US" altLang="zh-CN" sz="1950" i="1" dirty="0">
                  <a:ea typeface="宋体" pitchFamily="2" charset="-122"/>
                </a:rPr>
                <a:t>h(a)</a:t>
              </a:r>
              <a:r>
                <a:rPr lang="en-US" altLang="zh-CN" sz="1950" dirty="0" smtClean="0">
                  <a:ea typeface="宋体" pitchFamily="2" charset="-122"/>
                </a:rPr>
                <a:t>’s end </a:t>
              </a:r>
              <a:r>
                <a:rPr lang="en-US" altLang="zh-CN" sz="1950" dirty="0">
                  <a:ea typeface="宋体" pitchFamily="2" charset="-122"/>
                </a:rPr>
                <a:t>in fewer </a:t>
              </a:r>
              <a:r>
                <a:rPr lang="en-US" altLang="zh-CN" sz="1950" dirty="0" smtClean="0">
                  <a:ea typeface="宋体" pitchFamily="2" charset="-122"/>
                </a:rPr>
                <a:t>than </a:t>
              </a:r>
              <a:r>
                <a:rPr lang="en-US" altLang="zh-CN" sz="1950" i="1" dirty="0" smtClean="0">
                  <a:ea typeface="宋体" pitchFamily="2" charset="-122"/>
                </a:rPr>
                <a:t>r </a:t>
              </a:r>
              <a:r>
                <a:rPr lang="en-US" altLang="zh-CN" sz="1950" dirty="0" smtClean="0">
                  <a:ea typeface="宋体" pitchFamily="2" charset="-122"/>
                </a:rPr>
                <a:t> </a:t>
              </a:r>
              <a:r>
                <a:rPr lang="en-US" altLang="zh-CN" sz="1950" dirty="0">
                  <a:ea typeface="宋体" pitchFamily="2" charset="-122"/>
                </a:rPr>
                <a:t>0s.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935" y="2628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950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9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Why It Works –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3033" dirty="0">
                    <a:ea typeface="宋体" pitchFamily="2" charset="-122"/>
                  </a:rPr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33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033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033" i="1">
                                <a:latin typeface="Cambria Math"/>
                                <a:ea typeface="宋体" pitchFamily="2" charset="-122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3033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33" i="1">
                                    <a:latin typeface="Cambria Math"/>
                                    <a:ea typeface="宋体" pitchFamily="2" charset="-12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3033" i="1">
                                    <a:latin typeface="Cambria Math"/>
                                    <a:ea typeface="宋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3033" i="1">
                                    <a:latin typeface="Cambria Math"/>
                                    <a:ea typeface="宋体" pitchFamily="2" charset="-122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3033" i="1">
                            <a:latin typeface="Cambria Math"/>
                            <a:ea typeface="宋体" pitchFamily="2" charset="-122"/>
                          </a:rPr>
                          <m:t>𝑚</m:t>
                        </m:r>
                      </m:sup>
                    </m:sSup>
                    <m:r>
                      <a:rPr lang="en-US" altLang="zh-CN" sz="3033" i="1">
                        <a:latin typeface="Cambria Math"/>
                        <a:ea typeface="宋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3033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033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033" i="1">
                                <a:latin typeface="Cambria Math"/>
                                <a:ea typeface="宋体" pitchFamily="2" charset="-122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3033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33" i="1">
                                    <a:latin typeface="Cambria Math"/>
                                    <a:ea typeface="宋体" pitchFamily="2" charset="-12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3033" i="1">
                                    <a:latin typeface="Cambria Math"/>
                                    <a:ea typeface="宋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3033" i="1">
                                    <a:latin typeface="Cambria Math"/>
                                    <a:ea typeface="宋体" pitchFamily="2" charset="-122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3033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3033" i="1"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033" i="1">
                                <a:latin typeface="Cambria Math"/>
                                <a:ea typeface="宋体" pitchFamily="2" charset="-122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CN" sz="3033" i="1">
                            <a:latin typeface="Cambria Math"/>
                            <a:ea typeface="宋体" pitchFamily="2" charset="-122"/>
                          </a:rPr>
                          <m:t>(</m:t>
                        </m:r>
                        <m:r>
                          <a:rPr lang="en-US" altLang="zh-CN" sz="3033" i="1">
                            <a:latin typeface="Cambria Math"/>
                            <a:ea typeface="宋体" pitchFamily="2" charset="-122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3033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3033" i="1"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033" i="1">
                                <a:latin typeface="Cambria Math"/>
                                <a:ea typeface="宋体" pitchFamily="2" charset="-122"/>
                              </a:rPr>
                              <m:t>−</m:t>
                            </m:r>
                            <m:r>
                              <a:rPr lang="en-US" altLang="zh-CN" sz="3033" i="1">
                                <a:latin typeface="Cambria Math"/>
                                <a:ea typeface="宋体" pitchFamily="2" charset="-122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CN" sz="3033" i="1">
                            <a:latin typeface="Cambria Math"/>
                            <a:ea typeface="宋体" pitchFamily="2" charset="-122"/>
                          </a:rPr>
                          <m:t>)</m:t>
                        </m:r>
                      </m:sup>
                    </m:sSup>
                    <m:r>
                      <a:rPr lang="en-US" altLang="zh-CN" sz="3033" i="1">
                        <a:latin typeface="Cambria Math"/>
                        <a:ea typeface="宋体" pitchFamily="2" charset="-122"/>
                      </a:rPr>
                      <m:t>≈</m:t>
                    </m:r>
                    <m:sSup>
                      <m:sSupPr>
                        <m:ctrlPr>
                          <a:rPr lang="en-US" altLang="zh-CN" sz="3033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3033" i="1">
                            <a:latin typeface="Cambria Math"/>
                            <a:ea typeface="宋体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3033" i="1">
                            <a:latin typeface="Cambria Math"/>
                            <a:ea typeface="宋体" pitchFamily="2" charset="-122"/>
                          </a:rPr>
                          <m:t>−</m:t>
                        </m:r>
                        <m:r>
                          <a:rPr lang="en-US" altLang="zh-CN" sz="3033" i="1">
                            <a:latin typeface="Cambria Math"/>
                            <a:ea typeface="宋体" pitchFamily="2" charset="-122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3033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3033" i="1"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033" i="1">
                                <a:latin typeface="Cambria Math"/>
                                <a:ea typeface="宋体" pitchFamily="2" charset="-122"/>
                              </a:rPr>
                              <m:t>−</m:t>
                            </m:r>
                            <m:r>
                              <a:rPr lang="en-US" altLang="zh-CN" sz="3033" i="1">
                                <a:latin typeface="Cambria Math"/>
                                <a:ea typeface="宋体" pitchFamily="2" charset="-122"/>
                              </a:rPr>
                              <m:t>𝑟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dirty="0">
                  <a:ea typeface="宋体" pitchFamily="2" charset="-122"/>
                </a:endParaRPr>
              </a:p>
              <a:p>
                <a:r>
                  <a:rPr lang="en-US" altLang="zh-CN" sz="3033" dirty="0">
                    <a:solidFill>
                      <a:srgbClr val="FF0000"/>
                    </a:solidFill>
                    <a:ea typeface="宋体" pitchFamily="2" charset="-122"/>
                  </a:rPr>
                  <a:t>Prob. of NOT finding a tail of length </a:t>
                </a:r>
                <a:r>
                  <a:rPr lang="en-US" altLang="zh-CN" sz="3033" i="1" dirty="0">
                    <a:solidFill>
                      <a:srgbClr val="FF0000"/>
                    </a:solidFill>
                    <a:ea typeface="宋体" pitchFamily="2" charset="-122"/>
                  </a:rPr>
                  <a:t>r</a:t>
                </a:r>
                <a:r>
                  <a:rPr lang="en-US" altLang="zh-CN" sz="3033" dirty="0">
                    <a:solidFill>
                      <a:srgbClr val="FF0000"/>
                    </a:solidFill>
                    <a:ea typeface="宋体" pitchFamily="2" charset="-122"/>
                  </a:rPr>
                  <a:t> is:</a:t>
                </a:r>
              </a:p>
              <a:p>
                <a:pPr lvl="1"/>
                <a:r>
                  <a:rPr lang="en-US" altLang="zh-CN" sz="2600" dirty="0">
                    <a:ea typeface="宋体" pitchFamily="2" charset="-12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/>
                        <a:ea typeface="宋体" pitchFamily="2" charset="-122"/>
                      </a:rPr>
                      <m:t>𝑚</m:t>
                    </m:r>
                    <m:r>
                      <a:rPr lang="en-US" altLang="zh-CN" sz="2600" i="1">
                        <a:latin typeface="Cambria Math"/>
                        <a:ea typeface="Cambria Math"/>
                      </a:rPr>
                      <m:t>≪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600" i="1">
                            <a:latin typeface="Cambria Math"/>
                            <a:ea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2600" dirty="0">
                    <a:ea typeface="宋体" pitchFamily="2" charset="-122"/>
                  </a:rPr>
                  <a:t>, then prob. tends to 1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67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167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167" i="1">
                                <a:latin typeface="Cambria Math"/>
                                <a:ea typeface="宋体" pitchFamily="2" charset="-122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167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167" i="1">
                                    <a:latin typeface="Cambria Math"/>
                                    <a:ea typeface="宋体" pitchFamily="2" charset="-12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167" i="1">
                                    <a:latin typeface="Cambria Math"/>
                                    <a:ea typeface="宋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2167" i="1">
                                    <a:latin typeface="Cambria Math"/>
                                    <a:ea typeface="宋体" pitchFamily="2" charset="-122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167" i="1">
                            <a:latin typeface="Cambria Math"/>
                            <a:ea typeface="宋体" pitchFamily="2" charset="-122"/>
                          </a:rPr>
                          <m:t>𝑚</m:t>
                        </m:r>
                      </m:sup>
                    </m:sSup>
                    <m:r>
                      <a:rPr lang="en-US" altLang="zh-CN" sz="2167" i="1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altLang="zh-CN" sz="2167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167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167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sz="2167" i="1">
                            <a:latin typeface="Cambria Math"/>
                            <a:ea typeface="Cambria Math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2167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167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167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CN" sz="2167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p>
                        </m:sSup>
                      </m:sup>
                    </m:sSup>
                    <m:r>
                      <a:rPr lang="en-US" altLang="zh-CN" sz="2167" i="1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altLang="zh-CN" sz="2167" dirty="0">
                    <a:ea typeface="宋体" pitchFamily="2" charset="-122"/>
                  </a:rPr>
                  <a:t>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167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sz="2167" i="1">
                            <a:latin typeface="Cambria Math"/>
                            <a:ea typeface="宋体" pitchFamily="2" charset="-122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zh-CN" sz="2167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167" i="1"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167" i="1">
                                <a:latin typeface="Cambria Math"/>
                                <a:ea typeface="宋体" pitchFamily="2" charset="-122"/>
                              </a:rPr>
                              <m:t>𝑟</m:t>
                            </m:r>
                          </m:sup>
                        </m:sSup>
                      </m:den>
                    </m:f>
                    <m:r>
                      <a:rPr lang="en-US" altLang="zh-CN" sz="2167" i="1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endParaRPr lang="en-US" altLang="zh-CN" sz="2167" dirty="0">
                  <a:ea typeface="Cambria Math"/>
                </a:endParaRPr>
              </a:p>
              <a:p>
                <a:pPr lvl="2"/>
                <a:r>
                  <a:rPr lang="en-US" altLang="zh-CN" dirty="0">
                    <a:ea typeface="宋体" pitchFamily="2" charset="-122"/>
                  </a:rPr>
                  <a:t>So, the probability of finding a tail of length </a:t>
                </a:r>
                <a:r>
                  <a:rPr lang="en-US" altLang="zh-CN" i="1" dirty="0">
                    <a:ea typeface="宋体" pitchFamily="2" charset="-122"/>
                  </a:rPr>
                  <a:t>r</a:t>
                </a:r>
                <a:r>
                  <a:rPr lang="en-US" altLang="zh-CN" dirty="0">
                    <a:ea typeface="宋体" pitchFamily="2" charset="-122"/>
                  </a:rPr>
                  <a:t> tends to 0</a:t>
                </a:r>
              </a:p>
              <a:p>
                <a:pPr lvl="1"/>
                <a:r>
                  <a:rPr lang="en-US" altLang="zh-CN" sz="2600" dirty="0">
                    <a:ea typeface="宋体" pitchFamily="2" charset="-12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/>
                        <a:ea typeface="宋体" pitchFamily="2" charset="-122"/>
                      </a:rPr>
                      <m:t>𝑚</m:t>
                    </m:r>
                    <m:r>
                      <a:rPr lang="en-US" altLang="zh-CN" sz="2600" i="1">
                        <a:latin typeface="Cambria Math"/>
                        <a:ea typeface="Cambria Math"/>
                      </a:rPr>
                      <m:t>≫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600" i="1">
                            <a:latin typeface="Cambria Math"/>
                            <a:ea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2600" dirty="0">
                    <a:ea typeface="宋体" pitchFamily="2" charset="-122"/>
                  </a:rPr>
                  <a:t>, then prob. tends to 0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67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167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167" i="1">
                                <a:latin typeface="Cambria Math"/>
                                <a:ea typeface="宋体" pitchFamily="2" charset="-122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167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167" i="1">
                                    <a:latin typeface="Cambria Math"/>
                                    <a:ea typeface="宋体" pitchFamily="2" charset="-12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167" i="1">
                                    <a:latin typeface="Cambria Math"/>
                                    <a:ea typeface="宋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2167" i="1">
                                    <a:latin typeface="Cambria Math"/>
                                    <a:ea typeface="宋体" pitchFamily="2" charset="-122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167" i="1">
                            <a:latin typeface="Cambria Math"/>
                            <a:ea typeface="宋体" pitchFamily="2" charset="-122"/>
                          </a:rPr>
                          <m:t>𝑚</m:t>
                        </m:r>
                      </m:sup>
                    </m:sSup>
                    <m:r>
                      <a:rPr lang="en-US" altLang="zh-CN" sz="2167" i="1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altLang="zh-CN" sz="2167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167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167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sz="2167" i="1">
                            <a:latin typeface="Cambria Math"/>
                            <a:ea typeface="Cambria Math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2167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167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167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CN" sz="2167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p>
                        </m:sSup>
                      </m:sup>
                    </m:sSup>
                    <m:r>
                      <a:rPr lang="en-US" altLang="zh-CN" sz="2167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altLang="zh-CN" sz="2167" dirty="0">
                    <a:ea typeface="宋体" pitchFamily="2" charset="-122"/>
                  </a:rPr>
                  <a:t>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167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sz="2167" i="1">
                            <a:latin typeface="Cambria Math"/>
                            <a:ea typeface="宋体" pitchFamily="2" charset="-122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zh-CN" sz="2167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167" i="1"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167" i="1">
                                <a:latin typeface="Cambria Math"/>
                                <a:ea typeface="宋体" pitchFamily="2" charset="-122"/>
                              </a:rPr>
                              <m:t>𝑟</m:t>
                            </m:r>
                          </m:sup>
                        </m:sSup>
                      </m:den>
                    </m:f>
                    <m:r>
                      <a:rPr lang="en-US" altLang="zh-CN" sz="2167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altLang="zh-CN" sz="2167" dirty="0">
                  <a:ea typeface="Cambria Math"/>
                </a:endParaRPr>
              </a:p>
              <a:p>
                <a:pPr lvl="2"/>
                <a:r>
                  <a:rPr lang="en-US" altLang="zh-CN" dirty="0">
                    <a:ea typeface="宋体" pitchFamily="2" charset="-122"/>
                  </a:rPr>
                  <a:t>So, the probability of finding a tail of length </a:t>
                </a:r>
                <a:r>
                  <a:rPr lang="en-US" altLang="zh-CN" i="1" dirty="0">
                    <a:ea typeface="宋体" pitchFamily="2" charset="-122"/>
                  </a:rPr>
                  <a:t>r</a:t>
                </a:r>
                <a:r>
                  <a:rPr lang="en-US" altLang="zh-CN" dirty="0">
                    <a:ea typeface="宋体" pitchFamily="2" charset="-122"/>
                  </a:rPr>
                  <a:t> tends to 1</a:t>
                </a:r>
                <a:endParaRPr lang="en-US" altLang="zh-CN" sz="3033" dirty="0">
                  <a:ea typeface="宋体" pitchFamily="2" charset="-122"/>
                </a:endParaRPr>
              </a:p>
              <a:p>
                <a:r>
                  <a:rPr lang="en-US" altLang="zh-CN" sz="3033" dirty="0">
                    <a:solidFill>
                      <a:srgbClr val="FF0000"/>
                    </a:solidFill>
                    <a:ea typeface="宋体" pitchFamily="2" charset="-122"/>
                  </a:rPr>
                  <a:t>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33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3033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033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altLang="zh-CN" sz="3033" dirty="0">
                    <a:solidFill>
                      <a:srgbClr val="FF0000"/>
                    </a:solidFill>
                    <a:ea typeface="宋体" pitchFamily="2" charset="-122"/>
                  </a:rPr>
                  <a:t> will almost always be around </a:t>
                </a:r>
                <a:r>
                  <a:rPr lang="en-US" altLang="zh-CN" sz="3033" i="1" dirty="0">
                    <a:solidFill>
                      <a:srgbClr val="FF0000"/>
                    </a:solidFill>
                    <a:ea typeface="宋体" pitchFamily="2" charset="-122"/>
                  </a:rPr>
                  <a:t>m</a:t>
                </a:r>
                <a:r>
                  <a:rPr lang="en-US" altLang="zh-CN" sz="3033" dirty="0">
                    <a:solidFill>
                      <a:srgbClr val="FF0000"/>
                    </a:solidFill>
                    <a:ea typeface="宋体" pitchFamily="2" charset="-122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7" t="-1752" r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Stream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Input </a:t>
            </a:r>
            <a:r>
              <a:rPr lang="en-US" altLang="zh-CN" dirty="0" smtClean="0">
                <a:ea typeface="宋体" pitchFamily="2" charset="-122"/>
              </a:rPr>
              <a:t>tuples (e.g., [user, query, time]) enter </a:t>
            </a:r>
            <a:r>
              <a:rPr lang="en-US" altLang="zh-CN" dirty="0">
                <a:ea typeface="宋体" pitchFamily="2" charset="-122"/>
              </a:rPr>
              <a:t>at a rapid rate, at one or more input </a:t>
            </a:r>
            <a:r>
              <a:rPr lang="en-US" altLang="zh-CN" dirty="0" smtClean="0">
                <a:ea typeface="宋体" pitchFamily="2" charset="-122"/>
              </a:rPr>
              <a:t>ports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system cannot store the entire stream </a:t>
            </a:r>
            <a:r>
              <a:rPr lang="en-US" altLang="zh-CN" dirty="0" smtClean="0">
                <a:ea typeface="宋体" pitchFamily="2" charset="-122"/>
              </a:rPr>
              <a:t>accessibly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How do you make critical calculations about the stream using a limited amount of (secondary) memory?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97EA-7E9F-4897-BF5A-800F59E1A427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Why It Doesn’t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47800"/>
                <a:ext cx="8915400" cy="54135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  <a:ea typeface="宋体" pitchFamily="2" charset="-122"/>
                  </a:rPr>
                  <a:t>E[2</a:t>
                </a:r>
                <a:r>
                  <a:rPr lang="en-US" altLang="zh-CN" i="1" baseline="30000" dirty="0" smtClean="0">
                    <a:solidFill>
                      <a:srgbClr val="FF0000"/>
                    </a:solidFill>
                    <a:ea typeface="宋体" pitchFamily="2" charset="-122"/>
                  </a:rPr>
                  <a:t>R</a:t>
                </a:r>
                <a:r>
                  <a:rPr lang="en-US" altLang="zh-CN" dirty="0" smtClean="0">
                    <a:solidFill>
                      <a:srgbClr val="FF0000"/>
                    </a:solidFill>
                    <a:ea typeface="宋体" pitchFamily="2" charset="-122"/>
                  </a:rPr>
                  <a:t>] </a:t>
                </a:r>
                <a:r>
                  <a:rPr lang="en-US" altLang="zh-CN" dirty="0">
                    <a:solidFill>
                      <a:srgbClr val="FF0000"/>
                    </a:solidFill>
                    <a:ea typeface="宋体" pitchFamily="2" charset="-122"/>
                  </a:rPr>
                  <a:t>is actually infinite</a:t>
                </a:r>
              </a:p>
              <a:p>
                <a:pPr lvl="1"/>
                <a:r>
                  <a:rPr lang="en-US" altLang="zh-CN" dirty="0">
                    <a:ea typeface="宋体" pitchFamily="2" charset="-122"/>
                  </a:rPr>
                  <a:t>Probability halves when </a:t>
                </a:r>
                <a:r>
                  <a:rPr lang="en-US" altLang="zh-CN" i="1" dirty="0">
                    <a:ea typeface="宋体" pitchFamily="2" charset="-122"/>
                  </a:rPr>
                  <a:t>R</a:t>
                </a:r>
                <a:r>
                  <a:rPr lang="en-US" altLang="zh-CN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i="1" dirty="0">
                    <a:ea typeface="宋体" pitchFamily="2" charset="-122"/>
                  </a:rPr>
                  <a:t>R</a:t>
                </a:r>
                <a:r>
                  <a:rPr lang="en-US" altLang="zh-CN" dirty="0">
                    <a:ea typeface="宋体" pitchFamily="2" charset="-122"/>
                  </a:rPr>
                  <a:t> +1, but value doubles</a:t>
                </a:r>
              </a:p>
              <a:p>
                <a:r>
                  <a:rPr lang="en-US" altLang="zh-CN" dirty="0">
                    <a:ea typeface="宋体" pitchFamily="2" charset="-122"/>
                  </a:rPr>
                  <a:t>Workaround involves using many hash functions and getting many samples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  <a:ea typeface="宋体" pitchFamily="2" charset="-122"/>
                  </a:rPr>
                  <a:t>How are samples combined?</a:t>
                </a:r>
              </a:p>
              <a:p>
                <a:pPr lvl="1"/>
                <a:r>
                  <a:rPr lang="en-US" altLang="zh-CN" dirty="0">
                    <a:solidFill>
                      <a:srgbClr val="0000FF"/>
                    </a:solidFill>
                    <a:ea typeface="宋体" pitchFamily="2" charset="-122"/>
                  </a:rPr>
                  <a:t>Average?</a:t>
                </a:r>
                <a:r>
                  <a:rPr lang="en-US" altLang="zh-CN" dirty="0">
                    <a:ea typeface="宋体" pitchFamily="2" charset="-122"/>
                  </a:rPr>
                  <a:t> What if one very large value?</a:t>
                </a:r>
              </a:p>
              <a:p>
                <a:pPr lvl="1"/>
                <a:r>
                  <a:rPr lang="en-US" altLang="zh-CN" dirty="0">
                    <a:solidFill>
                      <a:srgbClr val="0000FF"/>
                    </a:solidFill>
                    <a:ea typeface="宋体" pitchFamily="2" charset="-122"/>
                  </a:rPr>
                  <a:t>Median? </a:t>
                </a:r>
                <a:r>
                  <a:rPr lang="en-US" altLang="zh-CN" dirty="0">
                    <a:ea typeface="宋体" pitchFamily="2" charset="-122"/>
                  </a:rPr>
                  <a:t>All values are a power of 2</a:t>
                </a:r>
              </a:p>
              <a:p>
                <a:pPr lvl="1"/>
                <a:r>
                  <a:rPr lang="en-US" altLang="zh-CN" dirty="0">
                    <a:solidFill>
                      <a:srgbClr val="0000FF"/>
                    </a:solidFill>
                    <a:ea typeface="宋体" pitchFamily="2" charset="-122"/>
                  </a:rPr>
                  <a:t>Solution:</a:t>
                </a:r>
              </a:p>
              <a:p>
                <a:pPr lvl="2"/>
                <a:r>
                  <a:rPr lang="en-US" altLang="zh-CN" dirty="0">
                    <a:ea typeface="宋体" pitchFamily="2" charset="-122"/>
                  </a:rPr>
                  <a:t>Partition your samples into small groups</a:t>
                </a:r>
              </a:p>
              <a:p>
                <a:pPr lvl="2"/>
                <a:r>
                  <a:rPr lang="en-US" altLang="zh-CN" dirty="0">
                    <a:ea typeface="宋体" pitchFamily="2" charset="-122"/>
                  </a:rPr>
                  <a:t>Take the average of groups</a:t>
                </a:r>
              </a:p>
              <a:p>
                <a:pPr lvl="2"/>
                <a:r>
                  <a:rPr lang="en-US" altLang="zh-CN" dirty="0">
                    <a:ea typeface="宋体" pitchFamily="2" charset="-122"/>
                  </a:rPr>
                  <a:t>Then take the median of the averages</a:t>
                </a:r>
              </a:p>
              <a:p>
                <a:pPr lvl="1"/>
                <a:endParaRPr lang="en-US" altLang="zh-CN" dirty="0">
                  <a:ea typeface="宋体" pitchFamily="2" charset="-122"/>
                </a:endParaRPr>
              </a:p>
              <a:p>
                <a:pPr lvl="2"/>
                <a:endParaRPr lang="en-US" altLang="zh-CN" dirty="0">
                  <a:ea typeface="宋体" pitchFamily="2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47800"/>
                <a:ext cx="8915400" cy="5413581"/>
              </a:xfrm>
              <a:blipFill>
                <a:blip r:embed="rId2"/>
                <a:stretch>
                  <a:fillRect l="-1572" t="-2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 action="ppaction://hlinksldjump"/>
              </a:rPr>
              <a:t>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5" name="Frame 4"/>
          <p:cNvSpPr/>
          <p:nvPr/>
        </p:nvSpPr>
        <p:spPr>
          <a:xfrm>
            <a:off x="9160632" y="6317472"/>
            <a:ext cx="250068" cy="282825"/>
          </a:xfrm>
          <a:prstGeom prst="fram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One-Slide Takeaway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Sampling from a streaming data</a:t>
            </a:r>
          </a:p>
          <a:p>
            <a:pPr lvl="1"/>
            <a:r>
              <a:rPr lang="en-US" dirty="0" smtClean="0"/>
              <a:t>How to get a fixed proportion or  </a:t>
            </a:r>
            <a:r>
              <a:rPr lang="en-US" dirty="0"/>
              <a:t>a </a:t>
            </a:r>
            <a:r>
              <a:rPr lang="en-US" dirty="0" smtClean="0"/>
              <a:t>fixed-size </a:t>
            </a:r>
            <a:r>
              <a:rPr lang="en-US" dirty="0"/>
              <a:t>Sample</a:t>
            </a:r>
            <a:endParaRPr lang="en-US" altLang="zh-CN" dirty="0"/>
          </a:p>
          <a:p>
            <a:r>
              <a:rPr lang="en-US" altLang="zh-CN" dirty="0" smtClean="0"/>
              <a:t>Queries over </a:t>
            </a:r>
            <a:r>
              <a:rPr lang="en-US" altLang="zh-CN" dirty="0"/>
              <a:t>a long sliding </a:t>
            </a:r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understand </a:t>
            </a:r>
            <a:r>
              <a:rPr lang="en-US" altLang="zh-CN" dirty="0"/>
              <a:t>DGIM algorithm</a:t>
            </a:r>
          </a:p>
          <a:p>
            <a:r>
              <a:rPr lang="en-US" altLang="zh-CN" dirty="0"/>
              <a:t>Filtering Data </a:t>
            </a:r>
            <a:r>
              <a:rPr lang="en-US" altLang="zh-CN" dirty="0" smtClean="0"/>
              <a:t>Streams</a:t>
            </a:r>
          </a:p>
          <a:p>
            <a:pPr lvl="1"/>
            <a:r>
              <a:rPr lang="en-US" altLang="zh-CN" dirty="0" smtClean="0"/>
              <a:t>understand </a:t>
            </a:r>
            <a:r>
              <a:rPr lang="en-US" altLang="zh-CN" dirty="0"/>
              <a:t>first cut solution and </a:t>
            </a:r>
            <a:r>
              <a:rPr lang="en-US" altLang="zh-CN" dirty="0" smtClean="0"/>
              <a:t>Bloom </a:t>
            </a:r>
            <a:r>
              <a:rPr lang="en-US" altLang="zh-CN" dirty="0"/>
              <a:t>F</a:t>
            </a:r>
            <a:r>
              <a:rPr lang="en-US" altLang="zh-CN" dirty="0" smtClean="0"/>
              <a:t>ilter</a:t>
            </a:r>
            <a:endParaRPr lang="en-US" altLang="zh-CN" dirty="0"/>
          </a:p>
          <a:p>
            <a:r>
              <a:rPr lang="en-US" altLang="zh-CN" dirty="0"/>
              <a:t>Counting distinct elements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Understand </a:t>
            </a:r>
            <a:r>
              <a:rPr lang="en-US" altLang="zh-CN" dirty="0" err="1" smtClean="0"/>
              <a:t>Flajolet</a:t>
            </a:r>
            <a:r>
              <a:rPr lang="en-US" altLang="zh-CN" dirty="0" smtClean="0"/>
              <a:t>-Martin </a:t>
            </a:r>
            <a:r>
              <a:rPr lang="en-US" altLang="zh-CN" dirty="0"/>
              <a:t>Approach</a:t>
            </a:r>
          </a:p>
          <a:p>
            <a:r>
              <a:rPr lang="en-US" altLang="zh-CN" dirty="0" smtClean="0"/>
              <a:t>Appendix: computing </a:t>
            </a:r>
            <a:r>
              <a:rPr lang="en-US" altLang="zh-CN" dirty="0"/>
              <a:t>moments and counting </a:t>
            </a:r>
            <a:r>
              <a:rPr lang="en-US" altLang="zh-CN" dirty="0" smtClean="0"/>
              <a:t>item sets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Book: </a:t>
            </a:r>
          </a:p>
          <a:p>
            <a:pPr lvl="1"/>
            <a:r>
              <a:rPr lang="en-US" altLang="zh-CN" dirty="0" smtClean="0"/>
              <a:t>Mining of Massive Datasets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Massive Online Analysis (MOA) Software:</a:t>
            </a:r>
          </a:p>
          <a:p>
            <a:pPr lvl="1"/>
            <a:r>
              <a:rPr lang="en-US" dirty="0">
                <a:hlinkClick r:id="rId2"/>
              </a:rPr>
              <a:t>http://moa.cms.waikato.ac.nz/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Sampling from a Data Stream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Queries over a (long) Sliding Windows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Filtering Data Streams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Counting Distinct Elements</a:t>
            </a:r>
          </a:p>
          <a:p>
            <a:r>
              <a:rPr lang="en-US" altLang="zh-CN" dirty="0" smtClean="0">
                <a:ea typeface="宋体" pitchFamily="2" charset="-122"/>
              </a:rPr>
              <a:t>Computing Moments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Counting Itemsets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Generalization</a:t>
            </a:r>
            <a:r>
              <a:rPr lang="en-US" altLang="zh-CN" dirty="0">
                <a:ea typeface="宋体" pitchFamily="2" charset="-122"/>
              </a:rPr>
              <a:t>: 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ea typeface="宋体" pitchFamily="2" charset="-122"/>
                  </a:rPr>
                  <a:t>Suppose a stream has elements chosen from a set of </a:t>
                </a:r>
                <a:r>
                  <a:rPr lang="en-US" altLang="zh-CN" i="1" dirty="0"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ea typeface="宋体" pitchFamily="2" charset="-122"/>
                  </a:rPr>
                  <a:t> values</a:t>
                </a:r>
              </a:p>
              <a:p>
                <a:endParaRPr lang="en-US" altLang="zh-CN" dirty="0">
                  <a:ea typeface="宋体" pitchFamily="2" charset="-122"/>
                </a:endParaRPr>
              </a:p>
              <a:p>
                <a:r>
                  <a:rPr lang="en-US" altLang="zh-CN" dirty="0">
                    <a:ea typeface="宋体" pitchFamily="2" charset="-122"/>
                  </a:rPr>
                  <a:t>Let </a:t>
                </a:r>
                <a:r>
                  <a:rPr lang="en-US" altLang="zh-CN" i="1" dirty="0" smtClean="0">
                    <a:ea typeface="宋体" pitchFamily="2" charset="-122"/>
                  </a:rPr>
                  <a:t>m</a:t>
                </a:r>
                <a:r>
                  <a:rPr lang="en-US" altLang="zh-CN" i="1" baseline="-25000" dirty="0">
                    <a:ea typeface="宋体" pitchFamily="2" charset="-122"/>
                  </a:rPr>
                  <a:t>a</a:t>
                </a:r>
                <a:r>
                  <a:rPr lang="en-US" altLang="zh-CN" dirty="0" smtClean="0">
                    <a:ea typeface="宋体" pitchFamily="2" charset="-122"/>
                  </a:rPr>
                  <a:t>  </a:t>
                </a:r>
                <a:r>
                  <a:rPr lang="en-US" altLang="zh-CN" dirty="0">
                    <a:ea typeface="宋体" pitchFamily="2" charset="-122"/>
                  </a:rPr>
                  <a:t>be the number of times value </a:t>
                </a:r>
                <a:r>
                  <a:rPr lang="en-US" altLang="zh-CN" i="1" dirty="0">
                    <a:ea typeface="宋体" pitchFamily="2" charset="-122"/>
                  </a:rPr>
                  <a:t>a</a:t>
                </a:r>
                <a:r>
                  <a:rPr lang="en-US" altLang="zh-CN" dirty="0" smtClean="0">
                    <a:ea typeface="宋体" pitchFamily="2" charset="-122"/>
                  </a:rPr>
                  <a:t> occurs</a:t>
                </a:r>
                <a:endParaRPr lang="en-US" altLang="zh-CN" dirty="0">
                  <a:ea typeface="宋体" pitchFamily="2" charset="-122"/>
                </a:endParaRPr>
              </a:p>
              <a:p>
                <a:endParaRPr lang="en-US" altLang="zh-CN" dirty="0">
                  <a:ea typeface="宋体" pitchFamily="2" charset="-122"/>
                </a:endParaRPr>
              </a:p>
              <a:p>
                <a:r>
                  <a:rPr lang="en-US" altLang="zh-CN" dirty="0">
                    <a:ea typeface="宋体" pitchFamily="2" charset="-122"/>
                  </a:rPr>
                  <a:t>The </a:t>
                </a:r>
                <a:r>
                  <a:rPr lang="en-US" altLang="zh-CN" i="1" dirty="0" err="1" smtClean="0">
                    <a:ea typeface="宋体" pitchFamily="2" charset="-122"/>
                  </a:rPr>
                  <a:t>k</a:t>
                </a:r>
                <a:r>
                  <a:rPr lang="en-US" altLang="zh-CN" i="1" baseline="30000" dirty="0" err="1" smtClean="0">
                    <a:ea typeface="宋体" pitchFamily="2" charset="-122"/>
                  </a:rPr>
                  <a:t>th</a:t>
                </a:r>
                <a:r>
                  <a:rPr lang="en-US" altLang="zh-CN" i="1" dirty="0" smtClean="0">
                    <a:ea typeface="宋体" pitchFamily="2" charset="-122"/>
                  </a:rPr>
                  <a:t> </a:t>
                </a:r>
                <a:r>
                  <a:rPr lang="en-US" altLang="zh-CN" i="1" dirty="0" smtClean="0">
                    <a:solidFill>
                      <a:srgbClr val="FF0000"/>
                    </a:solidFill>
                    <a:ea typeface="宋体" pitchFamily="2" charset="-122"/>
                  </a:rPr>
                  <a:t>moment</a:t>
                </a:r>
                <a:r>
                  <a:rPr lang="en-US" altLang="zh-CN" dirty="0" smtClean="0">
                    <a:ea typeface="宋体" pitchFamily="2" charset="-122"/>
                  </a:rPr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BF46-2908-42F5-B722-DDA9833A34B7}" type="slidenum">
              <a:rPr lang="en-US" altLang="zh-CN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9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Special Cases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47800"/>
                <a:ext cx="8915400" cy="53355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>
                    <a:ea typeface="宋体" pitchFamily="2" charset="-122"/>
                  </a:rPr>
                  <a:t>0</a:t>
                </a:r>
                <a:r>
                  <a:rPr lang="en-US" altLang="zh-CN" baseline="30000" dirty="0">
                    <a:ea typeface="宋体" pitchFamily="2" charset="-122"/>
                  </a:rPr>
                  <a:t>th</a:t>
                </a:r>
                <a:r>
                  <a:rPr lang="en-US" altLang="zh-CN" dirty="0">
                    <a:ea typeface="宋体" pitchFamily="2" charset="-122"/>
                  </a:rPr>
                  <a:t> moment = number of different </a:t>
                </a:r>
                <a:r>
                  <a:rPr lang="en-US" altLang="zh-CN" dirty="0" smtClean="0">
                    <a:ea typeface="宋体" pitchFamily="2" charset="-122"/>
                  </a:rPr>
                  <a:t>elements</a:t>
                </a:r>
              </a:p>
              <a:p>
                <a:pPr lvl="1"/>
                <a:r>
                  <a:rPr lang="en-US" altLang="zh-CN" dirty="0" smtClean="0">
                    <a:ea typeface="宋体" pitchFamily="2" charset="-122"/>
                  </a:rPr>
                  <a:t>The </a:t>
                </a:r>
                <a:r>
                  <a:rPr lang="en-US" altLang="zh-CN" dirty="0">
                    <a:ea typeface="宋体" pitchFamily="2" charset="-122"/>
                  </a:rPr>
                  <a:t>problem just </a:t>
                </a:r>
                <a:r>
                  <a:rPr lang="en-US" altLang="zh-CN" dirty="0" smtClean="0">
                    <a:ea typeface="宋体" pitchFamily="2" charset="-122"/>
                  </a:rPr>
                  <a:t>considered</a:t>
                </a:r>
                <a:endParaRPr lang="en-US" altLang="zh-CN" dirty="0">
                  <a:ea typeface="宋体" pitchFamily="2" charset="-122"/>
                </a:endParaRPr>
              </a:p>
              <a:p>
                <a:r>
                  <a:rPr lang="en-US" altLang="zh-CN" dirty="0">
                    <a:ea typeface="宋体" pitchFamily="2" charset="-122"/>
                  </a:rPr>
                  <a:t>1</a:t>
                </a:r>
                <a:r>
                  <a:rPr lang="en-US" altLang="zh-CN" baseline="30000" dirty="0">
                    <a:ea typeface="宋体" pitchFamily="2" charset="-122"/>
                  </a:rPr>
                  <a:t>st</a:t>
                </a:r>
                <a:r>
                  <a:rPr lang="en-US" altLang="zh-CN" dirty="0">
                    <a:ea typeface="宋体" pitchFamily="2" charset="-122"/>
                  </a:rPr>
                  <a:t> moment = count of the numbers of elements = length of the </a:t>
                </a:r>
                <a:r>
                  <a:rPr lang="en-US" altLang="zh-CN" dirty="0" smtClean="0">
                    <a:ea typeface="宋体" pitchFamily="2" charset="-122"/>
                  </a:rPr>
                  <a:t>stream</a:t>
                </a:r>
                <a:endParaRPr lang="en-US" altLang="zh-CN" dirty="0">
                  <a:ea typeface="宋体" pitchFamily="2" charset="-122"/>
                </a:endParaRPr>
              </a:p>
              <a:p>
                <a:pPr lvl="1"/>
                <a:r>
                  <a:rPr lang="en-US" altLang="zh-CN" dirty="0">
                    <a:ea typeface="宋体" pitchFamily="2" charset="-122"/>
                  </a:rPr>
                  <a:t>Easy to </a:t>
                </a:r>
                <a:r>
                  <a:rPr lang="en-US" altLang="zh-CN" dirty="0" smtClean="0">
                    <a:ea typeface="宋体" pitchFamily="2" charset="-122"/>
                  </a:rPr>
                  <a:t>compute</a:t>
                </a:r>
                <a:endParaRPr lang="en-US" altLang="zh-CN" dirty="0">
                  <a:ea typeface="宋体" pitchFamily="2" charset="-122"/>
                </a:endParaRPr>
              </a:p>
              <a:p>
                <a:r>
                  <a:rPr lang="en-US" altLang="zh-CN" dirty="0">
                    <a:ea typeface="宋体" pitchFamily="2" charset="-122"/>
                  </a:rPr>
                  <a:t>2</a:t>
                </a:r>
                <a:r>
                  <a:rPr lang="en-US" altLang="zh-CN" baseline="30000" dirty="0">
                    <a:ea typeface="宋体" pitchFamily="2" charset="-122"/>
                  </a:rPr>
                  <a:t>nd</a:t>
                </a:r>
                <a:r>
                  <a:rPr lang="en-US" altLang="zh-CN" dirty="0">
                    <a:ea typeface="宋体" pitchFamily="2" charset="-122"/>
                  </a:rPr>
                  <a:t> moment = </a:t>
                </a:r>
                <a:r>
                  <a:rPr lang="en-US" altLang="zh-CN" i="1" dirty="0">
                    <a:solidFill>
                      <a:srgbClr val="FF0000"/>
                    </a:solidFill>
                    <a:ea typeface="宋体" pitchFamily="2" charset="-122"/>
                  </a:rPr>
                  <a:t>surprise number</a:t>
                </a:r>
                <a:r>
                  <a:rPr lang="en-US" altLang="zh-CN" dirty="0">
                    <a:solidFill>
                      <a:srgbClr val="FF0000"/>
                    </a:solidFill>
                    <a:ea typeface="宋体" pitchFamily="2" charset="-122"/>
                  </a:rPr>
                  <a:t> </a:t>
                </a:r>
                <a:r>
                  <a:rPr lang="en-US" altLang="zh-CN" dirty="0" smtClean="0">
                    <a:ea typeface="宋体" pitchFamily="2" charset="-122"/>
                  </a:rPr>
                  <a:t>= </a:t>
                </a:r>
                <a:r>
                  <a:rPr lang="en-US" altLang="zh-CN" dirty="0">
                    <a:ea typeface="宋体" pitchFamily="2" charset="-122"/>
                  </a:rPr>
                  <a:t>a measure of how uneven the distribution </a:t>
                </a:r>
                <a:r>
                  <a:rPr lang="en-US" altLang="zh-CN" dirty="0" smtClean="0">
                    <a:ea typeface="宋体" pitchFamily="2" charset="-122"/>
                  </a:rPr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  <a:ea typeface="宋体" pitchFamily="2" charset="-122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宋体" pitchFamily="2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宋体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宋体" pitchFamily="2" charset="-122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>
                  <a:ea typeface="宋体" pitchFamily="2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47800"/>
                <a:ext cx="8915400" cy="5335573"/>
              </a:xfrm>
              <a:blipFill>
                <a:blip r:embed="rId2"/>
                <a:stretch>
                  <a:fillRect l="-1709" t="-2629" r="-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7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Example: Surprise Number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Stream of length 100; 11 values </a:t>
            </a:r>
            <a:r>
              <a:rPr lang="en-US" altLang="zh-CN" dirty="0" smtClean="0">
                <a:ea typeface="宋体" pitchFamily="2" charset="-122"/>
              </a:rPr>
              <a:t>appear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Item counts: </a:t>
            </a:r>
            <a:r>
              <a:rPr lang="en-US" altLang="zh-CN" dirty="0">
                <a:ea typeface="宋体" pitchFamily="2" charset="-122"/>
              </a:rPr>
              <a:t>10, 9, 9, 9, 9, 9, 9, 9, 9, 9, </a:t>
            </a:r>
            <a:r>
              <a:rPr lang="en-US" altLang="zh-CN" dirty="0" smtClean="0">
                <a:ea typeface="宋体" pitchFamily="2" charset="-122"/>
              </a:rPr>
              <a:t>9  </a:t>
            </a:r>
            <a:r>
              <a:rPr lang="en-US" altLang="zh-CN" dirty="0">
                <a:ea typeface="宋体" pitchFamily="2" charset="-122"/>
              </a:rPr>
              <a:t>Surprise # = </a:t>
            </a:r>
            <a:r>
              <a:rPr lang="en-US" altLang="zh-CN" dirty="0" smtClean="0">
                <a:ea typeface="宋体" pitchFamily="2" charset="-122"/>
              </a:rPr>
              <a:t>910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Item counts: </a:t>
            </a:r>
            <a:r>
              <a:rPr lang="en-US" altLang="zh-CN" dirty="0">
                <a:ea typeface="宋体" pitchFamily="2" charset="-122"/>
              </a:rPr>
              <a:t>90, 1, 1, 1, 1, 1, 1, 1 ,1, 1, </a:t>
            </a:r>
            <a:r>
              <a:rPr lang="en-US" altLang="zh-CN" dirty="0" smtClean="0">
                <a:ea typeface="宋体" pitchFamily="2" charset="-122"/>
              </a:rPr>
              <a:t>1 Surprise </a:t>
            </a:r>
            <a:r>
              <a:rPr lang="en-US" altLang="zh-CN" dirty="0">
                <a:ea typeface="宋体" pitchFamily="2" charset="-122"/>
              </a:rPr>
              <a:t># = </a:t>
            </a:r>
            <a:r>
              <a:rPr lang="en-US" altLang="zh-CN" dirty="0" smtClean="0">
                <a:ea typeface="宋体" pitchFamily="2" charset="-122"/>
              </a:rPr>
              <a:t>8,110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844D-4846-4BBA-A07B-C17FBE02739C}" type="slidenum">
              <a:rPr lang="en-US" altLang="zh-CN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AMS Method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50489" y="1319699"/>
            <a:ext cx="9410700" cy="569595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Works for all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moments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ives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an unbiased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estimate</a:t>
            </a:r>
          </a:p>
          <a:p>
            <a:endParaRPr lang="en-US" altLang="zh-CN" sz="2167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We’ll just concentrate on 2</a:t>
            </a:r>
            <a:r>
              <a:rPr lang="en-US" altLang="zh-CN" baseline="30000" dirty="0">
                <a:ea typeface="宋体" pitchFamily="2" charset="-122"/>
              </a:rPr>
              <a:t>nd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moment</a:t>
            </a:r>
          </a:p>
          <a:p>
            <a:endParaRPr lang="en-US" altLang="zh-CN" sz="2600" dirty="0">
              <a:ea typeface="宋体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Based on calculation of many random variables </a:t>
            </a:r>
            <a:r>
              <a:rPr lang="en-US" altLang="zh-CN" i="1" dirty="0" smtClean="0">
                <a:solidFill>
                  <a:srgbClr val="0000FF"/>
                </a:solidFill>
                <a:ea typeface="宋体" pitchFamily="2" charset="-122"/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For each random variable </a:t>
            </a:r>
            <a:r>
              <a:rPr lang="en-US" altLang="zh-CN" i="1" dirty="0" smtClean="0">
                <a:ea typeface="宋体" pitchFamily="2" charset="-122"/>
              </a:rPr>
              <a:t>X,</a:t>
            </a:r>
            <a:r>
              <a:rPr lang="en-US" altLang="zh-CN" dirty="0" smtClean="0">
                <a:ea typeface="宋体" pitchFamily="2" charset="-122"/>
              </a:rPr>
              <a:t> we store </a:t>
            </a:r>
            <a:r>
              <a:rPr lang="en-US" altLang="zh-CN" i="1" dirty="0" err="1" smtClean="0">
                <a:ea typeface="宋体" pitchFamily="2" charset="-122"/>
              </a:rPr>
              <a:t>X.el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i="1" dirty="0" err="1" smtClean="0">
                <a:ea typeface="宋体" pitchFamily="2" charset="-122"/>
              </a:rPr>
              <a:t>X.val</a:t>
            </a:r>
            <a:endParaRPr lang="en-US" altLang="zh-CN" i="1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Each random variable represents one separate item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Note this </a:t>
            </a:r>
            <a:r>
              <a:rPr lang="en-US" altLang="zh-CN" dirty="0">
                <a:ea typeface="宋体" pitchFamily="2" charset="-122"/>
              </a:rPr>
              <a:t>requires a count in main memory, so number </a:t>
            </a:r>
            <a:r>
              <a:rPr lang="en-US" altLang="zh-CN" dirty="0" smtClean="0">
                <a:ea typeface="宋体" pitchFamily="2" charset="-122"/>
              </a:rPr>
              <a:t>of </a:t>
            </a:r>
            <a:r>
              <a:rPr lang="en-US" altLang="zh-CN" i="1" dirty="0" err="1" smtClean="0">
                <a:ea typeface="宋体" pitchFamily="2" charset="-122"/>
              </a:rPr>
              <a:t>X</a:t>
            </a:r>
            <a:r>
              <a:rPr lang="en-US" altLang="zh-CN" dirty="0" err="1" smtClean="0">
                <a:ea typeface="宋体" pitchFamily="2" charset="-122"/>
              </a:rPr>
              <a:t>s</a:t>
            </a:r>
            <a:r>
              <a:rPr lang="en-US" altLang="zh-CN" dirty="0" smtClean="0">
                <a:ea typeface="宋体" pitchFamily="2" charset="-122"/>
              </a:rPr>
              <a:t> is limited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B3D-27F5-4C19-BDDC-1A700AD2158C}" type="slidenum">
              <a:rPr lang="en-US" altLang="zh-CN"/>
              <a:pPr/>
              <a:t>78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00981" y="34941"/>
            <a:ext cx="429047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950" dirty="0">
                <a:ea typeface="宋体" pitchFamily="2" charset="-122"/>
              </a:rPr>
              <a:t>Due to AMS (</a:t>
            </a:r>
            <a:r>
              <a:rPr lang="en-US" altLang="zh-CN" sz="1950" dirty="0" err="1">
                <a:ea typeface="宋体" pitchFamily="2" charset="-122"/>
              </a:rPr>
              <a:t>Alon</a:t>
            </a:r>
            <a:r>
              <a:rPr lang="en-US" altLang="zh-CN" sz="1950" dirty="0">
                <a:ea typeface="宋体" pitchFamily="2" charset="-122"/>
              </a:rPr>
              <a:t>, </a:t>
            </a:r>
            <a:r>
              <a:rPr lang="en-US" altLang="zh-CN" sz="1950" dirty="0" err="1">
                <a:ea typeface="宋体" pitchFamily="2" charset="-122"/>
              </a:rPr>
              <a:t>Matias</a:t>
            </a:r>
            <a:r>
              <a:rPr lang="en-US" altLang="zh-CN" sz="1950" dirty="0">
                <a:ea typeface="宋体" pitchFamily="2" charset="-122"/>
              </a:rPr>
              <a:t>, and </a:t>
            </a:r>
            <a:r>
              <a:rPr lang="en-US" altLang="zh-CN" sz="1950" dirty="0" err="1">
                <a:ea typeface="宋体" pitchFamily="2" charset="-122"/>
              </a:rPr>
              <a:t>Szegedy</a:t>
            </a:r>
            <a:r>
              <a:rPr lang="en-US" altLang="zh-CN" sz="1950" dirty="0">
                <a:ea typeface="宋体" pitchFamily="2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682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One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Assume stream has length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Pick a random time to start, so that any time is equally </a:t>
            </a:r>
            <a:r>
              <a:rPr lang="en-US" altLang="zh-CN" dirty="0" smtClean="0">
                <a:ea typeface="宋体" pitchFamily="2" charset="-122"/>
              </a:rPr>
              <a:t>likely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Let the chosen time have element 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in </a:t>
            </a: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 smtClean="0">
                <a:ea typeface="宋体" pitchFamily="2" charset="-122"/>
              </a:rPr>
              <a:t>stream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=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* ((twice the number of </a:t>
            </a:r>
            <a:r>
              <a:rPr lang="en-US" altLang="zh-CN" i="1" dirty="0" smtClean="0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s </a:t>
            </a:r>
            <a:r>
              <a:rPr lang="en-US" altLang="zh-CN" dirty="0">
                <a:ea typeface="宋体" pitchFamily="2" charset="-122"/>
              </a:rPr>
              <a:t>in the stream starting at the chosen time) – 1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33CC33"/>
                </a:solidFill>
                <a:ea typeface="宋体" pitchFamily="2" charset="-122"/>
              </a:rPr>
              <a:t>Note</a:t>
            </a:r>
            <a:r>
              <a:rPr lang="en-US" altLang="zh-CN" dirty="0">
                <a:ea typeface="宋体" pitchFamily="2" charset="-122"/>
              </a:rPr>
              <a:t>: store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once</a:t>
            </a:r>
            <a:r>
              <a:rPr lang="en-US" altLang="zh-CN" dirty="0">
                <a:ea typeface="宋体" pitchFamily="2" charset="-122"/>
              </a:rPr>
              <a:t>, count of </a:t>
            </a:r>
            <a:r>
              <a:rPr lang="en-US" altLang="zh-CN" i="1" dirty="0" smtClean="0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s </a:t>
            </a:r>
            <a:r>
              <a:rPr lang="en-US" altLang="zh-CN" dirty="0">
                <a:ea typeface="宋体" pitchFamily="2" charset="-122"/>
              </a:rPr>
              <a:t>for each </a:t>
            </a:r>
            <a:r>
              <a:rPr lang="en-US" altLang="zh-CN" i="1" dirty="0" smtClean="0">
                <a:ea typeface="宋体" pitchFamily="2" charset="-122"/>
              </a:rPr>
              <a:t>X</a:t>
            </a:r>
            <a:endParaRPr lang="en-US" altLang="zh-CN" dirty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E46C-E458-407B-86D1-ACC22EDE251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27500" y="1200150"/>
            <a:ext cx="2228850" cy="1981200"/>
          </a:xfrm>
          <a:prstGeom prst="rect">
            <a:avLst/>
          </a:prstGeom>
          <a:solidFill>
            <a:srgbClr val="3399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1950">
              <a:ea typeface="宋体" pitchFamily="2" charset="-122"/>
            </a:endParaRPr>
          </a:p>
          <a:p>
            <a:pPr algn="ctr"/>
            <a:endParaRPr lang="en-US" altLang="zh-CN" sz="1950">
              <a:ea typeface="宋体" pitchFamily="2" charset="-122"/>
            </a:endParaRPr>
          </a:p>
          <a:p>
            <a:pPr algn="ctr"/>
            <a:r>
              <a:rPr lang="en-US" altLang="zh-CN" sz="1950">
                <a:ea typeface="宋体" pitchFamily="2" charset="-122"/>
              </a:rPr>
              <a:t>Processor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467100" y="4006850"/>
            <a:ext cx="1320800" cy="1816100"/>
          </a:xfrm>
          <a:prstGeom prst="can">
            <a:avLst>
              <a:gd name="adj" fmla="val 34375"/>
            </a:avLst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950">
                <a:ea typeface="宋体" pitchFamily="2" charset="-122"/>
              </a:rPr>
              <a:t>Limited</a:t>
            </a:r>
          </a:p>
          <a:p>
            <a:pPr algn="ctr"/>
            <a:r>
              <a:rPr lang="en-US" altLang="zh-CN" sz="1950">
                <a:ea typeface="宋体" pitchFamily="2" charset="-122"/>
              </a:rPr>
              <a:t>Working</a:t>
            </a:r>
          </a:p>
          <a:p>
            <a:pPr algn="ctr"/>
            <a:r>
              <a:rPr lang="en-US" altLang="zh-CN" sz="1950">
                <a:ea typeface="宋体" pitchFamily="2" charset="-122"/>
              </a:rPr>
              <a:t>Storage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4127500" y="3181350"/>
            <a:ext cx="8255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 sz="1950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384550" y="16129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950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384550" y="219075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950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384550" y="2768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950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825501" y="1365250"/>
            <a:ext cx="213872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950" dirty="0">
                <a:ea typeface="宋体" pitchFamily="2" charset="-122"/>
              </a:rPr>
              <a:t>. . . 1, 5, 2, 7, 0, 9, 3</a:t>
            </a:r>
          </a:p>
          <a:p>
            <a:endParaRPr lang="en-US" altLang="zh-CN" sz="1950" dirty="0">
              <a:ea typeface="宋体" pitchFamily="2" charset="-122"/>
            </a:endParaRPr>
          </a:p>
          <a:p>
            <a:r>
              <a:rPr lang="en-US" altLang="zh-CN" sz="1950" dirty="0">
                <a:ea typeface="宋体" pitchFamily="2" charset="-122"/>
              </a:rPr>
              <a:t>. . .   a, r, v, t, y, h, b</a:t>
            </a:r>
          </a:p>
          <a:p>
            <a:endParaRPr lang="en-US" altLang="zh-CN" sz="1950" dirty="0">
              <a:ea typeface="宋体" pitchFamily="2" charset="-122"/>
            </a:endParaRPr>
          </a:p>
          <a:p>
            <a:r>
              <a:rPr lang="en-US" altLang="zh-CN" sz="1950" dirty="0">
                <a:ea typeface="宋体" pitchFamily="2" charset="-122"/>
              </a:rPr>
              <a:t>. . . 0, 0, 1, 0, 1, 1, 0</a:t>
            </a:r>
          </a:p>
          <a:p>
            <a:r>
              <a:rPr lang="en-US" altLang="zh-CN" sz="1950" dirty="0">
                <a:ea typeface="宋体" pitchFamily="2" charset="-122"/>
              </a:rPr>
              <a:t>                     time</a:t>
            </a:r>
          </a:p>
          <a:p>
            <a:endParaRPr lang="en-US" altLang="zh-CN" sz="1950" dirty="0">
              <a:ea typeface="宋体" pitchFamily="2" charset="-122"/>
            </a:endParaRPr>
          </a:p>
          <a:p>
            <a:r>
              <a:rPr lang="en-US" altLang="zh-CN" sz="1950" dirty="0">
                <a:ea typeface="宋体" pitchFamily="2" charset="-122"/>
              </a:rPr>
              <a:t>Streams Entering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1816100" y="3194974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95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794925" y="74253"/>
            <a:ext cx="97654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950" dirty="0">
                <a:ea typeface="宋体" pitchFamily="2" charset="-122"/>
              </a:rPr>
              <a:t>Ad-Hoc</a:t>
            </a:r>
          </a:p>
          <a:p>
            <a:r>
              <a:rPr lang="en-US" altLang="zh-CN" sz="1950" dirty="0">
                <a:ea typeface="宋体" pitchFamily="2" charset="-122"/>
              </a:rPr>
              <a:t>Queries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5270642" y="719191"/>
            <a:ext cx="12557" cy="4809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 sz="1950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329753" y="1729847"/>
            <a:ext cx="91082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950">
                <a:ea typeface="宋体" pitchFamily="2" charset="-122"/>
              </a:rPr>
              <a:t>Output</a:t>
            </a: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6356350" y="21907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950"/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auto">
          <a:xfrm>
            <a:off x="5943600" y="4337050"/>
            <a:ext cx="1816100" cy="2063750"/>
          </a:xfrm>
          <a:prstGeom prst="can">
            <a:avLst>
              <a:gd name="adj" fmla="val 28409"/>
            </a:avLst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950">
                <a:ea typeface="宋体" pitchFamily="2" charset="-122"/>
              </a:rPr>
              <a:t>Archival</a:t>
            </a:r>
          </a:p>
          <a:p>
            <a:pPr algn="ctr"/>
            <a:r>
              <a:rPr lang="en-US" altLang="zh-CN" sz="1950">
                <a:ea typeface="宋体" pitchFamily="2" charset="-122"/>
              </a:rPr>
              <a:t>Storage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5448300" y="3181350"/>
            <a:ext cx="1403350" cy="140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 sz="1950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5118100" y="1282700"/>
            <a:ext cx="1155700" cy="7429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950" dirty="0">
                <a:ea typeface="宋体" pitchFamily="2" charset="-122"/>
              </a:rPr>
              <a:t>Standing</a:t>
            </a:r>
          </a:p>
          <a:p>
            <a:pPr algn="ctr"/>
            <a:r>
              <a:rPr lang="en-US" altLang="zh-CN" sz="1950" dirty="0">
                <a:ea typeface="宋体" pitchFamily="2" charset="-122"/>
              </a:rPr>
              <a:t>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Expected Value of </a:t>
            </a:r>
            <a:r>
              <a:rPr lang="en-US" altLang="zh-CN" i="1" dirty="0">
                <a:ea typeface="宋体" pitchFamily="2" charset="-122"/>
              </a:rPr>
              <a:t>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ea typeface="宋体" pitchFamily="2" charset="-122"/>
                  </a:rPr>
                  <a:t>2</a:t>
                </a:r>
                <a:r>
                  <a:rPr lang="en-US" altLang="zh-CN" baseline="30000" dirty="0">
                    <a:ea typeface="宋体" pitchFamily="2" charset="-122"/>
                  </a:rPr>
                  <a:t>nd</a:t>
                </a:r>
                <a:r>
                  <a:rPr lang="en-US" altLang="zh-CN" dirty="0">
                    <a:ea typeface="宋体" pitchFamily="2" charset="-122"/>
                  </a:rPr>
                  <a:t> moment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>
                  <a:ea typeface="宋体" pitchFamily="2" charset="-122"/>
                </a:endParaRPr>
              </a:p>
              <a:p>
                <a:r>
                  <a:rPr lang="en-US" altLang="zh-CN" dirty="0" smtClean="0">
                    <a:ea typeface="宋体" pitchFamily="2" charset="-122"/>
                  </a:rPr>
                  <a:t>E(</a:t>
                </a:r>
                <a:r>
                  <a:rPr lang="en-US" altLang="zh-CN" i="1" dirty="0" smtClean="0">
                    <a:ea typeface="宋体" pitchFamily="2" charset="-122"/>
                  </a:rPr>
                  <a:t>X</a:t>
                </a:r>
                <a:r>
                  <a:rPr lang="en-US" altLang="zh-CN" dirty="0" smtClean="0">
                    <a:ea typeface="宋体" pitchFamily="2" charset="-122"/>
                  </a:rPr>
                  <a:t>) </a:t>
                </a:r>
                <a:r>
                  <a:rPr lang="en-US" altLang="zh-CN" dirty="0">
                    <a:ea typeface="宋体" pitchFamily="2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宋体" pitchFamily="2" charset="-122"/>
                          </a:rPr>
                          <m:t>n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∑</m:t>
                    </m:r>
                  </m:oMath>
                </a14:m>
                <a:r>
                  <a:rPr lang="en-US" altLang="zh-CN" baseline="-25000" dirty="0" smtClean="0">
                    <a:ea typeface="宋体" pitchFamily="2" charset="-122"/>
                  </a:rPr>
                  <a:t>all </a:t>
                </a:r>
                <a:r>
                  <a:rPr lang="en-US" altLang="zh-CN" baseline="-25000" dirty="0">
                    <a:ea typeface="宋体" pitchFamily="2" charset="-122"/>
                  </a:rPr>
                  <a:t>times </a:t>
                </a:r>
                <a:r>
                  <a:rPr lang="en-US" altLang="zh-CN" i="1" baseline="-25000" dirty="0">
                    <a:ea typeface="宋体" pitchFamily="2" charset="-122"/>
                  </a:rPr>
                  <a:t>t</a:t>
                </a:r>
                <a:r>
                  <a:rPr lang="en-US" altLang="zh-CN" dirty="0">
                    <a:ea typeface="宋体" pitchFamily="2" charset="-122"/>
                  </a:rPr>
                  <a:t> </a:t>
                </a:r>
                <a:r>
                  <a:rPr lang="en-US" altLang="zh-CN" i="1" dirty="0">
                    <a:ea typeface="宋体" pitchFamily="2" charset="-122"/>
                  </a:rPr>
                  <a:t>n</a:t>
                </a:r>
                <a:r>
                  <a:rPr lang="en-US" altLang="zh-CN" dirty="0">
                    <a:ea typeface="宋体" pitchFamily="2" charset="-122"/>
                  </a:rPr>
                  <a:t> * </a:t>
                </a:r>
                <a:r>
                  <a:rPr lang="en-US" altLang="zh-CN" dirty="0" smtClean="0">
                    <a:ea typeface="宋体" pitchFamily="2" charset="-122"/>
                  </a:rPr>
                  <a:t>([twice </a:t>
                </a:r>
                <a:r>
                  <a:rPr lang="en-US" altLang="zh-CN" dirty="0">
                    <a:ea typeface="宋体" pitchFamily="2" charset="-122"/>
                  </a:rPr>
                  <a:t>the number of times the stream element at time </a:t>
                </a:r>
                <a:r>
                  <a:rPr lang="en-US" altLang="zh-CN" i="1" dirty="0">
                    <a:ea typeface="宋体" pitchFamily="2" charset="-122"/>
                  </a:rPr>
                  <a:t>t</a:t>
                </a:r>
                <a:r>
                  <a:rPr lang="en-US" altLang="zh-CN" dirty="0">
                    <a:ea typeface="宋体" pitchFamily="2" charset="-122"/>
                  </a:rPr>
                  <a:t> </a:t>
                </a:r>
                <a:r>
                  <a:rPr lang="en-US" altLang="zh-CN" dirty="0" smtClean="0">
                    <a:ea typeface="宋体" pitchFamily="2" charset="-122"/>
                  </a:rPr>
                  <a:t>appears </a:t>
                </a:r>
                <a:r>
                  <a:rPr lang="en-US" altLang="zh-CN" dirty="0">
                    <a:ea typeface="宋体" pitchFamily="2" charset="-122"/>
                  </a:rPr>
                  <a:t>from that time </a:t>
                </a:r>
                <a:r>
                  <a:rPr lang="en-US" altLang="zh-CN" dirty="0" smtClean="0">
                    <a:ea typeface="宋体" pitchFamily="2" charset="-122"/>
                  </a:rPr>
                  <a:t>on] </a:t>
                </a:r>
                <a:r>
                  <a:rPr lang="en-US" altLang="zh-CN" dirty="0">
                    <a:ea typeface="宋体" pitchFamily="2" charset="-122"/>
                  </a:rPr>
                  <a:t>– 1</a:t>
                </a:r>
                <a:r>
                  <a:rPr lang="en-US" altLang="zh-CN" sz="4333" dirty="0">
                    <a:ea typeface="宋体" pitchFamily="2" charset="-122"/>
                  </a:rPr>
                  <a:t>)</a:t>
                </a:r>
                <a:endParaRPr lang="en-US" altLang="zh-CN" dirty="0">
                  <a:ea typeface="宋体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ea typeface="宋体" pitchFamily="2" charset="-122"/>
                  </a:rPr>
                  <a:t> </a:t>
                </a:r>
                <a:r>
                  <a:rPr lang="en-US" altLang="zh-CN" dirty="0" smtClean="0">
                    <a:ea typeface="宋体" pitchFamily="2" charset="-122"/>
                  </a:rPr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(1+3+5+…+2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ea typeface="宋体" pitchFamily="2" charset="-122"/>
                  </a:rPr>
                  <a:t> </a:t>
                </a:r>
                <a:r>
                  <a:rPr lang="en-US" altLang="zh-CN" dirty="0" smtClean="0">
                    <a:ea typeface="宋体" pitchFamily="2" charset="-122"/>
                  </a:rPr>
                  <a:t>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宋体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>
                  <a:ea typeface="宋体" pitchFamily="2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66676" y="4980416"/>
            <a:ext cx="1979481" cy="1669917"/>
            <a:chOff x="203" y="3072"/>
            <a:chExt cx="1151" cy="971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203" y="3640"/>
              <a:ext cx="1151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950" dirty="0">
                  <a:ea typeface="宋体" pitchFamily="2" charset="-122"/>
                </a:rPr>
                <a:t>Group </a:t>
              </a:r>
              <a:r>
                <a:rPr lang="en-US" altLang="zh-CN" sz="1950" dirty="0" smtClean="0">
                  <a:ea typeface="宋体" pitchFamily="2" charset="-122"/>
                </a:rPr>
                <a:t>times by </a:t>
              </a:r>
              <a:r>
                <a:rPr lang="en-US" altLang="zh-CN" sz="1950" dirty="0">
                  <a:ea typeface="宋体" pitchFamily="2" charset="-122"/>
                </a:rPr>
                <a:t>the </a:t>
              </a:r>
              <a:r>
                <a:rPr lang="en-US" altLang="zh-CN" sz="1950" dirty="0" smtClean="0">
                  <a:ea typeface="宋体" pitchFamily="2" charset="-122"/>
                </a:rPr>
                <a:t>value seen</a:t>
              </a:r>
              <a:endParaRPr lang="en-US" altLang="zh-CN" sz="1950" dirty="0">
                <a:ea typeface="宋体" pitchFamily="2" charset="-122"/>
              </a:endParaRPr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 flipV="1">
              <a:off x="955" y="3072"/>
              <a:ext cx="53" cy="5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182524" y="5013345"/>
            <a:ext cx="1716352" cy="1530617"/>
            <a:chOff x="2182" y="3072"/>
            <a:chExt cx="998" cy="89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182" y="3559"/>
              <a:ext cx="99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950" dirty="0">
                  <a:ea typeface="宋体" pitchFamily="2" charset="-122"/>
                </a:rPr>
                <a:t>Time </a:t>
              </a:r>
              <a:r>
                <a:rPr lang="en-US" altLang="zh-CN" sz="1950" dirty="0" smtClean="0">
                  <a:ea typeface="宋体" pitchFamily="2" charset="-122"/>
                </a:rPr>
                <a:t>when the </a:t>
              </a:r>
              <a:r>
                <a:rPr lang="en-US" altLang="zh-CN" sz="1950" dirty="0">
                  <a:ea typeface="宋体" pitchFamily="2" charset="-122"/>
                </a:rPr>
                <a:t>last </a:t>
              </a:r>
              <a:r>
                <a:rPr lang="en-US" altLang="zh-CN" sz="1950" i="1" dirty="0" smtClean="0">
                  <a:solidFill>
                    <a:srgbClr val="FF0000"/>
                  </a:solidFill>
                  <a:ea typeface="宋体" pitchFamily="2" charset="-122"/>
                </a:rPr>
                <a:t>a </a:t>
              </a:r>
              <a:r>
                <a:rPr lang="en-US" altLang="zh-CN" sz="1950" dirty="0" smtClean="0">
                  <a:ea typeface="宋体" pitchFamily="2" charset="-122"/>
                </a:rPr>
                <a:t>is </a:t>
              </a:r>
              <a:r>
                <a:rPr lang="en-US" altLang="zh-CN" sz="1950" dirty="0">
                  <a:ea typeface="宋体" pitchFamily="2" charset="-122"/>
                </a:rPr>
                <a:t>seen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2544" y="3072"/>
              <a:ext cx="0" cy="51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059826" y="2828443"/>
            <a:ext cx="4056451" cy="1794199"/>
            <a:chOff x="1728" y="1968"/>
            <a:chExt cx="1776" cy="816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1728" y="2016"/>
              <a:ext cx="192" cy="768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950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2112" y="1968"/>
              <a:ext cx="1392" cy="81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551477" y="5013345"/>
            <a:ext cx="2318279" cy="1487621"/>
            <a:chOff x="2832" y="3120"/>
            <a:chExt cx="1348" cy="865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120" y="3408"/>
              <a:ext cx="106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950" dirty="0">
                  <a:ea typeface="宋体" pitchFamily="2" charset="-122"/>
                </a:rPr>
                <a:t>Time when</a:t>
              </a:r>
            </a:p>
            <a:p>
              <a:r>
                <a:rPr lang="en-US" altLang="zh-CN" sz="1950" dirty="0">
                  <a:ea typeface="宋体" pitchFamily="2" charset="-122"/>
                </a:rPr>
                <a:t>the penultimate</a:t>
              </a:r>
            </a:p>
            <a:p>
              <a:r>
                <a:rPr lang="en-US" altLang="zh-CN" sz="1950" dirty="0">
                  <a:ea typeface="宋体" pitchFamily="2" charset="-122"/>
                </a:rPr>
                <a:t> </a:t>
              </a:r>
              <a:r>
                <a:rPr lang="en-US" altLang="zh-CN" sz="1950" i="1" dirty="0">
                  <a:solidFill>
                    <a:srgbClr val="FF0000"/>
                  </a:solidFill>
                  <a:ea typeface="宋体" pitchFamily="2" charset="-122"/>
                </a:rPr>
                <a:t>a</a:t>
              </a:r>
              <a:r>
                <a:rPr lang="en-US" altLang="zh-CN" sz="1950" i="1" dirty="0">
                  <a:solidFill>
                    <a:srgbClr val="33CC33"/>
                  </a:solidFill>
                  <a:ea typeface="宋体" pitchFamily="2" charset="-122"/>
                </a:rPr>
                <a:t> </a:t>
              </a:r>
              <a:r>
                <a:rPr lang="en-US" altLang="zh-CN" sz="1950" dirty="0">
                  <a:ea typeface="宋体" pitchFamily="2" charset="-122"/>
                </a:rPr>
                <a:t>is seen</a:t>
              </a: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H="1" flipV="1">
              <a:off x="2832" y="3120"/>
              <a:ext cx="624" cy="28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6193967" y="4995036"/>
            <a:ext cx="1396471" cy="1405071"/>
            <a:chOff x="4224" y="3168"/>
            <a:chExt cx="812" cy="817"/>
          </a:xfrm>
        </p:grpSpPr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4272" y="3408"/>
              <a:ext cx="76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950" dirty="0">
                  <a:ea typeface="宋体" pitchFamily="2" charset="-122"/>
                </a:rPr>
                <a:t>Time when</a:t>
              </a:r>
            </a:p>
            <a:p>
              <a:r>
                <a:rPr lang="en-US" altLang="zh-CN" sz="1950" dirty="0">
                  <a:ea typeface="宋体" pitchFamily="2" charset="-122"/>
                </a:rPr>
                <a:t>the first </a:t>
              </a:r>
              <a:r>
                <a:rPr lang="en-US" altLang="zh-CN" sz="1950" i="1" dirty="0">
                  <a:solidFill>
                    <a:srgbClr val="FF0000"/>
                  </a:solidFill>
                  <a:ea typeface="宋体" pitchFamily="2" charset="-122"/>
                </a:rPr>
                <a:t>a</a:t>
              </a:r>
            </a:p>
            <a:p>
              <a:r>
                <a:rPr lang="en-US" altLang="zh-CN" sz="1950" dirty="0">
                  <a:ea typeface="宋体" pitchFamily="2" charset="-122"/>
                </a:rPr>
                <a:t>is seen</a:t>
              </a: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 flipV="1">
              <a:off x="4224" y="3168"/>
              <a:ext cx="336" cy="24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950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91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Combining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9138220" cy="442108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700" dirty="0">
                <a:ea typeface="宋体" pitchFamily="2" charset="-122"/>
              </a:rPr>
              <a:t>One random variable only represent one sampled item; we should do many concurrent samples</a:t>
            </a:r>
          </a:p>
          <a:p>
            <a:r>
              <a:rPr lang="en-US" altLang="zh-CN" sz="3700" dirty="0">
                <a:ea typeface="宋体" pitchFamily="2" charset="-122"/>
              </a:rPr>
              <a:t>Compute as many variables X  as can fit in available memory</a:t>
            </a:r>
          </a:p>
          <a:p>
            <a:r>
              <a:rPr lang="en-US" altLang="zh-CN" sz="3700" dirty="0">
                <a:ea typeface="宋体" pitchFamily="2" charset="-122"/>
              </a:rPr>
              <a:t>Average them in groups</a:t>
            </a:r>
          </a:p>
          <a:p>
            <a:r>
              <a:rPr lang="en-US" altLang="zh-CN" sz="3700" dirty="0">
                <a:ea typeface="宋体" pitchFamily="2" charset="-122"/>
              </a:rPr>
              <a:t>Take median of averages</a:t>
            </a:r>
          </a:p>
          <a:p>
            <a:r>
              <a:rPr lang="en-US" altLang="zh-CN" sz="3700" dirty="0">
                <a:ea typeface="宋体" pitchFamily="2" charset="-122"/>
              </a:rPr>
              <a:t>Proper balance of group sizes and number of groups assures not only correct expected value, but expected error goes to 0 as number of samples gets large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Problem</a:t>
            </a:r>
            <a:r>
              <a:rPr lang="en-US" altLang="zh-CN" dirty="0">
                <a:ea typeface="宋体" pitchFamily="2" charset="-122"/>
              </a:rPr>
              <a:t>: Streams Never End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We assumed there was a number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, the number of positions in the </a:t>
            </a:r>
            <a:r>
              <a:rPr lang="en-US" altLang="zh-CN" dirty="0" smtClean="0">
                <a:ea typeface="宋体" pitchFamily="2" charset="-122"/>
              </a:rPr>
              <a:t>stream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But real streams go on forever, so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 is a variable – the number of inputs seen so </a:t>
            </a:r>
            <a:r>
              <a:rPr lang="en-US" altLang="zh-CN" dirty="0" smtClean="0">
                <a:ea typeface="宋体" pitchFamily="2" charset="-122"/>
              </a:rPr>
              <a:t>far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FB9D-FEF0-471F-AE0F-8AF9667761B2}" type="slidenum">
              <a:rPr lang="en-US" altLang="zh-CN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7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Stream Never End: </a:t>
            </a:r>
            <a:r>
              <a:rPr lang="en-US" altLang="zh-CN" dirty="0" err="1" smtClean="0">
                <a:ea typeface="宋体" pitchFamily="2" charset="-122"/>
              </a:rPr>
              <a:t>Fixups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15400" cy="54135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The variables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have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as </a:t>
            </a:r>
            <a:r>
              <a:rPr lang="en-US" altLang="zh-CN" dirty="0">
                <a:ea typeface="宋体" pitchFamily="2" charset="-122"/>
              </a:rPr>
              <a:t>a factor – keep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 separately; just hold the count in </a:t>
            </a:r>
            <a:r>
              <a:rPr lang="en-US" altLang="zh-CN" i="1" dirty="0" smtClean="0">
                <a:ea typeface="宋体" pitchFamily="2" charset="-122"/>
              </a:rPr>
              <a:t>X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Suppose we can only store </a:t>
            </a:r>
            <a:r>
              <a:rPr lang="en-US" altLang="zh-CN" i="1" dirty="0">
                <a:ea typeface="宋体" pitchFamily="2" charset="-122"/>
              </a:rPr>
              <a:t>k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counts</a:t>
            </a:r>
            <a:r>
              <a:rPr lang="en-US" altLang="zh-CN" dirty="0">
                <a:ea typeface="宋体" pitchFamily="2" charset="-122"/>
              </a:rPr>
              <a:t>.  We must throw some </a:t>
            </a:r>
            <a:r>
              <a:rPr lang="en-US" altLang="zh-CN" i="1" dirty="0">
                <a:ea typeface="宋体" pitchFamily="2" charset="-122"/>
              </a:rPr>
              <a:t>X </a:t>
            </a:r>
            <a:r>
              <a:rPr lang="en-US" altLang="zh-CN" dirty="0">
                <a:ea typeface="宋体" pitchFamily="2" charset="-122"/>
              </a:rPr>
              <a:t>’s out as time goes </a:t>
            </a:r>
            <a:r>
              <a:rPr lang="en-US" altLang="zh-CN" dirty="0" smtClean="0">
                <a:ea typeface="宋体" pitchFamily="2" charset="-122"/>
              </a:rPr>
              <a:t>on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Objective: each starting time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is </a:t>
            </a:r>
            <a:r>
              <a:rPr lang="en-US" altLang="zh-CN" dirty="0">
                <a:ea typeface="宋体" pitchFamily="2" charset="-122"/>
              </a:rPr>
              <a:t>selected with probability 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en-US" altLang="zh-CN" i="1" dirty="0" smtClean="0">
                <a:ea typeface="宋体" pitchFamily="2" charset="-122"/>
              </a:rPr>
              <a:t>n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Solution: (fix-size sampling!)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Choose the first 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 times for 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 variables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When the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r>
              <a:rPr lang="en-US" altLang="zh-CN" baseline="30000" dirty="0" smtClean="0">
                <a:ea typeface="宋体" pitchFamily="2" charset="-122"/>
              </a:rPr>
              <a:t>th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element arrives (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&gt; 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), </a:t>
            </a:r>
            <a:r>
              <a:rPr lang="en-US" altLang="zh-CN" dirty="0">
                <a:ea typeface="宋体" pitchFamily="2" charset="-122"/>
              </a:rPr>
              <a:t>choose it with </a:t>
            </a:r>
            <a:r>
              <a:rPr lang="en-US" altLang="zh-CN" dirty="0" smtClean="0">
                <a:ea typeface="宋体" pitchFamily="2" charset="-122"/>
              </a:rPr>
              <a:t>probability 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If you choose it, throw one of the previously stored variables out, with equal probability</a:t>
            </a:r>
          </a:p>
          <a:p>
            <a:pPr lvl="2"/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6B5F-962F-4887-9C86-BE3B0C5C74CA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5" name="Frame 4"/>
          <p:cNvSpPr/>
          <p:nvPr/>
        </p:nvSpPr>
        <p:spPr>
          <a:xfrm>
            <a:off x="9471917" y="6426495"/>
            <a:ext cx="234026" cy="224835"/>
          </a:xfrm>
          <a:prstGeom prst="fram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4000">
                    <a:schemeClr val="accent1">
                      <a:lumMod val="45000"/>
                      <a:lumOff val="55000"/>
                      <a:alpha val="59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601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Sampling from a Data Stream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Queries over a (long) Sliding Windows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Filtering Data Streams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Counting Distinct Elements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Computing Moments</a:t>
            </a:r>
          </a:p>
          <a:p>
            <a:r>
              <a:rPr lang="en-US" altLang="zh-CN" dirty="0" smtClean="0">
                <a:ea typeface="宋体" pitchFamily="2" charset="-122"/>
              </a:rPr>
              <a:t>Counting Itemsets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Counting </a:t>
            </a:r>
            <a:r>
              <a:rPr lang="en-US" altLang="zh-CN" dirty="0">
                <a:ea typeface="宋体" pitchFamily="2" charset="-122"/>
              </a:rPr>
              <a:t>Itemsets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New Problem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Given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 stream, which items appear more than 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2" charset="-122"/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times in the window?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Possible solution: </a:t>
            </a:r>
            <a:r>
              <a:rPr lang="en-US" altLang="zh-CN" dirty="0" smtClean="0">
                <a:ea typeface="宋体" pitchFamily="2" charset="-122"/>
              </a:rPr>
              <a:t>Think </a:t>
            </a:r>
            <a:r>
              <a:rPr lang="en-US" altLang="zh-CN" dirty="0">
                <a:ea typeface="宋体" pitchFamily="2" charset="-122"/>
              </a:rPr>
              <a:t>of the stream of baskets as one binary stream per </a:t>
            </a:r>
            <a:r>
              <a:rPr lang="en-US" altLang="zh-CN" dirty="0" smtClean="0">
                <a:ea typeface="宋体" pitchFamily="2" charset="-122"/>
              </a:rPr>
              <a:t>item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1 = item present; 0 = not </a:t>
            </a:r>
            <a:r>
              <a:rPr lang="en-US" altLang="zh-CN" dirty="0" smtClean="0">
                <a:ea typeface="宋体" pitchFamily="2" charset="-122"/>
              </a:rPr>
              <a:t>present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Use DGIM to estimate counts of </a:t>
            </a:r>
            <a:r>
              <a:rPr lang="en-US" altLang="zh-CN" dirty="0" smtClean="0">
                <a:ea typeface="宋体" pitchFamily="2" charset="-122"/>
              </a:rPr>
              <a:t>1s </a:t>
            </a:r>
            <a:r>
              <a:rPr lang="en-US" altLang="zh-CN" dirty="0">
                <a:ea typeface="宋体" pitchFamily="2" charset="-122"/>
              </a:rPr>
              <a:t>for all </a:t>
            </a:r>
            <a:r>
              <a:rPr lang="en-US" altLang="zh-CN" dirty="0" smtClean="0">
                <a:ea typeface="宋体" pitchFamily="2" charset="-122"/>
              </a:rPr>
              <a:t>items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20FA-AA25-4BEC-A107-ABC89B8FAE33}" type="slidenum">
              <a:rPr lang="en-US" altLang="zh-CN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5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 principle, you could count frequent pairs or even larger sets the same </a:t>
            </a:r>
            <a:r>
              <a:rPr lang="en-US" altLang="zh-CN" dirty="0" smtClean="0">
                <a:ea typeface="宋体" pitchFamily="2" charset="-122"/>
              </a:rPr>
              <a:t>way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One stream per </a:t>
            </a:r>
            <a:r>
              <a:rPr lang="en-US" altLang="zh-CN" dirty="0" smtClean="0">
                <a:ea typeface="宋体" pitchFamily="2" charset="-122"/>
              </a:rPr>
              <a:t>itemset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Drawbacks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Only </a:t>
            </a:r>
            <a:r>
              <a:rPr lang="en-US" altLang="zh-CN" dirty="0" smtClean="0">
                <a:ea typeface="宋体" pitchFamily="2" charset="-122"/>
              </a:rPr>
              <a:t>approximate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Number of itemsets is way too </a:t>
            </a:r>
            <a:r>
              <a:rPr lang="en-US" altLang="zh-CN" dirty="0" smtClean="0">
                <a:ea typeface="宋体" pitchFamily="2" charset="-122"/>
              </a:rPr>
              <a:t>big</a:t>
            </a:r>
            <a:endParaRPr lang="en-US" altLang="zh-CN" dirty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Exponentially Decaying Windows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47800"/>
                <a:ext cx="8915400" cy="54915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ea typeface="宋体" pitchFamily="2" charset="-122"/>
                  </a:rPr>
                  <a:t>Exponentially decaying windows: </a:t>
                </a:r>
                <a:r>
                  <a:rPr lang="en-US" altLang="zh-CN" dirty="0" smtClean="0">
                    <a:solidFill>
                      <a:srgbClr val="FF0000"/>
                    </a:solidFill>
                    <a:ea typeface="宋体" pitchFamily="2" charset="-122"/>
                  </a:rPr>
                  <a:t>A heuristic for selecting likely frequent itemsets</a:t>
                </a:r>
              </a:p>
              <a:p>
                <a:pPr lvl="1"/>
                <a:r>
                  <a:rPr lang="en-US" altLang="zh-CN" dirty="0" smtClean="0">
                    <a:ea typeface="宋体" pitchFamily="2" charset="-122"/>
                  </a:rPr>
                  <a:t>What are “currently” most popular movies?</a:t>
                </a:r>
              </a:p>
              <a:p>
                <a:pPr lvl="2"/>
                <a:r>
                  <a:rPr lang="en-US" altLang="zh-CN" dirty="0" smtClean="0">
                    <a:ea typeface="宋体" pitchFamily="2" charset="-122"/>
                  </a:rPr>
                  <a:t>Instead of computing the raw count in last </a:t>
                </a:r>
                <a:r>
                  <a:rPr lang="en-US" altLang="zh-CN" i="1" dirty="0" smtClean="0"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ea typeface="宋体" pitchFamily="2" charset="-122"/>
                  </a:rPr>
                  <a:t> elements</a:t>
                </a:r>
              </a:p>
              <a:p>
                <a:pPr lvl="2"/>
                <a:r>
                  <a:rPr lang="en-US" altLang="zh-CN" dirty="0" smtClean="0">
                    <a:ea typeface="宋体" pitchFamily="2" charset="-122"/>
                  </a:rPr>
                  <a:t>Compute a smooth aggregation over the whole stream</a:t>
                </a:r>
              </a:p>
              <a:p>
                <a:r>
                  <a:rPr lang="en-US" altLang="zh-CN" dirty="0" smtClean="0">
                    <a:ea typeface="宋体" pitchFamily="2" charset="-122"/>
                  </a:rPr>
                  <a:t>If </a:t>
                </a:r>
                <a:r>
                  <a:rPr lang="en-US" altLang="zh-CN" dirty="0">
                    <a:ea typeface="宋体" pitchFamily="2" charset="-122"/>
                  </a:rPr>
                  <a:t>stream is </a:t>
                </a:r>
                <a:r>
                  <a:rPr lang="en-US" altLang="zh-CN" i="1" dirty="0">
                    <a:ea typeface="宋体" pitchFamily="2" charset="-122"/>
                  </a:rPr>
                  <a:t>a</a:t>
                </a:r>
                <a:r>
                  <a:rPr lang="en-US" altLang="zh-CN" baseline="-25000" dirty="0">
                    <a:ea typeface="宋体" pitchFamily="2" charset="-122"/>
                  </a:rPr>
                  <a:t>1</a:t>
                </a:r>
                <a:r>
                  <a:rPr lang="en-US" altLang="zh-CN" dirty="0">
                    <a:ea typeface="宋体" pitchFamily="2" charset="-122"/>
                  </a:rPr>
                  <a:t>, </a:t>
                </a:r>
                <a:r>
                  <a:rPr lang="en-US" altLang="zh-CN" i="1" dirty="0">
                    <a:ea typeface="宋体" pitchFamily="2" charset="-122"/>
                  </a:rPr>
                  <a:t>a</a:t>
                </a:r>
                <a:r>
                  <a:rPr lang="en-US" altLang="zh-CN" baseline="-25000" dirty="0">
                    <a:ea typeface="宋体" pitchFamily="2" charset="-122"/>
                  </a:rPr>
                  <a:t>2</a:t>
                </a:r>
                <a:r>
                  <a:rPr lang="en-US" altLang="zh-CN" dirty="0">
                    <a:ea typeface="宋体" pitchFamily="2" charset="-122"/>
                  </a:rPr>
                  <a:t>,… and we are taking the sum of the stream, take the answer at time </a:t>
                </a:r>
                <a:r>
                  <a:rPr lang="en-US" altLang="zh-CN" i="1" dirty="0">
                    <a:ea typeface="宋体" pitchFamily="2" charset="-122"/>
                  </a:rPr>
                  <a:t>t</a:t>
                </a:r>
                <a:r>
                  <a:rPr lang="en-US" altLang="zh-CN" dirty="0">
                    <a:ea typeface="宋体" pitchFamily="2" charset="-122"/>
                  </a:rPr>
                  <a:t>  to </a:t>
                </a:r>
                <a:r>
                  <a:rPr lang="en-US" altLang="zh-CN" dirty="0" smtClean="0">
                    <a:ea typeface="宋体" pitchFamily="2" charset="-122"/>
                  </a:rPr>
                  <a:t>be: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>
                  <a:latin typeface="MS Shell Dlg" charset="0"/>
                  <a:ea typeface="宋体" pitchFamily="2" charset="-122"/>
                </a:endParaRPr>
              </a:p>
              <a:p>
                <a:pPr lvl="1"/>
                <a:r>
                  <a:rPr lang="en-US" altLang="zh-CN" i="1" dirty="0" smtClean="0">
                    <a:ea typeface="宋体" pitchFamily="2" charset="-122"/>
                  </a:rPr>
                  <a:t>c</a:t>
                </a:r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is a constant, presumably tiny,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−9</m:t>
                        </m:r>
                      </m:sup>
                    </m:sSup>
                  </m:oMath>
                </a14:m>
                <a:endParaRPr lang="en-US" altLang="zh-CN" dirty="0" smtClean="0">
                  <a:ea typeface="宋体" pitchFamily="2" charset="-122"/>
                </a:endParaRPr>
              </a:p>
              <a:p>
                <a:pPr lvl="1"/>
                <a:r>
                  <a:rPr lang="en-US" altLang="zh-CN" dirty="0" smtClean="0">
                    <a:ea typeface="宋体" pitchFamily="2" charset="-122"/>
                  </a:rPr>
                  <a:t>When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arrives: Multiply current sum by </a:t>
                </a:r>
                <a:r>
                  <a:rPr lang="en-US" altLang="zh-CN" i="1" dirty="0" smtClean="0">
                    <a:ea typeface="宋体" pitchFamily="2" charset="-122"/>
                  </a:rPr>
                  <a:t>(1-c)</a:t>
                </a:r>
                <a:r>
                  <a:rPr lang="en-US" altLang="zh-CN" dirty="0" smtClean="0">
                    <a:ea typeface="宋体" pitchFamily="2" charset="-122"/>
                  </a:rPr>
                  <a:t> and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i="1" dirty="0">
                  <a:ea typeface="宋体" pitchFamily="2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47800"/>
                <a:ext cx="8915400" cy="5491590"/>
              </a:xfrm>
              <a:blipFill>
                <a:blip r:embed="rId2"/>
                <a:stretch>
                  <a:fillRect l="-1572" t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1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Example: Counting Items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0512" y="1277733"/>
                <a:ext cx="8915400" cy="54135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>
                    <a:ea typeface="宋体" pitchFamily="2" charset="-122"/>
                  </a:rPr>
                  <a:t>If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is an “item” we can compute the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pitchFamily="2" charset="-122"/>
                  </a:rPr>
                  <a:t>characteristic function </a:t>
                </a:r>
                <a:r>
                  <a:rPr lang="en-US" altLang="zh-CN" dirty="0" smtClean="0">
                    <a:ea typeface="宋体" pitchFamily="2" charset="-122"/>
                  </a:rPr>
                  <a:t>of </a:t>
                </a:r>
                <a:r>
                  <a:rPr lang="en-US" altLang="zh-CN" dirty="0">
                    <a:ea typeface="宋体" pitchFamily="2" charset="-122"/>
                  </a:rPr>
                  <a:t>each possible item </a:t>
                </a:r>
                <a:r>
                  <a:rPr lang="en-US" altLang="zh-CN" i="1" dirty="0">
                    <a:ea typeface="宋体" pitchFamily="2" charset="-122"/>
                  </a:rPr>
                  <a:t>x</a:t>
                </a:r>
                <a:r>
                  <a:rPr lang="en-US" altLang="zh-CN" dirty="0">
                    <a:ea typeface="宋体" pitchFamily="2" charset="-122"/>
                  </a:rPr>
                  <a:t>  as an </a:t>
                </a:r>
                <a:r>
                  <a:rPr lang="en-US" altLang="zh-CN" dirty="0" smtClean="0">
                    <a:ea typeface="宋体" pitchFamily="2" charset="-122"/>
                  </a:rPr>
                  <a:t>exponentially decaying window (E.D.W.).</a:t>
                </a:r>
                <a:endParaRPr lang="en-US" altLang="zh-CN" dirty="0">
                  <a:ea typeface="宋体" pitchFamily="2" charset="-122"/>
                </a:endParaRPr>
              </a:p>
              <a:p>
                <a:pPr lvl="1"/>
                <a:r>
                  <a:rPr lang="en-US" altLang="zh-CN" dirty="0">
                    <a:ea typeface="宋体" pitchFamily="2" charset="-122"/>
                  </a:rPr>
                  <a:t>That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/>
                            <a:ea typeface="宋体" pitchFamily="2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1,2,…,</m:t>
                        </m:r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/>
                                <a:ea typeface="宋体" pitchFamily="2" charset="-122"/>
                              </a:rPr>
                              <m:t>1−</m:t>
                            </m:r>
                            <m:r>
                              <a:rPr lang="en-US" altLang="zh-CN" b="0" i="1" dirty="0" smtClean="0">
                                <a:latin typeface="Cambria Math"/>
                                <a:ea typeface="宋体" pitchFamily="2" charset="-122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>
                  <a:ea typeface="宋体" pitchFamily="2" charset="-122"/>
                </a:endParaRPr>
              </a:p>
              <a:p>
                <a:pPr lvl="2"/>
                <a:r>
                  <a:rPr lang="en-US" altLang="zh-CN" dirty="0">
                    <a:ea typeface="宋体" pitchFamily="2" charset="-122"/>
                  </a:rPr>
                  <a:t>where</a:t>
                </a:r>
                <a:r>
                  <a:rPr lang="en-US" altLang="zh-CN" i="1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宋体" pitchFamily="2" charset="-122"/>
                      </a:rPr>
                      <m:t>=1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𝑥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, </a:t>
                </a:r>
                <a:r>
                  <a:rPr lang="en-US" altLang="zh-CN" dirty="0">
                    <a:ea typeface="宋体" pitchFamily="2" charset="-122"/>
                  </a:rPr>
                  <a:t>and 0 </a:t>
                </a:r>
                <a:r>
                  <a:rPr lang="en-US" altLang="zh-CN" dirty="0" smtClean="0">
                    <a:ea typeface="宋体" pitchFamily="2" charset="-122"/>
                  </a:rPr>
                  <a:t>otherwise</a:t>
                </a:r>
              </a:p>
              <a:p>
                <a:pPr lvl="1"/>
                <a:r>
                  <a:rPr lang="en-US" altLang="zh-CN" dirty="0" smtClean="0">
                    <a:ea typeface="宋体" pitchFamily="2" charset="-122"/>
                  </a:rPr>
                  <a:t>Imagine that for each item </a:t>
                </a:r>
                <a:r>
                  <a:rPr lang="en-US" altLang="zh-CN" i="1" dirty="0" smtClean="0">
                    <a:ea typeface="宋体" pitchFamily="2" charset="-122"/>
                  </a:rPr>
                  <a:t>x</a:t>
                </a:r>
                <a:r>
                  <a:rPr lang="en-US" altLang="zh-CN" dirty="0" smtClean="0">
                    <a:ea typeface="宋体" pitchFamily="2" charset="-122"/>
                  </a:rPr>
                  <a:t> we have a binary stream (1 … </a:t>
                </a:r>
                <a:r>
                  <a:rPr lang="en-US" altLang="zh-CN" i="1" dirty="0" smtClean="0">
                    <a:ea typeface="宋体" pitchFamily="2" charset="-122"/>
                  </a:rPr>
                  <a:t>x</a:t>
                </a:r>
                <a:r>
                  <a:rPr lang="en-US" altLang="zh-CN" dirty="0" smtClean="0">
                    <a:ea typeface="宋体" pitchFamily="2" charset="-122"/>
                  </a:rPr>
                  <a:t> appears, 0 … </a:t>
                </a:r>
                <a:r>
                  <a:rPr lang="en-US" altLang="zh-CN" i="1" dirty="0" smtClean="0">
                    <a:ea typeface="宋体" pitchFamily="2" charset="-122"/>
                  </a:rPr>
                  <a:t>x</a:t>
                </a:r>
                <a:r>
                  <a:rPr lang="en-US" altLang="zh-CN" dirty="0" smtClean="0">
                    <a:ea typeface="宋体" pitchFamily="2" charset="-122"/>
                  </a:rPr>
                  <a:t> does not appear)</a:t>
                </a:r>
              </a:p>
              <a:p>
                <a:pPr lvl="1"/>
                <a:r>
                  <a:rPr lang="en-US" altLang="zh-CN" dirty="0" smtClean="0">
                    <a:ea typeface="宋体" pitchFamily="2" charset="-122"/>
                  </a:rPr>
                  <a:t>New item </a:t>
                </a:r>
                <a:r>
                  <a:rPr lang="en-US" altLang="zh-CN" i="1" dirty="0" smtClean="0">
                    <a:ea typeface="宋体" pitchFamily="2" charset="-122"/>
                  </a:rPr>
                  <a:t>x</a:t>
                </a:r>
                <a:r>
                  <a:rPr lang="en-US" altLang="zh-CN" dirty="0" smtClean="0">
                    <a:ea typeface="宋体" pitchFamily="2" charset="-122"/>
                  </a:rPr>
                  <a:t> arrives:</a:t>
                </a:r>
              </a:p>
              <a:p>
                <a:pPr lvl="2"/>
                <a:r>
                  <a:rPr lang="en-US" altLang="zh-CN" dirty="0" smtClean="0">
                    <a:ea typeface="宋体" pitchFamily="2" charset="-122"/>
                  </a:rPr>
                  <a:t>Multiply all counts by </a:t>
                </a:r>
                <a:r>
                  <a:rPr lang="en-US" altLang="zh-CN" i="1" dirty="0" smtClean="0">
                    <a:ea typeface="宋体" pitchFamily="2" charset="-122"/>
                  </a:rPr>
                  <a:t>(1-c)</a:t>
                </a:r>
              </a:p>
              <a:p>
                <a:pPr lvl="2"/>
                <a:r>
                  <a:rPr lang="en-US" altLang="zh-CN" dirty="0" smtClean="0">
                    <a:ea typeface="宋体" pitchFamily="2" charset="-122"/>
                  </a:rPr>
                  <a:t>Add +1 to count for </a:t>
                </a:r>
                <a:r>
                  <a:rPr lang="en-US" altLang="zh-CN" i="1" dirty="0" smtClean="0">
                    <a:ea typeface="宋体" pitchFamily="2" charset="-122"/>
                  </a:rPr>
                  <a:t>x</a:t>
                </a:r>
                <a:endParaRPr lang="en-US" altLang="zh-CN" i="1" dirty="0">
                  <a:ea typeface="宋体" pitchFamily="2" charset="-122"/>
                </a:endParaRPr>
              </a:p>
              <a:p>
                <a:r>
                  <a:rPr lang="en-US" altLang="zh-CN" dirty="0">
                    <a:ea typeface="宋体" pitchFamily="2" charset="-122"/>
                  </a:rPr>
                  <a:t>Call this sum the </a:t>
                </a:r>
                <a:r>
                  <a:rPr lang="en-US" altLang="zh-CN" dirty="0" smtClean="0">
                    <a:ea typeface="宋体" pitchFamily="2" charset="-122"/>
                  </a:rPr>
                  <a:t>“</a:t>
                </a:r>
                <a:r>
                  <a:rPr lang="en-US" altLang="zh-CN" dirty="0" smtClean="0">
                    <a:solidFill>
                      <a:srgbClr val="FF0000"/>
                    </a:solidFill>
                    <a:ea typeface="宋体" pitchFamily="2" charset="-122"/>
                  </a:rPr>
                  <a:t>weight</a:t>
                </a:r>
                <a:r>
                  <a:rPr lang="en-US" altLang="zh-CN" dirty="0" smtClean="0">
                    <a:ea typeface="宋体" pitchFamily="2" charset="-122"/>
                  </a:rPr>
                  <a:t>” </a:t>
                </a:r>
                <a:r>
                  <a:rPr lang="en-US" altLang="zh-CN" dirty="0">
                    <a:ea typeface="宋体" pitchFamily="2" charset="-122"/>
                  </a:rPr>
                  <a:t>of item </a:t>
                </a:r>
                <a:r>
                  <a:rPr lang="en-US" altLang="zh-CN" i="1" dirty="0" smtClean="0">
                    <a:ea typeface="宋体" pitchFamily="2" charset="-122"/>
                  </a:rPr>
                  <a:t>x</a:t>
                </a: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512" y="1277733"/>
                <a:ext cx="8915400" cy="5413581"/>
              </a:xfrm>
              <a:blipFill>
                <a:blip r:embed="rId2"/>
                <a:stretch>
                  <a:fillRect l="-1778" t="-2590" r="-479" b="-3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Sliding Versus Decaying Windows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40250" y="2355850"/>
            <a:ext cx="4375150" cy="2641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" name="Freeform 4"/>
          <p:cNvSpPr>
            <a:spLocks/>
          </p:cNvSpPr>
          <p:nvPr/>
        </p:nvSpPr>
        <p:spPr bwMode="auto">
          <a:xfrm>
            <a:off x="908050" y="2355850"/>
            <a:ext cx="8007350" cy="2641600"/>
          </a:xfrm>
          <a:custGeom>
            <a:avLst/>
            <a:gdLst/>
            <a:ahLst/>
            <a:cxnLst>
              <a:cxn ang="0">
                <a:pos x="0" y="1536"/>
              </a:cxn>
              <a:cxn ang="0">
                <a:pos x="0" y="1248"/>
              </a:cxn>
              <a:cxn ang="0">
                <a:pos x="576" y="1200"/>
              </a:cxn>
              <a:cxn ang="0">
                <a:pos x="2064" y="1056"/>
              </a:cxn>
              <a:cxn ang="0">
                <a:pos x="2592" y="960"/>
              </a:cxn>
              <a:cxn ang="0">
                <a:pos x="3264" y="768"/>
              </a:cxn>
              <a:cxn ang="0">
                <a:pos x="3840" y="528"/>
              </a:cxn>
              <a:cxn ang="0">
                <a:pos x="4368" y="240"/>
              </a:cxn>
              <a:cxn ang="0">
                <a:pos x="4656" y="0"/>
              </a:cxn>
              <a:cxn ang="0">
                <a:pos x="4656" y="1536"/>
              </a:cxn>
            </a:cxnLst>
            <a:rect l="0" t="0" r="r" b="b"/>
            <a:pathLst>
              <a:path w="4656" h="1536">
                <a:moveTo>
                  <a:pt x="0" y="1536"/>
                </a:moveTo>
                <a:lnTo>
                  <a:pt x="0" y="1248"/>
                </a:lnTo>
                <a:lnTo>
                  <a:pt x="576" y="1200"/>
                </a:lnTo>
                <a:lnTo>
                  <a:pt x="2064" y="1056"/>
                </a:lnTo>
                <a:lnTo>
                  <a:pt x="2592" y="960"/>
                </a:lnTo>
                <a:lnTo>
                  <a:pt x="3264" y="768"/>
                </a:lnTo>
                <a:lnTo>
                  <a:pt x="3840" y="528"/>
                </a:lnTo>
                <a:lnTo>
                  <a:pt x="4368" y="240"/>
                </a:lnTo>
                <a:lnTo>
                  <a:pt x="4656" y="0"/>
                </a:lnTo>
                <a:lnTo>
                  <a:pt x="4656" y="1536"/>
                </a:lnTo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9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1989" y="5301208"/>
                <a:ext cx="8491444" cy="1159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CN" sz="3467" dirty="0">
                    <a:solidFill>
                      <a:srgbClr val="0000FF"/>
                    </a:solidFill>
                    <a:ea typeface="宋体" pitchFamily="2" charset="-122"/>
                  </a:rPr>
                  <a:t>Important property: </a:t>
                </a:r>
                <a:r>
                  <a:rPr lang="en-US" altLang="zh-CN" sz="3467" dirty="0">
                    <a:ea typeface="宋体" pitchFamily="2" charset="-122"/>
                  </a:rPr>
                  <a:t>Sum over all weights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467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US" altLang="zh-CN" sz="3467" i="1">
                            <a:latin typeface="Cambria Math"/>
                            <a:ea typeface="宋体" pitchFamily="2" charset="-122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3467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467" i="1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3467" i="1">
                                    <a:latin typeface="Cambria Math"/>
                                    <a:ea typeface="宋体" pitchFamily="2" charset="-122"/>
                                  </a:rPr>
                                  <m:t>1−</m:t>
                                </m:r>
                                <m:r>
                                  <a:rPr lang="en-US" altLang="zh-CN" sz="3467" i="1">
                                    <a:latin typeface="Cambria Math"/>
                                    <a:ea typeface="宋体" pitchFamily="2" charset="-122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467" i="1">
                                <a:latin typeface="Cambria Math"/>
                                <a:ea typeface="宋体" pitchFamily="2" charset="-122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3467" dirty="0">
                    <a:ea typeface="宋体" pitchFamily="2" charset="-122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3467" i="1">
                        <a:latin typeface="Cambria Math"/>
                        <a:ea typeface="宋体" pitchFamily="2" charset="-122"/>
                      </a:rPr>
                      <m:t>1/[1−(1−</m:t>
                    </m:r>
                    <m:r>
                      <a:rPr lang="en-US" altLang="zh-CN" sz="3467" i="1">
                        <a:latin typeface="Cambria Math"/>
                        <a:ea typeface="宋体" pitchFamily="2" charset="-122"/>
                      </a:rPr>
                      <m:t>𝑐</m:t>
                    </m:r>
                    <m:r>
                      <a:rPr lang="en-US" altLang="zh-CN" sz="3467" i="1">
                        <a:latin typeface="Cambria Math"/>
                        <a:ea typeface="宋体" pitchFamily="2" charset="-122"/>
                      </a:rPr>
                      <m:t>)]</m:t>
                    </m:r>
                  </m:oMath>
                </a14:m>
                <a:r>
                  <a:rPr lang="en-US" altLang="zh-CN" sz="3467" dirty="0">
                    <a:ea typeface="宋体" pitchFamily="2" charset="-12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3467" b="1" i="1" dirty="0">
                        <a:latin typeface="Cambria Math"/>
                        <a:ea typeface="宋体" pitchFamily="2" charset="-122"/>
                      </a:rPr>
                      <m:t>𝟏</m:t>
                    </m:r>
                    <m:r>
                      <a:rPr lang="en-US" altLang="zh-CN" sz="3467" b="1" i="1" dirty="0">
                        <a:latin typeface="Cambria Math"/>
                        <a:ea typeface="宋体" pitchFamily="2" charset="-122"/>
                      </a:rPr>
                      <m:t>/</m:t>
                    </m:r>
                    <m:r>
                      <a:rPr lang="en-US" altLang="zh-CN" sz="3467" b="1" i="1" dirty="0">
                        <a:latin typeface="Cambria Math"/>
                        <a:ea typeface="宋体" pitchFamily="2" charset="-122"/>
                      </a:rPr>
                      <m:t>𝒄</m:t>
                    </m:r>
                  </m:oMath>
                </a14:m>
                <a:endParaRPr lang="en-US" altLang="zh-CN" sz="3467" b="1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89" y="5301208"/>
                <a:ext cx="8491444" cy="1159420"/>
              </a:xfrm>
              <a:prstGeom prst="rect">
                <a:avLst/>
              </a:prstGeom>
              <a:blipFill>
                <a:blip r:embed="rId2"/>
                <a:stretch>
                  <a:fillRect t="-736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2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Problems on Data Streams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a typeface="宋体" pitchFamily="2" charset="-122"/>
              </a:rPr>
              <a:t>Types of queries one wants on answer on a stream: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Sampling data from a stream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Construct a random sample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Queries over sliding windows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Number of items of type </a:t>
            </a:r>
            <a:r>
              <a:rPr lang="en-US" altLang="zh-CN" i="1" dirty="0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 in the last 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 elements of the stream</a:t>
            </a:r>
          </a:p>
          <a:p>
            <a:pPr lvl="1"/>
            <a:r>
              <a:rPr lang="en-US" altLang="zh-CN" dirty="0"/>
              <a:t>Filtering a data stream</a:t>
            </a:r>
          </a:p>
          <a:p>
            <a:pPr lvl="2"/>
            <a:r>
              <a:rPr lang="en-US" altLang="zh-CN" dirty="0"/>
              <a:t>Select elements with property </a:t>
            </a:r>
            <a:r>
              <a:rPr lang="en-US" altLang="zh-CN" i="1" dirty="0"/>
              <a:t>x</a:t>
            </a:r>
            <a:r>
              <a:rPr lang="en-US" altLang="zh-CN" dirty="0"/>
              <a:t> from the stream</a:t>
            </a:r>
          </a:p>
          <a:p>
            <a:pPr marL="990570" lvl="2" indent="0"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97EA-7E9F-4897-BF5A-800F59E1A427}" type="slidenum">
              <a:rPr lang="en-US" altLang="zh-CN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5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Counting </a:t>
            </a:r>
            <a:r>
              <a:rPr lang="en-US" altLang="zh-CN" dirty="0" smtClean="0">
                <a:ea typeface="宋体" pitchFamily="2" charset="-122"/>
              </a:rPr>
              <a:t>Items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600201"/>
                <a:ext cx="913822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  <a:ea typeface="宋体" pitchFamily="2" charset="-122"/>
                  </a:rPr>
                  <a:t>Suppose we want to find those items of weight &gt; ½</a:t>
                </a:r>
                <a:endParaRPr lang="en-US" altLang="zh-CN" dirty="0">
                  <a:solidFill>
                    <a:srgbClr val="FF0000"/>
                  </a:solidFill>
                  <a:ea typeface="宋体" pitchFamily="2" charset="-122"/>
                </a:endParaRPr>
              </a:p>
              <a:p>
                <a:pPr lvl="1"/>
                <a:r>
                  <a:rPr lang="en-US" altLang="zh-CN" dirty="0" smtClean="0">
                    <a:solidFill>
                      <a:srgbClr val="0000FF"/>
                    </a:solidFill>
                    <a:ea typeface="宋体" pitchFamily="2" charset="-122"/>
                  </a:rPr>
                  <a:t>Important </a:t>
                </a:r>
                <a:r>
                  <a:rPr lang="en-US" altLang="zh-CN" dirty="0">
                    <a:solidFill>
                      <a:srgbClr val="0000FF"/>
                    </a:solidFill>
                    <a:ea typeface="宋体" pitchFamily="2" charset="-122"/>
                  </a:rPr>
                  <a:t>property: </a:t>
                </a:r>
                <a:r>
                  <a:rPr lang="en-US" altLang="zh-CN" dirty="0" smtClean="0">
                    <a:ea typeface="宋体" pitchFamily="2" charset="-122"/>
                  </a:rPr>
                  <a:t>Sum </a:t>
                </a:r>
                <a:r>
                  <a:rPr lang="en-US" altLang="zh-CN" dirty="0">
                    <a:ea typeface="宋体" pitchFamily="2" charset="-122"/>
                  </a:rPr>
                  <a:t>over all weights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宋体" pitchFamily="2" charset="-122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1/[1−(1−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)]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1/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𝑐</m:t>
                    </m:r>
                  </m:oMath>
                </a14:m>
                <a:endParaRPr lang="en-US" altLang="zh-CN" dirty="0">
                  <a:ea typeface="宋体" pitchFamily="2" charset="-122"/>
                </a:endParaRPr>
              </a:p>
              <a:p>
                <a:r>
                  <a:rPr lang="en-US" altLang="zh-CN" dirty="0" smtClean="0">
                    <a:solidFill>
                      <a:srgbClr val="FF0000"/>
                    </a:solidFill>
                    <a:ea typeface="宋体" pitchFamily="2" charset="-122"/>
                  </a:rPr>
                  <a:t>Thus:</a:t>
                </a:r>
              </a:p>
              <a:p>
                <a:pPr lvl="1"/>
                <a:r>
                  <a:rPr lang="en-US" altLang="zh-CN" dirty="0" smtClean="0">
                    <a:ea typeface="宋体" pitchFamily="2" charset="-122"/>
                  </a:rPr>
                  <a:t>There cannot be more than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2/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𝑐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items with </a:t>
                </a:r>
                <a:r>
                  <a:rPr lang="en-US" altLang="zh-CN" dirty="0">
                    <a:ea typeface="宋体" pitchFamily="2" charset="-122"/>
                  </a:rPr>
                  <a:t>weight </a:t>
                </a:r>
                <a:r>
                  <a:rPr lang="en-US" altLang="zh-CN" dirty="0" smtClean="0">
                    <a:ea typeface="宋体" pitchFamily="2" charset="-122"/>
                  </a:rPr>
                  <a:t>of ½ or more</a:t>
                </a:r>
              </a:p>
              <a:p>
                <a:r>
                  <a:rPr lang="en-US" altLang="zh-CN" dirty="0" smtClean="0">
                    <a:ea typeface="宋体" pitchFamily="2" charset="-122"/>
                  </a:rPr>
                  <a:t>So,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2/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𝑐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is a limit on the number of movies being counted at any time</a:t>
                </a:r>
                <a:endParaRPr lang="en-US" altLang="zh-CN" dirty="0">
                  <a:ea typeface="宋体" pitchFamily="2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600201"/>
                <a:ext cx="9138220" cy="4525963"/>
              </a:xfrm>
              <a:blipFill>
                <a:blip r:embed="rId2"/>
                <a:stretch>
                  <a:fillRect l="-153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Extension to Larger 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533557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Count (some) itemsets in an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E.D.W.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Problem: </a:t>
            </a:r>
            <a:r>
              <a:rPr lang="en-US" altLang="zh-CN" dirty="0" smtClean="0">
                <a:ea typeface="宋体" pitchFamily="2" charset="-122"/>
              </a:rPr>
              <a:t>Too many itemsets to keep counts of all of them in memory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When a basket 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comes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in: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Multiply all counts by (</a:t>
            </a:r>
            <a:r>
              <a:rPr lang="en-US" altLang="zh-CN" dirty="0" smtClean="0">
                <a:ea typeface="宋体" pitchFamily="2" charset="-122"/>
              </a:rPr>
              <a:t>1-</a:t>
            </a: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For uncounted items in </a:t>
            </a: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dirty="0">
                <a:ea typeface="宋体" pitchFamily="2" charset="-122"/>
              </a:rPr>
              <a:t>, create new </a:t>
            </a:r>
            <a:r>
              <a:rPr lang="en-US" altLang="zh-CN" dirty="0" smtClean="0">
                <a:ea typeface="宋体" pitchFamily="2" charset="-122"/>
              </a:rPr>
              <a:t>count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Add 1 to count of any item in </a:t>
            </a: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and </a:t>
            </a:r>
            <a:r>
              <a:rPr lang="en-US" altLang="zh-CN" dirty="0">
                <a:ea typeface="宋体" pitchFamily="2" charset="-122"/>
              </a:rPr>
              <a:t>to any </a:t>
            </a:r>
            <a:r>
              <a:rPr lang="en-US" altLang="zh-CN" dirty="0" smtClean="0">
                <a:ea typeface="宋体" pitchFamily="2" charset="-122"/>
              </a:rPr>
              <a:t>itemset contained </a:t>
            </a:r>
            <a:r>
              <a:rPr lang="en-US" altLang="zh-CN" dirty="0">
                <a:ea typeface="宋体" pitchFamily="2" charset="-122"/>
              </a:rPr>
              <a:t>in </a:t>
            </a:r>
            <a:r>
              <a:rPr lang="en-US" altLang="zh-CN" i="1" dirty="0" smtClean="0">
                <a:ea typeface="宋体" pitchFamily="2" charset="-122"/>
              </a:rPr>
              <a:t>B </a:t>
            </a:r>
            <a:r>
              <a:rPr lang="en-US" altLang="zh-CN" dirty="0" smtClean="0">
                <a:ea typeface="宋体" pitchFamily="2" charset="-122"/>
              </a:rPr>
              <a:t>that is already being counted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Drop counts &lt; </a:t>
            </a:r>
            <a:r>
              <a:rPr lang="en-US" altLang="zh-CN" dirty="0" smtClean="0">
                <a:ea typeface="宋体" pitchFamily="2" charset="-122"/>
              </a:rPr>
              <a:t>½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Initiate new counts (next slide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Initiation of New Counts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47800"/>
                <a:ext cx="8915400" cy="54135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ea typeface="宋体" pitchFamily="2" charset="-122"/>
                  </a:rPr>
                  <a:t>Start a count for an itemset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𝑆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⊆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𝐵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if every proper subset of </a:t>
                </a:r>
                <a:r>
                  <a:rPr lang="en-US" altLang="zh-CN" i="1" dirty="0" smtClean="0">
                    <a:ea typeface="宋体" pitchFamily="2" charset="-122"/>
                  </a:rPr>
                  <a:t>S</a:t>
                </a:r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had a count prior to arrival of basket </a:t>
                </a:r>
                <a:r>
                  <a:rPr lang="en-US" altLang="zh-CN" i="1" dirty="0" smtClean="0">
                    <a:ea typeface="宋体" pitchFamily="2" charset="-122"/>
                  </a:rPr>
                  <a:t>B</a:t>
                </a:r>
              </a:p>
              <a:p>
                <a:pPr lvl="1"/>
                <a:r>
                  <a:rPr lang="en-US" altLang="zh-CN" dirty="0" smtClean="0">
                    <a:solidFill>
                      <a:srgbClr val="0000FF"/>
                    </a:solidFill>
                    <a:ea typeface="宋体" pitchFamily="2" charset="-122"/>
                  </a:rPr>
                  <a:t>Intuitively: </a:t>
                </a:r>
                <a:r>
                  <a:rPr lang="en-US" altLang="zh-CN" dirty="0" smtClean="0">
                    <a:ea typeface="宋体" pitchFamily="2" charset="-122"/>
                  </a:rPr>
                  <a:t>If all subsets of S are being counted this means they are “frequent/hot” and thus S has a potential to be “hot”</a:t>
                </a:r>
                <a:endParaRPr lang="en-US" altLang="zh-CN" dirty="0">
                  <a:ea typeface="宋体" pitchFamily="2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ea typeface="宋体" pitchFamily="2" charset="-122"/>
                  </a:rPr>
                  <a:t>Example</a:t>
                </a:r>
                <a:endParaRPr lang="en-US" altLang="zh-CN" dirty="0">
                  <a:solidFill>
                    <a:srgbClr val="0000FF"/>
                  </a:solidFill>
                  <a:ea typeface="宋体" pitchFamily="2" charset="-122"/>
                </a:endParaRPr>
              </a:p>
              <a:p>
                <a:pPr lvl="1"/>
                <a:r>
                  <a:rPr lang="en-US" altLang="zh-CN" dirty="0" smtClean="0">
                    <a:ea typeface="宋体" pitchFamily="2" charset="-122"/>
                  </a:rPr>
                  <a:t>Start </a:t>
                </a:r>
                <a:r>
                  <a:rPr lang="en-US" altLang="zh-CN" dirty="0">
                    <a:ea typeface="宋体" pitchFamily="2" charset="-122"/>
                  </a:rPr>
                  <a:t>counting {</a:t>
                </a:r>
                <a:r>
                  <a:rPr lang="en-US" altLang="zh-CN" i="1" dirty="0" err="1">
                    <a:ea typeface="宋体" pitchFamily="2" charset="-122"/>
                  </a:rPr>
                  <a:t>i</a:t>
                </a:r>
                <a:r>
                  <a:rPr lang="en-US" altLang="zh-CN" dirty="0">
                    <a:ea typeface="宋体" pitchFamily="2" charset="-122"/>
                  </a:rPr>
                  <a:t>, </a:t>
                </a:r>
                <a:r>
                  <a:rPr lang="en-US" altLang="zh-CN" i="1" dirty="0" smtClean="0">
                    <a:ea typeface="宋体" pitchFamily="2" charset="-122"/>
                  </a:rPr>
                  <a:t>j</a:t>
                </a:r>
                <a:r>
                  <a:rPr lang="en-US" altLang="zh-CN" dirty="0" smtClean="0">
                    <a:ea typeface="宋体" pitchFamily="2" charset="-122"/>
                  </a:rPr>
                  <a:t>} </a:t>
                </a:r>
                <a:r>
                  <a:rPr lang="en-US" altLang="zh-CN" dirty="0" err="1">
                    <a:ea typeface="宋体" pitchFamily="2" charset="-122"/>
                  </a:rPr>
                  <a:t>iff</a:t>
                </a:r>
                <a:r>
                  <a:rPr lang="en-US" altLang="zh-CN" dirty="0">
                    <a:ea typeface="宋体" pitchFamily="2" charset="-122"/>
                  </a:rPr>
                  <a:t> both </a:t>
                </a:r>
                <a:r>
                  <a:rPr lang="en-US" altLang="zh-CN" i="1" dirty="0" err="1">
                    <a:ea typeface="宋体" pitchFamily="2" charset="-122"/>
                  </a:rPr>
                  <a:t>i</a:t>
                </a:r>
                <a:r>
                  <a:rPr lang="en-US" altLang="zh-CN" dirty="0">
                    <a:ea typeface="宋体" pitchFamily="2" charset="-122"/>
                  </a:rPr>
                  <a:t> </a:t>
                </a:r>
                <a:r>
                  <a:rPr lang="en-US" altLang="zh-CN" dirty="0" smtClean="0">
                    <a:ea typeface="宋体" pitchFamily="2" charset="-122"/>
                  </a:rPr>
                  <a:t>and </a:t>
                </a:r>
                <a:r>
                  <a:rPr lang="en-US" altLang="zh-CN" i="1" dirty="0">
                    <a:ea typeface="宋体" pitchFamily="2" charset="-122"/>
                  </a:rPr>
                  <a:t>j</a:t>
                </a:r>
                <a:r>
                  <a:rPr lang="en-US" altLang="zh-CN" dirty="0">
                    <a:ea typeface="宋体" pitchFamily="2" charset="-122"/>
                  </a:rPr>
                  <a:t> </a:t>
                </a:r>
                <a:r>
                  <a:rPr lang="en-US" altLang="zh-CN" dirty="0" smtClean="0">
                    <a:ea typeface="宋体" pitchFamily="2" charset="-122"/>
                  </a:rPr>
                  <a:t>were </a:t>
                </a:r>
                <a:r>
                  <a:rPr lang="en-US" altLang="zh-CN" dirty="0">
                    <a:ea typeface="宋体" pitchFamily="2" charset="-122"/>
                  </a:rPr>
                  <a:t>counted prior to seeing </a:t>
                </a:r>
                <a:r>
                  <a:rPr lang="en-US" altLang="zh-CN" i="1" dirty="0" smtClean="0">
                    <a:ea typeface="宋体" pitchFamily="2" charset="-122"/>
                  </a:rPr>
                  <a:t>B</a:t>
                </a:r>
                <a:endParaRPr lang="en-US" altLang="zh-CN" dirty="0">
                  <a:ea typeface="宋体" pitchFamily="2" charset="-122"/>
                </a:endParaRPr>
              </a:p>
              <a:p>
                <a:pPr lvl="1"/>
                <a:r>
                  <a:rPr lang="en-US" altLang="zh-CN" dirty="0" smtClean="0">
                    <a:ea typeface="宋体" pitchFamily="2" charset="-122"/>
                  </a:rPr>
                  <a:t>Start </a:t>
                </a:r>
                <a:r>
                  <a:rPr lang="en-US" altLang="zh-CN" dirty="0">
                    <a:ea typeface="宋体" pitchFamily="2" charset="-122"/>
                  </a:rPr>
                  <a:t>counting {</a:t>
                </a:r>
                <a:r>
                  <a:rPr lang="en-US" altLang="zh-CN" i="1" dirty="0" err="1">
                    <a:ea typeface="宋体" pitchFamily="2" charset="-122"/>
                  </a:rPr>
                  <a:t>i</a:t>
                </a:r>
                <a:r>
                  <a:rPr lang="en-US" altLang="zh-CN" dirty="0">
                    <a:ea typeface="宋体" pitchFamily="2" charset="-122"/>
                  </a:rPr>
                  <a:t>, </a:t>
                </a:r>
                <a:r>
                  <a:rPr lang="en-US" altLang="zh-CN" i="1" dirty="0">
                    <a:ea typeface="宋体" pitchFamily="2" charset="-122"/>
                  </a:rPr>
                  <a:t>j</a:t>
                </a:r>
                <a:r>
                  <a:rPr lang="en-US" altLang="zh-CN" dirty="0">
                    <a:ea typeface="宋体" pitchFamily="2" charset="-122"/>
                  </a:rPr>
                  <a:t>, </a:t>
                </a:r>
                <a:r>
                  <a:rPr lang="en-US" altLang="zh-CN" i="1" dirty="0" smtClean="0">
                    <a:ea typeface="宋体" pitchFamily="2" charset="-122"/>
                  </a:rPr>
                  <a:t>k</a:t>
                </a:r>
                <a:r>
                  <a:rPr lang="en-US" altLang="zh-CN" dirty="0" smtClean="0">
                    <a:ea typeface="宋体" pitchFamily="2" charset="-122"/>
                  </a:rPr>
                  <a:t>} </a:t>
                </a:r>
                <a:r>
                  <a:rPr lang="en-US" altLang="zh-CN" dirty="0" err="1">
                    <a:ea typeface="宋体" pitchFamily="2" charset="-122"/>
                  </a:rPr>
                  <a:t>iff</a:t>
                </a:r>
                <a:r>
                  <a:rPr lang="en-US" altLang="zh-CN" dirty="0">
                    <a:ea typeface="宋体" pitchFamily="2" charset="-122"/>
                  </a:rPr>
                  <a:t> {</a:t>
                </a:r>
                <a:r>
                  <a:rPr lang="en-US" altLang="zh-CN" i="1" dirty="0" err="1">
                    <a:ea typeface="宋体" pitchFamily="2" charset="-122"/>
                  </a:rPr>
                  <a:t>i</a:t>
                </a:r>
                <a:r>
                  <a:rPr lang="en-US" altLang="zh-CN" dirty="0">
                    <a:ea typeface="宋体" pitchFamily="2" charset="-122"/>
                  </a:rPr>
                  <a:t>, </a:t>
                </a:r>
                <a:r>
                  <a:rPr lang="en-US" altLang="zh-CN" i="1" dirty="0" smtClean="0">
                    <a:ea typeface="宋体" pitchFamily="2" charset="-122"/>
                  </a:rPr>
                  <a:t>j</a:t>
                </a:r>
                <a:r>
                  <a:rPr lang="en-US" altLang="zh-CN" dirty="0" smtClean="0">
                    <a:ea typeface="宋体" pitchFamily="2" charset="-122"/>
                  </a:rPr>
                  <a:t>}, </a:t>
                </a:r>
                <a:r>
                  <a:rPr lang="en-US" altLang="zh-CN" dirty="0">
                    <a:ea typeface="宋体" pitchFamily="2" charset="-122"/>
                  </a:rPr>
                  <a:t>{</a:t>
                </a:r>
                <a:r>
                  <a:rPr lang="en-US" altLang="zh-CN" i="1" dirty="0" err="1">
                    <a:ea typeface="宋体" pitchFamily="2" charset="-122"/>
                  </a:rPr>
                  <a:t>i</a:t>
                </a:r>
                <a:r>
                  <a:rPr lang="en-US" altLang="zh-CN" i="1" dirty="0">
                    <a:ea typeface="宋体" pitchFamily="2" charset="-122"/>
                  </a:rPr>
                  <a:t>, </a:t>
                </a:r>
                <a:r>
                  <a:rPr lang="en-US" altLang="zh-CN" i="1" dirty="0" smtClean="0">
                    <a:ea typeface="宋体" pitchFamily="2" charset="-122"/>
                  </a:rPr>
                  <a:t>k</a:t>
                </a:r>
                <a:r>
                  <a:rPr lang="en-US" altLang="zh-CN" dirty="0" smtClean="0">
                    <a:ea typeface="宋体" pitchFamily="2" charset="-122"/>
                  </a:rPr>
                  <a:t>}, </a:t>
                </a:r>
                <a:r>
                  <a:rPr lang="en-US" altLang="zh-CN" dirty="0">
                    <a:ea typeface="宋体" pitchFamily="2" charset="-122"/>
                  </a:rPr>
                  <a:t>and {</a:t>
                </a:r>
                <a:r>
                  <a:rPr lang="en-US" altLang="zh-CN" i="1" dirty="0">
                    <a:ea typeface="宋体" pitchFamily="2" charset="-122"/>
                  </a:rPr>
                  <a:t>j, </a:t>
                </a:r>
                <a:r>
                  <a:rPr lang="en-US" altLang="zh-CN" i="1" dirty="0" smtClean="0">
                    <a:ea typeface="宋体" pitchFamily="2" charset="-122"/>
                  </a:rPr>
                  <a:t>k</a:t>
                </a:r>
                <a:r>
                  <a:rPr lang="en-US" altLang="zh-CN" dirty="0" smtClean="0">
                    <a:ea typeface="宋体" pitchFamily="2" charset="-122"/>
                  </a:rPr>
                  <a:t>} </a:t>
                </a:r>
                <a:r>
                  <a:rPr lang="en-US" altLang="zh-CN" dirty="0">
                    <a:ea typeface="宋体" pitchFamily="2" charset="-122"/>
                  </a:rPr>
                  <a:t>were all counted prior to seeing </a:t>
                </a:r>
                <a:r>
                  <a:rPr lang="en-US" altLang="zh-CN" i="1" dirty="0" smtClean="0">
                    <a:ea typeface="宋体" pitchFamily="2" charset="-122"/>
                  </a:rPr>
                  <a:t>B</a:t>
                </a:r>
                <a:endParaRPr lang="en-US" altLang="zh-CN" dirty="0">
                  <a:ea typeface="宋体" pitchFamily="2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47800"/>
                <a:ext cx="8915400" cy="5413581"/>
              </a:xfrm>
              <a:blipFill>
                <a:blip r:embed="rId2"/>
                <a:stretch>
                  <a:fillRect l="-1709" t="-2590" r="-2461" b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32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How Many Counts?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Counts for single items </a:t>
            </a:r>
            <a:r>
              <a:rPr lang="en-US" altLang="zh-CN" dirty="0" smtClean="0">
                <a:ea typeface="宋体" pitchFamily="2" charset="-122"/>
              </a:rPr>
              <a:t>&lt; </a:t>
            </a:r>
            <a:r>
              <a:rPr lang="en-US" altLang="zh-CN" dirty="0">
                <a:ea typeface="宋体" pitchFamily="2" charset="-122"/>
              </a:rPr>
              <a:t>(2/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</a:rPr>
              <a:t>) *</a:t>
            </a:r>
            <a:r>
              <a:rPr lang="en-US" altLang="zh-CN" dirty="0" smtClean="0">
                <a:ea typeface="宋体" pitchFamily="2" charset="-122"/>
              </a:rPr>
              <a:t> (average </a:t>
            </a:r>
            <a:r>
              <a:rPr lang="en-US" altLang="zh-CN" dirty="0">
                <a:ea typeface="宋体" pitchFamily="2" charset="-122"/>
              </a:rPr>
              <a:t>number of items in a </a:t>
            </a:r>
            <a:r>
              <a:rPr lang="en-US" altLang="zh-CN" dirty="0" smtClean="0">
                <a:ea typeface="宋体" pitchFamily="2" charset="-122"/>
              </a:rPr>
              <a:t>basket)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Counts for larger itemsets = </a:t>
            </a:r>
            <a:r>
              <a:rPr lang="en-US" altLang="zh-CN" dirty="0" smtClean="0">
                <a:ea typeface="宋体" pitchFamily="2" charset="-122"/>
              </a:rPr>
              <a:t>??</a:t>
            </a:r>
          </a:p>
          <a:p>
            <a:r>
              <a:rPr lang="en-US" altLang="zh-CN" dirty="0" smtClean="0">
                <a:ea typeface="宋体" pitchFamily="2" charset="-122"/>
              </a:rPr>
              <a:t>But </a:t>
            </a:r>
            <a:r>
              <a:rPr lang="en-US" altLang="zh-CN" dirty="0">
                <a:ea typeface="宋体" pitchFamily="2" charset="-122"/>
              </a:rPr>
              <a:t>we are conservative about starting counts of large </a:t>
            </a:r>
            <a:r>
              <a:rPr lang="en-US" altLang="zh-CN" dirty="0" smtClean="0">
                <a:ea typeface="宋体" pitchFamily="2" charset="-122"/>
              </a:rPr>
              <a:t>sets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If we counted every set we saw, one basket of 20 items would initiate 1M </a:t>
            </a:r>
            <a:r>
              <a:rPr lang="en-US" altLang="zh-CN" dirty="0" smtClean="0">
                <a:ea typeface="宋体" pitchFamily="2" charset="-122"/>
              </a:rPr>
              <a:t>counts</a:t>
            </a:r>
            <a:endParaRPr lang="en-US" altLang="zh-CN" dirty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93</a:t>
            </a:fld>
            <a:endParaRPr lang="zh-CN" altLang="en-US"/>
          </a:p>
        </p:txBody>
      </p:sp>
      <p:sp>
        <p:nvSpPr>
          <p:cNvPr id="5" name="Frame 4"/>
          <p:cNvSpPr/>
          <p:nvPr/>
        </p:nvSpPr>
        <p:spPr>
          <a:xfrm>
            <a:off x="9410700" y="6308727"/>
            <a:ext cx="250068" cy="282825"/>
          </a:xfrm>
          <a:prstGeom prst="fram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515" y="1447800"/>
            <a:ext cx="8826185" cy="4945529"/>
          </a:xfrm>
        </p:spPr>
        <p:txBody>
          <a:bodyPr>
            <a:normAutofit/>
          </a:bodyPr>
          <a:lstStyle/>
          <a:p>
            <a:r>
              <a:rPr lang="en-US" dirty="0"/>
              <a:t>There are several ways that the bit-stream </a:t>
            </a:r>
            <a:r>
              <a:rPr lang="en-US" dirty="0" smtClean="0"/>
              <a:t>1001011011101 could </a:t>
            </a:r>
            <a:r>
              <a:rPr lang="en-US" dirty="0"/>
              <a:t>be partitioned into buckets. Find all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0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33" dirty="0"/>
                  <a:t>Suppose our stream consists of the integers 3, 1, 4, 1, 5, 9, 2, 6, 5. Our hash functions will all be of the form </a:t>
                </a:r>
                <a14:m>
                  <m:oMath xmlns:m="http://schemas.openxmlformats.org/officeDocument/2006/math">
                    <m:r>
                      <a:rPr lang="en-US" sz="3033" i="1" dirty="0">
                        <a:latin typeface="Cambria Math"/>
                      </a:rPr>
                      <m:t>h</m:t>
                    </m:r>
                    <m:r>
                      <a:rPr lang="en-US" sz="3033" i="1" dirty="0">
                        <a:latin typeface="Cambria Math"/>
                      </a:rPr>
                      <m:t>(</m:t>
                    </m:r>
                    <m:r>
                      <a:rPr lang="en-US" sz="3033" i="1" dirty="0">
                        <a:latin typeface="Cambria Math"/>
                      </a:rPr>
                      <m:t>𝑥</m:t>
                    </m:r>
                    <m:r>
                      <a:rPr lang="en-US" sz="3033" i="1" dirty="0">
                        <a:latin typeface="Cambria Math"/>
                      </a:rPr>
                      <m:t>) = </m:t>
                    </m:r>
                    <m:r>
                      <a:rPr lang="en-US" sz="3033" i="1" dirty="0" err="1">
                        <a:latin typeface="Cambria Math"/>
                      </a:rPr>
                      <m:t>𝑎𝑥</m:t>
                    </m:r>
                    <m:r>
                      <a:rPr lang="en-US" sz="3033" i="1" dirty="0" err="1">
                        <a:latin typeface="Cambria Math"/>
                      </a:rPr>
                      <m:t>+</m:t>
                    </m:r>
                    <m:r>
                      <a:rPr lang="en-US" sz="3033" i="1" dirty="0" err="1">
                        <a:latin typeface="Cambria Math"/>
                      </a:rPr>
                      <m:t>𝑏</m:t>
                    </m:r>
                    <m:r>
                      <a:rPr lang="en-US" sz="3033" i="1" dirty="0">
                        <a:latin typeface="Cambria Math"/>
                      </a:rPr>
                      <m:t> </m:t>
                    </m:r>
                    <m:r>
                      <a:rPr lang="en-US" sz="3033" i="1" dirty="0">
                        <a:latin typeface="Cambria Math"/>
                      </a:rPr>
                      <m:t>𝑚𝑜𝑑</m:t>
                    </m:r>
                    <m:r>
                      <a:rPr lang="en-US" sz="3033" i="1" dirty="0">
                        <a:latin typeface="Cambria Math"/>
                      </a:rPr>
                      <m:t> 32 </m:t>
                    </m:r>
                  </m:oMath>
                </a14:m>
                <a:r>
                  <a:rPr lang="en-US" sz="3033" dirty="0"/>
                  <a:t>for some </a:t>
                </a:r>
                <a:r>
                  <a:rPr lang="en-US" sz="3033" i="1" dirty="0"/>
                  <a:t>a</a:t>
                </a:r>
                <a:r>
                  <a:rPr lang="en-US" sz="3033" dirty="0"/>
                  <a:t> and </a:t>
                </a:r>
                <a:r>
                  <a:rPr lang="en-US" sz="3033" i="1" dirty="0"/>
                  <a:t>b</a:t>
                </a:r>
                <a:r>
                  <a:rPr lang="en-US" sz="3033" dirty="0"/>
                  <a:t>. You should treat the result as a 5-bit binary integer. Determine the tail length for each stream element and the resulting estimate of the number of distinct elements if the hash function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67" i="1" dirty="0">
                        <a:latin typeface="Cambria Math"/>
                      </a:rPr>
                      <m:t>h</m:t>
                    </m:r>
                    <m:r>
                      <a:rPr lang="en-US" sz="2167" i="1" dirty="0">
                        <a:latin typeface="Cambria Math"/>
                      </a:rPr>
                      <m:t>(</m:t>
                    </m:r>
                    <m:r>
                      <a:rPr lang="en-US" sz="2167" i="1" dirty="0">
                        <a:latin typeface="Cambria Math"/>
                      </a:rPr>
                      <m:t>𝑥</m:t>
                    </m:r>
                    <m:r>
                      <a:rPr lang="en-US" sz="2167" i="1" dirty="0">
                        <a:latin typeface="Cambria Math"/>
                      </a:rPr>
                      <m:t>) = 2</m:t>
                    </m:r>
                    <m:r>
                      <a:rPr lang="en-US" sz="2167" i="1" dirty="0">
                        <a:latin typeface="Cambria Math"/>
                      </a:rPr>
                      <m:t>𝑥</m:t>
                    </m:r>
                    <m:r>
                      <a:rPr lang="en-US" sz="2167" i="1" dirty="0">
                        <a:latin typeface="Cambria Math"/>
                      </a:rPr>
                      <m:t> + 1 </m:t>
                    </m:r>
                    <m:r>
                      <a:rPr lang="en-US" sz="2167" i="1" dirty="0">
                        <a:latin typeface="Cambria Math"/>
                      </a:rPr>
                      <m:t>𝑚𝑜𝑑</m:t>
                    </m:r>
                    <m:r>
                      <a:rPr lang="en-US" sz="2167" i="1" dirty="0">
                        <a:latin typeface="Cambria Math"/>
                      </a:rPr>
                      <m:t> 32</m:t>
                    </m:r>
                  </m:oMath>
                </a14:m>
                <a:endParaRPr lang="en-US" sz="2167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167" i="1" dirty="0">
                        <a:latin typeface="Cambria Math"/>
                      </a:rPr>
                      <m:t>h</m:t>
                    </m:r>
                    <m:r>
                      <a:rPr lang="en-US" sz="2167" i="1" dirty="0">
                        <a:latin typeface="Cambria Math"/>
                      </a:rPr>
                      <m:t>(</m:t>
                    </m:r>
                    <m:r>
                      <a:rPr lang="en-US" sz="2167" i="1" dirty="0">
                        <a:latin typeface="Cambria Math"/>
                      </a:rPr>
                      <m:t>𝑥</m:t>
                    </m:r>
                    <m:r>
                      <a:rPr lang="en-US" sz="2167" i="1" dirty="0">
                        <a:latin typeface="Cambria Math"/>
                      </a:rPr>
                      <m:t>) = 3</m:t>
                    </m:r>
                    <m:r>
                      <a:rPr lang="en-US" sz="2167" i="1" dirty="0">
                        <a:latin typeface="Cambria Math"/>
                      </a:rPr>
                      <m:t>𝑥</m:t>
                    </m:r>
                    <m:r>
                      <a:rPr lang="en-US" sz="2167" i="1" dirty="0">
                        <a:latin typeface="Cambria Math"/>
                      </a:rPr>
                      <m:t> + 7 </m:t>
                    </m:r>
                    <m:r>
                      <a:rPr lang="en-US" sz="2167" i="1" dirty="0">
                        <a:latin typeface="Cambria Math"/>
                      </a:rPr>
                      <m:t>𝑚𝑜𝑑</m:t>
                    </m:r>
                    <m:r>
                      <a:rPr lang="en-US" sz="2167" i="1" dirty="0">
                        <a:latin typeface="Cambria Math"/>
                      </a:rPr>
                      <m:t> 32</m:t>
                    </m:r>
                  </m:oMath>
                </a14:m>
                <a:endParaRPr lang="en-US" sz="2167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167" i="1" dirty="0">
                        <a:latin typeface="Cambria Math"/>
                      </a:rPr>
                      <m:t>h</m:t>
                    </m:r>
                    <m:r>
                      <a:rPr lang="en-US" sz="2167" i="1" dirty="0">
                        <a:latin typeface="Cambria Math"/>
                      </a:rPr>
                      <m:t>(</m:t>
                    </m:r>
                    <m:r>
                      <a:rPr lang="en-US" sz="2167" i="1" dirty="0">
                        <a:latin typeface="Cambria Math"/>
                      </a:rPr>
                      <m:t>𝑥</m:t>
                    </m:r>
                    <m:r>
                      <a:rPr lang="en-US" sz="2167" i="1" dirty="0">
                        <a:latin typeface="Cambria Math"/>
                      </a:rPr>
                      <m:t>) = 4</m:t>
                    </m:r>
                    <m:r>
                      <a:rPr lang="en-US" sz="2167" i="1" dirty="0">
                        <a:latin typeface="Cambria Math"/>
                      </a:rPr>
                      <m:t>𝑥</m:t>
                    </m:r>
                    <m:r>
                      <a:rPr lang="en-US" sz="2167" i="1" dirty="0">
                        <a:latin typeface="Cambria Math"/>
                      </a:rPr>
                      <m:t> </m:t>
                    </m:r>
                    <m:r>
                      <a:rPr lang="en-US" sz="2167" i="1" dirty="0">
                        <a:latin typeface="Cambria Math"/>
                      </a:rPr>
                      <m:t>𝑚𝑜𝑑</m:t>
                    </m:r>
                    <m:r>
                      <a:rPr lang="en-US" sz="2167" i="1" dirty="0">
                        <a:latin typeface="Cambria Math"/>
                      </a:rPr>
                      <m:t> 32</m:t>
                    </m:r>
                  </m:oMath>
                </a14:m>
                <a:endParaRPr lang="en-US" sz="2167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4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YZHANG@EOISWY0FUVWZY5H8" val="467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12670</TotalTime>
  <Words>5780</Words>
  <Application>Microsoft Office PowerPoint</Application>
  <PresentationFormat>A4 Paper (210x297 mm)</PresentationFormat>
  <Paragraphs>770</Paragraphs>
  <Slides>95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95</vt:i4>
      </vt:variant>
    </vt:vector>
  </HeadingPairs>
  <TitlesOfParts>
    <vt:vector size="106" baseType="lpstr">
      <vt:lpstr>Monotype Sorts</vt:lpstr>
      <vt:lpstr>新細明體</vt:lpstr>
      <vt:lpstr>宋体</vt:lpstr>
      <vt:lpstr>Arial</vt:lpstr>
      <vt:lpstr>Calibri</vt:lpstr>
      <vt:lpstr>Cambria Math</vt:lpstr>
      <vt:lpstr>Lucida Sans Unicode</vt:lpstr>
      <vt:lpstr>MS Shell Dlg</vt:lpstr>
      <vt:lpstr>Symbol</vt:lpstr>
      <vt:lpstr>Wingdings</vt:lpstr>
      <vt:lpstr>Office Theme</vt:lpstr>
      <vt:lpstr>Lecture 4: Mining Data Streams</vt:lpstr>
      <vt:lpstr>Motivation</vt:lpstr>
      <vt:lpstr>PowerPoint Presentation</vt:lpstr>
      <vt:lpstr>Election 2016: Trump vs Clinton</vt:lpstr>
      <vt:lpstr>PowerPoint Presentation</vt:lpstr>
      <vt:lpstr>PowerPoint Presentation</vt:lpstr>
      <vt:lpstr>The Stream Model</vt:lpstr>
      <vt:lpstr>PowerPoint Presentation</vt:lpstr>
      <vt:lpstr>Problems on Data Streams</vt:lpstr>
      <vt:lpstr>Problems on Data Streams</vt:lpstr>
      <vt:lpstr>Applications (1)</vt:lpstr>
      <vt:lpstr>Applications (2)</vt:lpstr>
      <vt:lpstr>Outline</vt:lpstr>
      <vt:lpstr>Outline</vt:lpstr>
      <vt:lpstr>Sampling from a Data Stream</vt:lpstr>
      <vt:lpstr>Sampling a Fixed Proportion</vt:lpstr>
      <vt:lpstr>Problem with Naive Approach</vt:lpstr>
      <vt:lpstr>Problem with Naive Approach</vt:lpstr>
      <vt:lpstr>Solution: Sample Users</vt:lpstr>
      <vt:lpstr>Generalized Solution</vt:lpstr>
      <vt:lpstr>Maintaining a Fixed-size Sample</vt:lpstr>
      <vt:lpstr>Solution: Fixed Size Sample</vt:lpstr>
      <vt:lpstr>Proof: By Induction</vt:lpstr>
      <vt:lpstr>Proof: By Induction</vt:lpstr>
      <vt:lpstr>Outline</vt:lpstr>
      <vt:lpstr>Sliding Windows</vt:lpstr>
      <vt:lpstr>PowerPoint Presentation</vt:lpstr>
      <vt:lpstr>Counting Bits (1)</vt:lpstr>
      <vt:lpstr>Counting Bits (2)</vt:lpstr>
      <vt:lpstr>An Attempt: Simple Solution</vt:lpstr>
      <vt:lpstr>DGIM Method</vt:lpstr>
      <vt:lpstr>Idea: Exponential Windows</vt:lpstr>
      <vt:lpstr>An Exponential Window Example</vt:lpstr>
      <vt:lpstr>What’s Good?</vt:lpstr>
      <vt:lpstr>What’s Not So Good?</vt:lpstr>
      <vt:lpstr>Fixup: DGIM Method</vt:lpstr>
      <vt:lpstr>DGIM: Timestamps</vt:lpstr>
      <vt:lpstr>DGIM: Buckets</vt:lpstr>
      <vt:lpstr>Representing a Stream by Buckets</vt:lpstr>
      <vt:lpstr>Example: Bucketized Stream</vt:lpstr>
      <vt:lpstr>Updating Buckets – (1)</vt:lpstr>
      <vt:lpstr>Updating Buckets – (2)</vt:lpstr>
      <vt:lpstr>Example</vt:lpstr>
      <vt:lpstr>How to Query?</vt:lpstr>
      <vt:lpstr>Example: Bucketized Stream</vt:lpstr>
      <vt:lpstr>In-Class Practice 1</vt:lpstr>
      <vt:lpstr>Error Bound: Proof</vt:lpstr>
      <vt:lpstr>Extensions (For Thinking)</vt:lpstr>
      <vt:lpstr>Reducing the Error</vt:lpstr>
      <vt:lpstr>Outline</vt:lpstr>
      <vt:lpstr>Filtering Data Streams</vt:lpstr>
      <vt:lpstr>Applications</vt:lpstr>
      <vt:lpstr>First Cut Solution – (1)</vt:lpstr>
      <vt:lpstr>First Cut Solution – (2)</vt:lpstr>
      <vt:lpstr>First Cut Solution – (3)</vt:lpstr>
      <vt:lpstr>Analysis: Throwing Darts</vt:lpstr>
      <vt:lpstr>Analysis: Throwing Darts – (2)</vt:lpstr>
      <vt:lpstr>Analysis: Throwing Darts – (3)</vt:lpstr>
      <vt:lpstr>Bloom Filter</vt:lpstr>
      <vt:lpstr>Bloom Filter – Analysis</vt:lpstr>
      <vt:lpstr>Bloom Filter – Analysis (2)</vt:lpstr>
      <vt:lpstr>Bloom Filter: Wrap-up</vt:lpstr>
      <vt:lpstr>Outline</vt:lpstr>
      <vt:lpstr>Counting Distinct Elements</vt:lpstr>
      <vt:lpstr>Applications</vt:lpstr>
      <vt:lpstr>Using Small Storage</vt:lpstr>
      <vt:lpstr>Flajolet-Martin Approach</vt:lpstr>
      <vt:lpstr>Why It Works</vt:lpstr>
      <vt:lpstr>Why It Works – (2)</vt:lpstr>
      <vt:lpstr>Why It Doesn’t Work</vt:lpstr>
      <vt:lpstr>In-Class Practice 2</vt:lpstr>
      <vt:lpstr>One-Slide Takeaway</vt:lpstr>
      <vt:lpstr>References</vt:lpstr>
      <vt:lpstr>Appendix</vt:lpstr>
      <vt:lpstr>Generalization: Moments</vt:lpstr>
      <vt:lpstr>Special Cases</vt:lpstr>
      <vt:lpstr>Example: Surprise Number</vt:lpstr>
      <vt:lpstr>AMS Method</vt:lpstr>
      <vt:lpstr>One Random Variable</vt:lpstr>
      <vt:lpstr>Expected Value of X</vt:lpstr>
      <vt:lpstr>Combining Samples</vt:lpstr>
      <vt:lpstr>Problem: Streams Never End</vt:lpstr>
      <vt:lpstr>Stream Never End: Fixups</vt:lpstr>
      <vt:lpstr>Appendix</vt:lpstr>
      <vt:lpstr>Counting Itemsets</vt:lpstr>
      <vt:lpstr>Extensions</vt:lpstr>
      <vt:lpstr>Exponentially Decaying Windows</vt:lpstr>
      <vt:lpstr>Example: Counting Items</vt:lpstr>
      <vt:lpstr>Sliding Versus Decaying Windows</vt:lpstr>
      <vt:lpstr>Counting Items</vt:lpstr>
      <vt:lpstr>Extension to Larger Itemsets</vt:lpstr>
      <vt:lpstr>Initiation of New Counts</vt:lpstr>
      <vt:lpstr>How Many Counts?</vt:lpstr>
      <vt:lpstr>In-Class Practice 1</vt:lpstr>
      <vt:lpstr>In-Class Practice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lyu</cp:lastModifiedBy>
  <cp:revision>188</cp:revision>
  <dcterms:created xsi:type="dcterms:W3CDTF">2013-04-08T15:43:37Z</dcterms:created>
  <dcterms:modified xsi:type="dcterms:W3CDTF">2019-09-20T02:59:15Z</dcterms:modified>
</cp:coreProperties>
</file>