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402" r:id="rId2"/>
    <p:sldId id="424" r:id="rId3"/>
    <p:sldId id="432" r:id="rId4"/>
    <p:sldId id="341" r:id="rId5"/>
    <p:sldId id="345" r:id="rId6"/>
    <p:sldId id="257" r:id="rId7"/>
    <p:sldId id="395" r:id="rId8"/>
    <p:sldId id="346" r:id="rId9"/>
    <p:sldId id="431" r:id="rId10"/>
    <p:sldId id="423" r:id="rId11"/>
    <p:sldId id="347" r:id="rId12"/>
    <p:sldId id="348" r:id="rId13"/>
    <p:sldId id="349" r:id="rId14"/>
    <p:sldId id="422" r:id="rId15"/>
    <p:sldId id="350" r:id="rId16"/>
    <p:sldId id="351" r:id="rId17"/>
    <p:sldId id="352" r:id="rId18"/>
    <p:sldId id="353" r:id="rId19"/>
    <p:sldId id="430" r:id="rId20"/>
    <p:sldId id="354" r:id="rId21"/>
    <p:sldId id="397" r:id="rId22"/>
    <p:sldId id="355" r:id="rId23"/>
    <p:sldId id="356" r:id="rId24"/>
    <p:sldId id="425" r:id="rId25"/>
    <p:sldId id="358" r:id="rId26"/>
    <p:sldId id="359" r:id="rId27"/>
    <p:sldId id="360" r:id="rId28"/>
    <p:sldId id="361" r:id="rId29"/>
    <p:sldId id="362" r:id="rId30"/>
    <p:sldId id="396" r:id="rId31"/>
    <p:sldId id="269" r:id="rId32"/>
    <p:sldId id="410" r:id="rId33"/>
    <p:sldId id="273" r:id="rId34"/>
    <p:sldId id="403" r:id="rId35"/>
    <p:sldId id="404" r:id="rId36"/>
    <p:sldId id="426" r:id="rId37"/>
    <p:sldId id="427" r:id="rId38"/>
    <p:sldId id="428" r:id="rId39"/>
    <p:sldId id="405" r:id="rId40"/>
    <p:sldId id="406" r:id="rId41"/>
    <p:sldId id="407" r:id="rId42"/>
    <p:sldId id="408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420" r:id="rId56"/>
    <p:sldId id="398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6" r:id="rId67"/>
    <p:sldId id="295" r:id="rId68"/>
    <p:sldId id="297" r:id="rId69"/>
    <p:sldId id="381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64" r:id="rId80"/>
    <p:sldId id="365" r:id="rId81"/>
    <p:sldId id="366" r:id="rId82"/>
    <p:sldId id="367" r:id="rId83"/>
    <p:sldId id="421" r:id="rId84"/>
    <p:sldId id="399" r:id="rId85"/>
    <p:sldId id="368" r:id="rId86"/>
    <p:sldId id="370" r:id="rId87"/>
    <p:sldId id="371" r:id="rId88"/>
    <p:sldId id="372" r:id="rId89"/>
    <p:sldId id="373" r:id="rId90"/>
    <p:sldId id="374" r:id="rId91"/>
    <p:sldId id="375" r:id="rId92"/>
    <p:sldId id="429" r:id="rId93"/>
    <p:sldId id="376" r:id="rId94"/>
    <p:sldId id="298" r:id="rId95"/>
    <p:sldId id="314" r:id="rId96"/>
    <p:sldId id="392" r:id="rId97"/>
    <p:sldId id="417" r:id="rId98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80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42" autoAdjust="0"/>
    <p:restoredTop sz="88210" autoAdjust="0"/>
  </p:normalViewPr>
  <p:slideViewPr>
    <p:cSldViewPr>
      <p:cViewPr varScale="1">
        <p:scale>
          <a:sx n="107" d="100"/>
          <a:sy n="107" d="100"/>
        </p:scale>
        <p:origin x="114" y="114"/>
      </p:cViewPr>
      <p:guideLst>
        <p:guide orient="horz" pos="2160"/>
        <p:guide pos="3380"/>
        <p:guide pos="3120"/>
      </p:guideLst>
    </p:cSldViewPr>
  </p:slideViewPr>
  <p:outlineViewPr>
    <p:cViewPr>
      <p:scale>
        <a:sx n="33" d="100"/>
        <a:sy n="33" d="100"/>
      </p:scale>
      <p:origin x="0" y="20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0975DD-F848-491D-B4E3-2234D983F4CF}" type="presOf" srcId="{5DA147F9-347F-4A9B-99C6-4679CBA742BD}" destId="{02FBE83C-F7E3-4AC9-9A61-66BF67D7D8B6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8D76AD12-F3E4-42A0-B9ED-9CD37D99CCD2}" type="presOf" srcId="{E9F388D8-C9C2-45F4-B532-779E8C2CB5E8}" destId="{D6B8C86D-B5C5-4707-BB1C-60E6EB9E4EBA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1A16093E-FE91-4962-A677-EC61EF74F54E}" type="presOf" srcId="{5FC74589-1769-4EB4-9E51-9D82632D2E02}" destId="{C1CD2EAA-2E66-4BDA-BB6E-F99B46E1B919}" srcOrd="0" destOrd="0" presId="urn:microsoft.com/office/officeart/2005/8/layout/lProcess2"/>
    <dgm:cxn modelId="{953F3100-4E76-4C15-805E-1F00A2498CEF}" type="presOf" srcId="{E12CEE09-DEBB-4435-B911-A40A12F7930D}" destId="{20F65450-B565-4F6E-8CBD-65CD2502E3B0}" srcOrd="0" destOrd="0" presId="urn:microsoft.com/office/officeart/2005/8/layout/lProcess2"/>
    <dgm:cxn modelId="{990FD892-D2B1-4ECE-BF31-65B21F90C9EE}" type="presOf" srcId="{A0A9AC20-5EC1-4862-BFC8-870928838544}" destId="{9A6AB0E7-12CE-4F4C-9194-CFD62AA0E26B}" srcOrd="0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31E146D9-9F29-4F04-91E6-9D3414DCE769}" type="presOf" srcId="{A5325020-A43F-4DC5-B91A-865612236E1B}" destId="{6F277C00-29F7-4ECD-8C97-37788C7BA770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4F26EA1C-31EB-4779-BA78-FFC743BB1C71}" type="presOf" srcId="{B8FE7A32-1B20-4D46-8242-6C91907A490E}" destId="{EFE71110-9F14-440A-945D-9BFF90054013}" srcOrd="0" destOrd="0" presId="urn:microsoft.com/office/officeart/2005/8/layout/lProcess2"/>
    <dgm:cxn modelId="{88CCD1A7-C711-4013-9FEA-DC93E625A91C}" type="presOf" srcId="{EFD7AB2D-81E2-448E-B54E-4F3622AF7EF9}" destId="{9E190C18-AEDE-45E1-8A46-924B1190ACB6}" srcOrd="0" destOrd="0" presId="urn:microsoft.com/office/officeart/2005/8/layout/lProcess2"/>
    <dgm:cxn modelId="{34DA5D3E-CE6D-4377-B076-B94D351B40B8}" type="presOf" srcId="{7D17D413-1C96-46A5-9E85-72C6636AE3C5}" destId="{34BAB90F-F3E5-4FFB-A339-2946D1CD0CCB}" srcOrd="1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F1B14F82-9B10-4A50-B6ED-936499CA467E}" type="presOf" srcId="{B28448BA-C9A8-43EB-A9DB-A0137196E3B9}" destId="{189EA2CD-99B4-4604-BDBC-34AEB91058A9}" srcOrd="1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E6ABF033-6AFF-41EB-916C-CAD0A8742151}" type="presOf" srcId="{FF0CDCCC-6F78-4064-A419-5EC5C753206F}" destId="{EB498954-62A4-422D-9DE3-1FA74DD1D37F}" srcOrd="0" destOrd="0" presId="urn:microsoft.com/office/officeart/2005/8/layout/lProcess2"/>
    <dgm:cxn modelId="{40E60BFE-5017-4F10-A542-D05209353F68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1B6FCFEA-5C81-40D2-AF90-34DE89FA06A1}" type="presOf" srcId="{6856B0CF-FE68-485F-BF49-CA4A93F4F38C}" destId="{DECF7DEE-4FD4-4CE5-AEDF-10353AC11531}" srcOrd="0" destOrd="0" presId="urn:microsoft.com/office/officeart/2005/8/layout/lProcess2"/>
    <dgm:cxn modelId="{8CF2AC01-7B44-495A-9C1A-57633AC64753}" type="presOf" srcId="{A0A9AC20-5EC1-4862-BFC8-870928838544}" destId="{4735A497-84C1-49AD-B2D7-A0E2E20F2536}" srcOrd="1" destOrd="0" presId="urn:microsoft.com/office/officeart/2005/8/layout/lProcess2"/>
    <dgm:cxn modelId="{D874C8E4-74FE-4F44-A235-918A47A5F877}" type="presOf" srcId="{06D87D35-A66C-427C-B6DB-AF958D65D6B3}" destId="{1EC52667-0754-4666-9083-6E56A0F9B67B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6316B8FB-373B-417A-BCF5-1C49C217CADE}" type="presOf" srcId="{A9A35E3D-01EA-46C6-AED8-865E91E9D6C9}" destId="{F0B767F2-4C7E-481B-967C-8FE0CB529397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2345459E-A7C4-470E-ABDD-54A46748AD05}" type="presOf" srcId="{BC15291E-510A-4A20-8D69-B0F2ACBA3CC6}" destId="{204F3481-2F4C-45A5-A0A1-C088684F0126}" srcOrd="0" destOrd="0" presId="urn:microsoft.com/office/officeart/2005/8/layout/lProcess2"/>
    <dgm:cxn modelId="{CCB5987B-C2AA-4305-9BEB-A3285A643C38}" type="presOf" srcId="{63784350-6FB5-4F39-A0AA-A76D20385A1A}" destId="{6C9EBB1C-8DC1-467B-832A-DCA29AD54F62}" srcOrd="0" destOrd="0" presId="urn:microsoft.com/office/officeart/2005/8/layout/lProcess2"/>
    <dgm:cxn modelId="{65711343-F448-4109-AA34-800677C7D078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998D9797-8765-45F3-BB74-C1B836F18424}" type="presOf" srcId="{7D17D413-1C96-46A5-9E85-72C6636AE3C5}" destId="{5A591EE2-4B7B-40DB-B051-D75F7BFEDDD6}" srcOrd="0" destOrd="0" presId="urn:microsoft.com/office/officeart/2005/8/layout/lProcess2"/>
    <dgm:cxn modelId="{C0F29C04-DC1B-4F19-B742-B0CDF48A90D2}" type="presOf" srcId="{67EC18BA-DB21-4AAD-BE8A-067C85A9B73E}" destId="{80762C44-FA02-441A-8A8D-FC00E4F372F1}" srcOrd="0" destOrd="0" presId="urn:microsoft.com/office/officeart/2005/8/layout/lProcess2"/>
    <dgm:cxn modelId="{86635B77-FF5B-4007-996E-0AC1C4AFF36A}" type="presOf" srcId="{5FC74589-1769-4EB4-9E51-9D82632D2E02}" destId="{727186A0-986E-40DF-85B7-ACC6191E0924}" srcOrd="1" destOrd="0" presId="urn:microsoft.com/office/officeart/2005/8/layout/lProcess2"/>
    <dgm:cxn modelId="{1BCDC25A-3A76-4E92-A6F7-C02FB33AB8C8}" type="presOf" srcId="{B28448BA-C9A8-43EB-A9DB-A0137196E3B9}" destId="{F5FB40AB-A8F0-43CC-AED2-A0B6D3491F03}" srcOrd="0" destOrd="0" presId="urn:microsoft.com/office/officeart/2005/8/layout/lProcess2"/>
    <dgm:cxn modelId="{5ED3F0CF-4D90-443E-832F-282DFC2CC201}" type="presOf" srcId="{86AB53FA-67D7-4EE7-8555-3EE8EB6FA4C8}" destId="{0F3CAB81-CF76-498F-9619-BAF8144FA3C3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B7037A3F-3552-48FB-988D-2AF8DD610A31}" type="presOf" srcId="{7DAF4A99-25E1-44F9-90C0-EA66CF00B3B6}" destId="{5473F14B-8F21-412E-B8DE-EADF32D6F521}" srcOrd="0" destOrd="0" presId="urn:microsoft.com/office/officeart/2005/8/layout/lProcess2"/>
    <dgm:cxn modelId="{9346D78E-B673-49B2-BE71-D900B54F42A0}" type="presOf" srcId="{EA22DC01-B1C3-4425-86ED-5B66953397A8}" destId="{18B77C7D-672C-4358-9CA6-BD8FA6E2302A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AC4D1E9D-BD96-42DC-8D40-99205974D299}" type="presParOf" srcId="{5473F14B-8F21-412E-B8DE-EADF32D6F521}" destId="{C0D74A84-CA9B-4A55-82D3-C4473BCAB74F}" srcOrd="0" destOrd="0" presId="urn:microsoft.com/office/officeart/2005/8/layout/lProcess2"/>
    <dgm:cxn modelId="{50377AB3-3FE4-458A-9F3B-1138BB31461A}" type="presParOf" srcId="{C0D74A84-CA9B-4A55-82D3-C4473BCAB74F}" destId="{F5FB40AB-A8F0-43CC-AED2-A0B6D3491F03}" srcOrd="0" destOrd="0" presId="urn:microsoft.com/office/officeart/2005/8/layout/lProcess2"/>
    <dgm:cxn modelId="{FF7951F3-7FE0-49DC-8497-E4D6F260D388}" type="presParOf" srcId="{C0D74A84-CA9B-4A55-82D3-C4473BCAB74F}" destId="{189EA2CD-99B4-4604-BDBC-34AEB91058A9}" srcOrd="1" destOrd="0" presId="urn:microsoft.com/office/officeart/2005/8/layout/lProcess2"/>
    <dgm:cxn modelId="{0DDB5B50-6446-45A7-9F10-C62A1D7B7B0F}" type="presParOf" srcId="{C0D74A84-CA9B-4A55-82D3-C4473BCAB74F}" destId="{051CD919-C14E-4FF7-A82B-674D57B30AF8}" srcOrd="2" destOrd="0" presId="urn:microsoft.com/office/officeart/2005/8/layout/lProcess2"/>
    <dgm:cxn modelId="{3827A32D-F88A-47AF-94BC-290AE8B27907}" type="presParOf" srcId="{051CD919-C14E-4FF7-A82B-674D57B30AF8}" destId="{151EFC3A-4B26-48D8-87A4-D28DC0264B02}" srcOrd="0" destOrd="0" presId="urn:microsoft.com/office/officeart/2005/8/layout/lProcess2"/>
    <dgm:cxn modelId="{8E889BA1-15EA-4BD3-AD00-DA3B6325494E}" type="presParOf" srcId="{151EFC3A-4B26-48D8-87A4-D28DC0264B02}" destId="{D6B8C86D-B5C5-4707-BB1C-60E6EB9E4EBA}" srcOrd="0" destOrd="0" presId="urn:microsoft.com/office/officeart/2005/8/layout/lProcess2"/>
    <dgm:cxn modelId="{C82715ED-F38D-4944-A1BD-C097F47995A1}" type="presParOf" srcId="{151EFC3A-4B26-48D8-87A4-D28DC0264B02}" destId="{FEA7308F-F292-4734-BC92-11C7BB5AF5E5}" srcOrd="1" destOrd="0" presId="urn:microsoft.com/office/officeart/2005/8/layout/lProcess2"/>
    <dgm:cxn modelId="{5479C39B-2E27-411C-96EB-929D30502BEB}" type="presParOf" srcId="{151EFC3A-4B26-48D8-87A4-D28DC0264B02}" destId="{20F65450-B565-4F6E-8CBD-65CD2502E3B0}" srcOrd="2" destOrd="0" presId="urn:microsoft.com/office/officeart/2005/8/layout/lProcess2"/>
    <dgm:cxn modelId="{3DF9E45A-6924-47A3-ADBF-AE8CB4CD1B9E}" type="presParOf" srcId="{151EFC3A-4B26-48D8-87A4-D28DC0264B02}" destId="{1943ED51-E95A-4F6E-A717-80400DEEEE20}" srcOrd="3" destOrd="0" presId="urn:microsoft.com/office/officeart/2005/8/layout/lProcess2"/>
    <dgm:cxn modelId="{315D10A7-7F06-4908-8484-7703C69DD672}" type="presParOf" srcId="{151EFC3A-4B26-48D8-87A4-D28DC0264B02}" destId="{80F88CB8-4B64-4172-B897-E8F8383812F7}" srcOrd="4" destOrd="0" presId="urn:microsoft.com/office/officeart/2005/8/layout/lProcess2"/>
    <dgm:cxn modelId="{813A0F94-69B3-4AF3-A3A3-F89E8F7C2FBC}" type="presParOf" srcId="{5473F14B-8F21-412E-B8DE-EADF32D6F521}" destId="{DC9EA69A-B885-4DA4-818F-1748672594CF}" srcOrd="1" destOrd="0" presId="urn:microsoft.com/office/officeart/2005/8/layout/lProcess2"/>
    <dgm:cxn modelId="{770A2E6B-1060-4083-BCE8-A19BC472E096}" type="presParOf" srcId="{5473F14B-8F21-412E-B8DE-EADF32D6F521}" destId="{3A6F3D38-6FA6-469E-B3C3-234BD62E4CCA}" srcOrd="2" destOrd="0" presId="urn:microsoft.com/office/officeart/2005/8/layout/lProcess2"/>
    <dgm:cxn modelId="{55FA2469-3591-464F-A11E-8093D1D54451}" type="presParOf" srcId="{3A6F3D38-6FA6-469E-B3C3-234BD62E4CCA}" destId="{C1CD2EAA-2E66-4BDA-BB6E-F99B46E1B919}" srcOrd="0" destOrd="0" presId="urn:microsoft.com/office/officeart/2005/8/layout/lProcess2"/>
    <dgm:cxn modelId="{FDCABFEC-B8B6-4A06-99AB-689639D62D97}" type="presParOf" srcId="{3A6F3D38-6FA6-469E-B3C3-234BD62E4CCA}" destId="{727186A0-986E-40DF-85B7-ACC6191E0924}" srcOrd="1" destOrd="0" presId="urn:microsoft.com/office/officeart/2005/8/layout/lProcess2"/>
    <dgm:cxn modelId="{D2828E24-3962-4133-AC2D-854338F9454C}" type="presParOf" srcId="{3A6F3D38-6FA6-469E-B3C3-234BD62E4CCA}" destId="{F4329E4E-5431-4760-B147-9E77700EF61A}" srcOrd="2" destOrd="0" presId="urn:microsoft.com/office/officeart/2005/8/layout/lProcess2"/>
    <dgm:cxn modelId="{92A8C7FE-7FD0-4B12-8770-54F89A7DA36C}" type="presParOf" srcId="{F4329E4E-5431-4760-B147-9E77700EF61A}" destId="{B5C22EF8-EBFA-4704-BF77-C1B26E178B0D}" srcOrd="0" destOrd="0" presId="urn:microsoft.com/office/officeart/2005/8/layout/lProcess2"/>
    <dgm:cxn modelId="{3FAEF41A-DA04-4BA7-9C0C-1E3046421A92}" type="presParOf" srcId="{B5C22EF8-EBFA-4704-BF77-C1B26E178B0D}" destId="{EFE71110-9F14-440A-945D-9BFF90054013}" srcOrd="0" destOrd="0" presId="urn:microsoft.com/office/officeart/2005/8/layout/lProcess2"/>
    <dgm:cxn modelId="{27FBE179-03AF-496D-B170-831441F8892F}" type="presParOf" srcId="{B5C22EF8-EBFA-4704-BF77-C1B26E178B0D}" destId="{35EA0CEB-E637-4D3C-96EF-C8D3B04060F2}" srcOrd="1" destOrd="0" presId="urn:microsoft.com/office/officeart/2005/8/layout/lProcess2"/>
    <dgm:cxn modelId="{88F0B3DA-4C8D-4619-A314-69E685D95A34}" type="presParOf" srcId="{B5C22EF8-EBFA-4704-BF77-C1B26E178B0D}" destId="{9E190C18-AEDE-45E1-8A46-924B1190ACB6}" srcOrd="2" destOrd="0" presId="urn:microsoft.com/office/officeart/2005/8/layout/lProcess2"/>
    <dgm:cxn modelId="{63E918CA-71B6-4BE8-99CD-C8073486871F}" type="presParOf" srcId="{B5C22EF8-EBFA-4704-BF77-C1B26E178B0D}" destId="{1E1AD27B-2438-4D0B-AB02-AF912F764D09}" srcOrd="3" destOrd="0" presId="urn:microsoft.com/office/officeart/2005/8/layout/lProcess2"/>
    <dgm:cxn modelId="{2674EA96-BE64-4D46-A715-858DD140A8FA}" type="presParOf" srcId="{B5C22EF8-EBFA-4704-BF77-C1B26E178B0D}" destId="{EB498954-62A4-422D-9DE3-1FA74DD1D37F}" srcOrd="4" destOrd="0" presId="urn:microsoft.com/office/officeart/2005/8/layout/lProcess2"/>
    <dgm:cxn modelId="{74737F7E-9027-4B2B-8AA4-71EFE3C3062C}" type="presParOf" srcId="{5473F14B-8F21-412E-B8DE-EADF32D6F521}" destId="{BB3C6D49-326B-48DE-AC1D-9DC877BB01DD}" srcOrd="3" destOrd="0" presId="urn:microsoft.com/office/officeart/2005/8/layout/lProcess2"/>
    <dgm:cxn modelId="{36941C8A-6719-4F21-8C94-EE8274731BE0}" type="presParOf" srcId="{5473F14B-8F21-412E-B8DE-EADF32D6F521}" destId="{EF090B29-38A2-4F08-90FA-7BB67BE8B3E2}" srcOrd="4" destOrd="0" presId="urn:microsoft.com/office/officeart/2005/8/layout/lProcess2"/>
    <dgm:cxn modelId="{B0F41FC7-24FA-4D2A-9C8B-5AAD32D957EC}" type="presParOf" srcId="{EF090B29-38A2-4F08-90FA-7BB67BE8B3E2}" destId="{9A6AB0E7-12CE-4F4C-9194-CFD62AA0E26B}" srcOrd="0" destOrd="0" presId="urn:microsoft.com/office/officeart/2005/8/layout/lProcess2"/>
    <dgm:cxn modelId="{CB13A9FF-B6EB-4359-9445-5D9A35F80247}" type="presParOf" srcId="{EF090B29-38A2-4F08-90FA-7BB67BE8B3E2}" destId="{4735A497-84C1-49AD-B2D7-A0E2E20F2536}" srcOrd="1" destOrd="0" presId="urn:microsoft.com/office/officeart/2005/8/layout/lProcess2"/>
    <dgm:cxn modelId="{E5092731-D1E5-4B25-BC02-EF8643288820}" type="presParOf" srcId="{EF090B29-38A2-4F08-90FA-7BB67BE8B3E2}" destId="{5235814C-D240-476B-A6EA-F820ADA9F290}" srcOrd="2" destOrd="0" presId="urn:microsoft.com/office/officeart/2005/8/layout/lProcess2"/>
    <dgm:cxn modelId="{CF2D57CD-6094-45CA-8A28-A021BA761ACF}" type="presParOf" srcId="{5235814C-D240-476B-A6EA-F820ADA9F290}" destId="{F8C87951-0BEC-442E-BD13-E67FB71AC42B}" srcOrd="0" destOrd="0" presId="urn:microsoft.com/office/officeart/2005/8/layout/lProcess2"/>
    <dgm:cxn modelId="{C386805B-9645-48B6-A452-5BE618BA9986}" type="presParOf" srcId="{F8C87951-0BEC-442E-BD13-E67FB71AC42B}" destId="{DECF7DEE-4FD4-4CE5-AEDF-10353AC11531}" srcOrd="0" destOrd="0" presId="urn:microsoft.com/office/officeart/2005/8/layout/lProcess2"/>
    <dgm:cxn modelId="{6905CB80-90D6-4BF3-A90E-FA7ABD2E3522}" type="presParOf" srcId="{F8C87951-0BEC-442E-BD13-E67FB71AC42B}" destId="{739A0DE6-D28A-493F-A1CB-4B3CCAC72873}" srcOrd="1" destOrd="0" presId="urn:microsoft.com/office/officeart/2005/8/layout/lProcess2"/>
    <dgm:cxn modelId="{3E42126B-E906-4CDA-A8C7-C823739121EF}" type="presParOf" srcId="{F8C87951-0BEC-442E-BD13-E67FB71AC42B}" destId="{02FBE83C-F7E3-4AC9-9A61-66BF67D7D8B6}" srcOrd="2" destOrd="0" presId="urn:microsoft.com/office/officeart/2005/8/layout/lProcess2"/>
    <dgm:cxn modelId="{C9251616-F0BD-4943-9099-DBF3461883AA}" type="presParOf" srcId="{F8C87951-0BEC-442E-BD13-E67FB71AC42B}" destId="{87C5B8B3-4388-4867-AA6C-4B2D717EAAF2}" srcOrd="3" destOrd="0" presId="urn:microsoft.com/office/officeart/2005/8/layout/lProcess2"/>
    <dgm:cxn modelId="{7E398460-B6F4-4A4F-8993-CDB3B4532295}" type="presParOf" srcId="{F8C87951-0BEC-442E-BD13-E67FB71AC42B}" destId="{1EC52667-0754-4666-9083-6E56A0F9B67B}" srcOrd="4" destOrd="0" presId="urn:microsoft.com/office/officeart/2005/8/layout/lProcess2"/>
    <dgm:cxn modelId="{F80C6065-FD92-426E-A3DF-B8166C633409}" type="presParOf" srcId="{5473F14B-8F21-412E-B8DE-EADF32D6F521}" destId="{9C67C073-8031-4FB8-83D0-BB3987979FB7}" srcOrd="5" destOrd="0" presId="urn:microsoft.com/office/officeart/2005/8/layout/lProcess2"/>
    <dgm:cxn modelId="{87D9A87F-118D-4DF7-B37E-024E687F28F3}" type="presParOf" srcId="{5473F14B-8F21-412E-B8DE-EADF32D6F521}" destId="{3D53649F-3A9D-48AC-B3B4-F9359FF49907}" srcOrd="6" destOrd="0" presId="urn:microsoft.com/office/officeart/2005/8/layout/lProcess2"/>
    <dgm:cxn modelId="{8B557770-3F3B-473C-98AA-F790A99B1E90}" type="presParOf" srcId="{3D53649F-3A9D-48AC-B3B4-F9359FF49907}" destId="{18B77C7D-672C-4358-9CA6-BD8FA6E2302A}" srcOrd="0" destOrd="0" presId="urn:microsoft.com/office/officeart/2005/8/layout/lProcess2"/>
    <dgm:cxn modelId="{66416EB6-4C68-45BE-A63D-1C10EF283EBB}" type="presParOf" srcId="{3D53649F-3A9D-48AC-B3B4-F9359FF49907}" destId="{AB95B1F2-DB60-4BC5-81D3-1FA274FF69C7}" srcOrd="1" destOrd="0" presId="urn:microsoft.com/office/officeart/2005/8/layout/lProcess2"/>
    <dgm:cxn modelId="{45762CD1-2F3A-47CE-8C04-CF069C8FF8CF}" type="presParOf" srcId="{3D53649F-3A9D-48AC-B3B4-F9359FF49907}" destId="{9D4EF955-0664-47BE-890F-75DA470A2A2E}" srcOrd="2" destOrd="0" presId="urn:microsoft.com/office/officeart/2005/8/layout/lProcess2"/>
    <dgm:cxn modelId="{592DF2BB-D3BA-4F66-8B65-3157338DB348}" type="presParOf" srcId="{9D4EF955-0664-47BE-890F-75DA470A2A2E}" destId="{CCD58064-6258-410C-B1E0-023DF3946A43}" srcOrd="0" destOrd="0" presId="urn:microsoft.com/office/officeart/2005/8/layout/lProcess2"/>
    <dgm:cxn modelId="{F6FA2932-03E8-47D0-B03D-DF709A3F4CC2}" type="presParOf" srcId="{CCD58064-6258-410C-B1E0-023DF3946A43}" destId="{204F3481-2F4C-45A5-A0A1-C088684F0126}" srcOrd="0" destOrd="0" presId="urn:microsoft.com/office/officeart/2005/8/layout/lProcess2"/>
    <dgm:cxn modelId="{08973CF1-B547-49E0-9EC0-225AA17C3461}" type="presParOf" srcId="{CCD58064-6258-410C-B1E0-023DF3946A43}" destId="{B768FAA9-E2C4-4A6B-82D8-EF54C53E14D8}" srcOrd="1" destOrd="0" presId="urn:microsoft.com/office/officeart/2005/8/layout/lProcess2"/>
    <dgm:cxn modelId="{DE3D1C0F-92C1-4F9B-B469-C5DF9A04A380}" type="presParOf" srcId="{CCD58064-6258-410C-B1E0-023DF3946A43}" destId="{0F3CAB81-CF76-498F-9619-BAF8144FA3C3}" srcOrd="2" destOrd="0" presId="urn:microsoft.com/office/officeart/2005/8/layout/lProcess2"/>
    <dgm:cxn modelId="{72F711B0-4F02-47FD-B707-0976F8783CF1}" type="presParOf" srcId="{CCD58064-6258-410C-B1E0-023DF3946A43}" destId="{0E0C811E-F3C5-4F24-A485-437F0C0EAD6A}" srcOrd="3" destOrd="0" presId="urn:microsoft.com/office/officeart/2005/8/layout/lProcess2"/>
    <dgm:cxn modelId="{3CFF1DE9-BB4F-4559-BED8-E46F76DCA370}" type="presParOf" srcId="{CCD58064-6258-410C-B1E0-023DF3946A43}" destId="{80762C44-FA02-441A-8A8D-FC00E4F372F1}" srcOrd="4" destOrd="0" presId="urn:microsoft.com/office/officeart/2005/8/layout/lProcess2"/>
    <dgm:cxn modelId="{FD8D0DF5-7BE4-4BE2-8FE1-25A2943E402B}" type="presParOf" srcId="{5473F14B-8F21-412E-B8DE-EADF32D6F521}" destId="{1EEF13C7-AF43-4380-A8A5-F72A5D476D05}" srcOrd="7" destOrd="0" presId="urn:microsoft.com/office/officeart/2005/8/layout/lProcess2"/>
    <dgm:cxn modelId="{FA6AB097-7BFA-435A-8E0D-E1319E71A8E1}" type="presParOf" srcId="{5473F14B-8F21-412E-B8DE-EADF32D6F521}" destId="{0618492F-D453-4601-9C36-8CE6AA153D1B}" srcOrd="8" destOrd="0" presId="urn:microsoft.com/office/officeart/2005/8/layout/lProcess2"/>
    <dgm:cxn modelId="{9399FDEF-AFA5-464C-B6C4-BFE2B063157E}" type="presParOf" srcId="{0618492F-D453-4601-9C36-8CE6AA153D1B}" destId="{5A591EE2-4B7B-40DB-B051-D75F7BFEDDD6}" srcOrd="0" destOrd="0" presId="urn:microsoft.com/office/officeart/2005/8/layout/lProcess2"/>
    <dgm:cxn modelId="{14CAFF89-E832-40FB-BA4E-4E865E08BC74}" type="presParOf" srcId="{0618492F-D453-4601-9C36-8CE6AA153D1B}" destId="{34BAB90F-F3E5-4FFB-A339-2946D1CD0CCB}" srcOrd="1" destOrd="0" presId="urn:microsoft.com/office/officeart/2005/8/layout/lProcess2"/>
    <dgm:cxn modelId="{87D80548-CCCB-42F6-B4B7-21464EC15E8D}" type="presParOf" srcId="{0618492F-D453-4601-9C36-8CE6AA153D1B}" destId="{BA794F96-F89B-483A-BF3A-9118CA9CCDA4}" srcOrd="2" destOrd="0" presId="urn:microsoft.com/office/officeart/2005/8/layout/lProcess2"/>
    <dgm:cxn modelId="{6AAE280A-39A7-41EC-8F24-AF8CAB715B1D}" type="presParOf" srcId="{BA794F96-F89B-483A-BF3A-9118CA9CCDA4}" destId="{76BCF6F8-619E-4477-AF5E-3CC45345624F}" srcOrd="0" destOrd="0" presId="urn:microsoft.com/office/officeart/2005/8/layout/lProcess2"/>
    <dgm:cxn modelId="{C3BD68F1-FBF9-4C2B-8FBD-9670203646D0}" type="presParOf" srcId="{76BCF6F8-619E-4477-AF5E-3CC45345624F}" destId="{F0B767F2-4C7E-481B-967C-8FE0CB529397}" srcOrd="0" destOrd="0" presId="urn:microsoft.com/office/officeart/2005/8/layout/lProcess2"/>
    <dgm:cxn modelId="{FC655590-751C-4032-9310-9F463486E2DE}" type="presParOf" srcId="{76BCF6F8-619E-4477-AF5E-3CC45345624F}" destId="{B342BD1C-A54C-4F1C-A099-03A03E61088D}" srcOrd="1" destOrd="0" presId="urn:microsoft.com/office/officeart/2005/8/layout/lProcess2"/>
    <dgm:cxn modelId="{C523C809-B9D0-4880-AED2-922EFFE0A8B4}" type="presParOf" srcId="{76BCF6F8-619E-4477-AF5E-3CC45345624F}" destId="{6F277C00-29F7-4ECD-8C97-37788C7BA770}" srcOrd="2" destOrd="0" presId="urn:microsoft.com/office/officeart/2005/8/layout/lProcess2"/>
    <dgm:cxn modelId="{7052A921-DFA6-4DFE-B401-1ADA60150675}" type="presParOf" srcId="{76BCF6F8-619E-4477-AF5E-3CC45345624F}" destId="{3945A699-1DD4-41EF-B849-687FF56CB987}" srcOrd="3" destOrd="0" presId="urn:microsoft.com/office/officeart/2005/8/layout/lProcess2"/>
    <dgm:cxn modelId="{67D9562B-410B-4122-85BD-688E71D04BF1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75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0975DD-F848-491D-B4E3-2234D983F4CF}" type="presOf" srcId="{5DA147F9-347F-4A9B-99C6-4679CBA742BD}" destId="{02FBE83C-F7E3-4AC9-9A61-66BF67D7D8B6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8D76AD12-F3E4-42A0-B9ED-9CD37D99CCD2}" type="presOf" srcId="{E9F388D8-C9C2-45F4-B532-779E8C2CB5E8}" destId="{D6B8C86D-B5C5-4707-BB1C-60E6EB9E4EBA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1A16093E-FE91-4962-A677-EC61EF74F54E}" type="presOf" srcId="{5FC74589-1769-4EB4-9E51-9D82632D2E02}" destId="{C1CD2EAA-2E66-4BDA-BB6E-F99B46E1B919}" srcOrd="0" destOrd="0" presId="urn:microsoft.com/office/officeart/2005/8/layout/lProcess2"/>
    <dgm:cxn modelId="{953F3100-4E76-4C15-805E-1F00A2498CEF}" type="presOf" srcId="{E12CEE09-DEBB-4435-B911-A40A12F7930D}" destId="{20F65450-B565-4F6E-8CBD-65CD2502E3B0}" srcOrd="0" destOrd="0" presId="urn:microsoft.com/office/officeart/2005/8/layout/lProcess2"/>
    <dgm:cxn modelId="{990FD892-D2B1-4ECE-BF31-65B21F90C9EE}" type="presOf" srcId="{A0A9AC20-5EC1-4862-BFC8-870928838544}" destId="{9A6AB0E7-12CE-4F4C-9194-CFD62AA0E26B}" srcOrd="0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31E146D9-9F29-4F04-91E6-9D3414DCE769}" type="presOf" srcId="{A5325020-A43F-4DC5-B91A-865612236E1B}" destId="{6F277C00-29F7-4ECD-8C97-37788C7BA770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4F26EA1C-31EB-4779-BA78-FFC743BB1C71}" type="presOf" srcId="{B8FE7A32-1B20-4D46-8242-6C91907A490E}" destId="{EFE71110-9F14-440A-945D-9BFF90054013}" srcOrd="0" destOrd="0" presId="urn:microsoft.com/office/officeart/2005/8/layout/lProcess2"/>
    <dgm:cxn modelId="{88CCD1A7-C711-4013-9FEA-DC93E625A91C}" type="presOf" srcId="{EFD7AB2D-81E2-448E-B54E-4F3622AF7EF9}" destId="{9E190C18-AEDE-45E1-8A46-924B1190ACB6}" srcOrd="0" destOrd="0" presId="urn:microsoft.com/office/officeart/2005/8/layout/lProcess2"/>
    <dgm:cxn modelId="{34DA5D3E-CE6D-4377-B076-B94D351B40B8}" type="presOf" srcId="{7D17D413-1C96-46A5-9E85-72C6636AE3C5}" destId="{34BAB90F-F3E5-4FFB-A339-2946D1CD0CCB}" srcOrd="1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F1B14F82-9B10-4A50-B6ED-936499CA467E}" type="presOf" srcId="{B28448BA-C9A8-43EB-A9DB-A0137196E3B9}" destId="{189EA2CD-99B4-4604-BDBC-34AEB91058A9}" srcOrd="1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E6ABF033-6AFF-41EB-916C-CAD0A8742151}" type="presOf" srcId="{FF0CDCCC-6F78-4064-A419-5EC5C753206F}" destId="{EB498954-62A4-422D-9DE3-1FA74DD1D37F}" srcOrd="0" destOrd="0" presId="urn:microsoft.com/office/officeart/2005/8/layout/lProcess2"/>
    <dgm:cxn modelId="{40E60BFE-5017-4F10-A542-D05209353F68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1B6FCFEA-5C81-40D2-AF90-34DE89FA06A1}" type="presOf" srcId="{6856B0CF-FE68-485F-BF49-CA4A93F4F38C}" destId="{DECF7DEE-4FD4-4CE5-AEDF-10353AC11531}" srcOrd="0" destOrd="0" presId="urn:microsoft.com/office/officeart/2005/8/layout/lProcess2"/>
    <dgm:cxn modelId="{8CF2AC01-7B44-495A-9C1A-57633AC64753}" type="presOf" srcId="{A0A9AC20-5EC1-4862-BFC8-870928838544}" destId="{4735A497-84C1-49AD-B2D7-A0E2E20F2536}" srcOrd="1" destOrd="0" presId="urn:microsoft.com/office/officeart/2005/8/layout/lProcess2"/>
    <dgm:cxn modelId="{D874C8E4-74FE-4F44-A235-918A47A5F877}" type="presOf" srcId="{06D87D35-A66C-427C-B6DB-AF958D65D6B3}" destId="{1EC52667-0754-4666-9083-6E56A0F9B67B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6316B8FB-373B-417A-BCF5-1C49C217CADE}" type="presOf" srcId="{A9A35E3D-01EA-46C6-AED8-865E91E9D6C9}" destId="{F0B767F2-4C7E-481B-967C-8FE0CB529397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2345459E-A7C4-470E-ABDD-54A46748AD05}" type="presOf" srcId="{BC15291E-510A-4A20-8D69-B0F2ACBA3CC6}" destId="{204F3481-2F4C-45A5-A0A1-C088684F0126}" srcOrd="0" destOrd="0" presId="urn:microsoft.com/office/officeart/2005/8/layout/lProcess2"/>
    <dgm:cxn modelId="{CCB5987B-C2AA-4305-9BEB-A3285A643C38}" type="presOf" srcId="{63784350-6FB5-4F39-A0AA-A76D20385A1A}" destId="{6C9EBB1C-8DC1-467B-832A-DCA29AD54F62}" srcOrd="0" destOrd="0" presId="urn:microsoft.com/office/officeart/2005/8/layout/lProcess2"/>
    <dgm:cxn modelId="{65711343-F448-4109-AA34-800677C7D078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998D9797-8765-45F3-BB74-C1B836F18424}" type="presOf" srcId="{7D17D413-1C96-46A5-9E85-72C6636AE3C5}" destId="{5A591EE2-4B7B-40DB-B051-D75F7BFEDDD6}" srcOrd="0" destOrd="0" presId="urn:microsoft.com/office/officeart/2005/8/layout/lProcess2"/>
    <dgm:cxn modelId="{C0F29C04-DC1B-4F19-B742-B0CDF48A90D2}" type="presOf" srcId="{67EC18BA-DB21-4AAD-BE8A-067C85A9B73E}" destId="{80762C44-FA02-441A-8A8D-FC00E4F372F1}" srcOrd="0" destOrd="0" presId="urn:microsoft.com/office/officeart/2005/8/layout/lProcess2"/>
    <dgm:cxn modelId="{86635B77-FF5B-4007-996E-0AC1C4AFF36A}" type="presOf" srcId="{5FC74589-1769-4EB4-9E51-9D82632D2E02}" destId="{727186A0-986E-40DF-85B7-ACC6191E0924}" srcOrd="1" destOrd="0" presId="urn:microsoft.com/office/officeart/2005/8/layout/lProcess2"/>
    <dgm:cxn modelId="{1BCDC25A-3A76-4E92-A6F7-C02FB33AB8C8}" type="presOf" srcId="{B28448BA-C9A8-43EB-A9DB-A0137196E3B9}" destId="{F5FB40AB-A8F0-43CC-AED2-A0B6D3491F03}" srcOrd="0" destOrd="0" presId="urn:microsoft.com/office/officeart/2005/8/layout/lProcess2"/>
    <dgm:cxn modelId="{5ED3F0CF-4D90-443E-832F-282DFC2CC201}" type="presOf" srcId="{86AB53FA-67D7-4EE7-8555-3EE8EB6FA4C8}" destId="{0F3CAB81-CF76-498F-9619-BAF8144FA3C3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B7037A3F-3552-48FB-988D-2AF8DD610A31}" type="presOf" srcId="{7DAF4A99-25E1-44F9-90C0-EA66CF00B3B6}" destId="{5473F14B-8F21-412E-B8DE-EADF32D6F521}" srcOrd="0" destOrd="0" presId="urn:microsoft.com/office/officeart/2005/8/layout/lProcess2"/>
    <dgm:cxn modelId="{9346D78E-B673-49B2-BE71-D900B54F42A0}" type="presOf" srcId="{EA22DC01-B1C3-4425-86ED-5B66953397A8}" destId="{18B77C7D-672C-4358-9CA6-BD8FA6E2302A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AC4D1E9D-BD96-42DC-8D40-99205974D299}" type="presParOf" srcId="{5473F14B-8F21-412E-B8DE-EADF32D6F521}" destId="{C0D74A84-CA9B-4A55-82D3-C4473BCAB74F}" srcOrd="0" destOrd="0" presId="urn:microsoft.com/office/officeart/2005/8/layout/lProcess2"/>
    <dgm:cxn modelId="{50377AB3-3FE4-458A-9F3B-1138BB31461A}" type="presParOf" srcId="{C0D74A84-CA9B-4A55-82D3-C4473BCAB74F}" destId="{F5FB40AB-A8F0-43CC-AED2-A0B6D3491F03}" srcOrd="0" destOrd="0" presId="urn:microsoft.com/office/officeart/2005/8/layout/lProcess2"/>
    <dgm:cxn modelId="{FF7951F3-7FE0-49DC-8497-E4D6F260D388}" type="presParOf" srcId="{C0D74A84-CA9B-4A55-82D3-C4473BCAB74F}" destId="{189EA2CD-99B4-4604-BDBC-34AEB91058A9}" srcOrd="1" destOrd="0" presId="urn:microsoft.com/office/officeart/2005/8/layout/lProcess2"/>
    <dgm:cxn modelId="{0DDB5B50-6446-45A7-9F10-C62A1D7B7B0F}" type="presParOf" srcId="{C0D74A84-CA9B-4A55-82D3-C4473BCAB74F}" destId="{051CD919-C14E-4FF7-A82B-674D57B30AF8}" srcOrd="2" destOrd="0" presId="urn:microsoft.com/office/officeart/2005/8/layout/lProcess2"/>
    <dgm:cxn modelId="{3827A32D-F88A-47AF-94BC-290AE8B27907}" type="presParOf" srcId="{051CD919-C14E-4FF7-A82B-674D57B30AF8}" destId="{151EFC3A-4B26-48D8-87A4-D28DC0264B02}" srcOrd="0" destOrd="0" presId="urn:microsoft.com/office/officeart/2005/8/layout/lProcess2"/>
    <dgm:cxn modelId="{8E889BA1-15EA-4BD3-AD00-DA3B6325494E}" type="presParOf" srcId="{151EFC3A-4B26-48D8-87A4-D28DC0264B02}" destId="{D6B8C86D-B5C5-4707-BB1C-60E6EB9E4EBA}" srcOrd="0" destOrd="0" presId="urn:microsoft.com/office/officeart/2005/8/layout/lProcess2"/>
    <dgm:cxn modelId="{C82715ED-F38D-4944-A1BD-C097F47995A1}" type="presParOf" srcId="{151EFC3A-4B26-48D8-87A4-D28DC0264B02}" destId="{FEA7308F-F292-4734-BC92-11C7BB5AF5E5}" srcOrd="1" destOrd="0" presId="urn:microsoft.com/office/officeart/2005/8/layout/lProcess2"/>
    <dgm:cxn modelId="{5479C39B-2E27-411C-96EB-929D30502BEB}" type="presParOf" srcId="{151EFC3A-4B26-48D8-87A4-D28DC0264B02}" destId="{20F65450-B565-4F6E-8CBD-65CD2502E3B0}" srcOrd="2" destOrd="0" presId="urn:microsoft.com/office/officeart/2005/8/layout/lProcess2"/>
    <dgm:cxn modelId="{3DF9E45A-6924-47A3-ADBF-AE8CB4CD1B9E}" type="presParOf" srcId="{151EFC3A-4B26-48D8-87A4-D28DC0264B02}" destId="{1943ED51-E95A-4F6E-A717-80400DEEEE20}" srcOrd="3" destOrd="0" presId="urn:microsoft.com/office/officeart/2005/8/layout/lProcess2"/>
    <dgm:cxn modelId="{315D10A7-7F06-4908-8484-7703C69DD672}" type="presParOf" srcId="{151EFC3A-4B26-48D8-87A4-D28DC0264B02}" destId="{80F88CB8-4B64-4172-B897-E8F8383812F7}" srcOrd="4" destOrd="0" presId="urn:microsoft.com/office/officeart/2005/8/layout/lProcess2"/>
    <dgm:cxn modelId="{813A0F94-69B3-4AF3-A3A3-F89E8F7C2FBC}" type="presParOf" srcId="{5473F14B-8F21-412E-B8DE-EADF32D6F521}" destId="{DC9EA69A-B885-4DA4-818F-1748672594CF}" srcOrd="1" destOrd="0" presId="urn:microsoft.com/office/officeart/2005/8/layout/lProcess2"/>
    <dgm:cxn modelId="{770A2E6B-1060-4083-BCE8-A19BC472E096}" type="presParOf" srcId="{5473F14B-8F21-412E-B8DE-EADF32D6F521}" destId="{3A6F3D38-6FA6-469E-B3C3-234BD62E4CCA}" srcOrd="2" destOrd="0" presId="urn:microsoft.com/office/officeart/2005/8/layout/lProcess2"/>
    <dgm:cxn modelId="{55FA2469-3591-464F-A11E-8093D1D54451}" type="presParOf" srcId="{3A6F3D38-6FA6-469E-B3C3-234BD62E4CCA}" destId="{C1CD2EAA-2E66-4BDA-BB6E-F99B46E1B919}" srcOrd="0" destOrd="0" presId="urn:microsoft.com/office/officeart/2005/8/layout/lProcess2"/>
    <dgm:cxn modelId="{FDCABFEC-B8B6-4A06-99AB-689639D62D97}" type="presParOf" srcId="{3A6F3D38-6FA6-469E-B3C3-234BD62E4CCA}" destId="{727186A0-986E-40DF-85B7-ACC6191E0924}" srcOrd="1" destOrd="0" presId="urn:microsoft.com/office/officeart/2005/8/layout/lProcess2"/>
    <dgm:cxn modelId="{D2828E24-3962-4133-AC2D-854338F9454C}" type="presParOf" srcId="{3A6F3D38-6FA6-469E-B3C3-234BD62E4CCA}" destId="{F4329E4E-5431-4760-B147-9E77700EF61A}" srcOrd="2" destOrd="0" presId="urn:microsoft.com/office/officeart/2005/8/layout/lProcess2"/>
    <dgm:cxn modelId="{92A8C7FE-7FD0-4B12-8770-54F89A7DA36C}" type="presParOf" srcId="{F4329E4E-5431-4760-B147-9E77700EF61A}" destId="{B5C22EF8-EBFA-4704-BF77-C1B26E178B0D}" srcOrd="0" destOrd="0" presId="urn:microsoft.com/office/officeart/2005/8/layout/lProcess2"/>
    <dgm:cxn modelId="{3FAEF41A-DA04-4BA7-9C0C-1E3046421A92}" type="presParOf" srcId="{B5C22EF8-EBFA-4704-BF77-C1B26E178B0D}" destId="{EFE71110-9F14-440A-945D-9BFF90054013}" srcOrd="0" destOrd="0" presId="urn:microsoft.com/office/officeart/2005/8/layout/lProcess2"/>
    <dgm:cxn modelId="{27FBE179-03AF-496D-B170-831441F8892F}" type="presParOf" srcId="{B5C22EF8-EBFA-4704-BF77-C1B26E178B0D}" destId="{35EA0CEB-E637-4D3C-96EF-C8D3B04060F2}" srcOrd="1" destOrd="0" presId="urn:microsoft.com/office/officeart/2005/8/layout/lProcess2"/>
    <dgm:cxn modelId="{88F0B3DA-4C8D-4619-A314-69E685D95A34}" type="presParOf" srcId="{B5C22EF8-EBFA-4704-BF77-C1B26E178B0D}" destId="{9E190C18-AEDE-45E1-8A46-924B1190ACB6}" srcOrd="2" destOrd="0" presId="urn:microsoft.com/office/officeart/2005/8/layout/lProcess2"/>
    <dgm:cxn modelId="{63E918CA-71B6-4BE8-99CD-C8073486871F}" type="presParOf" srcId="{B5C22EF8-EBFA-4704-BF77-C1B26E178B0D}" destId="{1E1AD27B-2438-4D0B-AB02-AF912F764D09}" srcOrd="3" destOrd="0" presId="urn:microsoft.com/office/officeart/2005/8/layout/lProcess2"/>
    <dgm:cxn modelId="{2674EA96-BE64-4D46-A715-858DD140A8FA}" type="presParOf" srcId="{B5C22EF8-EBFA-4704-BF77-C1B26E178B0D}" destId="{EB498954-62A4-422D-9DE3-1FA74DD1D37F}" srcOrd="4" destOrd="0" presId="urn:microsoft.com/office/officeart/2005/8/layout/lProcess2"/>
    <dgm:cxn modelId="{74737F7E-9027-4B2B-8AA4-71EFE3C3062C}" type="presParOf" srcId="{5473F14B-8F21-412E-B8DE-EADF32D6F521}" destId="{BB3C6D49-326B-48DE-AC1D-9DC877BB01DD}" srcOrd="3" destOrd="0" presId="urn:microsoft.com/office/officeart/2005/8/layout/lProcess2"/>
    <dgm:cxn modelId="{36941C8A-6719-4F21-8C94-EE8274731BE0}" type="presParOf" srcId="{5473F14B-8F21-412E-B8DE-EADF32D6F521}" destId="{EF090B29-38A2-4F08-90FA-7BB67BE8B3E2}" srcOrd="4" destOrd="0" presId="urn:microsoft.com/office/officeart/2005/8/layout/lProcess2"/>
    <dgm:cxn modelId="{B0F41FC7-24FA-4D2A-9C8B-5AAD32D957EC}" type="presParOf" srcId="{EF090B29-38A2-4F08-90FA-7BB67BE8B3E2}" destId="{9A6AB0E7-12CE-4F4C-9194-CFD62AA0E26B}" srcOrd="0" destOrd="0" presId="urn:microsoft.com/office/officeart/2005/8/layout/lProcess2"/>
    <dgm:cxn modelId="{CB13A9FF-B6EB-4359-9445-5D9A35F80247}" type="presParOf" srcId="{EF090B29-38A2-4F08-90FA-7BB67BE8B3E2}" destId="{4735A497-84C1-49AD-B2D7-A0E2E20F2536}" srcOrd="1" destOrd="0" presId="urn:microsoft.com/office/officeart/2005/8/layout/lProcess2"/>
    <dgm:cxn modelId="{E5092731-D1E5-4B25-BC02-EF8643288820}" type="presParOf" srcId="{EF090B29-38A2-4F08-90FA-7BB67BE8B3E2}" destId="{5235814C-D240-476B-A6EA-F820ADA9F290}" srcOrd="2" destOrd="0" presId="urn:microsoft.com/office/officeart/2005/8/layout/lProcess2"/>
    <dgm:cxn modelId="{CF2D57CD-6094-45CA-8A28-A021BA761ACF}" type="presParOf" srcId="{5235814C-D240-476B-A6EA-F820ADA9F290}" destId="{F8C87951-0BEC-442E-BD13-E67FB71AC42B}" srcOrd="0" destOrd="0" presId="urn:microsoft.com/office/officeart/2005/8/layout/lProcess2"/>
    <dgm:cxn modelId="{C386805B-9645-48B6-A452-5BE618BA9986}" type="presParOf" srcId="{F8C87951-0BEC-442E-BD13-E67FB71AC42B}" destId="{DECF7DEE-4FD4-4CE5-AEDF-10353AC11531}" srcOrd="0" destOrd="0" presId="urn:microsoft.com/office/officeart/2005/8/layout/lProcess2"/>
    <dgm:cxn modelId="{6905CB80-90D6-4BF3-A90E-FA7ABD2E3522}" type="presParOf" srcId="{F8C87951-0BEC-442E-BD13-E67FB71AC42B}" destId="{739A0DE6-D28A-493F-A1CB-4B3CCAC72873}" srcOrd="1" destOrd="0" presId="urn:microsoft.com/office/officeart/2005/8/layout/lProcess2"/>
    <dgm:cxn modelId="{3E42126B-E906-4CDA-A8C7-C823739121EF}" type="presParOf" srcId="{F8C87951-0BEC-442E-BD13-E67FB71AC42B}" destId="{02FBE83C-F7E3-4AC9-9A61-66BF67D7D8B6}" srcOrd="2" destOrd="0" presId="urn:microsoft.com/office/officeart/2005/8/layout/lProcess2"/>
    <dgm:cxn modelId="{C9251616-F0BD-4943-9099-DBF3461883AA}" type="presParOf" srcId="{F8C87951-0BEC-442E-BD13-E67FB71AC42B}" destId="{87C5B8B3-4388-4867-AA6C-4B2D717EAAF2}" srcOrd="3" destOrd="0" presId="urn:microsoft.com/office/officeart/2005/8/layout/lProcess2"/>
    <dgm:cxn modelId="{7E398460-B6F4-4A4F-8993-CDB3B4532295}" type="presParOf" srcId="{F8C87951-0BEC-442E-BD13-E67FB71AC42B}" destId="{1EC52667-0754-4666-9083-6E56A0F9B67B}" srcOrd="4" destOrd="0" presId="urn:microsoft.com/office/officeart/2005/8/layout/lProcess2"/>
    <dgm:cxn modelId="{F80C6065-FD92-426E-A3DF-B8166C633409}" type="presParOf" srcId="{5473F14B-8F21-412E-B8DE-EADF32D6F521}" destId="{9C67C073-8031-4FB8-83D0-BB3987979FB7}" srcOrd="5" destOrd="0" presId="urn:microsoft.com/office/officeart/2005/8/layout/lProcess2"/>
    <dgm:cxn modelId="{87D9A87F-118D-4DF7-B37E-024E687F28F3}" type="presParOf" srcId="{5473F14B-8F21-412E-B8DE-EADF32D6F521}" destId="{3D53649F-3A9D-48AC-B3B4-F9359FF49907}" srcOrd="6" destOrd="0" presId="urn:microsoft.com/office/officeart/2005/8/layout/lProcess2"/>
    <dgm:cxn modelId="{8B557770-3F3B-473C-98AA-F790A99B1E90}" type="presParOf" srcId="{3D53649F-3A9D-48AC-B3B4-F9359FF49907}" destId="{18B77C7D-672C-4358-9CA6-BD8FA6E2302A}" srcOrd="0" destOrd="0" presId="urn:microsoft.com/office/officeart/2005/8/layout/lProcess2"/>
    <dgm:cxn modelId="{66416EB6-4C68-45BE-A63D-1C10EF283EBB}" type="presParOf" srcId="{3D53649F-3A9D-48AC-B3B4-F9359FF49907}" destId="{AB95B1F2-DB60-4BC5-81D3-1FA274FF69C7}" srcOrd="1" destOrd="0" presId="urn:microsoft.com/office/officeart/2005/8/layout/lProcess2"/>
    <dgm:cxn modelId="{45762CD1-2F3A-47CE-8C04-CF069C8FF8CF}" type="presParOf" srcId="{3D53649F-3A9D-48AC-B3B4-F9359FF49907}" destId="{9D4EF955-0664-47BE-890F-75DA470A2A2E}" srcOrd="2" destOrd="0" presId="urn:microsoft.com/office/officeart/2005/8/layout/lProcess2"/>
    <dgm:cxn modelId="{592DF2BB-D3BA-4F66-8B65-3157338DB348}" type="presParOf" srcId="{9D4EF955-0664-47BE-890F-75DA470A2A2E}" destId="{CCD58064-6258-410C-B1E0-023DF3946A43}" srcOrd="0" destOrd="0" presId="urn:microsoft.com/office/officeart/2005/8/layout/lProcess2"/>
    <dgm:cxn modelId="{F6FA2932-03E8-47D0-B03D-DF709A3F4CC2}" type="presParOf" srcId="{CCD58064-6258-410C-B1E0-023DF3946A43}" destId="{204F3481-2F4C-45A5-A0A1-C088684F0126}" srcOrd="0" destOrd="0" presId="urn:microsoft.com/office/officeart/2005/8/layout/lProcess2"/>
    <dgm:cxn modelId="{08973CF1-B547-49E0-9EC0-225AA17C3461}" type="presParOf" srcId="{CCD58064-6258-410C-B1E0-023DF3946A43}" destId="{B768FAA9-E2C4-4A6B-82D8-EF54C53E14D8}" srcOrd="1" destOrd="0" presId="urn:microsoft.com/office/officeart/2005/8/layout/lProcess2"/>
    <dgm:cxn modelId="{DE3D1C0F-92C1-4F9B-B469-C5DF9A04A380}" type="presParOf" srcId="{CCD58064-6258-410C-B1E0-023DF3946A43}" destId="{0F3CAB81-CF76-498F-9619-BAF8144FA3C3}" srcOrd="2" destOrd="0" presId="urn:microsoft.com/office/officeart/2005/8/layout/lProcess2"/>
    <dgm:cxn modelId="{72F711B0-4F02-47FD-B707-0976F8783CF1}" type="presParOf" srcId="{CCD58064-6258-410C-B1E0-023DF3946A43}" destId="{0E0C811E-F3C5-4F24-A485-437F0C0EAD6A}" srcOrd="3" destOrd="0" presId="urn:microsoft.com/office/officeart/2005/8/layout/lProcess2"/>
    <dgm:cxn modelId="{3CFF1DE9-BB4F-4559-BED8-E46F76DCA370}" type="presParOf" srcId="{CCD58064-6258-410C-B1E0-023DF3946A43}" destId="{80762C44-FA02-441A-8A8D-FC00E4F372F1}" srcOrd="4" destOrd="0" presId="urn:microsoft.com/office/officeart/2005/8/layout/lProcess2"/>
    <dgm:cxn modelId="{FD8D0DF5-7BE4-4BE2-8FE1-25A2943E402B}" type="presParOf" srcId="{5473F14B-8F21-412E-B8DE-EADF32D6F521}" destId="{1EEF13C7-AF43-4380-A8A5-F72A5D476D05}" srcOrd="7" destOrd="0" presId="urn:microsoft.com/office/officeart/2005/8/layout/lProcess2"/>
    <dgm:cxn modelId="{FA6AB097-7BFA-435A-8E0D-E1319E71A8E1}" type="presParOf" srcId="{5473F14B-8F21-412E-B8DE-EADF32D6F521}" destId="{0618492F-D453-4601-9C36-8CE6AA153D1B}" srcOrd="8" destOrd="0" presId="urn:microsoft.com/office/officeart/2005/8/layout/lProcess2"/>
    <dgm:cxn modelId="{9399FDEF-AFA5-464C-B6C4-BFE2B063157E}" type="presParOf" srcId="{0618492F-D453-4601-9C36-8CE6AA153D1B}" destId="{5A591EE2-4B7B-40DB-B051-D75F7BFEDDD6}" srcOrd="0" destOrd="0" presId="urn:microsoft.com/office/officeart/2005/8/layout/lProcess2"/>
    <dgm:cxn modelId="{14CAFF89-E832-40FB-BA4E-4E865E08BC74}" type="presParOf" srcId="{0618492F-D453-4601-9C36-8CE6AA153D1B}" destId="{34BAB90F-F3E5-4FFB-A339-2946D1CD0CCB}" srcOrd="1" destOrd="0" presId="urn:microsoft.com/office/officeart/2005/8/layout/lProcess2"/>
    <dgm:cxn modelId="{87D80548-CCCB-42F6-B4B7-21464EC15E8D}" type="presParOf" srcId="{0618492F-D453-4601-9C36-8CE6AA153D1B}" destId="{BA794F96-F89B-483A-BF3A-9118CA9CCDA4}" srcOrd="2" destOrd="0" presId="urn:microsoft.com/office/officeart/2005/8/layout/lProcess2"/>
    <dgm:cxn modelId="{6AAE280A-39A7-41EC-8F24-AF8CAB715B1D}" type="presParOf" srcId="{BA794F96-F89B-483A-BF3A-9118CA9CCDA4}" destId="{76BCF6F8-619E-4477-AF5E-3CC45345624F}" srcOrd="0" destOrd="0" presId="urn:microsoft.com/office/officeart/2005/8/layout/lProcess2"/>
    <dgm:cxn modelId="{C3BD68F1-FBF9-4C2B-8FBD-9670203646D0}" type="presParOf" srcId="{76BCF6F8-619E-4477-AF5E-3CC45345624F}" destId="{F0B767F2-4C7E-481B-967C-8FE0CB529397}" srcOrd="0" destOrd="0" presId="urn:microsoft.com/office/officeart/2005/8/layout/lProcess2"/>
    <dgm:cxn modelId="{FC655590-751C-4032-9310-9F463486E2DE}" type="presParOf" srcId="{76BCF6F8-619E-4477-AF5E-3CC45345624F}" destId="{B342BD1C-A54C-4F1C-A099-03A03E61088D}" srcOrd="1" destOrd="0" presId="urn:microsoft.com/office/officeart/2005/8/layout/lProcess2"/>
    <dgm:cxn modelId="{C523C809-B9D0-4880-AED2-922EFFE0A8B4}" type="presParOf" srcId="{76BCF6F8-619E-4477-AF5E-3CC45345624F}" destId="{6F277C00-29F7-4ECD-8C97-37788C7BA770}" srcOrd="2" destOrd="0" presId="urn:microsoft.com/office/officeart/2005/8/layout/lProcess2"/>
    <dgm:cxn modelId="{7052A921-DFA6-4DFE-B401-1ADA60150675}" type="presParOf" srcId="{76BCF6F8-619E-4477-AF5E-3CC45345624F}" destId="{3945A699-1DD4-41EF-B849-687FF56CB987}" srcOrd="3" destOrd="0" presId="urn:microsoft.com/office/officeart/2005/8/layout/lProcess2"/>
    <dgm:cxn modelId="{67D9562B-410B-4122-85BD-688E71D04BF1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708785"/>
      </dsp:txXfrm>
    </dsp:sp>
    <dsp:sp modelId="{D6B8C86D-B5C5-4707-BB1C-60E6EB9E4EBA}">
      <dsp:nvSpPr>
        <dsp:cNvPr id="0" name=""/>
        <dsp:cNvSpPr/>
      </dsp:nvSpPr>
      <dsp:spPr>
        <a:xfrm>
          <a:off x="168391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1742046"/>
        <a:ext cx="1244256" cy="1053476"/>
      </dsp:txXfrm>
    </dsp:sp>
    <dsp:sp modelId="{20F65450-B565-4F6E-8CBD-65CD2502E3B0}">
      <dsp:nvSpPr>
        <dsp:cNvPr id="0" name=""/>
        <dsp:cNvSpPr/>
      </dsp:nvSpPr>
      <dsp:spPr>
        <a:xfrm>
          <a:off x="168391" y="3000455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3033230"/>
        <a:ext cx="1244256" cy="1053476"/>
      </dsp:txXfrm>
    </dsp:sp>
    <dsp:sp modelId="{80F88CB8-4B64-4172-B897-E8F8383812F7}">
      <dsp:nvSpPr>
        <dsp:cNvPr id="0" name=""/>
        <dsp:cNvSpPr/>
      </dsp:nvSpPr>
      <dsp:spPr>
        <a:xfrm>
          <a:off x="168391" y="4291639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4324414"/>
        <a:ext cx="1244256" cy="1053476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708785"/>
      </dsp:txXfrm>
    </dsp:sp>
    <dsp:sp modelId="{EFE71110-9F14-440A-945D-9BFF90054013}">
      <dsp:nvSpPr>
        <dsp:cNvPr id="0" name=""/>
        <dsp:cNvSpPr/>
      </dsp:nvSpPr>
      <dsp:spPr>
        <a:xfrm>
          <a:off x="1928444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61219" y="1742046"/>
        <a:ext cx="1244256" cy="1053476"/>
      </dsp:txXfrm>
    </dsp:sp>
    <dsp:sp modelId="{9E190C18-AEDE-45E1-8A46-924B1190ACB6}">
      <dsp:nvSpPr>
        <dsp:cNvPr id="0" name=""/>
        <dsp:cNvSpPr/>
      </dsp:nvSpPr>
      <dsp:spPr>
        <a:xfrm>
          <a:off x="1928444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1961219" y="3033230"/>
        <a:ext cx="1244256" cy="1053476"/>
      </dsp:txXfrm>
    </dsp:sp>
    <dsp:sp modelId="{EB498954-62A4-422D-9DE3-1FA74DD1D37F}">
      <dsp:nvSpPr>
        <dsp:cNvPr id="0" name=""/>
        <dsp:cNvSpPr/>
      </dsp:nvSpPr>
      <dsp:spPr>
        <a:xfrm>
          <a:off x="1928444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61219" y="4324414"/>
        <a:ext cx="1244256" cy="1053476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708785"/>
      </dsp:txXfrm>
    </dsp:sp>
    <dsp:sp modelId="{DECF7DEE-4FD4-4CE5-AEDF-10353AC11531}">
      <dsp:nvSpPr>
        <dsp:cNvPr id="0" name=""/>
        <dsp:cNvSpPr/>
      </dsp:nvSpPr>
      <dsp:spPr>
        <a:xfrm>
          <a:off x="3688496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1742046"/>
        <a:ext cx="1244256" cy="1053476"/>
      </dsp:txXfrm>
    </dsp:sp>
    <dsp:sp modelId="{02FBE83C-F7E3-4AC9-9A61-66BF67D7D8B6}">
      <dsp:nvSpPr>
        <dsp:cNvPr id="0" name=""/>
        <dsp:cNvSpPr/>
      </dsp:nvSpPr>
      <dsp:spPr>
        <a:xfrm>
          <a:off x="3688496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3033230"/>
        <a:ext cx="1244256" cy="1053476"/>
      </dsp:txXfrm>
    </dsp:sp>
    <dsp:sp modelId="{1EC52667-0754-4666-9083-6E56A0F9B67B}">
      <dsp:nvSpPr>
        <dsp:cNvPr id="0" name=""/>
        <dsp:cNvSpPr/>
      </dsp:nvSpPr>
      <dsp:spPr>
        <a:xfrm>
          <a:off x="3688496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4324414"/>
        <a:ext cx="1244256" cy="1053476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708785"/>
      </dsp:txXfrm>
    </dsp:sp>
    <dsp:sp modelId="{204F3481-2F4C-45A5-A0A1-C088684F0126}">
      <dsp:nvSpPr>
        <dsp:cNvPr id="0" name=""/>
        <dsp:cNvSpPr/>
      </dsp:nvSpPr>
      <dsp:spPr>
        <a:xfrm>
          <a:off x="5448549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81324" y="1742046"/>
        <a:ext cx="1244256" cy="1053476"/>
      </dsp:txXfrm>
    </dsp:sp>
    <dsp:sp modelId="{0F3CAB81-CF76-498F-9619-BAF8144FA3C3}">
      <dsp:nvSpPr>
        <dsp:cNvPr id="0" name=""/>
        <dsp:cNvSpPr/>
      </dsp:nvSpPr>
      <dsp:spPr>
        <a:xfrm>
          <a:off x="5448549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81324" y="3033230"/>
        <a:ext cx="1244256" cy="1053476"/>
      </dsp:txXfrm>
    </dsp:sp>
    <dsp:sp modelId="{80762C44-FA02-441A-8A8D-FC00E4F372F1}">
      <dsp:nvSpPr>
        <dsp:cNvPr id="0" name=""/>
        <dsp:cNvSpPr/>
      </dsp:nvSpPr>
      <dsp:spPr>
        <a:xfrm>
          <a:off x="5448549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5481324" y="4324414"/>
        <a:ext cx="1244256" cy="1053476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708785"/>
      </dsp:txXfrm>
    </dsp:sp>
    <dsp:sp modelId="{F0B767F2-4C7E-481B-967C-8FE0CB529397}">
      <dsp:nvSpPr>
        <dsp:cNvPr id="0" name=""/>
        <dsp:cNvSpPr/>
      </dsp:nvSpPr>
      <dsp:spPr>
        <a:xfrm>
          <a:off x="7208601" y="1709271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41376" y="1742046"/>
        <a:ext cx="1244256" cy="1053476"/>
      </dsp:txXfrm>
    </dsp:sp>
    <dsp:sp modelId="{6F277C00-29F7-4ECD-8C97-37788C7BA770}">
      <dsp:nvSpPr>
        <dsp:cNvPr id="0" name=""/>
        <dsp:cNvSpPr/>
      </dsp:nvSpPr>
      <dsp:spPr>
        <a:xfrm>
          <a:off x="7208601" y="3000455"/>
          <a:ext cx="1309806" cy="1119026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7241376" y="3033230"/>
        <a:ext cx="1244256" cy="1053476"/>
      </dsp:txXfrm>
    </dsp:sp>
    <dsp:sp modelId="{6C9EBB1C-8DC1-467B-832A-DCA29AD54F62}">
      <dsp:nvSpPr>
        <dsp:cNvPr id="0" name=""/>
        <dsp:cNvSpPr/>
      </dsp:nvSpPr>
      <dsp:spPr>
        <a:xfrm>
          <a:off x="7208601" y="4291639"/>
          <a:ext cx="1309806" cy="1119026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41376" y="4324414"/>
        <a:ext cx="1244256" cy="105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708785"/>
      </dsp:txXfrm>
    </dsp:sp>
    <dsp:sp modelId="{D6B8C86D-B5C5-4707-BB1C-60E6EB9E4EBA}">
      <dsp:nvSpPr>
        <dsp:cNvPr id="0" name=""/>
        <dsp:cNvSpPr/>
      </dsp:nvSpPr>
      <dsp:spPr>
        <a:xfrm>
          <a:off x="168391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1742046"/>
        <a:ext cx="1244256" cy="1053476"/>
      </dsp:txXfrm>
    </dsp:sp>
    <dsp:sp modelId="{20F65450-B565-4F6E-8CBD-65CD2502E3B0}">
      <dsp:nvSpPr>
        <dsp:cNvPr id="0" name=""/>
        <dsp:cNvSpPr/>
      </dsp:nvSpPr>
      <dsp:spPr>
        <a:xfrm>
          <a:off x="168391" y="3000455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3033230"/>
        <a:ext cx="1244256" cy="1053476"/>
      </dsp:txXfrm>
    </dsp:sp>
    <dsp:sp modelId="{80F88CB8-4B64-4172-B897-E8F8383812F7}">
      <dsp:nvSpPr>
        <dsp:cNvPr id="0" name=""/>
        <dsp:cNvSpPr/>
      </dsp:nvSpPr>
      <dsp:spPr>
        <a:xfrm>
          <a:off x="168391" y="4291639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201166" y="4324414"/>
        <a:ext cx="1244256" cy="1053476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708785"/>
      </dsp:txXfrm>
    </dsp:sp>
    <dsp:sp modelId="{EFE71110-9F14-440A-945D-9BFF90054013}">
      <dsp:nvSpPr>
        <dsp:cNvPr id="0" name=""/>
        <dsp:cNvSpPr/>
      </dsp:nvSpPr>
      <dsp:spPr>
        <a:xfrm>
          <a:off x="1928444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61219" y="1742046"/>
        <a:ext cx="1244256" cy="1053476"/>
      </dsp:txXfrm>
    </dsp:sp>
    <dsp:sp modelId="{9E190C18-AEDE-45E1-8A46-924B1190ACB6}">
      <dsp:nvSpPr>
        <dsp:cNvPr id="0" name=""/>
        <dsp:cNvSpPr/>
      </dsp:nvSpPr>
      <dsp:spPr>
        <a:xfrm>
          <a:off x="1928444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1961219" y="3033230"/>
        <a:ext cx="1244256" cy="1053476"/>
      </dsp:txXfrm>
    </dsp:sp>
    <dsp:sp modelId="{EB498954-62A4-422D-9DE3-1FA74DD1D37F}">
      <dsp:nvSpPr>
        <dsp:cNvPr id="0" name=""/>
        <dsp:cNvSpPr/>
      </dsp:nvSpPr>
      <dsp:spPr>
        <a:xfrm>
          <a:off x="1928444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61219" y="4324414"/>
        <a:ext cx="1244256" cy="1053476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708785"/>
      </dsp:txXfrm>
    </dsp:sp>
    <dsp:sp modelId="{DECF7DEE-4FD4-4CE5-AEDF-10353AC11531}">
      <dsp:nvSpPr>
        <dsp:cNvPr id="0" name=""/>
        <dsp:cNvSpPr/>
      </dsp:nvSpPr>
      <dsp:spPr>
        <a:xfrm>
          <a:off x="3688496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1742046"/>
        <a:ext cx="1244256" cy="1053476"/>
      </dsp:txXfrm>
    </dsp:sp>
    <dsp:sp modelId="{02FBE83C-F7E3-4AC9-9A61-66BF67D7D8B6}">
      <dsp:nvSpPr>
        <dsp:cNvPr id="0" name=""/>
        <dsp:cNvSpPr/>
      </dsp:nvSpPr>
      <dsp:spPr>
        <a:xfrm>
          <a:off x="3688496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3033230"/>
        <a:ext cx="1244256" cy="1053476"/>
      </dsp:txXfrm>
    </dsp:sp>
    <dsp:sp modelId="{1EC52667-0754-4666-9083-6E56A0F9B67B}">
      <dsp:nvSpPr>
        <dsp:cNvPr id="0" name=""/>
        <dsp:cNvSpPr/>
      </dsp:nvSpPr>
      <dsp:spPr>
        <a:xfrm>
          <a:off x="3688496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21271" y="4324414"/>
        <a:ext cx="1244256" cy="1053476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708785"/>
      </dsp:txXfrm>
    </dsp:sp>
    <dsp:sp modelId="{204F3481-2F4C-45A5-A0A1-C088684F0126}">
      <dsp:nvSpPr>
        <dsp:cNvPr id="0" name=""/>
        <dsp:cNvSpPr/>
      </dsp:nvSpPr>
      <dsp:spPr>
        <a:xfrm>
          <a:off x="5448549" y="1709271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81324" y="1742046"/>
        <a:ext cx="1244256" cy="1053476"/>
      </dsp:txXfrm>
    </dsp:sp>
    <dsp:sp modelId="{0F3CAB81-CF76-498F-9619-BAF8144FA3C3}">
      <dsp:nvSpPr>
        <dsp:cNvPr id="0" name=""/>
        <dsp:cNvSpPr/>
      </dsp:nvSpPr>
      <dsp:spPr>
        <a:xfrm>
          <a:off x="5448549" y="3000455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81324" y="3033230"/>
        <a:ext cx="1244256" cy="1053476"/>
      </dsp:txXfrm>
    </dsp:sp>
    <dsp:sp modelId="{80762C44-FA02-441A-8A8D-FC00E4F372F1}">
      <dsp:nvSpPr>
        <dsp:cNvPr id="0" name=""/>
        <dsp:cNvSpPr/>
      </dsp:nvSpPr>
      <dsp:spPr>
        <a:xfrm>
          <a:off x="5448549" y="4291639"/>
          <a:ext cx="1309806" cy="11190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75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5481324" y="4324414"/>
        <a:ext cx="1244256" cy="1053476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6959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708785"/>
      </dsp:txXfrm>
    </dsp:sp>
    <dsp:sp modelId="{F0B767F2-4C7E-481B-967C-8FE0CB529397}">
      <dsp:nvSpPr>
        <dsp:cNvPr id="0" name=""/>
        <dsp:cNvSpPr/>
      </dsp:nvSpPr>
      <dsp:spPr>
        <a:xfrm>
          <a:off x="7208601" y="1709271"/>
          <a:ext cx="1309806" cy="1119026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41376" y="1742046"/>
        <a:ext cx="1244256" cy="1053476"/>
      </dsp:txXfrm>
    </dsp:sp>
    <dsp:sp modelId="{6F277C00-29F7-4ECD-8C97-37788C7BA770}">
      <dsp:nvSpPr>
        <dsp:cNvPr id="0" name=""/>
        <dsp:cNvSpPr/>
      </dsp:nvSpPr>
      <dsp:spPr>
        <a:xfrm>
          <a:off x="7208601" y="3000455"/>
          <a:ext cx="1309806" cy="1119026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5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750" kern="1200" dirty="0">
            <a:latin typeface="Calibri" pitchFamily="34" charset="0"/>
            <a:cs typeface="Calibri" pitchFamily="34" charset="0"/>
          </a:endParaRPr>
        </a:p>
      </dsp:txBody>
      <dsp:txXfrm>
        <a:off x="7241376" y="3033230"/>
        <a:ext cx="1244256" cy="1053476"/>
      </dsp:txXfrm>
    </dsp:sp>
    <dsp:sp modelId="{6C9EBB1C-8DC1-467B-832A-DCA29AD54F62}">
      <dsp:nvSpPr>
        <dsp:cNvPr id="0" name=""/>
        <dsp:cNvSpPr/>
      </dsp:nvSpPr>
      <dsp:spPr>
        <a:xfrm>
          <a:off x="7208601" y="4291639"/>
          <a:ext cx="1309806" cy="1119026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41376" y="4324414"/>
        <a:ext cx="1244256" cy="1053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A8C0D-4925-49EB-8D87-79017C5F12E8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494E-C648-41D3-9F7F-9C66ECF485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1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glomerative_cluster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6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general case, the complexity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gglomerative clustering"/>
              </a:rPr>
              <a:t>agglomerative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O(n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log(n)), which makes them too slow for large data sets. Divisive clustering with an exhaustive search is O(2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even worse.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5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Intercluster</a:t>
            </a:r>
            <a:r>
              <a:rPr lang="en-US" dirty="0" smtClean="0"/>
              <a:t> distances</a:t>
            </a:r>
            <a:r>
              <a:rPr lang="en-US" baseline="0" dirty="0" smtClean="0"/>
              <a:t> can be easily defined for all Euclidean cases.  The concept can also be applied to non-Euclidean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5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measures are applicable to both Euclidean</a:t>
            </a:r>
            <a:r>
              <a:rPr lang="en-US" baseline="0" dirty="0" smtClean="0"/>
              <a:t> and non-Euclidean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9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measures are applicable to both Euclidean</a:t>
            </a:r>
            <a:r>
              <a:rPr lang="en-US" baseline="0" dirty="0" smtClean="0"/>
              <a:t> and non-Euclidean cases.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first sample a data point x0 from this distribution (the farther x0 from current centers, the higher probability to be sampled), and then let c</a:t>
            </a:r>
            <a:r>
              <a:rPr lang="en-US" altLang="zh-CN" baseline="-25000" dirty="0" smtClean="0"/>
              <a:t>i</a:t>
            </a:r>
            <a:r>
              <a:rPr lang="en-US" altLang="zh-CN" baseline="0" dirty="0" smtClean="0"/>
              <a:t>=x</a:t>
            </a:r>
            <a:r>
              <a:rPr lang="en-US" altLang="zh-CN" baseline="-25000" dirty="0" smtClean="0"/>
              <a:t>0</a:t>
            </a:r>
            <a:r>
              <a:rPr lang="en-US" altLang="zh-CN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 smtClean="0"/>
              <a:t>Theorem: O(log k)-approximation to optimum, right after initialization.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-means++ algorithm guarantees an approximation ratio O(log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expectation (over the randomness of the algorithm), where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clusters used.  This is in contrast to original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-means, which can generate clustering which is arbitrarily worse than the optimum.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</a:t>
            </a:r>
            <a:r>
              <a:rPr lang="en-US" altLang="zh-CN" baseline="0" dirty="0" smtClean="0"/>
              <a:t> is the number of clusters, l is the oversampling factor, which can be a function of k (i.e., theta(k)). For each iteration, K-means|| samples each point with higher probability than K-means++. Note that each point can be sampled multiple times. After R iterations, we will get more than k intermediate clusters (The expected number of points in C is l*R) in C. These clusters are then clustered to find the final k centers.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494E-C648-41D3-9F7F-9C66ECF485D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3294-F946-4594-BC95-6D2AB944A07A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E208-F57C-40D7-BBA0-44D58DA29732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53A3-101F-4518-9F88-F121252871A9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6A7-4B7B-427E-B8D4-2560713AAD85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694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48">
                <a:solidFill>
                  <a:schemeClr val="tx1">
                    <a:tint val="75000"/>
                  </a:schemeClr>
                </a:solidFill>
              </a:defRPr>
            </a:lvl1pPr>
            <a:lvl2pPr marL="536542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2pPr>
            <a:lvl3pPr marL="1073084" indent="0">
              <a:buNone/>
              <a:defRPr sz="1877">
                <a:solidFill>
                  <a:schemeClr val="tx1">
                    <a:tint val="75000"/>
                  </a:schemeClr>
                </a:solidFill>
              </a:defRPr>
            </a:lvl3pPr>
            <a:lvl4pPr marL="1609626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4pPr>
            <a:lvl5pPr marL="2146168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5pPr>
            <a:lvl6pPr marL="2682710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6pPr>
            <a:lvl7pPr marL="3219252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7pPr>
            <a:lvl8pPr marL="3755794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8pPr>
            <a:lvl9pPr marL="4292336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7467-0DC1-44F8-8E19-D9A1F2513B05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3286"/>
            </a:lvl1pPr>
            <a:lvl2pPr>
              <a:defRPr sz="2817"/>
            </a:lvl2pPr>
            <a:lvl3pPr>
              <a:defRPr sz="2348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3286"/>
            </a:lvl1pPr>
            <a:lvl2pPr>
              <a:defRPr sz="2817"/>
            </a:lvl2pPr>
            <a:lvl3pPr>
              <a:defRPr sz="2348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BC42-8A05-4198-97B4-92AC7FF6C7A1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817" b="1"/>
            </a:lvl1pPr>
            <a:lvl2pPr marL="536542" indent="0">
              <a:buNone/>
              <a:defRPr sz="2348" b="1"/>
            </a:lvl2pPr>
            <a:lvl3pPr marL="1073084" indent="0">
              <a:buNone/>
              <a:defRPr sz="2112" b="1"/>
            </a:lvl3pPr>
            <a:lvl4pPr marL="1609626" indent="0">
              <a:buNone/>
              <a:defRPr sz="1877" b="1"/>
            </a:lvl4pPr>
            <a:lvl5pPr marL="2146168" indent="0">
              <a:buNone/>
              <a:defRPr sz="1877" b="1"/>
            </a:lvl5pPr>
            <a:lvl6pPr marL="2682710" indent="0">
              <a:buNone/>
              <a:defRPr sz="1877" b="1"/>
            </a:lvl6pPr>
            <a:lvl7pPr marL="3219252" indent="0">
              <a:buNone/>
              <a:defRPr sz="1877" b="1"/>
            </a:lvl7pPr>
            <a:lvl8pPr marL="3755794" indent="0">
              <a:buNone/>
              <a:defRPr sz="1877" b="1"/>
            </a:lvl8pPr>
            <a:lvl9pPr marL="4292336" indent="0">
              <a:buNone/>
              <a:defRPr sz="18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17"/>
            </a:lvl1pPr>
            <a:lvl2pPr>
              <a:defRPr sz="2348"/>
            </a:lvl2pPr>
            <a:lvl3pPr>
              <a:defRPr sz="2112"/>
            </a:lvl3pPr>
            <a:lvl4pPr>
              <a:defRPr sz="1877"/>
            </a:lvl4pPr>
            <a:lvl5pPr>
              <a:defRPr sz="1877"/>
            </a:lvl5pPr>
            <a:lvl6pPr>
              <a:defRPr sz="1877"/>
            </a:lvl6pPr>
            <a:lvl7pPr>
              <a:defRPr sz="1877"/>
            </a:lvl7pPr>
            <a:lvl8pPr>
              <a:defRPr sz="1877"/>
            </a:lvl8pPr>
            <a:lvl9pPr>
              <a:defRPr sz="18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817" b="1"/>
            </a:lvl1pPr>
            <a:lvl2pPr marL="536542" indent="0">
              <a:buNone/>
              <a:defRPr sz="2348" b="1"/>
            </a:lvl2pPr>
            <a:lvl3pPr marL="1073084" indent="0">
              <a:buNone/>
              <a:defRPr sz="2112" b="1"/>
            </a:lvl3pPr>
            <a:lvl4pPr marL="1609626" indent="0">
              <a:buNone/>
              <a:defRPr sz="1877" b="1"/>
            </a:lvl4pPr>
            <a:lvl5pPr marL="2146168" indent="0">
              <a:buNone/>
              <a:defRPr sz="1877" b="1"/>
            </a:lvl5pPr>
            <a:lvl6pPr marL="2682710" indent="0">
              <a:buNone/>
              <a:defRPr sz="1877" b="1"/>
            </a:lvl6pPr>
            <a:lvl7pPr marL="3219252" indent="0">
              <a:buNone/>
              <a:defRPr sz="1877" b="1"/>
            </a:lvl7pPr>
            <a:lvl8pPr marL="3755794" indent="0">
              <a:buNone/>
              <a:defRPr sz="1877" b="1"/>
            </a:lvl8pPr>
            <a:lvl9pPr marL="4292336" indent="0">
              <a:buNone/>
              <a:defRPr sz="18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17"/>
            </a:lvl1pPr>
            <a:lvl2pPr>
              <a:defRPr sz="2348"/>
            </a:lvl2pPr>
            <a:lvl3pPr>
              <a:defRPr sz="2112"/>
            </a:lvl3pPr>
            <a:lvl4pPr>
              <a:defRPr sz="1877"/>
            </a:lvl4pPr>
            <a:lvl5pPr>
              <a:defRPr sz="1877"/>
            </a:lvl5pPr>
            <a:lvl6pPr>
              <a:defRPr sz="1877"/>
            </a:lvl6pPr>
            <a:lvl7pPr>
              <a:defRPr sz="1877"/>
            </a:lvl7pPr>
            <a:lvl8pPr>
              <a:defRPr sz="1877"/>
            </a:lvl8pPr>
            <a:lvl9pPr>
              <a:defRPr sz="18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475E-979E-49B8-B20B-5060B7EACEDA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1096-AFD7-40F0-81B8-FD9C4122FA4C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4D1C-BD5E-4402-A6C5-FDFB055CDD0A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34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756"/>
            </a:lvl1pPr>
            <a:lvl2pPr>
              <a:defRPr sz="3286"/>
            </a:lvl2pPr>
            <a:lvl3pPr>
              <a:defRPr sz="2817"/>
            </a:lvl3pPr>
            <a:lvl4pPr>
              <a:defRPr sz="2348"/>
            </a:lvl4pPr>
            <a:lvl5pPr>
              <a:defRPr sz="2348"/>
            </a:lvl5pPr>
            <a:lvl6pPr>
              <a:defRPr sz="2348"/>
            </a:lvl6pPr>
            <a:lvl7pPr>
              <a:defRPr sz="2348"/>
            </a:lvl7pPr>
            <a:lvl8pPr>
              <a:defRPr sz="2348"/>
            </a:lvl8pPr>
            <a:lvl9pPr>
              <a:defRPr sz="23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643"/>
            </a:lvl1pPr>
            <a:lvl2pPr marL="536542" indent="0">
              <a:buNone/>
              <a:defRPr sz="1408"/>
            </a:lvl2pPr>
            <a:lvl3pPr marL="1073084" indent="0">
              <a:buNone/>
              <a:defRPr sz="1173"/>
            </a:lvl3pPr>
            <a:lvl4pPr marL="1609626" indent="0">
              <a:buNone/>
              <a:defRPr sz="1056"/>
            </a:lvl4pPr>
            <a:lvl5pPr marL="2146168" indent="0">
              <a:buNone/>
              <a:defRPr sz="1056"/>
            </a:lvl5pPr>
            <a:lvl6pPr marL="2682710" indent="0">
              <a:buNone/>
              <a:defRPr sz="1056"/>
            </a:lvl6pPr>
            <a:lvl7pPr marL="3219252" indent="0">
              <a:buNone/>
              <a:defRPr sz="1056"/>
            </a:lvl7pPr>
            <a:lvl8pPr marL="3755794" indent="0">
              <a:buNone/>
              <a:defRPr sz="1056"/>
            </a:lvl8pPr>
            <a:lvl9pPr marL="4292336" indent="0">
              <a:buNone/>
              <a:defRPr sz="10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BBA3-79D7-489C-84EA-655EBB81A500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4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756"/>
            </a:lvl1pPr>
            <a:lvl2pPr marL="536542" indent="0">
              <a:buNone/>
              <a:defRPr sz="3286"/>
            </a:lvl2pPr>
            <a:lvl3pPr marL="1073084" indent="0">
              <a:buNone/>
              <a:defRPr sz="2817"/>
            </a:lvl3pPr>
            <a:lvl4pPr marL="1609626" indent="0">
              <a:buNone/>
              <a:defRPr sz="2348"/>
            </a:lvl4pPr>
            <a:lvl5pPr marL="2146168" indent="0">
              <a:buNone/>
              <a:defRPr sz="2348"/>
            </a:lvl5pPr>
            <a:lvl6pPr marL="2682710" indent="0">
              <a:buNone/>
              <a:defRPr sz="2348"/>
            </a:lvl6pPr>
            <a:lvl7pPr marL="3219252" indent="0">
              <a:buNone/>
              <a:defRPr sz="2348"/>
            </a:lvl7pPr>
            <a:lvl8pPr marL="3755794" indent="0">
              <a:buNone/>
              <a:defRPr sz="2348"/>
            </a:lvl8pPr>
            <a:lvl9pPr marL="4292336" indent="0">
              <a:buNone/>
              <a:defRPr sz="234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643"/>
            </a:lvl1pPr>
            <a:lvl2pPr marL="536542" indent="0">
              <a:buNone/>
              <a:defRPr sz="1408"/>
            </a:lvl2pPr>
            <a:lvl3pPr marL="1073084" indent="0">
              <a:buNone/>
              <a:defRPr sz="1173"/>
            </a:lvl3pPr>
            <a:lvl4pPr marL="1609626" indent="0">
              <a:buNone/>
              <a:defRPr sz="1056"/>
            </a:lvl4pPr>
            <a:lvl5pPr marL="2146168" indent="0">
              <a:buNone/>
              <a:defRPr sz="1056"/>
            </a:lvl5pPr>
            <a:lvl6pPr marL="2682710" indent="0">
              <a:buNone/>
              <a:defRPr sz="1056"/>
            </a:lvl6pPr>
            <a:lvl7pPr marL="3219252" indent="0">
              <a:buNone/>
              <a:defRPr sz="1056"/>
            </a:lvl7pPr>
            <a:lvl8pPr marL="3755794" indent="0">
              <a:buNone/>
              <a:defRPr sz="1056"/>
            </a:lvl8pPr>
            <a:lvl9pPr marL="4292336" indent="0">
              <a:buNone/>
              <a:defRPr sz="10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3C7A-D4B4-4FCD-B68A-2F5292054053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6F7E-99F4-4260-9458-E11FD9EC8DE4}" type="datetime1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73084" rtl="0" eaLnBrk="1" latinLnBrk="0" hangingPunct="1">
        <a:spcBef>
          <a:spcPct val="0"/>
        </a:spcBef>
        <a:buNone/>
        <a:defRPr sz="51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407" indent="-402407" algn="l" defTabSz="1073084" rtl="0" eaLnBrk="1" latinLnBrk="0" hangingPunct="1">
        <a:spcBef>
          <a:spcPct val="20000"/>
        </a:spcBef>
        <a:buFont typeface="Arial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871881" indent="-335339" algn="l" defTabSz="1073084" rtl="0" eaLnBrk="1" latinLnBrk="0" hangingPunct="1">
        <a:spcBef>
          <a:spcPct val="20000"/>
        </a:spcBef>
        <a:buFont typeface="Arial" pitchFamily="34" charset="0"/>
        <a:buChar char="–"/>
        <a:defRPr sz="3286" kern="1200">
          <a:solidFill>
            <a:schemeClr val="tx1"/>
          </a:solidFill>
          <a:latin typeface="+mn-lt"/>
          <a:ea typeface="+mn-ea"/>
          <a:cs typeface="+mn-cs"/>
        </a:defRPr>
      </a:lvl2pPr>
      <a:lvl3pPr marL="1341355" indent="-268271" algn="l" defTabSz="1073084" rtl="0" eaLnBrk="1" latinLnBrk="0" hangingPunct="1">
        <a:spcBef>
          <a:spcPct val="20000"/>
        </a:spcBef>
        <a:buFont typeface="Arial" pitchFamily="34" charset="0"/>
        <a:buChar char="•"/>
        <a:defRPr sz="2817" kern="1200">
          <a:solidFill>
            <a:schemeClr val="tx1"/>
          </a:solidFill>
          <a:latin typeface="+mn-lt"/>
          <a:ea typeface="+mn-ea"/>
          <a:cs typeface="+mn-cs"/>
        </a:defRPr>
      </a:lvl3pPr>
      <a:lvl4pPr marL="1877897" indent="-268271" algn="l" defTabSz="1073084" rtl="0" eaLnBrk="1" latinLnBrk="0" hangingPunct="1">
        <a:spcBef>
          <a:spcPct val="20000"/>
        </a:spcBef>
        <a:buFont typeface="Arial" pitchFamily="34" charset="0"/>
        <a:buChar char="–"/>
        <a:defRPr sz="2348" kern="1200">
          <a:solidFill>
            <a:schemeClr val="tx1"/>
          </a:solidFill>
          <a:latin typeface="+mn-lt"/>
          <a:ea typeface="+mn-ea"/>
          <a:cs typeface="+mn-cs"/>
        </a:defRPr>
      </a:lvl4pPr>
      <a:lvl5pPr marL="2414438" indent="-268271" algn="l" defTabSz="1073084" rtl="0" eaLnBrk="1" latinLnBrk="0" hangingPunct="1">
        <a:spcBef>
          <a:spcPct val="20000"/>
        </a:spcBef>
        <a:buFont typeface="Arial" pitchFamily="34" charset="0"/>
        <a:buChar char="»"/>
        <a:defRPr sz="2348" kern="1200">
          <a:solidFill>
            <a:schemeClr val="tx1"/>
          </a:solidFill>
          <a:latin typeface="+mn-lt"/>
          <a:ea typeface="+mn-ea"/>
          <a:cs typeface="+mn-cs"/>
        </a:defRPr>
      </a:lvl5pPr>
      <a:lvl6pPr marL="2950981" indent="-268271" algn="l" defTabSz="1073084" rtl="0" eaLnBrk="1" latinLnBrk="0" hangingPunct="1">
        <a:spcBef>
          <a:spcPct val="20000"/>
        </a:spcBef>
        <a:buFont typeface="Arial" pitchFamily="34" charset="0"/>
        <a:buChar char="•"/>
        <a:defRPr sz="2348" kern="1200">
          <a:solidFill>
            <a:schemeClr val="tx1"/>
          </a:solidFill>
          <a:latin typeface="+mn-lt"/>
          <a:ea typeface="+mn-ea"/>
          <a:cs typeface="+mn-cs"/>
        </a:defRPr>
      </a:lvl6pPr>
      <a:lvl7pPr marL="3487523" indent="-268271" algn="l" defTabSz="1073084" rtl="0" eaLnBrk="1" latinLnBrk="0" hangingPunct="1">
        <a:spcBef>
          <a:spcPct val="20000"/>
        </a:spcBef>
        <a:buFont typeface="Arial" pitchFamily="34" charset="0"/>
        <a:buChar char="•"/>
        <a:defRPr sz="2348" kern="1200">
          <a:solidFill>
            <a:schemeClr val="tx1"/>
          </a:solidFill>
          <a:latin typeface="+mn-lt"/>
          <a:ea typeface="+mn-ea"/>
          <a:cs typeface="+mn-cs"/>
        </a:defRPr>
      </a:lvl7pPr>
      <a:lvl8pPr marL="4024065" indent="-268271" algn="l" defTabSz="1073084" rtl="0" eaLnBrk="1" latinLnBrk="0" hangingPunct="1">
        <a:spcBef>
          <a:spcPct val="20000"/>
        </a:spcBef>
        <a:buFont typeface="Arial" pitchFamily="34" charset="0"/>
        <a:buChar char="•"/>
        <a:defRPr sz="2348" kern="1200">
          <a:solidFill>
            <a:schemeClr val="tx1"/>
          </a:solidFill>
          <a:latin typeface="+mn-lt"/>
          <a:ea typeface="+mn-ea"/>
          <a:cs typeface="+mn-cs"/>
        </a:defRPr>
      </a:lvl8pPr>
      <a:lvl9pPr marL="4560606" indent="-268271" algn="l" defTabSz="1073084" rtl="0" eaLnBrk="1" latinLnBrk="0" hangingPunct="1">
        <a:spcBef>
          <a:spcPct val="20000"/>
        </a:spcBef>
        <a:buFont typeface="Arial" pitchFamily="34" charset="0"/>
        <a:buChar char="•"/>
        <a:defRPr sz="23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54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308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2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6168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71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79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233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mv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wm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087562"/>
            <a:ext cx="8420100" cy="134143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Lecture 5: Scalable Clustering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5173-C8BE-440B-9D5F-9D3AAFBE7A9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1657208" y="386664"/>
            <a:ext cx="6934200" cy="845094"/>
          </a:xfrm>
          <a:prstGeom prst="rect">
            <a:avLst/>
          </a:prstGeom>
        </p:spPr>
        <p:txBody>
          <a:bodyPr vert="horz" lIns="107315" tIns="53657" rIns="107315" bIns="53657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/>
              <a:t>CMSC5741 Big Data Tech. &amp; Apps.</a:t>
            </a:r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598627" y="4498977"/>
            <a:ext cx="6934200" cy="2056871"/>
          </a:xfrm>
          <a:prstGeom prst="rect">
            <a:avLst/>
          </a:prstGeom>
        </p:spPr>
        <p:txBody>
          <a:bodyPr vert="horz" lIns="107315" tIns="53657" rIns="107315" bIns="53657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56" dirty="0"/>
              <a:t>Prof. Michael R. </a:t>
            </a:r>
            <a:r>
              <a:rPr lang="en-US" sz="3756" dirty="0" err="1"/>
              <a:t>Lyu</a:t>
            </a:r>
            <a:endParaRPr lang="en-US" sz="3756" dirty="0"/>
          </a:p>
          <a:p>
            <a:r>
              <a:rPr lang="en-US" sz="3756" dirty="0"/>
              <a:t>Computer Science &amp; Engineering Dept.</a:t>
            </a:r>
          </a:p>
          <a:p>
            <a:r>
              <a:rPr lang="en-US" sz="3756" dirty="0"/>
              <a:t>The Chinese University of Hong Kong</a:t>
            </a:r>
          </a:p>
          <a:p>
            <a:endParaRPr lang="en-US" sz="3756" dirty="0"/>
          </a:p>
        </p:txBody>
      </p:sp>
    </p:spTree>
    <p:extLst>
      <p:ext uri="{BB962C8B-B14F-4D97-AF65-F5344CB8AC3E}">
        <p14:creationId xmlns:p14="http://schemas.microsoft.com/office/powerpoint/2010/main" val="1473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Clusters &amp; Outliers</a:t>
            </a:r>
            <a:endParaRPr lang="en-US" dirty="0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971800" y="2087563"/>
            <a:ext cx="1981200" cy="268287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x        x</a:t>
            </a:r>
          </a:p>
          <a:p>
            <a:pPr algn="ctr"/>
            <a:r>
              <a:rPr lang="en-US" sz="2112">
                <a:latin typeface="Times New Roman" charset="0"/>
              </a:rPr>
              <a:t>x  x      x  x</a:t>
            </a:r>
          </a:p>
          <a:p>
            <a:pPr algn="ctr"/>
            <a:r>
              <a:rPr lang="en-US" sz="2112">
                <a:latin typeface="Times New Roman" charset="0"/>
              </a:rPr>
              <a:t>x   x x  x     </a:t>
            </a:r>
          </a:p>
          <a:p>
            <a:pPr algn="ctr"/>
            <a:r>
              <a:rPr lang="en-US" sz="2112">
                <a:latin typeface="Times New Roman" charset="0"/>
              </a:rPr>
              <a:t>x     x  x</a:t>
            </a:r>
          </a:p>
          <a:p>
            <a:pPr algn="ctr"/>
            <a:r>
              <a:rPr lang="en-US" sz="2112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5943600" y="1193271"/>
            <a:ext cx="1898650" cy="3308879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x</a:t>
            </a:r>
          </a:p>
          <a:p>
            <a:pPr algn="ctr"/>
            <a:r>
              <a:rPr lang="en-US" sz="2112">
                <a:latin typeface="Times New Roman" charset="0"/>
              </a:rPr>
              <a:t>xx    x</a:t>
            </a:r>
          </a:p>
          <a:p>
            <a:pPr algn="ctr"/>
            <a:r>
              <a:rPr lang="en-US" sz="2112">
                <a:latin typeface="Times New Roman" charset="0"/>
              </a:rPr>
              <a:t>x  x        </a:t>
            </a:r>
          </a:p>
          <a:p>
            <a:pPr algn="ctr"/>
            <a:r>
              <a:rPr lang="en-US" sz="2112">
                <a:latin typeface="Times New Roman" charset="0"/>
              </a:rPr>
              <a:t>x    x  x   </a:t>
            </a:r>
          </a:p>
          <a:p>
            <a:pPr algn="ctr"/>
            <a:r>
              <a:rPr lang="en-US" sz="2112">
                <a:latin typeface="Times New Roman" charset="0"/>
              </a:rPr>
              <a:t>x</a:t>
            </a:r>
          </a:p>
          <a:p>
            <a:pPr algn="ctr"/>
            <a:r>
              <a:rPr lang="en-US" sz="2112">
                <a:latin typeface="Times New Roman" charset="0"/>
              </a:rPr>
              <a:t>x x   x</a:t>
            </a:r>
          </a:p>
          <a:p>
            <a:pPr algn="ctr"/>
            <a:r>
              <a:rPr lang="en-US" sz="2112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953000" y="4859866"/>
            <a:ext cx="2063750" cy="18780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     x   x</a:t>
            </a:r>
          </a:p>
          <a:p>
            <a:pPr algn="ctr"/>
            <a:r>
              <a:rPr lang="en-US" sz="2112">
                <a:latin typeface="Times New Roman" charset="0"/>
              </a:rPr>
              <a:t>x  x    x    x</a:t>
            </a:r>
          </a:p>
          <a:p>
            <a:pPr algn="ctr"/>
            <a:r>
              <a:rPr lang="en-US" sz="2112">
                <a:latin typeface="Times New Roman" charset="0"/>
              </a:rPr>
              <a:t>  x    x     x</a:t>
            </a:r>
          </a:p>
          <a:p>
            <a:pPr algn="ctr"/>
            <a:r>
              <a:rPr lang="en-US" sz="2112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431102" y="1420571"/>
            <a:ext cx="319318" cy="4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12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945202" y="5176596"/>
            <a:ext cx="319318" cy="4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12">
                <a:latin typeface="Times New Roman" charset="0"/>
              </a:rPr>
              <a:t>x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2971800" y="2087563"/>
            <a:ext cx="1981200" cy="268287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x        x</a:t>
            </a:r>
          </a:p>
          <a:p>
            <a:pPr algn="ctr"/>
            <a:r>
              <a:rPr lang="en-US" sz="2112">
                <a:latin typeface="Times New Roman" charset="0"/>
              </a:rPr>
              <a:t>x  x      x  x</a:t>
            </a:r>
          </a:p>
          <a:p>
            <a:pPr algn="ctr"/>
            <a:r>
              <a:rPr lang="en-US" sz="2112">
                <a:latin typeface="Times New Roman" charset="0"/>
              </a:rPr>
              <a:t>x   x x  x     </a:t>
            </a:r>
          </a:p>
          <a:p>
            <a:pPr algn="ctr"/>
            <a:r>
              <a:rPr lang="en-US" sz="2112">
                <a:latin typeface="Times New Roman" charset="0"/>
              </a:rPr>
              <a:t>x     x  x</a:t>
            </a:r>
          </a:p>
          <a:p>
            <a:pPr algn="ctr"/>
            <a:r>
              <a:rPr lang="en-US" sz="2112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943600" y="1193271"/>
            <a:ext cx="1898650" cy="3308879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  <a:p>
            <a:pPr algn="ctr"/>
            <a:r>
              <a:rPr lang="en-US" sz="2112" dirty="0">
                <a:latin typeface="Times New Roman" charset="0"/>
              </a:rPr>
              <a:t>xx    x</a:t>
            </a:r>
          </a:p>
          <a:p>
            <a:pPr algn="ctr"/>
            <a:r>
              <a:rPr lang="en-US" sz="2112" dirty="0">
                <a:latin typeface="Times New Roman" charset="0"/>
              </a:rPr>
              <a:t>x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     </a:t>
            </a:r>
          </a:p>
          <a:p>
            <a:pPr algn="ctr"/>
            <a:r>
              <a:rPr lang="en-US" sz="2112" dirty="0">
                <a:latin typeface="Times New Roman" charset="0"/>
              </a:rPr>
              <a:t>x  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</a:t>
            </a:r>
          </a:p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  <a:p>
            <a:pPr algn="ctr"/>
            <a:r>
              <a:rPr lang="en-US" sz="2112" dirty="0">
                <a:latin typeface="Times New Roman" charset="0"/>
              </a:rPr>
              <a:t>x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</a:t>
            </a:r>
            <a:r>
              <a:rPr lang="en-US" sz="2112" dirty="0" err="1">
                <a:latin typeface="Times New Roman" charset="0"/>
              </a:rPr>
              <a:t>x</a:t>
            </a:r>
            <a:endParaRPr lang="en-US" sz="2112" dirty="0">
              <a:latin typeface="Times New Roman" charset="0"/>
            </a:endParaRPr>
          </a:p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953000" y="4859866"/>
            <a:ext cx="2063750" cy="1878013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 dirty="0">
                <a:latin typeface="Times New Roman" charset="0"/>
              </a:rPr>
              <a:t>     x   </a:t>
            </a:r>
            <a:r>
              <a:rPr lang="en-US" sz="2112" dirty="0" err="1">
                <a:latin typeface="Times New Roman" charset="0"/>
              </a:rPr>
              <a:t>x</a:t>
            </a:r>
            <a:endParaRPr lang="en-US" sz="2112" dirty="0">
              <a:latin typeface="Times New Roman" charset="0"/>
            </a:endParaRPr>
          </a:p>
          <a:p>
            <a:pPr algn="ctr"/>
            <a:r>
              <a:rPr lang="en-US" sz="2112" dirty="0">
                <a:latin typeface="Times New Roman" charset="0"/>
              </a:rPr>
              <a:t>x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 </a:t>
            </a:r>
            <a:r>
              <a:rPr lang="en-US" sz="2112" dirty="0" err="1">
                <a:latin typeface="Times New Roman" charset="0"/>
              </a:rPr>
              <a:t>x</a:t>
            </a:r>
            <a:endParaRPr lang="en-US" sz="2112" dirty="0">
              <a:latin typeface="Times New Roman" charset="0"/>
            </a:endParaRPr>
          </a:p>
          <a:p>
            <a:pPr algn="ctr"/>
            <a:r>
              <a:rPr lang="en-US" sz="2112" dirty="0">
                <a:latin typeface="Times New Roman" charset="0"/>
              </a:rPr>
              <a:t>  x  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  </a:t>
            </a:r>
            <a:r>
              <a:rPr lang="en-US" sz="2112" dirty="0" err="1">
                <a:latin typeface="Times New Roman" charset="0"/>
              </a:rPr>
              <a:t>x</a:t>
            </a:r>
            <a:endParaRPr lang="en-US" sz="2112" dirty="0">
              <a:latin typeface="Times New Roman" charset="0"/>
            </a:endParaRPr>
          </a:p>
          <a:p>
            <a:pPr algn="ctr"/>
            <a:r>
              <a:rPr lang="en-US" sz="2112" dirty="0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219452" y="5575300"/>
            <a:ext cx="725752" cy="80486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5835" y="6380165"/>
            <a:ext cx="982961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2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9302" y="5977733"/>
            <a:ext cx="894776" cy="402431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2" y="6304429"/>
            <a:ext cx="1042273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2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730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is a Hard Problem!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68" y="1282702"/>
            <a:ext cx="6429266" cy="53117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it Hard?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7" y="1447802"/>
            <a:ext cx="9127014" cy="517955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Clustering </a:t>
            </a:r>
            <a:r>
              <a:rPr lang="en-US" altLang="zh-CN" dirty="0"/>
              <a:t>in two dimensions looks easy </a:t>
            </a:r>
          </a:p>
          <a:p>
            <a:r>
              <a:rPr lang="en-US" altLang="zh-CN" dirty="0" smtClean="0"/>
              <a:t>Clustering </a:t>
            </a:r>
            <a:r>
              <a:rPr lang="en-US" altLang="zh-CN" dirty="0"/>
              <a:t>small amounts of data looks easy </a:t>
            </a:r>
          </a:p>
          <a:p>
            <a:r>
              <a:rPr lang="en-US" altLang="zh-CN" dirty="0" smtClean="0"/>
              <a:t>And </a:t>
            </a:r>
            <a:r>
              <a:rPr lang="en-US" altLang="zh-CN" dirty="0"/>
              <a:t>in most cases, looks are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i="1" dirty="0"/>
              <a:t> </a:t>
            </a:r>
            <a:r>
              <a:rPr lang="en-US" altLang="zh-CN" dirty="0"/>
              <a:t>deceiving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Many </a:t>
            </a:r>
            <a:r>
              <a:rPr lang="en-US" altLang="zh-CN" dirty="0"/>
              <a:t>applications involve not 2, but 10 or 10,000 dimensions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High-dimensional </a:t>
            </a:r>
            <a:r>
              <a:rPr lang="en-US" altLang="zh-CN" dirty="0">
                <a:solidFill>
                  <a:srgbClr val="FF0000"/>
                </a:solidFill>
              </a:rPr>
              <a:t>spaces look different: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Almost </a:t>
            </a:r>
            <a:r>
              <a:rPr lang="en-US" altLang="zh-CN" dirty="0"/>
              <a:t>all pairs of points are at about the same </a:t>
            </a:r>
            <a:r>
              <a:rPr lang="en-US" altLang="zh-CN" dirty="0" smtClean="0"/>
              <a:t>distance </a:t>
            </a:r>
          </a:p>
          <a:p>
            <a:pPr lvl="1"/>
            <a:r>
              <a:rPr lang="en-US" altLang="zh-CN" dirty="0" smtClean="0"/>
              <a:t>Almost all pairs of vectors (formed between two points) are orthogonal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 1: Clustering Galaxies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SkyCat</a:t>
            </a:r>
            <a:r>
              <a:rPr lang="en-US" altLang="zh-CN" dirty="0" smtClean="0"/>
              <a:t>: A </a:t>
            </a:r>
            <a:r>
              <a:rPr lang="en-US" altLang="zh-CN" dirty="0"/>
              <a:t>catalog of 2 billion “sky objects” represents objects by their radiation in 7 dimensions (frequency bands)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Problem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Cluster into similar objects, e.g., galaxies, nearby stars, quasars, etc.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Sloan </a:t>
            </a:r>
            <a:r>
              <a:rPr lang="en-US" altLang="zh-CN" dirty="0">
                <a:solidFill>
                  <a:srgbClr val="0000FF"/>
                </a:solidFill>
              </a:rPr>
              <a:t>Digital Sky Survey </a:t>
            </a:r>
            <a:r>
              <a:rPr lang="en-US" altLang="zh-CN" dirty="0"/>
              <a:t>is a newer, better version of this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78" y="5373216"/>
            <a:ext cx="1984912" cy="13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Problem: Galaxies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Sloan </a:t>
            </a:r>
            <a:r>
              <a:rPr lang="en-US" altLang="zh-CN" dirty="0"/>
              <a:t>Digital Sky </a:t>
            </a:r>
            <a:r>
              <a:rPr lang="en-US" altLang="zh-CN" dirty="0" smtClean="0"/>
              <a:t>Survey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305263" y="2499399"/>
            <a:ext cx="9295476" cy="34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2: Clustering </a:t>
            </a:r>
            <a:r>
              <a:rPr lang="en-US" altLang="zh-CN" dirty="0" smtClean="0"/>
              <a:t>Movies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3"/>
            <a:ext cx="9138220" cy="49031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Intuitively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Movies divide </a:t>
            </a:r>
            <a:r>
              <a:rPr lang="en-US" altLang="zh-CN" dirty="0"/>
              <a:t>into categories, and customers prefer a few categories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what are categories really?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Represent </a:t>
            </a:r>
            <a:r>
              <a:rPr lang="en-US" altLang="zh-CN" dirty="0"/>
              <a:t>a </a:t>
            </a:r>
            <a:r>
              <a:rPr lang="en-US" altLang="zh-CN" dirty="0" smtClean="0"/>
              <a:t>movie </a:t>
            </a:r>
            <a:r>
              <a:rPr lang="en-US" altLang="zh-CN" dirty="0"/>
              <a:t>by a set of customers who bought it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Similar </a:t>
            </a:r>
            <a:r>
              <a:rPr lang="en-US" altLang="zh-CN" dirty="0" smtClean="0"/>
              <a:t>movies </a:t>
            </a:r>
            <a:r>
              <a:rPr lang="en-US" altLang="zh-CN" dirty="0"/>
              <a:t>have similar sets of customers, and vice-versa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2: Clustering </a:t>
            </a:r>
            <a:r>
              <a:rPr lang="en-US" altLang="zh-CN" dirty="0" smtClean="0"/>
              <a:t>Movies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447801"/>
            <a:ext cx="9066212" cy="5152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Space </a:t>
            </a:r>
            <a:r>
              <a:rPr lang="en-US" altLang="zh-CN" dirty="0">
                <a:solidFill>
                  <a:srgbClr val="0000FF"/>
                </a:solidFill>
              </a:rPr>
              <a:t>of all </a:t>
            </a:r>
            <a:r>
              <a:rPr lang="en-US" altLang="zh-CN" dirty="0" smtClean="0">
                <a:solidFill>
                  <a:srgbClr val="0000FF"/>
                </a:solidFill>
              </a:rPr>
              <a:t>movies</a:t>
            </a:r>
            <a:r>
              <a:rPr lang="en-US" altLang="zh-CN" dirty="0">
                <a:solidFill>
                  <a:srgbClr val="0000FF"/>
                </a:solidFill>
              </a:rPr>
              <a:t>:</a:t>
            </a:r>
            <a:r>
              <a:rPr lang="en-US" altLang="zh-CN" dirty="0"/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Think </a:t>
            </a:r>
            <a:r>
              <a:rPr lang="en-US" altLang="zh-CN" dirty="0"/>
              <a:t>of a space with one dim. for each customer </a:t>
            </a:r>
            <a:endParaRPr lang="en-US" altLang="zh-CN" dirty="0" smtClean="0"/>
          </a:p>
          <a:p>
            <a:pPr lvl="1"/>
            <a:r>
              <a:rPr lang="en-US" altLang="zh-CN" sz="3358" dirty="0"/>
              <a:t>Values in a dimension may be 0 or 1 only 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smtClean="0"/>
              <a:t>movie </a:t>
            </a:r>
            <a:r>
              <a:rPr lang="en-US" altLang="zh-CN" dirty="0"/>
              <a:t>is a point in this space is (</a:t>
            </a:r>
            <a:r>
              <a:rPr lang="en-US" altLang="zh-CN" i="1" dirty="0"/>
              <a:t>x</a:t>
            </a:r>
            <a:r>
              <a:rPr lang="en-US" altLang="zh-CN" sz="2112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 smtClean="0"/>
              <a:t>x</a:t>
            </a:r>
            <a:r>
              <a:rPr lang="en-US" altLang="zh-CN" sz="2112" baseline="-25000" dirty="0"/>
              <a:t>2</a:t>
            </a:r>
            <a:r>
              <a:rPr lang="en-US" altLang="zh-CN" dirty="0" smtClean="0"/>
              <a:t>,…, </a:t>
            </a:r>
            <a:r>
              <a:rPr lang="en-US" altLang="zh-CN" i="1" dirty="0" err="1" smtClean="0"/>
              <a:t>x</a:t>
            </a:r>
            <a:r>
              <a:rPr lang="en-US" altLang="zh-CN" sz="2112" i="1" baseline="-25000" dirty="0" err="1"/>
              <a:t>k</a:t>
            </a:r>
            <a:r>
              <a:rPr lang="en-US" altLang="zh-CN" dirty="0" smtClean="0"/>
              <a:t>), </a:t>
            </a:r>
          </a:p>
          <a:p>
            <a:pPr lvl="2"/>
            <a:r>
              <a:rPr lang="en-US" altLang="zh-CN" dirty="0" smtClean="0"/>
              <a:t>where </a:t>
            </a:r>
            <a:r>
              <a:rPr lang="en-US" altLang="zh-CN" i="1" dirty="0" smtClean="0"/>
              <a:t>x</a:t>
            </a:r>
            <a:r>
              <a:rPr lang="en-US" altLang="zh-CN" sz="1643" i="1" baseline="-25000" dirty="0"/>
              <a:t>i</a:t>
            </a:r>
            <a:r>
              <a:rPr lang="en-US" altLang="zh-CN" sz="1643" i="1" dirty="0"/>
              <a:t> </a:t>
            </a:r>
            <a:r>
              <a:rPr lang="en-US" altLang="zh-CN" dirty="0"/>
              <a:t>= 1 </a:t>
            </a:r>
            <a:r>
              <a:rPr lang="en-US" altLang="zh-CN" dirty="0" smtClean="0"/>
              <a:t>if and only if </a:t>
            </a:r>
            <a:r>
              <a:rPr lang="en-US" altLang="zh-CN" dirty="0"/>
              <a:t>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sz="1643" dirty="0"/>
              <a:t> </a:t>
            </a:r>
            <a:r>
              <a:rPr lang="en-US" altLang="zh-CN" dirty="0"/>
              <a:t>customer bought the </a:t>
            </a:r>
            <a:r>
              <a:rPr lang="en-US" altLang="zh-CN" dirty="0" smtClean="0"/>
              <a:t>movie </a:t>
            </a:r>
            <a:endParaRPr lang="en-US" altLang="zh-CN" dirty="0" smtClean="0"/>
          </a:p>
          <a:p>
            <a:pPr lvl="2"/>
            <a:r>
              <a:rPr lang="en-US" altLang="zh-CN" dirty="0"/>
              <a:t>Compare with </a:t>
            </a:r>
            <a:r>
              <a:rPr lang="en-US" altLang="zh-CN" dirty="0" smtClean="0"/>
              <a:t>Boolean </a:t>
            </a:r>
            <a:r>
              <a:rPr lang="en-US" altLang="zh-CN" dirty="0"/>
              <a:t>matrix: rows = customers; cols. = </a:t>
            </a:r>
            <a:r>
              <a:rPr lang="en-US" altLang="zh-CN" dirty="0" smtClean="0"/>
              <a:t>movies </a:t>
            </a:r>
            <a:endParaRPr lang="zh-CN" altLang="en-US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Amazon, the dimension is tens of millions </a:t>
            </a:r>
          </a:p>
          <a:p>
            <a:r>
              <a:rPr lang="en-US" altLang="zh-CN" dirty="0" smtClean="0"/>
              <a:t>Task</a:t>
            </a:r>
            <a:r>
              <a:rPr lang="en-US" altLang="zh-CN" dirty="0"/>
              <a:t>:</a:t>
            </a:r>
            <a:r>
              <a:rPr lang="en-US" altLang="zh-CN" b="1" dirty="0"/>
              <a:t> </a:t>
            </a:r>
            <a:r>
              <a:rPr lang="en-US" altLang="zh-CN" dirty="0"/>
              <a:t>Find clusters of similar </a:t>
            </a:r>
            <a:r>
              <a:rPr lang="en-US" altLang="zh-CN" dirty="0" smtClean="0"/>
              <a:t>movie</a:t>
            </a:r>
            <a:r>
              <a:rPr lang="en-US" altLang="zh-CN" dirty="0" smtClean="0"/>
              <a:t>s</a:t>
            </a:r>
            <a:endParaRPr lang="en-US" altLang="zh-CN" dirty="0" smtClean="0"/>
          </a:p>
          <a:p>
            <a:r>
              <a:rPr lang="en-US" altLang="zh-CN" dirty="0" smtClean="0"/>
              <a:t>Problem: too many comparisons!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An </a:t>
            </a:r>
            <a:r>
              <a:rPr lang="en-US" altLang="zh-CN" dirty="0">
                <a:solidFill>
                  <a:srgbClr val="FF0000"/>
                </a:solidFill>
              </a:rPr>
              <a:t>alternative:</a:t>
            </a:r>
            <a:r>
              <a:rPr lang="en-US" altLang="zh-CN" b="1" dirty="0"/>
              <a:t> </a:t>
            </a:r>
            <a:r>
              <a:rPr lang="en-US" altLang="zh-CN" dirty="0"/>
              <a:t>Use </a:t>
            </a:r>
            <a:r>
              <a:rPr lang="en-US" altLang="zh-CN" dirty="0" err="1"/>
              <a:t>Minhash</a:t>
            </a:r>
            <a:r>
              <a:rPr lang="en-US" altLang="zh-CN" dirty="0"/>
              <a:t>/LSH to get </a:t>
            </a:r>
            <a:r>
              <a:rPr lang="en-US" altLang="zh-CN" dirty="0" err="1"/>
              <a:t>Jaccard</a:t>
            </a:r>
            <a:r>
              <a:rPr lang="en-US" altLang="zh-CN" dirty="0"/>
              <a:t> distance between “close” </a:t>
            </a:r>
            <a:r>
              <a:rPr lang="en-US" altLang="zh-CN" dirty="0" smtClean="0"/>
              <a:t>movies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Standard approach: </a:t>
            </a:r>
            <a:r>
              <a:rPr lang="en-US" altLang="zh-CN" dirty="0" smtClean="0"/>
              <a:t>Use </a:t>
            </a:r>
            <a:r>
              <a:rPr lang="en-US" altLang="zh-CN" dirty="0"/>
              <a:t>that as input to clustering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3: Clustering Documents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Finding </a:t>
            </a:r>
            <a:r>
              <a:rPr lang="en-US" altLang="zh-CN" dirty="0">
                <a:solidFill>
                  <a:srgbClr val="0000FF"/>
                </a:solidFill>
              </a:rPr>
              <a:t>topics: </a:t>
            </a:r>
          </a:p>
          <a:p>
            <a:r>
              <a:rPr lang="en-US" altLang="zh-CN" dirty="0"/>
              <a:t>Represent a document by a </a:t>
            </a:r>
            <a:r>
              <a:rPr lang="en-US" altLang="zh-CN" dirty="0" smtClean="0"/>
              <a:t>vector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sz="2112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sz="2112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x</a:t>
            </a:r>
            <a:r>
              <a:rPr lang="en-US" altLang="zh-CN" sz="2112" i="1" baseline="-25000" dirty="0" err="1"/>
              <a:t>k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where </a:t>
            </a:r>
            <a:r>
              <a:rPr lang="en-US" altLang="zh-CN" i="1" dirty="0" smtClean="0"/>
              <a:t>x</a:t>
            </a:r>
            <a:r>
              <a:rPr lang="en-US" altLang="zh-CN" sz="2112" i="1" baseline="-25000" dirty="0"/>
              <a:t>i</a:t>
            </a:r>
            <a:r>
              <a:rPr lang="en-US" altLang="zh-CN" sz="2817" i="1" dirty="0"/>
              <a:t> </a:t>
            </a:r>
            <a:r>
              <a:rPr lang="en-US" altLang="zh-CN" dirty="0"/>
              <a:t>= 1 </a:t>
            </a:r>
            <a:r>
              <a:rPr lang="en-US" altLang="zh-CN" dirty="0" err="1"/>
              <a:t>iff</a:t>
            </a:r>
            <a:r>
              <a:rPr lang="en-US" altLang="zh-CN" dirty="0"/>
              <a:t> 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sz="2817" dirty="0"/>
              <a:t>  </a:t>
            </a:r>
            <a:r>
              <a:rPr lang="en-US" altLang="zh-CN" dirty="0"/>
              <a:t>word (in some order) appears in the document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actually doesn’t matter if </a:t>
            </a:r>
            <a:r>
              <a:rPr lang="en-US" altLang="zh-CN" i="1" dirty="0"/>
              <a:t>k </a:t>
            </a:r>
            <a:r>
              <a:rPr lang="en-US" altLang="zh-CN" dirty="0"/>
              <a:t>is infinite; i.e., we don’t limit the set of words </a:t>
            </a:r>
          </a:p>
          <a:p>
            <a:pPr lvl="1"/>
            <a:endParaRPr lang="zh-CN" altLang="en-US" dirty="0"/>
          </a:p>
          <a:p>
            <a:r>
              <a:rPr lang="en-US" altLang="zh-CN" dirty="0"/>
              <a:t>Documents with similar sets of words may be about the same topic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Cosine,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, and Euclidean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As </a:t>
            </a:r>
            <a:r>
              <a:rPr lang="en-US" altLang="zh-CN" dirty="0">
                <a:solidFill>
                  <a:srgbClr val="0000FF"/>
                </a:solidFill>
              </a:rPr>
              <a:t>with </a:t>
            </a:r>
            <a:r>
              <a:rPr lang="en-US" altLang="zh-CN" dirty="0" smtClean="0">
                <a:solidFill>
                  <a:srgbClr val="0000FF"/>
                </a:solidFill>
              </a:rPr>
              <a:t>movie</a:t>
            </a:r>
            <a:r>
              <a:rPr lang="en-US" altLang="zh-CN" dirty="0" smtClean="0">
                <a:solidFill>
                  <a:srgbClr val="0000FF"/>
                </a:solidFill>
              </a:rPr>
              <a:t>s </a:t>
            </a:r>
            <a:r>
              <a:rPr lang="en-US" altLang="zh-CN" dirty="0">
                <a:solidFill>
                  <a:srgbClr val="0000FF"/>
                </a:solidFill>
              </a:rPr>
              <a:t>we have a choice when we think of documents as sets of words or shingles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vectors: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the cosine </a:t>
            </a:r>
            <a:r>
              <a:rPr lang="en-US" altLang="zh-CN" dirty="0" smtClean="0"/>
              <a:t>distance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sets: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the </a:t>
            </a:r>
            <a:r>
              <a:rPr lang="en-US" altLang="zh-CN" dirty="0" err="1"/>
              <a:t>Jaccard</a:t>
            </a:r>
            <a:r>
              <a:rPr lang="en-US" altLang="zh-CN" dirty="0"/>
              <a:t> </a:t>
            </a:r>
            <a:r>
              <a:rPr lang="en-US" altLang="zh-CN" dirty="0" smtClean="0"/>
              <a:t>distance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 </a:t>
            </a:r>
            <a:r>
              <a:rPr lang="en-US" altLang="zh-CN" dirty="0">
                <a:solidFill>
                  <a:srgbClr val="FF0000"/>
                </a:solidFill>
              </a:rPr>
              <a:t>as points:</a:t>
            </a:r>
            <a:r>
              <a:rPr lang="en-US" altLang="zh-CN" b="1" dirty="0"/>
              <a:t> </a:t>
            </a:r>
            <a:r>
              <a:rPr lang="en-US" altLang="zh-CN" dirty="0"/>
              <a:t>measure similarity by Euclidean distance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19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Overview: Methods of Clustering</a:t>
            </a:r>
            <a:endParaRPr lang="en-US" dirty="0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3670949" y="2133056"/>
            <a:ext cx="1981200" cy="268287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x        x</a:t>
            </a:r>
          </a:p>
          <a:p>
            <a:pPr algn="ctr"/>
            <a:r>
              <a:rPr lang="en-US" sz="2112">
                <a:latin typeface="Times New Roman" charset="0"/>
              </a:rPr>
              <a:t>x  x      x  x</a:t>
            </a:r>
          </a:p>
          <a:p>
            <a:pPr algn="ctr"/>
            <a:r>
              <a:rPr lang="en-US" sz="2112">
                <a:latin typeface="Times New Roman" charset="0"/>
              </a:rPr>
              <a:t>x   x x  x     </a:t>
            </a:r>
          </a:p>
          <a:p>
            <a:pPr algn="ctr"/>
            <a:r>
              <a:rPr lang="en-US" sz="2112">
                <a:latin typeface="Times New Roman" charset="0"/>
              </a:rPr>
              <a:t>x     x  x</a:t>
            </a:r>
          </a:p>
          <a:p>
            <a:pPr algn="ctr"/>
            <a:r>
              <a:rPr lang="en-US" sz="2112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6642749" y="1238764"/>
            <a:ext cx="1898650" cy="3308879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  <a:p>
            <a:pPr algn="ctr"/>
            <a:r>
              <a:rPr lang="en-US" sz="2112" dirty="0">
                <a:latin typeface="Times New Roman" charset="0"/>
              </a:rPr>
              <a:t>xx    x</a:t>
            </a:r>
          </a:p>
          <a:p>
            <a:pPr algn="ctr"/>
            <a:r>
              <a:rPr lang="en-US" sz="2112" dirty="0">
                <a:latin typeface="Times New Roman" charset="0"/>
              </a:rPr>
              <a:t>x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     </a:t>
            </a:r>
          </a:p>
          <a:p>
            <a:pPr algn="ctr"/>
            <a:r>
              <a:rPr lang="en-US" sz="2112" dirty="0">
                <a:latin typeface="Times New Roman" charset="0"/>
              </a:rPr>
              <a:t>x  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</a:t>
            </a:r>
          </a:p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  <a:p>
            <a:pPr algn="ctr"/>
            <a:r>
              <a:rPr lang="en-US" sz="2112" dirty="0">
                <a:latin typeface="Times New Roman" charset="0"/>
              </a:rPr>
              <a:t>x </a:t>
            </a:r>
            <a:r>
              <a:rPr lang="en-US" sz="2112" dirty="0" err="1">
                <a:latin typeface="Times New Roman" charset="0"/>
              </a:rPr>
              <a:t>x</a:t>
            </a:r>
            <a:r>
              <a:rPr lang="en-US" sz="2112" dirty="0">
                <a:latin typeface="Times New Roman" charset="0"/>
              </a:rPr>
              <a:t>   </a:t>
            </a:r>
            <a:r>
              <a:rPr lang="en-US" sz="2112" dirty="0" err="1">
                <a:latin typeface="Times New Roman" charset="0"/>
              </a:rPr>
              <a:t>x</a:t>
            </a:r>
            <a:endParaRPr lang="en-US" sz="2112" dirty="0">
              <a:latin typeface="Times New Roman" charset="0"/>
            </a:endParaRPr>
          </a:p>
          <a:p>
            <a:pPr algn="ctr"/>
            <a:r>
              <a:rPr lang="en-US" sz="2112" dirty="0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5652149" y="4905360"/>
            <a:ext cx="2063750" cy="18780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112">
                <a:latin typeface="Times New Roman" charset="0"/>
              </a:rPr>
              <a:t>     x   x</a:t>
            </a:r>
          </a:p>
          <a:p>
            <a:pPr algn="ctr"/>
            <a:r>
              <a:rPr lang="en-US" sz="2112">
                <a:latin typeface="Times New Roman" charset="0"/>
              </a:rPr>
              <a:t>x  x    x    x</a:t>
            </a:r>
          </a:p>
          <a:p>
            <a:pPr algn="ctr"/>
            <a:r>
              <a:rPr lang="en-US" sz="2112">
                <a:latin typeface="Times New Roman" charset="0"/>
              </a:rPr>
              <a:t>  x    x     x</a:t>
            </a:r>
          </a:p>
          <a:p>
            <a:pPr algn="ctr"/>
            <a:r>
              <a:rPr lang="en-US" sz="2112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130251" y="1466065"/>
            <a:ext cx="319318" cy="4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12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644351" y="5222090"/>
            <a:ext cx="319318" cy="4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12">
                <a:latin typeface="Times New Roman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498" y="1422337"/>
            <a:ext cx="4284571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>
                <a:solidFill>
                  <a:srgbClr val="0000FF"/>
                </a:solidFill>
              </a:rPr>
              <a:t>Question: How to cluster?</a:t>
            </a:r>
          </a:p>
        </p:txBody>
      </p:sp>
    </p:spTree>
    <p:extLst>
      <p:ext uri="{BB962C8B-B14F-4D97-AF65-F5344CB8AC3E}">
        <p14:creationId xmlns:p14="http://schemas.microsoft.com/office/powerpoint/2010/main" val="42537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5300" y="-100850"/>
            <a:ext cx="8915400" cy="1238250"/>
          </a:xfrm>
        </p:spPr>
        <p:txBody>
          <a:bodyPr/>
          <a:lstStyle/>
          <a:p>
            <a:r>
              <a:rPr lang="en-US" dirty="0" smtClean="0"/>
              <a:t>Scopes of Big Data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34416"/>
              </p:ext>
            </p:extLst>
          </p:nvPr>
        </p:nvGraphicFramePr>
        <p:xfrm>
          <a:off x="609601" y="1117600"/>
          <a:ext cx="8686800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11095" y="932723"/>
            <a:ext cx="3599605" cy="6006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9999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Overview: Methods of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1282702"/>
            <a:ext cx="6251898" cy="55786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94" dirty="0">
                <a:solidFill>
                  <a:srgbClr val="0000FF"/>
                </a:solidFill>
              </a:rPr>
              <a:t>Hierarchical:</a:t>
            </a:r>
            <a:r>
              <a:rPr lang="en-US" altLang="zh-CN" sz="4694" dirty="0"/>
              <a:t> </a:t>
            </a:r>
          </a:p>
          <a:p>
            <a:pPr lvl="1"/>
            <a:r>
              <a:rPr lang="en-US" altLang="zh-CN" sz="3683" dirty="0">
                <a:solidFill>
                  <a:srgbClr val="FF0000"/>
                </a:solidFill>
              </a:rPr>
              <a:t>Agglomerative </a:t>
            </a:r>
            <a:r>
              <a:rPr lang="en-US" altLang="zh-CN" sz="3683" dirty="0"/>
              <a:t>(bottom up):</a:t>
            </a:r>
            <a:r>
              <a:rPr lang="en-US" altLang="zh-CN" sz="3683" dirty="0">
                <a:solidFill>
                  <a:srgbClr val="FF0000"/>
                </a:solidFill>
              </a:rPr>
              <a:t> </a:t>
            </a:r>
          </a:p>
          <a:p>
            <a:pPr marL="1116111" lvl="2" indent="-266560"/>
            <a:r>
              <a:rPr lang="en-US" altLang="zh-CN" dirty="0" smtClean="0"/>
              <a:t>Initially</a:t>
            </a:r>
            <a:r>
              <a:rPr lang="en-US" altLang="zh-CN" dirty="0"/>
              <a:t>, each point is a cluster </a:t>
            </a:r>
          </a:p>
          <a:p>
            <a:pPr marL="1116111" lvl="2" indent="-266560"/>
            <a:r>
              <a:rPr lang="en-US" altLang="zh-CN" dirty="0"/>
              <a:t>Repeatedly combine the two “nearest” clusters into </a:t>
            </a:r>
            <a:r>
              <a:rPr lang="en-US" altLang="zh-CN" dirty="0" smtClean="0"/>
              <a:t>one</a:t>
            </a:r>
          </a:p>
          <a:p>
            <a:pPr marL="1116111" lvl="2" indent="-266560"/>
            <a:r>
              <a:rPr lang="en-US" altLang="zh-CN" dirty="0" smtClean="0"/>
              <a:t>General complexity: </a:t>
            </a:r>
            <a:r>
              <a:rPr lang="en-US" sz="3033" dirty="0"/>
              <a:t>O(n</a:t>
            </a:r>
            <a:r>
              <a:rPr lang="en-US" sz="3033" baseline="30000" dirty="0"/>
              <a:t>2</a:t>
            </a:r>
            <a:r>
              <a:rPr lang="en-US" sz="3033" dirty="0"/>
              <a:t>log(n))</a:t>
            </a:r>
            <a:endParaRPr lang="en-US" altLang="zh-CN" dirty="0"/>
          </a:p>
          <a:p>
            <a:pPr lvl="1"/>
            <a:r>
              <a:rPr lang="en-US" altLang="zh-CN" sz="3756" dirty="0">
                <a:solidFill>
                  <a:srgbClr val="FF0000"/>
                </a:solidFill>
              </a:rPr>
              <a:t>Divisive</a:t>
            </a:r>
            <a:r>
              <a:rPr lang="en-US" altLang="zh-CN" sz="3756" b="1" dirty="0"/>
              <a:t> </a:t>
            </a:r>
            <a:r>
              <a:rPr lang="en-US" altLang="zh-CN" sz="3756" dirty="0"/>
              <a:t>(top down): </a:t>
            </a:r>
          </a:p>
          <a:p>
            <a:pPr marL="1116111" lvl="2" indent="-266560"/>
            <a:r>
              <a:rPr lang="en-US" altLang="zh-CN" dirty="0" smtClean="0"/>
              <a:t>Start </a:t>
            </a:r>
            <a:r>
              <a:rPr lang="en-US" altLang="zh-CN" dirty="0"/>
              <a:t>with one cluster and recursively split it </a:t>
            </a:r>
            <a:endParaRPr lang="en-US" altLang="zh-CN" dirty="0" smtClean="0"/>
          </a:p>
          <a:p>
            <a:pPr marL="1116111" lvl="2" indent="-266560"/>
            <a:r>
              <a:rPr lang="en-US" altLang="zh-CN" dirty="0" smtClean="0"/>
              <a:t>General complexity: </a:t>
            </a:r>
            <a:r>
              <a:rPr lang="en-US" sz="3033" dirty="0"/>
              <a:t>O(2</a:t>
            </a:r>
            <a:r>
              <a:rPr lang="en-US" sz="3033" baseline="30000" dirty="0"/>
              <a:t>n</a:t>
            </a:r>
            <a:r>
              <a:rPr lang="en-US" sz="3033" dirty="0"/>
              <a:t>)</a:t>
            </a:r>
            <a:endParaRPr lang="zh-CN" altLang="en-US" dirty="0"/>
          </a:p>
          <a:p>
            <a:r>
              <a:rPr lang="en-US" altLang="zh-CN" sz="4767" dirty="0">
                <a:solidFill>
                  <a:srgbClr val="0000FF"/>
                </a:solidFill>
              </a:rPr>
              <a:t>Flat (Point assignment):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Maintain </a:t>
            </a:r>
            <a:r>
              <a:rPr lang="en-US" altLang="zh-CN" dirty="0"/>
              <a:t>a set of clusters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 </a:t>
            </a:r>
            <a:r>
              <a:rPr lang="en-US" altLang="zh-CN" dirty="0"/>
              <a:t>belong to “nearest” cluster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explicit </a:t>
            </a:r>
            <a:r>
              <a:rPr lang="en-US" altLang="zh-CN" dirty="0"/>
              <a:t>structure </a:t>
            </a:r>
            <a:r>
              <a:rPr lang="en-US" altLang="zh-CN" dirty="0" smtClean="0"/>
              <a:t>among clusters</a:t>
            </a:r>
          </a:p>
          <a:p>
            <a:pPr lvl="1"/>
            <a:r>
              <a:rPr lang="en-US" altLang="zh-CN" dirty="0" smtClean="0"/>
              <a:t>K-means is most popular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1155134"/>
            <a:ext cx="3408195" cy="3130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7" y="4084401"/>
            <a:ext cx="2418269" cy="28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61" y="1328309"/>
            <a:ext cx="2856317" cy="2623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operation: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Repeatedly combine</a:t>
            </a:r>
            <a:br>
              <a:rPr lang="en-US" altLang="zh-CN" dirty="0" smtClean="0"/>
            </a:br>
            <a:r>
              <a:rPr lang="en-US" altLang="zh-CN" dirty="0" smtClean="0"/>
              <a:t>    two </a:t>
            </a:r>
            <a:r>
              <a:rPr lang="en-US" altLang="zh-CN" dirty="0"/>
              <a:t>nearest clusters </a:t>
            </a:r>
          </a:p>
          <a:p>
            <a:endParaRPr lang="en-US" altLang="zh-CN" b="1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Three </a:t>
            </a:r>
            <a:r>
              <a:rPr lang="en-US" altLang="zh-CN" dirty="0">
                <a:solidFill>
                  <a:srgbClr val="0000FF"/>
                </a:solidFill>
              </a:rPr>
              <a:t>important questions: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140152" lvl="1" indent="-603609">
              <a:buFont typeface="+mj-lt"/>
              <a:buAutoNum type="alphaLcParenR"/>
            </a:pPr>
            <a:r>
              <a:rPr lang="en-US" altLang="zh-CN" dirty="0" smtClean="0"/>
              <a:t>How </a:t>
            </a:r>
            <a:r>
              <a:rPr lang="en-US" altLang="zh-CN" dirty="0"/>
              <a:t>do you represent a cluster of more than one point? </a:t>
            </a:r>
            <a:endParaRPr lang="en-US" altLang="zh-CN" dirty="0" smtClean="0"/>
          </a:p>
          <a:p>
            <a:pPr marL="1140152" lvl="1" indent="-603609">
              <a:buFont typeface="+mj-lt"/>
              <a:buAutoNum type="alphaLcParenR"/>
            </a:pPr>
            <a:r>
              <a:rPr lang="en-US" altLang="zh-CN" dirty="0" smtClean="0"/>
              <a:t>How </a:t>
            </a:r>
            <a:r>
              <a:rPr lang="en-US" altLang="zh-CN" dirty="0"/>
              <a:t>do you determine the “nearness” of clusters? </a:t>
            </a:r>
            <a:endParaRPr lang="en-US" altLang="zh-CN" dirty="0" smtClean="0"/>
          </a:p>
          <a:p>
            <a:pPr marL="1140152" lvl="1" indent="-603609">
              <a:buFont typeface="+mj-lt"/>
              <a:buAutoNum type="alphaLcParenR"/>
            </a:pPr>
            <a:r>
              <a:rPr lang="en-US" altLang="zh-CN" dirty="0" smtClean="0"/>
              <a:t>When </a:t>
            </a:r>
            <a:r>
              <a:rPr lang="en-US" altLang="zh-CN" dirty="0"/>
              <a:t>to stop combining clusters?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00776"/>
            <a:ext cx="8915400" cy="517410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Key </a:t>
            </a:r>
            <a:r>
              <a:rPr lang="en-US" altLang="zh-CN" dirty="0">
                <a:solidFill>
                  <a:srgbClr val="FF0000"/>
                </a:solidFill>
              </a:rPr>
              <a:t>operation:</a:t>
            </a:r>
            <a:r>
              <a:rPr lang="en-US" altLang="zh-CN" dirty="0"/>
              <a:t> Repeatedly combine two nearest clusters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3792" dirty="0">
                <a:solidFill>
                  <a:srgbClr val="FF0000"/>
                </a:solidFill>
              </a:rPr>
              <a:t>Key problem:</a:t>
            </a:r>
            <a:r>
              <a:rPr lang="en-US" altLang="zh-CN" sz="3792" b="1" dirty="0"/>
              <a:t> </a:t>
            </a:r>
            <a:r>
              <a:rPr lang="en-US" altLang="zh-CN" sz="3792" dirty="0"/>
              <a:t>As you build clusters, how do you represent the location of each cluster, to tell which pair of clusters is closest? </a:t>
            </a:r>
          </a:p>
          <a:p>
            <a:pPr marL="502164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Euclidean </a:t>
            </a:r>
            <a:r>
              <a:rPr lang="en-US" altLang="zh-CN" dirty="0">
                <a:solidFill>
                  <a:srgbClr val="FF0000"/>
                </a:solidFill>
              </a:rPr>
              <a:t>case:</a:t>
            </a:r>
            <a:r>
              <a:rPr lang="en-US" altLang="zh-CN" b="1" dirty="0"/>
              <a:t> </a:t>
            </a:r>
            <a:r>
              <a:rPr lang="en-US" altLang="zh-CN" dirty="0"/>
              <a:t>each cluster has a </a:t>
            </a:r>
            <a:r>
              <a:rPr lang="en-US" altLang="zh-CN" dirty="0" smtClean="0">
                <a:solidFill>
                  <a:srgbClr val="FF0000"/>
                </a:solidFill>
              </a:rPr>
              <a:t>centroid</a:t>
            </a:r>
            <a:r>
              <a:rPr lang="en-US" altLang="zh-CN" b="1" i="1" dirty="0" smtClean="0"/>
              <a:t> </a:t>
            </a:r>
            <a:r>
              <a:rPr lang="en-US" altLang="zh-CN" dirty="0"/>
              <a:t>= average of </a:t>
            </a:r>
            <a:r>
              <a:rPr lang="en-US" altLang="zh-CN" dirty="0" smtClean="0"/>
              <a:t>its </a:t>
            </a:r>
            <a:r>
              <a:rPr lang="en-US" altLang="zh-CN" dirty="0"/>
              <a:t>(</a:t>
            </a:r>
            <a:r>
              <a:rPr lang="en-US" altLang="zh-CN" dirty="0" smtClean="0"/>
              <a:t>data) points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2) How to determine “nearness” of clusters?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sz="3792" dirty="0"/>
              <a:t>Measure cluster distances by distances of centroids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74725" y="1650738"/>
            <a:ext cx="5468164" cy="27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/>
              <a:t>					</a:t>
            </a:r>
            <a:r>
              <a:rPr lang="en-US" sz="195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950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sz="1950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sz="1950" dirty="0">
                <a:latin typeface="Times New Roman" charset="0"/>
              </a:rPr>
              <a:t>	 </a:t>
            </a:r>
            <a:r>
              <a:rPr lang="en-US" sz="1950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sz="1950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sz="1950" dirty="0">
              <a:latin typeface="Times New Roman" charset="0"/>
            </a:endParaRPr>
          </a:p>
          <a:p>
            <a:r>
              <a:rPr lang="en-US" sz="1950" dirty="0">
                <a:latin typeface="Times New Roman" charset="0"/>
              </a:rPr>
              <a:t>		</a:t>
            </a:r>
            <a:r>
              <a:rPr lang="en-US" sz="1950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sz="1950" dirty="0">
                <a:latin typeface="Times New Roman" charset="0"/>
              </a:rPr>
              <a:t>	</a:t>
            </a:r>
            <a:r>
              <a:rPr lang="en-US" sz="1950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sz="1950" dirty="0"/>
          </a:p>
          <a:p>
            <a:r>
              <a:rPr lang="en-US" sz="1950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sz="1950" dirty="0">
                <a:latin typeface="Times New Roman" charset="0"/>
              </a:rPr>
              <a:t>				</a:t>
            </a:r>
            <a:r>
              <a:rPr lang="en-US" sz="1950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sz="1950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sz="1950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697515" y="2166880"/>
            <a:ext cx="1676400" cy="18161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950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325882" y="2816341"/>
            <a:ext cx="1226618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sz="1950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495800" y="2933700"/>
            <a:ext cx="1676400" cy="18161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5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43315" y="3474684"/>
            <a:ext cx="1226618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sz="1950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38200" y="2025650"/>
            <a:ext cx="3048000" cy="29718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50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81201" y="3181351"/>
            <a:ext cx="851515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419600" y="1282700"/>
            <a:ext cx="2286000" cy="387985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50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5379354" y="2874948"/>
            <a:ext cx="1226618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sz="1950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7296498" y="5988050"/>
            <a:ext cx="152400" cy="165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4" name="Oval 13"/>
          <p:cNvSpPr/>
          <p:nvPr/>
        </p:nvSpPr>
        <p:spPr>
          <a:xfrm>
            <a:off x="7731665" y="5988050"/>
            <a:ext cx="152400" cy="165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5" name="Oval 14"/>
          <p:cNvSpPr/>
          <p:nvPr/>
        </p:nvSpPr>
        <p:spPr>
          <a:xfrm>
            <a:off x="6915499" y="5988050"/>
            <a:ext cx="1524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6" name="Oval 15"/>
          <p:cNvSpPr/>
          <p:nvPr/>
        </p:nvSpPr>
        <p:spPr>
          <a:xfrm>
            <a:off x="8613932" y="5988050"/>
            <a:ext cx="152400" cy="16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7" name="Oval 16"/>
          <p:cNvSpPr/>
          <p:nvPr/>
        </p:nvSpPr>
        <p:spPr>
          <a:xfrm>
            <a:off x="9049099" y="5988050"/>
            <a:ext cx="152400" cy="165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8" name="Oval 17"/>
          <p:cNvSpPr/>
          <p:nvPr/>
        </p:nvSpPr>
        <p:spPr>
          <a:xfrm>
            <a:off x="8232933" y="5988050"/>
            <a:ext cx="152400" cy="16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804373" y="5267326"/>
            <a:ext cx="90805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7201248" y="5664201"/>
            <a:ext cx="4953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7460106" y="5640293"/>
            <a:ext cx="41275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8167940" y="5716492"/>
            <a:ext cx="41275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8234616" y="5532533"/>
            <a:ext cx="6604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8287098" y="5149850"/>
            <a:ext cx="9906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7340948" y="4768851"/>
            <a:ext cx="8255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880698" y="4686301"/>
            <a:ext cx="6604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6696" y="5410201"/>
            <a:ext cx="1972015" cy="109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7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16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167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167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67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00572" y="6295926"/>
            <a:ext cx="1834156" cy="425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7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167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57399" y="2768600"/>
            <a:ext cx="914401" cy="612805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15839" y="3389738"/>
            <a:ext cx="822962" cy="53456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7400" y="2816340"/>
            <a:ext cx="76200" cy="57339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33600" y="338973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524000" y="3389738"/>
            <a:ext cx="609600" cy="53456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33400" y="2238134"/>
            <a:ext cx="150755" cy="8453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815839" y="3103039"/>
            <a:ext cx="717560" cy="24341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533400" y="3103039"/>
            <a:ext cx="183151" cy="771754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in the Non-Euclidean Case?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82203" cy="5023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only “locations” we can talk about are the points themselves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i.e</a:t>
            </a:r>
            <a:r>
              <a:rPr lang="en-US" altLang="zh-CN" dirty="0"/>
              <a:t>., there is no “average” of two points </a:t>
            </a:r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1: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</a:t>
            </a:r>
            <a:r>
              <a:rPr lang="en-US" altLang="zh-CN" dirty="0"/>
              <a:t> </a:t>
            </a:r>
            <a:r>
              <a:rPr lang="en-US" altLang="zh-CN" dirty="0" smtClean="0"/>
              <a:t>Define </a:t>
            </a:r>
            <a:r>
              <a:rPr lang="en-US" altLang="zh-CN" dirty="0" err="1" smtClean="0">
                <a:solidFill>
                  <a:srgbClr val="FF0000"/>
                </a:solidFill>
              </a:rPr>
              <a:t>clustroid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(data)point “</a:t>
            </a:r>
            <a:r>
              <a:rPr lang="en-US" altLang="zh-CN" u="sng" dirty="0"/>
              <a:t>closest</a:t>
            </a:r>
            <a:r>
              <a:rPr lang="en-US" altLang="zh-CN" dirty="0"/>
              <a:t>” to other points </a:t>
            </a:r>
            <a:endParaRPr lang="en-US" altLang="zh-CN" dirty="0" smtClean="0"/>
          </a:p>
          <a:p>
            <a:pPr marL="536542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(2) How do you determine the “nearness” of clusters?</a:t>
            </a:r>
            <a:r>
              <a:rPr lang="en-US" altLang="zh-CN" dirty="0"/>
              <a:t> Treat </a:t>
            </a:r>
            <a:r>
              <a:rPr lang="en-US" altLang="zh-CN" dirty="0" err="1"/>
              <a:t>clustroid</a:t>
            </a:r>
            <a:r>
              <a:rPr lang="en-US" altLang="zh-CN" dirty="0"/>
              <a:t> as if it were centroid, when computing </a:t>
            </a:r>
            <a:r>
              <a:rPr lang="en-US" altLang="zh-CN" dirty="0" err="1"/>
              <a:t>intercluster</a:t>
            </a:r>
            <a:r>
              <a:rPr lang="en-US" altLang="zh-CN" dirty="0"/>
              <a:t> distances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38768"/>
            <a:ext cx="8915400" cy="1238250"/>
          </a:xfrm>
        </p:spPr>
        <p:txBody>
          <a:bodyPr/>
          <a:lstStyle/>
          <a:p>
            <a:r>
              <a:rPr lang="en-US" altLang="zh-CN" dirty="0" smtClean="0"/>
              <a:t>“Closest” Point?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63" y="932723"/>
            <a:ext cx="9049005" cy="4227969"/>
          </a:xfrm>
        </p:spPr>
        <p:txBody>
          <a:bodyPr>
            <a:normAutofit fontScale="92500" lnSpcReduction="10000"/>
          </a:bodyPr>
          <a:lstStyle/>
          <a:p>
            <a:pPr marL="620826" indent="-620826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How to represent a cluster of many points?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clustroid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point “</a:t>
            </a:r>
            <a:r>
              <a:rPr lang="en-US" altLang="zh-CN" u="sng" dirty="0"/>
              <a:t>closest</a:t>
            </a:r>
            <a:r>
              <a:rPr lang="en-US" altLang="zh-CN" dirty="0"/>
              <a:t>” to other points </a:t>
            </a:r>
          </a:p>
          <a:p>
            <a:r>
              <a:rPr lang="en-US" altLang="zh-CN" sz="4225" dirty="0">
                <a:solidFill>
                  <a:srgbClr val="0000FF"/>
                </a:solidFill>
              </a:rPr>
              <a:t>Possible meanings of “closest”: </a:t>
            </a:r>
          </a:p>
          <a:p>
            <a:pPr lvl="1"/>
            <a:r>
              <a:rPr lang="en-US" altLang="zh-CN" dirty="0" smtClean="0"/>
              <a:t>Smallest </a:t>
            </a:r>
            <a:r>
              <a:rPr lang="en-US" altLang="zh-CN" dirty="0"/>
              <a:t>maximum distance to other points </a:t>
            </a:r>
          </a:p>
          <a:p>
            <a:pPr lvl="1"/>
            <a:r>
              <a:rPr lang="en-US" altLang="zh-CN" dirty="0"/>
              <a:t>Smallest average distance to other points </a:t>
            </a:r>
          </a:p>
          <a:p>
            <a:pPr lvl="1"/>
            <a:r>
              <a:rPr lang="en-US" altLang="zh-CN" dirty="0"/>
              <a:t>Smallest sum of squares of distances to other points </a:t>
            </a:r>
            <a:endParaRPr lang="en-US" altLang="zh-CN" dirty="0" smtClean="0"/>
          </a:p>
          <a:p>
            <a:pPr lvl="2"/>
            <a:r>
              <a:rPr lang="en-US" altLang="zh-CN" sz="2348" dirty="0"/>
              <a:t>For distance metric </a:t>
            </a:r>
            <a:r>
              <a:rPr lang="en-US" altLang="zh-CN" sz="2348" b="1" i="1" dirty="0"/>
              <a:t>d </a:t>
            </a:r>
            <a:r>
              <a:rPr lang="en-US" altLang="zh-CN" sz="2348" dirty="0" err="1"/>
              <a:t>clustroid</a:t>
            </a:r>
            <a:r>
              <a:rPr lang="en-US" altLang="zh-CN" sz="2348" dirty="0"/>
              <a:t> </a:t>
            </a:r>
            <a:r>
              <a:rPr lang="en-US" altLang="zh-CN" sz="2348" b="1" i="1" dirty="0"/>
              <a:t>c </a:t>
            </a:r>
            <a:r>
              <a:rPr lang="en-US" altLang="zh-CN" sz="2348" dirty="0"/>
              <a:t>of cluster </a:t>
            </a:r>
            <a:r>
              <a:rPr lang="en-US" altLang="zh-CN" sz="2348" b="1" i="1" dirty="0"/>
              <a:t>C </a:t>
            </a:r>
            <a:r>
              <a:rPr lang="en-US" altLang="zh-CN" sz="2348" dirty="0"/>
              <a:t>is: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32" y="4424579"/>
            <a:ext cx="1981018" cy="7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9628" y="5156814"/>
            <a:ext cx="4758529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>
                <a:solidFill>
                  <a:srgbClr val="0000FF"/>
                </a:solidFill>
              </a:rPr>
              <a:t>Centroid </a:t>
            </a:r>
            <a:r>
              <a:rPr lang="en-US" altLang="zh-CN" sz="2112" dirty="0"/>
              <a:t>is the avg. of all (data) points in the cluster. This means centroid is an “artificial” point. </a:t>
            </a:r>
          </a:p>
          <a:p>
            <a:r>
              <a:rPr lang="en-US" altLang="zh-CN" sz="2112" b="1" dirty="0" err="1">
                <a:solidFill>
                  <a:srgbClr val="FF0000"/>
                </a:solidFill>
              </a:rPr>
              <a:t>Clustroid</a:t>
            </a:r>
            <a:r>
              <a:rPr lang="en-US" altLang="zh-CN" sz="2112" b="1" dirty="0">
                <a:solidFill>
                  <a:srgbClr val="FF0000"/>
                </a:solidFill>
              </a:rPr>
              <a:t> </a:t>
            </a:r>
            <a:r>
              <a:rPr lang="en-US" altLang="zh-CN" sz="2112" dirty="0"/>
              <a:t>is an </a:t>
            </a:r>
            <a:r>
              <a:rPr lang="en-US" altLang="zh-CN" sz="2112" b="1" dirty="0"/>
              <a:t>existing </a:t>
            </a:r>
            <a:r>
              <a:rPr lang="en-US" altLang="zh-CN" sz="2112" dirty="0"/>
              <a:t>(data) point that is “closest” to all other points in the cluster.</a:t>
            </a:r>
            <a:endParaRPr lang="zh-CN" altLang="en-US" sz="2112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02834" y="6065799"/>
            <a:ext cx="147902" cy="16022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286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12789" y="6065799"/>
            <a:ext cx="147902" cy="16022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286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81774" y="5662757"/>
            <a:ext cx="147902" cy="16022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zh-CN" altLang="en-US" sz="3286"/>
          </a:p>
        </p:txBody>
      </p:sp>
      <p:sp>
        <p:nvSpPr>
          <p:cNvPr id="6" name="Oval 5"/>
          <p:cNvSpPr/>
          <p:nvPr/>
        </p:nvSpPr>
        <p:spPr>
          <a:xfrm>
            <a:off x="1466728" y="5389725"/>
            <a:ext cx="1560173" cy="1098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/>
          </a:p>
        </p:txBody>
      </p:sp>
      <p:sp>
        <p:nvSpPr>
          <p:cNvPr id="10" name="TextBox 9"/>
          <p:cNvSpPr txBox="1"/>
          <p:nvPr/>
        </p:nvSpPr>
        <p:spPr>
          <a:xfrm>
            <a:off x="686642" y="4783175"/>
            <a:ext cx="140009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dirty="0"/>
              <a:t>Data point</a:t>
            </a:r>
            <a:endParaRPr lang="zh-CN" altLang="en-US" sz="2112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6689" y="5216627"/>
            <a:ext cx="395083" cy="44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06" y="6131889"/>
            <a:ext cx="1716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 cluster on 3 data points</a:t>
            </a:r>
            <a:endParaRPr lang="zh-CN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89613" y="5156814"/>
            <a:ext cx="140009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>
                <a:solidFill>
                  <a:srgbClr val="0000FF"/>
                </a:solidFill>
              </a:rPr>
              <a:t>Centroid</a:t>
            </a:r>
            <a:endParaRPr lang="zh-CN" altLang="en-US" sz="2112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8789" y="6461924"/>
            <a:ext cx="140009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 err="1">
                <a:solidFill>
                  <a:srgbClr val="FF0000"/>
                </a:solidFill>
              </a:rPr>
              <a:t>Clustroid</a:t>
            </a:r>
            <a:endParaRPr lang="zh-CN" altLang="en-US" sz="2112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2174615" y="6223457"/>
            <a:ext cx="554174" cy="447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7843" y="5788418"/>
            <a:ext cx="50299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  <a:cs typeface="Arial Unicode MS" pitchFamily="34" charset="-122"/>
              </a:rPr>
              <a:t>X</a:t>
            </a:r>
            <a:endParaRPr lang="zh-CN" altLang="en-US" sz="2112" b="1" dirty="0">
              <a:solidFill>
                <a:srgbClr val="0000FF"/>
              </a:solidFill>
              <a:latin typeface="华文琥珀" pitchFamily="2" charset="-122"/>
              <a:ea typeface="华文琥珀" pitchFamily="2" charset="-122"/>
              <a:cs typeface="Arial Unicode MS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246816" y="5590264"/>
            <a:ext cx="780087" cy="34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6" grpId="0" animBg="1"/>
      <p:bldP spid="10" grpId="0"/>
      <p:bldP spid="18" grpId="0"/>
      <p:bldP spid="19" grpId="0"/>
      <p:bldP spid="20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“Nearness” of Clusters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7" y="1282702"/>
            <a:ext cx="9138220" cy="5311721"/>
          </a:xfrm>
        </p:spPr>
        <p:txBody>
          <a:bodyPr>
            <a:normAutofit/>
          </a:bodyPr>
          <a:lstStyle/>
          <a:p>
            <a:pPr marL="742927" indent="-742927">
              <a:buNone/>
            </a:pPr>
            <a:r>
              <a:rPr lang="en-US" altLang="zh-CN" sz="4225" dirty="0">
                <a:solidFill>
                  <a:srgbClr val="0000FF"/>
                </a:solidFill>
              </a:rPr>
              <a:t>(2) How do you determine the “nearness” of clusters?</a:t>
            </a:r>
            <a:r>
              <a:rPr lang="en-US" altLang="zh-CN" sz="4225" dirty="0"/>
              <a:t>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2: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073084" lvl="2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Intercluster</a:t>
            </a:r>
            <a:r>
              <a:rPr lang="en-US" altLang="zh-CN" dirty="0" smtClean="0">
                <a:solidFill>
                  <a:srgbClr val="0000FF"/>
                </a:solidFill>
              </a:rPr>
              <a:t> distance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minimum of the distances between any two points, one from each cluster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073084" lvl="2" indent="0">
              <a:buNone/>
            </a:pPr>
            <a:r>
              <a:rPr lang="en-US" altLang="zh-CN" dirty="0" smtClean="0"/>
              <a:t>Pick </a:t>
            </a:r>
            <a:r>
              <a:rPr lang="en-US" altLang="zh-CN" dirty="0"/>
              <a:t>a notion of “</a:t>
            </a:r>
            <a:r>
              <a:rPr lang="en-US" altLang="zh-CN" dirty="0">
                <a:solidFill>
                  <a:srgbClr val="FF0000"/>
                </a:solidFill>
              </a:rPr>
              <a:t>cohesion</a:t>
            </a:r>
            <a:r>
              <a:rPr lang="en-US" altLang="zh-CN" dirty="0"/>
              <a:t>” of clusters, </a:t>
            </a:r>
            <a:r>
              <a:rPr lang="en-US" altLang="zh-CN" i="1" dirty="0"/>
              <a:t>e.g.</a:t>
            </a:r>
            <a:r>
              <a:rPr lang="en-US" altLang="zh-CN" dirty="0"/>
              <a:t>, maximum distance from the </a:t>
            </a:r>
            <a:r>
              <a:rPr lang="en-US" altLang="zh-CN" dirty="0" err="1"/>
              <a:t>clustroid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Merge </a:t>
            </a:r>
            <a:r>
              <a:rPr lang="en-US" altLang="zh-CN" dirty="0"/>
              <a:t>clusters whose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en-US" altLang="zh-CN" i="1" dirty="0"/>
              <a:t> </a:t>
            </a:r>
            <a:r>
              <a:rPr lang="en-US" altLang="zh-CN" dirty="0"/>
              <a:t>is most cohesive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Cohesion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3.1:</a:t>
            </a:r>
            <a:r>
              <a:rPr lang="en-US" altLang="zh-CN" b="1" dirty="0"/>
              <a:t> </a:t>
            </a:r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00FF"/>
                </a:solidFill>
              </a:rPr>
              <a:t>diameter</a:t>
            </a:r>
            <a:r>
              <a:rPr lang="en-US" altLang="zh-CN" b="1" dirty="0"/>
              <a:t> </a:t>
            </a:r>
            <a:r>
              <a:rPr lang="en-US" altLang="zh-CN" dirty="0"/>
              <a:t>of the merged cluster = maximum distance between points in the cluster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3.2:</a:t>
            </a:r>
            <a:r>
              <a:rPr lang="en-US" altLang="zh-CN" b="1" dirty="0"/>
              <a:t> </a:t>
            </a:r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00FF"/>
                </a:solidFill>
              </a:rPr>
              <a:t>average distance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between points in the cluster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Approach </a:t>
            </a:r>
            <a:r>
              <a:rPr lang="en-US" altLang="zh-CN" dirty="0">
                <a:solidFill>
                  <a:srgbClr val="FF0000"/>
                </a:solidFill>
              </a:rPr>
              <a:t>3.3:</a:t>
            </a:r>
            <a:r>
              <a:rPr lang="en-US" altLang="zh-CN" b="1" dirty="0"/>
              <a:t> </a:t>
            </a:r>
            <a:r>
              <a:rPr lang="en-US" altLang="zh-CN" dirty="0"/>
              <a:t>Use a </a:t>
            </a:r>
            <a:r>
              <a:rPr lang="en-US" altLang="zh-CN" dirty="0">
                <a:solidFill>
                  <a:srgbClr val="0000FF"/>
                </a:solidFill>
              </a:rPr>
              <a:t>density-based </a:t>
            </a:r>
            <a:r>
              <a:rPr lang="en-US" altLang="zh-CN" dirty="0" smtClean="0">
                <a:solidFill>
                  <a:srgbClr val="0000FF"/>
                </a:solidFill>
              </a:rPr>
              <a:t>approach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the </a:t>
            </a:r>
            <a:r>
              <a:rPr lang="en-US" altLang="zh-CN" dirty="0" smtClean="0"/>
              <a:t>number </a:t>
            </a:r>
            <a:r>
              <a:rPr lang="en-US" altLang="zh-CN" dirty="0"/>
              <a:t>of points in the </a:t>
            </a:r>
            <a:r>
              <a:rPr lang="en-US" altLang="zh-CN" dirty="0" smtClean="0"/>
              <a:t>cluster divided by the diameter </a:t>
            </a:r>
            <a:r>
              <a:rPr lang="en-US" altLang="zh-CN" dirty="0"/>
              <a:t>or avg. </a:t>
            </a:r>
            <a:r>
              <a:rPr lang="en-US" altLang="zh-CN" dirty="0" smtClean="0"/>
              <a:t>distance</a:t>
            </a:r>
            <a:r>
              <a:rPr lang="en-US" altLang="zh-CN" dirty="0"/>
              <a:t> </a:t>
            </a:r>
            <a:r>
              <a:rPr lang="en-US" altLang="zh-CN" dirty="0" smtClean="0"/>
              <a:t>of the cluster</a:t>
            </a:r>
            <a:endParaRPr lang="en-US" altLang="zh-CN" dirty="0"/>
          </a:p>
          <a:p>
            <a:pPr lvl="1"/>
            <a:r>
              <a:rPr lang="en-US" altLang="zh-CN" dirty="0"/>
              <a:t>Perhaps raise </a:t>
            </a:r>
            <a:r>
              <a:rPr lang="en-US" altLang="zh-CN" dirty="0" smtClean="0"/>
              <a:t>the diameter or avg. distance to </a:t>
            </a:r>
            <a:r>
              <a:rPr lang="en-US" altLang="zh-CN" dirty="0"/>
              <a:t>a power first, e.g., </a:t>
            </a:r>
            <a:r>
              <a:rPr lang="en-US" altLang="zh-CN" dirty="0" smtClean="0"/>
              <a:t>1 or 2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Naïve </a:t>
            </a:r>
            <a:r>
              <a:rPr lang="en-US" altLang="zh-CN" dirty="0">
                <a:solidFill>
                  <a:srgbClr val="FF0000"/>
                </a:solidFill>
              </a:rPr>
              <a:t>implementation of hierarchical </a:t>
            </a:r>
            <a:r>
              <a:rPr lang="en-US" altLang="zh-CN" dirty="0" smtClean="0">
                <a:solidFill>
                  <a:srgbClr val="FF0000"/>
                </a:solidFill>
              </a:rPr>
              <a:t>clustering: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At </a:t>
            </a:r>
            <a:r>
              <a:rPr lang="en-US" altLang="zh-CN" dirty="0"/>
              <a:t>each step, compute pairwise distances between all pairs of clusters, then merge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Complexity: O(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3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</a:p>
          <a:p>
            <a:endParaRPr lang="zh-CN" altLang="en-US" dirty="0"/>
          </a:p>
          <a:p>
            <a:r>
              <a:rPr lang="en-US" altLang="zh-CN" dirty="0" smtClean="0"/>
              <a:t>Careful </a:t>
            </a:r>
            <a:r>
              <a:rPr lang="en-US" altLang="zh-CN" dirty="0"/>
              <a:t>implementation using </a:t>
            </a:r>
            <a:r>
              <a:rPr lang="en-US" altLang="zh-CN" dirty="0">
                <a:solidFill>
                  <a:srgbClr val="0000FF"/>
                </a:solidFill>
              </a:rPr>
              <a:t>priority queue </a:t>
            </a:r>
            <a:r>
              <a:rPr lang="en-US" altLang="zh-CN" dirty="0"/>
              <a:t>can reduce time to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log 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Still </a:t>
            </a:r>
            <a:r>
              <a:rPr lang="en-US" altLang="zh-CN" dirty="0">
                <a:solidFill>
                  <a:srgbClr val="0000FF"/>
                </a:solidFill>
              </a:rPr>
              <a:t>too expensive for really big datasets that do not fit in memory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Bevel 5"/>
          <p:cNvSpPr/>
          <p:nvPr/>
        </p:nvSpPr>
        <p:spPr>
          <a:xfrm>
            <a:off x="9561512" y="6487452"/>
            <a:ext cx="222820" cy="234026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391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5300" y="-100850"/>
            <a:ext cx="8915400" cy="1238250"/>
          </a:xfrm>
        </p:spPr>
        <p:txBody>
          <a:bodyPr/>
          <a:lstStyle/>
          <a:p>
            <a:r>
              <a:rPr lang="en-US" dirty="0" smtClean="0"/>
              <a:t>Scopes of Big Data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34416"/>
              </p:ext>
            </p:extLst>
          </p:nvPr>
        </p:nvGraphicFramePr>
        <p:xfrm>
          <a:off x="609601" y="1117600"/>
          <a:ext cx="8686800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1117600"/>
            <a:ext cx="1676400" cy="569595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7818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Fundamental </a:t>
            </a:r>
            <a:r>
              <a:rPr lang="en-US" altLang="zh-CN" dirty="0" smtClean="0"/>
              <a:t>algorithm in </a:t>
            </a:r>
            <a:r>
              <a:rPr lang="en-US" altLang="zh-CN" dirty="0"/>
              <a:t>data analysis and machine learning </a:t>
            </a:r>
          </a:p>
          <a:p>
            <a:r>
              <a:rPr lang="en-US" altLang="zh-CN" dirty="0" smtClean="0"/>
              <a:t>“</a:t>
            </a:r>
            <a:r>
              <a:rPr lang="en-US" altLang="zh-CN" dirty="0"/>
              <a:t>By far the most popular clustering algorithm used in </a:t>
            </a:r>
            <a:r>
              <a:rPr lang="en-US" altLang="zh-CN" dirty="0" smtClean="0"/>
              <a:t>scientific </a:t>
            </a:r>
            <a:r>
              <a:rPr lang="en-US" altLang="zh-CN" dirty="0"/>
              <a:t>and industrial applications” [</a:t>
            </a:r>
            <a:r>
              <a:rPr lang="en-US" altLang="zh-CN" dirty="0" err="1"/>
              <a:t>Berkhin</a:t>
            </a:r>
            <a:r>
              <a:rPr lang="en-US" altLang="zh-CN" dirty="0"/>
              <a:t> </a:t>
            </a:r>
            <a:r>
              <a:rPr lang="en-US" altLang="zh-CN" dirty="0" smtClean="0"/>
              <a:t>’06] </a:t>
            </a:r>
            <a:endParaRPr lang="en-US" altLang="zh-CN" dirty="0"/>
          </a:p>
          <a:p>
            <a:r>
              <a:rPr lang="en-US" altLang="zh-CN" dirty="0" smtClean="0"/>
              <a:t>Identified </a:t>
            </a:r>
            <a:r>
              <a:rPr lang="en-US" altLang="zh-CN" dirty="0"/>
              <a:t>as one of the top 10 algorithms in data </a:t>
            </a:r>
            <a:r>
              <a:rPr lang="en-US" altLang="zh-CN" dirty="0" smtClean="0"/>
              <a:t>mining </a:t>
            </a:r>
            <a:r>
              <a:rPr lang="en-US" altLang="zh-CN" dirty="0"/>
              <a:t>[Wu et al ’07]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82700"/>
            <a:ext cx="8915400" cy="55837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A set X = 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of n data points</a:t>
            </a:r>
          </a:p>
          <a:p>
            <a:pPr lvl="1"/>
            <a:r>
              <a:rPr lang="en-US" altLang="zh-CN" dirty="0" smtClean="0"/>
              <a:t>Number of clusters k</a:t>
            </a:r>
          </a:p>
          <a:p>
            <a:r>
              <a:rPr lang="en-US" altLang="zh-CN" dirty="0" smtClean="0"/>
              <a:t>For a set C= 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c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of cluster “centers”, define: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where d(</a:t>
            </a:r>
            <a:r>
              <a:rPr lang="en-US" altLang="zh-CN" dirty="0" err="1" smtClean="0"/>
              <a:t>x,C</a:t>
            </a:r>
            <a:r>
              <a:rPr lang="en-US" altLang="zh-CN" dirty="0" smtClean="0"/>
              <a:t>) = the distance from x to the </a:t>
            </a:r>
            <a:r>
              <a:rPr lang="en-US" altLang="zh-CN" dirty="0" smtClean="0">
                <a:solidFill>
                  <a:srgbClr val="0000FF"/>
                </a:solidFill>
              </a:rPr>
              <a:t>closest</a:t>
            </a:r>
            <a:r>
              <a:rPr lang="en-US" altLang="zh-CN" dirty="0" smtClean="0"/>
              <a:t> center in C</a:t>
            </a:r>
          </a:p>
          <a:p>
            <a:r>
              <a:rPr lang="en-US" altLang="zh-CN" dirty="0" smtClean="0"/>
              <a:t>Goal: To find a set C of centers that minimizes the objective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6484" y="3596682"/>
            <a:ext cx="3312319" cy="1196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Start with k arbitrary centers {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/>
              <a:t>…,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</a:t>
            </a:r>
            <a:r>
              <a:rPr lang="en-US" altLang="zh-CN" dirty="0"/>
              <a:t>(typically </a:t>
            </a:r>
            <a:r>
              <a:rPr lang="en-US" altLang="zh-CN" dirty="0" smtClean="0"/>
              <a:t>chosen </a:t>
            </a:r>
            <a:r>
              <a:rPr lang="en-US" altLang="zh-CN" dirty="0"/>
              <a:t>uniformly at random from data points) </a:t>
            </a:r>
          </a:p>
          <a:p>
            <a:r>
              <a:rPr lang="en-US" altLang="zh-CN" dirty="0" smtClean="0"/>
              <a:t>Performs </a:t>
            </a:r>
            <a:r>
              <a:rPr lang="en-US" altLang="zh-CN" dirty="0"/>
              <a:t>an EM-type local search till </a:t>
            </a:r>
            <a:r>
              <a:rPr lang="en-US" altLang="zh-CN" dirty="0" smtClean="0"/>
              <a:t>convergence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Expectation Maximization (EM)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An EM algorithm is an iterative method for finding maximum likelihood or maximum a posteriori estimates of parameters in statistical models</a:t>
            </a:r>
          </a:p>
          <a:p>
            <a:pPr lvl="1"/>
            <a:r>
              <a:rPr lang="en-US" dirty="0" smtClean="0"/>
              <a:t>Expectation (E) step</a:t>
            </a:r>
          </a:p>
          <a:p>
            <a:pPr lvl="2"/>
            <a:r>
              <a:rPr lang="en-US" dirty="0" smtClean="0"/>
              <a:t>Create a function for the expectation of the log-likelihood evaluated using the current estimate for the parameters</a:t>
            </a:r>
          </a:p>
          <a:p>
            <a:pPr lvl="1"/>
            <a:r>
              <a:rPr lang="en-US" dirty="0" smtClean="0"/>
              <a:t>Maximization (M) step</a:t>
            </a:r>
          </a:p>
          <a:p>
            <a:pPr lvl="2"/>
            <a:r>
              <a:rPr lang="en-US" dirty="0" smtClean="0"/>
              <a:t>Compute parameters maximizing the expected log-likelihood found on the </a:t>
            </a:r>
            <a:r>
              <a:rPr lang="en-US" i="1" dirty="0" smtClean="0"/>
              <a:t>E</a:t>
            </a:r>
            <a:r>
              <a:rPr lang="en-US" dirty="0" smtClean="0"/>
              <a:t> step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in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 step (Assignment)</a:t>
            </a:r>
          </a:p>
          <a:p>
            <a:pPr lvl="1"/>
            <a:r>
              <a:rPr lang="en-US" altLang="zh-CN" dirty="0" smtClean="0"/>
              <a:t>Keep centers of clusters unchanged, assign </a:t>
            </a:r>
            <a:r>
              <a:rPr lang="en-US" altLang="zh-CN" dirty="0" smtClean="0">
                <a:solidFill>
                  <a:srgbClr val="0000FF"/>
                </a:solidFill>
              </a:rPr>
              <a:t>points</a:t>
            </a:r>
            <a:r>
              <a:rPr lang="en-US" altLang="zh-CN" dirty="0" smtClean="0"/>
              <a:t> to closest clusters to minimizes the objective function </a:t>
            </a:r>
          </a:p>
          <a:p>
            <a:r>
              <a:rPr lang="en-US" altLang="zh-CN" dirty="0" smtClean="0"/>
              <a:t>M step (Update)</a:t>
            </a:r>
          </a:p>
          <a:p>
            <a:pPr lvl="1"/>
            <a:r>
              <a:rPr lang="en-US" altLang="zh-CN" dirty="0" smtClean="0"/>
              <a:t>Keep the assignments of points unchanged, re-estimate </a:t>
            </a:r>
            <a:r>
              <a:rPr lang="en-US" altLang="zh-CN" dirty="0" smtClean="0">
                <a:solidFill>
                  <a:srgbClr val="0000FF"/>
                </a:solidFill>
              </a:rPr>
              <a:t>cluster centers </a:t>
            </a:r>
            <a:r>
              <a:rPr lang="en-US" altLang="zh-CN" dirty="0" smtClean="0"/>
              <a:t>to minimizes the objective function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87684"/>
              </p:ext>
            </p:extLst>
          </p:nvPr>
        </p:nvGraphicFramePr>
        <p:xfrm>
          <a:off x="4706399" y="3105752"/>
          <a:ext cx="1009518" cy="54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2" name="Equation" r:id="rId3" imgW="431640" imgH="215640" progId="Equation.3">
                  <p:embed/>
                </p:oleObj>
              </mc:Choice>
              <mc:Fallback>
                <p:oleObj name="Equation" r:id="rId3" imgW="431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399" y="3105752"/>
                        <a:ext cx="1009518" cy="545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259781"/>
              </p:ext>
            </p:extLst>
          </p:nvPr>
        </p:nvGraphicFramePr>
        <p:xfrm>
          <a:off x="4706399" y="5157192"/>
          <a:ext cx="1009518" cy="5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3" name="Equation" r:id="rId5" imgW="431640" imgH="215640" progId="Equation.3">
                  <p:embed/>
                </p:oleObj>
              </mc:Choice>
              <mc:Fallback>
                <p:oleObj name="Equation" r:id="rId5" imgW="431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399" y="5157192"/>
                        <a:ext cx="1009518" cy="545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52602" y="4121477"/>
            <a:ext cx="2258279" cy="875976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Oval 5"/>
          <p:cNvSpPr/>
          <p:nvPr/>
        </p:nvSpPr>
        <p:spPr>
          <a:xfrm rot="2616022">
            <a:off x="4722334" y="1761902"/>
            <a:ext cx="1324078" cy="365822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36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14800" y="4394406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232525" y="23180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17896" y="4378334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699125" y="30609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527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65725" y="38039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1383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860926" y="43817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69845" y="5905503"/>
            <a:ext cx="173797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950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83341" y="3456622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989066" y="271812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318250"/>
            <a:ext cx="228600" cy="24765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9" name="Rectangle 28"/>
          <p:cNvSpPr/>
          <p:nvPr/>
        </p:nvSpPr>
        <p:spPr>
          <a:xfrm>
            <a:off x="5201466" y="3880144"/>
            <a:ext cx="228600" cy="24765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0" name="Rectangle 29"/>
          <p:cNvSpPr/>
          <p:nvPr/>
        </p:nvSpPr>
        <p:spPr>
          <a:xfrm>
            <a:off x="2174060" y="4413280"/>
            <a:ext cx="228600" cy="24765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00518" y="441960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6318251"/>
            <a:ext cx="27831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9208" y="5292138"/>
            <a:ext cx="26436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9066" y="4712225"/>
            <a:ext cx="316625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Initialization of Centroids</a:t>
            </a:r>
          </a:p>
        </p:txBody>
      </p:sp>
    </p:spTree>
    <p:extLst>
      <p:ext uri="{BB962C8B-B14F-4D97-AF65-F5344CB8AC3E}">
        <p14:creationId xmlns:p14="http://schemas.microsoft.com/office/powerpoint/2010/main" val="16590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  <p:bldP spid="8" grpId="0"/>
      <p:bldP spid="2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722334" y="1761902"/>
            <a:ext cx="1324078" cy="365822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37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14800" y="4394406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232525" y="23180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17896" y="4378334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699125" y="30609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527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65725" y="38039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1383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860926" y="43817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69845" y="5905503"/>
            <a:ext cx="173797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950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83341" y="3456622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989066" y="271812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318250"/>
            <a:ext cx="228600" cy="24765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9" name="Rectangle 28"/>
          <p:cNvSpPr/>
          <p:nvPr/>
        </p:nvSpPr>
        <p:spPr>
          <a:xfrm>
            <a:off x="5486400" y="3346450"/>
            <a:ext cx="228600" cy="24765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0" name="Rectangle 29"/>
          <p:cNvSpPr/>
          <p:nvPr/>
        </p:nvSpPr>
        <p:spPr>
          <a:xfrm>
            <a:off x="2974160" y="4435637"/>
            <a:ext cx="228600" cy="24765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00518" y="441960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752602" y="4121477"/>
            <a:ext cx="2258279" cy="875976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1" name="Oval 30"/>
          <p:cNvSpPr/>
          <p:nvPr/>
        </p:nvSpPr>
        <p:spPr>
          <a:xfrm>
            <a:off x="2057402" y="4181669"/>
            <a:ext cx="2357482" cy="875976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2" name="Oval 31"/>
          <p:cNvSpPr/>
          <p:nvPr/>
        </p:nvSpPr>
        <p:spPr>
          <a:xfrm rot="2616022">
            <a:off x="4843074" y="1823331"/>
            <a:ext cx="1324078" cy="3257586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4" name="TextBox 33"/>
          <p:cNvSpPr txBox="1"/>
          <p:nvPr/>
        </p:nvSpPr>
        <p:spPr>
          <a:xfrm>
            <a:off x="5943600" y="6318251"/>
            <a:ext cx="27831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9208" y="5292138"/>
            <a:ext cx="26436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9064" y="4712225"/>
            <a:ext cx="364234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M-Step (Update of Centroids)</a:t>
            </a:r>
          </a:p>
        </p:txBody>
      </p:sp>
    </p:spTree>
    <p:extLst>
      <p:ext uri="{BB962C8B-B14F-4D97-AF65-F5344CB8AC3E}">
        <p14:creationId xmlns:p14="http://schemas.microsoft.com/office/powerpoint/2010/main" val="11810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  <p:bldP spid="34" grpId="0"/>
      <p:bldP spid="28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842582" y="1814008"/>
            <a:ext cx="1324078" cy="328042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38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14800" y="4394406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232525" y="23180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17896" y="4378334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699125" y="30609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527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65725" y="380391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138318" y="433705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860926" y="438176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69845" y="5905503"/>
            <a:ext cx="173797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sz="1950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sz="1950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83341" y="3456622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989066" y="2718125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318250"/>
            <a:ext cx="228600" cy="24765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9" name="Rectangle 28"/>
          <p:cNvSpPr/>
          <p:nvPr/>
        </p:nvSpPr>
        <p:spPr>
          <a:xfrm>
            <a:off x="5699126" y="3013369"/>
            <a:ext cx="228600" cy="24765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0" name="Rectangle 29"/>
          <p:cNvSpPr/>
          <p:nvPr/>
        </p:nvSpPr>
        <p:spPr>
          <a:xfrm>
            <a:off x="3497261" y="4457994"/>
            <a:ext cx="228600" cy="24765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00518" y="4419601"/>
            <a:ext cx="30970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50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2057402" y="4204027"/>
            <a:ext cx="2357483" cy="875976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1" name="Oval 30"/>
          <p:cNvSpPr/>
          <p:nvPr/>
        </p:nvSpPr>
        <p:spPr>
          <a:xfrm>
            <a:off x="2057401" y="4181669"/>
            <a:ext cx="3108325" cy="875976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2" name="Oval 31"/>
          <p:cNvSpPr/>
          <p:nvPr/>
        </p:nvSpPr>
        <p:spPr>
          <a:xfrm rot="2616022">
            <a:off x="5112170" y="1939932"/>
            <a:ext cx="1324078" cy="2412137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8" name="TextBox 27"/>
          <p:cNvSpPr txBox="1"/>
          <p:nvPr/>
        </p:nvSpPr>
        <p:spPr>
          <a:xfrm>
            <a:off x="5943600" y="6318251"/>
            <a:ext cx="24352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9320" y="5691253"/>
            <a:ext cx="408637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Converged (no more changes of </a:t>
            </a:r>
          </a:p>
          <a:p>
            <a:r>
              <a:rPr lang="en-US" sz="195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99208" y="5292138"/>
            <a:ext cx="26436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E-Step (Assignment)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9064" y="4712225"/>
            <a:ext cx="364234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M-Step (Update of Centroids)</a:t>
            </a:r>
          </a:p>
        </p:txBody>
      </p:sp>
    </p:spTree>
    <p:extLst>
      <p:ext uri="{BB962C8B-B14F-4D97-AF65-F5344CB8AC3E}">
        <p14:creationId xmlns:p14="http://schemas.microsoft.com/office/powerpoint/2010/main" val="461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  <p:bldP spid="28" grpId="0"/>
      <p:bldP spid="34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3874" y="4099725"/>
            <a:ext cx="4478338" cy="25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the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select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Try different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looking at the change in the average distance to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, as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increases</a:t>
            </a:r>
          </a:p>
          <a:p>
            <a:pPr lvl="1"/>
            <a:r>
              <a:rPr lang="en-US" altLang="zh-CN" dirty="0" smtClean="0"/>
              <a:t>Average falls rapidly until right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then changes little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60161"/>
            <a:ext cx="8915400" cy="1238250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82702"/>
            <a:ext cx="4457700" cy="531172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Large-scale and high dimensional data</a:t>
            </a:r>
          </a:p>
          <a:p>
            <a:pPr lvl="1"/>
            <a:r>
              <a:rPr lang="en-US" altLang="zh-CN" dirty="0" smtClean="0"/>
              <a:t>Social networks</a:t>
            </a:r>
          </a:p>
          <a:p>
            <a:pPr lvl="1"/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 smtClean="0"/>
              <a:t>Web documents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We want to </a:t>
            </a:r>
            <a:r>
              <a:rPr lang="en-US" altLang="zh-CN" dirty="0"/>
              <a:t>u</a:t>
            </a:r>
            <a:r>
              <a:rPr lang="en-US" altLang="zh-CN" dirty="0" smtClean="0"/>
              <a:t>nderstand the structure of data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9" y="880024"/>
            <a:ext cx="4229241" cy="317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5025008" y="4243011"/>
            <a:ext cx="4212091" cy="25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784" y="1228779"/>
            <a:ext cx="5772641" cy="546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1268" y="2339075"/>
            <a:ext cx="3095647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86" b="1" dirty="0">
                <a:solidFill>
                  <a:srgbClr val="FF0000"/>
                </a:solidFill>
              </a:rPr>
              <a:t>Too few:</a:t>
            </a:r>
          </a:p>
          <a:p>
            <a:r>
              <a:rPr lang="en-US" altLang="zh-CN" sz="3286" dirty="0"/>
              <a:t>many long</a:t>
            </a:r>
          </a:p>
          <a:p>
            <a:r>
              <a:rPr lang="en-US" altLang="zh-CN" sz="3286" dirty="0"/>
              <a:t>distances</a:t>
            </a:r>
          </a:p>
          <a:p>
            <a:r>
              <a:rPr lang="en-US" altLang="zh-CN" sz="3286" dirty="0"/>
              <a:t>to </a:t>
            </a:r>
            <a:r>
              <a:rPr lang="en-US" altLang="zh-CN" sz="3286" dirty="0" err="1"/>
              <a:t>centroid</a:t>
            </a:r>
            <a:endParaRPr lang="zh-CN" altLang="en-US" sz="32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268" y="2339075"/>
            <a:ext cx="3095647" cy="1609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86" b="1" dirty="0">
                <a:solidFill>
                  <a:srgbClr val="FF0000"/>
                </a:solidFill>
              </a:rPr>
              <a:t>Just right:</a:t>
            </a:r>
          </a:p>
          <a:p>
            <a:r>
              <a:rPr lang="en-US" altLang="zh-CN" sz="3286" dirty="0"/>
              <a:t>distances</a:t>
            </a:r>
          </a:p>
          <a:p>
            <a:r>
              <a:rPr lang="en-US" altLang="zh-CN" sz="3286" dirty="0"/>
              <a:t>rather short</a:t>
            </a:r>
            <a:endParaRPr lang="zh-CN" altLang="en-US" sz="3286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6810" y="1081468"/>
            <a:ext cx="5507354" cy="57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Picking </a:t>
            </a:r>
            <a:r>
              <a:rPr lang="en-US" altLang="zh-CN" i="1" dirty="0" smtClean="0"/>
              <a:t>k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6050" y="2255236"/>
            <a:ext cx="3095647" cy="262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86" b="1" dirty="0">
                <a:solidFill>
                  <a:srgbClr val="FF0000"/>
                </a:solidFill>
              </a:rPr>
              <a:t>Too many:</a:t>
            </a:r>
          </a:p>
          <a:p>
            <a:r>
              <a:rPr lang="en-US" altLang="zh-CN" sz="3286" dirty="0"/>
              <a:t>little improvement</a:t>
            </a:r>
          </a:p>
          <a:p>
            <a:r>
              <a:rPr lang="en-US" altLang="zh-CN" sz="3286" dirty="0"/>
              <a:t>in average</a:t>
            </a:r>
          </a:p>
          <a:p>
            <a:r>
              <a:rPr lang="en-US" altLang="zh-CN" sz="3286" dirty="0"/>
              <a:t>distance.</a:t>
            </a:r>
            <a:endParaRPr lang="zh-CN" altLang="en-US" sz="3286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9959" y="1165311"/>
            <a:ext cx="4611637" cy="563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Pros &amp; Cons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Simplicity</a:t>
            </a:r>
          </a:p>
          <a:p>
            <a:pPr lvl="1"/>
            <a:r>
              <a:rPr lang="en-US" altLang="zh-CN" dirty="0" smtClean="0"/>
              <a:t>Scalability</a:t>
            </a:r>
          </a:p>
          <a:p>
            <a:r>
              <a:rPr lang="en-US" altLang="zh-CN" dirty="0" smtClean="0"/>
              <a:t>Disadvantages</a:t>
            </a:r>
          </a:p>
          <a:p>
            <a:pPr lvl="1"/>
            <a:r>
              <a:rPr lang="en-US" altLang="zh-CN" dirty="0" smtClean="0"/>
              <a:t>Takes </a:t>
            </a:r>
            <a:r>
              <a:rPr lang="en-US" altLang="zh-CN" dirty="0"/>
              <a:t>many iterations to converge </a:t>
            </a:r>
          </a:p>
          <a:p>
            <a:pPr lvl="1"/>
            <a:r>
              <a:rPr lang="en-US" altLang="zh-CN" dirty="0" smtClean="0"/>
              <a:t>Very </a:t>
            </a:r>
            <a:r>
              <a:rPr lang="en-US" altLang="zh-CN" dirty="0"/>
              <a:t>sensitive to initialization </a:t>
            </a:r>
          </a:p>
          <a:p>
            <a:pPr lvl="2"/>
            <a:r>
              <a:rPr lang="en-US" altLang="zh-CN" dirty="0" smtClean="0"/>
              <a:t>Random </a:t>
            </a:r>
            <a:r>
              <a:rPr lang="en-US" altLang="zh-CN" dirty="0"/>
              <a:t>initialization can easily get two centers in the same </a:t>
            </a:r>
            <a:r>
              <a:rPr lang="en-US" altLang="zh-CN" dirty="0" smtClean="0"/>
              <a:t>cluster</a:t>
            </a:r>
          </a:p>
          <a:p>
            <a:pPr lvl="1"/>
            <a:r>
              <a:rPr lang="en-US" altLang="zh-CN" dirty="0" smtClean="0"/>
              <a:t>May get </a:t>
            </a:r>
            <a:r>
              <a:rPr lang="en-US" altLang="zh-CN" dirty="0"/>
              <a:t>stuck in a local optimum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</a:t>
            </a:r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7294" y="1250026"/>
            <a:ext cx="7491413" cy="43932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</a:t>
            </a:r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2773" y="1320402"/>
            <a:ext cx="7460456" cy="437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8888" y="1322768"/>
            <a:ext cx="7388225" cy="43037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K-means: Initialization Problem!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367" y="1400775"/>
            <a:ext cx="7357269" cy="4270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[Arthur et al. ’07]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51524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Spreads out the centers </a:t>
            </a:r>
          </a:p>
          <a:p>
            <a:r>
              <a:rPr lang="en-US" altLang="zh-CN" dirty="0" smtClean="0"/>
              <a:t>Choose </a:t>
            </a:r>
            <a:r>
              <a:rPr lang="en-US" altLang="zh-CN" dirty="0"/>
              <a:t>first center,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uniformly at random from the data </a:t>
            </a:r>
            <a:r>
              <a:rPr lang="en-US" altLang="zh-CN" dirty="0" smtClean="0"/>
              <a:t>set </a:t>
            </a:r>
            <a:endParaRPr lang="en-US" altLang="zh-CN" dirty="0"/>
          </a:p>
          <a:p>
            <a:r>
              <a:rPr lang="en-US" altLang="zh-CN" dirty="0" smtClean="0"/>
              <a:t>Repeat </a:t>
            </a:r>
            <a:r>
              <a:rPr lang="en-US" altLang="zh-CN" dirty="0"/>
              <a:t>for 2 ≤ </a:t>
            </a:r>
            <a:r>
              <a:rPr lang="en-US" altLang="zh-CN" dirty="0" err="1"/>
              <a:t>i</a:t>
            </a:r>
            <a:r>
              <a:rPr lang="en-US" altLang="zh-CN" dirty="0"/>
              <a:t> ≤ k: </a:t>
            </a:r>
          </a:p>
          <a:p>
            <a:pPr lvl="1"/>
            <a:r>
              <a:rPr lang="en-US" altLang="zh-CN" dirty="0" smtClean="0"/>
              <a:t>Choose 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to </a:t>
            </a:r>
            <a:r>
              <a:rPr lang="en-US" altLang="zh-CN" dirty="0"/>
              <a:t>be equal to a data point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sampled </a:t>
            </a:r>
            <a:r>
              <a:rPr lang="en-US" altLang="zh-CN" dirty="0"/>
              <a:t>from </a:t>
            </a:r>
            <a:r>
              <a:rPr lang="en-US" altLang="zh-CN" dirty="0" smtClean="0"/>
              <a:t>the distribution (farthest point from current centers has highest probability):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Theorem: O(log k)-approximation </a:t>
            </a:r>
            <a:r>
              <a:rPr lang="en-US" altLang="zh-CN"/>
              <a:t>to </a:t>
            </a:r>
            <a:r>
              <a:rPr lang="en-US" altLang="zh-CN" smtClean="0"/>
              <a:t>optimum, </a:t>
            </a:r>
            <a:r>
              <a:rPr lang="en-US" altLang="zh-CN" dirty="0"/>
              <a:t>right after </a:t>
            </a:r>
            <a:r>
              <a:rPr lang="en-US" altLang="zh-CN" dirty="0" smtClean="0"/>
              <a:t>initialization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4820" y="4358604"/>
            <a:ext cx="3084929" cy="12103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9206" y="1293881"/>
            <a:ext cx="7367588" cy="4270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238250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870664"/>
            <a:ext cx="8915400" cy="4903127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Traditional clustering methods (e.g., K-means)</a:t>
            </a:r>
          </a:p>
          <a:p>
            <a:pPr lvl="1"/>
            <a:r>
              <a:rPr lang="en-US" altLang="zh-CN" dirty="0" smtClean="0"/>
              <a:t>Takes many iterations to converge </a:t>
            </a:r>
          </a:p>
          <a:p>
            <a:pPr lvl="1"/>
            <a:r>
              <a:rPr lang="en-US" altLang="zh-CN" dirty="0" smtClean="0"/>
              <a:t>Very sensitive to initialization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kmean3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464" y="978228"/>
            <a:ext cx="4784001" cy="3887000"/>
          </a:xfrm>
          <a:prstGeom prst="rect">
            <a:avLst/>
          </a:prstGeom>
        </p:spPr>
      </p:pic>
      <p:pic>
        <p:nvPicPr>
          <p:cNvPr id="8" name="kmean4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53000" y="978228"/>
            <a:ext cx="4784000" cy="38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367" y="1293881"/>
            <a:ext cx="7357269" cy="4270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9525" y="1288292"/>
            <a:ext cx="7346950" cy="42814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9845" y="1293881"/>
            <a:ext cx="7326313" cy="4270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K-means++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9845" y="1305060"/>
            <a:ext cx="7326313" cy="42478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</a:t>
            </a:r>
            <a:r>
              <a:rPr lang="en-US" altLang="zh-CN" dirty="0" smtClean="0"/>
              <a:t>Wrong </a:t>
            </a:r>
            <a:r>
              <a:rPr lang="en-US" altLang="zh-CN" dirty="0"/>
              <a:t>with K-means++?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Needs K passes over the data 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large data applications, not only the data is massive, but </a:t>
            </a:r>
            <a:r>
              <a:rPr lang="en-US" altLang="zh-CN" dirty="0" smtClean="0"/>
              <a:t>also </a:t>
            </a:r>
            <a:r>
              <a:rPr lang="en-US" altLang="zh-CN" dirty="0"/>
              <a:t>K is typically large (e.g., easily 1000). 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not scale!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Go to Practice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/>
              <a:t>Scalable K-means</a:t>
            </a:r>
          </a:p>
          <a:p>
            <a:pPr lvl="1"/>
            <a:r>
              <a:rPr lang="en-US" altLang="zh-CN" dirty="0" smtClean="0"/>
              <a:t>K-means||</a:t>
            </a:r>
          </a:p>
          <a:p>
            <a:pPr lvl="1"/>
            <a:r>
              <a:rPr lang="en-US" altLang="zh-CN" dirty="0" smtClean="0"/>
              <a:t>BFR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 </a:t>
            </a:r>
            <a:r>
              <a:rPr lang="en-US" altLang="zh-CN" dirty="0" smtClean="0"/>
              <a:t>of K-means||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K-means++ samples one point per iteration and updates its </a:t>
            </a:r>
            <a:r>
              <a:rPr lang="en-US" altLang="zh-CN" dirty="0" smtClean="0"/>
              <a:t>distribution </a:t>
            </a:r>
            <a:endParaRPr lang="en-US" altLang="zh-CN" dirty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if we </a:t>
            </a:r>
            <a:r>
              <a:rPr lang="en-US" altLang="zh-CN" b="1" dirty="0">
                <a:solidFill>
                  <a:srgbClr val="0000FF"/>
                </a:solidFill>
              </a:rPr>
              <a:t>oversample</a:t>
            </a:r>
            <a:r>
              <a:rPr lang="en-US" altLang="zh-CN" dirty="0"/>
              <a:t> by sampling each point </a:t>
            </a:r>
            <a:r>
              <a:rPr lang="en-US" altLang="zh-CN" dirty="0" smtClean="0"/>
              <a:t>independently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a larger probability</a:t>
            </a:r>
            <a:r>
              <a:rPr lang="en-US" altLang="zh-CN" dirty="0"/>
              <a:t>? </a:t>
            </a:r>
          </a:p>
          <a:p>
            <a:r>
              <a:rPr lang="en-US" altLang="zh-CN" dirty="0" smtClean="0"/>
              <a:t>Intuitively </a:t>
            </a:r>
            <a:r>
              <a:rPr lang="en-US" altLang="zh-CN" dirty="0"/>
              <a:t>equivalent to updating the distribution much less </a:t>
            </a:r>
            <a:r>
              <a:rPr lang="en-US" altLang="zh-CN" dirty="0" smtClean="0"/>
              <a:t>frequently</a:t>
            </a:r>
          </a:p>
          <a:p>
            <a:pPr lvl="1"/>
            <a:r>
              <a:rPr lang="en-US" altLang="zh-CN" dirty="0"/>
              <a:t>Coarser </a:t>
            </a:r>
            <a:r>
              <a:rPr lang="en-US" altLang="zh-CN" dirty="0" smtClean="0"/>
              <a:t>sampling</a:t>
            </a:r>
          </a:p>
          <a:p>
            <a:r>
              <a:rPr lang="en-US" altLang="zh-CN" dirty="0"/>
              <a:t>Turns out to be </a:t>
            </a:r>
            <a:r>
              <a:rPr lang="en-US" altLang="zh-CN" dirty="0" smtClean="0"/>
              <a:t>sufficient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5199" y="1230803"/>
            <a:ext cx="7282218" cy="52311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0016" y="1196752"/>
            <a:ext cx="7146912" cy="51793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Hierarchical Clustering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Scalable K-means</a:t>
            </a:r>
          </a:p>
          <a:p>
            <a:pPr lvl="1"/>
            <a:r>
              <a:rPr lang="en-US" altLang="zh-CN" dirty="0" smtClean="0"/>
              <a:t>K-means||</a:t>
            </a:r>
          </a:p>
          <a:p>
            <a:pPr lvl="1"/>
            <a:r>
              <a:rPr lang="en-US" altLang="zh-CN" dirty="0" smtClean="0"/>
              <a:t>BFR </a:t>
            </a:r>
          </a:p>
          <a:p>
            <a:r>
              <a:rPr lang="en-US" altLang="zh-CN" dirty="0" smtClean="0"/>
              <a:t>The CURE Algorithm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610" y="1124744"/>
            <a:ext cx="7157491" cy="5296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610" y="1196751"/>
            <a:ext cx="7282089" cy="52805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K-means|| 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rcRect b="8290"/>
          <a:stretch/>
        </p:blipFill>
        <p:spPr>
          <a:xfrm>
            <a:off x="1340163" y="1161979"/>
            <a:ext cx="7303718" cy="54006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5525964"/>
            <a:ext cx="327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Cluster the intermediate centers.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K-means|| [Bahmani et al. ’12]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9060212" cy="556959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Choose </a:t>
            </a:r>
            <a:r>
              <a:rPr lang="en-US" altLang="zh-CN" dirty="0" smtClean="0"/>
              <a:t>oversampling factor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&gt; 1 </a:t>
            </a:r>
            <a:r>
              <a:rPr lang="en-US" altLang="zh-CN" dirty="0"/>
              <a:t>[Think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= Θ(k</a:t>
            </a:r>
            <a:r>
              <a:rPr lang="en-US" altLang="zh-CN" dirty="0"/>
              <a:t>)] </a:t>
            </a:r>
          </a:p>
          <a:p>
            <a:r>
              <a:rPr lang="en-US" altLang="zh-CN" dirty="0" smtClean="0"/>
              <a:t>Initialize </a:t>
            </a:r>
            <a:r>
              <a:rPr lang="en-US" altLang="zh-CN" dirty="0"/>
              <a:t>C to an arbitrary set of points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R iterations do: 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point </a:t>
            </a:r>
            <a:r>
              <a:rPr lang="en-US" altLang="zh-CN" i="1" dirty="0">
                <a:latin typeface="Adobe Hebrew" pitchFamily="18" charset="-79"/>
                <a:cs typeface="Adobe Hebrew" pitchFamily="18" charset="-79"/>
              </a:rPr>
              <a:t>x</a:t>
            </a:r>
            <a:r>
              <a:rPr lang="en-US" altLang="zh-CN" dirty="0"/>
              <a:t> in </a:t>
            </a:r>
            <a:r>
              <a:rPr lang="en-US" altLang="zh-CN" i="1" dirty="0">
                <a:latin typeface="Minion Pro Med" pitchFamily="18" charset="0"/>
              </a:rPr>
              <a:t>X</a:t>
            </a:r>
            <a:r>
              <a:rPr lang="en-US" altLang="zh-CN" dirty="0"/>
              <a:t> independently with probability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expected number of sampled points is </a:t>
            </a:r>
            <a:r>
              <a:rPr lang="en-US" altLang="zh-CN" i="1" dirty="0" smtClean="0"/>
              <a:t>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all the sampled points to C 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/>
              <a:t>the (weighted) points in C to find the final k centers </a:t>
            </a:r>
            <a:endParaRPr lang="en-US" altLang="zh-CN" dirty="0" smtClean="0"/>
          </a:p>
          <a:p>
            <a:r>
              <a:rPr lang="en-US" altLang="zh-CN" dirty="0" smtClean="0"/>
              <a:t>Apply K-means with these k centers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2654" y="3436061"/>
                <a:ext cx="3432381" cy="96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solidFill>
                            <a:srgbClr val="0000FF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600" b="1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600" b="1" i="1">
                          <a:solidFill>
                            <a:srgbClr val="0000FF"/>
                          </a:solidFill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sz="2600" b="1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/>
                                </a:rPr>
                                <m:t>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𝐶</m:t>
                          </m:r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654" y="3436061"/>
                <a:ext cx="3432381" cy="966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K-means, K-means++, and K-means||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576" y="1557281"/>
            <a:ext cx="7907576" cy="48899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2568" y="5944216"/>
            <a:ext cx="2553906" cy="38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924775" y="4911165"/>
            <a:ext cx="6240693" cy="62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92241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Theorem: If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the costs of the clustering at the </a:t>
                </a:r>
                <a:r>
                  <a:rPr lang="en-US" altLang="zh-CN" dirty="0" smtClean="0"/>
                  <a:t>beginning </a:t>
                </a:r>
                <a:r>
                  <a:rPr lang="en-US" altLang="zh-CN" dirty="0"/>
                  <a:t>and end of an iteration, and OPT is the cost of the </a:t>
                </a:r>
                <a:r>
                  <a:rPr lang="en-US" altLang="zh-CN" dirty="0" smtClean="0"/>
                  <a:t>optimum </a:t>
                </a:r>
                <a:r>
                  <a:rPr lang="en-US" altLang="zh-CN" dirty="0"/>
                  <a:t>clustering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Corollary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dirty="0"/>
                  <a:t>Let ψ= cost of initial clustering </a:t>
                </a:r>
              </a:p>
              <a:p>
                <a:pPr lvl="1"/>
                <a:r>
                  <a:rPr lang="en-US" altLang="zh-CN" dirty="0" smtClean="0"/>
                  <a:t>K-means</a:t>
                </a:r>
                <a:r>
                  <a:rPr lang="en-US" altLang="zh-CN" dirty="0"/>
                  <a:t>|| produces a constant-factor approximation to OPT, </a:t>
                </a:r>
                <a:r>
                  <a:rPr lang="en-US" altLang="zh-CN" dirty="0" smtClean="0"/>
                  <a:t>using </a:t>
                </a:r>
                <a:r>
                  <a:rPr lang="en-US" altLang="zh-CN" dirty="0"/>
                  <a:t>only O(log (ψ/OPT)) iterations </a:t>
                </a:r>
              </a:p>
              <a:p>
                <a:pPr lvl="1"/>
                <a:r>
                  <a:rPr lang="en-US" altLang="zh-CN" dirty="0" smtClean="0"/>
                  <a:t>Using </a:t>
                </a:r>
                <a:r>
                  <a:rPr lang="en-US" altLang="zh-CN" dirty="0"/>
                  <a:t>K-means++ for clustering the intermediate centers, the </a:t>
                </a:r>
                <a:r>
                  <a:rPr lang="en-US" altLang="zh-CN" dirty="0" smtClean="0"/>
                  <a:t>overall </a:t>
                </a:r>
                <a:r>
                  <a:rPr lang="en-US" altLang="zh-CN" dirty="0"/>
                  <a:t>approximation factor = O(log k)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9" t="-3100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EBCE"/>
              </a:clrFrom>
              <a:clrTo>
                <a:srgbClr val="F2EB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2785" y="2668417"/>
            <a:ext cx="3666407" cy="1061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3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Quality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203699"/>
            <a:ext cx="8915400" cy="139072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K-means|| </a:t>
            </a:r>
            <a:r>
              <a:rPr lang="en-US" altLang="zh-CN" dirty="0" smtClean="0"/>
              <a:t>is much </a:t>
            </a:r>
            <a:r>
              <a:rPr lang="en-US" altLang="zh-CN" dirty="0"/>
              <a:t>harder than K-means++ to get confused </a:t>
            </a:r>
            <a:r>
              <a:rPr lang="en-US" altLang="zh-CN" dirty="0" smtClean="0"/>
              <a:t>with </a:t>
            </a:r>
            <a:r>
              <a:rPr lang="en-US" altLang="zh-CN" dirty="0"/>
              <a:t>noisy outliers 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55927"/>
              </p:ext>
            </p:extLst>
          </p:nvPr>
        </p:nvGraphicFramePr>
        <p:xfrm>
          <a:off x="896548" y="1213243"/>
          <a:ext cx="8190909" cy="246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1826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Clustering Cost Right </a:t>
                      </a:r>
                    </a:p>
                    <a:p>
                      <a:r>
                        <a:rPr lang="en-US" altLang="zh-CN" sz="2300" dirty="0" smtClean="0"/>
                        <a:t>After Initialization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Clustering Cost After </a:t>
                      </a:r>
                    </a:p>
                    <a:p>
                      <a:r>
                        <a:rPr lang="en-US" altLang="zh-CN" sz="2300" dirty="0" smtClean="0"/>
                        <a:t>Convergence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87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Random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NA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/>
                        <a:t>22,000</a:t>
                      </a:r>
                      <a:endParaRPr lang="zh-CN" altLang="en-US" sz="2300" dirty="0" smtClean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87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K-means++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430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65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87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K-means||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16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14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6723" y="3851549"/>
                <a:ext cx="5616624" cy="106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12" dirty="0"/>
                  <a:t>GAUSSMIXTURE: 10,000 points in 15 dimensions </a:t>
                </a:r>
              </a:p>
              <a:p>
                <a:pPr algn="ctr"/>
                <a:r>
                  <a:rPr lang="en-US" altLang="zh-CN" sz="2112" dirty="0"/>
                  <a:t>K=50 </a:t>
                </a:r>
              </a:p>
              <a:p>
                <a:pPr algn="ctr"/>
                <a:r>
                  <a:rPr lang="en-US" altLang="zh-CN" sz="2112" dirty="0"/>
                  <a:t>Costs scaled down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12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12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112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sz="2112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723" y="3851549"/>
                <a:ext cx="5616624" cy="1067408"/>
              </a:xfrm>
              <a:prstGeom prst="rect">
                <a:avLst/>
              </a:prstGeom>
              <a:blipFill>
                <a:blip r:embed="rId2"/>
                <a:stretch>
                  <a:fillRect t="-3429" r="-1086" b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Results: Convergence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K-means|| reduces number of </a:t>
            </a:r>
            <a:r>
              <a:rPr lang="en-US" altLang="zh-CN" dirty="0" smtClean="0"/>
              <a:t>iterations </a:t>
            </a:r>
            <a:r>
              <a:rPr lang="en-US" altLang="zh-CN" dirty="0"/>
              <a:t>even more </a:t>
            </a:r>
            <a:r>
              <a:rPr lang="en-US" altLang="zh-CN" dirty="0" smtClean="0"/>
              <a:t>than </a:t>
            </a:r>
            <a:r>
              <a:rPr lang="en-US" altLang="zh-CN" dirty="0"/>
              <a:t>K-means++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7980"/>
              </p:ext>
            </p:extLst>
          </p:nvPr>
        </p:nvGraphicFramePr>
        <p:xfrm>
          <a:off x="896546" y="2758278"/>
          <a:ext cx="8514152" cy="264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863">
                <a:tc>
                  <a:txBody>
                    <a:bodyPr/>
                    <a:lstStyle/>
                    <a:p>
                      <a:pPr algn="l"/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/>
                        <a:t>Number of Iterations till Convergence</a:t>
                      </a:r>
                      <a:endParaRPr lang="zh-CN" altLang="en-US" sz="2300" dirty="0" smtClean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55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Random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167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55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K-means++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42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55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K-means||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28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4645" y="5457228"/>
            <a:ext cx="6552728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12" dirty="0"/>
              <a:t>SPAM: 4,601 points in 58 dimensions </a:t>
            </a:r>
          </a:p>
          <a:p>
            <a:pPr algn="ctr"/>
            <a:r>
              <a:rPr lang="en-US" altLang="zh-CN" sz="2112" dirty="0"/>
              <a:t>K=50</a:t>
            </a:r>
            <a:endParaRPr lang="zh-CN" altLang="en-US" sz="2112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K-means|| needs a small number of intermediate centers </a:t>
            </a:r>
          </a:p>
          <a:p>
            <a:r>
              <a:rPr lang="en-US" altLang="zh-CN" dirty="0" smtClean="0"/>
              <a:t>Better </a:t>
            </a:r>
            <a:r>
              <a:rPr lang="en-US" altLang="zh-CN" dirty="0"/>
              <a:t>than K-means++ as soon as ~K centers chosen 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32175"/>
              </p:ext>
            </p:extLst>
          </p:nvPr>
        </p:nvGraphicFramePr>
        <p:xfrm>
          <a:off x="1172578" y="4006539"/>
          <a:ext cx="7596844" cy="244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329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endParaRPr lang="zh-CN" sz="2000" dirty="0"/>
                    </a:p>
                  </a:txBody>
                  <a:tcPr marL="99060" marR="99060" marT="53657" marB="53657">
                    <a:blipFill rotWithShape="0">
                      <a:blip r:embed="rId2"/>
                      <a:stretch>
                        <a:fillRect l="-100621" t="-3311" r="-201863" b="-1476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Number of </a:t>
                      </a:r>
                    </a:p>
                    <a:p>
                      <a:r>
                        <a:rPr lang="en-US" altLang="zh-CN" sz="2000" dirty="0" smtClean="0"/>
                        <a:t>intermediate </a:t>
                      </a:r>
                    </a:p>
                    <a:p>
                      <a:r>
                        <a:rPr lang="en-US" altLang="zh-CN" sz="2000" dirty="0" smtClean="0"/>
                        <a:t>centers </a:t>
                      </a:r>
                      <a:endParaRPr lang="zh-CN" altLang="en-US" sz="20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Time (In Minutes)</a:t>
                      </a:r>
                      <a:endParaRPr lang="zh-CN" altLang="en-US" sz="20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8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Random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endParaRPr lang="zh-CN" sz="2300"/>
                    </a:p>
                  </a:txBody>
                  <a:tcPr marL="99060" marR="99060" marT="53657" marB="53657">
                    <a:blipFill rotWithShape="0">
                      <a:blip r:embed="rId2"/>
                      <a:stretch>
                        <a:fillRect l="-100621" t="-210811" r="-201863" b="-2013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/>
                        <a:t>NA</a:t>
                      </a:r>
                      <a:endParaRPr lang="zh-CN" altLang="en-US" sz="2300" dirty="0" smtClean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/>
                        <a:t>489</a:t>
                      </a:r>
                      <a:endParaRPr lang="zh-CN" altLang="en-US" sz="2300" dirty="0" smtClean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8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Partition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1.9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pPr marL="0" algn="l" defTabSz="1073084" rtl="0" eaLnBrk="1" latinLnBrk="0" hangingPunct="1"/>
                      <a:endParaRPr lang="zh-CN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53657" marB="53657">
                    <a:blipFill rotWithShape="0">
                      <a:blip r:embed="rId2"/>
                      <a:stretch>
                        <a:fillRect l="-200000" t="-315068" r="-101238" b="-1041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1022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8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K-means|| 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1.5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3604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87</a:t>
                      </a:r>
                      <a:endParaRPr lang="zh-CN" altLang="en-US" sz="2300" dirty="0"/>
                    </a:p>
                  </a:txBody>
                  <a:tcPr marL="99060" marR="99060" marT="53657" marB="536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4528" y="6393546"/>
            <a:ext cx="806489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12" dirty="0"/>
              <a:t>KDDCUP1999: 4.8M points in 42 </a:t>
            </a:r>
            <a:r>
              <a:rPr lang="en-US" altLang="zh-CN" sz="2112" dirty="0" smtClean="0"/>
              <a:t>dimensions; K=1000</a:t>
            </a:r>
            <a:endParaRPr lang="zh-CN" altLang="en-US" sz="2112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7" name="Bevel 6"/>
          <p:cNvSpPr/>
          <p:nvPr/>
        </p:nvSpPr>
        <p:spPr>
          <a:xfrm>
            <a:off x="9489504" y="6485212"/>
            <a:ext cx="222820" cy="234026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2659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288" y="3896991"/>
            <a:ext cx="2000709" cy="188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37435" y="1845341"/>
            <a:ext cx="8915400" cy="49031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BFR</a:t>
            </a:r>
            <a:r>
              <a:rPr lang="en-US" altLang="zh-CN" dirty="0" smtClean="0"/>
              <a:t> [Bradley-Fayyad-Reina] is a variant of k-means designed to handle very large (disk-resident) data sets</a:t>
            </a:r>
          </a:p>
          <a:p>
            <a:r>
              <a:rPr lang="en-US" altLang="zh-CN" dirty="0" smtClean="0"/>
              <a:t>Assumes that clusters are normally distributed around a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in a Euclidean space</a:t>
            </a:r>
          </a:p>
          <a:p>
            <a:pPr lvl="1"/>
            <a:r>
              <a:rPr lang="en-US" altLang="zh-CN" dirty="0" smtClean="0"/>
              <a:t>Standard deviations in different              </a:t>
            </a:r>
          </a:p>
          <a:p>
            <a:pPr marL="536542" lvl="1" indent="0">
              <a:buNone/>
            </a:pPr>
            <a:r>
              <a:rPr lang="en-US" altLang="zh-CN" dirty="0" smtClean="0"/>
              <a:t>    dimensions may vary</a:t>
            </a:r>
          </a:p>
          <a:p>
            <a:pPr lvl="2"/>
            <a:r>
              <a:rPr lang="en-US" altLang="zh-CN" dirty="0" smtClean="0"/>
              <a:t>Clusters are axis-aligned ellipses</a:t>
            </a:r>
          </a:p>
          <a:p>
            <a:pPr lvl="1"/>
            <a:r>
              <a:rPr lang="en-US" altLang="zh-CN" dirty="0" smtClean="0"/>
              <a:t>For every point we can quantify the likelihood that it belongs to a particular cluster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224" y="34448"/>
            <a:ext cx="2786082" cy="186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Points are read from disk one main-memory full at a time</a:t>
            </a:r>
          </a:p>
          <a:p>
            <a:r>
              <a:rPr lang="en-US" altLang="zh-CN" dirty="0" smtClean="0"/>
              <a:t>Most points from previous memory loads are summarized by </a:t>
            </a:r>
            <a:r>
              <a:rPr lang="en-US" altLang="zh-CN" b="1" dirty="0" smtClean="0">
                <a:solidFill>
                  <a:srgbClr val="0000FF"/>
                </a:solidFill>
              </a:rPr>
              <a:t>simple statistics</a:t>
            </a:r>
          </a:p>
          <a:p>
            <a:r>
              <a:rPr lang="en-US" altLang="zh-CN" dirty="0" smtClean="0"/>
              <a:t>To begin, from the initial load we select the initial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centroids</a:t>
            </a:r>
            <a:r>
              <a:rPr lang="en-US" altLang="zh-CN" dirty="0" smtClean="0"/>
              <a:t> by some sensible approach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random points</a:t>
            </a:r>
          </a:p>
          <a:p>
            <a:pPr lvl="1"/>
            <a:r>
              <a:rPr lang="en-US" altLang="zh-CN" dirty="0" smtClean="0"/>
              <a:t>Take a small random sample and cluster optimally</a:t>
            </a:r>
          </a:p>
          <a:p>
            <a:pPr lvl="1"/>
            <a:r>
              <a:rPr lang="en-US" altLang="zh-CN" dirty="0" smtClean="0"/>
              <a:t>Take a sample; pick a random point, and then </a:t>
            </a:r>
          </a:p>
          <a:p>
            <a:pPr marL="536542" lvl="1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k</a:t>
            </a:r>
            <a:r>
              <a:rPr lang="en-US" altLang="zh-CN" dirty="0" smtClean="0"/>
              <a:t>–1 more points, each as far from the previously </a:t>
            </a:r>
          </a:p>
          <a:p>
            <a:pPr marL="536542" lvl="1" indent="0">
              <a:buNone/>
            </a:pPr>
            <a:r>
              <a:rPr lang="en-US" altLang="zh-CN" dirty="0" smtClean="0"/>
              <a:t>    selected points as possible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Classes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 sets of points which we keep track of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Discard set (DS):</a:t>
            </a:r>
          </a:p>
          <a:p>
            <a:pPr lvl="2"/>
            <a:r>
              <a:rPr lang="en-US" altLang="zh-CN" dirty="0" smtClean="0"/>
              <a:t>Points close enough to a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to be summarized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Compression set (CS): </a:t>
            </a:r>
          </a:p>
          <a:p>
            <a:pPr lvl="2"/>
            <a:r>
              <a:rPr lang="en-US" altLang="zh-CN" dirty="0" smtClean="0"/>
              <a:t>Groups of points that are close together but not close to any existing </a:t>
            </a:r>
            <a:r>
              <a:rPr lang="en-US" altLang="zh-CN" dirty="0" err="1" smtClean="0"/>
              <a:t>centroid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These points are summarized, but not assigned to a cluster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Retained set (RS):</a:t>
            </a:r>
          </a:p>
          <a:p>
            <a:pPr lvl="2"/>
            <a:r>
              <a:rPr lang="en-US" altLang="zh-CN" dirty="0" smtClean="0"/>
              <a:t>Isolated points waiting to be assigned to a compression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BFR: “Galaxy”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42174" y="5742481"/>
            <a:ext cx="7383653" cy="10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12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2112" dirty="0"/>
              <a:t>Close enough to a </a:t>
            </a:r>
            <a:r>
              <a:rPr lang="en-US" altLang="zh-CN" sz="2112" dirty="0" err="1"/>
              <a:t>centroid</a:t>
            </a:r>
            <a:r>
              <a:rPr lang="en-US" altLang="zh-CN" sz="2112" dirty="0"/>
              <a:t> to be summarized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2112" dirty="0"/>
              <a:t>Summarized, but not assigned to a cluster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2112" dirty="0"/>
              <a:t>Isolated points</a:t>
            </a:r>
            <a:endParaRPr lang="zh-CN" altLang="en-US" sz="2112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33401" y="3888188"/>
            <a:ext cx="5599113" cy="1848777"/>
            <a:chOff x="336" y="2736"/>
            <a:chExt cx="3527" cy="1075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47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sz="195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9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1524000" y="1403912"/>
            <a:ext cx="5562600" cy="2313120"/>
            <a:chOff x="960" y="1152"/>
            <a:chExt cx="3504" cy="1345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95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38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95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1676401" y="1376710"/>
            <a:ext cx="6538913" cy="3348434"/>
            <a:chOff x="1056" y="1125"/>
            <a:chExt cx="4119" cy="1947"/>
          </a:xfrm>
        </p:grpSpPr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72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sz="195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95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95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Summarizing Sets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47803"/>
            <a:ext cx="8778180" cy="444811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For each cluster, the </a:t>
            </a:r>
            <a:r>
              <a:rPr lang="en-US" altLang="zh-CN" dirty="0" smtClean="0">
                <a:solidFill>
                  <a:srgbClr val="FF0000"/>
                </a:solidFill>
              </a:rPr>
              <a:t>discard set </a:t>
            </a:r>
            <a:r>
              <a:rPr lang="en-US" altLang="zh-CN" dirty="0" smtClean="0"/>
              <a:t>(DS) is </a:t>
            </a:r>
            <a:r>
              <a:rPr lang="en-US" altLang="zh-CN" dirty="0" smtClean="0">
                <a:solidFill>
                  <a:srgbClr val="FF0000"/>
                </a:solidFill>
              </a:rPr>
              <a:t>summarized</a:t>
            </a:r>
            <a:r>
              <a:rPr lang="en-US" altLang="zh-CN" dirty="0" smtClean="0"/>
              <a:t> by:</a:t>
            </a:r>
          </a:p>
          <a:p>
            <a:pPr lvl="1"/>
            <a:r>
              <a:rPr lang="en-US" altLang="zh-CN" dirty="0" smtClean="0"/>
              <a:t>The number of points,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altLang="zh-CN" dirty="0" smtClean="0"/>
              <a:t>The vector </a:t>
            </a:r>
            <a:r>
              <a:rPr lang="en-US" altLang="zh-CN" i="1" dirty="0" smtClean="0">
                <a:solidFill>
                  <a:srgbClr val="FF0000"/>
                </a:solidFill>
              </a:rPr>
              <a:t>SUM</a:t>
            </a:r>
            <a:r>
              <a:rPr lang="en-US" altLang="zh-CN" dirty="0" smtClean="0"/>
              <a:t>, whose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component is the sum of the coordinates of the points in the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dimension</a:t>
            </a:r>
          </a:p>
          <a:p>
            <a:pPr lvl="1"/>
            <a:r>
              <a:rPr lang="en-US" altLang="zh-CN" dirty="0" smtClean="0"/>
              <a:t>The vector </a:t>
            </a:r>
            <a:r>
              <a:rPr lang="en-US" altLang="zh-CN" i="1" dirty="0" smtClean="0">
                <a:solidFill>
                  <a:srgbClr val="FF0000"/>
                </a:solidFill>
              </a:rPr>
              <a:t>SUMSQ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component = sum of squares of coordinates in </a:t>
            </a:r>
            <a:r>
              <a:rPr lang="en-US" altLang="zh-CN" i="1" dirty="0" smtClean="0"/>
              <a:t>i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dimension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41073" y="6137212"/>
            <a:ext cx="3173038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12" dirty="0"/>
              <a:t>A cluster. </a:t>
            </a:r>
          </a:p>
          <a:p>
            <a:r>
              <a:rPr lang="en-US" altLang="zh-CN" sz="2112" dirty="0"/>
              <a:t>All its points are in the </a:t>
            </a:r>
            <a:r>
              <a:rPr lang="en-US" altLang="zh-CN" sz="2112" b="1" dirty="0"/>
              <a:t>DS</a:t>
            </a:r>
            <a:r>
              <a:rPr lang="en-US" altLang="zh-CN" sz="2112" dirty="0"/>
              <a:t>.</a:t>
            </a:r>
            <a:endParaRPr lang="zh-CN" altLang="en-US" sz="2112" dirty="0"/>
          </a:p>
        </p:txBody>
      </p:sp>
      <p:sp>
        <p:nvSpPr>
          <p:cNvPr id="6" name="矩形 5"/>
          <p:cNvSpPr/>
          <p:nvPr/>
        </p:nvSpPr>
        <p:spPr>
          <a:xfrm>
            <a:off x="7519657" y="6458324"/>
            <a:ext cx="1572418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12" dirty="0"/>
              <a:t>The centroid</a:t>
            </a:r>
            <a:endParaRPr lang="zh-CN" altLang="en-US" sz="2112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1528" y="5585876"/>
            <a:ext cx="2135543" cy="92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Summarizing Points: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i="1" dirty="0" smtClean="0"/>
              <a:t>2d + 1 </a:t>
            </a:r>
            <a:r>
              <a:rPr lang="en-US" altLang="zh-CN" dirty="0" smtClean="0"/>
              <a:t>values represent any size cluster</a:t>
            </a:r>
          </a:p>
          <a:p>
            <a:pPr lvl="1"/>
            <a:r>
              <a:rPr lang="en-US" altLang="zh-CN" b="1" i="1" dirty="0" smtClean="0"/>
              <a:t>d</a:t>
            </a:r>
            <a:r>
              <a:rPr lang="en-US" altLang="zh-CN" dirty="0" smtClean="0"/>
              <a:t> = number of dimensions</a:t>
            </a:r>
          </a:p>
          <a:p>
            <a:r>
              <a:rPr lang="en-US" altLang="zh-CN" dirty="0" smtClean="0"/>
              <a:t>Average in </a:t>
            </a:r>
            <a:r>
              <a:rPr lang="en-US" altLang="zh-CN" b="1" dirty="0" smtClean="0"/>
              <a:t>each dimension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centroid</a:t>
            </a:r>
            <a:r>
              <a:rPr lang="en-US" altLang="zh-CN" dirty="0" smtClean="0"/>
              <a:t>) can be calculated as </a:t>
            </a:r>
            <a:r>
              <a:rPr lang="en-US" altLang="zh-CN" b="1" i="1" dirty="0" smtClean="0"/>
              <a:t>SUM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/ N</a:t>
            </a:r>
          </a:p>
          <a:p>
            <a:pPr lvl="1"/>
            <a:r>
              <a:rPr lang="en-US" altLang="zh-CN" b="1" i="1" dirty="0" smtClean="0"/>
              <a:t>SUM</a:t>
            </a:r>
            <a:r>
              <a:rPr lang="en-US" altLang="zh-CN" b="1" i="1" baseline="-25000" dirty="0" smtClean="0"/>
              <a:t>i </a:t>
            </a:r>
            <a:r>
              <a:rPr lang="en-US" altLang="zh-CN" i="1" dirty="0" smtClean="0"/>
              <a:t>= i</a:t>
            </a:r>
            <a:r>
              <a:rPr lang="en-US" altLang="zh-CN" i="1" baseline="30000" dirty="0" smtClean="0"/>
              <a:t>th</a:t>
            </a:r>
            <a:r>
              <a:rPr lang="en-US" altLang="zh-CN" i="1" dirty="0" smtClean="0"/>
              <a:t> component of SUM</a:t>
            </a:r>
          </a:p>
          <a:p>
            <a:r>
              <a:rPr lang="en-US" altLang="zh-CN" dirty="0" smtClean="0"/>
              <a:t>Variance of a cluster’s discard set in dimension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is: </a:t>
            </a:r>
            <a:r>
              <a:rPr lang="pt-BR" altLang="zh-CN" b="1" i="1" dirty="0" smtClean="0"/>
              <a:t>(SUMSQ</a:t>
            </a:r>
            <a:r>
              <a:rPr lang="pt-BR" altLang="zh-CN" b="1" i="1" baseline="-25000" dirty="0" smtClean="0"/>
              <a:t>i</a:t>
            </a:r>
            <a:r>
              <a:rPr lang="pt-BR" altLang="zh-CN" b="1" i="1" dirty="0" smtClean="0"/>
              <a:t>/ N) – (SUM</a:t>
            </a:r>
            <a:r>
              <a:rPr lang="pt-BR" altLang="zh-CN" b="1" i="1" baseline="-25000" dirty="0" smtClean="0"/>
              <a:t>i</a:t>
            </a:r>
            <a:r>
              <a:rPr lang="pt-BR" altLang="zh-CN" b="1" i="1" dirty="0" smtClean="0"/>
              <a:t>/ N)</a:t>
            </a:r>
            <a:r>
              <a:rPr lang="pt-BR" altLang="zh-CN" b="1" i="1" baseline="30000" dirty="0" smtClean="0"/>
              <a:t>2</a:t>
            </a:r>
          </a:p>
          <a:p>
            <a:r>
              <a:rPr lang="en-US" altLang="zh-CN" dirty="0" smtClean="0"/>
              <a:t>And standard deviation is the square root of that</a:t>
            </a:r>
          </a:p>
          <a:p>
            <a:r>
              <a:rPr lang="en-US" altLang="zh-CN" dirty="0" smtClean="0"/>
              <a:t>Next step: </a:t>
            </a:r>
            <a:r>
              <a:rPr lang="en-US" altLang="zh-CN" dirty="0" smtClean="0">
                <a:solidFill>
                  <a:srgbClr val="FF0000"/>
                </a:solidFill>
              </a:rPr>
              <a:t>Actual clustering</a:t>
            </a:r>
          </a:p>
          <a:p>
            <a:endParaRPr lang="zh-CN" altLang="en-US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“Memory-load”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43975"/>
            <a:ext cx="8915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Processing the “Memory-Load” of points (1):</a:t>
            </a:r>
          </a:p>
          <a:p>
            <a:pPr lvl="1"/>
            <a:r>
              <a:rPr lang="en-US" altLang="zh-CN" dirty="0" smtClean="0"/>
              <a:t>Find those points that are “</a:t>
            </a:r>
            <a:r>
              <a:rPr lang="en-US" altLang="zh-CN" dirty="0" smtClean="0">
                <a:solidFill>
                  <a:srgbClr val="FF0000"/>
                </a:solidFill>
              </a:rPr>
              <a:t>sufficiently close</a:t>
            </a:r>
            <a:r>
              <a:rPr lang="en-US" altLang="zh-CN" dirty="0" smtClean="0"/>
              <a:t>” to a cluster </a:t>
            </a:r>
            <a:r>
              <a:rPr lang="en-US" altLang="zh-CN" dirty="0" err="1" smtClean="0"/>
              <a:t>centroid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Add those points to that cluster and the </a:t>
            </a:r>
            <a:r>
              <a:rPr lang="en-US" altLang="zh-CN" b="1" dirty="0" smtClean="0">
                <a:solidFill>
                  <a:srgbClr val="FF0000"/>
                </a:solidFill>
              </a:rPr>
              <a:t>DS</a:t>
            </a:r>
          </a:p>
          <a:p>
            <a:pPr lvl="2"/>
            <a:r>
              <a:rPr lang="en-US" altLang="zh-CN" dirty="0" smtClean="0"/>
              <a:t>These points are so close to the </a:t>
            </a:r>
            <a:r>
              <a:rPr lang="en-US" altLang="zh-CN" dirty="0" err="1" smtClean="0"/>
              <a:t>centroid</a:t>
            </a:r>
            <a:r>
              <a:rPr lang="en-US" altLang="zh-CN" dirty="0" smtClean="0"/>
              <a:t> that they can be summarized and then discarded</a:t>
            </a:r>
          </a:p>
          <a:p>
            <a:pPr lvl="1"/>
            <a:r>
              <a:rPr lang="en-US" altLang="zh-CN" dirty="0" smtClean="0"/>
              <a:t>Use any main-memory clustering algorithm to cluster the remaining points and the </a:t>
            </a:r>
            <a:r>
              <a:rPr lang="en-US" altLang="zh-CN" dirty="0" smtClean="0">
                <a:solidFill>
                  <a:srgbClr val="FF0000"/>
                </a:solidFill>
              </a:rPr>
              <a:t>old </a:t>
            </a:r>
            <a:r>
              <a:rPr lang="en-US" altLang="zh-CN" b="1" dirty="0" smtClean="0">
                <a:solidFill>
                  <a:srgbClr val="FF0000"/>
                </a:solidFill>
              </a:rPr>
              <a:t>RS</a:t>
            </a:r>
          </a:p>
          <a:p>
            <a:pPr lvl="2"/>
            <a:r>
              <a:rPr lang="en-US" altLang="zh-CN" dirty="0" smtClean="0"/>
              <a:t>Clusters go to the </a:t>
            </a:r>
            <a:r>
              <a:rPr lang="en-US" altLang="zh-CN" b="1" dirty="0" smtClean="0"/>
              <a:t>CS</a:t>
            </a:r>
            <a:r>
              <a:rPr lang="en-US" altLang="zh-CN" dirty="0" smtClean="0"/>
              <a:t>; outlying points to the </a:t>
            </a:r>
            <a:r>
              <a:rPr lang="en-US" altLang="zh-CN" b="1" dirty="0" smtClean="0"/>
              <a:t>RS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4608" y="5595641"/>
            <a:ext cx="7500359" cy="10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12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2112" dirty="0"/>
              <a:t>Close enough to a </a:t>
            </a:r>
            <a:r>
              <a:rPr lang="en-US" altLang="zh-CN" sz="2112" dirty="0" err="1"/>
              <a:t>centroid</a:t>
            </a:r>
            <a:r>
              <a:rPr lang="en-US" altLang="zh-CN" sz="2112" dirty="0"/>
              <a:t> to be summarized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2112" dirty="0"/>
              <a:t>Summarized, but not assigned to a cluster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2112" dirty="0"/>
              <a:t>Isolated points</a:t>
            </a:r>
            <a:endParaRPr lang="zh-CN" altLang="en-US" sz="211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“Memory-load” of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393044"/>
            <a:ext cx="9081886" cy="4608512"/>
          </a:xfrm>
        </p:spPr>
        <p:txBody>
          <a:bodyPr>
            <a:normAutofit/>
          </a:bodyPr>
          <a:lstStyle/>
          <a:p>
            <a:r>
              <a:rPr lang="en-US" altLang="zh-CN" sz="3500" dirty="0"/>
              <a:t>Processing the “Memory-Load” of points (2):</a:t>
            </a:r>
          </a:p>
          <a:p>
            <a:pPr lvl="1"/>
            <a:r>
              <a:rPr lang="en-US" altLang="zh-CN" sz="3000" b="1" dirty="0" smtClean="0"/>
              <a:t>DS set</a:t>
            </a:r>
            <a:r>
              <a:rPr lang="en-US" altLang="zh-CN" sz="3000" dirty="0" smtClean="0"/>
              <a:t>: Adjust statistics of the clusters to account for the new points</a:t>
            </a:r>
          </a:p>
          <a:p>
            <a:pPr lvl="2"/>
            <a:r>
              <a:rPr lang="en-US" altLang="zh-CN" sz="3000" dirty="0" smtClean="0"/>
              <a:t>Add </a:t>
            </a:r>
            <a:r>
              <a:rPr lang="en-US" altLang="zh-CN" sz="3000" b="1" i="1" dirty="0" smtClean="0"/>
              <a:t>Ns, SUMs, SUMSQs</a:t>
            </a:r>
          </a:p>
          <a:p>
            <a:pPr lvl="1"/>
            <a:r>
              <a:rPr lang="en-US" altLang="zh-CN" sz="3000" dirty="0" smtClean="0"/>
              <a:t>Consider merging compressed sets in the </a:t>
            </a:r>
            <a:r>
              <a:rPr lang="en-US" altLang="zh-CN" sz="3000" b="1" dirty="0" smtClean="0"/>
              <a:t>CS</a:t>
            </a:r>
          </a:p>
          <a:p>
            <a:pPr lvl="1"/>
            <a:r>
              <a:rPr lang="en-US" altLang="zh-CN" sz="3000" dirty="0" smtClean="0"/>
              <a:t>If this is the last round, merge all compressed sets in the </a:t>
            </a:r>
            <a:r>
              <a:rPr lang="en-US" altLang="zh-CN" sz="3000" b="1" dirty="0" smtClean="0"/>
              <a:t>CS</a:t>
            </a:r>
            <a:r>
              <a:rPr lang="en-US" altLang="zh-CN" sz="3000" dirty="0" smtClean="0"/>
              <a:t> and all </a:t>
            </a:r>
            <a:r>
              <a:rPr lang="en-US" altLang="zh-CN" sz="3000" b="1" dirty="0" smtClean="0"/>
              <a:t>RS</a:t>
            </a:r>
            <a:r>
              <a:rPr lang="en-US" altLang="zh-CN" sz="3000" dirty="0" smtClean="0"/>
              <a:t> points into their nearest cluster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1183" y="5598293"/>
            <a:ext cx="7266332" cy="10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12" b="1" dirty="0">
                <a:solidFill>
                  <a:srgbClr val="FF0000"/>
                </a:solidFill>
              </a:rPr>
              <a:t>Discard set (DS): </a:t>
            </a:r>
            <a:r>
              <a:rPr lang="en-US" altLang="zh-CN" sz="2112" dirty="0"/>
              <a:t>Close enough to a </a:t>
            </a:r>
            <a:r>
              <a:rPr lang="en-US" altLang="zh-CN" sz="2112" dirty="0" err="1"/>
              <a:t>centroid</a:t>
            </a:r>
            <a:r>
              <a:rPr lang="en-US" altLang="zh-CN" sz="2112" dirty="0"/>
              <a:t> to be summarized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Compression set (CS): </a:t>
            </a:r>
            <a:r>
              <a:rPr lang="en-US" altLang="zh-CN" sz="2112" dirty="0"/>
              <a:t>Summarized, but not assigned to a cluster</a:t>
            </a:r>
          </a:p>
          <a:p>
            <a:r>
              <a:rPr lang="en-US" altLang="zh-CN" sz="2112" b="1" dirty="0">
                <a:solidFill>
                  <a:srgbClr val="FF0000"/>
                </a:solidFill>
              </a:rPr>
              <a:t>Retained set (RS): </a:t>
            </a:r>
            <a:r>
              <a:rPr lang="en-US" altLang="zh-CN" sz="2112" dirty="0"/>
              <a:t>Isolated points</a:t>
            </a:r>
            <a:endParaRPr lang="zh-CN" altLang="en-US" sz="211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Few Details…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Q1:</a:t>
            </a:r>
            <a:r>
              <a:rPr lang="en-US" altLang="zh-CN" dirty="0" smtClean="0"/>
              <a:t> How do we decide if a point is “close enough” to a cluster that we will add the point to that cluster?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Q2:</a:t>
            </a:r>
            <a:r>
              <a:rPr lang="en-US" altLang="zh-CN" dirty="0" smtClean="0"/>
              <a:t> How do we decide whether two compressed sets (</a:t>
            </a:r>
            <a:r>
              <a:rPr lang="en-US" altLang="zh-CN" b="1" dirty="0" smtClean="0"/>
              <a:t>CS</a:t>
            </a:r>
            <a:r>
              <a:rPr lang="en-US" altLang="zh-CN" dirty="0" smtClean="0"/>
              <a:t>) deserve to be combined into one?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81390"/>
            <a:ext cx="8915400" cy="1238250"/>
          </a:xfrm>
        </p:spPr>
        <p:txBody>
          <a:bodyPr/>
          <a:lstStyle/>
          <a:p>
            <a:r>
              <a:rPr lang="en-US" altLang="zh-CN" dirty="0" smtClean="0"/>
              <a:t>How Close is Close Enough?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486" y="1156860"/>
            <a:ext cx="9140033" cy="436037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Q1:</a:t>
            </a:r>
            <a:r>
              <a:rPr lang="en-US" altLang="zh-CN" sz="3200" dirty="0" smtClean="0"/>
              <a:t>  We need a way to decide whether to put a new point into a cluster (and discard)</a:t>
            </a:r>
          </a:p>
          <a:p>
            <a:r>
              <a:rPr lang="en-US" altLang="zh-CN" sz="3200" dirty="0" smtClean="0"/>
              <a:t>BFR suggest two ways:</a:t>
            </a:r>
          </a:p>
          <a:p>
            <a:pPr lvl="1"/>
            <a:r>
              <a:rPr lang="en-US" altLang="zh-CN" sz="2800" dirty="0" smtClean="0"/>
              <a:t>The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Mahalanobis</a:t>
            </a:r>
            <a:r>
              <a:rPr lang="en-US" altLang="zh-CN" sz="2800" dirty="0" smtClean="0">
                <a:solidFill>
                  <a:srgbClr val="FF0000"/>
                </a:solidFill>
              </a:rPr>
              <a:t> distance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is less than a threshold</a:t>
            </a:r>
          </a:p>
          <a:p>
            <a:pPr lvl="1"/>
            <a:r>
              <a:rPr lang="en-US" altLang="zh-CN" sz="2800" dirty="0" smtClean="0"/>
              <a:t>High likelihood of the point belonging to currently nearest </a:t>
            </a:r>
            <a:r>
              <a:rPr lang="en-US" altLang="zh-CN" sz="2800" dirty="0" err="1" smtClean="0"/>
              <a:t>centroid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1072" y="3994078"/>
            <a:ext cx="4154192" cy="278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Normalized </a:t>
            </a:r>
            <a:r>
              <a:rPr lang="en-US" altLang="zh-CN" dirty="0">
                <a:solidFill>
                  <a:srgbClr val="FF0000"/>
                </a:solidFill>
              </a:rPr>
              <a:t>Euclidean distance from centroid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point (</a:t>
            </a:r>
            <a:r>
              <a:rPr lang="en-US" altLang="zh-CN" i="1" dirty="0"/>
              <a:t>x</a:t>
            </a:r>
            <a:r>
              <a:rPr lang="en-US" altLang="zh-CN" sz="2112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…, </a:t>
            </a:r>
            <a:r>
              <a:rPr lang="en-US" altLang="zh-CN" i="1" dirty="0" err="1" smtClean="0"/>
              <a:t>x</a:t>
            </a:r>
            <a:r>
              <a:rPr lang="en-US" altLang="zh-CN" sz="2112" b="1" i="1" baseline="-25000" dirty="0" err="1"/>
              <a:t>d</a:t>
            </a:r>
            <a:r>
              <a:rPr lang="en-US" altLang="zh-CN" dirty="0" smtClean="0"/>
              <a:t>)</a:t>
            </a:r>
            <a:r>
              <a:rPr lang="en-US" altLang="zh-CN" b="1" i="1" dirty="0" smtClean="0"/>
              <a:t> </a:t>
            </a:r>
            <a:r>
              <a:rPr lang="en-US" altLang="zh-CN" dirty="0"/>
              <a:t>and centroid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sz="2112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…, </a:t>
            </a:r>
            <a:r>
              <a:rPr lang="en-US" altLang="zh-CN" i="1" dirty="0" smtClean="0"/>
              <a:t>c</a:t>
            </a:r>
            <a:r>
              <a:rPr lang="en-US" altLang="zh-CN" sz="2112" b="1" i="1" baseline="-25000" dirty="0"/>
              <a:t>d</a:t>
            </a:r>
            <a:r>
              <a:rPr lang="en-US" altLang="zh-CN" dirty="0" smtClean="0"/>
              <a:t>)</a:t>
            </a:r>
          </a:p>
          <a:p>
            <a:pPr marL="1140152" lvl="1" indent="-603609">
              <a:buFont typeface="+mj-lt"/>
              <a:buAutoNum type="arabicPeriod"/>
            </a:pPr>
            <a:r>
              <a:rPr lang="en-US" altLang="zh-CN" dirty="0" smtClean="0"/>
              <a:t>Normalize </a:t>
            </a:r>
            <a:r>
              <a:rPr lang="en-US" altLang="zh-CN" dirty="0"/>
              <a:t>in each dimension: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r>
              <a:rPr lang="en-US" altLang="zh-CN" b="1" i="1" dirty="0" smtClean="0"/>
              <a:t>= (x</a:t>
            </a:r>
            <a:r>
              <a:rPr lang="en-US" altLang="zh-CN" b="1" i="1" baseline="-25000" dirty="0" smtClean="0"/>
              <a:t>i </a:t>
            </a:r>
            <a:r>
              <a:rPr lang="en-US" altLang="zh-CN" b="1" i="1" dirty="0" smtClean="0"/>
              <a:t>- c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) /</a:t>
            </a:r>
            <a:r>
              <a:rPr lang="en-US" altLang="zh-CN" b="1" dirty="0" err="1" smtClean="0"/>
              <a:t>σ</a:t>
            </a:r>
            <a:r>
              <a:rPr lang="en-US" altLang="zh-CN" b="1" i="1" baseline="-25000" dirty="0" err="1" smtClean="0"/>
              <a:t>i</a:t>
            </a:r>
            <a:endParaRPr lang="en-US" altLang="zh-CN" b="1" i="1" baseline="-25000" dirty="0" smtClean="0"/>
          </a:p>
          <a:p>
            <a:pPr marL="1140152" lvl="1" indent="-603609">
              <a:buFont typeface="+mj-lt"/>
              <a:buAutoNum type="arabicPeriod"/>
            </a:pPr>
            <a:r>
              <a:rPr lang="en-US" altLang="zh-CN" dirty="0" smtClean="0"/>
              <a:t>Take </a:t>
            </a:r>
            <a:r>
              <a:rPr lang="en-US" altLang="zh-CN" dirty="0"/>
              <a:t>sum of the squares of the 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endParaRPr lang="en-US" altLang="zh-CN" b="1" i="1" baseline="-25000" dirty="0" smtClean="0"/>
          </a:p>
          <a:p>
            <a:pPr marL="1140152" lvl="1" indent="-603609">
              <a:buFont typeface="+mj-lt"/>
              <a:buAutoNum type="arabicPeriod"/>
            </a:pPr>
            <a:r>
              <a:rPr lang="en-US" altLang="zh-CN" dirty="0" smtClean="0"/>
              <a:t>Take </a:t>
            </a:r>
            <a:r>
              <a:rPr lang="en-US" altLang="zh-CN" dirty="0"/>
              <a:t>the square root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14" y="5223200"/>
            <a:ext cx="3443613" cy="15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65168" y="5329046"/>
            <a:ext cx="2574286" cy="13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 err="1">
                <a:solidFill>
                  <a:srgbClr val="FF0000"/>
                </a:solidFill>
              </a:rPr>
              <a:t>σ</a:t>
            </a:r>
            <a:r>
              <a:rPr lang="en-US" altLang="zh-CN" sz="2112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112" dirty="0">
                <a:solidFill>
                  <a:srgbClr val="FF0000"/>
                </a:solidFill>
              </a:rPr>
              <a:t>: standard deviation of points in the cluster in the </a:t>
            </a:r>
            <a:r>
              <a:rPr lang="en-US" altLang="zh-CN" sz="2112" i="1" dirty="0">
                <a:solidFill>
                  <a:srgbClr val="FF0000"/>
                </a:solidFill>
              </a:rPr>
              <a:t>i</a:t>
            </a:r>
            <a:r>
              <a:rPr lang="en-US" altLang="zh-CN" sz="2112" baseline="30000" dirty="0">
                <a:solidFill>
                  <a:srgbClr val="FF0000"/>
                </a:solidFill>
              </a:rPr>
              <a:t>th</a:t>
            </a:r>
            <a:r>
              <a:rPr lang="en-US" altLang="zh-CN" sz="2112" dirty="0">
                <a:solidFill>
                  <a:srgbClr val="FF0000"/>
                </a:solidFill>
              </a:rPr>
              <a:t> dimension</a:t>
            </a:r>
            <a:endParaRPr lang="zh-CN" altLang="en-US" sz="211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447801"/>
            <a:ext cx="8994204" cy="51524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Given </a:t>
            </a:r>
            <a:r>
              <a:rPr lang="en-US" altLang="zh-CN" dirty="0"/>
              <a:t>a </a:t>
            </a:r>
            <a:r>
              <a:rPr lang="en-US" altLang="zh-CN" b="1" dirty="0"/>
              <a:t>set of points</a:t>
            </a:r>
            <a:r>
              <a:rPr lang="en-US" altLang="zh-CN" dirty="0"/>
              <a:t>, with a notion of </a:t>
            </a:r>
            <a:r>
              <a:rPr lang="en-US" altLang="zh-CN" b="1" dirty="0"/>
              <a:t>distance </a:t>
            </a:r>
            <a:r>
              <a:rPr lang="en-US" altLang="zh-CN" dirty="0"/>
              <a:t>between points, </a:t>
            </a:r>
            <a:r>
              <a:rPr lang="en-US" altLang="zh-CN" b="1" dirty="0"/>
              <a:t>group the points </a:t>
            </a:r>
            <a:r>
              <a:rPr lang="en-US" altLang="zh-CN" dirty="0"/>
              <a:t>into some number of </a:t>
            </a:r>
            <a:r>
              <a:rPr lang="en-US" altLang="zh-CN" b="1" i="1" dirty="0">
                <a:solidFill>
                  <a:srgbClr val="FF0000"/>
                </a:solidFill>
              </a:rPr>
              <a:t>clusters</a:t>
            </a:r>
            <a:r>
              <a:rPr lang="en-US" altLang="zh-CN" dirty="0"/>
              <a:t>, so that </a:t>
            </a:r>
            <a:endParaRPr lang="en-US" altLang="zh-CN" dirty="0" smtClean="0"/>
          </a:p>
          <a:p>
            <a:pPr lvl="1"/>
            <a:r>
              <a:rPr lang="en-US" altLang="zh-CN" dirty="0"/>
              <a:t>Members of a cluster are close/similar to each other </a:t>
            </a:r>
          </a:p>
          <a:p>
            <a:pPr lvl="1"/>
            <a:r>
              <a:rPr lang="en-US" altLang="zh-CN" dirty="0" smtClean="0"/>
              <a:t>Members </a:t>
            </a:r>
            <a:r>
              <a:rPr lang="en-US" altLang="zh-CN" dirty="0"/>
              <a:t>of different clusters are dissimilar </a:t>
            </a:r>
          </a:p>
          <a:p>
            <a:r>
              <a:rPr lang="en-US" altLang="zh-CN" sz="4225" b="1" dirty="0">
                <a:solidFill>
                  <a:srgbClr val="0000FF"/>
                </a:solidFill>
              </a:rPr>
              <a:t>Usually:</a:t>
            </a:r>
            <a:r>
              <a:rPr lang="en-US" altLang="zh-CN" sz="4225" b="1" dirty="0"/>
              <a:t> </a:t>
            </a:r>
          </a:p>
          <a:p>
            <a:pPr lvl="1"/>
            <a:r>
              <a:rPr lang="en-US" altLang="zh-CN" dirty="0" smtClean="0"/>
              <a:t>Points </a:t>
            </a:r>
            <a:r>
              <a:rPr lang="en-US" altLang="zh-CN" dirty="0"/>
              <a:t>are in a high-dimensional space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Similarity</a:t>
            </a:r>
            <a:r>
              <a:rPr lang="en-US" altLang="zh-CN" dirty="0"/>
              <a:t> is defined using a </a:t>
            </a:r>
            <a:r>
              <a:rPr lang="en-US" altLang="zh-CN" dirty="0">
                <a:solidFill>
                  <a:srgbClr val="0000FF"/>
                </a:solidFill>
              </a:rPr>
              <a:t>distance </a:t>
            </a:r>
            <a:r>
              <a:rPr lang="en-US" altLang="zh-CN" dirty="0" smtClean="0">
                <a:solidFill>
                  <a:srgbClr val="0000FF"/>
                </a:solidFill>
              </a:rPr>
              <a:t>measure</a:t>
            </a:r>
          </a:p>
          <a:p>
            <a:pPr lvl="2"/>
            <a:r>
              <a:rPr lang="en-US" altLang="zh-CN" dirty="0"/>
              <a:t>Euclidean, Cosine, </a:t>
            </a:r>
            <a:r>
              <a:rPr lang="en-US" altLang="zh-CN" dirty="0" err="1"/>
              <a:t>Jaccard</a:t>
            </a:r>
            <a:r>
              <a:rPr lang="en-US" altLang="zh-CN" dirty="0"/>
              <a:t>, edit distance, …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Mahalanobis</a:t>
            </a:r>
            <a:r>
              <a:rPr lang="en-US" altLang="zh-CN" dirty="0"/>
              <a:t> Distance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2704"/>
            <a:ext cx="9216229" cy="31604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clusters are normally distributed in </a:t>
            </a:r>
            <a:r>
              <a:rPr lang="en-US" altLang="zh-CN" b="1" i="1" dirty="0" smtClean="0"/>
              <a:t>d </a:t>
            </a:r>
            <a:r>
              <a:rPr lang="en-US" altLang="zh-CN" dirty="0" smtClean="0"/>
              <a:t>dimensions, then after transformation, one standard deviation </a:t>
            </a:r>
            <a:r>
              <a:rPr lang="en-US" altLang="zh-CN" b="1" dirty="0" smtClean="0"/>
              <a:t>=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i.e., 68% of the points of the cluster will have a </a:t>
            </a:r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 &lt;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26241"/>
              </p:ext>
            </p:extLst>
          </p:nvPr>
        </p:nvGraphicFramePr>
        <p:xfrm>
          <a:off x="5187026" y="2492896"/>
          <a:ext cx="546061" cy="53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3" imgW="253890" imgH="228501" progId="Equation.3">
                  <p:embed/>
                </p:oleObj>
              </mc:Choice>
              <mc:Fallback>
                <p:oleObj name="Equation" r:id="rId3" imgW="253890" imgH="228501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026" y="2492896"/>
                        <a:ext cx="546061" cy="532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58301"/>
              </p:ext>
            </p:extLst>
          </p:nvPr>
        </p:nvGraphicFramePr>
        <p:xfrm>
          <a:off x="5615388" y="3663026"/>
          <a:ext cx="545173" cy="53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5" imgW="253890" imgH="228501" progId="Equation.3">
                  <p:embed/>
                </p:oleObj>
              </mc:Choice>
              <mc:Fallback>
                <p:oleObj name="Equation" r:id="rId5" imgW="253890" imgH="228501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88" y="3663026"/>
                        <a:ext cx="545173" cy="532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4326654"/>
            <a:ext cx="5772641" cy="272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339" indent="-335339">
              <a:buFont typeface="Arial" pitchFamily="34" charset="0"/>
              <a:buChar char="•"/>
            </a:pPr>
            <a:r>
              <a:rPr lang="en-US" altLang="zh-CN" sz="3600" dirty="0"/>
              <a:t>Accept a point for a cluster if its M.D. is </a:t>
            </a:r>
            <a:r>
              <a:rPr lang="en-US" altLang="zh-CN" sz="3600" b="1" dirty="0"/>
              <a:t>&lt; </a:t>
            </a:r>
            <a:r>
              <a:rPr lang="en-US" altLang="zh-CN" sz="3600" dirty="0"/>
              <a:t>some threshold, e.g. </a:t>
            </a:r>
            <a:r>
              <a:rPr lang="en-US" altLang="zh-CN" sz="3600" b="1" dirty="0"/>
              <a:t>2 </a:t>
            </a:r>
            <a:r>
              <a:rPr lang="en-US" altLang="zh-CN" sz="3600" dirty="0"/>
              <a:t>standard deviations </a:t>
            </a:r>
          </a:p>
          <a:p>
            <a:endParaRPr lang="zh-CN" altLang="en-US" sz="2112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74" y="4612131"/>
            <a:ext cx="3972367" cy="21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02" y="227016"/>
            <a:ext cx="964283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5633" dirty="0"/>
              <a:t>Euclidean vs. </a:t>
            </a:r>
            <a:r>
              <a:rPr lang="en-US" altLang="zh-CN" sz="5633" dirty="0" err="1"/>
              <a:t>Mahalanobis</a:t>
            </a:r>
            <a:r>
              <a:rPr lang="en-US" altLang="zh-CN" sz="5633" dirty="0"/>
              <a:t> Distance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81</a:t>
            </a:fld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" y="1322766"/>
            <a:ext cx="9804851" cy="466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Should 2 CS Clusters be Combined?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2702"/>
            <a:ext cx="8241142" cy="53117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Q2: </a:t>
            </a:r>
            <a:r>
              <a:rPr lang="en-US" altLang="zh-CN" dirty="0">
                <a:solidFill>
                  <a:srgbClr val="0000FF"/>
                </a:solidFill>
              </a:rPr>
              <a:t>Should 2 CS </a:t>
            </a:r>
            <a:r>
              <a:rPr lang="en-US" altLang="zh-CN" dirty="0" err="1">
                <a:solidFill>
                  <a:srgbClr val="0000FF"/>
                </a:solidFill>
              </a:rPr>
              <a:t>subclusters</a:t>
            </a:r>
            <a:r>
              <a:rPr lang="en-US" altLang="zh-CN" dirty="0">
                <a:solidFill>
                  <a:srgbClr val="0000FF"/>
                </a:solidFill>
              </a:rPr>
              <a:t> be combined?</a:t>
            </a:r>
            <a:r>
              <a:rPr lang="en-US" altLang="zh-CN" dirty="0"/>
              <a:t> </a:t>
            </a:r>
          </a:p>
          <a:p>
            <a:r>
              <a:rPr lang="en-US" altLang="zh-CN" sz="4225" dirty="0"/>
              <a:t>Compute the variance of the combined </a:t>
            </a:r>
            <a:r>
              <a:rPr lang="en-US" altLang="zh-CN" sz="4225" dirty="0" err="1"/>
              <a:t>subcluster</a:t>
            </a:r>
            <a:r>
              <a:rPr lang="en-US" altLang="zh-CN" sz="4225" dirty="0"/>
              <a:t> </a:t>
            </a:r>
          </a:p>
          <a:p>
            <a:pPr lvl="1"/>
            <a:r>
              <a:rPr lang="en-US" altLang="zh-CN" b="1" i="1" dirty="0" smtClean="0"/>
              <a:t>N</a:t>
            </a:r>
            <a:r>
              <a:rPr lang="en-US" altLang="zh-CN" dirty="0"/>
              <a:t>, </a:t>
            </a:r>
            <a:r>
              <a:rPr lang="en-US" altLang="zh-CN" b="1" i="1" dirty="0"/>
              <a:t>SUM</a:t>
            </a:r>
            <a:r>
              <a:rPr lang="en-US" altLang="zh-CN" dirty="0"/>
              <a:t>, and </a:t>
            </a:r>
            <a:r>
              <a:rPr lang="en-US" altLang="zh-CN" b="1" i="1" dirty="0"/>
              <a:t>SUMSQ </a:t>
            </a:r>
            <a:r>
              <a:rPr lang="en-US" altLang="zh-CN" dirty="0"/>
              <a:t>allow us to make that calculation quickly </a:t>
            </a:r>
            <a:endParaRPr lang="zh-CN" altLang="en-US" dirty="0"/>
          </a:p>
          <a:p>
            <a:r>
              <a:rPr lang="en-US" altLang="zh-CN" dirty="0"/>
              <a:t>Combine if the combined variance is below some threshold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Many alternatives:</a:t>
            </a:r>
            <a:r>
              <a:rPr lang="en-US" altLang="zh-CN" b="1" dirty="0"/>
              <a:t> </a:t>
            </a:r>
            <a:r>
              <a:rPr lang="en-US" altLang="zh-CN" dirty="0"/>
              <a:t>Treat dimensions differently, consider density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8619409" y="2414889"/>
            <a:ext cx="624069" cy="1183131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/>
          </a:p>
        </p:txBody>
      </p:sp>
      <p:cxnSp>
        <p:nvCxnSpPr>
          <p:cNvPr id="9" name="Straight Connector 8"/>
          <p:cNvCxnSpPr/>
          <p:nvPr/>
        </p:nvCxnSpPr>
        <p:spPr>
          <a:xfrm>
            <a:off x="8931442" y="2795203"/>
            <a:ext cx="0" cy="4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36442" y="3006453"/>
            <a:ext cx="39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931442" y="3513556"/>
            <a:ext cx="780000" cy="845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/>
          </a:p>
        </p:txBody>
      </p:sp>
      <p:cxnSp>
        <p:nvCxnSpPr>
          <p:cNvPr id="15" name="Straight Connector 14"/>
          <p:cNvCxnSpPr/>
          <p:nvPr/>
        </p:nvCxnSpPr>
        <p:spPr>
          <a:xfrm>
            <a:off x="9332253" y="3724806"/>
            <a:ext cx="0" cy="4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26442" y="3936056"/>
            <a:ext cx="39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41399" y="2258870"/>
            <a:ext cx="1326146" cy="209968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263894" y="3074295"/>
            <a:ext cx="0" cy="4225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29510" y="3285545"/>
            <a:ext cx="45835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Go to Practice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Clustering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Scalable K-means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K-means||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BFR</a:t>
            </a:r>
          </a:p>
          <a:p>
            <a:r>
              <a:rPr lang="en-US" altLang="zh-CN" dirty="0" smtClean="0"/>
              <a:t>The CURE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36542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17" y="1291061"/>
            <a:ext cx="2414286" cy="211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CURE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72" y="1417638"/>
            <a:ext cx="5549820" cy="5578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Problem </a:t>
            </a:r>
            <a:r>
              <a:rPr lang="en-US" altLang="zh-CN" dirty="0"/>
              <a:t>with BFR/</a:t>
            </a:r>
            <a:r>
              <a:rPr lang="en-US" altLang="zh-CN" i="1" dirty="0"/>
              <a:t>k</a:t>
            </a:r>
            <a:r>
              <a:rPr lang="en-US" altLang="zh-CN" dirty="0"/>
              <a:t>-means: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Assumes </a:t>
            </a:r>
            <a:r>
              <a:rPr lang="en-US" altLang="zh-CN" dirty="0"/>
              <a:t>clusters are normally distributed in each dimension </a:t>
            </a:r>
          </a:p>
          <a:p>
            <a:r>
              <a:rPr lang="en-US" altLang="zh-CN" dirty="0"/>
              <a:t>And axes are fixed – ellipses at an angle are 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i="1" dirty="0"/>
              <a:t> OK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CURE </a:t>
            </a:r>
            <a:r>
              <a:rPr lang="en-US" altLang="zh-CN" dirty="0">
                <a:solidFill>
                  <a:srgbClr val="0000FF"/>
                </a:solidFill>
              </a:rPr>
              <a:t>(Clustering Using </a:t>
            </a:r>
            <a:r>
              <a:rPr lang="en-US" altLang="zh-CN" dirty="0" err="1">
                <a:solidFill>
                  <a:srgbClr val="0000FF"/>
                </a:solidFill>
              </a:rPr>
              <a:t>REpresentatives</a:t>
            </a:r>
            <a:r>
              <a:rPr lang="en-US" altLang="zh-CN" dirty="0">
                <a:solidFill>
                  <a:srgbClr val="0000FF"/>
                </a:solidFill>
              </a:rPr>
              <a:t>):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Assumes </a:t>
            </a:r>
            <a:r>
              <a:rPr lang="en-US" altLang="zh-CN" dirty="0"/>
              <a:t>a Euclidean distance </a:t>
            </a:r>
          </a:p>
          <a:p>
            <a:pPr lvl="1"/>
            <a:r>
              <a:rPr lang="en-US" altLang="zh-CN" dirty="0"/>
              <a:t>Allows clusters to assume any shape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Uses a collection of </a:t>
            </a:r>
            <a:r>
              <a:rPr lang="en-US" altLang="zh-CN" dirty="0">
                <a:solidFill>
                  <a:srgbClr val="FF0000"/>
                </a:solidFill>
              </a:rPr>
              <a:t>representative points</a:t>
            </a:r>
            <a:r>
              <a:rPr lang="en-US" altLang="zh-CN" dirty="0">
                <a:solidFill>
                  <a:srgbClr val="0000FF"/>
                </a:solidFill>
              </a:rPr>
              <a:t> to represent clusters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51" y="1291061"/>
            <a:ext cx="1998030" cy="211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1269" y="1291062"/>
            <a:ext cx="52452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12" b="1" dirty="0">
                <a:solidFill>
                  <a:srgbClr val="0000FF"/>
                </a:solidFill>
              </a:rPr>
              <a:t>vs.</a:t>
            </a:r>
            <a:endParaRPr lang="zh-CN" altLang="en-US" sz="2112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96" y="3630529"/>
            <a:ext cx="3357014" cy="29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D8-7059-4562-BA67-70FD1D5A0095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2123" y="-99700"/>
            <a:ext cx="9906000" cy="13414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Example: Stanford Faculty Salaries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8902" y="3584998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467100" y="3635301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457700" y="2830439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861050" y="3367014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26150" y="247272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264400" y="2562151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146300" y="4171875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89250" y="3456443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457700" y="3545871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521450" y="3009297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181850" y="3545871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881452" y="528415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613400" y="3009297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695950" y="4440164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273800" y="345644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769100" y="2115005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346950" y="139957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549650" y="4887309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127500" y="4887309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035550" y="399301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53000" y="4708451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438900" y="139957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393950" y="5245026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806700" y="5155597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78102" y="4094132"/>
            <a:ext cx="830420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salary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4275404" y="6061574"/>
            <a:ext cx="575157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age</a:t>
            </a: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035550" y="6380163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908050" y="3697287"/>
            <a:ext cx="0" cy="357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0272" name="Freeform 32"/>
          <p:cNvSpPr>
            <a:spLocks/>
          </p:cNvSpPr>
          <p:nvPr/>
        </p:nvSpPr>
        <p:spPr bwMode="auto">
          <a:xfrm>
            <a:off x="1501380" y="2595685"/>
            <a:ext cx="6545527" cy="2028925"/>
          </a:xfrm>
          <a:custGeom>
            <a:avLst/>
            <a:gdLst>
              <a:gd name="T0" fmla="*/ 126 w 3806"/>
              <a:gd name="T1" fmla="*/ 558 h 1089"/>
              <a:gd name="T2" fmla="*/ 261 w 3806"/>
              <a:gd name="T3" fmla="*/ 522 h 1089"/>
              <a:gd name="T4" fmla="*/ 396 w 3806"/>
              <a:gd name="T5" fmla="*/ 468 h 1089"/>
              <a:gd name="T6" fmla="*/ 540 w 3806"/>
              <a:gd name="T7" fmla="*/ 450 h 1089"/>
              <a:gd name="T8" fmla="*/ 738 w 3806"/>
              <a:gd name="T9" fmla="*/ 378 h 1089"/>
              <a:gd name="T10" fmla="*/ 819 w 3806"/>
              <a:gd name="T11" fmla="*/ 333 h 1089"/>
              <a:gd name="T12" fmla="*/ 1017 w 3806"/>
              <a:gd name="T13" fmla="*/ 306 h 1089"/>
              <a:gd name="T14" fmla="*/ 1269 w 3806"/>
              <a:gd name="T15" fmla="*/ 279 h 1089"/>
              <a:gd name="T16" fmla="*/ 1386 w 3806"/>
              <a:gd name="T17" fmla="*/ 243 h 1089"/>
              <a:gd name="T18" fmla="*/ 2178 w 3806"/>
              <a:gd name="T19" fmla="*/ 171 h 1089"/>
              <a:gd name="T20" fmla="*/ 2313 w 3806"/>
              <a:gd name="T21" fmla="*/ 117 h 1089"/>
              <a:gd name="T22" fmla="*/ 2475 w 3806"/>
              <a:gd name="T23" fmla="*/ 45 h 1089"/>
              <a:gd name="T24" fmla="*/ 2556 w 3806"/>
              <a:gd name="T25" fmla="*/ 9 h 1089"/>
              <a:gd name="T26" fmla="*/ 2961 w 3806"/>
              <a:gd name="T27" fmla="*/ 0 h 1089"/>
              <a:gd name="T28" fmla="*/ 3474 w 3806"/>
              <a:gd name="T29" fmla="*/ 72 h 1089"/>
              <a:gd name="T30" fmla="*/ 3600 w 3806"/>
              <a:gd name="T31" fmla="*/ 108 h 1089"/>
              <a:gd name="T32" fmla="*/ 3708 w 3806"/>
              <a:gd name="T33" fmla="*/ 198 h 1089"/>
              <a:gd name="T34" fmla="*/ 3762 w 3806"/>
              <a:gd name="T35" fmla="*/ 306 h 1089"/>
              <a:gd name="T36" fmla="*/ 3618 w 3806"/>
              <a:gd name="T37" fmla="*/ 882 h 1089"/>
              <a:gd name="T38" fmla="*/ 3483 w 3806"/>
              <a:gd name="T39" fmla="*/ 954 h 1089"/>
              <a:gd name="T40" fmla="*/ 3069 w 3806"/>
              <a:gd name="T41" fmla="*/ 909 h 1089"/>
              <a:gd name="T42" fmla="*/ 2907 w 3806"/>
              <a:gd name="T43" fmla="*/ 864 h 1089"/>
              <a:gd name="T44" fmla="*/ 2583 w 3806"/>
              <a:gd name="T45" fmla="*/ 792 h 1089"/>
              <a:gd name="T46" fmla="*/ 2493 w 3806"/>
              <a:gd name="T47" fmla="*/ 765 h 1089"/>
              <a:gd name="T48" fmla="*/ 2142 w 3806"/>
              <a:gd name="T49" fmla="*/ 747 h 1089"/>
              <a:gd name="T50" fmla="*/ 1755 w 3806"/>
              <a:gd name="T51" fmla="*/ 756 h 1089"/>
              <a:gd name="T52" fmla="*/ 1458 w 3806"/>
              <a:gd name="T53" fmla="*/ 828 h 1089"/>
              <a:gd name="T54" fmla="*/ 1305 w 3806"/>
              <a:gd name="T55" fmla="*/ 846 h 1089"/>
              <a:gd name="T56" fmla="*/ 900 w 3806"/>
              <a:gd name="T57" fmla="*/ 963 h 1089"/>
              <a:gd name="T58" fmla="*/ 684 w 3806"/>
              <a:gd name="T59" fmla="*/ 1017 h 1089"/>
              <a:gd name="T60" fmla="*/ 504 w 3806"/>
              <a:gd name="T61" fmla="*/ 1089 h 1089"/>
              <a:gd name="T62" fmla="*/ 270 w 3806"/>
              <a:gd name="T63" fmla="*/ 1062 h 1089"/>
              <a:gd name="T64" fmla="*/ 171 w 3806"/>
              <a:gd name="T65" fmla="*/ 954 h 1089"/>
              <a:gd name="T66" fmla="*/ 117 w 3806"/>
              <a:gd name="T67" fmla="*/ 918 h 1089"/>
              <a:gd name="T68" fmla="*/ 36 w 3806"/>
              <a:gd name="T69" fmla="*/ 783 h 1089"/>
              <a:gd name="T70" fmla="*/ 9 w 3806"/>
              <a:gd name="T71" fmla="*/ 702 h 1089"/>
              <a:gd name="T72" fmla="*/ 0 w 3806"/>
              <a:gd name="T73" fmla="*/ 675 h 1089"/>
              <a:gd name="T74" fmla="*/ 90 w 3806"/>
              <a:gd name="T75" fmla="*/ 594 h 1089"/>
              <a:gd name="T76" fmla="*/ 144 w 3806"/>
              <a:gd name="T77" fmla="*/ 576 h 1089"/>
              <a:gd name="T78" fmla="*/ 126 w 3806"/>
              <a:gd name="T79" fmla="*/ 55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>
            <a:off x="1749029" y="1304553"/>
            <a:ext cx="6020990" cy="4644727"/>
          </a:xfrm>
          <a:custGeom>
            <a:avLst/>
            <a:gdLst>
              <a:gd name="T0" fmla="*/ 81 w 3501"/>
              <a:gd name="T1" fmla="*/ 2367 h 2493"/>
              <a:gd name="T2" fmla="*/ 342 w 3501"/>
              <a:gd name="T3" fmla="*/ 2493 h 2493"/>
              <a:gd name="T4" fmla="*/ 1017 w 3501"/>
              <a:gd name="T5" fmla="*/ 2412 h 2493"/>
              <a:gd name="T6" fmla="*/ 1413 w 3501"/>
              <a:gd name="T7" fmla="*/ 2322 h 2493"/>
              <a:gd name="T8" fmla="*/ 1710 w 3501"/>
              <a:gd name="T9" fmla="*/ 2241 h 2493"/>
              <a:gd name="T10" fmla="*/ 1917 w 3501"/>
              <a:gd name="T11" fmla="*/ 2160 h 2493"/>
              <a:gd name="T12" fmla="*/ 2088 w 3501"/>
              <a:gd name="T13" fmla="*/ 2088 h 2493"/>
              <a:gd name="T14" fmla="*/ 2259 w 3501"/>
              <a:gd name="T15" fmla="*/ 1998 h 2493"/>
              <a:gd name="T16" fmla="*/ 2529 w 3501"/>
              <a:gd name="T17" fmla="*/ 1845 h 2493"/>
              <a:gd name="T18" fmla="*/ 2664 w 3501"/>
              <a:gd name="T19" fmla="*/ 1764 h 2493"/>
              <a:gd name="T20" fmla="*/ 2862 w 3501"/>
              <a:gd name="T21" fmla="*/ 1602 h 2493"/>
              <a:gd name="T22" fmla="*/ 2934 w 3501"/>
              <a:gd name="T23" fmla="*/ 1494 h 2493"/>
              <a:gd name="T24" fmla="*/ 3042 w 3501"/>
              <a:gd name="T25" fmla="*/ 1269 h 2493"/>
              <a:gd name="T26" fmla="*/ 3159 w 3501"/>
              <a:gd name="T27" fmla="*/ 1026 h 2493"/>
              <a:gd name="T28" fmla="*/ 3213 w 3501"/>
              <a:gd name="T29" fmla="*/ 945 h 2493"/>
              <a:gd name="T30" fmla="*/ 3312 w 3501"/>
              <a:gd name="T31" fmla="*/ 720 h 2493"/>
              <a:gd name="T32" fmla="*/ 3384 w 3501"/>
              <a:gd name="T33" fmla="*/ 576 h 2493"/>
              <a:gd name="T34" fmla="*/ 3420 w 3501"/>
              <a:gd name="T35" fmla="*/ 495 h 2493"/>
              <a:gd name="T36" fmla="*/ 3492 w 3501"/>
              <a:gd name="T37" fmla="*/ 333 h 2493"/>
              <a:gd name="T38" fmla="*/ 3483 w 3501"/>
              <a:gd name="T39" fmla="*/ 171 h 2493"/>
              <a:gd name="T40" fmla="*/ 3087 w 3501"/>
              <a:gd name="T41" fmla="*/ 27 h 2493"/>
              <a:gd name="T42" fmla="*/ 2790 w 3501"/>
              <a:gd name="T43" fmla="*/ 9 h 2493"/>
              <a:gd name="T44" fmla="*/ 2637 w 3501"/>
              <a:gd name="T45" fmla="*/ 117 h 2493"/>
              <a:gd name="T46" fmla="*/ 2583 w 3501"/>
              <a:gd name="T47" fmla="*/ 198 h 2493"/>
              <a:gd name="T48" fmla="*/ 2475 w 3501"/>
              <a:gd name="T49" fmla="*/ 414 h 2493"/>
              <a:gd name="T50" fmla="*/ 2313 w 3501"/>
              <a:gd name="T51" fmla="*/ 603 h 2493"/>
              <a:gd name="T52" fmla="*/ 2250 w 3501"/>
              <a:gd name="T53" fmla="*/ 711 h 2493"/>
              <a:gd name="T54" fmla="*/ 2178 w 3501"/>
              <a:gd name="T55" fmla="*/ 846 h 2493"/>
              <a:gd name="T56" fmla="*/ 2088 w 3501"/>
              <a:gd name="T57" fmla="*/ 1035 h 2493"/>
              <a:gd name="T58" fmla="*/ 2061 w 3501"/>
              <a:gd name="T59" fmla="*/ 1035 h 2493"/>
              <a:gd name="T60" fmla="*/ 1917 w 3501"/>
              <a:gd name="T61" fmla="*/ 1269 h 2493"/>
              <a:gd name="T62" fmla="*/ 1746 w 3501"/>
              <a:gd name="T63" fmla="*/ 1557 h 2493"/>
              <a:gd name="T64" fmla="*/ 1647 w 3501"/>
              <a:gd name="T65" fmla="*/ 1674 h 2493"/>
              <a:gd name="T66" fmla="*/ 1512 w 3501"/>
              <a:gd name="T67" fmla="*/ 1782 h 2493"/>
              <a:gd name="T68" fmla="*/ 1332 w 3501"/>
              <a:gd name="T69" fmla="*/ 1890 h 2493"/>
              <a:gd name="T70" fmla="*/ 1125 w 3501"/>
              <a:gd name="T71" fmla="*/ 1926 h 2493"/>
              <a:gd name="T72" fmla="*/ 792 w 3501"/>
              <a:gd name="T73" fmla="*/ 2034 h 2493"/>
              <a:gd name="T74" fmla="*/ 621 w 3501"/>
              <a:gd name="T75" fmla="*/ 2079 h 2493"/>
              <a:gd name="T76" fmla="*/ 297 w 3501"/>
              <a:gd name="T77" fmla="*/ 2115 h 2493"/>
              <a:gd name="T78" fmla="*/ 108 w 3501"/>
              <a:gd name="T79" fmla="*/ 2160 h 2493"/>
              <a:gd name="T80" fmla="*/ 36 w 3501"/>
              <a:gd name="T81" fmla="*/ 2232 h 2493"/>
              <a:gd name="T82" fmla="*/ 27 w 3501"/>
              <a:gd name="T83" fmla="*/ 2349 h 2493"/>
              <a:gd name="T84" fmla="*/ 0 w 3501"/>
              <a:gd name="T85" fmla="*/ 231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</p:spTree>
    <p:extLst>
      <p:ext uri="{BB962C8B-B14F-4D97-AF65-F5344CB8AC3E}">
        <p14:creationId xmlns:p14="http://schemas.microsoft.com/office/powerpoint/2010/main" val="15869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nimBg="1"/>
      <p:bldP spid="1027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4C4C-A990-41AC-AFF7-26C2063E35CF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Starting CURE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97623"/>
            <a:ext cx="8420100" cy="5097463"/>
          </a:xfrm>
        </p:spPr>
        <p:txBody>
          <a:bodyPr/>
          <a:lstStyle/>
          <a:p>
            <a:pPr marL="715390" indent="-71539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Pick a random sample of points that fit in main memory.</a:t>
            </a:r>
          </a:p>
          <a:p>
            <a:pPr marL="715390" indent="-71539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Cluster these points hierarchically --- group nearest points/clusters.</a:t>
            </a:r>
          </a:p>
          <a:p>
            <a:pPr marL="715390" indent="-71539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For each cluster, pick a sample of points, as dispersed as possible.</a:t>
            </a:r>
          </a:p>
          <a:p>
            <a:pPr marL="715390" indent="-71539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From the sample, pick representatives by moving them (say) 20% toward the centroid of the cluster.</a:t>
            </a:r>
          </a:p>
        </p:txBody>
      </p:sp>
    </p:spTree>
    <p:extLst>
      <p:ext uri="{BB962C8B-B14F-4D97-AF65-F5344CB8AC3E}">
        <p14:creationId xmlns:p14="http://schemas.microsoft.com/office/powerpoint/2010/main" val="40490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DB9D-C6AA-4CF5-9430-F3F12A6DE88E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838"/>
            <a:ext cx="9906000" cy="13414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Example: Initial Clusters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8902" y="3378699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67100" y="342900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57700" y="2624140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61050" y="3160715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26150" y="2266423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264400" y="235585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146300" y="3965576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889250" y="3250144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45770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21450" y="2802998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18185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81452" y="507785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613400" y="28029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695950" y="4233865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273800" y="3250144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769100" y="1908706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34695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54965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12750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035550" y="3786719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953000" y="450215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43890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393950" y="5038727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806700" y="49492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478102" y="4094132"/>
            <a:ext cx="830420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salary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275404" y="6061574"/>
            <a:ext cx="575157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age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5035550" y="6380163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908050" y="3697287"/>
            <a:ext cx="0" cy="357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 rot="-765715">
            <a:off x="1651000" y="2892425"/>
            <a:ext cx="3467100" cy="143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5530850" y="1193271"/>
            <a:ext cx="2641600" cy="2861733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2323" name="Oval 35"/>
          <p:cNvSpPr>
            <a:spLocks noChangeArrowheads="1"/>
          </p:cNvSpPr>
          <p:nvPr/>
        </p:nvSpPr>
        <p:spPr bwMode="auto">
          <a:xfrm rot="-867123">
            <a:off x="1651000" y="4233863"/>
            <a:ext cx="4787900" cy="1252008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</p:spTree>
    <p:extLst>
      <p:ext uri="{BB962C8B-B14F-4D97-AF65-F5344CB8AC3E}">
        <p14:creationId xmlns:p14="http://schemas.microsoft.com/office/powerpoint/2010/main" val="23876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1" grpId="0" animBg="1"/>
      <p:bldP spid="12322" grpId="0" animBg="1"/>
      <p:bldP spid="123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7680-22B4-42F1-B8B2-F930EA9A84CC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3911"/>
            <a:ext cx="9906000" cy="13414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Example: Pick Dispersed Points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98902" y="3378699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467100" y="342900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457700" y="2624140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861050" y="3160715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26150" y="2266423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264400" y="235585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146300" y="3965576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889250" y="3250144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770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521450" y="2802998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18185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881452" y="507785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613400" y="28029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695950" y="4233865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273800" y="3250144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769100" y="1908706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34695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54965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12750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035550" y="3786719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953000" y="450215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43890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393950" y="5038727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806700" y="49492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478102" y="4094132"/>
            <a:ext cx="830420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salary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4275404" y="6061574"/>
            <a:ext cx="575157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age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5035550" y="6380163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V="1">
            <a:off x="908050" y="3697287"/>
            <a:ext cx="0" cy="357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 rot="-765715">
            <a:off x="1651000" y="2892425"/>
            <a:ext cx="3467100" cy="143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5530850" y="1193271"/>
            <a:ext cx="2641600" cy="2861733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 rot="-867123">
            <a:off x="1651000" y="4233863"/>
            <a:ext cx="4787900" cy="1252008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6356350" y="1193271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7264400" y="1193271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5530850" y="2802996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7099300" y="3339571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7577403" y="4094130"/>
            <a:ext cx="1738617" cy="139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Pick (say) 4</a:t>
            </a:r>
          </a:p>
          <a:p>
            <a:r>
              <a:rPr lang="en-US" altLang="zh-CN" sz="2112">
                <a:ea typeface="宋体" charset="-122"/>
              </a:rPr>
              <a:t>remote points</a:t>
            </a:r>
          </a:p>
          <a:p>
            <a:r>
              <a:rPr lang="en-US" altLang="zh-CN" sz="2112">
                <a:ea typeface="宋体" charset="-122"/>
              </a:rPr>
              <a:t>for each</a:t>
            </a:r>
          </a:p>
          <a:p>
            <a:r>
              <a:rPr lang="en-US" altLang="zh-CN" sz="2112">
                <a:ea typeface="宋体" charset="-122"/>
              </a:rPr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4323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6" grpId="0" animBg="1"/>
      <p:bldP spid="13347" grpId="0" animBg="1"/>
      <p:bldP spid="13348" grpId="0" animBg="1"/>
      <p:bldP spid="13349" grpId="0" animBg="1"/>
      <p:bldP spid="133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is Subjective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47460" name="Picture 4" descr="http://medias.digitamix.com/10406/tel-maitre-tel-chien-l-adage-en-images-stupefiantes-2693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268760"/>
            <a:ext cx="7604850" cy="52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15E-05DC-4B26-B884-31CCE0EA02AA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5"/>
            <a:ext cx="9906000" cy="13414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Example: Pick Dispersed Points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98902" y="3378699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467100" y="342900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457700" y="2624140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861050" y="3160715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026150" y="2266423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264400" y="235585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146300" y="3965576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89250" y="3250144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45770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521450" y="2802998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181850" y="3339572"/>
            <a:ext cx="319318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881452" y="507785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613400" y="28029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695950" y="4233865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273800" y="3250144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769100" y="1908706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34695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54965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4127500" y="4681010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035550" y="3786719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953000" y="4502152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438900" y="1193273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393950" y="5038727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806700" y="4949298"/>
            <a:ext cx="327334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solidFill>
                  <a:srgbClr val="FF0066"/>
                </a:solidFill>
                <a:ea typeface="宋体" charset="-122"/>
              </a:rPr>
              <a:t>h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8102" y="4094132"/>
            <a:ext cx="830420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salary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75404" y="6061574"/>
            <a:ext cx="575157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age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5035550" y="6380163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908050" y="3697287"/>
            <a:ext cx="0" cy="357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12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 rot="-765715">
            <a:off x="1651000" y="2892425"/>
            <a:ext cx="3467100" cy="143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5530850" y="1193271"/>
            <a:ext cx="2641600" cy="2861733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 rot="-867123">
            <a:off x="1651000" y="4233863"/>
            <a:ext cx="4787900" cy="1252008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6438900" y="1550988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7099300" y="1550988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5861050" y="2713567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6934200" y="2981854"/>
            <a:ext cx="495300" cy="53657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112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7577403" y="4094130"/>
            <a:ext cx="1556901" cy="139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12">
                <a:ea typeface="宋体" charset="-122"/>
              </a:rPr>
              <a:t>Move points</a:t>
            </a:r>
          </a:p>
          <a:p>
            <a:r>
              <a:rPr lang="en-US" altLang="zh-CN" sz="2112">
                <a:ea typeface="宋体" charset="-122"/>
              </a:rPr>
              <a:t>(say) 20%</a:t>
            </a:r>
          </a:p>
          <a:p>
            <a:r>
              <a:rPr lang="en-US" altLang="zh-CN" sz="2112">
                <a:ea typeface="宋体" charset="-122"/>
              </a:rPr>
              <a:t>toward the</a:t>
            </a:r>
          </a:p>
          <a:p>
            <a:r>
              <a:rPr lang="en-US" altLang="zh-CN" sz="2112">
                <a:ea typeface="宋体" charset="-122"/>
              </a:rPr>
              <a:t>centroid.</a:t>
            </a:r>
          </a:p>
        </p:txBody>
      </p:sp>
    </p:spTree>
    <p:extLst>
      <p:ext uri="{BB962C8B-B14F-4D97-AF65-F5344CB8AC3E}">
        <p14:creationId xmlns:p14="http://schemas.microsoft.com/office/powerpoint/2010/main" val="3359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7F9A-3E7A-412D-A9E1-270AEBC1F96C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Finishing CURE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charset="-122"/>
              </a:rPr>
              <a:t>Now, visit each point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in </a:t>
            </a:r>
            <a:r>
              <a:rPr lang="en-US" altLang="zh-CN" dirty="0">
                <a:ea typeface="宋体" charset="-122"/>
              </a:rPr>
              <a:t>the data set.</a:t>
            </a:r>
          </a:p>
          <a:p>
            <a:r>
              <a:rPr lang="en-US" altLang="zh-CN" dirty="0">
                <a:ea typeface="宋体" charset="-122"/>
              </a:rPr>
              <a:t>Place it in the “closest cluster</a:t>
            </a:r>
            <a:r>
              <a:rPr lang="en-US" altLang="zh-CN" dirty="0" smtClean="0">
                <a:ea typeface="宋体" charset="-122"/>
              </a:rPr>
              <a:t>.”</a:t>
            </a:r>
          </a:p>
          <a:p>
            <a:pPr lvl="1"/>
            <a:r>
              <a:rPr lang="en-US" altLang="zh-CN" dirty="0">
                <a:ea typeface="宋体" charset="-122"/>
              </a:rPr>
              <a:t>Each point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is brought </a:t>
            </a:r>
            <a:r>
              <a:rPr lang="en-US" altLang="zh-CN" dirty="0" smtClean="0">
                <a:ea typeface="宋体" charset="-122"/>
              </a:rPr>
              <a:t>from secondary </a:t>
            </a:r>
            <a:r>
              <a:rPr lang="en-US" altLang="zh-CN" dirty="0">
                <a:ea typeface="宋体" charset="-122"/>
              </a:rPr>
              <a:t>storage and compared with the representative points. We assign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to </a:t>
            </a:r>
            <a:r>
              <a:rPr lang="en-US" altLang="zh-CN" dirty="0">
                <a:ea typeface="宋体" charset="-122"/>
              </a:rPr>
              <a:t>the cluster of the representative point that is closest to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/>
            <a:r>
              <a:rPr lang="en-US" altLang="zh-CN" dirty="0">
                <a:ea typeface="宋体" charset="-122"/>
              </a:rPr>
              <a:t>Normal definition of “closest”: that cluster with the closest (to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among all the sample points of all the clusters.</a:t>
            </a:r>
          </a:p>
        </p:txBody>
      </p:sp>
    </p:spTree>
    <p:extLst>
      <p:ext uri="{BB962C8B-B14F-4D97-AF65-F5344CB8AC3E}">
        <p14:creationId xmlns:p14="http://schemas.microsoft.com/office/powerpoint/2010/main" val="23918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1775"/>
            <a:ext cx="9361040" cy="1238250"/>
          </a:xfrm>
        </p:spPr>
        <p:txBody>
          <a:bodyPr>
            <a:normAutofit/>
          </a:bodyPr>
          <a:lstStyle/>
          <a:p>
            <a:r>
              <a:rPr lang="en-US" dirty="0" smtClean="0"/>
              <a:t>Another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21478"/>
            <a:ext cx="3665612" cy="490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Two Clusters, One Surrounding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" y="2937080"/>
            <a:ext cx="3459854" cy="3254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33" y="2986938"/>
            <a:ext cx="3404645" cy="31552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55624" y="1192173"/>
            <a:ext cx="3189853" cy="4903127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371464" indent="-371464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Select representative points from each cluster, as far from one another as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005" y="2986938"/>
            <a:ext cx="2983919" cy="31044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49213" y="1218739"/>
            <a:ext cx="3156787" cy="4903127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371464" indent="-371464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Moving the representative points 20% toward centroids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518" y="6045588"/>
            <a:ext cx="9200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</a:rPr>
              <a:t>Point Assignment: bring in all points for assignment to the clusters.</a:t>
            </a:r>
          </a:p>
        </p:txBody>
      </p:sp>
    </p:spTree>
    <p:extLst>
      <p:ext uri="{BB962C8B-B14F-4D97-AF65-F5344CB8AC3E}">
        <p14:creationId xmlns:p14="http://schemas.microsoft.com/office/powerpoint/2010/main" val="34594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One-Slide Takeaway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Clustering</a:t>
            </a:r>
            <a:r>
              <a:rPr lang="en-US" altLang="zh-CN" dirty="0"/>
              <a:t>:</a:t>
            </a:r>
            <a:r>
              <a:rPr lang="en-US" altLang="zh-CN" b="1" dirty="0"/>
              <a:t> </a:t>
            </a:r>
            <a:r>
              <a:rPr lang="en-US" altLang="zh-CN" dirty="0"/>
              <a:t>Given a </a:t>
            </a:r>
            <a:r>
              <a:rPr lang="en-US" altLang="zh-CN" dirty="0">
                <a:solidFill>
                  <a:srgbClr val="0000FF"/>
                </a:solidFill>
              </a:rPr>
              <a:t>set of points</a:t>
            </a:r>
            <a:r>
              <a:rPr lang="en-US" altLang="zh-CN" dirty="0"/>
              <a:t>, with a notion of </a:t>
            </a:r>
            <a:r>
              <a:rPr lang="en-US" altLang="zh-CN" dirty="0">
                <a:solidFill>
                  <a:srgbClr val="0000FF"/>
                </a:solidFill>
              </a:rPr>
              <a:t>distance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between points, </a:t>
            </a:r>
            <a:r>
              <a:rPr lang="en-US" altLang="zh-CN" dirty="0">
                <a:solidFill>
                  <a:srgbClr val="0000FF"/>
                </a:solidFill>
              </a:rPr>
              <a:t>group the points </a:t>
            </a:r>
            <a:r>
              <a:rPr lang="en-US" altLang="zh-CN" dirty="0"/>
              <a:t>into some number of </a:t>
            </a:r>
            <a:r>
              <a:rPr lang="en-US" altLang="zh-CN" dirty="0">
                <a:solidFill>
                  <a:srgbClr val="FF0000"/>
                </a:solidFill>
              </a:rPr>
              <a:t>clusters</a:t>
            </a:r>
            <a:r>
              <a:rPr lang="en-US" altLang="zh-CN" b="1" i="1" dirty="0"/>
              <a:t> </a:t>
            </a:r>
            <a:endParaRPr lang="en-US" altLang="zh-CN" dirty="0"/>
          </a:p>
          <a:p>
            <a:r>
              <a:rPr lang="en-US" altLang="zh-CN" sz="4225" dirty="0">
                <a:solidFill>
                  <a:srgbClr val="0000FF"/>
                </a:solidFill>
              </a:rPr>
              <a:t>Algorithms:</a:t>
            </a:r>
            <a:r>
              <a:rPr lang="en-US" altLang="zh-CN" sz="4225" dirty="0"/>
              <a:t> </a:t>
            </a:r>
          </a:p>
          <a:p>
            <a:pPr lvl="1"/>
            <a:r>
              <a:rPr lang="en-US" altLang="zh-CN" dirty="0" smtClean="0"/>
              <a:t>Agglomerative </a:t>
            </a:r>
            <a:r>
              <a:rPr lang="en-US" altLang="zh-CN" dirty="0">
                <a:solidFill>
                  <a:srgbClr val="0000FF"/>
                </a:solidFill>
              </a:rPr>
              <a:t>hierarchical clustering: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Centroid </a:t>
            </a:r>
            <a:r>
              <a:rPr lang="en-US" altLang="zh-CN" dirty="0"/>
              <a:t>and </a:t>
            </a:r>
            <a:r>
              <a:rPr lang="en-US" altLang="zh-CN" dirty="0" err="1"/>
              <a:t>clustroid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3756" i="1" dirty="0"/>
              <a:t>k</a:t>
            </a:r>
            <a:r>
              <a:rPr lang="en-US" altLang="zh-CN" sz="3756" dirty="0"/>
              <a:t>-means:</a:t>
            </a:r>
            <a:r>
              <a:rPr lang="en-US" altLang="zh-CN" sz="3756" b="1" dirty="0"/>
              <a:t> </a:t>
            </a:r>
          </a:p>
          <a:p>
            <a:pPr lvl="2"/>
            <a:r>
              <a:rPr lang="en-US" altLang="zh-CN" dirty="0" smtClean="0"/>
              <a:t>Initialization</a:t>
            </a:r>
            <a:r>
              <a:rPr lang="en-US" altLang="zh-CN" dirty="0"/>
              <a:t>, picking </a:t>
            </a:r>
            <a:r>
              <a:rPr lang="en-US" altLang="zh-CN" i="1" dirty="0"/>
              <a:t>k 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k-means</a:t>
            </a:r>
            <a:r>
              <a:rPr lang="en-US" altLang="zh-CN" dirty="0" smtClean="0"/>
              <a:t>++</a:t>
            </a:r>
          </a:p>
          <a:p>
            <a:pPr lvl="1"/>
            <a:r>
              <a:rPr lang="en-US" altLang="zh-CN" i="1" dirty="0" smtClean="0"/>
              <a:t>k-means</a:t>
            </a:r>
            <a:r>
              <a:rPr lang="en-US" altLang="zh-CN" dirty="0" smtClean="0"/>
              <a:t>||</a:t>
            </a:r>
            <a:endParaRPr lang="en-US" altLang="zh-CN" dirty="0"/>
          </a:p>
          <a:p>
            <a:pPr lvl="1"/>
            <a:r>
              <a:rPr lang="en-US" altLang="zh-CN" dirty="0" smtClean="0"/>
              <a:t>BFR</a:t>
            </a:r>
            <a:r>
              <a:rPr lang="en-US" altLang="zh-CN" b="1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CURE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Bahmani</a:t>
            </a:r>
            <a:r>
              <a:rPr lang="en-US" altLang="zh-CN" dirty="0"/>
              <a:t>, </a:t>
            </a:r>
            <a:r>
              <a:rPr lang="en-US" altLang="zh-CN" dirty="0" err="1"/>
              <a:t>Bahman</a:t>
            </a:r>
            <a:r>
              <a:rPr lang="en-US" altLang="zh-CN" dirty="0"/>
              <a:t>, et al. "Scalable </a:t>
            </a:r>
            <a:r>
              <a:rPr lang="en-US" altLang="zh-CN" dirty="0" smtClean="0"/>
              <a:t>k means</a:t>
            </a:r>
            <a:r>
              <a:rPr lang="en-US" altLang="zh-CN" dirty="0"/>
              <a:t>++." </a:t>
            </a:r>
            <a:r>
              <a:rPr lang="en-US" altLang="zh-CN" i="1" dirty="0"/>
              <a:t>Proceedings of the VLDB </a:t>
            </a:r>
            <a:r>
              <a:rPr lang="en-US" altLang="zh-CN" i="1" dirty="0" smtClean="0"/>
              <a:t>Endowment</a:t>
            </a:r>
            <a:r>
              <a:rPr lang="en-US" altLang="zh-CN" dirty="0"/>
              <a:t> 5.7 (2012): 622-633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Arthur, David, and Sergei </a:t>
            </a:r>
            <a:r>
              <a:rPr lang="en-US" altLang="zh-CN" dirty="0" err="1"/>
              <a:t>Vassilvitskii</a:t>
            </a:r>
            <a:r>
              <a:rPr lang="en-US" altLang="zh-CN" dirty="0"/>
              <a:t>. "k-means++: The advantages of careful seeding." </a:t>
            </a:r>
            <a:r>
              <a:rPr lang="en-US" altLang="zh-CN" i="1" dirty="0"/>
              <a:t>Proceedings of the eighteenth annual ACM-SIAM symposium on Discrete algorithms</a:t>
            </a:r>
            <a:r>
              <a:rPr lang="en-US" altLang="zh-CN" dirty="0"/>
              <a:t>. Society for Industrial and Applied Mathematics, 2007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Wu, </a:t>
            </a:r>
            <a:r>
              <a:rPr lang="en-US" altLang="zh-CN" dirty="0" err="1"/>
              <a:t>Xindong</a:t>
            </a:r>
            <a:r>
              <a:rPr lang="en-US" altLang="zh-CN" dirty="0"/>
              <a:t>, et al. "Top 10 algorithms in data mining." </a:t>
            </a:r>
            <a:r>
              <a:rPr lang="en-US" altLang="zh-CN" i="1" dirty="0"/>
              <a:t>Knowledge and Information Systems</a:t>
            </a:r>
            <a:r>
              <a:rPr lang="en-US" altLang="zh-CN" dirty="0"/>
              <a:t> 14.1 (2008): 1-37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Berkhin</a:t>
            </a:r>
            <a:r>
              <a:rPr lang="en-US" altLang="zh-CN" dirty="0"/>
              <a:t>, </a:t>
            </a:r>
            <a:r>
              <a:rPr lang="en-US" altLang="zh-CN" dirty="0" err="1"/>
              <a:t>Pavel</a:t>
            </a:r>
            <a:r>
              <a:rPr lang="en-US" altLang="zh-CN" dirty="0"/>
              <a:t>. "A survey of clustering data mining techniques." </a:t>
            </a:r>
            <a:r>
              <a:rPr lang="en-US" altLang="zh-CN" i="1" dirty="0"/>
              <a:t>Grouping multidimensional data</a:t>
            </a:r>
            <a:r>
              <a:rPr lang="en-US" altLang="zh-CN" dirty="0"/>
              <a:t>. Springer Berlin Heidelberg, 2006. 25-71.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582" dirty="0">
                <a:ea typeface="宋体" pitchFamily="2" charset="-122"/>
              </a:rPr>
              <a:t>G. Scott and H. </a:t>
            </a:r>
            <a:r>
              <a:rPr lang="en-US" altLang="zh-CN" sz="2582" dirty="0" err="1">
                <a:ea typeface="宋体" pitchFamily="2" charset="-122"/>
              </a:rPr>
              <a:t>Longuet</a:t>
            </a:r>
            <a:r>
              <a:rPr lang="en-US" altLang="zh-CN" sz="2582" dirty="0">
                <a:ea typeface="宋体" pitchFamily="2" charset="-122"/>
              </a:rPr>
              <a:t>-Higgins. An algorithm for associating the features of two patterns. In Proc. Royal Society London, volume B244, pages 21-26, 1991.</a:t>
            </a:r>
          </a:p>
          <a:p>
            <a:r>
              <a:rPr lang="nb-NO" altLang="zh-CN" sz="2582" dirty="0">
                <a:ea typeface="宋体" pitchFamily="2" charset="-122"/>
              </a:rPr>
              <a:t>A. Ng, M. Jordan, Y. Weiss. </a:t>
            </a:r>
            <a:r>
              <a:rPr lang="en-US" altLang="zh-CN" sz="2582" dirty="0">
                <a:ea typeface="宋体" pitchFamily="2" charset="-122"/>
              </a:rPr>
              <a:t>On Spectral clustering: analysis and algorithm. In Advances in Neural Information Processing Systems (2001), pp. 849-856</a:t>
            </a:r>
          </a:p>
          <a:p>
            <a:r>
              <a:rPr lang="en-US" altLang="zh-CN" sz="2582" dirty="0" err="1"/>
              <a:t>Pietro</a:t>
            </a:r>
            <a:r>
              <a:rPr lang="en-US" altLang="zh-CN" sz="2582" dirty="0"/>
              <a:t> </a:t>
            </a:r>
            <a:r>
              <a:rPr lang="en-US" altLang="zh-CN" sz="2582" dirty="0" err="1"/>
              <a:t>Perona</a:t>
            </a:r>
            <a:r>
              <a:rPr lang="en-US" altLang="zh-CN" sz="2582" dirty="0"/>
              <a:t> and William Freeman. A factorization approach to grouping. In ECCV'98, pp. 655-670.</a:t>
            </a:r>
          </a:p>
          <a:p>
            <a:r>
              <a:rPr lang="en-US" altLang="zh-CN" sz="2582" dirty="0" err="1"/>
              <a:t>Jianbo</a:t>
            </a:r>
            <a:r>
              <a:rPr lang="en-US" altLang="zh-CN" sz="2582" dirty="0"/>
              <a:t> Shi and </a:t>
            </a:r>
            <a:r>
              <a:rPr lang="en-US" altLang="zh-CN" sz="2582" dirty="0" err="1"/>
              <a:t>Jitendra</a:t>
            </a:r>
            <a:r>
              <a:rPr lang="en-US" altLang="zh-CN" sz="2582" dirty="0"/>
              <a:t> Malik. 2000. Normalized Cuts and Image Segmentation. </a:t>
            </a:r>
            <a:r>
              <a:rPr lang="en-US" altLang="zh-CN" sz="2582" i="1" dirty="0"/>
              <a:t>IEEE Trans. Pattern Anal. Mach. </a:t>
            </a:r>
            <a:r>
              <a:rPr lang="en-US" altLang="zh-CN" sz="2582" i="1" dirty="0" err="1"/>
              <a:t>Intell</a:t>
            </a:r>
            <a:r>
              <a:rPr lang="en-US" altLang="zh-CN" sz="2582" i="1" dirty="0"/>
              <a:t>.</a:t>
            </a:r>
            <a:r>
              <a:rPr lang="en-US" altLang="zh-CN" sz="2582" dirty="0"/>
              <a:t> 22, 8 (August 2000), 888-905.</a:t>
            </a:r>
            <a:endParaRPr lang="en-US" altLang="zh-CN" sz="2582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348" b="1" dirty="0"/>
              <a:t>Given 8 points in the left 2D space, suppose that the initial seeds (centers of each cluster) are A1, A4 and A7. Run the k-means algorithm.</a:t>
            </a:r>
          </a:p>
          <a:p>
            <a:pPr marL="0" indent="0">
              <a:buNone/>
            </a:pPr>
            <a:endParaRPr lang="en-US" altLang="zh-CN" sz="2348" b="1" dirty="0"/>
          </a:p>
          <a:p>
            <a:pPr marL="469474">
              <a:buFont typeface="+mj-lt"/>
              <a:buAutoNum type="arabicPeriod"/>
            </a:pPr>
            <a:r>
              <a:rPr lang="en-US" altLang="zh-CN" sz="2348" b="1" dirty="0"/>
              <a:t>Using Euclidean distance show the clusters after the first epoch and the new centroids. </a:t>
            </a:r>
          </a:p>
          <a:p>
            <a:pPr marL="469474">
              <a:buFont typeface="+mj-lt"/>
              <a:buAutoNum type="arabicPeriod"/>
            </a:pPr>
            <a:r>
              <a:rPr lang="en-US" altLang="zh-CN" sz="2348" b="1" dirty="0"/>
              <a:t>How many more iterations are needed to converge? Draw the result for each epoch.</a:t>
            </a:r>
          </a:p>
          <a:p>
            <a:pPr marL="469474">
              <a:buFont typeface="+mj-lt"/>
              <a:buAutoNum type="arabicPeriod"/>
            </a:pPr>
            <a:r>
              <a:rPr lang="en-US" altLang="zh-CN" sz="2348" b="1" dirty="0"/>
              <a:t>If we apply K-means++ to the data and choose A4 as the first seed, which point will be chosen as the second seed?</a:t>
            </a:r>
            <a:endParaRPr lang="zh-CN" altLang="en-US" sz="2348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705" y="1752192"/>
            <a:ext cx="4179123" cy="42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01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In-class Practice 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36542" indent="-536542">
              <a:buFont typeface="+mj-lt"/>
              <a:buAutoNum type="arabicPeriod"/>
            </a:pPr>
            <a:r>
              <a:rPr lang="en-US" sz="2348" b="1" dirty="0"/>
              <a:t>For the three clusters of the left figure, compute:</a:t>
            </a:r>
            <a:endParaRPr lang="en-US" altLang="zh-CN" sz="2348" b="1" dirty="0"/>
          </a:p>
          <a:p>
            <a:pPr marL="938948" lvl="1" indent="-402407">
              <a:buFont typeface="+mj-lt"/>
              <a:buAutoNum type="alphaLcParenR"/>
            </a:pPr>
            <a:r>
              <a:rPr lang="en-US" altLang="zh-CN" sz="2229" b="1" dirty="0"/>
              <a:t>the representation of the cluster as in the BFR Algorithm. That is, compute N, SUM, and SUMSQ.</a:t>
            </a:r>
          </a:p>
          <a:p>
            <a:pPr marL="938948" lvl="1" indent="-402407">
              <a:buFont typeface="+mj-lt"/>
              <a:buAutoNum type="alphaLcParenR"/>
            </a:pPr>
            <a:r>
              <a:rPr lang="en-US" altLang="zh-CN" sz="2229" b="1" dirty="0"/>
              <a:t>the variance and standard deviation of each cluster in each of the two dimensions.</a:t>
            </a:r>
          </a:p>
          <a:p>
            <a:pPr marL="536542" lvl="1" indent="0">
              <a:buNone/>
            </a:pPr>
            <a:endParaRPr lang="en-US" altLang="zh-CN" sz="1877" b="1" dirty="0"/>
          </a:p>
          <a:p>
            <a:pPr marL="536542" indent="-536542">
              <a:buFont typeface="+mj-lt"/>
              <a:buAutoNum type="arabicPeriod" startAt="2"/>
            </a:pPr>
            <a:r>
              <a:rPr lang="en-US" sz="2348" b="1" dirty="0"/>
              <a:t>Suppose a cluster of three-dimensional points has standard deviations of 2, 3, and 5, in the three dimensions, in that order. Compute the </a:t>
            </a:r>
            <a:r>
              <a:rPr lang="en-US" sz="2348" b="1" dirty="0" err="1"/>
              <a:t>Mahalanobis</a:t>
            </a:r>
            <a:r>
              <a:rPr lang="en-US" sz="2348" b="1" dirty="0"/>
              <a:t> distance between the origin (0,0,0) and the point (1,−3,4).</a:t>
            </a:r>
          </a:p>
          <a:p>
            <a:pPr marL="536542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6" y="1738814"/>
            <a:ext cx="4578538" cy="375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130576" y="1556792"/>
            <a:ext cx="1794199" cy="1794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Oval 7"/>
          <p:cNvSpPr/>
          <p:nvPr/>
        </p:nvSpPr>
        <p:spPr>
          <a:xfrm>
            <a:off x="398576" y="3897052"/>
            <a:ext cx="1794199" cy="1794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Oval 8"/>
          <p:cNvSpPr/>
          <p:nvPr/>
        </p:nvSpPr>
        <p:spPr>
          <a:xfrm>
            <a:off x="2915475" y="3350991"/>
            <a:ext cx="2010060" cy="2088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6764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4264</Words>
  <Application>Microsoft Office PowerPoint</Application>
  <PresentationFormat>A4 Paper (210x297 mm)</PresentationFormat>
  <Paragraphs>922</Paragraphs>
  <Slides>97</Slides>
  <Notes>9</Notes>
  <HiddenSlides>0</HiddenSlides>
  <MMClips>2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Arial Unicode MS</vt:lpstr>
      <vt:lpstr>华文琥珀</vt:lpstr>
      <vt:lpstr>宋体</vt:lpstr>
      <vt:lpstr>Adobe Hebrew</vt:lpstr>
      <vt:lpstr>Arial</vt:lpstr>
      <vt:lpstr>Calibri</vt:lpstr>
      <vt:lpstr>Cambria Math</vt:lpstr>
      <vt:lpstr>Minion Pro Med</vt:lpstr>
      <vt:lpstr>Monotype Sorts</vt:lpstr>
      <vt:lpstr>Symbol</vt:lpstr>
      <vt:lpstr>Times New Roman</vt:lpstr>
      <vt:lpstr>Office 主题</vt:lpstr>
      <vt:lpstr>Equation</vt:lpstr>
      <vt:lpstr>Lecture 5: Scalable Clustering</vt:lpstr>
      <vt:lpstr>Scopes of Big Data</vt:lpstr>
      <vt:lpstr>Scopes of Big Data</vt:lpstr>
      <vt:lpstr>Motivation</vt:lpstr>
      <vt:lpstr>Motivation</vt:lpstr>
      <vt:lpstr>Outline</vt:lpstr>
      <vt:lpstr>Outline</vt:lpstr>
      <vt:lpstr>The Problem of Clustering</vt:lpstr>
      <vt:lpstr>Similarity is Subjective</vt:lpstr>
      <vt:lpstr>Example: Clusters &amp; Outliers</vt:lpstr>
      <vt:lpstr>Clustering is a Hard Problem!</vt:lpstr>
      <vt:lpstr>Why is it Hard?</vt:lpstr>
      <vt:lpstr>Example 1: Clustering Galaxies</vt:lpstr>
      <vt:lpstr>Clustering Problem: Galaxies</vt:lpstr>
      <vt:lpstr>Example 2: Clustering Movies</vt:lpstr>
      <vt:lpstr>Example 2: Clustering Movies</vt:lpstr>
      <vt:lpstr>Example 3: Clustering Documents</vt:lpstr>
      <vt:lpstr>Cosine, Jaccard, and Euclidean</vt:lpstr>
      <vt:lpstr>Overview: Methods of Clustering</vt:lpstr>
      <vt:lpstr>Overview: Methods of Clustering</vt:lpstr>
      <vt:lpstr>Outline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Outline</vt:lpstr>
      <vt:lpstr>K-means Clustering</vt:lpstr>
      <vt:lpstr>Problem Setting</vt:lpstr>
      <vt:lpstr>K-means Algorithm</vt:lpstr>
      <vt:lpstr>Expectation Maximization (EM)</vt:lpstr>
      <vt:lpstr>EM in K-means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Pros &amp; Cons</vt:lpstr>
      <vt:lpstr>K-means: Initialization</vt:lpstr>
      <vt:lpstr>K-means: Initialization</vt:lpstr>
      <vt:lpstr>K-means: Results</vt:lpstr>
      <vt:lpstr>K-means: Initialization Problem!</vt:lpstr>
      <vt:lpstr>K-means++ [Arthur et al. ’07]</vt:lpstr>
      <vt:lpstr>K-means++ Initialization</vt:lpstr>
      <vt:lpstr>K-means++ Initialization</vt:lpstr>
      <vt:lpstr>K-means++ Initialization</vt:lpstr>
      <vt:lpstr>K-means++ Initialization</vt:lpstr>
      <vt:lpstr>K-means++ Initialization</vt:lpstr>
      <vt:lpstr>What’s Wrong with K-means++? </vt:lpstr>
      <vt:lpstr>In-class Practice 1</vt:lpstr>
      <vt:lpstr>Outline</vt:lpstr>
      <vt:lpstr>Intuition of K-means||</vt:lpstr>
      <vt:lpstr>K-means|| Initialization</vt:lpstr>
      <vt:lpstr>K-means|| Initialization</vt:lpstr>
      <vt:lpstr>K-means|| Initialization</vt:lpstr>
      <vt:lpstr>K-means|| Initialization</vt:lpstr>
      <vt:lpstr>K-means|| Initialization</vt:lpstr>
      <vt:lpstr>K-means|| [Bahmani et al. ’12]</vt:lpstr>
      <vt:lpstr>K-means, K-means++, and K-means||</vt:lpstr>
      <vt:lpstr>Theorem</vt:lpstr>
      <vt:lpstr>Experimental Results: Quality</vt:lpstr>
      <vt:lpstr>Experimental Results: Convergence</vt:lpstr>
      <vt:lpstr>Experimental Results </vt:lpstr>
      <vt:lpstr>BFR Algorithm</vt:lpstr>
      <vt:lpstr>BFR Algorithm</vt:lpstr>
      <vt:lpstr>Three Classes of Points</vt:lpstr>
      <vt:lpstr>BFR: “Galaxy” Picture</vt:lpstr>
      <vt:lpstr>Summarizing Sets of Points</vt:lpstr>
      <vt:lpstr>Summarizing Points: Comments</vt:lpstr>
      <vt:lpstr>The “Memory-load” of Points</vt:lpstr>
      <vt:lpstr>The “Memory-load” of Points</vt:lpstr>
      <vt:lpstr>A Few Details…</vt:lpstr>
      <vt:lpstr>How Close is Close Enough?</vt:lpstr>
      <vt:lpstr>Mahalanobis Distance</vt:lpstr>
      <vt:lpstr>Mahalanobis Distance</vt:lpstr>
      <vt:lpstr> Euclidean vs. Mahalanobis Distance  </vt:lpstr>
      <vt:lpstr>Should 2 CS Clusters be Combined?</vt:lpstr>
      <vt:lpstr>In-class Practice 2</vt:lpstr>
      <vt:lpstr>Outline</vt:lpstr>
      <vt:lpstr>The CURE Algorithm</vt:lpstr>
      <vt:lpstr>Example: Stanford Faculty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Another Running Example</vt:lpstr>
      <vt:lpstr>One-Slide Takeaway</vt:lpstr>
      <vt:lpstr>References</vt:lpstr>
      <vt:lpstr>References</vt:lpstr>
      <vt:lpstr>In-class Practice 1</vt:lpstr>
      <vt:lpstr>In-class Practice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lyu</dc:creator>
  <cp:lastModifiedBy>lyu</cp:lastModifiedBy>
  <cp:revision>358</cp:revision>
  <dcterms:modified xsi:type="dcterms:W3CDTF">2019-09-28T08:41:16Z</dcterms:modified>
</cp:coreProperties>
</file>