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34" r:id="rId2"/>
    <p:sldId id="259" r:id="rId3"/>
    <p:sldId id="260" r:id="rId4"/>
    <p:sldId id="261" r:id="rId5"/>
    <p:sldId id="344" r:id="rId6"/>
    <p:sldId id="345" r:id="rId7"/>
    <p:sldId id="257" r:id="rId8"/>
    <p:sldId id="258" r:id="rId9"/>
    <p:sldId id="346" r:id="rId10"/>
    <p:sldId id="263" r:id="rId11"/>
    <p:sldId id="264" r:id="rId12"/>
    <p:sldId id="266" r:id="rId13"/>
    <p:sldId id="267" r:id="rId14"/>
    <p:sldId id="268" r:id="rId15"/>
    <p:sldId id="319" r:id="rId16"/>
    <p:sldId id="320" r:id="rId17"/>
    <p:sldId id="321" r:id="rId18"/>
    <p:sldId id="322" r:id="rId19"/>
    <p:sldId id="336" r:id="rId20"/>
    <p:sldId id="324" r:id="rId21"/>
    <p:sldId id="326" r:id="rId22"/>
    <p:sldId id="342" r:id="rId23"/>
    <p:sldId id="269" r:id="rId24"/>
    <p:sldId id="270" r:id="rId25"/>
    <p:sldId id="271" r:id="rId26"/>
    <p:sldId id="272" r:id="rId27"/>
    <p:sldId id="327" r:id="rId28"/>
    <p:sldId id="273" r:id="rId29"/>
    <p:sldId id="274" r:id="rId30"/>
    <p:sldId id="275" r:id="rId31"/>
    <p:sldId id="276" r:id="rId32"/>
    <p:sldId id="277" r:id="rId33"/>
    <p:sldId id="278" r:id="rId34"/>
    <p:sldId id="279" r:id="rId35"/>
    <p:sldId id="280" r:id="rId36"/>
    <p:sldId id="281" r:id="rId37"/>
    <p:sldId id="343" r:id="rId38"/>
    <p:sldId id="283" r:id="rId39"/>
    <p:sldId id="284" r:id="rId40"/>
    <p:sldId id="285" r:id="rId41"/>
    <p:sldId id="286" r:id="rId42"/>
    <p:sldId id="333" r:id="rId43"/>
    <p:sldId id="288" r:id="rId44"/>
    <p:sldId id="348" r:id="rId45"/>
    <p:sldId id="290" r:id="rId46"/>
    <p:sldId id="291" r:id="rId47"/>
    <p:sldId id="292" r:id="rId48"/>
    <p:sldId id="293" r:id="rId49"/>
    <p:sldId id="294" r:id="rId50"/>
    <p:sldId id="295" r:id="rId51"/>
    <p:sldId id="296" r:id="rId52"/>
    <p:sldId id="297" r:id="rId53"/>
    <p:sldId id="303" r:id="rId54"/>
    <p:sldId id="328" r:id="rId55"/>
    <p:sldId id="329" r:id="rId56"/>
    <p:sldId id="331" r:id="rId57"/>
    <p:sldId id="349" r:id="rId58"/>
    <p:sldId id="351" r:id="rId59"/>
    <p:sldId id="350" r:id="rId60"/>
    <p:sldId id="347" r:id="rId61"/>
    <p:sldId id="335" r:id="rId62"/>
    <p:sldId id="318" r:id="rId63"/>
    <p:sldId id="339" r:id="rId6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380" userDrawn="1">
          <p15:clr>
            <a:srgbClr val="A4A3A4"/>
          </p15:clr>
        </p15:guide>
        <p15:guide id="3"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autoAdjust="0"/>
    <p:restoredTop sz="82708" autoAdjust="0"/>
  </p:normalViewPr>
  <p:slideViewPr>
    <p:cSldViewPr>
      <p:cViewPr varScale="1">
        <p:scale>
          <a:sx n="127" d="100"/>
          <a:sy n="127" d="100"/>
        </p:scale>
        <p:origin x="2080" y="176"/>
      </p:cViewPr>
      <p:guideLst>
        <p:guide orient="horz" pos="2160"/>
        <p:guide pos="3380"/>
        <p:guide pos="31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75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a:t>Infinite </a:t>
          </a:r>
          <a:br>
            <a:rPr lang="en-US" sz="2400" b="1" dirty="0"/>
          </a:br>
          <a:r>
            <a:rPr lang="en-US" sz="2400" b="1" dirty="0"/>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750" dirty="0">
              <a:latin typeface="Calibri" pitchFamily="34" charset="0"/>
              <a:cs typeface="Calibri" pitchFamily="34" charset="0"/>
            </a:rPr>
            <a:t>Perceptron, </a:t>
          </a:r>
          <a:r>
            <a:rPr lang="en-US" sz="1750" dirty="0" err="1">
              <a:latin typeface="Calibri" pitchFamily="34" charset="0"/>
              <a:cs typeface="Calibri" pitchFamily="34" charset="0"/>
            </a:rPr>
            <a:t>kNN</a:t>
          </a:r>
          <a:endParaRPr lang="en-US" sz="175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75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4785A507-C87D-453F-AAB3-F55CAB7BF109}" type="presOf" srcId="{7D17D413-1C96-46A5-9E85-72C6636AE3C5}" destId="{5A591EE2-4B7B-40DB-B051-D75F7BFEDDD6}"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AF15EA10-11A5-4729-B489-F4709D969488}" type="presOf" srcId="{5DA147F9-347F-4A9B-99C6-4679CBA742BD}" destId="{02FBE83C-F7E3-4AC9-9A61-66BF67D7D8B6}"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CD174D1A-F576-42A5-8360-9F1F6FB5C8D5}" srcId="{5FC74589-1769-4EB4-9E51-9D82632D2E02}" destId="{FF0CDCCC-6F78-4064-A419-5EC5C753206F}" srcOrd="2" destOrd="0" parTransId="{C96EA5C7-A653-4A83-8F75-8585A07C9C8F}" sibTransId="{8E668476-E60C-485B-B9C7-8F9496C26DF3}"/>
    <dgm:cxn modelId="{1185F621-0B33-42E5-B767-677125F19568}" type="presOf" srcId="{06D87D35-A66C-427C-B6DB-AF958D65D6B3}" destId="{1EC52667-0754-4666-9083-6E56A0F9B67B}" srcOrd="0" destOrd="0" presId="urn:microsoft.com/office/officeart/2005/8/layout/lProcess2"/>
    <dgm:cxn modelId="{7747D42B-BF7A-4D97-8401-8B487F792B63}" type="presOf" srcId="{BC15291E-510A-4A20-8D69-B0F2ACBA3CC6}" destId="{204F3481-2F4C-45A5-A0A1-C088684F0126}"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1447EF38-ACB1-4607-A10B-23485367BFD2}" type="presOf" srcId="{FF0CDCCC-6F78-4064-A419-5EC5C753206F}" destId="{EB498954-62A4-422D-9DE3-1FA74DD1D37F}" srcOrd="0" destOrd="0" presId="urn:microsoft.com/office/officeart/2005/8/layout/lProcess2"/>
    <dgm:cxn modelId="{BD9C443B-FBA9-4073-A6F0-6BEA774AD744}" type="presOf" srcId="{5FC74589-1769-4EB4-9E51-9D82632D2E02}" destId="{C1CD2EAA-2E66-4BDA-BB6E-F99B46E1B919}" srcOrd="0" destOrd="0" presId="urn:microsoft.com/office/officeart/2005/8/layout/lProcess2"/>
    <dgm:cxn modelId="{C011B23B-49D3-4366-A78F-535D716C08FA}" type="presOf" srcId="{86AB53FA-67D7-4EE7-8555-3EE8EB6FA4C8}" destId="{0F3CAB81-CF76-498F-9619-BAF8144FA3C3}" srcOrd="0" destOrd="0" presId="urn:microsoft.com/office/officeart/2005/8/layout/lProcess2"/>
    <dgm:cxn modelId="{CC1D803D-1354-4426-AD7E-8421385CC0A6}" type="presOf" srcId="{B28448BA-C9A8-43EB-A9DB-A0137196E3B9}" destId="{F5FB40AB-A8F0-43CC-AED2-A0B6D3491F03}" srcOrd="0"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58A62245-8B17-441A-9988-63AFB7CD81F0}" type="presOf" srcId="{A0A9AC20-5EC1-4862-BFC8-870928838544}" destId="{4735A497-84C1-49AD-B2D7-A0E2E20F2536}" srcOrd="1"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D9E35F5C-9C04-4B00-BAD8-AD36F1DD39DE}" srcId="{7DAF4A99-25E1-44F9-90C0-EA66CF00B3B6}" destId="{7D17D413-1C96-46A5-9E85-72C6636AE3C5}" srcOrd="4" destOrd="0" parTransId="{91A59BF2-53A7-4244-ADC4-8913701DE4BA}" sibTransId="{06AA36B4-E14B-4E14-B273-C8197A0B582E}"/>
    <dgm:cxn modelId="{D2E71B6A-2ED0-4063-83D4-B7F1634C0332}" srcId="{A0A9AC20-5EC1-4862-BFC8-870928838544}" destId="{5DA147F9-347F-4A9B-99C6-4679CBA742BD}" srcOrd="1" destOrd="0" parTransId="{0DD651B9-CD26-4B12-B47E-A345F5C781A5}" sibTransId="{A279CC5C-DF39-4624-BFA5-ADC04410EA91}"/>
    <dgm:cxn modelId="{2501766A-9033-42E1-BB5F-C0E08D0AEE2F}" type="presOf" srcId="{5FC74589-1769-4EB4-9E51-9D82632D2E02}" destId="{727186A0-986E-40DF-85B7-ACC6191E0924}" srcOrd="1" destOrd="0" presId="urn:microsoft.com/office/officeart/2005/8/layout/lProcess2"/>
    <dgm:cxn modelId="{7DB7AA6C-339F-4B1C-91A5-56404AF1920A}" type="presOf" srcId="{E12CEE09-DEBB-4435-B911-A40A12F7930D}" destId="{20F65450-B565-4F6E-8CBD-65CD2502E3B0}" srcOrd="0" destOrd="0" presId="urn:microsoft.com/office/officeart/2005/8/layout/lProcess2"/>
    <dgm:cxn modelId="{76C9467C-1D92-4D82-A176-FEB383598964}" type="presOf" srcId="{B28448BA-C9A8-43EB-A9DB-A0137196E3B9}" destId="{189EA2CD-99B4-4604-BDBC-34AEB91058A9}" srcOrd="1"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C80A6A7F-0E1E-4312-B9A4-C6E0F8D11F08}" type="presOf" srcId="{A5325020-A43F-4DC5-B91A-865612236E1B}" destId="{6F277C00-29F7-4ECD-8C97-37788C7BA770}" srcOrd="0" destOrd="0" presId="urn:microsoft.com/office/officeart/2005/8/layout/lProcess2"/>
    <dgm:cxn modelId="{C2DDB683-D55C-4D48-82F6-9481C36BBF8E}" type="presOf" srcId="{6856B0CF-FE68-485F-BF49-CA4A93F4F38C}" destId="{DECF7DEE-4FD4-4CE5-AEDF-10353AC11531}"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3C805C90-117A-4D11-9A44-9B5AED981E3E}" type="presOf" srcId="{67EC18BA-DB21-4AAD-BE8A-067C85A9B73E}" destId="{80762C44-FA02-441A-8A8D-FC00E4F372F1}"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35679A9F-A9C0-40B5-BA5C-B5D89AD516EE}" srcId="{5FC74589-1769-4EB4-9E51-9D82632D2E02}" destId="{B8FE7A32-1B20-4D46-8242-6C91907A490E}" srcOrd="0" destOrd="0" parTransId="{86CD367E-951E-4F4B-BFC7-6603B931690A}" sibTransId="{03DB6E86-A49B-4AF5-9791-CBACA4C5335D}"/>
    <dgm:cxn modelId="{277CB4AA-BB2C-47BD-B81D-F1067054A5B3}" type="presOf" srcId="{B8FE7A32-1B20-4D46-8242-6C91907A490E}" destId="{EFE71110-9F14-440A-945D-9BFF90054013}" srcOrd="0" destOrd="0" presId="urn:microsoft.com/office/officeart/2005/8/layout/lProcess2"/>
    <dgm:cxn modelId="{A720A3B3-33F3-4C1F-A20C-932F3A37F3D5}" type="presOf" srcId="{E9F388D8-C9C2-45F4-B532-779E8C2CB5E8}" destId="{D6B8C86D-B5C5-4707-BB1C-60E6EB9E4EBA}"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E8E1CBC2-E886-44D5-B930-C0A4D16118C4}" srcId="{5FC74589-1769-4EB4-9E51-9D82632D2E02}" destId="{EFD7AB2D-81E2-448E-B54E-4F3622AF7EF9}" srcOrd="1" destOrd="0" parTransId="{36574C9A-C9D9-41B3-A499-07AB4199CF7F}" sibTransId="{0FFBD1E1-7F1E-48F7-8092-88463CF1F65B}"/>
    <dgm:cxn modelId="{E0DADBCA-42F6-4A1C-885D-CF475856E4AC}" type="presOf" srcId="{EA22DC01-B1C3-4425-86ED-5B66953397A8}" destId="{18B77C7D-672C-4358-9CA6-BD8FA6E2302A}" srcOrd="0" destOrd="0" presId="urn:microsoft.com/office/officeart/2005/8/layout/lProcess2"/>
    <dgm:cxn modelId="{361135CE-404B-4B19-912D-7892A736319B}" type="presOf" srcId="{EA22DC01-B1C3-4425-86ED-5B66953397A8}" destId="{AB95B1F2-DB60-4BC5-81D3-1FA274FF69C7}" srcOrd="1" destOrd="0" presId="urn:microsoft.com/office/officeart/2005/8/layout/lProcess2"/>
    <dgm:cxn modelId="{872B2AD6-759C-4F19-8B11-026F882CC452}" type="presOf" srcId="{A9A35E3D-01EA-46C6-AED8-865E91E9D6C9}" destId="{F0B767F2-4C7E-481B-967C-8FE0CB529397}" srcOrd="0" destOrd="0" presId="urn:microsoft.com/office/officeart/2005/8/layout/lProcess2"/>
    <dgm:cxn modelId="{4189F0D6-5748-479F-98CA-8E2D9A3E1FE0}" type="presOf" srcId="{91B14D9B-61DF-4421-AF43-318BB0021BDF}" destId="{80F88CB8-4B64-4172-B897-E8F8383812F7}" srcOrd="0" destOrd="0" presId="urn:microsoft.com/office/officeart/2005/8/layout/lProcess2"/>
    <dgm:cxn modelId="{EE8146D8-AC45-4782-B59D-E55C81833CD2}" type="presOf" srcId="{63784350-6FB5-4F39-A0AA-A76D20385A1A}" destId="{6C9EBB1C-8DC1-467B-832A-DCA29AD54F62}"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B1F3A1E7-2BAC-44A6-BB2D-7266EADA7127}" type="presOf" srcId="{7D17D413-1C96-46A5-9E85-72C6636AE3C5}" destId="{34BAB90F-F3E5-4FFB-A339-2946D1CD0CCB}" srcOrd="1" destOrd="0" presId="urn:microsoft.com/office/officeart/2005/8/layout/lProcess2"/>
    <dgm:cxn modelId="{A1CB7DE8-019F-4862-9881-7DAFCE3ADDD7}" type="presOf" srcId="{EFD7AB2D-81E2-448E-B54E-4F3622AF7EF9}" destId="{9E190C18-AEDE-45E1-8A46-924B1190ACB6}" srcOrd="0" destOrd="0" presId="urn:microsoft.com/office/officeart/2005/8/layout/lProcess2"/>
    <dgm:cxn modelId="{8E8D9CEB-B01A-4173-82B5-B36D4FBCA878}" type="presOf" srcId="{7DAF4A99-25E1-44F9-90C0-EA66CF00B3B6}" destId="{5473F14B-8F21-412E-B8DE-EADF32D6F521}" srcOrd="0" destOrd="0" presId="urn:microsoft.com/office/officeart/2005/8/layout/lProcess2"/>
    <dgm:cxn modelId="{742CE1EB-91DA-46E4-9D5C-44F530C61AA2}" type="presOf" srcId="{A0A9AC20-5EC1-4862-BFC8-870928838544}" destId="{9A6AB0E7-12CE-4F4C-9194-CFD62AA0E26B}"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CDC9A582-BC1E-42F6-B394-9285ADC967AF}" type="presParOf" srcId="{5473F14B-8F21-412E-B8DE-EADF32D6F521}" destId="{C0D74A84-CA9B-4A55-82D3-C4473BCAB74F}" srcOrd="0" destOrd="0" presId="urn:microsoft.com/office/officeart/2005/8/layout/lProcess2"/>
    <dgm:cxn modelId="{C00093AF-1596-4484-BE11-3FC6C0463955}" type="presParOf" srcId="{C0D74A84-CA9B-4A55-82D3-C4473BCAB74F}" destId="{F5FB40AB-A8F0-43CC-AED2-A0B6D3491F03}" srcOrd="0" destOrd="0" presId="urn:microsoft.com/office/officeart/2005/8/layout/lProcess2"/>
    <dgm:cxn modelId="{4EBFCFBE-CAB2-4E04-A825-9AAE91FE7670}" type="presParOf" srcId="{C0D74A84-CA9B-4A55-82D3-C4473BCAB74F}" destId="{189EA2CD-99B4-4604-BDBC-34AEB91058A9}" srcOrd="1" destOrd="0" presId="urn:microsoft.com/office/officeart/2005/8/layout/lProcess2"/>
    <dgm:cxn modelId="{A15307D5-5A67-4304-8E7D-2B51F062D68D}" type="presParOf" srcId="{C0D74A84-CA9B-4A55-82D3-C4473BCAB74F}" destId="{051CD919-C14E-4FF7-A82B-674D57B30AF8}" srcOrd="2" destOrd="0" presId="urn:microsoft.com/office/officeart/2005/8/layout/lProcess2"/>
    <dgm:cxn modelId="{D101D350-3DBD-494D-A2BB-24958E11EA22}" type="presParOf" srcId="{051CD919-C14E-4FF7-A82B-674D57B30AF8}" destId="{151EFC3A-4B26-48D8-87A4-D28DC0264B02}" srcOrd="0" destOrd="0" presId="urn:microsoft.com/office/officeart/2005/8/layout/lProcess2"/>
    <dgm:cxn modelId="{E1C74316-0C3A-4A0E-84A3-EEED0F9346EC}" type="presParOf" srcId="{151EFC3A-4B26-48D8-87A4-D28DC0264B02}" destId="{D6B8C86D-B5C5-4707-BB1C-60E6EB9E4EBA}" srcOrd="0" destOrd="0" presId="urn:microsoft.com/office/officeart/2005/8/layout/lProcess2"/>
    <dgm:cxn modelId="{ADDBD5F9-F164-4293-B526-6F5A9012A629}" type="presParOf" srcId="{151EFC3A-4B26-48D8-87A4-D28DC0264B02}" destId="{FEA7308F-F292-4734-BC92-11C7BB5AF5E5}" srcOrd="1" destOrd="0" presId="urn:microsoft.com/office/officeart/2005/8/layout/lProcess2"/>
    <dgm:cxn modelId="{EA2B5FF1-31C4-4DF5-A4E4-60C833F7058E}" type="presParOf" srcId="{151EFC3A-4B26-48D8-87A4-D28DC0264B02}" destId="{20F65450-B565-4F6E-8CBD-65CD2502E3B0}" srcOrd="2" destOrd="0" presId="urn:microsoft.com/office/officeart/2005/8/layout/lProcess2"/>
    <dgm:cxn modelId="{5D46084D-C35E-4538-BE3F-C94B37C93D2B}" type="presParOf" srcId="{151EFC3A-4B26-48D8-87A4-D28DC0264B02}" destId="{1943ED51-E95A-4F6E-A717-80400DEEEE20}" srcOrd="3" destOrd="0" presId="urn:microsoft.com/office/officeart/2005/8/layout/lProcess2"/>
    <dgm:cxn modelId="{1EA5706B-3931-4E3D-9A57-07CAC4B444B8}" type="presParOf" srcId="{151EFC3A-4B26-48D8-87A4-D28DC0264B02}" destId="{80F88CB8-4B64-4172-B897-E8F8383812F7}" srcOrd="4" destOrd="0" presId="urn:microsoft.com/office/officeart/2005/8/layout/lProcess2"/>
    <dgm:cxn modelId="{FC8245E3-0494-4AAE-879D-26C8E12A1469}" type="presParOf" srcId="{5473F14B-8F21-412E-B8DE-EADF32D6F521}" destId="{DC9EA69A-B885-4DA4-818F-1748672594CF}" srcOrd="1" destOrd="0" presId="urn:microsoft.com/office/officeart/2005/8/layout/lProcess2"/>
    <dgm:cxn modelId="{B7410D98-7ADB-4937-926E-CA2318C40249}" type="presParOf" srcId="{5473F14B-8F21-412E-B8DE-EADF32D6F521}" destId="{3A6F3D38-6FA6-469E-B3C3-234BD62E4CCA}" srcOrd="2" destOrd="0" presId="urn:microsoft.com/office/officeart/2005/8/layout/lProcess2"/>
    <dgm:cxn modelId="{ED24F352-C710-4B7C-85F7-74E14E442B54}" type="presParOf" srcId="{3A6F3D38-6FA6-469E-B3C3-234BD62E4CCA}" destId="{C1CD2EAA-2E66-4BDA-BB6E-F99B46E1B919}" srcOrd="0" destOrd="0" presId="urn:microsoft.com/office/officeart/2005/8/layout/lProcess2"/>
    <dgm:cxn modelId="{842A4E74-C23D-4837-99C1-7A75A7482607}" type="presParOf" srcId="{3A6F3D38-6FA6-469E-B3C3-234BD62E4CCA}" destId="{727186A0-986E-40DF-85B7-ACC6191E0924}" srcOrd="1" destOrd="0" presId="urn:microsoft.com/office/officeart/2005/8/layout/lProcess2"/>
    <dgm:cxn modelId="{08E2F840-FF73-4090-9B01-3DB14DF8BF23}" type="presParOf" srcId="{3A6F3D38-6FA6-469E-B3C3-234BD62E4CCA}" destId="{F4329E4E-5431-4760-B147-9E77700EF61A}" srcOrd="2" destOrd="0" presId="urn:microsoft.com/office/officeart/2005/8/layout/lProcess2"/>
    <dgm:cxn modelId="{16765E83-77DD-43BB-83C7-B989AEFD8903}" type="presParOf" srcId="{F4329E4E-5431-4760-B147-9E77700EF61A}" destId="{B5C22EF8-EBFA-4704-BF77-C1B26E178B0D}" srcOrd="0" destOrd="0" presId="urn:microsoft.com/office/officeart/2005/8/layout/lProcess2"/>
    <dgm:cxn modelId="{D447684F-BA90-45CA-8082-311C5F564044}" type="presParOf" srcId="{B5C22EF8-EBFA-4704-BF77-C1B26E178B0D}" destId="{EFE71110-9F14-440A-945D-9BFF90054013}" srcOrd="0" destOrd="0" presId="urn:microsoft.com/office/officeart/2005/8/layout/lProcess2"/>
    <dgm:cxn modelId="{02429225-3017-492E-8A84-118D5AE9827E}" type="presParOf" srcId="{B5C22EF8-EBFA-4704-BF77-C1B26E178B0D}" destId="{35EA0CEB-E637-4D3C-96EF-C8D3B04060F2}" srcOrd="1" destOrd="0" presId="urn:microsoft.com/office/officeart/2005/8/layout/lProcess2"/>
    <dgm:cxn modelId="{D4026161-4E2C-4639-AFE4-32C9BC9ABA52}" type="presParOf" srcId="{B5C22EF8-EBFA-4704-BF77-C1B26E178B0D}" destId="{9E190C18-AEDE-45E1-8A46-924B1190ACB6}" srcOrd="2" destOrd="0" presId="urn:microsoft.com/office/officeart/2005/8/layout/lProcess2"/>
    <dgm:cxn modelId="{86EA8D31-C0C1-4156-8680-30E9A648AD3E}" type="presParOf" srcId="{B5C22EF8-EBFA-4704-BF77-C1B26E178B0D}" destId="{1E1AD27B-2438-4D0B-AB02-AF912F764D09}" srcOrd="3" destOrd="0" presId="urn:microsoft.com/office/officeart/2005/8/layout/lProcess2"/>
    <dgm:cxn modelId="{C40AF279-5FE2-4D24-ACE7-C948C7801312}" type="presParOf" srcId="{B5C22EF8-EBFA-4704-BF77-C1B26E178B0D}" destId="{EB498954-62A4-422D-9DE3-1FA74DD1D37F}" srcOrd="4" destOrd="0" presId="urn:microsoft.com/office/officeart/2005/8/layout/lProcess2"/>
    <dgm:cxn modelId="{0F6FF9C1-A052-4E53-B854-8D7F4FF6C752}" type="presParOf" srcId="{5473F14B-8F21-412E-B8DE-EADF32D6F521}" destId="{BB3C6D49-326B-48DE-AC1D-9DC877BB01DD}" srcOrd="3" destOrd="0" presId="urn:microsoft.com/office/officeart/2005/8/layout/lProcess2"/>
    <dgm:cxn modelId="{E68F72EB-CBA8-42F3-8028-ADB7049C3D91}" type="presParOf" srcId="{5473F14B-8F21-412E-B8DE-EADF32D6F521}" destId="{EF090B29-38A2-4F08-90FA-7BB67BE8B3E2}" srcOrd="4" destOrd="0" presId="urn:microsoft.com/office/officeart/2005/8/layout/lProcess2"/>
    <dgm:cxn modelId="{FAD6FDF4-D9F9-43E9-96E0-4B213990184E}" type="presParOf" srcId="{EF090B29-38A2-4F08-90FA-7BB67BE8B3E2}" destId="{9A6AB0E7-12CE-4F4C-9194-CFD62AA0E26B}" srcOrd="0" destOrd="0" presId="urn:microsoft.com/office/officeart/2005/8/layout/lProcess2"/>
    <dgm:cxn modelId="{5BA7BB4C-14DF-4317-AD02-6ECB8BCD916D}" type="presParOf" srcId="{EF090B29-38A2-4F08-90FA-7BB67BE8B3E2}" destId="{4735A497-84C1-49AD-B2D7-A0E2E20F2536}" srcOrd="1" destOrd="0" presId="urn:microsoft.com/office/officeart/2005/8/layout/lProcess2"/>
    <dgm:cxn modelId="{299A8EBA-3F8F-4B36-8E8B-F0EB2DF71972}" type="presParOf" srcId="{EF090B29-38A2-4F08-90FA-7BB67BE8B3E2}" destId="{5235814C-D240-476B-A6EA-F820ADA9F290}" srcOrd="2" destOrd="0" presId="urn:microsoft.com/office/officeart/2005/8/layout/lProcess2"/>
    <dgm:cxn modelId="{C1C52CB4-4BE1-4B7F-B644-6F0058E1F45E}" type="presParOf" srcId="{5235814C-D240-476B-A6EA-F820ADA9F290}" destId="{F8C87951-0BEC-442E-BD13-E67FB71AC42B}" srcOrd="0" destOrd="0" presId="urn:microsoft.com/office/officeart/2005/8/layout/lProcess2"/>
    <dgm:cxn modelId="{76010D63-86AA-4AC9-B86F-475099B39337}" type="presParOf" srcId="{F8C87951-0BEC-442E-BD13-E67FB71AC42B}" destId="{DECF7DEE-4FD4-4CE5-AEDF-10353AC11531}" srcOrd="0" destOrd="0" presId="urn:microsoft.com/office/officeart/2005/8/layout/lProcess2"/>
    <dgm:cxn modelId="{A10467B2-FCBA-4D10-BCA1-745EEF615D58}" type="presParOf" srcId="{F8C87951-0BEC-442E-BD13-E67FB71AC42B}" destId="{739A0DE6-D28A-493F-A1CB-4B3CCAC72873}" srcOrd="1" destOrd="0" presId="urn:microsoft.com/office/officeart/2005/8/layout/lProcess2"/>
    <dgm:cxn modelId="{8768C40A-097E-4498-9B35-E9C74FE51160}" type="presParOf" srcId="{F8C87951-0BEC-442E-BD13-E67FB71AC42B}" destId="{02FBE83C-F7E3-4AC9-9A61-66BF67D7D8B6}" srcOrd="2" destOrd="0" presId="urn:microsoft.com/office/officeart/2005/8/layout/lProcess2"/>
    <dgm:cxn modelId="{42803557-7231-4E8B-8EDB-2F6E24025A1D}" type="presParOf" srcId="{F8C87951-0BEC-442E-BD13-E67FB71AC42B}" destId="{87C5B8B3-4388-4867-AA6C-4B2D717EAAF2}" srcOrd="3" destOrd="0" presId="urn:microsoft.com/office/officeart/2005/8/layout/lProcess2"/>
    <dgm:cxn modelId="{544417DD-64FC-4AF1-AE8C-CD8ECC053839}" type="presParOf" srcId="{F8C87951-0BEC-442E-BD13-E67FB71AC42B}" destId="{1EC52667-0754-4666-9083-6E56A0F9B67B}" srcOrd="4" destOrd="0" presId="urn:microsoft.com/office/officeart/2005/8/layout/lProcess2"/>
    <dgm:cxn modelId="{E2B107D3-9B55-454F-8ECE-9BE06A0AF742}" type="presParOf" srcId="{5473F14B-8F21-412E-B8DE-EADF32D6F521}" destId="{9C67C073-8031-4FB8-83D0-BB3987979FB7}" srcOrd="5" destOrd="0" presId="urn:microsoft.com/office/officeart/2005/8/layout/lProcess2"/>
    <dgm:cxn modelId="{6F6C9D2D-0F40-40A3-A57C-A960DB8CC286}" type="presParOf" srcId="{5473F14B-8F21-412E-B8DE-EADF32D6F521}" destId="{3D53649F-3A9D-48AC-B3B4-F9359FF49907}" srcOrd="6" destOrd="0" presId="urn:microsoft.com/office/officeart/2005/8/layout/lProcess2"/>
    <dgm:cxn modelId="{D96C25E2-2A51-406A-8345-9C173635A153}" type="presParOf" srcId="{3D53649F-3A9D-48AC-B3B4-F9359FF49907}" destId="{18B77C7D-672C-4358-9CA6-BD8FA6E2302A}" srcOrd="0" destOrd="0" presId="urn:microsoft.com/office/officeart/2005/8/layout/lProcess2"/>
    <dgm:cxn modelId="{8F4B7DB9-6702-45BD-ACBD-D04FB2D2BC51}" type="presParOf" srcId="{3D53649F-3A9D-48AC-B3B4-F9359FF49907}" destId="{AB95B1F2-DB60-4BC5-81D3-1FA274FF69C7}" srcOrd="1" destOrd="0" presId="urn:microsoft.com/office/officeart/2005/8/layout/lProcess2"/>
    <dgm:cxn modelId="{2E03D8B3-934F-46D3-9507-A95BBF77C07F}" type="presParOf" srcId="{3D53649F-3A9D-48AC-B3B4-F9359FF49907}" destId="{9D4EF955-0664-47BE-890F-75DA470A2A2E}" srcOrd="2" destOrd="0" presId="urn:microsoft.com/office/officeart/2005/8/layout/lProcess2"/>
    <dgm:cxn modelId="{126C2A99-540C-4694-BFAE-BD1CDFC065B5}" type="presParOf" srcId="{9D4EF955-0664-47BE-890F-75DA470A2A2E}" destId="{CCD58064-6258-410C-B1E0-023DF3946A43}" srcOrd="0" destOrd="0" presId="urn:microsoft.com/office/officeart/2005/8/layout/lProcess2"/>
    <dgm:cxn modelId="{B8DE3B5D-EA95-4817-895E-4A28F9EE6766}" type="presParOf" srcId="{CCD58064-6258-410C-B1E0-023DF3946A43}" destId="{204F3481-2F4C-45A5-A0A1-C088684F0126}" srcOrd="0" destOrd="0" presId="urn:microsoft.com/office/officeart/2005/8/layout/lProcess2"/>
    <dgm:cxn modelId="{2D09991B-1CA3-4D15-8FA8-59AFECBE034D}" type="presParOf" srcId="{CCD58064-6258-410C-B1E0-023DF3946A43}" destId="{B768FAA9-E2C4-4A6B-82D8-EF54C53E14D8}" srcOrd="1" destOrd="0" presId="urn:microsoft.com/office/officeart/2005/8/layout/lProcess2"/>
    <dgm:cxn modelId="{5CC3E1DD-D525-4028-8D0B-9573AC596B51}" type="presParOf" srcId="{CCD58064-6258-410C-B1E0-023DF3946A43}" destId="{0F3CAB81-CF76-498F-9619-BAF8144FA3C3}" srcOrd="2" destOrd="0" presId="urn:microsoft.com/office/officeart/2005/8/layout/lProcess2"/>
    <dgm:cxn modelId="{A6136496-3A4E-430E-A093-A9F44943FE53}" type="presParOf" srcId="{CCD58064-6258-410C-B1E0-023DF3946A43}" destId="{0E0C811E-F3C5-4F24-A485-437F0C0EAD6A}" srcOrd="3" destOrd="0" presId="urn:microsoft.com/office/officeart/2005/8/layout/lProcess2"/>
    <dgm:cxn modelId="{C69B0F71-D82F-44B4-983A-29AF6838A174}" type="presParOf" srcId="{CCD58064-6258-410C-B1E0-023DF3946A43}" destId="{80762C44-FA02-441A-8A8D-FC00E4F372F1}" srcOrd="4" destOrd="0" presId="urn:microsoft.com/office/officeart/2005/8/layout/lProcess2"/>
    <dgm:cxn modelId="{4F17E9F4-2FF4-4153-A92F-FA947ED34265}" type="presParOf" srcId="{5473F14B-8F21-412E-B8DE-EADF32D6F521}" destId="{1EEF13C7-AF43-4380-A8A5-F72A5D476D05}" srcOrd="7" destOrd="0" presId="urn:microsoft.com/office/officeart/2005/8/layout/lProcess2"/>
    <dgm:cxn modelId="{4EBE0E8C-7ACE-4025-BB18-F08BCCD3EE59}" type="presParOf" srcId="{5473F14B-8F21-412E-B8DE-EADF32D6F521}" destId="{0618492F-D453-4601-9C36-8CE6AA153D1B}" srcOrd="8" destOrd="0" presId="urn:microsoft.com/office/officeart/2005/8/layout/lProcess2"/>
    <dgm:cxn modelId="{0AEC742D-3840-4D91-A674-864ECBB1FA87}" type="presParOf" srcId="{0618492F-D453-4601-9C36-8CE6AA153D1B}" destId="{5A591EE2-4B7B-40DB-B051-D75F7BFEDDD6}" srcOrd="0" destOrd="0" presId="urn:microsoft.com/office/officeart/2005/8/layout/lProcess2"/>
    <dgm:cxn modelId="{63DB4387-742E-4CD8-8959-5822A3393FA1}" type="presParOf" srcId="{0618492F-D453-4601-9C36-8CE6AA153D1B}" destId="{34BAB90F-F3E5-4FFB-A339-2946D1CD0CCB}" srcOrd="1" destOrd="0" presId="urn:microsoft.com/office/officeart/2005/8/layout/lProcess2"/>
    <dgm:cxn modelId="{0F9DB8CC-D346-4C61-B011-7DDF0AC7077E}" type="presParOf" srcId="{0618492F-D453-4601-9C36-8CE6AA153D1B}" destId="{BA794F96-F89B-483A-BF3A-9118CA9CCDA4}" srcOrd="2" destOrd="0" presId="urn:microsoft.com/office/officeart/2005/8/layout/lProcess2"/>
    <dgm:cxn modelId="{6620A966-25BF-4CA2-BB0B-FE514FEE341C}" type="presParOf" srcId="{BA794F96-F89B-483A-BF3A-9118CA9CCDA4}" destId="{76BCF6F8-619E-4477-AF5E-3CC45345624F}" srcOrd="0" destOrd="0" presId="urn:microsoft.com/office/officeart/2005/8/layout/lProcess2"/>
    <dgm:cxn modelId="{226316E0-CB62-4B57-BAB7-16EA1713C6F2}" type="presParOf" srcId="{76BCF6F8-619E-4477-AF5E-3CC45345624F}" destId="{F0B767F2-4C7E-481B-967C-8FE0CB529397}" srcOrd="0" destOrd="0" presId="urn:microsoft.com/office/officeart/2005/8/layout/lProcess2"/>
    <dgm:cxn modelId="{8B35FA38-BB42-404D-8285-B34F7394016D}" type="presParOf" srcId="{76BCF6F8-619E-4477-AF5E-3CC45345624F}" destId="{B342BD1C-A54C-4F1C-A099-03A03E61088D}" srcOrd="1" destOrd="0" presId="urn:microsoft.com/office/officeart/2005/8/layout/lProcess2"/>
    <dgm:cxn modelId="{42C769DE-3A0B-43F7-A23E-9D6304BFB3FC}" type="presParOf" srcId="{76BCF6F8-619E-4477-AF5E-3CC45345624F}" destId="{6F277C00-29F7-4ECD-8C97-37788C7BA770}" srcOrd="2" destOrd="0" presId="urn:microsoft.com/office/officeart/2005/8/layout/lProcess2"/>
    <dgm:cxn modelId="{F18D1E15-93D9-451F-9856-3F203D29EF26}" type="presParOf" srcId="{76BCF6F8-619E-4477-AF5E-3CC45345624F}" destId="{3945A699-1DD4-41EF-B849-687FF56CB987}" srcOrd="3" destOrd="0" presId="urn:microsoft.com/office/officeart/2005/8/layout/lProcess2"/>
    <dgm:cxn modelId="{15B82741-DAD6-4960-80D0-B2318BF01EB7}"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695950"/>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708785"/>
      </dsp:txXfrm>
    </dsp:sp>
    <dsp:sp modelId="{D6B8C86D-B5C5-4707-BB1C-60E6EB9E4EBA}">
      <dsp:nvSpPr>
        <dsp:cNvPr id="0" name=""/>
        <dsp:cNvSpPr/>
      </dsp:nvSpPr>
      <dsp:spPr>
        <a:xfrm>
          <a:off x="168391" y="1709271"/>
          <a:ext cx="1309806" cy="1119026"/>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201166" y="1742046"/>
        <a:ext cx="1244256" cy="1053476"/>
      </dsp:txXfrm>
    </dsp:sp>
    <dsp:sp modelId="{20F65450-B565-4F6E-8CBD-65CD2502E3B0}">
      <dsp:nvSpPr>
        <dsp:cNvPr id="0" name=""/>
        <dsp:cNvSpPr/>
      </dsp:nvSpPr>
      <dsp:spPr>
        <a:xfrm>
          <a:off x="168391" y="3000455"/>
          <a:ext cx="1309806" cy="1119026"/>
        </a:xfrm>
        <a:prstGeom prst="roundRect">
          <a:avLst>
            <a:gd name="adj" fmla="val 10000"/>
          </a:avLst>
        </a:prstGeom>
        <a:solidFill>
          <a:srgbClr val="008000"/>
        </a:solidFill>
        <a:ln>
          <a:solidFill>
            <a:srgbClr val="00800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201166" y="3033230"/>
        <a:ext cx="1244256" cy="1053476"/>
      </dsp:txXfrm>
    </dsp:sp>
    <dsp:sp modelId="{80F88CB8-4B64-4172-B897-E8F8383812F7}">
      <dsp:nvSpPr>
        <dsp:cNvPr id="0" name=""/>
        <dsp:cNvSpPr/>
      </dsp:nvSpPr>
      <dsp:spPr>
        <a:xfrm>
          <a:off x="168391" y="4291639"/>
          <a:ext cx="1309806" cy="1119026"/>
        </a:xfrm>
        <a:prstGeom prst="roundRect">
          <a:avLst>
            <a:gd name="adj" fmla="val 10000"/>
          </a:avLst>
        </a:prstGeom>
        <a:solidFill>
          <a:srgbClr val="008000"/>
        </a:solidFill>
        <a:ln>
          <a:solidFill>
            <a:srgbClr val="00800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201166" y="4324414"/>
        <a:ext cx="1244256" cy="1053476"/>
      </dsp:txXfrm>
    </dsp:sp>
    <dsp:sp modelId="{C1CD2EAA-2E66-4BDA-BB6E-F99B46E1B919}">
      <dsp:nvSpPr>
        <dsp:cNvPr id="0" name=""/>
        <dsp:cNvSpPr/>
      </dsp:nvSpPr>
      <dsp:spPr>
        <a:xfrm>
          <a:off x="1764718" y="0"/>
          <a:ext cx="1637258" cy="5695950"/>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708785"/>
      </dsp:txXfrm>
    </dsp:sp>
    <dsp:sp modelId="{EFE71110-9F14-440A-945D-9BFF90054013}">
      <dsp:nvSpPr>
        <dsp:cNvPr id="0" name=""/>
        <dsp:cNvSpPr/>
      </dsp:nvSpPr>
      <dsp:spPr>
        <a:xfrm>
          <a:off x="1928444" y="1709271"/>
          <a:ext cx="1309806" cy="1119026"/>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61219" y="1742046"/>
        <a:ext cx="1244256" cy="1053476"/>
      </dsp:txXfrm>
    </dsp:sp>
    <dsp:sp modelId="{9E190C18-AEDE-45E1-8A46-924B1190ACB6}">
      <dsp:nvSpPr>
        <dsp:cNvPr id="0" name=""/>
        <dsp:cNvSpPr/>
      </dsp:nvSpPr>
      <dsp:spPr>
        <a:xfrm>
          <a:off x="1928444" y="3000455"/>
          <a:ext cx="1309806" cy="1119026"/>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777875">
            <a:lnSpc>
              <a:spcPct val="90000"/>
            </a:lnSpc>
            <a:spcBef>
              <a:spcPct val="0"/>
            </a:spcBef>
            <a:spcAft>
              <a:spcPct val="35000"/>
            </a:spcAft>
            <a:buNone/>
          </a:pPr>
          <a:r>
            <a:rPr lang="en-US" sz="1750" kern="1200" dirty="0">
              <a:latin typeface="Calibri" pitchFamily="34" charset="0"/>
              <a:cs typeface="Calibri" pitchFamily="34" charset="0"/>
            </a:rPr>
            <a:t>Community Detection</a:t>
          </a:r>
        </a:p>
      </dsp:txBody>
      <dsp:txXfrm>
        <a:off x="1961219" y="3033230"/>
        <a:ext cx="1244256" cy="1053476"/>
      </dsp:txXfrm>
    </dsp:sp>
    <dsp:sp modelId="{EB498954-62A4-422D-9DE3-1FA74DD1D37F}">
      <dsp:nvSpPr>
        <dsp:cNvPr id="0" name=""/>
        <dsp:cNvSpPr/>
      </dsp:nvSpPr>
      <dsp:spPr>
        <a:xfrm>
          <a:off x="1928444" y="4291639"/>
          <a:ext cx="1309806" cy="1119026"/>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61219" y="4324414"/>
        <a:ext cx="1244256" cy="1053476"/>
      </dsp:txXfrm>
    </dsp:sp>
    <dsp:sp modelId="{9A6AB0E7-12CE-4F4C-9194-CFD62AA0E26B}">
      <dsp:nvSpPr>
        <dsp:cNvPr id="0" name=""/>
        <dsp:cNvSpPr/>
      </dsp:nvSpPr>
      <dsp:spPr>
        <a:xfrm>
          <a:off x="3524770" y="0"/>
          <a:ext cx="1637258" cy="5695950"/>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Infinite </a:t>
          </a:r>
          <a:br>
            <a:rPr lang="en-US" sz="2400" b="1" kern="1200" dirty="0"/>
          </a:br>
          <a:r>
            <a:rPr lang="en-US" sz="2400" b="1" kern="1200" dirty="0"/>
            <a:t>data</a:t>
          </a:r>
        </a:p>
      </dsp:txBody>
      <dsp:txXfrm>
        <a:off x="3524770" y="0"/>
        <a:ext cx="1637258" cy="1708785"/>
      </dsp:txXfrm>
    </dsp:sp>
    <dsp:sp modelId="{DECF7DEE-4FD4-4CE5-AEDF-10353AC11531}">
      <dsp:nvSpPr>
        <dsp:cNvPr id="0" name=""/>
        <dsp:cNvSpPr/>
      </dsp:nvSpPr>
      <dsp:spPr>
        <a:xfrm>
          <a:off x="3688496" y="1709271"/>
          <a:ext cx="1309806" cy="1119026"/>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21271" y="1742046"/>
        <a:ext cx="1244256" cy="1053476"/>
      </dsp:txXfrm>
    </dsp:sp>
    <dsp:sp modelId="{02FBE83C-F7E3-4AC9-9A61-66BF67D7D8B6}">
      <dsp:nvSpPr>
        <dsp:cNvPr id="0" name=""/>
        <dsp:cNvSpPr/>
      </dsp:nvSpPr>
      <dsp:spPr>
        <a:xfrm>
          <a:off x="3688496" y="3000455"/>
          <a:ext cx="1309806" cy="1119026"/>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21271" y="3033230"/>
        <a:ext cx="1244256" cy="1053476"/>
      </dsp:txXfrm>
    </dsp:sp>
    <dsp:sp modelId="{1EC52667-0754-4666-9083-6E56A0F9B67B}">
      <dsp:nvSpPr>
        <dsp:cNvPr id="0" name=""/>
        <dsp:cNvSpPr/>
      </dsp:nvSpPr>
      <dsp:spPr>
        <a:xfrm>
          <a:off x="3688496" y="4291639"/>
          <a:ext cx="1309806" cy="1119026"/>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21271" y="4324414"/>
        <a:ext cx="1244256" cy="1053476"/>
      </dsp:txXfrm>
    </dsp:sp>
    <dsp:sp modelId="{18B77C7D-672C-4358-9CA6-BD8FA6E2302A}">
      <dsp:nvSpPr>
        <dsp:cNvPr id="0" name=""/>
        <dsp:cNvSpPr/>
      </dsp:nvSpPr>
      <dsp:spPr>
        <a:xfrm>
          <a:off x="5284823" y="0"/>
          <a:ext cx="1637258" cy="5695950"/>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708785"/>
      </dsp:txXfrm>
    </dsp:sp>
    <dsp:sp modelId="{204F3481-2F4C-45A5-A0A1-C088684F0126}">
      <dsp:nvSpPr>
        <dsp:cNvPr id="0" name=""/>
        <dsp:cNvSpPr/>
      </dsp:nvSpPr>
      <dsp:spPr>
        <a:xfrm>
          <a:off x="5448549" y="1709271"/>
          <a:ext cx="1309806" cy="1119026"/>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81324" y="1742046"/>
        <a:ext cx="1244256" cy="1053476"/>
      </dsp:txXfrm>
    </dsp:sp>
    <dsp:sp modelId="{0F3CAB81-CF76-498F-9619-BAF8144FA3C3}">
      <dsp:nvSpPr>
        <dsp:cNvPr id="0" name=""/>
        <dsp:cNvSpPr/>
      </dsp:nvSpPr>
      <dsp:spPr>
        <a:xfrm>
          <a:off x="5448549" y="3000455"/>
          <a:ext cx="1309806" cy="1119026"/>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81324" y="3033230"/>
        <a:ext cx="1244256" cy="1053476"/>
      </dsp:txXfrm>
    </dsp:sp>
    <dsp:sp modelId="{80762C44-FA02-441A-8A8D-FC00E4F372F1}">
      <dsp:nvSpPr>
        <dsp:cNvPr id="0" name=""/>
        <dsp:cNvSpPr/>
      </dsp:nvSpPr>
      <dsp:spPr>
        <a:xfrm>
          <a:off x="5448549" y="4291639"/>
          <a:ext cx="1309806" cy="1119026"/>
        </a:xfrm>
        <a:prstGeom prst="roundRect">
          <a:avLst>
            <a:gd name="adj" fmla="val 10000"/>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777875">
            <a:lnSpc>
              <a:spcPct val="90000"/>
            </a:lnSpc>
            <a:spcBef>
              <a:spcPct val="0"/>
            </a:spcBef>
            <a:spcAft>
              <a:spcPct val="35000"/>
            </a:spcAft>
            <a:buNone/>
          </a:pPr>
          <a:r>
            <a:rPr lang="en-US" sz="1750" kern="1200" dirty="0">
              <a:latin typeface="Calibri" pitchFamily="34" charset="0"/>
              <a:cs typeface="Calibri" pitchFamily="34" charset="0"/>
            </a:rPr>
            <a:t>Perceptron, </a:t>
          </a:r>
          <a:r>
            <a:rPr lang="en-US" sz="1750" kern="1200" dirty="0" err="1">
              <a:latin typeface="Calibri" pitchFamily="34" charset="0"/>
              <a:cs typeface="Calibri" pitchFamily="34" charset="0"/>
            </a:rPr>
            <a:t>kNN</a:t>
          </a:r>
          <a:endParaRPr lang="en-US" sz="1750" kern="1200" dirty="0">
            <a:latin typeface="Calibri" pitchFamily="34" charset="0"/>
            <a:cs typeface="Calibri" pitchFamily="34" charset="0"/>
          </a:endParaRPr>
        </a:p>
      </dsp:txBody>
      <dsp:txXfrm>
        <a:off x="5481324" y="4324414"/>
        <a:ext cx="1244256" cy="1053476"/>
      </dsp:txXfrm>
    </dsp:sp>
    <dsp:sp modelId="{5A591EE2-4B7B-40DB-B051-D75F7BFEDDD6}">
      <dsp:nvSpPr>
        <dsp:cNvPr id="0" name=""/>
        <dsp:cNvSpPr/>
      </dsp:nvSpPr>
      <dsp:spPr>
        <a:xfrm>
          <a:off x="7044876" y="0"/>
          <a:ext cx="1637258" cy="5695950"/>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708785"/>
      </dsp:txXfrm>
    </dsp:sp>
    <dsp:sp modelId="{F0B767F2-4C7E-481B-967C-8FE0CB529397}">
      <dsp:nvSpPr>
        <dsp:cNvPr id="0" name=""/>
        <dsp:cNvSpPr/>
      </dsp:nvSpPr>
      <dsp:spPr>
        <a:xfrm>
          <a:off x="7208601" y="1709271"/>
          <a:ext cx="1309806" cy="1119026"/>
        </a:xfrm>
        <a:prstGeom prst="roundRect">
          <a:avLst>
            <a:gd name="adj" fmla="val 10000"/>
          </a:avLst>
        </a:prstGeom>
        <a:solidFill>
          <a:srgbClr val="008000"/>
        </a:solidFill>
        <a:ln>
          <a:solidFill>
            <a:srgbClr val="00800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41376" y="1742046"/>
        <a:ext cx="1244256" cy="1053476"/>
      </dsp:txXfrm>
    </dsp:sp>
    <dsp:sp modelId="{6F277C00-29F7-4ECD-8C97-37788C7BA770}">
      <dsp:nvSpPr>
        <dsp:cNvPr id="0" name=""/>
        <dsp:cNvSpPr/>
      </dsp:nvSpPr>
      <dsp:spPr>
        <a:xfrm>
          <a:off x="7208601" y="3000455"/>
          <a:ext cx="1309806" cy="1119026"/>
        </a:xfrm>
        <a:prstGeom prst="roundRect">
          <a:avLst>
            <a:gd name="adj" fmla="val 10000"/>
          </a:avLst>
        </a:prstGeom>
        <a:solidFill>
          <a:srgbClr val="333399"/>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777875">
            <a:lnSpc>
              <a:spcPct val="90000"/>
            </a:lnSpc>
            <a:spcBef>
              <a:spcPct val="0"/>
            </a:spcBef>
            <a:spcAft>
              <a:spcPct val="35000"/>
            </a:spcAft>
            <a:buNone/>
          </a:pPr>
          <a:r>
            <a:rPr lang="en-US" sz="1750" kern="1200" dirty="0">
              <a:latin typeface="Calibri" pitchFamily="34" charset="0"/>
              <a:cs typeface="Calibri" pitchFamily="34" charset="0"/>
            </a:rPr>
            <a:t>Association Rules</a:t>
          </a:r>
        </a:p>
      </dsp:txBody>
      <dsp:txXfrm>
        <a:off x="7241376" y="3033230"/>
        <a:ext cx="1244256" cy="1053476"/>
      </dsp:txXfrm>
    </dsp:sp>
    <dsp:sp modelId="{6C9EBB1C-8DC1-467B-832A-DCA29AD54F62}">
      <dsp:nvSpPr>
        <dsp:cNvPr id="0" name=""/>
        <dsp:cNvSpPr/>
      </dsp:nvSpPr>
      <dsp:spPr>
        <a:xfrm>
          <a:off x="7208601" y="4291639"/>
          <a:ext cx="1309806" cy="1119026"/>
        </a:xfrm>
        <a:prstGeom prst="roundRect">
          <a:avLst>
            <a:gd name="adj" fmla="val 10000"/>
          </a:avLst>
        </a:prstGeom>
        <a:solidFill>
          <a:srgbClr val="333399"/>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41376" y="4324414"/>
        <a:ext cx="1244256" cy="105347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4AE820-1B03-4D59-A391-DE4C9E589248}" type="datetimeFigureOut">
              <a:rPr lang="en-US" smtClean="0"/>
              <a:t>10/22/19</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9266C-28D4-4777-8E41-995B2878890C}" type="slidenum">
              <a:rPr lang="en-US" smtClean="0"/>
              <a:t>‹#›</a:t>
            </a:fld>
            <a:endParaRPr lang="en-US"/>
          </a:p>
        </p:txBody>
      </p:sp>
    </p:spTree>
    <p:extLst>
      <p:ext uri="{BB962C8B-B14F-4D97-AF65-F5344CB8AC3E}">
        <p14:creationId xmlns:p14="http://schemas.microsoft.com/office/powerpoint/2010/main" val="415555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B9266C-28D4-4777-8E41-995B2878890C}" type="slidenum">
              <a:rPr lang="en-US" smtClean="0"/>
              <a:t>2</a:t>
            </a:fld>
            <a:endParaRPr lang="en-US"/>
          </a:p>
        </p:txBody>
      </p:sp>
    </p:spTree>
    <p:extLst>
      <p:ext uri="{BB962C8B-B14F-4D97-AF65-F5344CB8AC3E}">
        <p14:creationId xmlns:p14="http://schemas.microsoft.com/office/powerpoint/2010/main" val="3175599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B9266C-28D4-4777-8E41-995B2878890C}" type="slidenum">
              <a:rPr lang="en-US" smtClean="0"/>
              <a:t>53</a:t>
            </a:fld>
            <a:endParaRPr lang="en-US"/>
          </a:p>
        </p:txBody>
      </p:sp>
    </p:spTree>
    <p:extLst>
      <p:ext uri="{BB962C8B-B14F-4D97-AF65-F5344CB8AC3E}">
        <p14:creationId xmlns:p14="http://schemas.microsoft.com/office/powerpoint/2010/main" val="842252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B9266C-28D4-4777-8E41-995B2878890C}" type="slidenum">
              <a:rPr lang="en-US" smtClean="0"/>
              <a:t>56</a:t>
            </a:fld>
            <a:endParaRPr lang="en-US"/>
          </a:p>
        </p:txBody>
      </p:sp>
    </p:spTree>
    <p:extLst>
      <p:ext uri="{BB962C8B-B14F-4D97-AF65-F5344CB8AC3E}">
        <p14:creationId xmlns:p14="http://schemas.microsoft.com/office/powerpoint/2010/main" val="258811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B9266C-28D4-4777-8E41-995B2878890C}" type="slidenum">
              <a:rPr lang="en-US" smtClean="0"/>
              <a:t>57</a:t>
            </a:fld>
            <a:endParaRPr lang="en-US"/>
          </a:p>
        </p:txBody>
      </p:sp>
    </p:spTree>
    <p:extLst>
      <p:ext uri="{BB962C8B-B14F-4D97-AF65-F5344CB8AC3E}">
        <p14:creationId xmlns:p14="http://schemas.microsoft.com/office/powerpoint/2010/main" val="3129124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B9266C-28D4-4777-8E41-995B2878890C}" type="slidenum">
              <a:rPr lang="en-US" smtClean="0"/>
              <a:t>58</a:t>
            </a:fld>
            <a:endParaRPr lang="en-US"/>
          </a:p>
        </p:txBody>
      </p:sp>
    </p:spTree>
    <p:extLst>
      <p:ext uri="{BB962C8B-B14F-4D97-AF65-F5344CB8AC3E}">
        <p14:creationId xmlns:p14="http://schemas.microsoft.com/office/powerpoint/2010/main" val="1438611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B9266C-28D4-4777-8E41-995B2878890C}" type="slidenum">
              <a:rPr lang="en-US" smtClean="0"/>
              <a:t>59</a:t>
            </a:fld>
            <a:endParaRPr lang="en-US"/>
          </a:p>
        </p:txBody>
      </p:sp>
    </p:spTree>
    <p:extLst>
      <p:ext uri="{BB962C8B-B14F-4D97-AF65-F5344CB8AC3E}">
        <p14:creationId xmlns:p14="http://schemas.microsoft.com/office/powerpoint/2010/main" val="750394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B9266C-28D4-4777-8E41-995B2878890C}" type="slidenum">
              <a:rPr lang="en-US" smtClean="0"/>
              <a:t>6</a:t>
            </a:fld>
            <a:endParaRPr lang="en-US"/>
          </a:p>
        </p:txBody>
      </p:sp>
    </p:spTree>
    <p:extLst>
      <p:ext uri="{BB962C8B-B14F-4D97-AF65-F5344CB8AC3E}">
        <p14:creationId xmlns:p14="http://schemas.microsoft.com/office/powerpoint/2010/main" val="3768783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a:solidFill>
                  <a:schemeClr val="tx1"/>
                </a:solidFill>
                <a:effectLst/>
                <a:latin typeface="+mn-lt"/>
                <a:ea typeface="+mn-ea"/>
                <a:cs typeface="+mn-cs"/>
              </a:rPr>
              <a:t>MMMF – Maximum </a:t>
            </a:r>
            <a:r>
              <a:rPr lang="en-US" sz="1200" b="0" i="0" kern="1200" dirty="0">
                <a:solidFill>
                  <a:schemeClr val="tx1"/>
                </a:solidFill>
                <a:effectLst/>
                <a:latin typeface="+mn-lt"/>
                <a:ea typeface="+mn-ea"/>
                <a:cs typeface="+mn-cs"/>
              </a:rPr>
              <a:t>Margin Matrix Factorization</a:t>
            </a:r>
          </a:p>
          <a:p>
            <a:endParaRPr lang="en-US" dirty="0"/>
          </a:p>
        </p:txBody>
      </p:sp>
      <p:sp>
        <p:nvSpPr>
          <p:cNvPr id="4" name="Slide Number Placeholder 3"/>
          <p:cNvSpPr>
            <a:spLocks noGrp="1"/>
          </p:cNvSpPr>
          <p:nvPr>
            <p:ph type="sldNum" sz="quarter" idx="10"/>
          </p:nvPr>
        </p:nvSpPr>
        <p:spPr/>
        <p:txBody>
          <a:bodyPr/>
          <a:lstStyle/>
          <a:p>
            <a:fld id="{22B9266C-28D4-4777-8E41-995B2878890C}" type="slidenum">
              <a:rPr lang="en-US" smtClean="0"/>
              <a:t>14</a:t>
            </a:fld>
            <a:endParaRPr lang="en-US"/>
          </a:p>
        </p:txBody>
      </p:sp>
    </p:spTree>
    <p:extLst>
      <p:ext uri="{BB962C8B-B14F-4D97-AF65-F5344CB8AC3E}">
        <p14:creationId xmlns:p14="http://schemas.microsoft.com/office/powerpoint/2010/main" val="199115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B9266C-28D4-4777-8E41-995B2878890C}" type="slidenum">
              <a:rPr lang="en-US" smtClean="0"/>
              <a:t>19</a:t>
            </a:fld>
            <a:endParaRPr lang="en-US"/>
          </a:p>
        </p:txBody>
      </p:sp>
    </p:spTree>
    <p:extLst>
      <p:ext uri="{BB962C8B-B14F-4D97-AF65-F5344CB8AC3E}">
        <p14:creationId xmlns:p14="http://schemas.microsoft.com/office/powerpoint/2010/main" val="331225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B9266C-28D4-4777-8E41-995B2878890C}" type="slidenum">
              <a:rPr lang="en-US" smtClean="0"/>
              <a:t>27</a:t>
            </a:fld>
            <a:endParaRPr lang="en-US"/>
          </a:p>
        </p:txBody>
      </p:sp>
    </p:spTree>
    <p:extLst>
      <p:ext uri="{BB962C8B-B14F-4D97-AF65-F5344CB8AC3E}">
        <p14:creationId xmlns:p14="http://schemas.microsoft.com/office/powerpoint/2010/main" val="301171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kern="1200" dirty="0">
                <a:solidFill>
                  <a:schemeClr val="tx1"/>
                </a:solidFill>
                <a:effectLst/>
                <a:latin typeface="+mn-lt"/>
                <a:ea typeface="+mn-ea"/>
                <a:cs typeface="+mn-cs"/>
              </a:rPr>
              <a:t>Probabilistic matrix factorization</a:t>
            </a:r>
            <a:r>
              <a:rPr lang="en-US" sz="1200" b="0" i="0" kern="1200" baseline="0" dirty="0">
                <a:solidFill>
                  <a:schemeClr val="tx1"/>
                </a:solidFill>
                <a:effectLst/>
                <a:latin typeface="+mn-lt"/>
                <a:ea typeface="+mn-ea"/>
                <a:cs typeface="+mn-cs"/>
              </a:rPr>
              <a:t> (PMF)</a:t>
            </a:r>
            <a:r>
              <a:rPr lang="en-US" sz="1200" b="0" i="0" kern="1200" dirty="0">
                <a:solidFill>
                  <a:schemeClr val="tx1"/>
                </a:solidFill>
                <a:effectLst/>
                <a:latin typeface="+mn-lt"/>
                <a:ea typeface="+mn-ea"/>
                <a:cs typeface="+mn-cs"/>
              </a:rPr>
              <a:t>. Unlike all of the</a:t>
            </a:r>
            <a:r>
              <a:rPr lang="en-US" sz="1200" b="0" i="0" kern="1200" baseline="0" dirty="0">
                <a:solidFill>
                  <a:schemeClr val="tx1"/>
                </a:solidFill>
                <a:effectLst/>
                <a:latin typeface="+mn-lt"/>
                <a:ea typeface="+mn-ea"/>
                <a:cs typeface="+mn-cs"/>
              </a:rPr>
              <a:t> other</a:t>
            </a:r>
            <a:r>
              <a:rPr lang="en-US" sz="1200" b="0" i="0" kern="1200" dirty="0">
                <a:solidFill>
                  <a:schemeClr val="tx1"/>
                </a:solidFill>
                <a:effectLst/>
                <a:latin typeface="+mn-lt"/>
                <a:ea typeface="+mn-ea"/>
                <a:cs typeface="+mn-cs"/>
              </a:rPr>
              <a:t> approaches with the exception of the matrix-factorization-based ones, PMF scales well to large datasets. Furthermore, unlike most of the existing algorithms, which have trouble making accurate predictions for users who have very few ratings, PMF performs well on very sparse and imbalanced datasets, such as the Netflix dataset.</a:t>
            </a:r>
          </a:p>
          <a:p>
            <a:pPr marL="171450" indent="-171450">
              <a:buFont typeface="Arial" pitchFamily="34" charset="0"/>
              <a:buChar char="•"/>
            </a:pPr>
            <a:r>
              <a:rPr lang="en-US" sz="1200" b="0" i="0" kern="1200" dirty="0">
                <a:solidFill>
                  <a:schemeClr val="tx1"/>
                </a:solidFill>
                <a:effectLst/>
                <a:latin typeface="+mn-lt"/>
                <a:ea typeface="+mn-ea"/>
                <a:cs typeface="+mn-cs"/>
              </a:rPr>
              <a:t>Zero-mean spherical Gaussian priors on </a:t>
            </a:r>
            <a:r>
              <a:rPr lang="en-US" sz="1200" b="0" i="0" u="none" strike="noStrike" kern="1200" dirty="0">
                <a:solidFill>
                  <a:schemeClr val="tx1"/>
                </a:solidFill>
                <a:effectLst/>
                <a:latin typeface="+mn-lt"/>
                <a:ea typeface="+mn-ea"/>
                <a:cs typeface="+mn-cs"/>
              </a:rPr>
              <a:t>U</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V:</a:t>
            </a:r>
            <a:r>
              <a:rPr lang="en-US" sz="1200" b="0" i="0" u="none" strike="noStrike"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Each row of </a:t>
            </a:r>
            <a:r>
              <a:rPr lang="en-US" sz="1200" b="0" i="0" u="none" strike="noStrike" kern="1200" dirty="0">
                <a:solidFill>
                  <a:schemeClr val="tx1"/>
                </a:solidFill>
                <a:effectLst/>
                <a:latin typeface="+mn-lt"/>
                <a:ea typeface="+mn-ea"/>
                <a:cs typeface="+mn-cs"/>
              </a:rPr>
              <a:t>U</a:t>
            </a:r>
            <a:r>
              <a:rPr lang="en-US" sz="1200" b="0" i="0" kern="1200" dirty="0">
                <a:solidFill>
                  <a:schemeClr val="tx1"/>
                </a:solidFill>
                <a:effectLst/>
                <a:latin typeface="+mn-lt"/>
                <a:ea typeface="+mn-ea"/>
                <a:cs typeface="+mn-cs"/>
              </a:rPr>
              <a:t> is drawn from a multivariate Gaussian with mean </a:t>
            </a:r>
            <a:r>
              <a:rPr lang="en-US" sz="1200" b="0" i="0" u="none" strike="noStrike" kern="1200" dirty="0">
                <a:solidFill>
                  <a:schemeClr val="tx1"/>
                </a:solidFill>
                <a:effectLst/>
                <a:latin typeface="+mn-lt"/>
                <a:ea typeface="+mn-ea"/>
                <a:cs typeface="+mn-cs"/>
              </a:rPr>
              <a:t>μ=0</a:t>
            </a:r>
            <a:r>
              <a:rPr lang="en-US" sz="1200" b="0" i="0" kern="1200" dirty="0">
                <a:solidFill>
                  <a:schemeClr val="tx1"/>
                </a:solidFill>
                <a:effectLst/>
                <a:latin typeface="+mn-lt"/>
                <a:ea typeface="+mn-ea"/>
                <a:cs typeface="+mn-cs"/>
              </a:rPr>
              <a:t> and precision which is some multiple of the identity matrix </a:t>
            </a:r>
            <a:r>
              <a:rPr lang="en-US" sz="1200" b="0" i="0" u="none" strike="noStrike" kern="1200" dirty="0">
                <a:solidFill>
                  <a:schemeClr val="tx1"/>
                </a:solidFill>
                <a:effectLst/>
                <a:latin typeface="+mn-lt"/>
                <a:ea typeface="+mn-ea"/>
                <a:cs typeface="+mn-cs"/>
              </a:rPr>
              <a:t>I</a:t>
            </a:r>
            <a:r>
              <a:rPr lang="en-US" sz="1200" b="0" i="0" u="none" strike="noStrike" kern="1200" baseline="0" dirty="0">
                <a:solidFill>
                  <a:schemeClr val="tx1"/>
                </a:solidFill>
                <a:effectLst/>
                <a:latin typeface="+mn-lt"/>
                <a:ea typeface="+mn-ea"/>
                <a:cs typeface="+mn-cs"/>
              </a:rPr>
              <a:t> (</a:t>
            </a:r>
            <a:r>
              <a:rPr lang="en-US" sz="1200" b="0" i="0" u="none" strike="noStrike" kern="1200" baseline="0" dirty="0">
                <a:solidFill>
                  <a:schemeClr val="tx1"/>
                </a:solidFill>
                <a:effectLst/>
                <a:latin typeface="+mn-lt"/>
                <a:ea typeface="+mn-ea"/>
                <a:cs typeface="+mn-cs"/>
                <a:sym typeface="Symbol"/>
              </a:rPr>
              <a:t></a:t>
            </a:r>
            <a:r>
              <a:rPr lang="en-US" sz="1200" b="0" i="0" u="none" strike="noStrike" kern="1200" baseline="-25000" dirty="0">
                <a:solidFill>
                  <a:schemeClr val="tx1"/>
                </a:solidFill>
                <a:effectLst/>
                <a:latin typeface="+mn-lt"/>
                <a:ea typeface="+mn-ea"/>
                <a:cs typeface="+mn-cs"/>
                <a:sym typeface="Symbol"/>
              </a:rPr>
              <a:t>U</a:t>
            </a:r>
            <a:r>
              <a:rPr lang="en-US" sz="1200" b="0" i="0" u="none" strike="noStrike" kern="1200" baseline="0" dirty="0">
                <a:solidFill>
                  <a:schemeClr val="tx1"/>
                </a:solidFill>
                <a:effectLst/>
                <a:latin typeface="+mn-lt"/>
                <a:ea typeface="+mn-ea"/>
                <a:cs typeface="+mn-cs"/>
                <a:sym typeface="Symbol"/>
              </a:rPr>
              <a:t> </a:t>
            </a:r>
            <a:r>
              <a:rPr lang="en-US" sz="1200" b="0" i="0" u="none" strike="noStrike" kern="1200" baseline="0" dirty="0">
                <a:solidFill>
                  <a:schemeClr val="tx1"/>
                </a:solidFill>
                <a:effectLst/>
                <a:latin typeface="+mn-lt"/>
                <a:ea typeface="+mn-ea"/>
                <a:cs typeface="+mn-cs"/>
              </a:rPr>
              <a:t>for U and </a:t>
            </a:r>
            <a:r>
              <a:rPr lang="en-US" sz="1200" b="0" i="0" u="none" strike="noStrike" kern="1200" baseline="0" dirty="0">
                <a:solidFill>
                  <a:schemeClr val="tx1"/>
                </a:solidFill>
                <a:effectLst/>
                <a:latin typeface="+mn-lt"/>
                <a:ea typeface="+mn-ea"/>
                <a:cs typeface="+mn-cs"/>
                <a:sym typeface="Symbol"/>
              </a:rPr>
              <a:t></a:t>
            </a:r>
            <a:r>
              <a:rPr lang="en-US" sz="1200" b="0" i="0" u="none" strike="noStrike" kern="1200" baseline="-25000" dirty="0">
                <a:solidFill>
                  <a:schemeClr val="tx1"/>
                </a:solidFill>
                <a:effectLst/>
                <a:latin typeface="+mn-lt"/>
                <a:ea typeface="+mn-ea"/>
                <a:cs typeface="+mn-cs"/>
                <a:sym typeface="Symbol"/>
              </a:rPr>
              <a:t>V</a:t>
            </a:r>
            <a:r>
              <a:rPr lang="en-US" sz="1200" b="0" i="0" u="none" strike="noStrike" kern="1200" baseline="0" dirty="0">
                <a:solidFill>
                  <a:schemeClr val="tx1"/>
                </a:solidFill>
                <a:effectLst/>
                <a:latin typeface="+mn-lt"/>
                <a:ea typeface="+mn-ea"/>
                <a:cs typeface="+mn-cs"/>
                <a:sym typeface="Symbol"/>
              </a:rPr>
              <a:t> for </a:t>
            </a:r>
            <a:r>
              <a:rPr lang="en-US" sz="1200" b="0" i="0" u="none" strike="noStrike" kern="1200" baseline="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 </a:t>
            </a:r>
          </a:p>
          <a:p>
            <a:pPr marL="171450" indent="-171450">
              <a:buFont typeface="Arial" pitchFamily="34" charset="0"/>
              <a:buChar char="•"/>
            </a:pPr>
            <a:r>
              <a:rPr lang="en-US" sz="1200" b="0" i="0" kern="1200" dirty="0">
                <a:solidFill>
                  <a:schemeClr val="tx1"/>
                </a:solidFill>
                <a:effectLst/>
                <a:latin typeface="+mn-lt"/>
                <a:ea typeface="+mn-ea"/>
                <a:cs typeface="+mn-cs"/>
              </a:rPr>
              <a:t>Given small precision parameters, the priors on </a:t>
            </a:r>
            <a:r>
              <a:rPr lang="en-US" sz="1200" b="0" i="0" u="none" strike="noStrike" kern="1200" dirty="0">
                <a:solidFill>
                  <a:schemeClr val="tx1"/>
                </a:solidFill>
                <a:effectLst/>
                <a:latin typeface="+mn-lt"/>
                <a:ea typeface="+mn-ea"/>
                <a:cs typeface="+mn-cs"/>
              </a:rPr>
              <a:t>UU</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VV</a:t>
            </a:r>
            <a:r>
              <a:rPr lang="en-US" sz="1200" b="0" i="0" kern="1200" dirty="0">
                <a:solidFill>
                  <a:schemeClr val="tx1"/>
                </a:solidFill>
                <a:effectLst/>
                <a:latin typeface="+mn-lt"/>
                <a:ea typeface="+mn-ea"/>
                <a:cs typeface="+mn-cs"/>
              </a:rPr>
              <a:t> ensure our latent variables do not grow too far from 0. This prevents overly strong user preferences and item factor compositions from being learned. This is commonly known as complexity control, where the complexity of the model here is measured by the magnitude of the latent variables. Controlling complexity like this helps prevent </a:t>
            </a:r>
            <a:r>
              <a:rPr lang="en-US" sz="1200" b="0" i="0" kern="1200" dirty="0" err="1">
                <a:solidFill>
                  <a:schemeClr val="tx1"/>
                </a:solidFill>
                <a:effectLst/>
                <a:latin typeface="+mn-lt"/>
                <a:ea typeface="+mn-ea"/>
                <a:cs typeface="+mn-cs"/>
              </a:rPr>
              <a:t>overfitting</a:t>
            </a:r>
            <a:r>
              <a:rPr lang="en-US" sz="1200" b="0" i="0" kern="1200" dirty="0">
                <a:solidFill>
                  <a:schemeClr val="tx1"/>
                </a:solidFill>
                <a:effectLst/>
                <a:latin typeface="+mn-lt"/>
                <a:ea typeface="+mn-ea"/>
                <a:cs typeface="+mn-cs"/>
              </a:rPr>
              <a:t>, which allows the model to generalize better for unseen data. We must also choose an appropriate </a:t>
            </a:r>
            <a:r>
              <a:rPr lang="en-US" sz="1200" b="0" i="0" u="none" strike="noStrike" kern="1200" dirty="0">
                <a:solidFill>
                  <a:schemeClr val="tx1"/>
                </a:solidFill>
                <a:effectLst/>
                <a:latin typeface="+mn-lt"/>
                <a:ea typeface="+mn-ea"/>
                <a:cs typeface="+mn-cs"/>
              </a:rPr>
              <a:t>αα</a:t>
            </a:r>
            <a:r>
              <a:rPr lang="en-US" sz="1200" b="0" i="0" kern="1200" dirty="0">
                <a:solidFill>
                  <a:schemeClr val="tx1"/>
                </a:solidFill>
                <a:effectLst/>
                <a:latin typeface="+mn-lt"/>
                <a:ea typeface="+mn-ea"/>
                <a:cs typeface="+mn-cs"/>
              </a:rPr>
              <a:t> value for the normal distribution for </a:t>
            </a:r>
            <a:r>
              <a:rPr lang="en-US" sz="1200" b="0" i="0" u="none" strike="noStrike" kern="1200" dirty="0">
                <a:solidFill>
                  <a:schemeClr val="tx1"/>
                </a:solidFill>
                <a:effectLst/>
                <a:latin typeface="+mn-lt"/>
                <a:ea typeface="+mn-ea"/>
                <a:cs typeface="+mn-cs"/>
              </a:rPr>
              <a:t>RR</a:t>
            </a:r>
            <a:r>
              <a:rPr lang="en-US" sz="1200" b="0" i="0" kern="1200" dirty="0">
                <a:solidFill>
                  <a:schemeClr val="tx1"/>
                </a:solidFill>
                <a:effectLst/>
                <a:latin typeface="+mn-lt"/>
                <a:ea typeface="+mn-ea"/>
                <a:cs typeface="+mn-cs"/>
              </a:rPr>
              <a:t>. So the challenge becomes choosing appropriate values for </a:t>
            </a:r>
            <a:r>
              <a:rPr lang="en-US" sz="1200" b="0" i="0" u="none" strike="noStrike" kern="1200" dirty="0">
                <a:solidFill>
                  <a:schemeClr val="tx1"/>
                </a:solidFill>
                <a:effectLst/>
                <a:latin typeface="+mn-lt"/>
                <a:ea typeface="+mn-ea"/>
                <a:cs typeface="+mn-cs"/>
              </a:rPr>
              <a:t>αUαU</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αVαV</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αα</a:t>
            </a:r>
            <a:r>
              <a:rPr lang="en-US" sz="1200" b="0" i="0" kern="1200" dirty="0">
                <a:solidFill>
                  <a:schemeClr val="tx1"/>
                </a:solidFill>
                <a:effectLst/>
                <a:latin typeface="+mn-lt"/>
                <a:ea typeface="+mn-ea"/>
                <a:cs typeface="+mn-cs"/>
              </a:rPr>
              <a:t>.</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22B9266C-28D4-4777-8E41-995B2878890C}" type="slidenum">
              <a:rPr lang="en-US" smtClean="0"/>
              <a:t>39</a:t>
            </a:fld>
            <a:endParaRPr lang="en-US"/>
          </a:p>
        </p:txBody>
      </p:sp>
    </p:spTree>
    <p:extLst>
      <p:ext uri="{BB962C8B-B14F-4D97-AF65-F5344CB8AC3E}">
        <p14:creationId xmlns:p14="http://schemas.microsoft.com/office/powerpoint/2010/main" val="472030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B9266C-28D4-4777-8E41-995B2878890C}" type="slidenum">
              <a:rPr lang="en-US" smtClean="0"/>
              <a:t>40</a:t>
            </a:fld>
            <a:endParaRPr lang="en-US"/>
          </a:p>
        </p:txBody>
      </p:sp>
    </p:spTree>
    <p:extLst>
      <p:ext uri="{BB962C8B-B14F-4D97-AF65-F5344CB8AC3E}">
        <p14:creationId xmlns:p14="http://schemas.microsoft.com/office/powerpoint/2010/main" val="322547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dirty="0">
                <a:solidFill>
                  <a:schemeClr val="tx1"/>
                </a:solidFill>
                <a:effectLst/>
                <a:latin typeface="+mn-lt"/>
                <a:ea typeface="+mn-ea"/>
                <a:cs typeface="+mn-cs"/>
              </a:rPr>
              <a:t>When the observation noise variance </a:t>
            </a:r>
            <a:r>
              <a:rPr lang="en-US" sz="1200" b="0" i="0" u="none" strike="noStrike" kern="1200" baseline="0" dirty="0">
                <a:solidFill>
                  <a:schemeClr val="tx1"/>
                </a:solidFill>
                <a:effectLst/>
                <a:latin typeface="+mn-lt"/>
                <a:ea typeface="+mn-ea"/>
                <a:cs typeface="+mn-cs"/>
                <a:sym typeface="Symbol"/>
              </a:rPr>
              <a:t></a:t>
            </a:r>
            <a:r>
              <a:rPr lang="el-GR"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and the prior variances </a:t>
            </a:r>
            <a:r>
              <a:rPr lang="en-US" sz="1200" b="0" i="0" u="none" strike="noStrike" kern="1200" baseline="0" dirty="0">
                <a:solidFill>
                  <a:schemeClr val="tx1"/>
                </a:solidFill>
                <a:effectLst/>
                <a:latin typeface="+mn-lt"/>
                <a:ea typeface="+mn-ea"/>
                <a:cs typeface="+mn-cs"/>
                <a:sym typeface="Symbol"/>
              </a:rPr>
              <a:t></a:t>
            </a:r>
            <a:r>
              <a:rPr lang="en-US" sz="1200" b="0" i="0" u="none" strike="noStrike" kern="1200" baseline="-25000" dirty="0">
                <a:solidFill>
                  <a:schemeClr val="tx1"/>
                </a:solidFill>
                <a:effectLst/>
                <a:latin typeface="+mn-lt"/>
                <a:ea typeface="+mn-ea"/>
                <a:cs typeface="+mn-cs"/>
                <a:sym typeface="Symbol"/>
              </a:rPr>
              <a:t>U</a:t>
            </a:r>
            <a:r>
              <a:rPr lang="en-US" sz="1200" b="0" i="0" u="none" strike="noStrike" kern="1200" baseline="0" dirty="0">
                <a:solidFill>
                  <a:schemeClr val="tx1"/>
                </a:solidFill>
                <a:effectLst/>
                <a:latin typeface="+mn-lt"/>
                <a:ea typeface="+mn-ea"/>
                <a:cs typeface="+mn-cs"/>
                <a:sym typeface="Symbol"/>
              </a:rPr>
              <a:t> </a:t>
            </a:r>
            <a:r>
              <a:rPr lang="en-US"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sym typeface="Symbol"/>
              </a:rPr>
              <a:t></a:t>
            </a:r>
            <a:r>
              <a:rPr lang="en-US" sz="1200" b="0" i="0" u="none" strike="noStrike" kern="1200" baseline="-25000" dirty="0">
                <a:solidFill>
                  <a:schemeClr val="tx1"/>
                </a:solidFill>
                <a:effectLst/>
                <a:latin typeface="+mn-lt"/>
                <a:ea typeface="+mn-ea"/>
                <a:cs typeface="+mn-cs"/>
                <a:sym typeface="Symbol"/>
              </a:rPr>
              <a:t>V</a:t>
            </a:r>
            <a:r>
              <a:rPr lang="en-US" sz="1200" b="0" i="0" u="none" strike="noStrike" kern="1200" baseline="0" dirty="0">
                <a:solidFill>
                  <a:schemeClr val="tx1"/>
                </a:solidFill>
                <a:effectLst/>
                <a:latin typeface="+mn-lt"/>
                <a:ea typeface="+mn-ea"/>
                <a:cs typeface="+mn-cs"/>
                <a:sym typeface="Symbol"/>
              </a:rPr>
              <a:t> </a:t>
            </a:r>
            <a:r>
              <a:rPr lang="en-US" sz="1200" b="0" i="0" kern="1200" dirty="0">
                <a:solidFill>
                  <a:schemeClr val="tx1"/>
                </a:solidFill>
                <a:effectLst/>
                <a:latin typeface="+mn-lt"/>
                <a:ea typeface="+mn-ea"/>
                <a:cs typeface="+mn-cs"/>
              </a:rPr>
              <a:t>are all kept fixed, maximizing the log posterior is equivalent to minimizing the sum-of-squared-errors objective function with quadratic regularization terms.</a:t>
            </a:r>
          </a:p>
        </p:txBody>
      </p:sp>
      <p:sp>
        <p:nvSpPr>
          <p:cNvPr id="4" name="Slide Number Placeholder 3"/>
          <p:cNvSpPr>
            <a:spLocks noGrp="1"/>
          </p:cNvSpPr>
          <p:nvPr>
            <p:ph type="sldNum" sz="quarter" idx="10"/>
          </p:nvPr>
        </p:nvSpPr>
        <p:spPr/>
        <p:txBody>
          <a:bodyPr/>
          <a:lstStyle/>
          <a:p>
            <a:fld id="{22B9266C-28D4-4777-8E41-995B2878890C}" type="slidenum">
              <a:rPr lang="en-US" smtClean="0"/>
              <a:t>41</a:t>
            </a:fld>
            <a:endParaRPr lang="en-US"/>
          </a:p>
        </p:txBody>
      </p:sp>
    </p:spTree>
    <p:extLst>
      <p:ext uri="{BB962C8B-B14F-4D97-AF65-F5344CB8AC3E}">
        <p14:creationId xmlns:p14="http://schemas.microsoft.com/office/powerpoint/2010/main" val="3371100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What is the significance of the approximation in </a:t>
            </a:r>
            <a:r>
              <a:rPr lang="en-US" b="1" dirty="0"/>
              <a:t>A</a:t>
            </a:r>
            <a:r>
              <a:rPr lang="en-US" dirty="0"/>
              <a:t> ≈ </a:t>
            </a:r>
            <a:r>
              <a:rPr lang="en-US" b="1" dirty="0"/>
              <a:t>WH</a:t>
            </a:r>
            <a:r>
              <a:rPr lang="en-US" dirty="0"/>
              <a:t>? It can be rewritten column by column as </a:t>
            </a:r>
            <a:r>
              <a:rPr lang="en-US" b="1" dirty="0"/>
              <a:t>a</a:t>
            </a:r>
            <a:r>
              <a:rPr lang="en-US" dirty="0"/>
              <a:t> ≈ </a:t>
            </a:r>
            <a:r>
              <a:rPr lang="en-US" b="1" dirty="0" err="1"/>
              <a:t>Wh</a:t>
            </a:r>
            <a:r>
              <a:rPr lang="en-US" dirty="0"/>
              <a:t>, where </a:t>
            </a:r>
            <a:r>
              <a:rPr lang="en-US" b="1" dirty="0"/>
              <a:t>a</a:t>
            </a:r>
            <a:r>
              <a:rPr lang="en-US" dirty="0"/>
              <a:t> and </a:t>
            </a:r>
            <a:r>
              <a:rPr lang="en-US" b="1" dirty="0"/>
              <a:t>h</a:t>
            </a:r>
            <a:r>
              <a:rPr lang="en-US" dirty="0"/>
              <a:t> are the corresponding columns of </a:t>
            </a:r>
            <a:r>
              <a:rPr lang="en-US" b="1" dirty="0"/>
              <a:t>A</a:t>
            </a:r>
            <a:r>
              <a:rPr lang="en-US" dirty="0"/>
              <a:t> and </a:t>
            </a:r>
            <a:r>
              <a:rPr lang="en-US" b="1" dirty="0"/>
              <a:t>H</a:t>
            </a:r>
            <a:r>
              <a:rPr lang="en-US" dirty="0"/>
              <a:t>. In other words, each data vector </a:t>
            </a:r>
            <a:r>
              <a:rPr lang="en-US" b="1" dirty="0"/>
              <a:t>a</a:t>
            </a:r>
            <a:r>
              <a:rPr lang="en-US" dirty="0"/>
              <a:t> is approximated by a linear combination of the columns of </a:t>
            </a:r>
            <a:r>
              <a:rPr lang="en-US" b="1" dirty="0"/>
              <a:t>W</a:t>
            </a:r>
            <a:r>
              <a:rPr lang="en-US" dirty="0"/>
              <a:t>, weighted by the components of </a:t>
            </a:r>
            <a:r>
              <a:rPr lang="en-US" b="1" dirty="0"/>
              <a:t>h</a:t>
            </a:r>
            <a:r>
              <a:rPr lang="en-US" dirty="0"/>
              <a:t>. Therefore </a:t>
            </a:r>
            <a:r>
              <a:rPr lang="en-US" b="1" dirty="0"/>
              <a:t>W</a:t>
            </a:r>
            <a:r>
              <a:rPr lang="en-US" dirty="0"/>
              <a:t> can be regarded as containing a basis that is optimized for the linear approximation of the data in </a:t>
            </a:r>
            <a:r>
              <a:rPr lang="en-US" b="1" dirty="0"/>
              <a:t>A</a:t>
            </a:r>
            <a:r>
              <a:rPr lang="en-US" dirty="0"/>
              <a:t> . Since relatively few basis vectors are used to represent many data vectors, good approximation can only be achieved if the basis vectors discover structure that is latent in the data. </a:t>
            </a:r>
          </a:p>
          <a:p>
            <a:endParaRPr lang="en-US" dirty="0"/>
          </a:p>
        </p:txBody>
      </p:sp>
      <p:sp>
        <p:nvSpPr>
          <p:cNvPr id="4" name="Slide Number Placeholder 3"/>
          <p:cNvSpPr>
            <a:spLocks noGrp="1"/>
          </p:cNvSpPr>
          <p:nvPr>
            <p:ph type="sldNum" sz="quarter" idx="10"/>
          </p:nvPr>
        </p:nvSpPr>
        <p:spPr/>
        <p:txBody>
          <a:bodyPr/>
          <a:lstStyle/>
          <a:p>
            <a:fld id="{22B9266C-28D4-4777-8E41-995B2878890C}" type="slidenum">
              <a:rPr lang="en-US" smtClean="0"/>
              <a:t>48</a:t>
            </a:fld>
            <a:endParaRPr lang="en-US"/>
          </a:p>
        </p:txBody>
      </p:sp>
    </p:spTree>
    <p:extLst>
      <p:ext uri="{BB962C8B-B14F-4D97-AF65-F5344CB8AC3E}">
        <p14:creationId xmlns:p14="http://schemas.microsoft.com/office/powerpoint/2010/main" val="373089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536542" indent="0" algn="ctr">
              <a:buNone/>
              <a:defRPr>
                <a:solidFill>
                  <a:schemeClr val="tx1">
                    <a:tint val="75000"/>
                  </a:schemeClr>
                </a:solidFill>
              </a:defRPr>
            </a:lvl2pPr>
            <a:lvl3pPr marL="1073084" indent="0" algn="ctr">
              <a:buNone/>
              <a:defRPr>
                <a:solidFill>
                  <a:schemeClr val="tx1">
                    <a:tint val="75000"/>
                  </a:schemeClr>
                </a:solidFill>
              </a:defRPr>
            </a:lvl3pPr>
            <a:lvl4pPr marL="1609626" indent="0" algn="ctr">
              <a:buNone/>
              <a:defRPr>
                <a:solidFill>
                  <a:schemeClr val="tx1">
                    <a:tint val="75000"/>
                  </a:schemeClr>
                </a:solidFill>
              </a:defRPr>
            </a:lvl4pPr>
            <a:lvl5pPr marL="2146168" indent="0" algn="ctr">
              <a:buNone/>
              <a:defRPr>
                <a:solidFill>
                  <a:schemeClr val="tx1">
                    <a:tint val="75000"/>
                  </a:schemeClr>
                </a:solidFill>
              </a:defRPr>
            </a:lvl5pPr>
            <a:lvl6pPr marL="2682710" indent="0" algn="ctr">
              <a:buNone/>
              <a:defRPr>
                <a:solidFill>
                  <a:schemeClr val="tx1">
                    <a:tint val="75000"/>
                  </a:schemeClr>
                </a:solidFill>
              </a:defRPr>
            </a:lvl6pPr>
            <a:lvl7pPr marL="3219252" indent="0" algn="ctr">
              <a:buNone/>
              <a:defRPr>
                <a:solidFill>
                  <a:schemeClr val="tx1">
                    <a:tint val="75000"/>
                  </a:schemeClr>
                </a:solidFill>
              </a:defRPr>
            </a:lvl7pPr>
            <a:lvl8pPr marL="3755794" indent="0" algn="ctr">
              <a:buNone/>
              <a:defRPr>
                <a:solidFill>
                  <a:schemeClr val="tx1">
                    <a:tint val="75000"/>
                  </a:schemeClr>
                </a:solidFill>
              </a:defRPr>
            </a:lvl8pPr>
            <a:lvl9pPr marL="429233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659CD6-5D55-4A02-89CE-66CD12814000}" type="datetime1">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57634-FDE7-4797-91F6-0E7406C687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3DAD5F-3DA7-4046-A98B-268F2A936DCC}" type="datetime1">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57634-FDE7-4797-91F6-0E7406C687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41"/>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47FB0-03FE-4471-B8E8-8A1283E3FBC3}" type="datetime1">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57634-FDE7-4797-91F6-0E7406C687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9639DD-27A8-48AE-B8F9-35764C030ECE}" type="datetime1">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57634-FDE7-4797-91F6-0E7406C687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694"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348">
                <a:solidFill>
                  <a:schemeClr val="tx1">
                    <a:tint val="75000"/>
                  </a:schemeClr>
                </a:solidFill>
              </a:defRPr>
            </a:lvl1pPr>
            <a:lvl2pPr marL="536542" indent="0">
              <a:buNone/>
              <a:defRPr sz="2112">
                <a:solidFill>
                  <a:schemeClr val="tx1">
                    <a:tint val="75000"/>
                  </a:schemeClr>
                </a:solidFill>
              </a:defRPr>
            </a:lvl2pPr>
            <a:lvl3pPr marL="1073084" indent="0">
              <a:buNone/>
              <a:defRPr sz="1877">
                <a:solidFill>
                  <a:schemeClr val="tx1">
                    <a:tint val="75000"/>
                  </a:schemeClr>
                </a:solidFill>
              </a:defRPr>
            </a:lvl3pPr>
            <a:lvl4pPr marL="1609626" indent="0">
              <a:buNone/>
              <a:defRPr sz="1643">
                <a:solidFill>
                  <a:schemeClr val="tx1">
                    <a:tint val="75000"/>
                  </a:schemeClr>
                </a:solidFill>
              </a:defRPr>
            </a:lvl4pPr>
            <a:lvl5pPr marL="2146168" indent="0">
              <a:buNone/>
              <a:defRPr sz="1643">
                <a:solidFill>
                  <a:schemeClr val="tx1">
                    <a:tint val="75000"/>
                  </a:schemeClr>
                </a:solidFill>
              </a:defRPr>
            </a:lvl5pPr>
            <a:lvl6pPr marL="2682710" indent="0">
              <a:buNone/>
              <a:defRPr sz="1643">
                <a:solidFill>
                  <a:schemeClr val="tx1">
                    <a:tint val="75000"/>
                  </a:schemeClr>
                </a:solidFill>
              </a:defRPr>
            </a:lvl6pPr>
            <a:lvl7pPr marL="3219252" indent="0">
              <a:buNone/>
              <a:defRPr sz="1643">
                <a:solidFill>
                  <a:schemeClr val="tx1">
                    <a:tint val="75000"/>
                  </a:schemeClr>
                </a:solidFill>
              </a:defRPr>
            </a:lvl7pPr>
            <a:lvl8pPr marL="3755794" indent="0">
              <a:buNone/>
              <a:defRPr sz="1643">
                <a:solidFill>
                  <a:schemeClr val="tx1">
                    <a:tint val="75000"/>
                  </a:schemeClr>
                </a:solidFill>
              </a:defRPr>
            </a:lvl8pPr>
            <a:lvl9pPr marL="4292336" indent="0">
              <a:buNone/>
              <a:defRPr sz="16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EA4EB-47DE-40B2-AD4F-F1EB1FCBB4EE}" type="datetime1">
              <a:rPr lang="en-US" smtClean="0"/>
              <a:t>10/22/19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57634-FDE7-4797-91F6-0E7406C687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3"/>
            <a:ext cx="4375150" cy="4525963"/>
          </a:xfrm>
        </p:spPr>
        <p:txBody>
          <a:bodyPr/>
          <a:lstStyle>
            <a:lvl1pPr>
              <a:defRPr sz="3286"/>
            </a:lvl1pPr>
            <a:lvl2pPr>
              <a:defRPr sz="2817"/>
            </a:lvl2pPr>
            <a:lvl3pPr>
              <a:defRPr sz="2348"/>
            </a:lvl3pPr>
            <a:lvl4pPr>
              <a:defRPr sz="2112"/>
            </a:lvl4pPr>
            <a:lvl5pPr>
              <a:defRPr sz="2112"/>
            </a:lvl5pPr>
            <a:lvl6pPr>
              <a:defRPr sz="2112"/>
            </a:lvl6pPr>
            <a:lvl7pPr>
              <a:defRPr sz="2112"/>
            </a:lvl7pPr>
            <a:lvl8pPr>
              <a:defRPr sz="2112"/>
            </a:lvl8pPr>
            <a:lvl9pPr>
              <a:defRPr sz="21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3"/>
            <a:ext cx="4375150" cy="4525963"/>
          </a:xfrm>
        </p:spPr>
        <p:txBody>
          <a:bodyPr/>
          <a:lstStyle>
            <a:lvl1pPr>
              <a:defRPr sz="3286"/>
            </a:lvl1pPr>
            <a:lvl2pPr>
              <a:defRPr sz="2817"/>
            </a:lvl2pPr>
            <a:lvl3pPr>
              <a:defRPr sz="2348"/>
            </a:lvl3pPr>
            <a:lvl4pPr>
              <a:defRPr sz="2112"/>
            </a:lvl4pPr>
            <a:lvl5pPr>
              <a:defRPr sz="2112"/>
            </a:lvl5pPr>
            <a:lvl6pPr>
              <a:defRPr sz="2112"/>
            </a:lvl6pPr>
            <a:lvl7pPr>
              <a:defRPr sz="2112"/>
            </a:lvl7pPr>
            <a:lvl8pPr>
              <a:defRPr sz="2112"/>
            </a:lvl8pPr>
            <a:lvl9pPr>
              <a:defRPr sz="21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2041A3-53CB-483C-A0D9-A62A68DFAD23}" type="datetime1">
              <a:rPr lang="en-US" smtClean="0"/>
              <a:t>10/22/19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57634-FDE7-4797-91F6-0E7406C687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817" b="1"/>
            </a:lvl1pPr>
            <a:lvl2pPr marL="536542" indent="0">
              <a:buNone/>
              <a:defRPr sz="2348" b="1"/>
            </a:lvl2pPr>
            <a:lvl3pPr marL="1073084" indent="0">
              <a:buNone/>
              <a:defRPr sz="2112" b="1"/>
            </a:lvl3pPr>
            <a:lvl4pPr marL="1609626" indent="0">
              <a:buNone/>
              <a:defRPr sz="1877" b="1"/>
            </a:lvl4pPr>
            <a:lvl5pPr marL="2146168" indent="0">
              <a:buNone/>
              <a:defRPr sz="1877" b="1"/>
            </a:lvl5pPr>
            <a:lvl6pPr marL="2682710" indent="0">
              <a:buNone/>
              <a:defRPr sz="1877" b="1"/>
            </a:lvl6pPr>
            <a:lvl7pPr marL="3219252" indent="0">
              <a:buNone/>
              <a:defRPr sz="1877" b="1"/>
            </a:lvl7pPr>
            <a:lvl8pPr marL="3755794" indent="0">
              <a:buNone/>
              <a:defRPr sz="1877" b="1"/>
            </a:lvl8pPr>
            <a:lvl9pPr marL="4292336" indent="0">
              <a:buNone/>
              <a:defRPr sz="1877"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817"/>
            </a:lvl1pPr>
            <a:lvl2pPr>
              <a:defRPr sz="2348"/>
            </a:lvl2pPr>
            <a:lvl3pPr>
              <a:defRPr sz="2112"/>
            </a:lvl3pPr>
            <a:lvl4pPr>
              <a:defRPr sz="1877"/>
            </a:lvl4pPr>
            <a:lvl5pPr>
              <a:defRPr sz="1877"/>
            </a:lvl5pPr>
            <a:lvl6pPr>
              <a:defRPr sz="1877"/>
            </a:lvl6pPr>
            <a:lvl7pPr>
              <a:defRPr sz="1877"/>
            </a:lvl7pPr>
            <a:lvl8pPr>
              <a:defRPr sz="1877"/>
            </a:lvl8pPr>
            <a:lvl9pPr>
              <a:defRPr sz="18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817" b="1"/>
            </a:lvl1pPr>
            <a:lvl2pPr marL="536542" indent="0">
              <a:buNone/>
              <a:defRPr sz="2348" b="1"/>
            </a:lvl2pPr>
            <a:lvl3pPr marL="1073084" indent="0">
              <a:buNone/>
              <a:defRPr sz="2112" b="1"/>
            </a:lvl3pPr>
            <a:lvl4pPr marL="1609626" indent="0">
              <a:buNone/>
              <a:defRPr sz="1877" b="1"/>
            </a:lvl4pPr>
            <a:lvl5pPr marL="2146168" indent="0">
              <a:buNone/>
              <a:defRPr sz="1877" b="1"/>
            </a:lvl5pPr>
            <a:lvl6pPr marL="2682710" indent="0">
              <a:buNone/>
              <a:defRPr sz="1877" b="1"/>
            </a:lvl6pPr>
            <a:lvl7pPr marL="3219252" indent="0">
              <a:buNone/>
              <a:defRPr sz="1877" b="1"/>
            </a:lvl7pPr>
            <a:lvl8pPr marL="3755794" indent="0">
              <a:buNone/>
              <a:defRPr sz="1877" b="1"/>
            </a:lvl8pPr>
            <a:lvl9pPr marL="4292336" indent="0">
              <a:buNone/>
              <a:defRPr sz="1877" b="1"/>
            </a:lvl9pPr>
          </a:lstStyle>
          <a:p>
            <a:pPr lvl="0"/>
            <a:r>
              <a:rPr lang="en-US"/>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817"/>
            </a:lvl1pPr>
            <a:lvl2pPr>
              <a:defRPr sz="2348"/>
            </a:lvl2pPr>
            <a:lvl3pPr>
              <a:defRPr sz="2112"/>
            </a:lvl3pPr>
            <a:lvl4pPr>
              <a:defRPr sz="1877"/>
            </a:lvl4pPr>
            <a:lvl5pPr>
              <a:defRPr sz="1877"/>
            </a:lvl5pPr>
            <a:lvl6pPr>
              <a:defRPr sz="1877"/>
            </a:lvl6pPr>
            <a:lvl7pPr>
              <a:defRPr sz="1877"/>
            </a:lvl7pPr>
            <a:lvl8pPr>
              <a:defRPr sz="1877"/>
            </a:lvl8pPr>
            <a:lvl9pPr>
              <a:defRPr sz="18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80AF63-C581-48CC-92F8-4E66B5A86573}" type="datetime1">
              <a:rPr lang="en-US" smtClean="0"/>
              <a:t>10/22/19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57634-FDE7-4797-91F6-0E7406C687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C598D6-F501-4937-B9B1-2352BA53FDB7}" type="datetime1">
              <a:rPr lang="en-US" smtClean="0"/>
              <a:t>10/22/19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57634-FDE7-4797-91F6-0E7406C687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6C0A3-6E89-4C3B-920E-FE976431088F}" type="datetime1">
              <a:rPr lang="en-US" smtClean="0"/>
              <a:t>10/22/19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57634-FDE7-4797-91F6-0E7406C687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348" b="1"/>
            </a:lvl1pPr>
          </a:lstStyle>
          <a:p>
            <a:r>
              <a:rPr lang="en-US"/>
              <a:t>Click to edit Master title style</a:t>
            </a:r>
          </a:p>
        </p:txBody>
      </p:sp>
      <p:sp>
        <p:nvSpPr>
          <p:cNvPr id="3" name="Content Placeholder 2"/>
          <p:cNvSpPr>
            <a:spLocks noGrp="1"/>
          </p:cNvSpPr>
          <p:nvPr>
            <p:ph idx="1"/>
          </p:nvPr>
        </p:nvSpPr>
        <p:spPr>
          <a:xfrm>
            <a:off x="3872972" y="273053"/>
            <a:ext cx="5537729" cy="5853113"/>
          </a:xfrm>
        </p:spPr>
        <p:txBody>
          <a:bodyPr/>
          <a:lstStyle>
            <a:lvl1pPr>
              <a:defRPr sz="3756"/>
            </a:lvl1pPr>
            <a:lvl2pPr>
              <a:defRPr sz="3286"/>
            </a:lvl2pPr>
            <a:lvl3pPr>
              <a:defRPr sz="2817"/>
            </a:lvl3pPr>
            <a:lvl4pPr>
              <a:defRPr sz="2348"/>
            </a:lvl4pPr>
            <a:lvl5pPr>
              <a:defRPr sz="2348"/>
            </a:lvl5pPr>
            <a:lvl6pPr>
              <a:defRPr sz="2348"/>
            </a:lvl6pPr>
            <a:lvl7pPr>
              <a:defRPr sz="2348"/>
            </a:lvl7pPr>
            <a:lvl8pPr>
              <a:defRPr sz="2348"/>
            </a:lvl8pPr>
            <a:lvl9pPr>
              <a:defRPr sz="234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643"/>
            </a:lvl1pPr>
            <a:lvl2pPr marL="536542" indent="0">
              <a:buNone/>
              <a:defRPr sz="1408"/>
            </a:lvl2pPr>
            <a:lvl3pPr marL="1073084" indent="0">
              <a:buNone/>
              <a:defRPr sz="1173"/>
            </a:lvl3pPr>
            <a:lvl4pPr marL="1609626" indent="0">
              <a:buNone/>
              <a:defRPr sz="1056"/>
            </a:lvl4pPr>
            <a:lvl5pPr marL="2146168" indent="0">
              <a:buNone/>
              <a:defRPr sz="1056"/>
            </a:lvl5pPr>
            <a:lvl6pPr marL="2682710" indent="0">
              <a:buNone/>
              <a:defRPr sz="1056"/>
            </a:lvl6pPr>
            <a:lvl7pPr marL="3219252" indent="0">
              <a:buNone/>
              <a:defRPr sz="1056"/>
            </a:lvl7pPr>
            <a:lvl8pPr marL="3755794" indent="0">
              <a:buNone/>
              <a:defRPr sz="1056"/>
            </a:lvl8pPr>
            <a:lvl9pPr marL="4292336" indent="0">
              <a:buNone/>
              <a:defRPr sz="1056"/>
            </a:lvl9pPr>
          </a:lstStyle>
          <a:p>
            <a:pPr lvl="0"/>
            <a:r>
              <a:rPr lang="en-US"/>
              <a:t>Click to edit Master text styles</a:t>
            </a:r>
          </a:p>
        </p:txBody>
      </p:sp>
      <p:sp>
        <p:nvSpPr>
          <p:cNvPr id="5" name="Date Placeholder 4"/>
          <p:cNvSpPr>
            <a:spLocks noGrp="1"/>
          </p:cNvSpPr>
          <p:nvPr>
            <p:ph type="dt" sz="half" idx="10"/>
          </p:nvPr>
        </p:nvSpPr>
        <p:spPr/>
        <p:txBody>
          <a:bodyPr/>
          <a:lstStyle/>
          <a:p>
            <a:fld id="{99B043B9-DEBD-4EF2-BA4B-572A4C7C253B}" type="datetime1">
              <a:rPr lang="en-US" smtClean="0"/>
              <a:t>10/22/19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57634-FDE7-4797-91F6-0E7406C687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348"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756"/>
            </a:lvl1pPr>
            <a:lvl2pPr marL="536542" indent="0">
              <a:buNone/>
              <a:defRPr sz="3286"/>
            </a:lvl2pPr>
            <a:lvl3pPr marL="1073084" indent="0">
              <a:buNone/>
              <a:defRPr sz="2817"/>
            </a:lvl3pPr>
            <a:lvl4pPr marL="1609626" indent="0">
              <a:buNone/>
              <a:defRPr sz="2348"/>
            </a:lvl4pPr>
            <a:lvl5pPr marL="2146168" indent="0">
              <a:buNone/>
              <a:defRPr sz="2348"/>
            </a:lvl5pPr>
            <a:lvl6pPr marL="2682710" indent="0">
              <a:buNone/>
              <a:defRPr sz="2348"/>
            </a:lvl6pPr>
            <a:lvl7pPr marL="3219252" indent="0">
              <a:buNone/>
              <a:defRPr sz="2348"/>
            </a:lvl7pPr>
            <a:lvl8pPr marL="3755794" indent="0">
              <a:buNone/>
              <a:defRPr sz="2348"/>
            </a:lvl8pPr>
            <a:lvl9pPr marL="4292336" indent="0">
              <a:buNone/>
              <a:defRPr sz="2348"/>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643"/>
            </a:lvl1pPr>
            <a:lvl2pPr marL="536542" indent="0">
              <a:buNone/>
              <a:defRPr sz="1408"/>
            </a:lvl2pPr>
            <a:lvl3pPr marL="1073084" indent="0">
              <a:buNone/>
              <a:defRPr sz="1173"/>
            </a:lvl3pPr>
            <a:lvl4pPr marL="1609626" indent="0">
              <a:buNone/>
              <a:defRPr sz="1056"/>
            </a:lvl4pPr>
            <a:lvl5pPr marL="2146168" indent="0">
              <a:buNone/>
              <a:defRPr sz="1056"/>
            </a:lvl5pPr>
            <a:lvl6pPr marL="2682710" indent="0">
              <a:buNone/>
              <a:defRPr sz="1056"/>
            </a:lvl6pPr>
            <a:lvl7pPr marL="3219252" indent="0">
              <a:buNone/>
              <a:defRPr sz="1056"/>
            </a:lvl7pPr>
            <a:lvl8pPr marL="3755794" indent="0">
              <a:buNone/>
              <a:defRPr sz="1056"/>
            </a:lvl8pPr>
            <a:lvl9pPr marL="4292336" indent="0">
              <a:buNone/>
              <a:defRPr sz="1056"/>
            </a:lvl9pPr>
          </a:lstStyle>
          <a:p>
            <a:pPr lvl="0"/>
            <a:r>
              <a:rPr lang="en-US"/>
              <a:t>Click to edit Master text styles</a:t>
            </a:r>
          </a:p>
        </p:txBody>
      </p:sp>
      <p:sp>
        <p:nvSpPr>
          <p:cNvPr id="5" name="Date Placeholder 4"/>
          <p:cNvSpPr>
            <a:spLocks noGrp="1"/>
          </p:cNvSpPr>
          <p:nvPr>
            <p:ph type="dt" sz="half" idx="10"/>
          </p:nvPr>
        </p:nvSpPr>
        <p:spPr/>
        <p:txBody>
          <a:bodyPr/>
          <a:lstStyle/>
          <a:p>
            <a:fld id="{8762C700-D261-4B46-B7D9-CCFEE9BEB9BB}" type="datetime1">
              <a:rPr lang="en-US" smtClean="0"/>
              <a:t>10/22/19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57634-FDE7-4797-91F6-0E7406C687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3"/>
            <a:ext cx="2311400" cy="365125"/>
          </a:xfrm>
          <a:prstGeom prst="rect">
            <a:avLst/>
          </a:prstGeom>
        </p:spPr>
        <p:txBody>
          <a:bodyPr vert="horz" lIns="91440" tIns="45720" rIns="91440" bIns="45720" rtlCol="0" anchor="ctr"/>
          <a:lstStyle>
            <a:lvl1pPr algn="l">
              <a:defRPr sz="1408">
                <a:solidFill>
                  <a:schemeClr val="tx1">
                    <a:tint val="75000"/>
                  </a:schemeClr>
                </a:solidFill>
              </a:defRPr>
            </a:lvl1pPr>
          </a:lstStyle>
          <a:p>
            <a:fld id="{990398A6-016A-4498-8C08-81FA8170C371}" type="datetime1">
              <a:rPr lang="en-US" smtClean="0"/>
              <a:t>10/22/19</a:t>
            </a:fld>
            <a:endParaRPr lang="en-US"/>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91440" tIns="45720" rIns="91440" bIns="45720" rtlCol="0" anchor="ctr"/>
          <a:lstStyle>
            <a:lvl1pPr algn="ctr">
              <a:defRPr sz="14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408">
                <a:solidFill>
                  <a:schemeClr val="tx1">
                    <a:tint val="75000"/>
                  </a:schemeClr>
                </a:solidFill>
              </a:defRPr>
            </a:lvl1pPr>
          </a:lstStyle>
          <a:p>
            <a:fld id="{EAE57634-FDE7-4797-91F6-0E7406C687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073084" rtl="0" eaLnBrk="1" latinLnBrk="0" hangingPunct="1">
        <a:spcBef>
          <a:spcPct val="0"/>
        </a:spcBef>
        <a:buNone/>
        <a:defRPr sz="5164" kern="1200">
          <a:solidFill>
            <a:schemeClr val="tx1"/>
          </a:solidFill>
          <a:latin typeface="+mj-lt"/>
          <a:ea typeface="+mj-ea"/>
          <a:cs typeface="+mj-cs"/>
        </a:defRPr>
      </a:lvl1pPr>
    </p:titleStyle>
    <p:bodyStyle>
      <a:lvl1pPr marL="402407" indent="-402407" algn="l" defTabSz="1073084" rtl="0" eaLnBrk="1" latinLnBrk="0" hangingPunct="1">
        <a:spcBef>
          <a:spcPct val="20000"/>
        </a:spcBef>
        <a:buFont typeface="Arial" pitchFamily="34" charset="0"/>
        <a:buChar char="•"/>
        <a:defRPr sz="3756" kern="1200">
          <a:solidFill>
            <a:schemeClr val="tx1"/>
          </a:solidFill>
          <a:latin typeface="+mn-lt"/>
          <a:ea typeface="+mn-ea"/>
          <a:cs typeface="+mn-cs"/>
        </a:defRPr>
      </a:lvl1pPr>
      <a:lvl2pPr marL="871881" indent="-335339" algn="l" defTabSz="1073084" rtl="0" eaLnBrk="1" latinLnBrk="0" hangingPunct="1">
        <a:spcBef>
          <a:spcPct val="20000"/>
        </a:spcBef>
        <a:buFont typeface="Arial" pitchFamily="34" charset="0"/>
        <a:buChar char="–"/>
        <a:defRPr sz="3286" kern="1200">
          <a:solidFill>
            <a:schemeClr val="tx1"/>
          </a:solidFill>
          <a:latin typeface="+mn-lt"/>
          <a:ea typeface="+mn-ea"/>
          <a:cs typeface="+mn-cs"/>
        </a:defRPr>
      </a:lvl2pPr>
      <a:lvl3pPr marL="1341355" indent="-268271" algn="l" defTabSz="1073084" rtl="0" eaLnBrk="1" latinLnBrk="0" hangingPunct="1">
        <a:spcBef>
          <a:spcPct val="20000"/>
        </a:spcBef>
        <a:buFont typeface="Arial" pitchFamily="34" charset="0"/>
        <a:buChar char="•"/>
        <a:defRPr sz="2817" kern="1200">
          <a:solidFill>
            <a:schemeClr val="tx1"/>
          </a:solidFill>
          <a:latin typeface="+mn-lt"/>
          <a:ea typeface="+mn-ea"/>
          <a:cs typeface="+mn-cs"/>
        </a:defRPr>
      </a:lvl3pPr>
      <a:lvl4pPr marL="1877897" indent="-268271" algn="l" defTabSz="1073084" rtl="0" eaLnBrk="1" latinLnBrk="0" hangingPunct="1">
        <a:spcBef>
          <a:spcPct val="20000"/>
        </a:spcBef>
        <a:buFont typeface="Arial" pitchFamily="34" charset="0"/>
        <a:buChar char="–"/>
        <a:defRPr sz="2348" kern="1200">
          <a:solidFill>
            <a:schemeClr val="tx1"/>
          </a:solidFill>
          <a:latin typeface="+mn-lt"/>
          <a:ea typeface="+mn-ea"/>
          <a:cs typeface="+mn-cs"/>
        </a:defRPr>
      </a:lvl4pPr>
      <a:lvl5pPr marL="2414438" indent="-268271" algn="l" defTabSz="1073084" rtl="0" eaLnBrk="1" latinLnBrk="0" hangingPunct="1">
        <a:spcBef>
          <a:spcPct val="20000"/>
        </a:spcBef>
        <a:buFont typeface="Arial" pitchFamily="34" charset="0"/>
        <a:buChar char="»"/>
        <a:defRPr sz="2348" kern="1200">
          <a:solidFill>
            <a:schemeClr val="tx1"/>
          </a:solidFill>
          <a:latin typeface="+mn-lt"/>
          <a:ea typeface="+mn-ea"/>
          <a:cs typeface="+mn-cs"/>
        </a:defRPr>
      </a:lvl5pPr>
      <a:lvl6pPr marL="2950981" indent="-268271" algn="l" defTabSz="1073084" rtl="0" eaLnBrk="1" latinLnBrk="0" hangingPunct="1">
        <a:spcBef>
          <a:spcPct val="20000"/>
        </a:spcBef>
        <a:buFont typeface="Arial" pitchFamily="34" charset="0"/>
        <a:buChar char="•"/>
        <a:defRPr sz="2348" kern="1200">
          <a:solidFill>
            <a:schemeClr val="tx1"/>
          </a:solidFill>
          <a:latin typeface="+mn-lt"/>
          <a:ea typeface="+mn-ea"/>
          <a:cs typeface="+mn-cs"/>
        </a:defRPr>
      </a:lvl6pPr>
      <a:lvl7pPr marL="3487523" indent="-268271" algn="l" defTabSz="1073084" rtl="0" eaLnBrk="1" latinLnBrk="0" hangingPunct="1">
        <a:spcBef>
          <a:spcPct val="20000"/>
        </a:spcBef>
        <a:buFont typeface="Arial" pitchFamily="34" charset="0"/>
        <a:buChar char="•"/>
        <a:defRPr sz="2348" kern="1200">
          <a:solidFill>
            <a:schemeClr val="tx1"/>
          </a:solidFill>
          <a:latin typeface="+mn-lt"/>
          <a:ea typeface="+mn-ea"/>
          <a:cs typeface="+mn-cs"/>
        </a:defRPr>
      </a:lvl7pPr>
      <a:lvl8pPr marL="4024065" indent="-268271" algn="l" defTabSz="1073084" rtl="0" eaLnBrk="1" latinLnBrk="0" hangingPunct="1">
        <a:spcBef>
          <a:spcPct val="20000"/>
        </a:spcBef>
        <a:buFont typeface="Arial" pitchFamily="34" charset="0"/>
        <a:buChar char="•"/>
        <a:defRPr sz="2348" kern="1200">
          <a:solidFill>
            <a:schemeClr val="tx1"/>
          </a:solidFill>
          <a:latin typeface="+mn-lt"/>
          <a:ea typeface="+mn-ea"/>
          <a:cs typeface="+mn-cs"/>
        </a:defRPr>
      </a:lvl8pPr>
      <a:lvl9pPr marL="4560606" indent="-268271" algn="l" defTabSz="1073084" rtl="0" eaLnBrk="1" latinLnBrk="0" hangingPunct="1">
        <a:spcBef>
          <a:spcPct val="20000"/>
        </a:spcBef>
        <a:buFont typeface="Arial" pitchFamily="34" charset="0"/>
        <a:buChar char="•"/>
        <a:defRPr sz="2348" kern="1200">
          <a:solidFill>
            <a:schemeClr val="tx1"/>
          </a:solidFill>
          <a:latin typeface="+mn-lt"/>
          <a:ea typeface="+mn-ea"/>
          <a:cs typeface="+mn-cs"/>
        </a:defRPr>
      </a:lvl9pPr>
    </p:bodyStyle>
    <p:otherStyle>
      <a:defPPr>
        <a:defRPr lang="en-US"/>
      </a:defPPr>
      <a:lvl1pPr marL="0" algn="l" defTabSz="1073084" rtl="0" eaLnBrk="1" latinLnBrk="0" hangingPunct="1">
        <a:defRPr sz="2112" kern="1200">
          <a:solidFill>
            <a:schemeClr val="tx1"/>
          </a:solidFill>
          <a:latin typeface="+mn-lt"/>
          <a:ea typeface="+mn-ea"/>
          <a:cs typeface="+mn-cs"/>
        </a:defRPr>
      </a:lvl1pPr>
      <a:lvl2pPr marL="536542" algn="l" defTabSz="1073084" rtl="0" eaLnBrk="1" latinLnBrk="0" hangingPunct="1">
        <a:defRPr sz="2112" kern="1200">
          <a:solidFill>
            <a:schemeClr val="tx1"/>
          </a:solidFill>
          <a:latin typeface="+mn-lt"/>
          <a:ea typeface="+mn-ea"/>
          <a:cs typeface="+mn-cs"/>
        </a:defRPr>
      </a:lvl2pPr>
      <a:lvl3pPr marL="1073084" algn="l" defTabSz="1073084" rtl="0" eaLnBrk="1" latinLnBrk="0" hangingPunct="1">
        <a:defRPr sz="2112" kern="1200">
          <a:solidFill>
            <a:schemeClr val="tx1"/>
          </a:solidFill>
          <a:latin typeface="+mn-lt"/>
          <a:ea typeface="+mn-ea"/>
          <a:cs typeface="+mn-cs"/>
        </a:defRPr>
      </a:lvl3pPr>
      <a:lvl4pPr marL="1609626" algn="l" defTabSz="1073084" rtl="0" eaLnBrk="1" latinLnBrk="0" hangingPunct="1">
        <a:defRPr sz="2112" kern="1200">
          <a:solidFill>
            <a:schemeClr val="tx1"/>
          </a:solidFill>
          <a:latin typeface="+mn-lt"/>
          <a:ea typeface="+mn-ea"/>
          <a:cs typeface="+mn-cs"/>
        </a:defRPr>
      </a:lvl4pPr>
      <a:lvl5pPr marL="2146168" algn="l" defTabSz="1073084" rtl="0" eaLnBrk="1" latinLnBrk="0" hangingPunct="1">
        <a:defRPr sz="2112" kern="1200">
          <a:solidFill>
            <a:schemeClr val="tx1"/>
          </a:solidFill>
          <a:latin typeface="+mn-lt"/>
          <a:ea typeface="+mn-ea"/>
          <a:cs typeface="+mn-cs"/>
        </a:defRPr>
      </a:lvl5pPr>
      <a:lvl6pPr marL="2682710" algn="l" defTabSz="1073084" rtl="0" eaLnBrk="1" latinLnBrk="0" hangingPunct="1">
        <a:defRPr sz="2112" kern="1200">
          <a:solidFill>
            <a:schemeClr val="tx1"/>
          </a:solidFill>
          <a:latin typeface="+mn-lt"/>
          <a:ea typeface="+mn-ea"/>
          <a:cs typeface="+mn-cs"/>
        </a:defRPr>
      </a:lvl6pPr>
      <a:lvl7pPr marL="3219252" algn="l" defTabSz="1073084" rtl="0" eaLnBrk="1" latinLnBrk="0" hangingPunct="1">
        <a:defRPr sz="2112" kern="1200">
          <a:solidFill>
            <a:schemeClr val="tx1"/>
          </a:solidFill>
          <a:latin typeface="+mn-lt"/>
          <a:ea typeface="+mn-ea"/>
          <a:cs typeface="+mn-cs"/>
        </a:defRPr>
      </a:lvl7pPr>
      <a:lvl8pPr marL="3755794" algn="l" defTabSz="1073084" rtl="0" eaLnBrk="1" latinLnBrk="0" hangingPunct="1">
        <a:defRPr sz="2112" kern="1200">
          <a:solidFill>
            <a:schemeClr val="tx1"/>
          </a:solidFill>
          <a:latin typeface="+mn-lt"/>
          <a:ea typeface="+mn-ea"/>
          <a:cs typeface="+mn-cs"/>
        </a:defRPr>
      </a:lvl8pPr>
      <a:lvl9pPr marL="4292336" algn="l" defTabSz="1073084" rtl="0" eaLnBrk="1" latinLnBrk="0" hangingPunct="1">
        <a:defRPr sz="21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 Id="rId6" Type="http://schemas.openxmlformats.org/officeDocument/2006/relationships/image" Target="../media/image19.gif"/><Relationship Id="rId5" Type="http://schemas.openxmlformats.org/officeDocument/2006/relationships/image" Target="../media/image18.gif"/><Relationship Id="rId4" Type="http://schemas.openxmlformats.org/officeDocument/2006/relationships/image" Target="../media/image17.gi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2.xml"/><Relationship Id="rId6" Type="http://schemas.openxmlformats.org/officeDocument/2006/relationships/image" Target="../media/image27.gif"/><Relationship Id="rId5" Type="http://schemas.openxmlformats.org/officeDocument/2006/relationships/image" Target="../media/image26.gif"/><Relationship Id="rId4" Type="http://schemas.openxmlformats.org/officeDocument/2006/relationships/image" Target="../media/image25.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gif"/><Relationship Id="rId1" Type="http://schemas.openxmlformats.org/officeDocument/2006/relationships/slideLayout" Target="../slideLayouts/slideLayout2.xml"/><Relationship Id="rId6" Type="http://schemas.openxmlformats.org/officeDocument/2006/relationships/image" Target="../media/image32.gif"/><Relationship Id="rId5" Type="http://schemas.openxmlformats.org/officeDocument/2006/relationships/image" Target="../media/image31.gif"/><Relationship Id="rId4" Type="http://schemas.openxmlformats.org/officeDocument/2006/relationships/image" Target="../media/image30.gif"/></Relationships>
</file>

<file path=ppt/slides/_rels/slide21.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3.gif"/><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22.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0.gif"/><Relationship Id="rId3" Type="http://schemas.openxmlformats.org/officeDocument/2006/relationships/image" Target="../media/image35.gif"/><Relationship Id="rId7" Type="http://schemas.openxmlformats.org/officeDocument/2006/relationships/image" Target="../media/image39.gif"/><Relationship Id="rId2" Type="http://schemas.openxmlformats.org/officeDocument/2006/relationships/image" Target="../media/image34.gif"/><Relationship Id="rId1" Type="http://schemas.openxmlformats.org/officeDocument/2006/relationships/slideLayout" Target="../slideLayouts/slideLayout2.xml"/><Relationship Id="rId6" Type="http://schemas.openxmlformats.org/officeDocument/2006/relationships/image" Target="../media/image38.gif"/><Relationship Id="rId5" Type="http://schemas.openxmlformats.org/officeDocument/2006/relationships/image" Target="../media/image37.gif"/><Relationship Id="rId4" Type="http://schemas.openxmlformats.org/officeDocument/2006/relationships/image" Target="../media/image36.gif"/><Relationship Id="rId9" Type="http://schemas.openxmlformats.org/officeDocument/2006/relationships/image" Target="../media/image41.gif"/></Relationships>
</file>

<file path=ppt/slides/_rels/slide25.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image" Target="../media/image34.gif"/><Relationship Id="rId1" Type="http://schemas.openxmlformats.org/officeDocument/2006/relationships/slideLayout" Target="../slideLayouts/slideLayout2.xml"/><Relationship Id="rId4" Type="http://schemas.openxmlformats.org/officeDocument/2006/relationships/image" Target="../media/image43.gif"/></Relationships>
</file>

<file path=ppt/slides/_rels/slide26.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34.gif"/><Relationship Id="rId1" Type="http://schemas.openxmlformats.org/officeDocument/2006/relationships/slideLayout" Target="../slideLayouts/slideLayout2.xml"/><Relationship Id="rId4" Type="http://schemas.openxmlformats.org/officeDocument/2006/relationships/image" Target="../media/image45.gif"/></Relationships>
</file>

<file path=ppt/slides/_rels/slide27.xml.rels><?xml version="1.0" encoding="UTF-8" standalone="yes"?>
<Relationships xmlns="http://schemas.openxmlformats.org/package/2006/relationships"><Relationship Id="rId8" Type="http://schemas.openxmlformats.org/officeDocument/2006/relationships/image" Target="../media/image51.gif"/><Relationship Id="rId3" Type="http://schemas.openxmlformats.org/officeDocument/2006/relationships/image" Target="../media/image46.gif"/><Relationship Id="rId7" Type="http://schemas.openxmlformats.org/officeDocument/2006/relationships/image" Target="../media/image50.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9.gif"/><Relationship Id="rId5" Type="http://schemas.openxmlformats.org/officeDocument/2006/relationships/image" Target="../media/image48.gif"/><Relationship Id="rId10" Type="http://schemas.openxmlformats.org/officeDocument/2006/relationships/image" Target="../media/image35.gif"/><Relationship Id="rId4" Type="http://schemas.openxmlformats.org/officeDocument/2006/relationships/image" Target="../media/image47.gif"/><Relationship Id="rId9" Type="http://schemas.openxmlformats.org/officeDocument/2006/relationships/image" Target="../media/image42.gif"/></Relationships>
</file>

<file path=ppt/slides/_rels/slide28.xml.rels><?xml version="1.0" encoding="UTF-8" standalone="yes"?>
<Relationships xmlns="http://schemas.openxmlformats.org/package/2006/relationships"><Relationship Id="rId3" Type="http://schemas.openxmlformats.org/officeDocument/2006/relationships/image" Target="../media/image53.gif"/><Relationship Id="rId7" Type="http://schemas.openxmlformats.org/officeDocument/2006/relationships/image" Target="../media/image55.gif"/><Relationship Id="rId2" Type="http://schemas.openxmlformats.org/officeDocument/2006/relationships/image" Target="../media/image52.gif"/><Relationship Id="rId1" Type="http://schemas.openxmlformats.org/officeDocument/2006/relationships/slideLayout" Target="../slideLayouts/slideLayout2.xml"/><Relationship Id="rId6" Type="http://schemas.openxmlformats.org/officeDocument/2006/relationships/image" Target="../media/image42.gif"/><Relationship Id="rId5" Type="http://schemas.openxmlformats.org/officeDocument/2006/relationships/image" Target="../media/image54.gif"/><Relationship Id="rId4" Type="http://schemas.openxmlformats.org/officeDocument/2006/relationships/image" Target="../media/image34.gif"/></Relationships>
</file>

<file path=ppt/slides/_rels/slide29.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image" Target="../media/image34.gif"/><Relationship Id="rId1" Type="http://schemas.openxmlformats.org/officeDocument/2006/relationships/slideLayout" Target="../slideLayouts/slideLayout2.xml"/><Relationship Id="rId5" Type="http://schemas.openxmlformats.org/officeDocument/2006/relationships/image" Target="../media/image55.gif"/><Relationship Id="rId4" Type="http://schemas.openxmlformats.org/officeDocument/2006/relationships/image" Target="../media/image42.gif"/></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image" Target="../media/image56.gif"/><Relationship Id="rId1" Type="http://schemas.openxmlformats.org/officeDocument/2006/relationships/slideLayout" Target="../slideLayouts/slideLayout2.xml"/><Relationship Id="rId5" Type="http://schemas.openxmlformats.org/officeDocument/2006/relationships/image" Target="../media/image58.gif"/><Relationship Id="rId4" Type="http://schemas.openxmlformats.org/officeDocument/2006/relationships/image" Target="../media/image57.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9.emf"/></Relationships>
</file>

<file path=ppt/slides/_rels/slide37.xml.rels><?xml version="1.0" encoding="UTF-8" standalone="yes"?>
<Relationships xmlns="http://schemas.openxmlformats.org/package/2006/relationships"><Relationship Id="rId3" Type="http://schemas.openxmlformats.org/officeDocument/2006/relationships/image" Target="../media/image61.gif"/><Relationship Id="rId7" Type="http://schemas.openxmlformats.org/officeDocument/2006/relationships/image" Target="../media/image65.gif"/><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gif"/><Relationship Id="rId5" Type="http://schemas.openxmlformats.org/officeDocument/2006/relationships/image" Target="../media/image63.gif"/><Relationship Id="rId4" Type="http://schemas.openxmlformats.org/officeDocument/2006/relationships/image" Target="../media/image62.gif"/></Relationships>
</file>

<file path=ppt/slides/_rels/slide38.xml.rels><?xml version="1.0" encoding="UTF-8" standalone="yes"?>
<Relationships xmlns="http://schemas.openxmlformats.org/package/2006/relationships"><Relationship Id="rId2" Type="http://schemas.openxmlformats.org/officeDocument/2006/relationships/image" Target="../media/image66.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gif"/><Relationship Id="rId4" Type="http://schemas.openxmlformats.org/officeDocument/2006/relationships/image" Target="../media/image68.gif"/></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1.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4.jpeg"/><Relationship Id="rId5" Type="http://schemas.openxmlformats.org/officeDocument/2006/relationships/image" Target="../media/image73.gif"/><Relationship Id="rId4" Type="http://schemas.openxmlformats.org/officeDocument/2006/relationships/image" Target="../media/image72.gif"/></Relationships>
</file>

<file path=ppt/slides/_rels/slide42.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1.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5.gif"/><Relationship Id="rId2" Type="http://schemas.openxmlformats.org/officeDocument/2006/relationships/image" Target="../media/image71.gif"/><Relationship Id="rId1" Type="http://schemas.openxmlformats.org/officeDocument/2006/relationships/slideLayout" Target="../slideLayouts/slideLayout2.xml"/><Relationship Id="rId5" Type="http://schemas.openxmlformats.org/officeDocument/2006/relationships/image" Target="../media/image77.gif"/><Relationship Id="rId4" Type="http://schemas.openxmlformats.org/officeDocument/2006/relationships/image" Target="../media/image76.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0.png"/></Relationships>
</file>

<file path=ppt/slides/_rels/slide47.xml.rels><?xml version="1.0" encoding="UTF-8" standalone="yes"?>
<Relationships xmlns="http://schemas.openxmlformats.org/package/2006/relationships"><Relationship Id="rId3" Type="http://schemas.openxmlformats.org/officeDocument/2006/relationships/image" Target="../media/image82.gif"/><Relationship Id="rId2" Type="http://schemas.openxmlformats.org/officeDocument/2006/relationships/image" Target="../media/image81.gif"/><Relationship Id="rId1" Type="http://schemas.openxmlformats.org/officeDocument/2006/relationships/slideLayout" Target="../slideLayouts/slideLayout2.xml"/><Relationship Id="rId6" Type="http://schemas.openxmlformats.org/officeDocument/2006/relationships/image" Target="../media/image85.gif"/><Relationship Id="rId5" Type="http://schemas.openxmlformats.org/officeDocument/2006/relationships/image" Target="../media/image84.gif"/><Relationship Id="rId4" Type="http://schemas.openxmlformats.org/officeDocument/2006/relationships/image" Target="../media/image83.gif"/></Relationships>
</file>

<file path=ppt/slides/_rels/slide48.xml.rels><?xml version="1.0" encoding="UTF-8" standalone="yes"?>
<Relationships xmlns="http://schemas.openxmlformats.org/package/2006/relationships"><Relationship Id="rId3" Type="http://schemas.openxmlformats.org/officeDocument/2006/relationships/image" Target="../media/image86.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0.gif"/><Relationship Id="rId2" Type="http://schemas.openxmlformats.org/officeDocument/2006/relationships/image" Target="../media/image89.gif"/><Relationship Id="rId1" Type="http://schemas.openxmlformats.org/officeDocument/2006/relationships/slideLayout" Target="../slideLayouts/slideLayout2.xml"/><Relationship Id="rId4" Type="http://schemas.openxmlformats.org/officeDocument/2006/relationships/image" Target="../media/image91.gif"/></Relationships>
</file>

<file path=ppt/slides/_rels/slide51.xml.rels><?xml version="1.0" encoding="UTF-8" standalone="yes"?>
<Relationships xmlns="http://schemas.openxmlformats.org/package/2006/relationships"><Relationship Id="rId3" Type="http://schemas.openxmlformats.org/officeDocument/2006/relationships/image" Target="../media/image90.gif"/><Relationship Id="rId2" Type="http://schemas.openxmlformats.org/officeDocument/2006/relationships/image" Target="../media/image91.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0.gif"/><Relationship Id="rId2" Type="http://schemas.openxmlformats.org/officeDocument/2006/relationships/image" Target="../media/image91.gif"/><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gif"/></Relationships>
</file>

<file path=ppt/slides/_rels/slide53.xml.rels><?xml version="1.0" encoding="UTF-8" standalone="yes"?>
<Relationships xmlns="http://schemas.openxmlformats.org/package/2006/relationships"><Relationship Id="rId3" Type="http://schemas.openxmlformats.org/officeDocument/2006/relationships/image" Target="../media/image86.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blog.smellthedata.com/2009/06/netflix-prize-tribute-recommendation.html" TargetMode="External"/><Relationship Id="rId2" Type="http://schemas.openxmlformats.org/officeDocument/2006/relationships/hyperlink" Target="http://videolectures.net/site/normal_dl/tag=623106/mlss2011_candes_lowrank_01.pdf" TargetMode="External"/><Relationship Id="rId1" Type="http://schemas.openxmlformats.org/officeDocument/2006/relationships/slideLayout" Target="../slideLayouts/slideLayout2.xml"/><Relationship Id="rId4" Type="http://schemas.openxmlformats.org/officeDocument/2006/relationships/hyperlink" Target="http://www.math.ust.hk/~macheng/math111/LU_Decomposition.pdf"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742950" y="2087562"/>
            <a:ext cx="8420100" cy="1341438"/>
          </a:xfrm>
        </p:spPr>
        <p:txBody>
          <a:bodyPr>
            <a:normAutofit fontScale="90000"/>
          </a:bodyPr>
          <a:lstStyle/>
          <a:p>
            <a:r>
              <a:rPr lang="en-US" altLang="zh-CN" dirty="0">
                <a:ea typeface="宋体" pitchFamily="2" charset="-122"/>
              </a:rPr>
              <a:t>Lecture 7: Recommender </a:t>
            </a:r>
            <a:r>
              <a:rPr lang="en-US" altLang="zh-CN">
                <a:ea typeface="宋体" pitchFamily="2" charset="-122"/>
              </a:rPr>
              <a:t>Systems / </a:t>
            </a:r>
            <a:r>
              <a:rPr lang="en-US"/>
              <a:t>Matrix </a:t>
            </a:r>
            <a:r>
              <a:rPr lang="en-US" dirty="0"/>
              <a:t>Factorization</a:t>
            </a:r>
            <a:endParaRPr lang="en-US" altLang="zh-CN" dirty="0">
              <a:ea typeface="宋体" pitchFamily="2" charset="-122"/>
            </a:endParaRPr>
          </a:p>
        </p:txBody>
      </p:sp>
      <p:sp>
        <p:nvSpPr>
          <p:cNvPr id="4" name="灯片编号占位符 5"/>
          <p:cNvSpPr>
            <a:spLocks noGrp="1"/>
          </p:cNvSpPr>
          <p:nvPr>
            <p:ph type="sldNum" sz="quarter" idx="12"/>
          </p:nvPr>
        </p:nvSpPr>
        <p:spPr/>
        <p:txBody>
          <a:bodyPr/>
          <a:lstStyle/>
          <a:p>
            <a:fld id="{9E8B5173-C8BE-440B-9D5F-9D3AAFBE7A9A}" type="slidenum">
              <a:rPr lang="en-US" altLang="zh-CN"/>
              <a:pPr/>
              <a:t>1</a:t>
            </a:fld>
            <a:endParaRPr lang="en-US" altLang="zh-CN"/>
          </a:p>
        </p:txBody>
      </p:sp>
      <p:sp>
        <p:nvSpPr>
          <p:cNvPr id="5" name="副标题 4"/>
          <p:cNvSpPr txBox="1">
            <a:spLocks/>
          </p:cNvSpPr>
          <p:nvPr/>
        </p:nvSpPr>
        <p:spPr>
          <a:xfrm>
            <a:off x="1657208" y="386664"/>
            <a:ext cx="6934200" cy="845094"/>
          </a:xfrm>
          <a:prstGeom prst="rect">
            <a:avLst/>
          </a:prstGeom>
        </p:spPr>
        <p:txBody>
          <a:bodyPr vert="horz" lIns="107315" tIns="53657" rIns="107315" bIns="53657"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900" dirty="0"/>
              <a:t>CMSC5741 Big Data Tech. </a:t>
            </a:r>
            <a:r>
              <a:rPr lang="en-US" sz="3900"/>
              <a:t>&amp; Apps.</a:t>
            </a:r>
            <a:endParaRPr lang="en-US" sz="3900" dirty="0"/>
          </a:p>
        </p:txBody>
      </p:sp>
      <p:sp>
        <p:nvSpPr>
          <p:cNvPr id="6" name="副标题 4"/>
          <p:cNvSpPr txBox="1">
            <a:spLocks/>
          </p:cNvSpPr>
          <p:nvPr/>
        </p:nvSpPr>
        <p:spPr>
          <a:xfrm>
            <a:off x="1598627" y="4498977"/>
            <a:ext cx="6934200" cy="2056871"/>
          </a:xfrm>
          <a:prstGeom prst="rect">
            <a:avLst/>
          </a:prstGeom>
        </p:spPr>
        <p:txBody>
          <a:bodyPr vert="horz" lIns="107315" tIns="53657" rIns="107315" bIns="53657"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756" dirty="0"/>
              <a:t>Prof. Michael R. </a:t>
            </a:r>
            <a:r>
              <a:rPr lang="en-US" sz="3756" dirty="0" err="1"/>
              <a:t>Lyu</a:t>
            </a:r>
            <a:endParaRPr lang="en-US" sz="3756" dirty="0"/>
          </a:p>
          <a:p>
            <a:r>
              <a:rPr lang="en-US" sz="3756" dirty="0"/>
              <a:t>Computer Science &amp; Engineering Dept.</a:t>
            </a:r>
          </a:p>
          <a:p>
            <a:r>
              <a:rPr lang="en-US" sz="3756" dirty="0"/>
              <a:t>The Chinese University of Hong Kong</a:t>
            </a:r>
          </a:p>
          <a:p>
            <a:endParaRPr lang="en-US" sz="3756" dirty="0"/>
          </a:p>
        </p:txBody>
      </p:sp>
    </p:spTree>
    <p:extLst>
      <p:ext uri="{BB962C8B-B14F-4D97-AF65-F5344CB8AC3E}">
        <p14:creationId xmlns:p14="http://schemas.microsoft.com/office/powerpoint/2010/main" val="520022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785" y="231712"/>
            <a:ext cx="8915400" cy="1143000"/>
          </a:xfrm>
        </p:spPr>
        <p:txBody>
          <a:bodyPr/>
          <a:lstStyle/>
          <a:p>
            <a:r>
              <a:rPr lang="en-US" dirty="0"/>
              <a:t>Matrix Completion</a:t>
            </a:r>
          </a:p>
        </p:txBody>
      </p:sp>
      <p:sp>
        <p:nvSpPr>
          <p:cNvPr id="3" name="Content Placeholder 2"/>
          <p:cNvSpPr>
            <a:spLocks noGrp="1"/>
          </p:cNvSpPr>
          <p:nvPr>
            <p:ph idx="1"/>
          </p:nvPr>
        </p:nvSpPr>
        <p:spPr>
          <a:xfrm>
            <a:off x="495300" y="1998135"/>
            <a:ext cx="4457700" cy="4417429"/>
          </a:xfrm>
        </p:spPr>
        <p:txBody>
          <a:bodyPr/>
          <a:lstStyle/>
          <a:p>
            <a:r>
              <a:rPr lang="en-US" dirty="0"/>
              <a:t>Matrix</a:t>
            </a:r>
          </a:p>
          <a:p>
            <a:r>
              <a:rPr lang="en-US" dirty="0"/>
              <a:t>Observe subset of entries</a:t>
            </a:r>
          </a:p>
          <a:p>
            <a:r>
              <a:rPr lang="en-US" dirty="0"/>
              <a:t>Can we guess the missing entries? </a:t>
            </a:r>
          </a:p>
        </p:txBody>
      </p:sp>
      <p:pic>
        <p:nvPicPr>
          <p:cNvPr id="18434" name="Picture 2" descr="http://latex.codecogs.com/gif.latex?\huge%20\dpi%7b200%7d%20\left%5b%20\begin%7barray%7d%7bccccc%7d%20x%20&amp;%20?%20&amp;%20x%20&amp;%20?%20&amp;%20x%20\\%20?%20&amp;%20x%20&amp;%20?%20&amp;%20?%20&amp;%20x%20\\%20x%20&amp;%20?%20&amp;%20x%20&amp;%20?%20&amp;%20?%20\\%20x%20&amp;%20?%20&amp;%20?%20&amp;%20?%20&amp;%20x%20\\%20?%20&amp;%20?%20&amp;%20x%20&amp;%20x%20&amp;%20x%20\end%7barray%7d%20\right%5d"/>
          <p:cNvPicPr>
            <a:picLocks noChangeAspect="1" noChangeArrowheads="1"/>
          </p:cNvPicPr>
          <p:nvPr/>
        </p:nvPicPr>
        <p:blipFill>
          <a:blip r:embed="rId2" cstate="print"/>
          <a:srcRect/>
          <a:stretch>
            <a:fillRect/>
          </a:stretch>
        </p:blipFill>
        <p:spPr bwMode="auto">
          <a:xfrm>
            <a:off x="6273800" y="1998135"/>
            <a:ext cx="3157538" cy="3737395"/>
          </a:xfrm>
          <a:prstGeom prst="rect">
            <a:avLst/>
          </a:prstGeom>
          <a:noFill/>
        </p:spPr>
      </p:pic>
      <p:pic>
        <p:nvPicPr>
          <p:cNvPr id="18436" name="Picture 4" descr="http://latex.codecogs.com/gif.latex?\huge%20\dpi%7b200%7d%20X%20\in%20\bb%7bR%7d%5e%7bN\times%20M%7d"/>
          <p:cNvPicPr>
            <a:picLocks noChangeAspect="1" noChangeArrowheads="1"/>
          </p:cNvPicPr>
          <p:nvPr/>
        </p:nvPicPr>
        <p:blipFill>
          <a:blip r:embed="rId3" cstate="print"/>
          <a:srcRect/>
          <a:stretch>
            <a:fillRect/>
          </a:stretch>
        </p:blipFill>
        <p:spPr bwMode="auto">
          <a:xfrm>
            <a:off x="2476501" y="2106519"/>
            <a:ext cx="1805781" cy="395712"/>
          </a:xfrm>
          <a:prstGeom prst="rect">
            <a:avLst/>
          </a:prstGeom>
          <a:noFill/>
        </p:spPr>
      </p:pic>
      <p:sp>
        <p:nvSpPr>
          <p:cNvPr id="6" name="TextBox 5"/>
          <p:cNvSpPr txBox="1"/>
          <p:nvPr/>
        </p:nvSpPr>
        <p:spPr>
          <a:xfrm>
            <a:off x="825502" y="5988051"/>
            <a:ext cx="5861049" cy="453650"/>
          </a:xfrm>
          <a:prstGeom prst="rect">
            <a:avLst/>
          </a:prstGeom>
          <a:solidFill>
            <a:schemeClr val="accent3">
              <a:lumMod val="75000"/>
            </a:schemeClr>
          </a:solidFill>
        </p:spPr>
        <p:txBody>
          <a:bodyPr wrap="square" rtlCol="0">
            <a:spAutoFit/>
          </a:bodyPr>
          <a:lstStyle/>
          <a:p>
            <a:r>
              <a:rPr lang="en-US" sz="2348" dirty="0"/>
              <a:t>Everyone would agree this looks </a:t>
            </a:r>
            <a:r>
              <a:rPr lang="en-US" sz="2348" dirty="0">
                <a:solidFill>
                  <a:srgbClr val="FF0000"/>
                </a:solidFill>
              </a:rPr>
              <a:t>impossible</a:t>
            </a:r>
            <a:r>
              <a:rPr lang="en-US" sz="2348" dirty="0"/>
              <a:t>.</a:t>
            </a:r>
          </a:p>
        </p:txBody>
      </p:sp>
      <p:sp>
        <p:nvSpPr>
          <p:cNvPr id="4" name="Slide Number Placeholder 3"/>
          <p:cNvSpPr>
            <a:spLocks noGrp="1"/>
          </p:cNvSpPr>
          <p:nvPr>
            <p:ph type="sldNum" sz="quarter" idx="12"/>
          </p:nvPr>
        </p:nvSpPr>
        <p:spPr/>
        <p:txBody>
          <a:bodyPr/>
          <a:lstStyle/>
          <a:p>
            <a:fld id="{EAE57634-FDE7-4797-91F6-0E7406C687A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40862"/>
            <a:ext cx="8915400" cy="1143000"/>
          </a:xfrm>
        </p:spPr>
        <p:txBody>
          <a:bodyPr/>
          <a:lstStyle/>
          <a:p>
            <a:r>
              <a:rPr lang="en-US" dirty="0"/>
              <a:t>Massive High-dimensional Data</a:t>
            </a:r>
          </a:p>
        </p:txBody>
      </p:sp>
      <p:sp>
        <p:nvSpPr>
          <p:cNvPr id="4" name="TextBox 3"/>
          <p:cNvSpPr txBox="1"/>
          <p:nvPr/>
        </p:nvSpPr>
        <p:spPr>
          <a:xfrm>
            <a:off x="660401" y="1193271"/>
            <a:ext cx="6910931" cy="959365"/>
          </a:xfrm>
          <a:prstGeom prst="rect">
            <a:avLst/>
          </a:prstGeom>
          <a:solidFill>
            <a:schemeClr val="accent3">
              <a:lumMod val="75000"/>
            </a:schemeClr>
          </a:solidFill>
        </p:spPr>
        <p:txBody>
          <a:bodyPr wrap="none" rtlCol="0">
            <a:spAutoFit/>
          </a:bodyPr>
          <a:lstStyle/>
          <a:p>
            <a:r>
              <a:rPr lang="en-US" sz="2817" b="1" dirty="0">
                <a:solidFill>
                  <a:schemeClr val="bg1"/>
                </a:solidFill>
              </a:rPr>
              <a:t>Engineering/scientific applications:</a:t>
            </a:r>
          </a:p>
          <a:p>
            <a:r>
              <a:rPr lang="en-US" sz="2817" dirty="0">
                <a:solidFill>
                  <a:schemeClr val="bg1"/>
                </a:solidFill>
              </a:rPr>
              <a:t>Unknown matrix often has (approx.) </a:t>
            </a:r>
            <a:r>
              <a:rPr lang="en-US" sz="2817" dirty="0">
                <a:solidFill>
                  <a:srgbClr val="FF0000"/>
                </a:solidFill>
              </a:rPr>
              <a:t>low rank</a:t>
            </a:r>
            <a:r>
              <a:rPr lang="en-US" sz="2817" dirty="0">
                <a:solidFill>
                  <a:schemeClr val="bg1"/>
                </a:solidFill>
              </a:rPr>
              <a:t>.</a:t>
            </a:r>
          </a:p>
        </p:txBody>
      </p:sp>
      <p:pic>
        <p:nvPicPr>
          <p:cNvPr id="20483" name="Picture 3" descr="E:\MF\pics\paramount.png"/>
          <p:cNvPicPr>
            <a:picLocks noChangeAspect="1" noChangeArrowheads="1"/>
          </p:cNvPicPr>
          <p:nvPr/>
        </p:nvPicPr>
        <p:blipFill>
          <a:blip r:embed="rId2" cstate="print"/>
          <a:srcRect/>
          <a:stretch>
            <a:fillRect/>
          </a:stretch>
        </p:blipFill>
        <p:spPr bwMode="auto">
          <a:xfrm>
            <a:off x="4004909" y="2454880"/>
            <a:ext cx="2736161" cy="1641562"/>
          </a:xfrm>
          <a:prstGeom prst="rect">
            <a:avLst/>
          </a:prstGeom>
          <a:noFill/>
        </p:spPr>
      </p:pic>
      <p:pic>
        <p:nvPicPr>
          <p:cNvPr id="20484" name="Picture 4" descr="E:\MF\pics\text.gif"/>
          <p:cNvPicPr>
            <a:picLocks noChangeAspect="1" noChangeArrowheads="1"/>
          </p:cNvPicPr>
          <p:nvPr/>
        </p:nvPicPr>
        <p:blipFill>
          <a:blip r:embed="rId3" cstate="print"/>
          <a:srcRect/>
          <a:stretch>
            <a:fillRect/>
          </a:stretch>
        </p:blipFill>
        <p:spPr bwMode="auto">
          <a:xfrm>
            <a:off x="927300" y="4627677"/>
            <a:ext cx="1815900" cy="1789820"/>
          </a:xfrm>
          <a:prstGeom prst="rect">
            <a:avLst/>
          </a:prstGeom>
          <a:noFill/>
        </p:spPr>
      </p:pic>
      <p:pic>
        <p:nvPicPr>
          <p:cNvPr id="20485" name="Picture 5" descr="E:\MF\pics\netflix.png"/>
          <p:cNvPicPr>
            <a:picLocks noChangeAspect="1" noChangeArrowheads="1"/>
          </p:cNvPicPr>
          <p:nvPr/>
        </p:nvPicPr>
        <p:blipFill>
          <a:blip r:embed="rId4" cstate="print"/>
          <a:srcRect/>
          <a:stretch>
            <a:fillRect/>
          </a:stretch>
        </p:blipFill>
        <p:spPr bwMode="auto">
          <a:xfrm>
            <a:off x="4210291" y="4518430"/>
            <a:ext cx="2325398" cy="1642944"/>
          </a:xfrm>
          <a:prstGeom prst="rect">
            <a:avLst/>
          </a:prstGeom>
          <a:noFill/>
        </p:spPr>
      </p:pic>
      <p:sp>
        <p:nvSpPr>
          <p:cNvPr id="9" name="TextBox 8"/>
          <p:cNvSpPr txBox="1"/>
          <p:nvPr/>
        </p:nvSpPr>
        <p:spPr>
          <a:xfrm>
            <a:off x="1238251" y="4144435"/>
            <a:ext cx="966290" cy="417358"/>
          </a:xfrm>
          <a:prstGeom prst="rect">
            <a:avLst/>
          </a:prstGeom>
          <a:noFill/>
        </p:spPr>
        <p:txBody>
          <a:bodyPr wrap="none" rtlCol="0">
            <a:spAutoFit/>
          </a:bodyPr>
          <a:lstStyle/>
          <a:p>
            <a:r>
              <a:rPr lang="en-US" sz="2112" dirty="0"/>
              <a:t>Images</a:t>
            </a:r>
          </a:p>
        </p:txBody>
      </p:sp>
      <p:sp>
        <p:nvSpPr>
          <p:cNvPr id="10" name="TextBox 9"/>
          <p:cNvSpPr txBox="1"/>
          <p:nvPr/>
        </p:nvSpPr>
        <p:spPr>
          <a:xfrm>
            <a:off x="4953001" y="4115373"/>
            <a:ext cx="926857" cy="417358"/>
          </a:xfrm>
          <a:prstGeom prst="rect">
            <a:avLst/>
          </a:prstGeom>
          <a:noFill/>
        </p:spPr>
        <p:txBody>
          <a:bodyPr wrap="none" rtlCol="0">
            <a:spAutoFit/>
          </a:bodyPr>
          <a:lstStyle/>
          <a:p>
            <a:r>
              <a:rPr lang="en-US" sz="2112" dirty="0"/>
              <a:t>Videos</a:t>
            </a:r>
          </a:p>
        </p:txBody>
      </p:sp>
      <p:sp>
        <p:nvSpPr>
          <p:cNvPr id="11" name="TextBox 10"/>
          <p:cNvSpPr txBox="1"/>
          <p:nvPr/>
        </p:nvSpPr>
        <p:spPr>
          <a:xfrm>
            <a:off x="1519362" y="6383879"/>
            <a:ext cx="631776" cy="417358"/>
          </a:xfrm>
          <a:prstGeom prst="rect">
            <a:avLst/>
          </a:prstGeom>
          <a:noFill/>
        </p:spPr>
        <p:txBody>
          <a:bodyPr wrap="none" rtlCol="0">
            <a:spAutoFit/>
          </a:bodyPr>
          <a:lstStyle/>
          <a:p>
            <a:r>
              <a:rPr lang="en-US" sz="2112" dirty="0"/>
              <a:t>Text</a:t>
            </a:r>
          </a:p>
        </p:txBody>
      </p:sp>
      <p:sp>
        <p:nvSpPr>
          <p:cNvPr id="12" name="TextBox 11"/>
          <p:cNvSpPr txBox="1"/>
          <p:nvPr/>
        </p:nvSpPr>
        <p:spPr>
          <a:xfrm>
            <a:off x="4795779" y="6383879"/>
            <a:ext cx="1241302" cy="417358"/>
          </a:xfrm>
          <a:prstGeom prst="rect">
            <a:avLst/>
          </a:prstGeom>
          <a:noFill/>
        </p:spPr>
        <p:txBody>
          <a:bodyPr wrap="none" rtlCol="0">
            <a:spAutoFit/>
          </a:bodyPr>
          <a:lstStyle/>
          <a:p>
            <a:r>
              <a:rPr lang="en-US" sz="2112" dirty="0"/>
              <a:t>Web data</a:t>
            </a:r>
          </a:p>
        </p:txBody>
      </p:sp>
      <p:sp>
        <p:nvSpPr>
          <p:cNvPr id="13" name="TextBox 12"/>
          <p:cNvSpPr txBox="1"/>
          <p:nvPr/>
        </p:nvSpPr>
        <p:spPr>
          <a:xfrm>
            <a:off x="7346950" y="2892425"/>
            <a:ext cx="2311400" cy="1717458"/>
          </a:xfrm>
          <a:prstGeom prst="rect">
            <a:avLst/>
          </a:prstGeom>
          <a:noFill/>
        </p:spPr>
        <p:txBody>
          <a:bodyPr wrap="square" rtlCol="0">
            <a:spAutoFit/>
          </a:bodyPr>
          <a:lstStyle/>
          <a:p>
            <a:r>
              <a:rPr lang="en-US" sz="2112" b="1" dirty="0"/>
              <a:t>High-dimensionality</a:t>
            </a:r>
          </a:p>
          <a:p>
            <a:r>
              <a:rPr lang="en-US" sz="2112" b="1" dirty="0"/>
              <a:t>but often</a:t>
            </a:r>
          </a:p>
          <a:p>
            <a:r>
              <a:rPr lang="en-US" sz="2112" b="1" dirty="0">
                <a:solidFill>
                  <a:srgbClr val="FF0000"/>
                </a:solidFill>
              </a:rPr>
              <a:t>low-dimensional</a:t>
            </a:r>
          </a:p>
          <a:p>
            <a:r>
              <a:rPr lang="en-US" sz="2112" b="1" dirty="0">
                <a:solidFill>
                  <a:srgbClr val="FF0000"/>
                </a:solidFill>
              </a:rPr>
              <a:t>structure</a:t>
            </a:r>
          </a:p>
        </p:txBody>
      </p:sp>
      <p:sp>
        <p:nvSpPr>
          <p:cNvPr id="3" name="Slide Number Placeholder 2"/>
          <p:cNvSpPr>
            <a:spLocks noGrp="1"/>
          </p:cNvSpPr>
          <p:nvPr>
            <p:ph type="sldNum" sz="quarter" idx="12"/>
          </p:nvPr>
        </p:nvSpPr>
        <p:spPr/>
        <p:txBody>
          <a:bodyPr/>
          <a:lstStyle/>
          <a:p>
            <a:fld id="{EAE57634-FDE7-4797-91F6-0E7406C687AB}" type="slidenum">
              <a:rPr lang="en-US" smtClean="0"/>
              <a:pPr/>
              <a:t>11</a:t>
            </a:fld>
            <a:endParaRPr lang="en-US"/>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54046" y="2458832"/>
            <a:ext cx="2483038" cy="16565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39700"/>
            <a:ext cx="8915400" cy="1143000"/>
          </a:xfrm>
        </p:spPr>
        <p:txBody>
          <a:bodyPr/>
          <a:lstStyle/>
          <a:p>
            <a:r>
              <a:rPr lang="en-US" dirty="0"/>
              <a:t>Matrix Recovery Algorithm</a:t>
            </a:r>
          </a:p>
        </p:txBody>
      </p:sp>
      <p:sp>
        <p:nvSpPr>
          <p:cNvPr id="9" name="Content Placeholder 8"/>
          <p:cNvSpPr>
            <a:spLocks noGrp="1"/>
          </p:cNvSpPr>
          <p:nvPr>
            <p:ph idx="1"/>
          </p:nvPr>
        </p:nvSpPr>
        <p:spPr>
          <a:xfrm>
            <a:off x="495300" y="5269638"/>
            <a:ext cx="8915400" cy="1466267"/>
          </a:xfrm>
        </p:spPr>
        <p:txBody>
          <a:bodyPr>
            <a:normAutofit fontScale="77500" lnSpcReduction="20000"/>
          </a:bodyPr>
          <a:lstStyle/>
          <a:p>
            <a:r>
              <a:rPr lang="en-US" dirty="0">
                <a:solidFill>
                  <a:srgbClr val="FF0000"/>
                </a:solidFill>
              </a:rPr>
              <a:t>NP hard: not feasible for N &gt; 10!</a:t>
            </a:r>
          </a:p>
          <a:p>
            <a:r>
              <a:rPr lang="en-US" dirty="0"/>
              <a:t>Resort to other approaches</a:t>
            </a:r>
          </a:p>
          <a:p>
            <a:pPr lvl="1"/>
            <a:r>
              <a:rPr lang="en-US" dirty="0"/>
              <a:t>Select a low rank K, and approximate X by a rank K matrix X’</a:t>
            </a:r>
          </a:p>
        </p:txBody>
      </p:sp>
      <p:sp>
        <p:nvSpPr>
          <p:cNvPr id="4" name="TextBox 3"/>
          <p:cNvSpPr txBox="1"/>
          <p:nvPr/>
        </p:nvSpPr>
        <p:spPr>
          <a:xfrm>
            <a:off x="660400" y="2892428"/>
            <a:ext cx="8585200" cy="525850"/>
          </a:xfrm>
          <a:prstGeom prst="rect">
            <a:avLst/>
          </a:prstGeom>
          <a:solidFill>
            <a:schemeClr val="accent3">
              <a:lumMod val="75000"/>
            </a:schemeClr>
          </a:solidFill>
        </p:spPr>
        <p:txBody>
          <a:bodyPr wrap="square" rtlCol="0">
            <a:spAutoFit/>
          </a:bodyPr>
          <a:lstStyle/>
          <a:p>
            <a:r>
              <a:rPr lang="en-US" sz="2817" dirty="0">
                <a:solidFill>
                  <a:schemeClr val="bg1"/>
                </a:solidFill>
              </a:rPr>
              <a:t>Recovery by minimum complexity (assuming no noise)</a:t>
            </a:r>
          </a:p>
        </p:txBody>
      </p:sp>
      <p:grpSp>
        <p:nvGrpSpPr>
          <p:cNvPr id="5" name="Group 4"/>
          <p:cNvGrpSpPr/>
          <p:nvPr/>
        </p:nvGrpSpPr>
        <p:grpSpPr>
          <a:xfrm>
            <a:off x="2146300" y="3697289"/>
            <a:ext cx="6025190" cy="1301113"/>
            <a:chOff x="1981200" y="4267200"/>
            <a:chExt cx="6171314" cy="1230154"/>
          </a:xfrm>
        </p:grpSpPr>
        <p:pic>
          <p:nvPicPr>
            <p:cNvPr id="6" name="Picture 4" descr="http://latex.codecogs.com/gif.latex?\huge%20\dpi%7b200%7d%20\text%7bminimize%7d%20\quad%20\text%7brank%7d(\hat%7bX%7d)"/>
            <p:cNvPicPr>
              <a:picLocks noChangeAspect="1" noChangeArrowheads="1"/>
            </p:cNvPicPr>
            <p:nvPr/>
          </p:nvPicPr>
          <p:blipFill>
            <a:blip r:embed="rId2" cstate="print"/>
            <a:srcRect/>
            <a:stretch>
              <a:fillRect/>
            </a:stretch>
          </p:blipFill>
          <p:spPr bwMode="auto">
            <a:xfrm>
              <a:off x="2057400" y="4267200"/>
              <a:ext cx="3219450" cy="496681"/>
            </a:xfrm>
            <a:prstGeom prst="rect">
              <a:avLst/>
            </a:prstGeom>
            <a:noFill/>
          </p:spPr>
        </p:pic>
        <p:pic>
          <p:nvPicPr>
            <p:cNvPr id="7" name="Picture 6" descr="http://latex.codecogs.com/gif.latex?\huge%20\dpi%7b200%7d%20\text%7bsubject%20to%7d%20\quad%20\hat%7bX%7d_%7bij%7d%20=%20X_%7bij%7d%20\quad%20(i,j)%20\in%20\mathcal%7bQ%7d_%7bobs%7d"/>
            <p:cNvPicPr>
              <a:picLocks noChangeAspect="1" noChangeArrowheads="1"/>
            </p:cNvPicPr>
            <p:nvPr/>
          </p:nvPicPr>
          <p:blipFill>
            <a:blip r:embed="rId3" cstate="print"/>
            <a:srcRect/>
            <a:stretch>
              <a:fillRect/>
            </a:stretch>
          </p:blipFill>
          <p:spPr bwMode="auto">
            <a:xfrm>
              <a:off x="1981200" y="4953000"/>
              <a:ext cx="6171314" cy="544354"/>
            </a:xfrm>
            <a:prstGeom prst="rect">
              <a:avLst/>
            </a:prstGeom>
            <a:noFill/>
          </p:spPr>
        </p:pic>
      </p:grpSp>
      <p:sp>
        <p:nvSpPr>
          <p:cNvPr id="8" name="TextBox 7"/>
          <p:cNvSpPr txBox="1"/>
          <p:nvPr/>
        </p:nvSpPr>
        <p:spPr>
          <a:xfrm>
            <a:off x="660400" y="1282700"/>
            <a:ext cx="8585200" cy="1392882"/>
          </a:xfrm>
          <a:prstGeom prst="rect">
            <a:avLst/>
          </a:prstGeom>
          <a:solidFill>
            <a:schemeClr val="accent3">
              <a:lumMod val="75000"/>
            </a:schemeClr>
          </a:solidFill>
        </p:spPr>
        <p:txBody>
          <a:bodyPr wrap="square" rtlCol="0">
            <a:spAutoFit/>
          </a:bodyPr>
          <a:lstStyle/>
          <a:p>
            <a:r>
              <a:rPr lang="en-US" sz="2817" dirty="0">
                <a:solidFill>
                  <a:schemeClr val="bg1"/>
                </a:solidFill>
              </a:rPr>
              <a:t>Observation:</a:t>
            </a:r>
          </a:p>
          <a:p>
            <a:r>
              <a:rPr lang="en-US" sz="2817" dirty="0">
                <a:solidFill>
                  <a:schemeClr val="bg1"/>
                </a:solidFill>
              </a:rPr>
              <a:t>Try to recover a </a:t>
            </a:r>
            <a:r>
              <a:rPr lang="en-US" sz="2817" dirty="0">
                <a:solidFill>
                  <a:srgbClr val="FF0000"/>
                </a:solidFill>
              </a:rPr>
              <a:t>lowest complexity (rank) </a:t>
            </a:r>
            <a:r>
              <a:rPr lang="en-US" sz="2817" dirty="0">
                <a:solidFill>
                  <a:schemeClr val="bg1"/>
                </a:solidFill>
              </a:rPr>
              <a:t>matrix that agrees with the observation</a:t>
            </a:r>
          </a:p>
        </p:txBody>
      </p:sp>
      <p:sp>
        <p:nvSpPr>
          <p:cNvPr id="3" name="Slide Number Placeholder 2"/>
          <p:cNvSpPr>
            <a:spLocks noGrp="1"/>
          </p:cNvSpPr>
          <p:nvPr>
            <p:ph type="sldNum" sz="quarter" idx="12"/>
          </p:nvPr>
        </p:nvSpPr>
        <p:spPr/>
        <p:txBody>
          <a:bodyPr/>
          <a:lstStyle/>
          <a:p>
            <a:fld id="{EAE57634-FDE7-4797-91F6-0E7406C687AB}"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Rank Factorization</a:t>
            </a:r>
          </a:p>
        </p:txBody>
      </p:sp>
      <p:sp>
        <p:nvSpPr>
          <p:cNvPr id="3" name="Content Placeholder 2"/>
          <p:cNvSpPr>
            <a:spLocks noGrp="1"/>
          </p:cNvSpPr>
          <p:nvPr>
            <p:ph idx="1"/>
          </p:nvPr>
        </p:nvSpPr>
        <p:spPr>
          <a:xfrm>
            <a:off x="536575" y="1276795"/>
            <a:ext cx="8915400" cy="4903127"/>
          </a:xfrm>
        </p:spPr>
        <p:txBody>
          <a:bodyPr>
            <a:normAutofit/>
          </a:bodyPr>
          <a:lstStyle/>
          <a:p>
            <a:r>
              <a:rPr lang="en-US" sz="3286" dirty="0"/>
              <a:t>Assume X can be recovered by a rank K matrix X’</a:t>
            </a:r>
          </a:p>
          <a:p>
            <a:r>
              <a:rPr lang="en-US" sz="3286" dirty="0"/>
              <a:t>Then X’ can be factorized into the product of </a:t>
            </a:r>
          </a:p>
          <a:p>
            <a:endParaRPr lang="en-US" sz="3286" dirty="0"/>
          </a:p>
          <a:p>
            <a:pPr marL="0" indent="0">
              <a:buNone/>
            </a:pPr>
            <a:endParaRPr lang="en-US" sz="3286" dirty="0"/>
          </a:p>
          <a:p>
            <a:r>
              <a:rPr lang="en-US" sz="3286" dirty="0"/>
              <a:t>Let     be the loss function</a:t>
            </a:r>
          </a:p>
        </p:txBody>
      </p:sp>
      <p:pic>
        <p:nvPicPr>
          <p:cNvPr id="23554" name="Picture 2" descr="http://latex.codecogs.com/gif.latex?\huge%20\dpi%7b200%7d%20U\in%20\bb%7bR%7d%5e%7bK\times%20N%7d,%20V%20\in%20\bb%7bR%7d%5e%7bK%20\times%20M%7d"/>
          <p:cNvPicPr>
            <a:picLocks noChangeAspect="1" noChangeArrowheads="1"/>
          </p:cNvPicPr>
          <p:nvPr/>
        </p:nvPicPr>
        <p:blipFill>
          <a:blip r:embed="rId2" cstate="print"/>
          <a:srcRect/>
          <a:stretch>
            <a:fillRect/>
          </a:stretch>
        </p:blipFill>
        <p:spPr bwMode="auto">
          <a:xfrm>
            <a:off x="990601" y="2445282"/>
            <a:ext cx="3529013" cy="441542"/>
          </a:xfrm>
          <a:prstGeom prst="rect">
            <a:avLst/>
          </a:prstGeom>
          <a:noFill/>
        </p:spPr>
      </p:pic>
      <p:pic>
        <p:nvPicPr>
          <p:cNvPr id="23558" name="Picture 6" descr="http://latex.codecogs.com/gif.latex?\huge%20\dpi%7b200%7d%20X'%20=%20U%5eT%20V"/>
          <p:cNvPicPr>
            <a:picLocks noChangeAspect="1" noChangeArrowheads="1"/>
          </p:cNvPicPr>
          <p:nvPr/>
        </p:nvPicPr>
        <p:blipFill>
          <a:blip r:embed="rId3" cstate="print"/>
          <a:srcRect/>
          <a:stretch>
            <a:fillRect/>
          </a:stretch>
        </p:blipFill>
        <p:spPr bwMode="auto">
          <a:xfrm>
            <a:off x="3886200" y="3035454"/>
            <a:ext cx="1952625" cy="461035"/>
          </a:xfrm>
          <a:prstGeom prst="rect">
            <a:avLst/>
          </a:prstGeom>
          <a:noFill/>
        </p:spPr>
      </p:pic>
      <p:pic>
        <p:nvPicPr>
          <p:cNvPr id="23560" name="Picture 8" descr="http://latex.codecogs.com/gif.latex?\huge%20\dpi%7b200%7d%20\mathcal%7bE%7d"/>
          <p:cNvPicPr>
            <a:picLocks noChangeAspect="1" noChangeArrowheads="1"/>
          </p:cNvPicPr>
          <p:nvPr/>
        </p:nvPicPr>
        <p:blipFill>
          <a:blip r:embed="rId4" cstate="print"/>
          <a:srcRect/>
          <a:stretch>
            <a:fillRect/>
          </a:stretch>
        </p:blipFill>
        <p:spPr bwMode="auto">
          <a:xfrm>
            <a:off x="1681957" y="3832044"/>
            <a:ext cx="216694" cy="310889"/>
          </a:xfrm>
          <a:prstGeom prst="rect">
            <a:avLst/>
          </a:prstGeom>
          <a:noFill/>
        </p:spPr>
      </p:pic>
      <p:sp>
        <p:nvSpPr>
          <p:cNvPr id="8" name="TextBox 7"/>
          <p:cNvSpPr txBox="1"/>
          <p:nvPr/>
        </p:nvSpPr>
        <p:spPr>
          <a:xfrm>
            <a:off x="990601" y="4293184"/>
            <a:ext cx="7759700" cy="453650"/>
          </a:xfrm>
          <a:prstGeom prst="rect">
            <a:avLst/>
          </a:prstGeom>
          <a:solidFill>
            <a:schemeClr val="accent3">
              <a:lumMod val="75000"/>
            </a:schemeClr>
          </a:solidFill>
        </p:spPr>
        <p:txBody>
          <a:bodyPr wrap="square" rtlCol="0">
            <a:spAutoFit/>
          </a:bodyPr>
          <a:lstStyle/>
          <a:p>
            <a:r>
              <a:rPr lang="en-US" sz="2348" dirty="0"/>
              <a:t>Recovery by rank K matrix</a:t>
            </a:r>
          </a:p>
        </p:txBody>
      </p:sp>
      <p:pic>
        <p:nvPicPr>
          <p:cNvPr id="23564" name="Picture 12" descr="http://latex.codecogs.com/gif.latex?\huge%20\dpi%7b200%7d%20\text%7bminimize%7d%20\quad%20\sum_%7bi,j%20\in%20\mathcal%7bQ%7d_%7bobs%7d%7d%20\mathcal%7bE%7d(\hat%7bX%7d_%7bij%7d%20-%20X_%7bij%7d)"/>
          <p:cNvPicPr>
            <a:picLocks noChangeAspect="1" noChangeArrowheads="1"/>
          </p:cNvPicPr>
          <p:nvPr/>
        </p:nvPicPr>
        <p:blipFill>
          <a:blip r:embed="rId5" cstate="print"/>
          <a:srcRect/>
          <a:stretch>
            <a:fillRect/>
          </a:stretch>
        </p:blipFill>
        <p:spPr bwMode="auto">
          <a:xfrm>
            <a:off x="2696588" y="4897085"/>
            <a:ext cx="4847177" cy="970315"/>
          </a:xfrm>
          <a:prstGeom prst="rect">
            <a:avLst/>
          </a:prstGeom>
          <a:noFill/>
        </p:spPr>
      </p:pic>
      <p:pic>
        <p:nvPicPr>
          <p:cNvPr id="23566" name="Picture 14" descr="http://latex.codecogs.com/gif.latex?\huge%20\dpi%7b200%7d%20\text%7bsubject%20to%7d%20\quad%20\hat%7bX%7d%20=%20U%5eT%20V"/>
          <p:cNvPicPr>
            <a:picLocks noChangeAspect="1" noChangeArrowheads="1"/>
          </p:cNvPicPr>
          <p:nvPr/>
        </p:nvPicPr>
        <p:blipFill>
          <a:blip r:embed="rId6" cstate="print"/>
          <a:srcRect/>
          <a:stretch>
            <a:fillRect/>
          </a:stretch>
        </p:blipFill>
        <p:spPr bwMode="auto">
          <a:xfrm>
            <a:off x="3124200" y="6112944"/>
            <a:ext cx="3352800" cy="464784"/>
          </a:xfrm>
          <a:prstGeom prst="rect">
            <a:avLst/>
          </a:prstGeom>
          <a:noFill/>
        </p:spPr>
      </p:pic>
      <p:sp>
        <p:nvSpPr>
          <p:cNvPr id="4" name="Slide Number Placeholder 3"/>
          <p:cNvSpPr>
            <a:spLocks noGrp="1"/>
          </p:cNvSpPr>
          <p:nvPr>
            <p:ph type="sldNum" sz="quarter" idx="12"/>
          </p:nvPr>
        </p:nvSpPr>
        <p:spPr/>
        <p:txBody>
          <a:bodyPr/>
          <a:lstStyle/>
          <a:p>
            <a:fld id="{EAE57634-FDE7-4797-91F6-0E7406C687A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3554"/>
                                        </p:tgtEl>
                                        <p:attrNameLst>
                                          <p:attrName>style.visibility</p:attrName>
                                        </p:attrNameLst>
                                      </p:cBhvr>
                                      <p:to>
                                        <p:strVal val="visible"/>
                                      </p:to>
                                    </p:set>
                                    <p:animEffect transition="in" filter="fade">
                                      <p:cBhvr>
                                        <p:cTn id="15" dur="500"/>
                                        <p:tgtEl>
                                          <p:spTgt spid="23554"/>
                                        </p:tgtEl>
                                      </p:cBhvr>
                                    </p:animEffect>
                                  </p:childTnLst>
                                </p:cTn>
                              </p:par>
                              <p:par>
                                <p:cTn id="16" presetID="10" presetClass="entr" presetSubtype="0" fill="hold" nodeType="withEffect">
                                  <p:stCondLst>
                                    <p:cond delay="0"/>
                                  </p:stCondLst>
                                  <p:childTnLst>
                                    <p:set>
                                      <p:cBhvr>
                                        <p:cTn id="17" dur="1" fill="hold">
                                          <p:stCondLst>
                                            <p:cond delay="0"/>
                                          </p:stCondLst>
                                        </p:cTn>
                                        <p:tgtEl>
                                          <p:spTgt spid="23558"/>
                                        </p:tgtEl>
                                        <p:attrNameLst>
                                          <p:attrName>style.visibility</p:attrName>
                                        </p:attrNameLst>
                                      </p:cBhvr>
                                      <p:to>
                                        <p:strVal val="visible"/>
                                      </p:to>
                                    </p:set>
                                    <p:animEffect transition="in" filter="fade">
                                      <p:cBhvr>
                                        <p:cTn id="18" dur="500"/>
                                        <p:tgtEl>
                                          <p:spTgt spid="2355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3560"/>
                                        </p:tgtEl>
                                        <p:attrNameLst>
                                          <p:attrName>style.visibility</p:attrName>
                                        </p:attrNameLst>
                                      </p:cBhvr>
                                      <p:to>
                                        <p:strVal val="visible"/>
                                      </p:to>
                                    </p:set>
                                    <p:animEffect transition="in" filter="fade">
                                      <p:cBhvr>
                                        <p:cTn id="26" dur="500"/>
                                        <p:tgtEl>
                                          <p:spTgt spid="23560"/>
                                        </p:tgtEl>
                                      </p:cBhvr>
                                    </p:animEffect>
                                  </p:childTnLst>
                                </p:cTn>
                              </p:par>
                              <p:par>
                                <p:cTn id="27" presetID="10" presetClass="entr" presetSubtype="0" fill="hold" nodeType="withEffect">
                                  <p:stCondLst>
                                    <p:cond delay="0"/>
                                  </p:stCondLst>
                                  <p:childTnLst>
                                    <p:set>
                                      <p:cBhvr>
                                        <p:cTn id="28" dur="1" fill="hold">
                                          <p:stCondLst>
                                            <p:cond delay="0"/>
                                          </p:stCondLst>
                                        </p:cTn>
                                        <p:tgtEl>
                                          <p:spTgt spid="23564"/>
                                        </p:tgtEl>
                                        <p:attrNameLst>
                                          <p:attrName>style.visibility</p:attrName>
                                        </p:attrNameLst>
                                      </p:cBhvr>
                                      <p:to>
                                        <p:strVal val="visible"/>
                                      </p:to>
                                    </p:set>
                                    <p:animEffect transition="in" filter="fade">
                                      <p:cBhvr>
                                        <p:cTn id="29" dur="500"/>
                                        <p:tgtEl>
                                          <p:spTgt spid="23564"/>
                                        </p:tgtEl>
                                      </p:cBhvr>
                                    </p:animEffect>
                                  </p:childTnLst>
                                </p:cTn>
                              </p:par>
                              <p:par>
                                <p:cTn id="30" presetID="10" presetClass="entr" presetSubtype="0" fill="hold" nodeType="withEffect">
                                  <p:stCondLst>
                                    <p:cond delay="0"/>
                                  </p:stCondLst>
                                  <p:childTnLst>
                                    <p:set>
                                      <p:cBhvr>
                                        <p:cTn id="31" dur="1" fill="hold">
                                          <p:stCondLst>
                                            <p:cond delay="0"/>
                                          </p:stCondLst>
                                        </p:cTn>
                                        <p:tgtEl>
                                          <p:spTgt spid="23566"/>
                                        </p:tgtEl>
                                        <p:attrNameLst>
                                          <p:attrName>style.visibility</p:attrName>
                                        </p:attrNameLst>
                                      </p:cBhvr>
                                      <p:to>
                                        <p:strVal val="visible"/>
                                      </p:to>
                                    </p:set>
                                    <p:animEffect transition="in" filter="fade">
                                      <p:cBhvr>
                                        <p:cTn id="32" dur="500"/>
                                        <p:tgtEl>
                                          <p:spTgt spid="2356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595" y="76200"/>
            <a:ext cx="8915400" cy="1143000"/>
          </a:xfrm>
        </p:spPr>
        <p:txBody>
          <a:bodyPr>
            <a:noAutofit/>
          </a:bodyPr>
          <a:lstStyle/>
          <a:p>
            <a:r>
              <a:rPr lang="en-US" sz="4000" dirty="0"/>
              <a:t>Overview of Matrix Factorization Methods</a:t>
            </a:r>
          </a:p>
        </p:txBody>
      </p:sp>
      <p:sp>
        <p:nvSpPr>
          <p:cNvPr id="3" name="Content Placeholder 2"/>
          <p:cNvSpPr>
            <a:spLocks noGrp="1"/>
          </p:cNvSpPr>
          <p:nvPr>
            <p:ph idx="1"/>
          </p:nvPr>
        </p:nvSpPr>
        <p:spPr>
          <a:xfrm>
            <a:off x="533399" y="4079878"/>
            <a:ext cx="9058805" cy="2641600"/>
          </a:xfrm>
        </p:spPr>
        <p:txBody>
          <a:bodyPr>
            <a:noAutofit/>
          </a:bodyPr>
          <a:lstStyle/>
          <a:p>
            <a:r>
              <a:rPr lang="en-US" sz="2167" dirty="0"/>
              <a:t>Some methods are traditional mathematical way of factorizing a matrix.</a:t>
            </a:r>
          </a:p>
          <a:p>
            <a:pPr lvl="1"/>
            <a:r>
              <a:rPr lang="en-US" sz="1950" dirty="0"/>
              <a:t>SVD, LU, Eigen Decomposition</a:t>
            </a:r>
          </a:p>
          <a:p>
            <a:r>
              <a:rPr lang="en-US" sz="2167" dirty="0"/>
              <a:t>Some methods are used to factorize </a:t>
            </a:r>
            <a:r>
              <a:rPr lang="en-US" sz="2167" dirty="0">
                <a:solidFill>
                  <a:srgbClr val="FF0000"/>
                </a:solidFill>
              </a:rPr>
              <a:t>partially</a:t>
            </a:r>
            <a:r>
              <a:rPr lang="en-US" sz="2167" dirty="0"/>
              <a:t> observed matrix.</a:t>
            </a:r>
          </a:p>
          <a:p>
            <a:pPr lvl="1"/>
            <a:r>
              <a:rPr lang="en-US" sz="1950" dirty="0"/>
              <a:t>PMF, SVD++, MMMF</a:t>
            </a:r>
          </a:p>
          <a:p>
            <a:r>
              <a:rPr lang="en-US" sz="2167" dirty="0"/>
              <a:t>Some methods have multiple applications.</a:t>
            </a:r>
          </a:p>
          <a:p>
            <a:pPr lvl="1"/>
            <a:r>
              <a:rPr lang="en-US" sz="1950" dirty="0"/>
              <a:t>NMF in image processing</a:t>
            </a:r>
          </a:p>
          <a:p>
            <a:pPr lvl="1"/>
            <a:r>
              <a:rPr lang="en-US" sz="1950" dirty="0"/>
              <a:t>NMF in collaborative filtering</a:t>
            </a:r>
          </a:p>
        </p:txBody>
      </p:sp>
      <p:graphicFrame>
        <p:nvGraphicFramePr>
          <p:cNvPr id="25602" name="Object 2"/>
          <p:cNvGraphicFramePr>
            <a:graphicFrameLocks noChangeAspect="1"/>
          </p:cNvGraphicFramePr>
          <p:nvPr>
            <p:extLst>
              <p:ext uri="{D42A27DB-BD31-4B8C-83A1-F6EECF244321}">
                <p14:modId xmlns:p14="http://schemas.microsoft.com/office/powerpoint/2010/main" val="3018425964"/>
              </p:ext>
            </p:extLst>
          </p:nvPr>
        </p:nvGraphicFramePr>
        <p:xfrm>
          <a:off x="2286000" y="990600"/>
          <a:ext cx="4913504" cy="2990226"/>
        </p:xfrm>
        <a:graphic>
          <a:graphicData uri="http://schemas.openxmlformats.org/presentationml/2006/ole">
            <mc:AlternateContent xmlns:mc="http://schemas.openxmlformats.org/markup-compatibility/2006">
              <mc:Choice xmlns:v="urn:schemas-microsoft-com:vml" Requires="v">
                <p:oleObj spid="_x0000_s25711" name="Acrobat Document" r:id="rId4" imgW="5629204" imgH="3162062" progId="AcroExch.Document.7">
                  <p:embed/>
                </p:oleObj>
              </mc:Choice>
              <mc:Fallback>
                <p:oleObj name="Acrobat Document" r:id="rId4" imgW="5629204" imgH="3162062" progId="AcroExch.Document.7">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990600"/>
                        <a:ext cx="4913504" cy="2990226"/>
                      </a:xfrm>
                      <a:prstGeom prst="rect">
                        <a:avLst/>
                      </a:prstGeom>
                      <a:noFill/>
                      <a:ln>
                        <a:noFill/>
                      </a:ln>
                      <a:effectLst/>
                    </p:spPr>
                  </p:pic>
                </p:oleObj>
              </mc:Fallback>
            </mc:AlternateContent>
          </a:graphicData>
        </a:graphic>
      </p:graphicFrame>
      <p:sp>
        <p:nvSpPr>
          <p:cNvPr id="4" name="Slide Number Placeholder 3"/>
          <p:cNvSpPr>
            <a:spLocks noGrp="1"/>
          </p:cNvSpPr>
          <p:nvPr>
            <p:ph type="sldNum" sz="quarter" idx="12"/>
          </p:nvPr>
        </p:nvSpPr>
        <p:spPr/>
        <p:txBody>
          <a:bodyPr/>
          <a:lstStyle/>
          <a:p>
            <a:fld id="{EAE57634-FDE7-4797-91F6-0E7406C687AB}" type="slidenum">
              <a:rPr lang="en-US" smtClean="0"/>
              <a:pPr/>
              <a:t>14</a:t>
            </a:fld>
            <a:endParaRPr lang="en-US"/>
          </a:p>
        </p:txBody>
      </p:sp>
      <p:sp>
        <p:nvSpPr>
          <p:cNvPr id="6" name="Frame 5"/>
          <p:cNvSpPr/>
          <p:nvPr/>
        </p:nvSpPr>
        <p:spPr>
          <a:xfrm>
            <a:off x="9472877" y="6453340"/>
            <a:ext cx="238655" cy="268139"/>
          </a:xfrm>
          <a:prstGeom prst="fram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7016"/>
            <a:ext cx="8915400" cy="1143000"/>
          </a:xfrm>
        </p:spPr>
        <p:txBody>
          <a:bodyPr/>
          <a:lstStyle/>
          <a:p>
            <a:r>
              <a:rPr lang="en-US" dirty="0"/>
              <a:t>Outline</a:t>
            </a:r>
          </a:p>
        </p:txBody>
      </p:sp>
      <p:sp>
        <p:nvSpPr>
          <p:cNvPr id="3" name="Content Placeholder 2"/>
          <p:cNvSpPr>
            <a:spLocks noGrp="1"/>
          </p:cNvSpPr>
          <p:nvPr>
            <p:ph idx="1"/>
          </p:nvPr>
        </p:nvSpPr>
        <p:spPr/>
        <p:txBody>
          <a:bodyPr>
            <a:normAutofit fontScale="92500"/>
          </a:bodyPr>
          <a:lstStyle/>
          <a:p>
            <a:r>
              <a:rPr lang="en-US" dirty="0">
                <a:solidFill>
                  <a:schemeClr val="bg1">
                    <a:lumMod val="65000"/>
                  </a:schemeClr>
                </a:solidFill>
              </a:rPr>
              <a:t>Introduction</a:t>
            </a:r>
          </a:p>
          <a:p>
            <a:r>
              <a:rPr lang="en-US" dirty="0"/>
              <a:t>LU Decomposition</a:t>
            </a:r>
          </a:p>
          <a:p>
            <a:r>
              <a:rPr lang="en-US" dirty="0">
                <a:solidFill>
                  <a:schemeClr val="bg1">
                    <a:lumMod val="65000"/>
                  </a:schemeClr>
                </a:solidFill>
              </a:rPr>
              <a:t>Singular Value Decomposition</a:t>
            </a:r>
          </a:p>
          <a:p>
            <a:r>
              <a:rPr lang="en-US" dirty="0">
                <a:solidFill>
                  <a:schemeClr val="bg1">
                    <a:lumMod val="65000"/>
                  </a:schemeClr>
                </a:solidFill>
              </a:rPr>
              <a:t>Probabilistic Matrix Factorization</a:t>
            </a:r>
          </a:p>
          <a:p>
            <a:r>
              <a:rPr lang="en-US" dirty="0">
                <a:solidFill>
                  <a:schemeClr val="bg1">
                    <a:lumMod val="65000"/>
                  </a:schemeClr>
                </a:solidFill>
              </a:rPr>
              <a:t>Non-negative Matrix Factorization</a:t>
            </a:r>
          </a:p>
          <a:p>
            <a:r>
              <a:rPr lang="en-US" dirty="0">
                <a:solidFill>
                  <a:schemeClr val="bg1">
                    <a:lumMod val="65000"/>
                  </a:schemeClr>
                </a:solidFill>
              </a:rPr>
              <a:t>Further Development of Matrix Factorization Methods in Collaborative Filtering</a:t>
            </a:r>
          </a:p>
        </p:txBody>
      </p:sp>
      <p:sp>
        <p:nvSpPr>
          <p:cNvPr id="4" name="Slide Number Placeholder 3"/>
          <p:cNvSpPr>
            <a:spLocks noGrp="1"/>
          </p:cNvSpPr>
          <p:nvPr>
            <p:ph type="sldNum" sz="quarter" idx="12"/>
          </p:nvPr>
        </p:nvSpPr>
        <p:spPr/>
        <p:txBody>
          <a:bodyPr/>
          <a:lstStyle/>
          <a:p>
            <a:fld id="{EAE57634-FDE7-4797-91F6-0E7406C687AB}" type="slidenum">
              <a:rPr lang="en-US" smtClean="0"/>
              <a:pPr/>
              <a:t>15</a:t>
            </a:fld>
            <a:endParaRPr lang="en-US"/>
          </a:p>
        </p:txBody>
      </p:sp>
    </p:spTree>
    <p:extLst>
      <p:ext uri="{BB962C8B-B14F-4D97-AF65-F5344CB8AC3E}">
        <p14:creationId xmlns:p14="http://schemas.microsoft.com/office/powerpoint/2010/main" val="245041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09450"/>
            <a:ext cx="8915400" cy="1143000"/>
          </a:xfrm>
        </p:spPr>
        <p:txBody>
          <a:bodyPr/>
          <a:lstStyle/>
          <a:p>
            <a:r>
              <a:rPr lang="en-US" dirty="0"/>
              <a:t>LU Decomposition</a:t>
            </a:r>
          </a:p>
        </p:txBody>
      </p:sp>
      <p:sp>
        <p:nvSpPr>
          <p:cNvPr id="4" name="Slide Number Placeholder 3"/>
          <p:cNvSpPr>
            <a:spLocks noGrp="1"/>
          </p:cNvSpPr>
          <p:nvPr>
            <p:ph type="sldNum" sz="quarter" idx="12"/>
          </p:nvPr>
        </p:nvSpPr>
        <p:spPr/>
        <p:txBody>
          <a:bodyPr/>
          <a:lstStyle/>
          <a:p>
            <a:fld id="{EAE57634-FDE7-4797-91F6-0E7406C687AB}" type="slidenum">
              <a:rPr lang="en-US" smtClean="0"/>
              <a:pPr/>
              <a:t>16</a:t>
            </a:fld>
            <a:endParaRPr lang="en-US"/>
          </a:p>
        </p:txBody>
      </p:sp>
      <p:sp>
        <p:nvSpPr>
          <p:cNvPr id="5" name="TextBox 4"/>
          <p:cNvSpPr txBox="1"/>
          <p:nvPr/>
        </p:nvSpPr>
        <p:spPr>
          <a:xfrm>
            <a:off x="801685" y="1341030"/>
            <a:ext cx="8089900" cy="1067408"/>
          </a:xfrm>
          <a:prstGeom prst="rect">
            <a:avLst/>
          </a:prstGeom>
          <a:solidFill>
            <a:schemeClr val="accent3">
              <a:lumMod val="75000"/>
            </a:schemeClr>
          </a:solidFill>
        </p:spPr>
        <p:txBody>
          <a:bodyPr wrap="square" rtlCol="0">
            <a:spAutoFit/>
          </a:bodyPr>
          <a:lstStyle/>
          <a:p>
            <a:r>
              <a:rPr lang="en-US" sz="2112" dirty="0">
                <a:solidFill>
                  <a:schemeClr val="bg1"/>
                </a:solidFill>
              </a:rPr>
              <a:t>LU Decomposition</a:t>
            </a:r>
          </a:p>
          <a:p>
            <a:r>
              <a:rPr lang="en-US" sz="2112" dirty="0"/>
              <a:t>The </a:t>
            </a:r>
            <a:r>
              <a:rPr lang="en-US" sz="2112" dirty="0">
                <a:solidFill>
                  <a:srgbClr val="FF0000"/>
                </a:solidFill>
              </a:rPr>
              <a:t>LU Decomposition </a:t>
            </a:r>
            <a:r>
              <a:rPr lang="en-US" sz="2112" dirty="0"/>
              <a:t>factors a matrix as the product of a lower triangular matrix (L) and an upper triangular matrix (U).</a:t>
            </a:r>
          </a:p>
        </p:txBody>
      </p:sp>
      <p:pic>
        <p:nvPicPr>
          <p:cNvPr id="39938" name="Picture 2" descr="&#10;        \begin{bmatrix}&#10;           a_{11} &amp; a_{12} &amp; a_{13} \\&#10;           a_{21} &amp; a_{22} &amp; a_{23} \\&#10;           a_{31} &amp; a_{32} &amp; a_{33} \\&#10;        \end{bmatrix} =&#10;      \begin{bmatrix}&#10;           l_{11} &amp; 0 &amp; 0 \\&#10;           l_{21} &amp; l_{22} &amp; 0 \\&#10;           l_{31} &amp; l_{32} &amp; l_{33} \\&#10;        \end{bmatrix}&#10;        \begin{bmatrix}&#10;           u_{11} &amp; u_{12} &amp; u_{13} \\&#10;           0 &amp; u_{22} &amp; u_{23} \\&#10;           0 &amp; 0 &amp; u_{33} \\&#10;        \end{bmatrix}.&#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667000"/>
            <a:ext cx="4333875" cy="816041"/>
          </a:xfrm>
          <a:prstGeom prst="rect">
            <a:avLst/>
          </a:prstGeom>
          <a:noFill/>
          <a:extLst>
            <a:ext uri="{909E8E84-426E-40DD-AFC4-6F175D3DCCD1}">
              <a14:hiddenFill xmlns:a14="http://schemas.microsoft.com/office/drawing/2010/main">
                <a:solidFill>
                  <a:srgbClr val="FFFFFF"/>
                </a:solidFill>
              </a14:hiddenFill>
            </a:ext>
          </a:extLst>
        </p:spPr>
      </p:pic>
      <p:pic>
        <p:nvPicPr>
          <p:cNvPr id="39940" name="Picture 4" descr="http://latex.codecogs.com/gif.latex?%5Cdpi%7B200%7D%20%5Chuge%20A%3D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153" y="4546882"/>
            <a:ext cx="1578769" cy="36702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flipV="1">
            <a:off x="4764085" y="3572468"/>
            <a:ext cx="165100" cy="894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341935" y="3572468"/>
            <a:ext cx="742950" cy="894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92285" y="5629339"/>
            <a:ext cx="2917658" cy="958917"/>
          </a:xfrm>
          <a:prstGeom prst="rect">
            <a:avLst/>
          </a:prstGeom>
          <a:noFill/>
        </p:spPr>
        <p:txBody>
          <a:bodyPr wrap="none" rtlCol="0">
            <a:spAutoFit/>
          </a:bodyPr>
          <a:lstStyle/>
          <a:p>
            <a:r>
              <a:rPr lang="en-US" sz="1877" dirty="0"/>
              <a:t>Lower triangular matrix:</a:t>
            </a:r>
          </a:p>
          <a:p>
            <a:r>
              <a:rPr lang="en-US" sz="1877" dirty="0"/>
              <a:t>Every entry above the main </a:t>
            </a:r>
          </a:p>
          <a:p>
            <a:r>
              <a:rPr lang="en-US" sz="1877" dirty="0"/>
              <a:t>diagonal are zero.</a:t>
            </a:r>
          </a:p>
        </p:txBody>
      </p:sp>
      <p:sp>
        <p:nvSpPr>
          <p:cNvPr id="13" name="TextBox 12"/>
          <p:cNvSpPr txBox="1"/>
          <p:nvPr/>
        </p:nvSpPr>
        <p:spPr>
          <a:xfrm>
            <a:off x="5743573" y="5656791"/>
            <a:ext cx="2921697" cy="958917"/>
          </a:xfrm>
          <a:prstGeom prst="rect">
            <a:avLst/>
          </a:prstGeom>
          <a:noFill/>
        </p:spPr>
        <p:txBody>
          <a:bodyPr wrap="none" rtlCol="0">
            <a:spAutoFit/>
          </a:bodyPr>
          <a:lstStyle/>
          <a:p>
            <a:r>
              <a:rPr lang="en-US" sz="1877" dirty="0"/>
              <a:t>Upper triangular matrix:</a:t>
            </a:r>
          </a:p>
          <a:p>
            <a:r>
              <a:rPr lang="en-US" sz="1877" dirty="0"/>
              <a:t>Every entry below the main </a:t>
            </a:r>
          </a:p>
          <a:p>
            <a:r>
              <a:rPr lang="en-US" sz="1877" dirty="0"/>
              <a:t>diagonal are zero.</a:t>
            </a:r>
          </a:p>
        </p:txBody>
      </p:sp>
      <p:cxnSp>
        <p:nvCxnSpPr>
          <p:cNvPr id="12" name="Straight Arrow Connector 11"/>
          <p:cNvCxnSpPr/>
          <p:nvPr/>
        </p:nvCxnSpPr>
        <p:spPr>
          <a:xfrm flipV="1">
            <a:off x="3892151" y="5003335"/>
            <a:ext cx="871934" cy="729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470921" y="5003335"/>
            <a:ext cx="861614" cy="729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051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12425"/>
            <a:ext cx="8915400" cy="1143000"/>
          </a:xfrm>
        </p:spPr>
        <p:txBody>
          <a:bodyPr/>
          <a:lstStyle/>
          <a:p>
            <a:r>
              <a:rPr lang="en-US" dirty="0"/>
              <a:t>LU Decomposition</a:t>
            </a:r>
          </a:p>
        </p:txBody>
      </p:sp>
      <p:sp>
        <p:nvSpPr>
          <p:cNvPr id="3" name="Content Placeholder 2"/>
          <p:cNvSpPr>
            <a:spLocks noGrp="1"/>
          </p:cNvSpPr>
          <p:nvPr>
            <p:ph idx="1"/>
          </p:nvPr>
        </p:nvSpPr>
        <p:spPr/>
        <p:txBody>
          <a:bodyPr/>
          <a:lstStyle/>
          <a:p>
            <a:r>
              <a:rPr lang="en-US" dirty="0"/>
              <a:t>LU Decomposition is useful when</a:t>
            </a:r>
          </a:p>
          <a:p>
            <a:pPr lvl="1"/>
            <a:r>
              <a:rPr lang="en-US" dirty="0"/>
              <a:t>Solving a system of linear equations</a:t>
            </a:r>
          </a:p>
          <a:p>
            <a:pPr lvl="1"/>
            <a:r>
              <a:rPr lang="en-US" dirty="0"/>
              <a:t>Inverting a matrix</a:t>
            </a:r>
          </a:p>
          <a:p>
            <a:pPr lvl="1"/>
            <a:r>
              <a:rPr lang="en-US" dirty="0"/>
              <a:t>Computing the determinant</a:t>
            </a:r>
            <a:r>
              <a:rPr lang="en-US" altLang="zh-CN" dirty="0"/>
              <a:t>(</a:t>
            </a:r>
            <a:r>
              <a:rPr lang="zh-CN" altLang="en-US" dirty="0"/>
              <a:t>行列式</a:t>
            </a:r>
            <a:r>
              <a:rPr lang="en-US" altLang="zh-CN" dirty="0"/>
              <a:t>)</a:t>
            </a:r>
            <a:r>
              <a:rPr lang="en-US" dirty="0"/>
              <a:t> of a matrix</a:t>
            </a:r>
          </a:p>
          <a:p>
            <a:r>
              <a:rPr lang="en-US" dirty="0"/>
              <a:t>LU Decomposition can be computed using a method similar to Gaussian Elimination</a:t>
            </a:r>
          </a:p>
        </p:txBody>
      </p:sp>
      <p:sp>
        <p:nvSpPr>
          <p:cNvPr id="4" name="Slide Number Placeholder 3"/>
          <p:cNvSpPr>
            <a:spLocks noGrp="1"/>
          </p:cNvSpPr>
          <p:nvPr>
            <p:ph type="sldNum" sz="quarter" idx="12"/>
          </p:nvPr>
        </p:nvSpPr>
        <p:spPr/>
        <p:txBody>
          <a:bodyPr/>
          <a:lstStyle/>
          <a:p>
            <a:fld id="{EAE57634-FDE7-4797-91F6-0E7406C687AB}" type="slidenum">
              <a:rPr lang="en-US" smtClean="0"/>
              <a:pPr/>
              <a:t>17</a:t>
            </a:fld>
            <a:endParaRPr lang="en-US"/>
          </a:p>
        </p:txBody>
      </p:sp>
    </p:spTree>
    <p:extLst>
      <p:ext uri="{BB962C8B-B14F-4D97-AF65-F5344CB8AC3E}">
        <p14:creationId xmlns:p14="http://schemas.microsoft.com/office/powerpoint/2010/main" val="197760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270" y="208981"/>
            <a:ext cx="8915400" cy="1143000"/>
          </a:xfrm>
        </p:spPr>
        <p:txBody>
          <a:bodyPr/>
          <a:lstStyle/>
          <a:p>
            <a:r>
              <a:rPr lang="en-US" dirty="0"/>
              <a:t>LU Decomposition</a:t>
            </a:r>
          </a:p>
        </p:txBody>
      </p:sp>
      <p:sp>
        <p:nvSpPr>
          <p:cNvPr id="3" name="Content Placeholder 2"/>
          <p:cNvSpPr>
            <a:spLocks noGrp="1"/>
          </p:cNvSpPr>
          <p:nvPr>
            <p:ph idx="1"/>
          </p:nvPr>
        </p:nvSpPr>
        <p:spPr>
          <a:xfrm>
            <a:off x="660400" y="1327662"/>
            <a:ext cx="9072694" cy="4903127"/>
          </a:xfrm>
        </p:spPr>
        <p:txBody>
          <a:bodyPr/>
          <a:lstStyle/>
          <a:p>
            <a:r>
              <a:rPr lang="en-US" dirty="0"/>
              <a:t>Computing LU Decomposition of a matrix A</a:t>
            </a:r>
          </a:p>
          <a:p>
            <a:pPr lvl="1"/>
            <a:r>
              <a:rPr lang="en-US" dirty="0">
                <a:solidFill>
                  <a:srgbClr val="FF0000"/>
                </a:solidFill>
              </a:rPr>
              <a:t>Using Gaussian elimination to compute U</a:t>
            </a:r>
          </a:p>
          <a:p>
            <a:pPr lvl="1"/>
            <a:r>
              <a:rPr lang="en-US" dirty="0">
                <a:highlight>
                  <a:srgbClr val="FFFF00"/>
                </a:highlight>
              </a:rPr>
              <a:t>Apply inverse operation on the corresponding entry to I to get L</a:t>
            </a:r>
          </a:p>
        </p:txBody>
      </p:sp>
      <p:sp>
        <p:nvSpPr>
          <p:cNvPr id="4" name="Slide Number Placeholder 3"/>
          <p:cNvSpPr>
            <a:spLocks noGrp="1"/>
          </p:cNvSpPr>
          <p:nvPr>
            <p:ph type="sldNum" sz="quarter" idx="12"/>
          </p:nvPr>
        </p:nvSpPr>
        <p:spPr/>
        <p:txBody>
          <a:bodyPr/>
          <a:lstStyle/>
          <a:p>
            <a:fld id="{EAE57634-FDE7-4797-91F6-0E7406C687AB}" type="slidenum">
              <a:rPr lang="en-US" smtClean="0"/>
              <a:pPr/>
              <a:t>18</a:t>
            </a:fld>
            <a:endParaRPr lang="en-US" dirty="0"/>
          </a:p>
        </p:txBody>
      </p:sp>
      <p:grpSp>
        <p:nvGrpSpPr>
          <p:cNvPr id="6" name="Group 5"/>
          <p:cNvGrpSpPr/>
          <p:nvPr/>
        </p:nvGrpSpPr>
        <p:grpSpPr>
          <a:xfrm>
            <a:off x="723537" y="3594101"/>
            <a:ext cx="8604613" cy="2854320"/>
            <a:chOff x="667880" y="3581400"/>
            <a:chExt cx="7942720" cy="2634757"/>
          </a:xfrm>
        </p:grpSpPr>
        <p:pic>
          <p:nvPicPr>
            <p:cNvPr id="39940" name="Picture 4" descr="http://latex.codecogs.com/gif.latex?%5Cdpi%7B200%7D%20%5Chuge%20%5Cleft%5B%20%5Cbegin%7Barray%7D%7Bccc%7D%201%20%26%202%20%26%203%20%5C%5C%200%20%26%20-8%20%26%200%20%5C%5C%200%20%26%20-15%20%26%20-12%20%5Cend%7Barray%7D%20%5Cright%20%5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4602" y="4127528"/>
              <a:ext cx="1447800" cy="982262"/>
            </a:xfrm>
            <a:prstGeom prst="rect">
              <a:avLst/>
            </a:prstGeom>
            <a:noFill/>
            <a:extLst>
              <a:ext uri="{909E8E84-426E-40DD-AFC4-6F175D3DCCD1}">
                <a14:hiddenFill xmlns:a14="http://schemas.microsoft.com/office/drawing/2010/main">
                  <a:solidFill>
                    <a:srgbClr val="FFFFFF"/>
                  </a:solidFill>
                </a14:hiddenFill>
              </a:ext>
            </a:extLst>
          </p:spPr>
        </p:pic>
        <p:pic>
          <p:nvPicPr>
            <p:cNvPr id="39942" name="Picture 6" descr="http://latex.codecogs.com/gif.latex?%5Cdpi%7B200%7D%20%5Chuge%20%5Cleft%5B%20%5Cbegin%7Barray%7D%7Bccc%7D%201%20%26%202%20%26%203%20%5C%5C%200%20%26%201%20%26%200%20%5C%5C%200%20%26%20-15%20%26%20-12%20%5Cend%7Barray%7D%20%5Cright%20%5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9602" y="4127528"/>
              <a:ext cx="1447800" cy="982262"/>
            </a:xfrm>
            <a:prstGeom prst="rect">
              <a:avLst/>
            </a:prstGeom>
            <a:noFill/>
            <a:extLst>
              <a:ext uri="{909E8E84-426E-40DD-AFC4-6F175D3DCCD1}">
                <a14:hiddenFill xmlns:a14="http://schemas.microsoft.com/office/drawing/2010/main">
                  <a:solidFill>
                    <a:srgbClr val="FFFFFF"/>
                  </a:solidFill>
                </a14:hiddenFill>
              </a:ext>
            </a:extLst>
          </p:spPr>
        </p:pic>
        <p:pic>
          <p:nvPicPr>
            <p:cNvPr id="39944" name="Picture 8" descr="http://latex.codecogs.com/gif.latex?%5Cdpi%7B200%7D%20%5Chuge%20%5Cleft%5B%20%5Cbegin%7Barray%7D%7Bccc%7D%201%20%26%202%20%26%203%20%5C%5C%200%20%26%201%20%26%200%20%5C%5C%200%20%26%200%20%26%20-12%20%5Cend%7Barray%7D%20%5Cright%20%5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4603" y="4127528"/>
              <a:ext cx="1146687" cy="990600"/>
            </a:xfrm>
            <a:prstGeom prst="rect">
              <a:avLst/>
            </a:prstGeom>
            <a:noFill/>
            <a:extLst>
              <a:ext uri="{909E8E84-426E-40DD-AFC4-6F175D3DCCD1}">
                <a14:hiddenFill xmlns:a14="http://schemas.microsoft.com/office/drawing/2010/main">
                  <a:solidFill>
                    <a:srgbClr val="FFFFFF"/>
                  </a:solidFill>
                </a14:hiddenFill>
              </a:ext>
            </a:extLst>
          </p:spPr>
        </p:pic>
        <p:pic>
          <p:nvPicPr>
            <p:cNvPr id="39946" name="Picture 10" descr="http://latex.codecogs.com/gif.latex?%5Cdpi%7B200%7D%20%5Chuge%20%5Cleft%5B%20%5Cbegin%7Barray%7D%7Bccc%7D%201%20%26%202%20%26%203%20%5C%5C%200%20%26%201%20%26%200%20%5C%5C%200%20%26%200%20%26%201%20%5Cend%7Barray%7D%20%5Cright%20%5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1003" y="4127528"/>
              <a:ext cx="829597" cy="99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99202" y="3632230"/>
              <a:ext cx="315471" cy="385254"/>
            </a:xfrm>
            <a:prstGeom prst="rect">
              <a:avLst/>
            </a:prstGeom>
            <a:noFill/>
          </p:spPr>
          <p:txBody>
            <a:bodyPr wrap="none" rtlCol="0">
              <a:spAutoFit/>
            </a:bodyPr>
            <a:lstStyle/>
            <a:p>
              <a:r>
                <a:rPr lang="en-US" sz="2112" dirty="0"/>
                <a:t>A</a:t>
              </a:r>
            </a:p>
          </p:txBody>
        </p:sp>
        <p:sp>
          <p:nvSpPr>
            <p:cNvPr id="11" name="TextBox 10"/>
            <p:cNvSpPr txBox="1"/>
            <p:nvPr/>
          </p:nvSpPr>
          <p:spPr>
            <a:xfrm>
              <a:off x="8036942" y="3581400"/>
              <a:ext cx="330268" cy="385254"/>
            </a:xfrm>
            <a:prstGeom prst="rect">
              <a:avLst/>
            </a:prstGeom>
            <a:noFill/>
          </p:spPr>
          <p:txBody>
            <a:bodyPr wrap="none" rtlCol="0">
              <a:spAutoFit/>
            </a:bodyPr>
            <a:lstStyle/>
            <a:p>
              <a:r>
                <a:rPr lang="en-US" sz="2112" dirty="0"/>
                <a:t>U</a:t>
              </a:r>
            </a:p>
          </p:txBody>
        </p:sp>
        <p:cxnSp>
          <p:nvCxnSpPr>
            <p:cNvPr id="7" name="Elbow Connector 6"/>
            <p:cNvCxnSpPr>
              <a:endCxn id="39940" idx="2"/>
            </p:cNvCxnSpPr>
            <p:nvPr/>
          </p:nvCxnSpPr>
          <p:spPr>
            <a:xfrm rot="5400000" flipH="1" flipV="1">
              <a:off x="2109458" y="4209085"/>
              <a:ext cx="8338" cy="1809750"/>
            </a:xfrm>
            <a:prstGeom prst="bentConnector3">
              <a:avLst>
                <a:gd name="adj1" fmla="val -29699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flipH="1" flipV="1">
              <a:off x="4014459" y="4213252"/>
              <a:ext cx="8338" cy="1809750"/>
            </a:xfrm>
            <a:prstGeom prst="bentConnector3">
              <a:avLst>
                <a:gd name="adj1" fmla="val -297001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39944" idx="2"/>
            </p:cNvCxnSpPr>
            <p:nvPr/>
          </p:nvCxnSpPr>
          <p:spPr>
            <a:xfrm>
              <a:off x="5058319" y="5109790"/>
              <a:ext cx="1619627" cy="8338"/>
            </a:xfrm>
            <a:prstGeom prst="bentConnector4">
              <a:avLst>
                <a:gd name="adj1" fmla="val -272"/>
                <a:gd name="adj2" fmla="val 30699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6200000" flipH="1">
              <a:off x="7554418" y="4359203"/>
              <a:ext cx="13758" cy="1517855"/>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08802" y="5530880"/>
              <a:ext cx="1061238" cy="685277"/>
            </a:xfrm>
            <a:prstGeom prst="rect">
              <a:avLst/>
            </a:prstGeom>
            <a:noFill/>
          </p:spPr>
          <p:txBody>
            <a:bodyPr wrap="none" rtlCol="0">
              <a:spAutoFit/>
            </a:bodyPr>
            <a:lstStyle/>
            <a:p>
              <a:r>
                <a:rPr lang="en-US" sz="2112" dirty="0"/>
                <a:t>R2 – 2R1</a:t>
              </a:r>
            </a:p>
            <a:p>
              <a:r>
                <a:rPr lang="en-US" sz="2112" dirty="0"/>
                <a:t>R3 – 3R1</a:t>
              </a:r>
            </a:p>
          </p:txBody>
        </p:sp>
        <p:sp>
          <p:nvSpPr>
            <p:cNvPr id="28" name="TextBox 27"/>
            <p:cNvSpPr txBox="1"/>
            <p:nvPr/>
          </p:nvSpPr>
          <p:spPr>
            <a:xfrm>
              <a:off x="3426958" y="5613430"/>
              <a:ext cx="1249159" cy="385254"/>
            </a:xfrm>
            <a:prstGeom prst="rect">
              <a:avLst/>
            </a:prstGeom>
            <a:noFill/>
          </p:spPr>
          <p:txBody>
            <a:bodyPr wrap="none" rtlCol="0">
              <a:spAutoFit/>
            </a:bodyPr>
            <a:lstStyle/>
            <a:p>
              <a:r>
                <a:rPr lang="en-US" sz="2112" dirty="0"/>
                <a:t>R2 * (-1/8)</a:t>
              </a:r>
            </a:p>
          </p:txBody>
        </p:sp>
        <p:sp>
          <p:nvSpPr>
            <p:cNvPr id="29" name="TextBox 28"/>
            <p:cNvSpPr txBox="1"/>
            <p:nvPr/>
          </p:nvSpPr>
          <p:spPr>
            <a:xfrm>
              <a:off x="5306119" y="5616605"/>
              <a:ext cx="1188491" cy="385254"/>
            </a:xfrm>
            <a:prstGeom prst="rect">
              <a:avLst/>
            </a:prstGeom>
            <a:noFill/>
          </p:spPr>
          <p:txBody>
            <a:bodyPr wrap="none" rtlCol="0">
              <a:spAutoFit/>
            </a:bodyPr>
            <a:lstStyle/>
            <a:p>
              <a:r>
                <a:rPr lang="en-US" sz="2112" dirty="0"/>
                <a:t>R3 + 15R2</a:t>
              </a:r>
            </a:p>
          </p:txBody>
        </p:sp>
        <p:sp>
          <p:nvSpPr>
            <p:cNvPr id="30" name="TextBox 29"/>
            <p:cNvSpPr txBox="1"/>
            <p:nvPr/>
          </p:nvSpPr>
          <p:spPr>
            <a:xfrm>
              <a:off x="6911119" y="5616605"/>
              <a:ext cx="1376413" cy="385254"/>
            </a:xfrm>
            <a:prstGeom prst="rect">
              <a:avLst/>
            </a:prstGeom>
            <a:noFill/>
          </p:spPr>
          <p:txBody>
            <a:bodyPr wrap="none" rtlCol="0">
              <a:spAutoFit/>
            </a:bodyPr>
            <a:lstStyle/>
            <a:p>
              <a:r>
                <a:rPr lang="en-US" sz="2112" dirty="0"/>
                <a:t>R3 * (-1/12)</a:t>
              </a:r>
            </a:p>
          </p:txBody>
        </p:sp>
        <p:pic>
          <p:nvPicPr>
            <p:cNvPr id="9" name="Picture 6" descr="http://latex.codecogs.com/gif.latex?%5Cdpi%7B200%7D%20%5Chuge%20%5Cleft%5B%20%7B%5Cbegin%7Barray%7D%7Bccc%7D%201%20%26%202%20%26%203%20%5C%5C%202%20%26%20-4%20%26%206%20%5C%5C%203%20%26%20-9%20%26%20-3%20%5C%5C%20%5Cend%7Barray%7D%7D%20%5Cright%5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7880" y="4127528"/>
              <a:ext cx="1213813" cy="9822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8216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93732"/>
            <a:ext cx="8915400" cy="1143000"/>
          </a:xfrm>
        </p:spPr>
        <p:txBody>
          <a:bodyPr/>
          <a:lstStyle/>
          <a:p>
            <a:r>
              <a:rPr lang="en-US" dirty="0"/>
              <a:t>LU Decomposition</a:t>
            </a:r>
          </a:p>
        </p:txBody>
      </p:sp>
      <p:sp>
        <p:nvSpPr>
          <p:cNvPr id="3" name="Content Placeholder 2"/>
          <p:cNvSpPr>
            <a:spLocks noGrp="1"/>
          </p:cNvSpPr>
          <p:nvPr>
            <p:ph idx="1"/>
          </p:nvPr>
        </p:nvSpPr>
        <p:spPr>
          <a:xfrm>
            <a:off x="495300" y="1336732"/>
            <a:ext cx="8915400" cy="5311721"/>
          </a:xfrm>
        </p:spPr>
        <p:txBody>
          <a:bodyPr>
            <a:normAutofit fontScale="92500"/>
          </a:bodyPr>
          <a:lstStyle/>
          <a:p>
            <a:r>
              <a:rPr lang="en-US" dirty="0"/>
              <a:t>Computing LU Decomposition of a matrix A</a:t>
            </a:r>
          </a:p>
          <a:p>
            <a:pPr lvl="1"/>
            <a:r>
              <a:rPr lang="en-US" dirty="0"/>
              <a:t>Using Gaussian elimination to compute U</a:t>
            </a:r>
          </a:p>
          <a:p>
            <a:pPr lvl="1"/>
            <a:r>
              <a:rPr lang="en-US" dirty="0">
                <a:solidFill>
                  <a:srgbClr val="FF0000"/>
                </a:solidFill>
              </a:rPr>
              <a:t>Apply inverse operation on the corresponding entry to I to get L</a:t>
            </a:r>
          </a:p>
          <a:p>
            <a:pPr lvl="2"/>
            <a:r>
              <a:rPr lang="en-US" dirty="0"/>
              <a:t>Any row operations that involves adding a multiple of one row to another, for example, </a:t>
            </a:r>
            <a:r>
              <a:rPr lang="en-US" dirty="0" err="1">
                <a:solidFill>
                  <a:srgbClr val="0000FF"/>
                </a:solidFill>
              </a:rPr>
              <a:t>Ri</a:t>
            </a:r>
            <a:r>
              <a:rPr lang="en-US" dirty="0">
                <a:solidFill>
                  <a:srgbClr val="0000FF"/>
                </a:solidFill>
              </a:rPr>
              <a:t> + </a:t>
            </a:r>
            <a:r>
              <a:rPr lang="en-US" dirty="0" err="1">
                <a:solidFill>
                  <a:srgbClr val="0000FF"/>
                </a:solidFill>
              </a:rPr>
              <a:t>kRj</a:t>
            </a:r>
            <a:r>
              <a:rPr lang="en-US" dirty="0"/>
              <a:t>, put the value </a:t>
            </a:r>
            <a:r>
              <a:rPr lang="en-US" dirty="0">
                <a:solidFill>
                  <a:srgbClr val="0000FF"/>
                </a:solidFill>
              </a:rPr>
              <a:t>–k</a:t>
            </a:r>
            <a:r>
              <a:rPr lang="en-US" dirty="0"/>
              <a:t> in the </a:t>
            </a:r>
            <a:r>
              <a:rPr lang="en-US" dirty="0" err="1">
                <a:solidFill>
                  <a:srgbClr val="0000FF"/>
                </a:solidFill>
              </a:rPr>
              <a:t>ith</a:t>
            </a:r>
            <a:r>
              <a:rPr lang="en-US" dirty="0">
                <a:solidFill>
                  <a:srgbClr val="0000FF"/>
                </a:solidFill>
              </a:rPr>
              <a:t>-row, </a:t>
            </a:r>
            <a:r>
              <a:rPr lang="en-US" dirty="0" err="1">
                <a:solidFill>
                  <a:srgbClr val="0000FF"/>
                </a:solidFill>
              </a:rPr>
              <a:t>jth</a:t>
            </a:r>
            <a:r>
              <a:rPr lang="en-US" dirty="0">
                <a:solidFill>
                  <a:srgbClr val="0000FF"/>
                </a:solidFill>
              </a:rPr>
              <a:t>-column </a:t>
            </a:r>
            <a:r>
              <a:rPr lang="en-US" dirty="0"/>
              <a:t>of the identity matrix.</a:t>
            </a:r>
          </a:p>
          <a:p>
            <a:pPr lvl="2"/>
            <a:r>
              <a:rPr lang="en-US" dirty="0"/>
              <a:t>Any row operations that involves getting a leading one on the main diagonal, for example, </a:t>
            </a:r>
            <a:r>
              <a:rPr lang="en-US" dirty="0" err="1">
                <a:solidFill>
                  <a:srgbClr val="0000FF"/>
                </a:solidFill>
              </a:rPr>
              <a:t>kRi</a:t>
            </a:r>
            <a:r>
              <a:rPr lang="en-US" dirty="0"/>
              <a:t>, put the value </a:t>
            </a:r>
            <a:r>
              <a:rPr lang="en-US" dirty="0">
                <a:solidFill>
                  <a:srgbClr val="0000FF"/>
                </a:solidFill>
              </a:rPr>
              <a:t>1/k</a:t>
            </a:r>
            <a:r>
              <a:rPr lang="en-US" dirty="0"/>
              <a:t> in the position of the identity matrix where the leading one occurs.</a:t>
            </a:r>
          </a:p>
        </p:txBody>
      </p:sp>
      <p:sp>
        <p:nvSpPr>
          <p:cNvPr id="4" name="Slide Number Placeholder 3"/>
          <p:cNvSpPr>
            <a:spLocks noGrp="1"/>
          </p:cNvSpPr>
          <p:nvPr>
            <p:ph type="sldNum" sz="quarter" idx="12"/>
          </p:nvPr>
        </p:nvSpPr>
        <p:spPr/>
        <p:txBody>
          <a:bodyPr/>
          <a:lstStyle/>
          <a:p>
            <a:fld id="{EAE57634-FDE7-4797-91F6-0E7406C687AB}" type="slidenum">
              <a:rPr lang="en-US" smtClean="0"/>
              <a:pPr/>
              <a:t>19</a:t>
            </a:fld>
            <a:endParaRPr lang="en-US" dirty="0"/>
          </a:p>
        </p:txBody>
      </p:sp>
    </p:spTree>
    <p:extLst>
      <p:ext uri="{BB962C8B-B14F-4D97-AF65-F5344CB8AC3E}">
        <p14:creationId xmlns:p14="http://schemas.microsoft.com/office/powerpoint/2010/main" val="255522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6289"/>
            <a:ext cx="8915400" cy="1143000"/>
          </a:xfrm>
        </p:spPr>
        <p:txBody>
          <a:bodyPr/>
          <a:lstStyle/>
          <a:p>
            <a:r>
              <a:rPr lang="en-US" dirty="0"/>
              <a:t>The Netflix Problem</a:t>
            </a:r>
          </a:p>
        </p:txBody>
      </p:sp>
      <p:sp>
        <p:nvSpPr>
          <p:cNvPr id="3" name="Content Placeholder 2"/>
          <p:cNvSpPr>
            <a:spLocks noGrp="1"/>
          </p:cNvSpPr>
          <p:nvPr>
            <p:ph idx="1"/>
          </p:nvPr>
        </p:nvSpPr>
        <p:spPr>
          <a:xfrm>
            <a:off x="495300" y="1282702"/>
            <a:ext cx="4953000" cy="5311721"/>
          </a:xfrm>
        </p:spPr>
        <p:txBody>
          <a:bodyPr/>
          <a:lstStyle/>
          <a:p>
            <a:r>
              <a:rPr lang="en-US" dirty="0"/>
              <a:t>Netflix database</a:t>
            </a:r>
          </a:p>
          <a:p>
            <a:pPr lvl="1"/>
            <a:r>
              <a:rPr lang="en-US" dirty="0"/>
              <a:t>About half a million users</a:t>
            </a:r>
          </a:p>
          <a:p>
            <a:pPr lvl="1"/>
            <a:r>
              <a:rPr lang="en-US" dirty="0"/>
              <a:t>About 18,000 movies</a:t>
            </a:r>
          </a:p>
          <a:p>
            <a:r>
              <a:rPr lang="en-US" dirty="0"/>
              <a:t>People assign ratings to movies</a:t>
            </a:r>
          </a:p>
          <a:p>
            <a:r>
              <a:rPr lang="en-US" dirty="0"/>
              <a:t>A sparse matrix</a:t>
            </a:r>
          </a:p>
        </p:txBody>
      </p:sp>
      <p:pic>
        <p:nvPicPr>
          <p:cNvPr id="1026" name="Picture 2" descr="E:\MF\pics\netflix.png"/>
          <p:cNvPicPr>
            <a:picLocks noChangeAspect="1" noChangeArrowheads="1"/>
          </p:cNvPicPr>
          <p:nvPr/>
        </p:nvPicPr>
        <p:blipFill>
          <a:blip r:embed="rId3" cstate="print"/>
          <a:srcRect/>
          <a:stretch>
            <a:fillRect/>
          </a:stretch>
        </p:blipFill>
        <p:spPr bwMode="auto">
          <a:xfrm>
            <a:off x="5410200" y="2338840"/>
            <a:ext cx="4375150" cy="3091139"/>
          </a:xfrm>
          <a:prstGeom prst="rect">
            <a:avLst/>
          </a:prstGeom>
          <a:noFill/>
        </p:spPr>
      </p:pic>
      <p:sp>
        <p:nvSpPr>
          <p:cNvPr id="4" name="Slide Number Placeholder 3"/>
          <p:cNvSpPr>
            <a:spLocks noGrp="1"/>
          </p:cNvSpPr>
          <p:nvPr>
            <p:ph type="sldNum" sz="quarter" idx="12"/>
          </p:nvPr>
        </p:nvSpPr>
        <p:spPr/>
        <p:txBody>
          <a:bodyPr/>
          <a:lstStyle/>
          <a:p>
            <a:fld id="{EAE57634-FDE7-4797-91F6-0E7406C687A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64019"/>
            <a:ext cx="8915400" cy="1143000"/>
          </a:xfrm>
        </p:spPr>
        <p:txBody>
          <a:bodyPr/>
          <a:lstStyle/>
          <a:p>
            <a:r>
              <a:rPr lang="en-US" dirty="0"/>
              <a:t>LU Decomposition</a:t>
            </a:r>
          </a:p>
        </p:txBody>
      </p:sp>
      <p:sp>
        <p:nvSpPr>
          <p:cNvPr id="3" name="Content Placeholder 2"/>
          <p:cNvSpPr>
            <a:spLocks noGrp="1"/>
          </p:cNvSpPr>
          <p:nvPr>
            <p:ph idx="1"/>
          </p:nvPr>
        </p:nvSpPr>
        <p:spPr>
          <a:xfrm>
            <a:off x="495300" y="1282700"/>
            <a:ext cx="9213328" cy="4903127"/>
          </a:xfrm>
        </p:spPr>
        <p:txBody>
          <a:bodyPr/>
          <a:lstStyle/>
          <a:p>
            <a:r>
              <a:rPr lang="en-US" dirty="0">
                <a:highlight>
                  <a:srgbClr val="FFFF00"/>
                </a:highlight>
              </a:rPr>
              <a:t>Computing LU Decomposition of a matrix A</a:t>
            </a:r>
          </a:p>
          <a:p>
            <a:pPr lvl="1"/>
            <a:r>
              <a:rPr lang="en-US" dirty="0">
                <a:highlight>
                  <a:srgbClr val="FFFF00"/>
                </a:highlight>
              </a:rPr>
              <a:t>Using Gaussian elimination to compute U</a:t>
            </a:r>
          </a:p>
          <a:p>
            <a:pPr lvl="1"/>
            <a:r>
              <a:rPr lang="en-US" dirty="0">
                <a:solidFill>
                  <a:srgbClr val="FF0000"/>
                </a:solidFill>
                <a:highlight>
                  <a:srgbClr val="FFFF00"/>
                </a:highlight>
              </a:rPr>
              <a:t>Apply inverse operation on the corresponding entry to I to get L</a:t>
            </a:r>
          </a:p>
        </p:txBody>
      </p:sp>
      <p:sp>
        <p:nvSpPr>
          <p:cNvPr id="4" name="Slide Number Placeholder 3"/>
          <p:cNvSpPr>
            <a:spLocks noGrp="1"/>
          </p:cNvSpPr>
          <p:nvPr>
            <p:ph type="sldNum" sz="quarter" idx="12"/>
          </p:nvPr>
        </p:nvSpPr>
        <p:spPr/>
        <p:txBody>
          <a:bodyPr/>
          <a:lstStyle/>
          <a:p>
            <a:fld id="{EAE57634-FDE7-4797-91F6-0E7406C687AB}" type="slidenum">
              <a:rPr lang="en-US" smtClean="0"/>
              <a:pPr/>
              <a:t>20</a:t>
            </a:fld>
            <a:endParaRPr lang="en-US" dirty="0"/>
          </a:p>
        </p:txBody>
      </p:sp>
      <p:grpSp>
        <p:nvGrpSpPr>
          <p:cNvPr id="6" name="Group 5"/>
          <p:cNvGrpSpPr/>
          <p:nvPr/>
        </p:nvGrpSpPr>
        <p:grpSpPr>
          <a:xfrm>
            <a:off x="660400" y="3373937"/>
            <a:ext cx="9048228" cy="2854320"/>
            <a:chOff x="609600" y="3378172"/>
            <a:chExt cx="8352210" cy="2634757"/>
          </a:xfrm>
        </p:grpSpPr>
        <p:sp>
          <p:nvSpPr>
            <p:cNvPr id="5" name="TextBox 4"/>
            <p:cNvSpPr txBox="1"/>
            <p:nvPr/>
          </p:nvSpPr>
          <p:spPr>
            <a:xfrm>
              <a:off x="914400" y="3429002"/>
              <a:ext cx="234089" cy="385254"/>
            </a:xfrm>
            <a:prstGeom prst="rect">
              <a:avLst/>
            </a:prstGeom>
            <a:noFill/>
          </p:spPr>
          <p:txBody>
            <a:bodyPr wrap="none" rtlCol="0">
              <a:spAutoFit/>
            </a:bodyPr>
            <a:lstStyle/>
            <a:p>
              <a:r>
                <a:rPr lang="en-US" sz="2112" dirty="0"/>
                <a:t>I</a:t>
              </a:r>
            </a:p>
          </p:txBody>
        </p:sp>
        <p:sp>
          <p:nvSpPr>
            <p:cNvPr id="11" name="TextBox 10"/>
            <p:cNvSpPr txBox="1"/>
            <p:nvPr/>
          </p:nvSpPr>
          <p:spPr>
            <a:xfrm>
              <a:off x="7952140" y="3378172"/>
              <a:ext cx="275520" cy="385254"/>
            </a:xfrm>
            <a:prstGeom prst="rect">
              <a:avLst/>
            </a:prstGeom>
            <a:noFill/>
          </p:spPr>
          <p:txBody>
            <a:bodyPr wrap="none" rtlCol="0">
              <a:spAutoFit/>
            </a:bodyPr>
            <a:lstStyle/>
            <a:p>
              <a:r>
                <a:rPr lang="en-US" sz="2112" dirty="0"/>
                <a:t>L</a:t>
              </a:r>
            </a:p>
          </p:txBody>
        </p:sp>
        <p:cxnSp>
          <p:nvCxnSpPr>
            <p:cNvPr id="7" name="Elbow Connector 6"/>
            <p:cNvCxnSpPr/>
            <p:nvPr/>
          </p:nvCxnSpPr>
          <p:spPr>
            <a:xfrm rot="5400000" flipH="1" flipV="1">
              <a:off x="2024656" y="4005857"/>
              <a:ext cx="8338" cy="1809750"/>
            </a:xfrm>
            <a:prstGeom prst="bentConnector3">
              <a:avLst>
                <a:gd name="adj1" fmla="val -29699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flipH="1" flipV="1">
              <a:off x="3929657" y="4010024"/>
              <a:ext cx="8338" cy="1809750"/>
            </a:xfrm>
            <a:prstGeom prst="bentConnector3">
              <a:avLst>
                <a:gd name="adj1" fmla="val -297001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a:off x="4973517" y="4906562"/>
              <a:ext cx="1619627" cy="8338"/>
            </a:xfrm>
            <a:prstGeom prst="bentConnector4">
              <a:avLst>
                <a:gd name="adj1" fmla="val -272"/>
                <a:gd name="adj2" fmla="val 30699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6200000" flipH="1">
              <a:off x="7469616" y="4155975"/>
              <a:ext cx="13758" cy="1517855"/>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24000" y="5327652"/>
              <a:ext cx="1061237" cy="685277"/>
            </a:xfrm>
            <a:prstGeom prst="rect">
              <a:avLst/>
            </a:prstGeom>
            <a:noFill/>
          </p:spPr>
          <p:txBody>
            <a:bodyPr wrap="none" rtlCol="0">
              <a:spAutoFit/>
            </a:bodyPr>
            <a:lstStyle/>
            <a:p>
              <a:r>
                <a:rPr lang="en-US" sz="2112" dirty="0"/>
                <a:t>R2 + 2R1</a:t>
              </a:r>
            </a:p>
            <a:p>
              <a:r>
                <a:rPr lang="en-US" sz="2112" dirty="0"/>
                <a:t>R3 + 3R1</a:t>
              </a:r>
            </a:p>
          </p:txBody>
        </p:sp>
        <p:sp>
          <p:nvSpPr>
            <p:cNvPr id="28" name="TextBox 27"/>
            <p:cNvSpPr txBox="1"/>
            <p:nvPr/>
          </p:nvSpPr>
          <p:spPr>
            <a:xfrm>
              <a:off x="3342157" y="5410202"/>
              <a:ext cx="1025725" cy="385254"/>
            </a:xfrm>
            <a:prstGeom prst="rect">
              <a:avLst/>
            </a:prstGeom>
            <a:noFill/>
          </p:spPr>
          <p:txBody>
            <a:bodyPr wrap="none" rtlCol="0">
              <a:spAutoFit/>
            </a:bodyPr>
            <a:lstStyle/>
            <a:p>
              <a:r>
                <a:rPr lang="en-US" sz="2112" dirty="0"/>
                <a:t>R2 * (-8)</a:t>
              </a:r>
            </a:p>
          </p:txBody>
        </p:sp>
        <p:sp>
          <p:nvSpPr>
            <p:cNvPr id="29" name="TextBox 28"/>
            <p:cNvSpPr txBox="1"/>
            <p:nvPr/>
          </p:nvSpPr>
          <p:spPr>
            <a:xfrm>
              <a:off x="5221317" y="5413377"/>
              <a:ext cx="1141141" cy="385254"/>
            </a:xfrm>
            <a:prstGeom prst="rect">
              <a:avLst/>
            </a:prstGeom>
            <a:noFill/>
          </p:spPr>
          <p:txBody>
            <a:bodyPr wrap="none" rtlCol="0">
              <a:spAutoFit/>
            </a:bodyPr>
            <a:lstStyle/>
            <a:p>
              <a:r>
                <a:rPr lang="en-US" sz="2112" dirty="0"/>
                <a:t>R3 - 15R2</a:t>
              </a:r>
            </a:p>
          </p:txBody>
        </p:sp>
        <p:sp>
          <p:nvSpPr>
            <p:cNvPr id="30" name="TextBox 29"/>
            <p:cNvSpPr txBox="1"/>
            <p:nvPr/>
          </p:nvSpPr>
          <p:spPr>
            <a:xfrm>
              <a:off x="6826317" y="5413377"/>
              <a:ext cx="1152978" cy="385254"/>
            </a:xfrm>
            <a:prstGeom prst="rect">
              <a:avLst/>
            </a:prstGeom>
            <a:noFill/>
          </p:spPr>
          <p:txBody>
            <a:bodyPr wrap="none" rtlCol="0">
              <a:spAutoFit/>
            </a:bodyPr>
            <a:lstStyle/>
            <a:p>
              <a:r>
                <a:rPr lang="en-US" sz="2112" dirty="0"/>
                <a:t>R3 * (-12)</a:t>
              </a:r>
            </a:p>
          </p:txBody>
        </p:sp>
        <p:pic>
          <p:nvPicPr>
            <p:cNvPr id="40962" name="Picture 2" descr="http://latex.codecogs.com/gif.latex?%5Cdpi%7B200%7D%20%5Chuge%20%5Cleft%5B%20%5Cbegin%7Barray%7D%7Bccc%7D%201%20%26%200%20%26%200%20%5C%5C%200%20%26%201%20%26%200%20%5C%5C%200%20%26%200%20%26%201%20%5Cend%7Barray%7D%20%5Cright%20%5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924301"/>
              <a:ext cx="809625" cy="966753"/>
            </a:xfrm>
            <a:prstGeom prst="rect">
              <a:avLst/>
            </a:prstGeom>
            <a:noFill/>
            <a:extLst>
              <a:ext uri="{909E8E84-426E-40DD-AFC4-6F175D3DCCD1}">
                <a14:hiddenFill xmlns:a14="http://schemas.microsoft.com/office/drawing/2010/main">
                  <a:solidFill>
                    <a:srgbClr val="FFFFFF"/>
                  </a:solidFill>
                </a14:hiddenFill>
              </a:ext>
            </a:extLst>
          </p:spPr>
        </p:pic>
        <p:pic>
          <p:nvPicPr>
            <p:cNvPr id="40964" name="Picture 4" descr="http://latex.codecogs.com/gif.latex?%5Cdpi%7B200%7D%20%5Chuge%20%5Cleft%5B%20%5Cbegin%7Barray%7D%7Bccc%7D%201%20%26%200%20%26%200%20%5C%5C%202%20%26%201%20%26%200%20%5C%5C%203%20%26%200%20%26%201%20%5Cend%7Barray%7D%20%5Cright%20%5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1007" y="3947597"/>
              <a:ext cx="790576" cy="944006"/>
            </a:xfrm>
            <a:prstGeom prst="rect">
              <a:avLst/>
            </a:prstGeom>
            <a:noFill/>
            <a:extLst>
              <a:ext uri="{909E8E84-426E-40DD-AFC4-6F175D3DCCD1}">
                <a14:hiddenFill xmlns:a14="http://schemas.microsoft.com/office/drawing/2010/main">
                  <a:solidFill>
                    <a:srgbClr val="FFFFFF"/>
                  </a:solidFill>
                </a14:hiddenFill>
              </a:ext>
            </a:extLst>
          </p:spPr>
        </p:pic>
        <p:pic>
          <p:nvPicPr>
            <p:cNvPr id="40966" name="Picture 6" descr="http://latex.codecogs.com/gif.latex?%5Cdpi%7B200%7D%20%5Chuge%20%5Cleft%5B%20%5Cbegin%7Barray%7D%7Bccc%7D%201%20%26%200%20%26%200%20%5C%5C%202%20%26%20-8%20%26%200%20%5C%5C%203%20%26%200%20%26%201%20%5Cend%7Barray%7D%20%5Cright%20%5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3220" y="3929003"/>
              <a:ext cx="1030961" cy="992778"/>
            </a:xfrm>
            <a:prstGeom prst="rect">
              <a:avLst/>
            </a:prstGeom>
            <a:noFill/>
            <a:extLst>
              <a:ext uri="{909E8E84-426E-40DD-AFC4-6F175D3DCCD1}">
                <a14:hiddenFill xmlns:a14="http://schemas.microsoft.com/office/drawing/2010/main">
                  <a:solidFill>
                    <a:srgbClr val="FFFFFF"/>
                  </a:solidFill>
                </a14:hiddenFill>
              </a:ext>
            </a:extLst>
          </p:spPr>
        </p:pic>
        <p:pic>
          <p:nvPicPr>
            <p:cNvPr id="40968" name="Picture 8" descr="http://latex.codecogs.com/gif.latex?%5Cdpi%7B200%7D%20%5Chuge%20%5Cleft%5B%20%5Cbegin%7Barray%7D%7Bccc%7D%201%20%26%200%20%26%200%20%5C%5C%202%20%26%20-8%20%26%200%20%5C%5C%203%20%26%20-15%20%26%201%20%5Cend%7Barray%7D%20%5Cright%20%5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5358" y="3924300"/>
              <a:ext cx="1137035" cy="982262"/>
            </a:xfrm>
            <a:prstGeom prst="rect">
              <a:avLst/>
            </a:prstGeom>
            <a:noFill/>
            <a:extLst>
              <a:ext uri="{909E8E84-426E-40DD-AFC4-6F175D3DCCD1}">
                <a14:hiddenFill xmlns:a14="http://schemas.microsoft.com/office/drawing/2010/main">
                  <a:solidFill>
                    <a:srgbClr val="FFFFFF"/>
                  </a:solidFill>
                </a14:hiddenFill>
              </a:ext>
            </a:extLst>
          </p:spPr>
        </p:pic>
        <p:pic>
          <p:nvPicPr>
            <p:cNvPr id="40970" name="Picture 10" descr="http://latex.codecogs.com/gif.latex?%5Cdpi%7B200%7D%20%5Chuge%20%5Cleft%5B%20%5Cbegin%7Barray%7D%7Bccc%7D%201%20%26%200%20%26%200%20%5C%5C%202%20%26%20-8%20%26%200%20%5C%5C%203%20%26%20-15%20%26%20-12%20%5Cend%7Barray%7D%20%5Cright%20%5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3801" y="3929003"/>
              <a:ext cx="1418009" cy="9620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2970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00179"/>
            <a:ext cx="8915400" cy="1143000"/>
          </a:xfrm>
        </p:spPr>
        <p:txBody>
          <a:bodyPr/>
          <a:lstStyle/>
          <a:p>
            <a:r>
              <a:rPr lang="en-US" dirty="0"/>
              <a:t>LU Decomposition</a:t>
            </a:r>
          </a:p>
        </p:txBody>
      </p:sp>
      <p:sp>
        <p:nvSpPr>
          <p:cNvPr id="3" name="Content Placeholder 2"/>
          <p:cNvSpPr>
            <a:spLocks noGrp="1"/>
          </p:cNvSpPr>
          <p:nvPr>
            <p:ph idx="1"/>
          </p:nvPr>
        </p:nvSpPr>
        <p:spPr>
          <a:xfrm>
            <a:off x="495300" y="1447803"/>
            <a:ext cx="9080500" cy="4903127"/>
          </a:xfrm>
        </p:spPr>
        <p:txBody>
          <a:bodyPr/>
          <a:lstStyle/>
          <a:p>
            <a:r>
              <a:rPr lang="en-US" dirty="0"/>
              <a:t>Computing LU Decomposition of a matrix A</a:t>
            </a:r>
          </a:p>
          <a:p>
            <a:pPr lvl="1"/>
            <a:r>
              <a:rPr lang="en-US" dirty="0"/>
              <a:t>Using Gaussian elimination to compute U</a:t>
            </a:r>
          </a:p>
          <a:p>
            <a:pPr lvl="1"/>
            <a:r>
              <a:rPr lang="en-US" dirty="0"/>
              <a:t>Apply inverse operation on the corresponding entry to I to get L</a:t>
            </a:r>
          </a:p>
        </p:txBody>
      </p:sp>
      <p:sp>
        <p:nvSpPr>
          <p:cNvPr id="4" name="Slide Number Placeholder 3"/>
          <p:cNvSpPr>
            <a:spLocks noGrp="1"/>
          </p:cNvSpPr>
          <p:nvPr>
            <p:ph type="sldNum" sz="quarter" idx="12"/>
          </p:nvPr>
        </p:nvSpPr>
        <p:spPr/>
        <p:txBody>
          <a:bodyPr/>
          <a:lstStyle/>
          <a:p>
            <a:fld id="{EAE57634-FDE7-4797-91F6-0E7406C687AB}" type="slidenum">
              <a:rPr lang="en-US" smtClean="0"/>
              <a:pPr/>
              <a:t>21</a:t>
            </a:fld>
            <a:endParaRPr lang="en-US" dirty="0"/>
          </a:p>
        </p:txBody>
      </p:sp>
      <p:grpSp>
        <p:nvGrpSpPr>
          <p:cNvPr id="5" name="Group 4"/>
          <p:cNvGrpSpPr/>
          <p:nvPr/>
        </p:nvGrpSpPr>
        <p:grpSpPr>
          <a:xfrm>
            <a:off x="2851572" y="4134251"/>
            <a:ext cx="4530929" cy="1664789"/>
            <a:chOff x="2632220" y="4080001"/>
            <a:chExt cx="4182396" cy="1536728"/>
          </a:xfrm>
        </p:grpSpPr>
        <p:pic>
          <p:nvPicPr>
            <p:cNvPr id="20" name="Picture 2" descr="http://latex.codecogs.com/gif.latex?%5Cdpi%7B200%7D%20%5Chuge%20%5Cleft%5B%20%5Cbegin%7Barray%7D%7Bccc%7D%201%20%26%202%20%26%203%20%5C%5C%202%20%26%20-4%20%26%206%20%5C%5C%203%20%26%20-9%20%26%203%20%5Cend%7Barray%7D%20%5Cright%20%5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2220" y="4619655"/>
              <a:ext cx="1028700" cy="9906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937020" y="4124357"/>
              <a:ext cx="315471" cy="385253"/>
            </a:xfrm>
            <a:prstGeom prst="rect">
              <a:avLst/>
            </a:prstGeom>
            <a:noFill/>
          </p:spPr>
          <p:txBody>
            <a:bodyPr wrap="none" rtlCol="0">
              <a:spAutoFit/>
            </a:bodyPr>
            <a:lstStyle/>
            <a:p>
              <a:r>
                <a:rPr lang="en-US" sz="2112" dirty="0"/>
                <a:t>A</a:t>
              </a:r>
            </a:p>
          </p:txBody>
        </p:sp>
        <p:sp>
          <p:nvSpPr>
            <p:cNvPr id="23" name="TextBox 22"/>
            <p:cNvSpPr txBox="1"/>
            <p:nvPr/>
          </p:nvSpPr>
          <p:spPr>
            <a:xfrm>
              <a:off x="4640759" y="4083099"/>
              <a:ext cx="275520" cy="385253"/>
            </a:xfrm>
            <a:prstGeom prst="rect">
              <a:avLst/>
            </a:prstGeom>
            <a:noFill/>
          </p:spPr>
          <p:txBody>
            <a:bodyPr wrap="none" rtlCol="0">
              <a:spAutoFit/>
            </a:bodyPr>
            <a:lstStyle/>
            <a:p>
              <a:r>
                <a:rPr lang="en-US" sz="2112" dirty="0"/>
                <a:t>L</a:t>
              </a:r>
            </a:p>
          </p:txBody>
        </p:sp>
        <p:pic>
          <p:nvPicPr>
            <p:cNvPr id="24" name="Picture 10" descr="http://latex.codecogs.com/gif.latex?%5Cdpi%7B200%7D%20%5Chuge%20%5Cleft%5B%20%5Cbegin%7Barray%7D%7Bccc%7D%201%20%26%200%20%26%200%20%5C%5C%202%20%26%20-8%20%26%200%20%5C%5C%203%20%26%20-15%20%26%20-12%20%5Cend%7Barray%7D%20%5Cright%20%5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2419" y="4633930"/>
              <a:ext cx="1418009" cy="96205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latex.codecogs.com/gif.latex?%5Cdpi%7B200%7D%20%5Chuge%20%5Cleft%5B%20%5Cbegin%7Barray%7D%7Bccc%7D%201%20%26%202%20%26%203%20%5C%5C%200%20%26%201%20%26%200%20%5C%5C%200%20%26%200%20%26%201%20%5Cend%7Barray%7D%20%5Cright%20%5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5019" y="4626129"/>
              <a:ext cx="829597" cy="9906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240959" y="4080001"/>
              <a:ext cx="330268" cy="385253"/>
            </a:xfrm>
            <a:prstGeom prst="rect">
              <a:avLst/>
            </a:prstGeom>
            <a:noFill/>
          </p:spPr>
          <p:txBody>
            <a:bodyPr wrap="none" rtlCol="0">
              <a:spAutoFit/>
            </a:bodyPr>
            <a:lstStyle/>
            <a:p>
              <a:r>
                <a:rPr lang="en-US" sz="2112" dirty="0"/>
                <a:t>U</a:t>
              </a:r>
            </a:p>
          </p:txBody>
        </p:sp>
        <p:sp>
          <p:nvSpPr>
            <p:cNvPr id="6" name="TextBox 5"/>
            <p:cNvSpPr txBox="1"/>
            <p:nvPr/>
          </p:nvSpPr>
          <p:spPr>
            <a:xfrm>
              <a:off x="3851419" y="4921376"/>
              <a:ext cx="294755" cy="385253"/>
            </a:xfrm>
            <a:prstGeom prst="rect">
              <a:avLst/>
            </a:prstGeom>
            <a:noFill/>
          </p:spPr>
          <p:txBody>
            <a:bodyPr wrap="none" rtlCol="0">
              <a:spAutoFit/>
            </a:bodyPr>
            <a:lstStyle/>
            <a:p>
              <a:r>
                <a:rPr lang="en-US" sz="2112" dirty="0"/>
                <a:t>=</a:t>
              </a:r>
            </a:p>
          </p:txBody>
        </p:sp>
      </p:grpSp>
    </p:spTree>
    <p:extLst>
      <p:ext uri="{BB962C8B-B14F-4D97-AF65-F5344CB8AC3E}">
        <p14:creationId xmlns:p14="http://schemas.microsoft.com/office/powerpoint/2010/main" val="27643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Practice 1</a:t>
            </a:r>
          </a:p>
        </p:txBody>
      </p:sp>
      <p:sp>
        <p:nvSpPr>
          <p:cNvPr id="3" name="Content Placeholder 2"/>
          <p:cNvSpPr>
            <a:spLocks noGrp="1"/>
          </p:cNvSpPr>
          <p:nvPr>
            <p:ph idx="1"/>
          </p:nvPr>
        </p:nvSpPr>
        <p:spPr/>
        <p:txBody>
          <a:bodyPr/>
          <a:lstStyle/>
          <a:p>
            <a:r>
              <a:rPr lang="en-US" dirty="0"/>
              <a:t>Go to </a:t>
            </a:r>
            <a:r>
              <a:rPr lang="en-US" dirty="0">
                <a:hlinkClick r:id="rId2" action="ppaction://hlinksldjump"/>
              </a:rPr>
              <a:t>practice</a:t>
            </a:r>
            <a:endParaRPr lang="en-US" dirty="0"/>
          </a:p>
        </p:txBody>
      </p:sp>
      <p:sp>
        <p:nvSpPr>
          <p:cNvPr id="4" name="Slide Number Placeholder 3"/>
          <p:cNvSpPr>
            <a:spLocks noGrp="1"/>
          </p:cNvSpPr>
          <p:nvPr>
            <p:ph type="sldNum" sz="quarter" idx="12"/>
          </p:nvPr>
        </p:nvSpPr>
        <p:spPr/>
        <p:txBody>
          <a:bodyPr/>
          <a:lstStyle/>
          <a:p>
            <a:fld id="{EAE57634-FDE7-4797-91F6-0E7406C687AB}" type="slidenum">
              <a:rPr lang="en-US" smtClean="0"/>
              <a:pPr/>
              <a:t>22</a:t>
            </a:fld>
            <a:endParaRPr lang="en-US"/>
          </a:p>
        </p:txBody>
      </p:sp>
    </p:spTree>
    <p:extLst>
      <p:ext uri="{BB962C8B-B14F-4D97-AF65-F5344CB8AC3E}">
        <p14:creationId xmlns:p14="http://schemas.microsoft.com/office/powerpoint/2010/main" val="132593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7016"/>
            <a:ext cx="8915400" cy="1143000"/>
          </a:xfrm>
        </p:spPr>
        <p:txBody>
          <a:bodyPr/>
          <a:lstStyle/>
          <a:p>
            <a:r>
              <a:rPr lang="en-US" dirty="0"/>
              <a:t>Outline</a:t>
            </a:r>
          </a:p>
        </p:txBody>
      </p:sp>
      <p:sp>
        <p:nvSpPr>
          <p:cNvPr id="3" name="Content Placeholder 2"/>
          <p:cNvSpPr>
            <a:spLocks noGrp="1"/>
          </p:cNvSpPr>
          <p:nvPr>
            <p:ph idx="1"/>
          </p:nvPr>
        </p:nvSpPr>
        <p:spPr/>
        <p:txBody>
          <a:bodyPr>
            <a:normAutofit fontScale="92500"/>
          </a:bodyPr>
          <a:lstStyle/>
          <a:p>
            <a:r>
              <a:rPr lang="en-US" dirty="0">
                <a:solidFill>
                  <a:schemeClr val="bg1">
                    <a:lumMod val="65000"/>
                  </a:schemeClr>
                </a:solidFill>
              </a:rPr>
              <a:t>Introduction</a:t>
            </a:r>
          </a:p>
          <a:p>
            <a:r>
              <a:rPr lang="en-US" dirty="0">
                <a:solidFill>
                  <a:schemeClr val="bg1">
                    <a:lumMod val="65000"/>
                  </a:schemeClr>
                </a:solidFill>
              </a:rPr>
              <a:t>LU Decomposition</a:t>
            </a:r>
          </a:p>
          <a:p>
            <a:r>
              <a:rPr lang="en-US" dirty="0"/>
              <a:t>Singular Value Decomposition</a:t>
            </a:r>
          </a:p>
          <a:p>
            <a:r>
              <a:rPr lang="en-US" dirty="0">
                <a:solidFill>
                  <a:schemeClr val="bg1">
                    <a:lumMod val="65000"/>
                  </a:schemeClr>
                </a:solidFill>
              </a:rPr>
              <a:t>Probabilistic Matrix Factorization</a:t>
            </a:r>
          </a:p>
          <a:p>
            <a:r>
              <a:rPr lang="en-US" dirty="0">
                <a:solidFill>
                  <a:schemeClr val="bg1">
                    <a:lumMod val="65000"/>
                  </a:schemeClr>
                </a:solidFill>
              </a:rPr>
              <a:t>Non-negative Matrix Factorization</a:t>
            </a:r>
          </a:p>
          <a:p>
            <a:r>
              <a:rPr lang="en-US" dirty="0">
                <a:solidFill>
                  <a:schemeClr val="bg1">
                    <a:lumMod val="65000"/>
                  </a:schemeClr>
                </a:solidFill>
              </a:rPr>
              <a:t>Further Development of Matrix Factorization Methods in Collaborative Filtering</a:t>
            </a:r>
          </a:p>
        </p:txBody>
      </p:sp>
      <p:sp>
        <p:nvSpPr>
          <p:cNvPr id="4" name="Slide Number Placeholder 3"/>
          <p:cNvSpPr>
            <a:spLocks noGrp="1"/>
          </p:cNvSpPr>
          <p:nvPr>
            <p:ph type="sldNum" sz="quarter" idx="12"/>
          </p:nvPr>
        </p:nvSpPr>
        <p:spPr/>
        <p:txBody>
          <a:bodyPr/>
          <a:lstStyle/>
          <a:p>
            <a:fld id="{EAE57634-FDE7-4797-91F6-0E7406C687A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98714"/>
            <a:ext cx="8915400" cy="1143000"/>
          </a:xfrm>
        </p:spPr>
        <p:txBody>
          <a:bodyPr/>
          <a:lstStyle/>
          <a:p>
            <a:r>
              <a:rPr lang="en-US" dirty="0"/>
              <a:t>Singular Value Decomposition</a:t>
            </a:r>
          </a:p>
        </p:txBody>
      </p:sp>
      <p:sp>
        <p:nvSpPr>
          <p:cNvPr id="3" name="Content Placeholder 2"/>
          <p:cNvSpPr>
            <a:spLocks noGrp="1"/>
          </p:cNvSpPr>
          <p:nvPr>
            <p:ph idx="1"/>
          </p:nvPr>
        </p:nvSpPr>
        <p:spPr>
          <a:xfrm>
            <a:off x="495300" y="3505200"/>
            <a:ext cx="9029700" cy="3048000"/>
          </a:xfrm>
        </p:spPr>
        <p:txBody>
          <a:bodyPr>
            <a:normAutofit lnSpcReduction="10000"/>
          </a:bodyPr>
          <a:lstStyle/>
          <a:p>
            <a:r>
              <a:rPr lang="en-US" sz="3000" dirty="0"/>
              <a:t>      is the </a:t>
            </a:r>
            <a:r>
              <a:rPr lang="en-US" sz="3000" dirty="0">
                <a:solidFill>
                  <a:srgbClr val="FF0000"/>
                </a:solidFill>
              </a:rPr>
              <a:t>conjugate transpose</a:t>
            </a:r>
            <a:r>
              <a:rPr lang="en-US" altLang="zh-CN" sz="3000" dirty="0">
                <a:solidFill>
                  <a:srgbClr val="FF0000"/>
                </a:solidFill>
              </a:rPr>
              <a:t>(</a:t>
            </a:r>
            <a:r>
              <a:rPr lang="zh-CN" altLang="en-US" sz="3000" dirty="0">
                <a:solidFill>
                  <a:srgbClr val="FF0000"/>
                </a:solidFill>
              </a:rPr>
              <a:t>共轭转置</a:t>
            </a:r>
            <a:r>
              <a:rPr lang="en-US" altLang="zh-CN" sz="3000" dirty="0">
                <a:solidFill>
                  <a:srgbClr val="FF0000"/>
                </a:solidFill>
              </a:rPr>
              <a:t>)</a:t>
            </a:r>
            <a:r>
              <a:rPr lang="en-US" sz="3000" dirty="0">
                <a:solidFill>
                  <a:srgbClr val="FF0000"/>
                </a:solidFill>
              </a:rPr>
              <a:t> </a:t>
            </a:r>
            <a:r>
              <a:rPr lang="en-US" sz="3000" dirty="0"/>
              <a:t>of </a:t>
            </a:r>
          </a:p>
          <a:p>
            <a:r>
              <a:rPr lang="en-US" dirty="0"/>
              <a:t>                   is </a:t>
            </a:r>
            <a:r>
              <a:rPr lang="en-US" dirty="0">
                <a:solidFill>
                  <a:srgbClr val="FF0000"/>
                </a:solidFill>
              </a:rPr>
              <a:t>orthonormal</a:t>
            </a:r>
            <a:r>
              <a:rPr lang="en-US" dirty="0"/>
              <a:t> matrix, i.e., </a:t>
            </a:r>
          </a:p>
          <a:p>
            <a:r>
              <a:rPr lang="en-US" dirty="0"/>
              <a:t>                   is rectangular </a:t>
            </a:r>
            <a:r>
              <a:rPr lang="en-US" dirty="0">
                <a:solidFill>
                  <a:srgbClr val="FF0000"/>
                </a:solidFill>
              </a:rPr>
              <a:t>diagonal</a:t>
            </a:r>
            <a:r>
              <a:rPr lang="en-US" dirty="0"/>
              <a:t> matrix with </a:t>
            </a:r>
            <a:r>
              <a:rPr lang="en-US" dirty="0">
                <a:solidFill>
                  <a:srgbClr val="FF0000"/>
                </a:solidFill>
              </a:rPr>
              <a:t>positive</a:t>
            </a:r>
            <a:r>
              <a:rPr lang="en-US" dirty="0"/>
              <a:t> entries</a:t>
            </a:r>
          </a:p>
          <a:p>
            <a:r>
              <a:rPr lang="en-US" dirty="0"/>
              <a:t>                     is </a:t>
            </a:r>
            <a:r>
              <a:rPr lang="en-US" dirty="0">
                <a:solidFill>
                  <a:srgbClr val="FF0000"/>
                </a:solidFill>
              </a:rPr>
              <a:t>orthonormal</a:t>
            </a:r>
            <a:r>
              <a:rPr lang="en-US" dirty="0"/>
              <a:t> matrix, i.e., </a:t>
            </a:r>
          </a:p>
        </p:txBody>
      </p:sp>
      <p:sp>
        <p:nvSpPr>
          <p:cNvPr id="4" name="TextBox 3"/>
          <p:cNvSpPr txBox="1"/>
          <p:nvPr/>
        </p:nvSpPr>
        <p:spPr>
          <a:xfrm>
            <a:off x="825501" y="1550990"/>
            <a:ext cx="8089900" cy="1067408"/>
          </a:xfrm>
          <a:prstGeom prst="rect">
            <a:avLst/>
          </a:prstGeom>
          <a:solidFill>
            <a:schemeClr val="accent3">
              <a:lumMod val="75000"/>
            </a:schemeClr>
          </a:solidFill>
        </p:spPr>
        <p:txBody>
          <a:bodyPr wrap="square" rtlCol="0">
            <a:spAutoFit/>
          </a:bodyPr>
          <a:lstStyle/>
          <a:p>
            <a:r>
              <a:rPr lang="en-US" sz="2112" dirty="0">
                <a:solidFill>
                  <a:schemeClr val="bg1"/>
                </a:solidFill>
              </a:rPr>
              <a:t>Singular Value Decomposition</a:t>
            </a:r>
          </a:p>
          <a:p>
            <a:r>
              <a:rPr lang="en-US" sz="2112" dirty="0"/>
              <a:t>The </a:t>
            </a:r>
            <a:r>
              <a:rPr lang="en-US" sz="2112" dirty="0">
                <a:solidFill>
                  <a:srgbClr val="FF0000"/>
                </a:solidFill>
              </a:rPr>
              <a:t>Singular Value Decomposition (SVD) </a:t>
            </a:r>
            <a:r>
              <a:rPr lang="en-US" sz="2112" dirty="0"/>
              <a:t>of an </a:t>
            </a:r>
            <a:r>
              <a:rPr lang="en-US" sz="2112" dirty="0" err="1"/>
              <a:t>NxM</a:t>
            </a:r>
            <a:r>
              <a:rPr lang="en-US" sz="2112" dirty="0"/>
              <a:t> matrix A  is a factorization of the form:</a:t>
            </a:r>
          </a:p>
        </p:txBody>
      </p:sp>
      <p:pic>
        <p:nvPicPr>
          <p:cNvPr id="26626" name="Picture 2" descr="http://latex.codecogs.com/gif.latex?\huge%20\dpi%7b200%7d%20A%20=%20U%20\Sigma%20V%5e*"/>
          <p:cNvPicPr>
            <a:picLocks noChangeAspect="1" noChangeArrowheads="1"/>
          </p:cNvPicPr>
          <p:nvPr/>
        </p:nvPicPr>
        <p:blipFill>
          <a:blip r:embed="rId2" cstate="print"/>
          <a:srcRect/>
          <a:stretch>
            <a:fillRect/>
          </a:stretch>
        </p:blipFill>
        <p:spPr bwMode="auto">
          <a:xfrm>
            <a:off x="3879850" y="2802996"/>
            <a:ext cx="2166938" cy="426142"/>
          </a:xfrm>
          <a:prstGeom prst="rect">
            <a:avLst/>
          </a:prstGeom>
          <a:noFill/>
        </p:spPr>
      </p:pic>
      <p:pic>
        <p:nvPicPr>
          <p:cNvPr id="26628" name="Picture 4" descr="http://latex.codecogs.com/gif.latex?\huge%20\dpi%7b200%7d%20V%5e*"/>
          <p:cNvPicPr>
            <a:picLocks noChangeAspect="1" noChangeArrowheads="1"/>
          </p:cNvPicPr>
          <p:nvPr/>
        </p:nvPicPr>
        <p:blipFill>
          <a:blip r:embed="rId3" cstate="print"/>
          <a:srcRect/>
          <a:stretch>
            <a:fillRect/>
          </a:stretch>
        </p:blipFill>
        <p:spPr bwMode="auto">
          <a:xfrm>
            <a:off x="990600" y="3661702"/>
            <a:ext cx="371475" cy="301824"/>
          </a:xfrm>
          <a:prstGeom prst="rect">
            <a:avLst/>
          </a:prstGeom>
          <a:noFill/>
        </p:spPr>
      </p:pic>
      <p:pic>
        <p:nvPicPr>
          <p:cNvPr id="26630" name="Picture 6" descr="http://latex.codecogs.com/gif.latex?\huge%20\dpi%7b200%7d%20V"/>
          <p:cNvPicPr>
            <a:picLocks noChangeAspect="1" noChangeArrowheads="1"/>
          </p:cNvPicPr>
          <p:nvPr/>
        </p:nvPicPr>
        <p:blipFill>
          <a:blip r:embed="rId4" cstate="print"/>
          <a:srcRect/>
          <a:stretch>
            <a:fillRect/>
          </a:stretch>
        </p:blipFill>
        <p:spPr bwMode="auto">
          <a:xfrm>
            <a:off x="7924800" y="3592803"/>
            <a:ext cx="254529" cy="270113"/>
          </a:xfrm>
          <a:prstGeom prst="rect">
            <a:avLst/>
          </a:prstGeom>
          <a:noFill/>
        </p:spPr>
      </p:pic>
      <p:pic>
        <p:nvPicPr>
          <p:cNvPr id="26632" name="Picture 8" descr="http://latex.codecogs.com/gif.latex?\huge%20\dpi%7b200%7d%20U%20\in%20\mathbb%7bR%7d%5e%7bN\times%20N%7d"/>
          <p:cNvPicPr>
            <a:picLocks noChangeAspect="1" noChangeArrowheads="1"/>
          </p:cNvPicPr>
          <p:nvPr/>
        </p:nvPicPr>
        <p:blipFill>
          <a:blip r:embed="rId5" cstate="print"/>
          <a:srcRect/>
          <a:stretch>
            <a:fillRect/>
          </a:stretch>
        </p:blipFill>
        <p:spPr bwMode="auto">
          <a:xfrm>
            <a:off x="1001379" y="4184063"/>
            <a:ext cx="1568450" cy="367805"/>
          </a:xfrm>
          <a:prstGeom prst="rect">
            <a:avLst/>
          </a:prstGeom>
          <a:noFill/>
        </p:spPr>
      </p:pic>
      <p:pic>
        <p:nvPicPr>
          <p:cNvPr id="26634" name="Picture 10" descr="http://latex.codecogs.com/gif.latex?\huge%20\dpi%7b200%7d%20UU%5e*%20=%20I"/>
          <p:cNvPicPr>
            <a:picLocks noChangeAspect="1" noChangeArrowheads="1"/>
          </p:cNvPicPr>
          <p:nvPr/>
        </p:nvPicPr>
        <p:blipFill>
          <a:blip r:embed="rId6" cstate="print"/>
          <a:srcRect/>
          <a:stretch>
            <a:fillRect/>
          </a:stretch>
        </p:blipFill>
        <p:spPr bwMode="auto">
          <a:xfrm>
            <a:off x="7924800" y="4220632"/>
            <a:ext cx="1207294" cy="294667"/>
          </a:xfrm>
          <a:prstGeom prst="rect">
            <a:avLst/>
          </a:prstGeom>
          <a:noFill/>
        </p:spPr>
      </p:pic>
      <p:pic>
        <p:nvPicPr>
          <p:cNvPr id="26636" name="Picture 12" descr="http://latex.codecogs.com/gif.latex?\huge%20\dpi%7b200%7d%20$\Sigma%20\in%20\mathbb%7bR%7d%5e%7bN\times%20M%7d"/>
          <p:cNvPicPr>
            <a:picLocks noChangeAspect="1" noChangeArrowheads="1"/>
          </p:cNvPicPr>
          <p:nvPr/>
        </p:nvPicPr>
        <p:blipFill>
          <a:blip r:embed="rId7" cstate="print"/>
          <a:srcRect/>
          <a:stretch>
            <a:fillRect/>
          </a:stretch>
        </p:blipFill>
        <p:spPr bwMode="auto">
          <a:xfrm>
            <a:off x="1001380" y="4786608"/>
            <a:ext cx="1557672" cy="345629"/>
          </a:xfrm>
          <a:prstGeom prst="rect">
            <a:avLst/>
          </a:prstGeom>
          <a:noFill/>
        </p:spPr>
      </p:pic>
      <p:pic>
        <p:nvPicPr>
          <p:cNvPr id="26638" name="Picture 14" descr="http://latex.codecogs.com/gif.latex?\huge%20\dpi%7b200%7d%20V%5e*%20\in%20\mathbb%7bR%7d%5e%7bM\times%20M%7d"/>
          <p:cNvPicPr>
            <a:picLocks noChangeAspect="1" noChangeArrowheads="1"/>
          </p:cNvPicPr>
          <p:nvPr/>
        </p:nvPicPr>
        <p:blipFill>
          <a:blip r:embed="rId8" cstate="print"/>
          <a:srcRect/>
          <a:stretch>
            <a:fillRect/>
          </a:stretch>
        </p:blipFill>
        <p:spPr bwMode="auto">
          <a:xfrm>
            <a:off x="956205" y="5807943"/>
            <a:ext cx="1850497" cy="375552"/>
          </a:xfrm>
          <a:prstGeom prst="rect">
            <a:avLst/>
          </a:prstGeom>
          <a:noFill/>
        </p:spPr>
      </p:pic>
      <p:pic>
        <p:nvPicPr>
          <p:cNvPr id="26640" name="Picture 16" descr="http://latex.codecogs.com/gif.latex?\huge%20\dpi%7b200%7d%20VV%5e*%20=%20I"/>
          <p:cNvPicPr>
            <a:picLocks noChangeAspect="1" noChangeArrowheads="1"/>
          </p:cNvPicPr>
          <p:nvPr/>
        </p:nvPicPr>
        <p:blipFill>
          <a:blip r:embed="rId9" cstate="print"/>
          <a:srcRect/>
          <a:stretch>
            <a:fillRect/>
          </a:stretch>
        </p:blipFill>
        <p:spPr bwMode="auto">
          <a:xfrm>
            <a:off x="7946453" y="5836006"/>
            <a:ext cx="1324240" cy="319422"/>
          </a:xfrm>
          <a:prstGeom prst="rect">
            <a:avLst/>
          </a:prstGeom>
          <a:noFill/>
        </p:spPr>
      </p:pic>
      <p:sp>
        <p:nvSpPr>
          <p:cNvPr id="5" name="Slide Number Placeholder 4"/>
          <p:cNvSpPr>
            <a:spLocks noGrp="1"/>
          </p:cNvSpPr>
          <p:nvPr>
            <p:ph type="sldNum" sz="quarter" idx="12"/>
          </p:nvPr>
        </p:nvSpPr>
        <p:spPr/>
        <p:txBody>
          <a:bodyPr/>
          <a:lstStyle/>
          <a:p>
            <a:fld id="{EAE57634-FDE7-4797-91F6-0E7406C687A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10776"/>
            <a:ext cx="8915400" cy="1143000"/>
          </a:xfrm>
        </p:spPr>
        <p:txBody>
          <a:bodyPr/>
          <a:lstStyle/>
          <a:p>
            <a:r>
              <a:rPr lang="en-US" dirty="0"/>
              <a:t>SVD </a:t>
            </a:r>
            <a:r>
              <a:rPr lang="en-US" dirty="0" err="1"/>
              <a:t>v.s</a:t>
            </a:r>
            <a:r>
              <a:rPr lang="en-US" dirty="0"/>
              <a:t>. Eigen Decomposition</a:t>
            </a:r>
          </a:p>
        </p:txBody>
      </p:sp>
      <p:sp>
        <p:nvSpPr>
          <p:cNvPr id="3" name="Content Placeholder 2"/>
          <p:cNvSpPr>
            <a:spLocks noGrp="1"/>
          </p:cNvSpPr>
          <p:nvPr>
            <p:ph idx="1"/>
          </p:nvPr>
        </p:nvSpPr>
        <p:spPr>
          <a:xfrm>
            <a:off x="495300" y="3518431"/>
            <a:ext cx="8915400" cy="3075992"/>
          </a:xfrm>
        </p:spPr>
        <p:txBody>
          <a:bodyPr>
            <a:normAutofit fontScale="92500"/>
          </a:bodyPr>
          <a:lstStyle/>
          <a:p>
            <a:r>
              <a:rPr lang="en-US" sz="3286" dirty="0"/>
              <a:t>Diagonal entries of      are called </a:t>
            </a:r>
            <a:r>
              <a:rPr lang="en-US" sz="3286" dirty="0">
                <a:solidFill>
                  <a:srgbClr val="FF0000"/>
                </a:solidFill>
              </a:rPr>
              <a:t>singular values </a:t>
            </a:r>
            <a:r>
              <a:rPr lang="en-US" sz="3286" dirty="0"/>
              <a:t>of A.</a:t>
            </a:r>
          </a:p>
          <a:p>
            <a:r>
              <a:rPr lang="en-US" sz="3286" dirty="0"/>
              <a:t>Columns of U and V are called </a:t>
            </a:r>
            <a:r>
              <a:rPr lang="en-US" sz="3286" dirty="0">
                <a:solidFill>
                  <a:srgbClr val="FF0000"/>
                </a:solidFill>
              </a:rPr>
              <a:t>left singular vectors </a:t>
            </a:r>
            <a:r>
              <a:rPr lang="en-US" sz="3286" dirty="0"/>
              <a:t>and </a:t>
            </a:r>
            <a:r>
              <a:rPr lang="en-US" sz="3286" dirty="0">
                <a:solidFill>
                  <a:srgbClr val="FF0000"/>
                </a:solidFill>
              </a:rPr>
              <a:t>right singular vectors </a:t>
            </a:r>
            <a:r>
              <a:rPr lang="en-US" sz="3286" dirty="0"/>
              <a:t>of A, respectively</a:t>
            </a:r>
          </a:p>
          <a:p>
            <a:r>
              <a:rPr lang="en-US" sz="3286" dirty="0"/>
              <a:t>The singular values        are arranged in descending order in </a:t>
            </a:r>
          </a:p>
        </p:txBody>
      </p:sp>
      <p:sp>
        <p:nvSpPr>
          <p:cNvPr id="4" name="TextBox 3"/>
          <p:cNvSpPr txBox="1"/>
          <p:nvPr/>
        </p:nvSpPr>
        <p:spPr>
          <a:xfrm>
            <a:off x="825501" y="1550990"/>
            <a:ext cx="8089900" cy="1067408"/>
          </a:xfrm>
          <a:prstGeom prst="rect">
            <a:avLst/>
          </a:prstGeom>
          <a:solidFill>
            <a:schemeClr val="accent3">
              <a:lumMod val="75000"/>
            </a:schemeClr>
          </a:solidFill>
        </p:spPr>
        <p:txBody>
          <a:bodyPr wrap="square" rtlCol="0">
            <a:spAutoFit/>
          </a:bodyPr>
          <a:lstStyle/>
          <a:p>
            <a:r>
              <a:rPr lang="en-US" sz="2112" dirty="0">
                <a:solidFill>
                  <a:schemeClr val="bg1"/>
                </a:solidFill>
              </a:rPr>
              <a:t>Singular Value Decomposition</a:t>
            </a:r>
          </a:p>
          <a:p>
            <a:r>
              <a:rPr lang="en-US" sz="2112" dirty="0"/>
              <a:t>The </a:t>
            </a:r>
            <a:r>
              <a:rPr lang="en-US" sz="2112" dirty="0">
                <a:solidFill>
                  <a:srgbClr val="FF0000"/>
                </a:solidFill>
              </a:rPr>
              <a:t>Singular Value Decomposition (SVD) </a:t>
            </a:r>
            <a:r>
              <a:rPr lang="en-US" sz="2112" dirty="0"/>
              <a:t>of an </a:t>
            </a:r>
            <a:r>
              <a:rPr lang="en-US" sz="2112" dirty="0" err="1"/>
              <a:t>NxM</a:t>
            </a:r>
            <a:r>
              <a:rPr lang="en-US" sz="2112" dirty="0"/>
              <a:t> matrix A  is a factorization of the form:</a:t>
            </a:r>
          </a:p>
        </p:txBody>
      </p:sp>
      <p:pic>
        <p:nvPicPr>
          <p:cNvPr id="5" name="Picture 2" descr="http://latex.codecogs.com/gif.latex?\huge%20\dpi%7b200%7d%20A%20=%20U%20\Sigma%20V%5e*"/>
          <p:cNvPicPr>
            <a:picLocks noChangeAspect="1" noChangeArrowheads="1"/>
          </p:cNvPicPr>
          <p:nvPr/>
        </p:nvPicPr>
        <p:blipFill>
          <a:blip r:embed="rId2" cstate="print"/>
          <a:srcRect/>
          <a:stretch>
            <a:fillRect/>
          </a:stretch>
        </p:blipFill>
        <p:spPr bwMode="auto">
          <a:xfrm>
            <a:off x="3879850" y="2802996"/>
            <a:ext cx="2166938" cy="426142"/>
          </a:xfrm>
          <a:prstGeom prst="rect">
            <a:avLst/>
          </a:prstGeom>
          <a:noFill/>
        </p:spPr>
      </p:pic>
      <p:pic>
        <p:nvPicPr>
          <p:cNvPr id="28674" name="Picture 2" descr="http://latex.codecogs.com/gif.latex?\huge%20\dpi%7b200%7d%20\Sigma"/>
          <p:cNvPicPr>
            <a:picLocks noChangeAspect="1" noChangeArrowheads="1"/>
          </p:cNvPicPr>
          <p:nvPr/>
        </p:nvPicPr>
        <p:blipFill>
          <a:blip r:embed="rId3" cstate="print"/>
          <a:srcRect/>
          <a:stretch>
            <a:fillRect/>
          </a:stretch>
        </p:blipFill>
        <p:spPr bwMode="auto">
          <a:xfrm>
            <a:off x="4090616" y="3711991"/>
            <a:ext cx="201984" cy="257109"/>
          </a:xfrm>
          <a:prstGeom prst="rect">
            <a:avLst/>
          </a:prstGeom>
          <a:noFill/>
        </p:spPr>
      </p:pic>
      <p:pic>
        <p:nvPicPr>
          <p:cNvPr id="7" name="Picture 2" descr="http://latex.codecogs.com/gif.latex?\huge%20\dpi%7b200%7d%20\Sigma"/>
          <p:cNvPicPr>
            <a:picLocks noChangeAspect="1" noChangeArrowheads="1"/>
          </p:cNvPicPr>
          <p:nvPr/>
        </p:nvPicPr>
        <p:blipFill>
          <a:blip r:embed="rId3" cstate="print"/>
          <a:srcRect/>
          <a:stretch>
            <a:fillRect/>
          </a:stretch>
        </p:blipFill>
        <p:spPr bwMode="auto">
          <a:xfrm>
            <a:off x="2379066" y="5746267"/>
            <a:ext cx="201984" cy="257109"/>
          </a:xfrm>
          <a:prstGeom prst="rect">
            <a:avLst/>
          </a:prstGeom>
          <a:noFill/>
        </p:spPr>
      </p:pic>
      <p:pic>
        <p:nvPicPr>
          <p:cNvPr id="28676" name="Picture 4" descr="http://latex.codecogs.com/gif.latex?\huge%20\dpi%7b200%7d%20\Sigma_%7bii%7ds"/>
          <p:cNvPicPr>
            <a:picLocks noChangeAspect="1" noChangeArrowheads="1"/>
          </p:cNvPicPr>
          <p:nvPr/>
        </p:nvPicPr>
        <p:blipFill>
          <a:blip r:embed="rId4" cstate="print"/>
          <a:srcRect/>
          <a:stretch>
            <a:fillRect/>
          </a:stretch>
        </p:blipFill>
        <p:spPr bwMode="auto">
          <a:xfrm>
            <a:off x="4041455" y="5273872"/>
            <a:ext cx="502291" cy="303940"/>
          </a:xfrm>
          <a:prstGeom prst="rect">
            <a:avLst/>
          </a:prstGeom>
          <a:noFill/>
        </p:spPr>
      </p:pic>
      <p:sp>
        <p:nvSpPr>
          <p:cNvPr id="6" name="Slide Number Placeholder 5"/>
          <p:cNvSpPr>
            <a:spLocks noGrp="1"/>
          </p:cNvSpPr>
          <p:nvPr>
            <p:ph type="sldNum" sz="quarter" idx="12"/>
          </p:nvPr>
        </p:nvSpPr>
        <p:spPr/>
        <p:txBody>
          <a:bodyPr/>
          <a:lstStyle/>
          <a:p>
            <a:fld id="{EAE57634-FDE7-4797-91F6-0E7406C687A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9293"/>
            <a:ext cx="8915400" cy="1143000"/>
          </a:xfrm>
        </p:spPr>
        <p:txBody>
          <a:bodyPr/>
          <a:lstStyle/>
          <a:p>
            <a:r>
              <a:rPr lang="en-US" dirty="0"/>
              <a:t>SVD </a:t>
            </a:r>
            <a:r>
              <a:rPr lang="en-US" dirty="0" err="1"/>
              <a:t>v.s</a:t>
            </a:r>
            <a:r>
              <a:rPr lang="en-US" dirty="0"/>
              <a:t>. Eigen Decomposition</a:t>
            </a:r>
          </a:p>
        </p:txBody>
      </p:sp>
      <p:sp>
        <p:nvSpPr>
          <p:cNvPr id="3" name="Content Placeholder 2"/>
          <p:cNvSpPr>
            <a:spLocks noGrp="1"/>
          </p:cNvSpPr>
          <p:nvPr>
            <p:ph idx="1"/>
          </p:nvPr>
        </p:nvSpPr>
        <p:spPr>
          <a:xfrm>
            <a:off x="495300" y="3483032"/>
            <a:ext cx="8915400" cy="3254850"/>
          </a:xfrm>
        </p:spPr>
        <p:txBody>
          <a:bodyPr>
            <a:normAutofit fontScale="70000" lnSpcReduction="20000"/>
          </a:bodyPr>
          <a:lstStyle/>
          <a:p>
            <a:r>
              <a:rPr lang="en-US" dirty="0"/>
              <a:t>The left singular vectors of A are eigenvectors of AA*, because</a:t>
            </a:r>
          </a:p>
          <a:p>
            <a:endParaRPr lang="en-US" dirty="0"/>
          </a:p>
          <a:p>
            <a:endParaRPr lang="en-US" dirty="0"/>
          </a:p>
          <a:p>
            <a:r>
              <a:rPr lang="en-US" dirty="0"/>
              <a:t>The left singular vectors of A are eigenvectors of A*A, because</a:t>
            </a:r>
          </a:p>
          <a:p>
            <a:endParaRPr lang="en-US" dirty="0"/>
          </a:p>
          <a:p>
            <a:endParaRPr lang="en-US" dirty="0"/>
          </a:p>
          <a:p>
            <a:r>
              <a:rPr lang="en-US" dirty="0"/>
              <a:t>The singular values of A are the square roots of </a:t>
            </a:r>
            <a:r>
              <a:rPr lang="en-US" dirty="0" err="1"/>
              <a:t>eigenvalues</a:t>
            </a:r>
            <a:r>
              <a:rPr lang="en-US" dirty="0"/>
              <a:t> of both AA* and A*A.</a:t>
            </a:r>
          </a:p>
        </p:txBody>
      </p:sp>
      <p:sp>
        <p:nvSpPr>
          <p:cNvPr id="4" name="TextBox 3"/>
          <p:cNvSpPr txBox="1"/>
          <p:nvPr/>
        </p:nvSpPr>
        <p:spPr>
          <a:xfrm>
            <a:off x="825501" y="1550990"/>
            <a:ext cx="8089900" cy="1067408"/>
          </a:xfrm>
          <a:prstGeom prst="rect">
            <a:avLst/>
          </a:prstGeom>
          <a:solidFill>
            <a:schemeClr val="accent3">
              <a:lumMod val="75000"/>
            </a:schemeClr>
          </a:solidFill>
        </p:spPr>
        <p:txBody>
          <a:bodyPr wrap="square" rtlCol="0">
            <a:spAutoFit/>
          </a:bodyPr>
          <a:lstStyle/>
          <a:p>
            <a:r>
              <a:rPr lang="en-US" sz="2112" dirty="0">
                <a:solidFill>
                  <a:schemeClr val="bg1"/>
                </a:solidFill>
              </a:rPr>
              <a:t>Singular Value Decomposition</a:t>
            </a:r>
          </a:p>
          <a:p>
            <a:r>
              <a:rPr lang="en-US" sz="2112" dirty="0"/>
              <a:t>The </a:t>
            </a:r>
            <a:r>
              <a:rPr lang="en-US" sz="2112" dirty="0">
                <a:solidFill>
                  <a:srgbClr val="FF0000"/>
                </a:solidFill>
              </a:rPr>
              <a:t>Singular Value Decomposition (SVD) </a:t>
            </a:r>
            <a:r>
              <a:rPr lang="en-US" sz="2112" dirty="0"/>
              <a:t>of an </a:t>
            </a:r>
            <a:r>
              <a:rPr lang="en-US" sz="2112" dirty="0" err="1"/>
              <a:t>NxM</a:t>
            </a:r>
            <a:r>
              <a:rPr lang="en-US" sz="2112" dirty="0"/>
              <a:t> matrix A  is a factorization of the form:</a:t>
            </a:r>
          </a:p>
        </p:txBody>
      </p:sp>
      <p:pic>
        <p:nvPicPr>
          <p:cNvPr id="5" name="Picture 2" descr="http://latex.codecogs.com/gif.latex?\huge%20\dpi%7b200%7d%20A%20=%20U%20\Sigma%20V%5e*"/>
          <p:cNvPicPr>
            <a:picLocks noChangeAspect="1" noChangeArrowheads="1"/>
          </p:cNvPicPr>
          <p:nvPr/>
        </p:nvPicPr>
        <p:blipFill>
          <a:blip r:embed="rId2" cstate="print"/>
          <a:srcRect/>
          <a:stretch>
            <a:fillRect/>
          </a:stretch>
        </p:blipFill>
        <p:spPr bwMode="auto">
          <a:xfrm>
            <a:off x="3879850" y="2802996"/>
            <a:ext cx="2166938" cy="426142"/>
          </a:xfrm>
          <a:prstGeom prst="rect">
            <a:avLst/>
          </a:prstGeom>
          <a:noFill/>
        </p:spPr>
      </p:pic>
      <p:pic>
        <p:nvPicPr>
          <p:cNvPr id="29698" name="Picture 2" descr="http://latex.codecogs.com/gif.latex?\huge%20\dpi%7b200%7d%20AA%5e*%20=%20(U%20\Sigma%20V%5e*)%20(U%20\Sigma%20V%5e*)%5e*%20=%20U%20\Sigma%20\Sigma%5eT%20U%5e*"/>
          <p:cNvPicPr>
            <a:picLocks noChangeAspect="1" noChangeArrowheads="1"/>
          </p:cNvPicPr>
          <p:nvPr/>
        </p:nvPicPr>
        <p:blipFill>
          <a:blip r:embed="rId3" cstate="print"/>
          <a:srcRect/>
          <a:stretch>
            <a:fillRect/>
          </a:stretch>
        </p:blipFill>
        <p:spPr bwMode="auto">
          <a:xfrm>
            <a:off x="2311400" y="3965575"/>
            <a:ext cx="5695950" cy="487153"/>
          </a:xfrm>
          <a:prstGeom prst="rect">
            <a:avLst/>
          </a:prstGeom>
          <a:noFill/>
        </p:spPr>
      </p:pic>
      <p:pic>
        <p:nvPicPr>
          <p:cNvPr id="29700" name="Picture 4" descr="http://latex.codecogs.com/gif.latex?\huge%20\dpi%7b200%7d%20A%5e*A%20=%20(U%20\Sigma%20V%5e*)%5e*%20(U%20\Sigma%20V%5e*)%20=%20V%20\Sigma%5eT%20\Sigma%20V"/>
          <p:cNvPicPr>
            <a:picLocks noChangeAspect="1" noChangeArrowheads="1"/>
          </p:cNvPicPr>
          <p:nvPr/>
        </p:nvPicPr>
        <p:blipFill>
          <a:blip r:embed="rId4" cstate="print"/>
          <a:srcRect/>
          <a:stretch>
            <a:fillRect/>
          </a:stretch>
        </p:blipFill>
        <p:spPr bwMode="auto">
          <a:xfrm>
            <a:off x="2146302" y="5172256"/>
            <a:ext cx="5850731" cy="512432"/>
          </a:xfrm>
          <a:prstGeom prst="rect">
            <a:avLst/>
          </a:prstGeom>
          <a:noFill/>
        </p:spPr>
      </p:pic>
      <p:sp>
        <p:nvSpPr>
          <p:cNvPr id="6" name="Slide Number Placeholder 5"/>
          <p:cNvSpPr>
            <a:spLocks noGrp="1"/>
          </p:cNvSpPr>
          <p:nvPr>
            <p:ph type="sldNum" sz="quarter" idx="12"/>
          </p:nvPr>
        </p:nvSpPr>
        <p:spPr/>
        <p:txBody>
          <a:bodyPr/>
          <a:lstStyle/>
          <a:p>
            <a:fld id="{EAE57634-FDE7-4797-91F6-0E7406C687A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7016"/>
            <a:ext cx="8915400" cy="1143000"/>
          </a:xfrm>
        </p:spPr>
        <p:txBody>
          <a:bodyPr/>
          <a:lstStyle/>
          <a:p>
            <a:r>
              <a:rPr lang="en-US" dirty="0"/>
              <a:t>SVD Example</a:t>
            </a:r>
          </a:p>
        </p:txBody>
      </p:sp>
      <p:sp>
        <p:nvSpPr>
          <p:cNvPr id="3" name="Content Placeholder 2"/>
          <p:cNvSpPr>
            <a:spLocks noGrp="1"/>
          </p:cNvSpPr>
          <p:nvPr>
            <p:ph idx="1"/>
          </p:nvPr>
        </p:nvSpPr>
        <p:spPr/>
        <p:txBody>
          <a:bodyPr/>
          <a:lstStyle/>
          <a:p>
            <a:r>
              <a:rPr lang="en-US" dirty="0"/>
              <a:t>We give an example of a simple SVD decomposition</a:t>
            </a:r>
          </a:p>
        </p:txBody>
      </p:sp>
      <p:sp>
        <p:nvSpPr>
          <p:cNvPr id="4" name="Slide Number Placeholder 3"/>
          <p:cNvSpPr>
            <a:spLocks noGrp="1"/>
          </p:cNvSpPr>
          <p:nvPr>
            <p:ph type="sldNum" sz="quarter" idx="12"/>
          </p:nvPr>
        </p:nvSpPr>
        <p:spPr/>
        <p:txBody>
          <a:bodyPr/>
          <a:lstStyle/>
          <a:p>
            <a:fld id="{EAE57634-FDE7-4797-91F6-0E7406C687AB}" type="slidenum">
              <a:rPr lang="en-US" smtClean="0"/>
              <a:pPr/>
              <a:t>27</a:t>
            </a:fld>
            <a:endParaRPr lang="en-US"/>
          </a:p>
        </p:txBody>
      </p:sp>
      <p:pic>
        <p:nvPicPr>
          <p:cNvPr id="43012" name="Picture 4" descr="http://latex.codecogs.com/gif.latex?%5Cdpi%7B200%7D%20%5Chuge%20%5Cleft%5B%20%5Cbegin%7Barray%7D%7Bccccc%7D%201%20%26%200%20%26%200%20%26%200%20%26%202%20%5C%5C%200%20%26%200%20%26%203%20%26%200%20%26%200%20%5C%5C%200%20%26%200%20%26%200%20%26%200%20%26%200%20%5C%5C%200%20%26%204%20%26%200%20%26%200%20%26%200%20%5Cend%7Barray%7D%20%5Cright%20%5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9324" y="3250143"/>
            <a:ext cx="1286882" cy="1341438"/>
          </a:xfrm>
          <a:prstGeom prst="rect">
            <a:avLst/>
          </a:prstGeom>
          <a:noFill/>
          <a:extLst>
            <a:ext uri="{909E8E84-426E-40DD-AFC4-6F175D3DCCD1}">
              <a14:hiddenFill xmlns:a14="http://schemas.microsoft.com/office/drawing/2010/main">
                <a:solidFill>
                  <a:srgbClr val="FFFFFF"/>
                </a:solidFill>
              </a14:hiddenFill>
            </a:ext>
          </a:extLst>
        </p:spPr>
      </p:pic>
      <p:pic>
        <p:nvPicPr>
          <p:cNvPr id="43014" name="Picture 6" descr="http://latex.codecogs.com/gif.latex?%5Cdpi%7B200%7D%20%5Chuge%20%5Cleft%5B%20%5Cbegin%7Barray%7D%7Bccccc%7D%204%20%26%200%20%26%200%20%26%200%20%26%200%20%5C%5C%200%20%26%203%20%26%200%20%26%200%20%26%200%20%5C%5C%200%20%26%200%20%26%20%5Csqrt%7B5%7D%20%26%200%20%26%200%20%5C%5C%200%20%26%200%20%26%200%20%26%200%20%26%200%20%5Cend%7Barray%7D%20%5Cright%20%5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6589" y="3250143"/>
            <a:ext cx="1500116" cy="1341438"/>
          </a:xfrm>
          <a:prstGeom prst="rect">
            <a:avLst/>
          </a:prstGeom>
          <a:noFill/>
          <a:extLst>
            <a:ext uri="{909E8E84-426E-40DD-AFC4-6F175D3DCCD1}">
              <a14:hiddenFill xmlns:a14="http://schemas.microsoft.com/office/drawing/2010/main">
                <a:solidFill>
                  <a:srgbClr val="FFFFFF"/>
                </a:solidFill>
              </a14:hiddenFill>
            </a:ext>
          </a:extLst>
        </p:spPr>
      </p:pic>
      <p:pic>
        <p:nvPicPr>
          <p:cNvPr id="43016" name="Picture 8" descr="http://latex.codecogs.com/gif.latex?%5Cdpi%7B200%7D%20%5Chuge%20%5Cleft%5B%20%5Cbegin%7Barray%7D%7Bccccc%7D%200%20%26%201%20%26%200%20%26%200%20%26%200%20%5C%5C%200%20%26%200%20%26%201%20%26%200%20%26%200%20%5C%5C%20%5Csqrt%7B0.2%7D%20%26%200%20%26%200%20%26%200%20%26%20%5Csqrt%7B0.8%7D%20%5C%5C%200%20%26%200%20%26%200%20%26%201%20%26%200%20%5C%5C%20-%5Csqrt%7B0.8%7D%20%26%200%20%26%200%20%26%200%20%26%20%5Csqrt%7B0.2%7D%20%5Cend%7Barray%7D%20%5Cright%20%5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5240" y="3250145"/>
            <a:ext cx="2205462" cy="1609724"/>
          </a:xfrm>
          <a:prstGeom prst="rect">
            <a:avLst/>
          </a:prstGeom>
          <a:noFill/>
          <a:extLst>
            <a:ext uri="{909E8E84-426E-40DD-AFC4-6F175D3DCCD1}">
              <a14:hiddenFill xmlns:a14="http://schemas.microsoft.com/office/drawing/2010/main">
                <a:solidFill>
                  <a:srgbClr val="FFFFFF"/>
                </a:solidFill>
              </a14:hiddenFill>
            </a:ext>
          </a:extLst>
        </p:spPr>
      </p:pic>
      <p:pic>
        <p:nvPicPr>
          <p:cNvPr id="43018" name="Picture 10" descr="http://latex.codecogs.com/gif.latex?%5Cdpi%7B200%7D%20%5Chuge%20%5Cleft%5B%20%5Cbegin%7Barray%7D%7Bcccc%7D%200%20%26%200%20%26%201%20%26%200%20%5C%5C%200%20%26%201%20%26%200%20%26%200%20%5C%5C%200%20%26%200%20%26%200%20%26%20-1%20%5C%5C%201%20%26%200%20%26%200%20%26%200%20%5Cend%7Barray%7D%20%5Cright%20%5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49650" y="3220246"/>
            <a:ext cx="1292618" cy="13713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41600" y="3697290"/>
            <a:ext cx="319318" cy="417358"/>
          </a:xfrm>
          <a:prstGeom prst="rect">
            <a:avLst/>
          </a:prstGeom>
          <a:noFill/>
        </p:spPr>
        <p:txBody>
          <a:bodyPr wrap="none" rtlCol="0">
            <a:spAutoFit/>
          </a:bodyPr>
          <a:lstStyle/>
          <a:p>
            <a:r>
              <a:rPr lang="en-US" sz="2112" dirty="0"/>
              <a:t>=</a:t>
            </a:r>
          </a:p>
        </p:txBody>
      </p:sp>
      <p:pic>
        <p:nvPicPr>
          <p:cNvPr id="43020" name="Picture 12" descr="http://latex.codecogs.com/gif.latex?%5Cdpi%7B200%7D%20%5Chuge%20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4715" y="5217583"/>
            <a:ext cx="242491" cy="268288"/>
          </a:xfrm>
          <a:prstGeom prst="rect">
            <a:avLst/>
          </a:prstGeom>
          <a:noFill/>
          <a:extLst>
            <a:ext uri="{909E8E84-426E-40DD-AFC4-6F175D3DCCD1}">
              <a14:hiddenFill xmlns:a14="http://schemas.microsoft.com/office/drawing/2010/main">
                <a:solidFill>
                  <a:srgbClr val="FFFFFF"/>
                </a:solidFill>
              </a14:hiddenFill>
            </a:ext>
          </a:extLst>
        </p:spPr>
      </p:pic>
      <p:pic>
        <p:nvPicPr>
          <p:cNvPr id="43022" name="Picture 14" descr="http://latex.codecogs.com/gif.latex?%5Cdpi%7B200%7D%20%5Chuge%20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1520" y="5217584"/>
            <a:ext cx="242491" cy="273878"/>
          </a:xfrm>
          <a:prstGeom prst="rect">
            <a:avLst/>
          </a:prstGeom>
          <a:noFill/>
          <a:extLst>
            <a:ext uri="{909E8E84-426E-40DD-AFC4-6F175D3DCCD1}">
              <a14:hiddenFill xmlns:a14="http://schemas.microsoft.com/office/drawing/2010/main">
                <a:solidFill>
                  <a:srgbClr val="FFFFFF"/>
                </a:solidFill>
              </a14:hiddenFill>
            </a:ext>
          </a:extLst>
        </p:spPr>
      </p:pic>
      <p:pic>
        <p:nvPicPr>
          <p:cNvPr id="43024" name="Picture 16" descr="http://latex.codecogs.com/gif.latex?%5Cdpi%7B200%7D%20%5Chuge%20%5CSigm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1885" y="5193702"/>
            <a:ext cx="229527" cy="292169"/>
          </a:xfrm>
          <a:prstGeom prst="rect">
            <a:avLst/>
          </a:prstGeom>
          <a:noFill/>
          <a:extLst>
            <a:ext uri="{909E8E84-426E-40DD-AFC4-6F175D3DCCD1}">
              <a14:hiddenFill xmlns:a14="http://schemas.microsoft.com/office/drawing/2010/main">
                <a:solidFill>
                  <a:srgbClr val="FFFFFF"/>
                </a:solidFill>
              </a14:hiddenFill>
            </a:ext>
          </a:extLst>
        </p:spPr>
      </p:pic>
      <p:pic>
        <p:nvPicPr>
          <p:cNvPr id="43026" name="Picture 18" descr="http://latex.codecogs.com/gif.latex?%5Cdpi%7B200%7D%20%5Chuge%20V%5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87835" y="5160928"/>
            <a:ext cx="440267" cy="35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639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70180"/>
            <a:ext cx="8915400" cy="1143000"/>
          </a:xfrm>
        </p:spPr>
        <p:txBody>
          <a:bodyPr/>
          <a:lstStyle/>
          <a:p>
            <a:r>
              <a:rPr lang="en-US" dirty="0"/>
              <a:t>SVD as Low Rank Approximation</a:t>
            </a:r>
          </a:p>
        </p:txBody>
      </p:sp>
      <p:sp>
        <p:nvSpPr>
          <p:cNvPr id="4" name="TextBox 3"/>
          <p:cNvSpPr txBox="1"/>
          <p:nvPr/>
        </p:nvSpPr>
        <p:spPr>
          <a:xfrm>
            <a:off x="990600" y="1372129"/>
            <a:ext cx="8007350" cy="453650"/>
          </a:xfrm>
          <a:prstGeom prst="rect">
            <a:avLst/>
          </a:prstGeom>
          <a:solidFill>
            <a:schemeClr val="accent3">
              <a:lumMod val="75000"/>
            </a:schemeClr>
          </a:solidFill>
        </p:spPr>
        <p:txBody>
          <a:bodyPr wrap="square" rtlCol="0">
            <a:spAutoFit/>
          </a:bodyPr>
          <a:lstStyle/>
          <a:p>
            <a:r>
              <a:rPr lang="en-US" sz="2348" dirty="0">
                <a:solidFill>
                  <a:schemeClr val="bg1"/>
                </a:solidFill>
              </a:rPr>
              <a:t>Low Rank Approximation</a:t>
            </a:r>
          </a:p>
        </p:txBody>
      </p:sp>
      <p:pic>
        <p:nvPicPr>
          <p:cNvPr id="30722" name="Picture 2" descr="http://latex.codecogs.com/gif.latex?\huge%20\dpi%7b200%7d%20\text%7bargmin%7d_%7b\tilde%7bA%7d%7d%20\quad%20\|A%20-%20\tilde%7bA%7d\|_%7bFro%7d"/>
          <p:cNvPicPr>
            <a:picLocks noChangeAspect="1" noChangeArrowheads="1"/>
          </p:cNvPicPr>
          <p:nvPr/>
        </p:nvPicPr>
        <p:blipFill>
          <a:blip r:embed="rId2" cstate="print"/>
          <a:srcRect/>
          <a:stretch>
            <a:fillRect/>
          </a:stretch>
        </p:blipFill>
        <p:spPr bwMode="auto">
          <a:xfrm>
            <a:off x="2702913" y="1939792"/>
            <a:ext cx="3426424" cy="520477"/>
          </a:xfrm>
          <a:prstGeom prst="rect">
            <a:avLst/>
          </a:prstGeom>
          <a:noFill/>
        </p:spPr>
      </p:pic>
      <p:pic>
        <p:nvPicPr>
          <p:cNvPr id="30724" name="Picture 4" descr="http://latex.codecogs.com/gif.latex?\huge%20\dpi%7b200%7d%20\text%7bs.t.%7d%20\quad%20\text%7bRank%7d(\tilde%7bA%7d)%20=%20r"/>
          <p:cNvPicPr>
            <a:picLocks noChangeAspect="1" noChangeArrowheads="1"/>
          </p:cNvPicPr>
          <p:nvPr/>
        </p:nvPicPr>
        <p:blipFill>
          <a:blip r:embed="rId3" cstate="print"/>
          <a:srcRect/>
          <a:stretch>
            <a:fillRect/>
          </a:stretch>
        </p:blipFill>
        <p:spPr bwMode="auto">
          <a:xfrm>
            <a:off x="3555318" y="2619338"/>
            <a:ext cx="2400300" cy="408697"/>
          </a:xfrm>
          <a:prstGeom prst="rect">
            <a:avLst/>
          </a:prstGeom>
          <a:noFill/>
        </p:spPr>
      </p:pic>
      <p:sp>
        <p:nvSpPr>
          <p:cNvPr id="7" name="TextBox 6"/>
          <p:cNvSpPr txBox="1"/>
          <p:nvPr/>
        </p:nvSpPr>
        <p:spPr>
          <a:xfrm>
            <a:off x="1155700" y="3081138"/>
            <a:ext cx="3599768" cy="417358"/>
          </a:xfrm>
          <a:prstGeom prst="rect">
            <a:avLst/>
          </a:prstGeom>
          <a:noFill/>
        </p:spPr>
        <p:txBody>
          <a:bodyPr wrap="none" rtlCol="0">
            <a:spAutoFit/>
          </a:bodyPr>
          <a:lstStyle/>
          <a:p>
            <a:r>
              <a:rPr lang="en-US" sz="2112" dirty="0"/>
              <a:t>SVD gives the optimal solution.</a:t>
            </a:r>
          </a:p>
        </p:txBody>
      </p:sp>
      <p:grpSp>
        <p:nvGrpSpPr>
          <p:cNvPr id="14" name="Group 13"/>
          <p:cNvGrpSpPr/>
          <p:nvPr/>
        </p:nvGrpSpPr>
        <p:grpSpPr>
          <a:xfrm>
            <a:off x="1073150" y="3744191"/>
            <a:ext cx="7924800" cy="2975666"/>
            <a:chOff x="990600" y="4038600"/>
            <a:chExt cx="7315200" cy="2535478"/>
          </a:xfrm>
        </p:grpSpPr>
        <p:sp>
          <p:nvSpPr>
            <p:cNvPr id="8" name="TextBox 7"/>
            <p:cNvSpPr txBox="1"/>
            <p:nvPr/>
          </p:nvSpPr>
          <p:spPr>
            <a:xfrm>
              <a:off x="990600" y="4038600"/>
              <a:ext cx="7315200" cy="386542"/>
            </a:xfrm>
            <a:prstGeom prst="rect">
              <a:avLst/>
            </a:prstGeom>
            <a:solidFill>
              <a:schemeClr val="accent3">
                <a:lumMod val="75000"/>
              </a:schemeClr>
            </a:solidFill>
          </p:spPr>
          <p:txBody>
            <a:bodyPr wrap="square" rtlCol="0">
              <a:spAutoFit/>
            </a:bodyPr>
            <a:lstStyle/>
            <a:p>
              <a:r>
                <a:rPr lang="en-US" sz="2348" dirty="0">
                  <a:solidFill>
                    <a:schemeClr val="bg1"/>
                  </a:solidFill>
                </a:rPr>
                <a:t>Solution (</a:t>
              </a:r>
              <a:r>
                <a:rPr lang="en-US" sz="2348" dirty="0" err="1">
                  <a:solidFill>
                    <a:schemeClr val="bg1"/>
                  </a:solidFill>
                </a:rPr>
                <a:t>Eckart</a:t>
              </a:r>
              <a:r>
                <a:rPr lang="en-US" sz="2348" dirty="0">
                  <a:solidFill>
                    <a:schemeClr val="bg1"/>
                  </a:solidFill>
                </a:rPr>
                <a:t>-Young Theorem)</a:t>
              </a:r>
            </a:p>
          </p:txBody>
        </p:sp>
        <p:sp>
          <p:nvSpPr>
            <p:cNvPr id="9" name="TextBox 8"/>
            <p:cNvSpPr txBox="1"/>
            <p:nvPr/>
          </p:nvSpPr>
          <p:spPr>
            <a:xfrm>
              <a:off x="1066800" y="4648199"/>
              <a:ext cx="7239000" cy="1925879"/>
            </a:xfrm>
            <a:prstGeom prst="rect">
              <a:avLst/>
            </a:prstGeom>
            <a:noFill/>
          </p:spPr>
          <p:txBody>
            <a:bodyPr wrap="square" rtlCol="0">
              <a:spAutoFit/>
            </a:bodyPr>
            <a:lstStyle/>
            <a:p>
              <a:r>
                <a:rPr lang="en-US" sz="2348" dirty="0"/>
                <a:t>Let                   be the SVD for A, and      is the same as     by keeping the </a:t>
              </a:r>
              <a:r>
                <a:rPr lang="en-US" sz="2348" dirty="0">
                  <a:solidFill>
                    <a:srgbClr val="FF0000"/>
                  </a:solidFill>
                </a:rPr>
                <a:t>largest</a:t>
              </a:r>
              <a:r>
                <a:rPr lang="en-US" sz="2348" dirty="0"/>
                <a:t> </a:t>
              </a:r>
              <a:r>
                <a:rPr lang="en-US" sz="2348" i="1" dirty="0"/>
                <a:t>r</a:t>
              </a:r>
              <a:r>
                <a:rPr lang="en-US" sz="2348" dirty="0"/>
                <a:t> singular values. Then,</a:t>
              </a:r>
            </a:p>
            <a:p>
              <a:endParaRPr lang="en-US" sz="2348" dirty="0"/>
            </a:p>
            <a:p>
              <a:endParaRPr lang="en-US" sz="2348" dirty="0"/>
            </a:p>
            <a:p>
              <a:endParaRPr lang="en-US" sz="2348" dirty="0"/>
            </a:p>
            <a:p>
              <a:r>
                <a:rPr lang="en-US" sz="2348" dirty="0"/>
                <a:t>Is the solution to the above problem.</a:t>
              </a:r>
            </a:p>
          </p:txBody>
        </p:sp>
        <p:pic>
          <p:nvPicPr>
            <p:cNvPr id="30726" name="Picture 6" descr="http://latex.codecogs.com/gif.latex?\huge%20\dpi%7b200%7d%20A%20=%20U%20\Sigma%20V%5e*"/>
            <p:cNvPicPr>
              <a:picLocks noChangeAspect="1" noChangeArrowheads="1"/>
            </p:cNvPicPr>
            <p:nvPr/>
          </p:nvPicPr>
          <p:blipFill>
            <a:blip r:embed="rId4" cstate="print"/>
            <a:srcRect/>
            <a:stretch>
              <a:fillRect/>
            </a:stretch>
          </p:blipFill>
          <p:spPr bwMode="auto">
            <a:xfrm>
              <a:off x="1526499" y="4748657"/>
              <a:ext cx="1066800" cy="193655"/>
            </a:xfrm>
            <a:prstGeom prst="rect">
              <a:avLst/>
            </a:prstGeom>
            <a:noFill/>
          </p:spPr>
        </p:pic>
        <p:pic>
          <p:nvPicPr>
            <p:cNvPr id="30728" name="Picture 8" descr="http://latex.codecogs.com/gif.latex?\huge%20\dpi%7b200%7d%20\tilde%7b\Sigma%7d"/>
            <p:cNvPicPr>
              <a:picLocks noChangeAspect="1" noChangeArrowheads="1"/>
            </p:cNvPicPr>
            <p:nvPr/>
          </p:nvPicPr>
          <p:blipFill>
            <a:blip r:embed="rId5" cstate="print"/>
            <a:srcRect/>
            <a:stretch>
              <a:fillRect/>
            </a:stretch>
          </p:blipFill>
          <p:spPr bwMode="auto">
            <a:xfrm>
              <a:off x="5146624" y="4702284"/>
              <a:ext cx="152400" cy="240029"/>
            </a:xfrm>
            <a:prstGeom prst="rect">
              <a:avLst/>
            </a:prstGeom>
            <a:noFill/>
          </p:spPr>
        </p:pic>
        <p:pic>
          <p:nvPicPr>
            <p:cNvPr id="30730" name="Picture 10" descr="http://latex.codecogs.com/gif.latex?\huge%20\dpi%7b200%7d%20\Sigma"/>
            <p:cNvPicPr>
              <a:picLocks noChangeAspect="1" noChangeArrowheads="1"/>
            </p:cNvPicPr>
            <p:nvPr/>
          </p:nvPicPr>
          <p:blipFill>
            <a:blip r:embed="rId6" cstate="print"/>
            <a:srcRect/>
            <a:stretch>
              <a:fillRect/>
            </a:stretch>
          </p:blipFill>
          <p:spPr bwMode="auto">
            <a:xfrm>
              <a:off x="7086600" y="4763022"/>
              <a:ext cx="140363" cy="164926"/>
            </a:xfrm>
            <a:prstGeom prst="rect">
              <a:avLst/>
            </a:prstGeom>
            <a:noFill/>
          </p:spPr>
        </p:pic>
        <p:pic>
          <p:nvPicPr>
            <p:cNvPr id="30732" name="Picture 12" descr="http://latex.codecogs.com/gif.latex?\huge%20\dpi%7b200%7d%20\tilde%7bA%7d%20=%20U%20\tilde%7b\Sigma%7d%20V%5e*"/>
            <p:cNvPicPr>
              <a:picLocks noChangeAspect="1" noChangeArrowheads="1"/>
            </p:cNvPicPr>
            <p:nvPr/>
          </p:nvPicPr>
          <p:blipFill>
            <a:blip r:embed="rId7" cstate="print"/>
            <a:srcRect/>
            <a:stretch>
              <a:fillRect/>
            </a:stretch>
          </p:blipFill>
          <p:spPr bwMode="auto">
            <a:xfrm>
              <a:off x="3733800" y="5562600"/>
              <a:ext cx="1924050" cy="392163"/>
            </a:xfrm>
            <a:prstGeom prst="rect">
              <a:avLst/>
            </a:prstGeom>
            <a:noFill/>
          </p:spPr>
        </p:pic>
      </p:grpSp>
      <p:sp>
        <p:nvSpPr>
          <p:cNvPr id="3" name="Slide Number Placeholder 2"/>
          <p:cNvSpPr>
            <a:spLocks noGrp="1"/>
          </p:cNvSpPr>
          <p:nvPr>
            <p:ph type="sldNum" sz="quarter" idx="12"/>
          </p:nvPr>
        </p:nvSpPr>
        <p:spPr/>
        <p:txBody>
          <a:bodyPr/>
          <a:lstStyle/>
          <a:p>
            <a:fld id="{EAE57634-FDE7-4797-91F6-0E7406C687A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63639"/>
            <a:ext cx="8915400" cy="1143000"/>
          </a:xfrm>
        </p:spPr>
        <p:txBody>
          <a:bodyPr/>
          <a:lstStyle/>
          <a:p>
            <a:r>
              <a:rPr lang="en-US" dirty="0"/>
              <a:t>SVD as Low Rank Approximation</a:t>
            </a:r>
          </a:p>
        </p:txBody>
      </p:sp>
      <p:sp>
        <p:nvSpPr>
          <p:cNvPr id="3" name="Content Placeholder 2"/>
          <p:cNvSpPr>
            <a:spLocks noGrp="1"/>
          </p:cNvSpPr>
          <p:nvPr>
            <p:ph idx="1"/>
          </p:nvPr>
        </p:nvSpPr>
        <p:spPr>
          <a:xfrm>
            <a:off x="495300" y="4502152"/>
            <a:ext cx="8915400" cy="2092271"/>
          </a:xfrm>
        </p:spPr>
        <p:txBody>
          <a:bodyPr/>
          <a:lstStyle/>
          <a:p>
            <a:r>
              <a:rPr lang="en-US" dirty="0"/>
              <a:t>It works when A is fully observed.</a:t>
            </a:r>
          </a:p>
          <a:p>
            <a:r>
              <a:rPr lang="en-US" dirty="0"/>
              <a:t>What if A is only </a:t>
            </a:r>
            <a:r>
              <a:rPr lang="en-US" dirty="0">
                <a:solidFill>
                  <a:srgbClr val="FF0000"/>
                </a:solidFill>
              </a:rPr>
              <a:t>partially</a:t>
            </a:r>
            <a:r>
              <a:rPr lang="en-US" dirty="0"/>
              <a:t> observed?</a:t>
            </a:r>
          </a:p>
        </p:txBody>
      </p:sp>
      <p:grpSp>
        <p:nvGrpSpPr>
          <p:cNvPr id="4" name="Group 3"/>
          <p:cNvGrpSpPr/>
          <p:nvPr/>
        </p:nvGrpSpPr>
        <p:grpSpPr>
          <a:xfrm>
            <a:off x="990600" y="1372131"/>
            <a:ext cx="7924800" cy="2975667"/>
            <a:chOff x="990600" y="4038600"/>
            <a:chExt cx="7315200" cy="2535479"/>
          </a:xfrm>
        </p:grpSpPr>
        <p:sp>
          <p:nvSpPr>
            <p:cNvPr id="5" name="TextBox 4"/>
            <p:cNvSpPr txBox="1"/>
            <p:nvPr/>
          </p:nvSpPr>
          <p:spPr>
            <a:xfrm>
              <a:off x="990600" y="4038600"/>
              <a:ext cx="7315200" cy="386542"/>
            </a:xfrm>
            <a:prstGeom prst="rect">
              <a:avLst/>
            </a:prstGeom>
            <a:solidFill>
              <a:schemeClr val="accent3">
                <a:lumMod val="75000"/>
              </a:schemeClr>
            </a:solidFill>
          </p:spPr>
          <p:txBody>
            <a:bodyPr wrap="square" rtlCol="0">
              <a:spAutoFit/>
            </a:bodyPr>
            <a:lstStyle/>
            <a:p>
              <a:r>
                <a:rPr lang="en-US" sz="2348" dirty="0">
                  <a:solidFill>
                    <a:schemeClr val="bg1"/>
                  </a:solidFill>
                </a:rPr>
                <a:t>Solution (</a:t>
              </a:r>
              <a:r>
                <a:rPr lang="en-US" sz="2348" dirty="0" err="1">
                  <a:solidFill>
                    <a:schemeClr val="bg1"/>
                  </a:solidFill>
                </a:rPr>
                <a:t>Eckart</a:t>
              </a:r>
              <a:r>
                <a:rPr lang="en-US" sz="2348" dirty="0">
                  <a:solidFill>
                    <a:schemeClr val="bg1"/>
                  </a:solidFill>
                </a:rPr>
                <a:t>-Young Theorem)</a:t>
              </a:r>
            </a:p>
          </p:txBody>
        </p:sp>
        <p:sp>
          <p:nvSpPr>
            <p:cNvPr id="6" name="TextBox 5"/>
            <p:cNvSpPr txBox="1"/>
            <p:nvPr/>
          </p:nvSpPr>
          <p:spPr>
            <a:xfrm>
              <a:off x="1066800" y="4648200"/>
              <a:ext cx="7239000" cy="1925879"/>
            </a:xfrm>
            <a:prstGeom prst="rect">
              <a:avLst/>
            </a:prstGeom>
            <a:noFill/>
          </p:spPr>
          <p:txBody>
            <a:bodyPr wrap="square" rtlCol="0">
              <a:spAutoFit/>
            </a:bodyPr>
            <a:lstStyle/>
            <a:p>
              <a:r>
                <a:rPr lang="en-US" sz="2348" dirty="0"/>
                <a:t>Let                     be the SVD for A, and      is the same as     by keeping the </a:t>
              </a:r>
              <a:r>
                <a:rPr lang="en-US" sz="2348" dirty="0">
                  <a:solidFill>
                    <a:srgbClr val="FF0000"/>
                  </a:solidFill>
                </a:rPr>
                <a:t>largest</a:t>
              </a:r>
              <a:r>
                <a:rPr lang="en-US" sz="2348" dirty="0"/>
                <a:t> </a:t>
              </a:r>
              <a:r>
                <a:rPr lang="en-US" sz="2348" i="1" dirty="0"/>
                <a:t>r</a:t>
              </a:r>
              <a:r>
                <a:rPr lang="en-US" sz="2348" dirty="0"/>
                <a:t> singular values. Then,</a:t>
              </a:r>
            </a:p>
            <a:p>
              <a:endParaRPr lang="en-US" sz="2348" dirty="0"/>
            </a:p>
            <a:p>
              <a:endParaRPr lang="en-US" sz="2348" dirty="0"/>
            </a:p>
            <a:p>
              <a:endParaRPr lang="en-US" sz="2348" dirty="0"/>
            </a:p>
            <a:p>
              <a:r>
                <a:rPr lang="en-US" sz="2348" dirty="0"/>
                <a:t>Is the solution to the above problem.</a:t>
              </a:r>
            </a:p>
          </p:txBody>
        </p:sp>
        <p:pic>
          <p:nvPicPr>
            <p:cNvPr id="7" name="Picture 6" descr="http://latex.codecogs.com/gif.latex?\huge%20\dpi%7b200%7d%20A%20=%20U%20\Sigma%20V%5e*"/>
            <p:cNvPicPr>
              <a:picLocks noChangeAspect="1" noChangeArrowheads="1"/>
            </p:cNvPicPr>
            <p:nvPr/>
          </p:nvPicPr>
          <p:blipFill>
            <a:blip r:embed="rId2" cstate="print"/>
            <a:srcRect/>
            <a:stretch>
              <a:fillRect/>
            </a:stretch>
          </p:blipFill>
          <p:spPr bwMode="auto">
            <a:xfrm>
              <a:off x="1524000" y="4726158"/>
              <a:ext cx="1202262" cy="218246"/>
            </a:xfrm>
            <a:prstGeom prst="rect">
              <a:avLst/>
            </a:prstGeom>
            <a:noFill/>
          </p:spPr>
        </p:pic>
        <p:pic>
          <p:nvPicPr>
            <p:cNvPr id="8" name="Picture 8" descr="http://latex.codecogs.com/gif.latex?\huge%20\dpi%7b200%7d%20\tilde%7b\Sigma%7d"/>
            <p:cNvPicPr>
              <a:picLocks noChangeAspect="1" noChangeArrowheads="1"/>
            </p:cNvPicPr>
            <p:nvPr/>
          </p:nvPicPr>
          <p:blipFill>
            <a:blip r:embed="rId3" cstate="print"/>
            <a:srcRect/>
            <a:stretch>
              <a:fillRect/>
            </a:stretch>
          </p:blipFill>
          <p:spPr bwMode="auto">
            <a:xfrm>
              <a:off x="5257800" y="4694730"/>
              <a:ext cx="152400" cy="240029"/>
            </a:xfrm>
            <a:prstGeom prst="rect">
              <a:avLst/>
            </a:prstGeom>
            <a:noFill/>
          </p:spPr>
        </p:pic>
        <p:pic>
          <p:nvPicPr>
            <p:cNvPr id="9" name="Picture 10" descr="http://latex.codecogs.com/gif.latex?\huge%20\dpi%7b200%7d%20\Sigma"/>
            <p:cNvPicPr>
              <a:picLocks noChangeAspect="1" noChangeArrowheads="1"/>
            </p:cNvPicPr>
            <p:nvPr/>
          </p:nvPicPr>
          <p:blipFill>
            <a:blip r:embed="rId4" cstate="print"/>
            <a:srcRect/>
            <a:stretch>
              <a:fillRect/>
            </a:stretch>
          </p:blipFill>
          <p:spPr bwMode="auto">
            <a:xfrm>
              <a:off x="7162800" y="4769833"/>
              <a:ext cx="140363" cy="164926"/>
            </a:xfrm>
            <a:prstGeom prst="rect">
              <a:avLst/>
            </a:prstGeom>
            <a:noFill/>
          </p:spPr>
        </p:pic>
        <p:pic>
          <p:nvPicPr>
            <p:cNvPr id="10" name="Picture 12" descr="http://latex.codecogs.com/gif.latex?\huge%20\dpi%7b200%7d%20\tilde%7bA%7d%20=%20U%20\tilde%7b\Sigma%7d%20V%5e*"/>
            <p:cNvPicPr>
              <a:picLocks noChangeAspect="1" noChangeArrowheads="1"/>
            </p:cNvPicPr>
            <p:nvPr/>
          </p:nvPicPr>
          <p:blipFill>
            <a:blip r:embed="rId5" cstate="print"/>
            <a:srcRect/>
            <a:stretch>
              <a:fillRect/>
            </a:stretch>
          </p:blipFill>
          <p:spPr bwMode="auto">
            <a:xfrm>
              <a:off x="3733800" y="5562600"/>
              <a:ext cx="1924050" cy="392163"/>
            </a:xfrm>
            <a:prstGeom prst="rect">
              <a:avLst/>
            </a:prstGeom>
            <a:noFill/>
          </p:spPr>
        </p:pic>
      </p:grpSp>
      <p:sp>
        <p:nvSpPr>
          <p:cNvPr id="11" name="Slide Number Placeholder 10"/>
          <p:cNvSpPr>
            <a:spLocks noGrp="1"/>
          </p:cNvSpPr>
          <p:nvPr>
            <p:ph type="sldNum" sz="quarter" idx="12"/>
          </p:nvPr>
        </p:nvSpPr>
        <p:spPr/>
        <p:txBody>
          <a:bodyPr/>
          <a:lstStyle/>
          <a:p>
            <a:fld id="{EAE57634-FDE7-4797-91F6-0E7406C687AB}" type="slidenum">
              <a:rPr lang="en-US" smtClean="0"/>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62400"/>
            <a:ext cx="8915400" cy="1143000"/>
          </a:xfrm>
        </p:spPr>
        <p:txBody>
          <a:bodyPr/>
          <a:lstStyle/>
          <a:p>
            <a:r>
              <a:rPr lang="en-US" dirty="0"/>
              <a:t>The Netflix Problem</a:t>
            </a:r>
          </a:p>
        </p:txBody>
      </p:sp>
      <p:sp>
        <p:nvSpPr>
          <p:cNvPr id="3" name="Content Placeholder 2"/>
          <p:cNvSpPr>
            <a:spLocks noGrp="1"/>
          </p:cNvSpPr>
          <p:nvPr>
            <p:ph idx="1"/>
          </p:nvPr>
        </p:nvSpPr>
        <p:spPr>
          <a:xfrm>
            <a:off x="495300" y="1282702"/>
            <a:ext cx="4457700" cy="5311721"/>
          </a:xfrm>
        </p:spPr>
        <p:txBody>
          <a:bodyPr>
            <a:normAutofit fontScale="92500" lnSpcReduction="10000"/>
          </a:bodyPr>
          <a:lstStyle/>
          <a:p>
            <a:r>
              <a:rPr lang="en-US" dirty="0"/>
              <a:t>Netflix database</a:t>
            </a:r>
          </a:p>
          <a:p>
            <a:pPr lvl="1"/>
            <a:r>
              <a:rPr lang="en-US" dirty="0"/>
              <a:t>Over 480,000 users</a:t>
            </a:r>
          </a:p>
          <a:p>
            <a:pPr lvl="1"/>
            <a:r>
              <a:rPr lang="en-US" dirty="0"/>
              <a:t>About 18,000 movies</a:t>
            </a:r>
          </a:p>
          <a:p>
            <a:pPr lvl="1"/>
            <a:r>
              <a:rPr lang="en-US" dirty="0"/>
              <a:t>Over 100,000,000 ratings</a:t>
            </a:r>
          </a:p>
          <a:p>
            <a:r>
              <a:rPr lang="en-US" dirty="0"/>
              <a:t>People assign ratings to movies</a:t>
            </a:r>
          </a:p>
          <a:p>
            <a:r>
              <a:rPr lang="en-US" dirty="0"/>
              <a:t>A </a:t>
            </a:r>
            <a:r>
              <a:rPr lang="en-US" dirty="0">
                <a:solidFill>
                  <a:srgbClr val="FF0000"/>
                </a:solidFill>
              </a:rPr>
              <a:t>sparse</a:t>
            </a:r>
            <a:r>
              <a:rPr lang="en-US" dirty="0"/>
              <a:t> matrix</a:t>
            </a:r>
          </a:p>
          <a:p>
            <a:pPr lvl="1"/>
            <a:r>
              <a:rPr lang="en-US" dirty="0"/>
              <a:t>Only 1.16% of the full matrix is observed</a:t>
            </a:r>
          </a:p>
        </p:txBody>
      </p:sp>
      <p:pic>
        <p:nvPicPr>
          <p:cNvPr id="2050" name="Picture 2" descr="http://latex.codecogs.com/gif.latex?\huge%20\dpi%7b200%7d%20\left%5b%20\begin%7barray%7d%7bccccc%7d%20x%20&amp;%20&amp;%20x%20&amp;%20&amp;%20x%20\\%20&amp;%20x%20&amp;%20&amp;%20&amp;%20x%20\\%20x%20&amp;%20&amp;%20x%20&amp;%20&amp;%20\\%20x%20&amp;%20&amp;%20&amp;%20&amp;%20x%20\\%20&amp;%20&amp;%20x%20&amp;%20x%20&amp;%20x%20\end%7barray%7d%20\right%5d"/>
          <p:cNvPicPr>
            <a:picLocks noChangeAspect="1" noChangeArrowheads="1"/>
          </p:cNvPicPr>
          <p:nvPr/>
        </p:nvPicPr>
        <p:blipFill>
          <a:blip r:embed="rId2" cstate="print"/>
          <a:srcRect/>
          <a:stretch>
            <a:fillRect/>
          </a:stretch>
        </p:blipFill>
        <p:spPr bwMode="auto">
          <a:xfrm>
            <a:off x="6026150" y="2087563"/>
            <a:ext cx="2909888" cy="3444266"/>
          </a:xfrm>
          <a:prstGeom prst="rect">
            <a:avLst/>
          </a:prstGeom>
          <a:noFill/>
        </p:spPr>
      </p:pic>
      <p:sp>
        <p:nvSpPr>
          <p:cNvPr id="4" name="Slide Number Placeholder 3"/>
          <p:cNvSpPr>
            <a:spLocks noGrp="1"/>
          </p:cNvSpPr>
          <p:nvPr>
            <p:ph type="sldNum" sz="quarter" idx="12"/>
          </p:nvPr>
        </p:nvSpPr>
        <p:spPr/>
        <p:txBody>
          <a:bodyPr/>
          <a:lstStyle/>
          <a:p>
            <a:fld id="{EAE57634-FDE7-4797-91F6-0E7406C687A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Low Rank Approximation for Partially Observed Matrix</a:t>
            </a:r>
          </a:p>
        </p:txBody>
      </p:sp>
      <p:sp>
        <p:nvSpPr>
          <p:cNvPr id="3" name="Content Placeholder 2"/>
          <p:cNvSpPr>
            <a:spLocks noGrp="1"/>
          </p:cNvSpPr>
          <p:nvPr>
            <p:ph idx="1"/>
          </p:nvPr>
        </p:nvSpPr>
        <p:spPr>
          <a:xfrm>
            <a:off x="495300" y="4055006"/>
            <a:ext cx="8915400" cy="2539417"/>
          </a:xfrm>
        </p:spPr>
        <p:txBody>
          <a:bodyPr>
            <a:noAutofit/>
          </a:bodyPr>
          <a:lstStyle/>
          <a:p>
            <a:r>
              <a:rPr lang="en-US" sz="2817" dirty="0"/>
              <a:t>     is the </a:t>
            </a:r>
            <a:r>
              <a:rPr lang="en-US" sz="2817" dirty="0">
                <a:solidFill>
                  <a:srgbClr val="FF0000"/>
                </a:solidFill>
              </a:rPr>
              <a:t>indicator</a:t>
            </a:r>
            <a:r>
              <a:rPr lang="en-US" sz="2817" dirty="0"/>
              <a:t> that equals 1 if      is observed and 0 otherwise</a:t>
            </a:r>
          </a:p>
          <a:p>
            <a:r>
              <a:rPr lang="en-US" sz="2817" dirty="0"/>
              <a:t>We consider only the </a:t>
            </a:r>
            <a:r>
              <a:rPr lang="en-US" sz="2817" dirty="0">
                <a:solidFill>
                  <a:srgbClr val="FF0000"/>
                </a:solidFill>
              </a:rPr>
              <a:t>observed</a:t>
            </a:r>
            <a:r>
              <a:rPr lang="en-US" sz="2817" dirty="0"/>
              <a:t> entries.</a:t>
            </a:r>
          </a:p>
          <a:p>
            <a:r>
              <a:rPr lang="en-US" sz="2817" dirty="0"/>
              <a:t>A natural probabilistic extension of the above formulation is </a:t>
            </a:r>
            <a:r>
              <a:rPr lang="en-US" sz="2817" dirty="0">
                <a:solidFill>
                  <a:srgbClr val="FF0000"/>
                </a:solidFill>
              </a:rPr>
              <a:t>Probabilistic Matrix Factorization</a:t>
            </a:r>
          </a:p>
        </p:txBody>
      </p:sp>
      <p:grpSp>
        <p:nvGrpSpPr>
          <p:cNvPr id="7" name="Group 6"/>
          <p:cNvGrpSpPr/>
          <p:nvPr/>
        </p:nvGrpSpPr>
        <p:grpSpPr>
          <a:xfrm>
            <a:off x="762000" y="1595271"/>
            <a:ext cx="8089900" cy="2383840"/>
            <a:chOff x="762000" y="1600200"/>
            <a:chExt cx="7467600" cy="2031201"/>
          </a:xfrm>
        </p:grpSpPr>
        <p:sp>
          <p:nvSpPr>
            <p:cNvPr id="4" name="TextBox 3"/>
            <p:cNvSpPr txBox="1"/>
            <p:nvPr/>
          </p:nvSpPr>
          <p:spPr>
            <a:xfrm>
              <a:off x="762000" y="1600200"/>
              <a:ext cx="7467600" cy="386542"/>
            </a:xfrm>
            <a:prstGeom prst="rect">
              <a:avLst/>
            </a:prstGeom>
            <a:solidFill>
              <a:schemeClr val="accent3">
                <a:lumMod val="75000"/>
              </a:schemeClr>
            </a:solidFill>
          </p:spPr>
          <p:txBody>
            <a:bodyPr wrap="square" rtlCol="0">
              <a:spAutoFit/>
            </a:bodyPr>
            <a:lstStyle/>
            <a:p>
              <a:r>
                <a:rPr lang="en-US" sz="2348" dirty="0">
                  <a:solidFill>
                    <a:schemeClr val="bg1"/>
                  </a:solidFill>
                </a:rPr>
                <a:t>Low Rank Approximation for Partially Observed Matrix</a:t>
              </a:r>
            </a:p>
          </p:txBody>
        </p:sp>
        <p:pic>
          <p:nvPicPr>
            <p:cNvPr id="31746" name="Picture 2" descr="http://latex.codecogs.com/gif.latex?\huge%20\dpi%7b200%7d%20\text%7bargmin%7d_%7b\tilde%7bA%7d%7d%20\quad%20\sum_%7bi=1%7d%5eN%20\sum_%7bj=1%7d%5eM%20I_%7bij%7d(A_%7bij%7d%20-%20\tilde%7bA%7d_%7bij%7d)%5e2"/>
            <p:cNvPicPr>
              <a:picLocks noChangeAspect="1" noChangeArrowheads="1"/>
            </p:cNvPicPr>
            <p:nvPr/>
          </p:nvPicPr>
          <p:blipFill>
            <a:blip r:embed="rId2" cstate="print"/>
            <a:srcRect/>
            <a:stretch>
              <a:fillRect/>
            </a:stretch>
          </p:blipFill>
          <p:spPr bwMode="auto">
            <a:xfrm>
              <a:off x="2362200" y="2133600"/>
              <a:ext cx="4216527" cy="989279"/>
            </a:xfrm>
            <a:prstGeom prst="rect">
              <a:avLst/>
            </a:prstGeom>
            <a:noFill/>
          </p:spPr>
        </p:pic>
        <p:pic>
          <p:nvPicPr>
            <p:cNvPr id="31748" name="Picture 4" descr="http://latex.codecogs.com/gif.latex?\huge%20\dpi%7b200%7d%20\text%7bs.t.%7d%20\quad%20\text%7bRank%7d(\tilde%7bA%7d)%20=%20r"/>
            <p:cNvPicPr>
              <a:picLocks noChangeAspect="1" noChangeArrowheads="1"/>
            </p:cNvPicPr>
            <p:nvPr/>
          </p:nvPicPr>
          <p:blipFill>
            <a:blip r:embed="rId3" cstate="print"/>
            <a:srcRect/>
            <a:stretch>
              <a:fillRect/>
            </a:stretch>
          </p:blipFill>
          <p:spPr bwMode="auto">
            <a:xfrm>
              <a:off x="3073052" y="3276600"/>
              <a:ext cx="2257425" cy="354801"/>
            </a:xfrm>
            <a:prstGeom prst="rect">
              <a:avLst/>
            </a:prstGeom>
            <a:noFill/>
          </p:spPr>
        </p:pic>
      </p:grpSp>
      <p:pic>
        <p:nvPicPr>
          <p:cNvPr id="31750" name="Picture 6" descr="http://latex.codecogs.com/gif.latex?\huge%20\dpi%7b200%7d%20I_%7bij%7d"/>
          <p:cNvPicPr>
            <a:picLocks noChangeAspect="1" noChangeArrowheads="1"/>
          </p:cNvPicPr>
          <p:nvPr/>
        </p:nvPicPr>
        <p:blipFill>
          <a:blip r:embed="rId4" cstate="print"/>
          <a:srcRect/>
          <a:stretch>
            <a:fillRect/>
          </a:stretch>
        </p:blipFill>
        <p:spPr bwMode="auto">
          <a:xfrm>
            <a:off x="920489" y="4222679"/>
            <a:ext cx="299244" cy="338276"/>
          </a:xfrm>
          <a:prstGeom prst="rect">
            <a:avLst/>
          </a:prstGeom>
          <a:noFill/>
        </p:spPr>
      </p:pic>
      <p:pic>
        <p:nvPicPr>
          <p:cNvPr id="31752" name="Picture 8" descr="http://latex.codecogs.com/gif.latex?\huge%20\dpi%7b200%7d%20A_%7bij%7d"/>
          <p:cNvPicPr>
            <a:picLocks noChangeAspect="1" noChangeArrowheads="1"/>
          </p:cNvPicPr>
          <p:nvPr/>
        </p:nvPicPr>
        <p:blipFill>
          <a:blip r:embed="rId5" cstate="print"/>
          <a:srcRect/>
          <a:stretch>
            <a:fillRect/>
          </a:stretch>
        </p:blipFill>
        <p:spPr bwMode="auto">
          <a:xfrm>
            <a:off x="5861329" y="4232639"/>
            <a:ext cx="329922" cy="290646"/>
          </a:xfrm>
          <a:prstGeom prst="rect">
            <a:avLst/>
          </a:prstGeom>
          <a:noFill/>
        </p:spPr>
      </p:pic>
      <p:sp>
        <p:nvSpPr>
          <p:cNvPr id="5" name="Slide Number Placeholder 4"/>
          <p:cNvSpPr>
            <a:spLocks noGrp="1"/>
          </p:cNvSpPr>
          <p:nvPr>
            <p:ph type="sldNum" sz="quarter" idx="12"/>
          </p:nvPr>
        </p:nvSpPr>
        <p:spPr/>
        <p:txBody>
          <a:bodyPr/>
          <a:lstStyle/>
          <a:p>
            <a:fld id="{EAE57634-FDE7-4797-91F6-0E7406C687AB}" type="slidenum">
              <a:rPr lang="en-US" smtClean="0"/>
              <a:pPr/>
              <a:t>30</a:t>
            </a:fld>
            <a:endParaRPr lang="en-US"/>
          </a:p>
        </p:txBody>
      </p:sp>
      <p:sp>
        <p:nvSpPr>
          <p:cNvPr id="11" name="Frame 10"/>
          <p:cNvSpPr/>
          <p:nvPr/>
        </p:nvSpPr>
        <p:spPr>
          <a:xfrm>
            <a:off x="9472877" y="6453340"/>
            <a:ext cx="238655" cy="268139"/>
          </a:xfrm>
          <a:prstGeom prst="fram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750"/>
                                        </p:tgtEl>
                                        <p:attrNameLst>
                                          <p:attrName>style.visibility</p:attrName>
                                        </p:attrNameLst>
                                      </p:cBhvr>
                                      <p:to>
                                        <p:strVal val="visible"/>
                                      </p:to>
                                    </p:set>
                                    <p:animEffect transition="in" filter="fade">
                                      <p:cBhvr>
                                        <p:cTn id="13" dur="500"/>
                                        <p:tgtEl>
                                          <p:spTgt spid="31750"/>
                                        </p:tgtEl>
                                      </p:cBhvr>
                                    </p:animEffect>
                                  </p:childTnLst>
                                </p:cTn>
                              </p:par>
                              <p:par>
                                <p:cTn id="14" presetID="10" presetClass="entr" presetSubtype="0" fill="hold" nodeType="withEffect">
                                  <p:stCondLst>
                                    <p:cond delay="0"/>
                                  </p:stCondLst>
                                  <p:childTnLst>
                                    <p:set>
                                      <p:cBhvr>
                                        <p:cTn id="15" dur="1" fill="hold">
                                          <p:stCondLst>
                                            <p:cond delay="0"/>
                                          </p:stCondLst>
                                        </p:cTn>
                                        <p:tgtEl>
                                          <p:spTgt spid="31752"/>
                                        </p:tgtEl>
                                        <p:attrNameLst>
                                          <p:attrName>style.visibility</p:attrName>
                                        </p:attrNameLst>
                                      </p:cBhvr>
                                      <p:to>
                                        <p:strVal val="visible"/>
                                      </p:to>
                                    </p:set>
                                    <p:animEffect transition="in" filter="fade">
                                      <p:cBhvr>
                                        <p:cTn id="16" dur="500"/>
                                        <p:tgtEl>
                                          <p:spTgt spid="3175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7016"/>
            <a:ext cx="8915400" cy="1143000"/>
          </a:xfrm>
        </p:spPr>
        <p:txBody>
          <a:bodyPr/>
          <a:lstStyle/>
          <a:p>
            <a:r>
              <a:rPr lang="en-US" dirty="0"/>
              <a:t>Outline</a:t>
            </a:r>
          </a:p>
        </p:txBody>
      </p:sp>
      <p:sp>
        <p:nvSpPr>
          <p:cNvPr id="3" name="Content Placeholder 2"/>
          <p:cNvSpPr>
            <a:spLocks noGrp="1"/>
          </p:cNvSpPr>
          <p:nvPr>
            <p:ph idx="1"/>
          </p:nvPr>
        </p:nvSpPr>
        <p:spPr/>
        <p:txBody>
          <a:bodyPr>
            <a:normAutofit fontScale="92500"/>
          </a:bodyPr>
          <a:lstStyle/>
          <a:p>
            <a:r>
              <a:rPr lang="en-US" dirty="0">
                <a:solidFill>
                  <a:schemeClr val="bg1">
                    <a:lumMod val="65000"/>
                  </a:schemeClr>
                </a:solidFill>
              </a:rPr>
              <a:t>Introduction</a:t>
            </a:r>
          </a:p>
          <a:p>
            <a:r>
              <a:rPr lang="en-US" dirty="0">
                <a:solidFill>
                  <a:schemeClr val="bg1">
                    <a:lumMod val="65000"/>
                  </a:schemeClr>
                </a:solidFill>
              </a:rPr>
              <a:t>LU Decomposition</a:t>
            </a:r>
          </a:p>
          <a:p>
            <a:r>
              <a:rPr lang="en-US" dirty="0">
                <a:solidFill>
                  <a:schemeClr val="bg1">
                    <a:lumMod val="65000"/>
                  </a:schemeClr>
                </a:solidFill>
              </a:rPr>
              <a:t>Singular Value Decomposition</a:t>
            </a:r>
          </a:p>
          <a:p>
            <a:r>
              <a:rPr lang="en-US" dirty="0"/>
              <a:t>Probabilistic Matrix Factorization</a:t>
            </a:r>
          </a:p>
          <a:p>
            <a:r>
              <a:rPr lang="en-US" dirty="0">
                <a:solidFill>
                  <a:schemeClr val="bg1">
                    <a:lumMod val="65000"/>
                  </a:schemeClr>
                </a:solidFill>
              </a:rPr>
              <a:t>Non-negative Matrix Factorization</a:t>
            </a:r>
          </a:p>
          <a:p>
            <a:r>
              <a:rPr lang="en-US" dirty="0">
                <a:solidFill>
                  <a:schemeClr val="bg1">
                    <a:lumMod val="65000"/>
                  </a:schemeClr>
                </a:solidFill>
              </a:rPr>
              <a:t>Further Development of Matrix Factorization Methods in Collaborative Filtering</a:t>
            </a:r>
          </a:p>
        </p:txBody>
      </p:sp>
      <p:sp>
        <p:nvSpPr>
          <p:cNvPr id="4" name="Slide Number Placeholder 3"/>
          <p:cNvSpPr>
            <a:spLocks noGrp="1"/>
          </p:cNvSpPr>
          <p:nvPr>
            <p:ph type="sldNum" sz="quarter" idx="12"/>
          </p:nvPr>
        </p:nvSpPr>
        <p:spPr/>
        <p:txBody>
          <a:bodyPr/>
          <a:lstStyle/>
          <a:p>
            <a:fld id="{EAE57634-FDE7-4797-91F6-0E7406C687A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Probabilistic Matrix Factorization</a:t>
            </a:r>
          </a:p>
        </p:txBody>
      </p:sp>
      <p:sp>
        <p:nvSpPr>
          <p:cNvPr id="3" name="Content Placeholder 2"/>
          <p:cNvSpPr>
            <a:spLocks noGrp="1"/>
          </p:cNvSpPr>
          <p:nvPr>
            <p:ph idx="1"/>
          </p:nvPr>
        </p:nvSpPr>
        <p:spPr>
          <a:xfrm>
            <a:off x="495300" y="2892427"/>
            <a:ext cx="8915400" cy="3701996"/>
          </a:xfrm>
        </p:spPr>
        <p:txBody>
          <a:bodyPr/>
          <a:lstStyle/>
          <a:p>
            <a:r>
              <a:rPr lang="en-US" dirty="0"/>
              <a:t>A popular </a:t>
            </a:r>
            <a:r>
              <a:rPr lang="en-US" dirty="0">
                <a:solidFill>
                  <a:srgbClr val="FF0000"/>
                </a:solidFill>
              </a:rPr>
              <a:t>collaborative filtering (CF) </a:t>
            </a:r>
            <a:r>
              <a:rPr lang="en-US" dirty="0"/>
              <a:t>method</a:t>
            </a:r>
          </a:p>
          <a:p>
            <a:r>
              <a:rPr lang="en-US" dirty="0"/>
              <a:t>Follow the low rank matrix factorization framework</a:t>
            </a:r>
          </a:p>
        </p:txBody>
      </p:sp>
      <p:sp>
        <p:nvSpPr>
          <p:cNvPr id="4" name="Slide Number Placeholder 3"/>
          <p:cNvSpPr>
            <a:spLocks noGrp="1"/>
          </p:cNvSpPr>
          <p:nvPr>
            <p:ph type="sldNum" sz="quarter" idx="12"/>
          </p:nvPr>
        </p:nvSpPr>
        <p:spPr/>
        <p:txBody>
          <a:bodyPr/>
          <a:lstStyle/>
          <a:p>
            <a:fld id="{EAE57634-FDE7-4797-91F6-0E7406C687A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86531"/>
            <a:ext cx="8915400" cy="1143000"/>
          </a:xfrm>
        </p:spPr>
        <p:txBody>
          <a:bodyPr/>
          <a:lstStyle/>
          <a:p>
            <a:r>
              <a:rPr lang="en-US" dirty="0"/>
              <a:t>Collaborative Filtering</a:t>
            </a:r>
          </a:p>
        </p:txBody>
      </p:sp>
      <p:sp>
        <p:nvSpPr>
          <p:cNvPr id="3" name="Content Placeholder 2"/>
          <p:cNvSpPr>
            <a:spLocks noGrp="1"/>
          </p:cNvSpPr>
          <p:nvPr>
            <p:ph idx="1"/>
          </p:nvPr>
        </p:nvSpPr>
        <p:spPr>
          <a:xfrm>
            <a:off x="629055" y="2565400"/>
            <a:ext cx="8915400" cy="4292600"/>
          </a:xfrm>
        </p:spPr>
        <p:txBody>
          <a:bodyPr>
            <a:normAutofit fontScale="70000" lnSpcReduction="20000"/>
          </a:bodyPr>
          <a:lstStyle/>
          <a:p>
            <a:r>
              <a:rPr lang="en-US" dirty="0"/>
              <a:t>For example:</a:t>
            </a:r>
          </a:p>
          <a:p>
            <a:pPr lvl="1"/>
            <a:r>
              <a:rPr lang="en-US" dirty="0"/>
              <a:t>Suppose you infer from the data that most of the users who like "Star Wars" also like "Lord of the Rings" and dislike "Dune".</a:t>
            </a:r>
          </a:p>
          <a:p>
            <a:pPr lvl="1"/>
            <a:r>
              <a:rPr lang="en-US" dirty="0"/>
              <a:t>Then if a user watched and liked "Star Wars" you would recommend him/her "Lord of the Rings" but not "Dune".</a:t>
            </a:r>
          </a:p>
          <a:p>
            <a:r>
              <a:rPr lang="en-US" dirty="0"/>
              <a:t>Preferences can be explicit or implicit:</a:t>
            </a:r>
          </a:p>
          <a:p>
            <a:pPr lvl="1"/>
            <a:r>
              <a:rPr lang="en-US" dirty="0"/>
              <a:t>Explicit preferences</a:t>
            </a:r>
          </a:p>
          <a:p>
            <a:pPr lvl="2"/>
            <a:r>
              <a:rPr lang="en-US" sz="3142" dirty="0"/>
              <a:t>Ratings assigned to items</a:t>
            </a:r>
          </a:p>
          <a:p>
            <a:pPr lvl="2"/>
            <a:r>
              <a:rPr lang="en-US" sz="3142" dirty="0" err="1"/>
              <a:t>Facebook</a:t>
            </a:r>
            <a:r>
              <a:rPr lang="en-US" sz="3142" dirty="0"/>
              <a:t> "Like", Google "Plus“</a:t>
            </a:r>
          </a:p>
          <a:p>
            <a:pPr lvl="1"/>
            <a:r>
              <a:rPr lang="en-US" dirty="0"/>
              <a:t>Implicit preferences</a:t>
            </a:r>
          </a:p>
          <a:p>
            <a:pPr lvl="2"/>
            <a:r>
              <a:rPr lang="en-US" sz="3142" dirty="0"/>
              <a:t>Catalog browse history</a:t>
            </a:r>
          </a:p>
          <a:p>
            <a:pPr lvl="2"/>
            <a:r>
              <a:rPr lang="en-US" sz="3142" dirty="0"/>
              <a:t>Items rented or bought by users</a:t>
            </a:r>
          </a:p>
        </p:txBody>
      </p:sp>
      <p:sp>
        <p:nvSpPr>
          <p:cNvPr id="4" name="TextBox 3"/>
          <p:cNvSpPr txBox="1"/>
          <p:nvPr/>
        </p:nvSpPr>
        <p:spPr>
          <a:xfrm>
            <a:off x="609600" y="1208035"/>
            <a:ext cx="9144000" cy="1176284"/>
          </a:xfrm>
          <a:prstGeom prst="rect">
            <a:avLst/>
          </a:prstGeom>
          <a:solidFill>
            <a:schemeClr val="accent3">
              <a:lumMod val="75000"/>
            </a:schemeClr>
          </a:solidFill>
        </p:spPr>
        <p:txBody>
          <a:bodyPr wrap="square" rtlCol="0">
            <a:spAutoFit/>
          </a:bodyPr>
          <a:lstStyle/>
          <a:p>
            <a:r>
              <a:rPr lang="en-US" sz="2348" dirty="0">
                <a:solidFill>
                  <a:schemeClr val="bg1"/>
                </a:solidFill>
              </a:rPr>
              <a:t>Collaborative Filtering</a:t>
            </a:r>
          </a:p>
          <a:p>
            <a:r>
              <a:rPr lang="en-US" sz="2348" dirty="0">
                <a:solidFill>
                  <a:schemeClr val="bg1"/>
                </a:solidFill>
              </a:rPr>
              <a:t>The goal of </a:t>
            </a:r>
            <a:r>
              <a:rPr lang="en-US" sz="2348" dirty="0">
                <a:solidFill>
                  <a:srgbClr val="FF0000"/>
                </a:solidFill>
              </a:rPr>
              <a:t>collaborative filtering (CF) </a:t>
            </a:r>
            <a:r>
              <a:rPr lang="en-US" sz="2348" dirty="0">
                <a:solidFill>
                  <a:schemeClr val="bg1"/>
                </a:solidFill>
              </a:rPr>
              <a:t>is to infer user preferences for items given a large but incomplete collection of preferences for many users.</a:t>
            </a:r>
          </a:p>
        </p:txBody>
      </p:sp>
      <p:sp>
        <p:nvSpPr>
          <p:cNvPr id="5" name="Slide Number Placeholder 4"/>
          <p:cNvSpPr>
            <a:spLocks noGrp="1"/>
          </p:cNvSpPr>
          <p:nvPr>
            <p:ph type="sldNum" sz="quarter" idx="12"/>
          </p:nvPr>
        </p:nvSpPr>
        <p:spPr/>
        <p:txBody>
          <a:bodyPr/>
          <a:lstStyle/>
          <a:p>
            <a:fld id="{EAE57634-FDE7-4797-91F6-0E7406C687AB}" type="slidenum">
              <a:rPr lang="en-US" smtClean="0"/>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 Based Filtering vs. Collaborative Filtering</a:t>
            </a:r>
          </a:p>
        </p:txBody>
      </p:sp>
      <p:sp>
        <p:nvSpPr>
          <p:cNvPr id="4" name="Text Placeholder 3"/>
          <p:cNvSpPr>
            <a:spLocks noGrp="1"/>
          </p:cNvSpPr>
          <p:nvPr>
            <p:ph type="body" idx="1"/>
          </p:nvPr>
        </p:nvSpPr>
        <p:spPr>
          <a:xfrm>
            <a:off x="5033830" y="1399021"/>
            <a:ext cx="4376870" cy="750832"/>
          </a:xfrm>
        </p:spPr>
        <p:txBody>
          <a:bodyPr/>
          <a:lstStyle/>
          <a:p>
            <a:r>
              <a:rPr lang="en-US" dirty="0"/>
              <a:t>Collaborative Filtering</a:t>
            </a:r>
          </a:p>
        </p:txBody>
      </p:sp>
      <p:sp>
        <p:nvSpPr>
          <p:cNvPr id="5" name="Content Placeholder 4"/>
          <p:cNvSpPr>
            <a:spLocks noGrp="1"/>
          </p:cNvSpPr>
          <p:nvPr>
            <p:ph sz="half" idx="2"/>
          </p:nvPr>
        </p:nvSpPr>
        <p:spPr>
          <a:xfrm>
            <a:off x="5033830" y="2362200"/>
            <a:ext cx="4376870" cy="4637276"/>
          </a:xfrm>
        </p:spPr>
        <p:txBody>
          <a:bodyPr/>
          <a:lstStyle/>
          <a:p>
            <a:r>
              <a:rPr lang="en-US" dirty="0"/>
              <a:t>User preferences are inferred from ratings</a:t>
            </a:r>
          </a:p>
          <a:p>
            <a:r>
              <a:rPr lang="en-US" dirty="0"/>
              <a:t>Item features are inferred from ratings</a:t>
            </a:r>
          </a:p>
          <a:p>
            <a:r>
              <a:rPr lang="en-US" dirty="0"/>
              <a:t>Cannot recommend new items</a:t>
            </a:r>
          </a:p>
          <a:p>
            <a:r>
              <a:rPr lang="en-US" dirty="0"/>
              <a:t>Very effective with sufficient data</a:t>
            </a:r>
          </a:p>
        </p:txBody>
      </p:sp>
      <p:sp>
        <p:nvSpPr>
          <p:cNvPr id="6" name="Text Placeholder 5"/>
          <p:cNvSpPr>
            <a:spLocks noGrp="1"/>
          </p:cNvSpPr>
          <p:nvPr>
            <p:ph type="body" sz="quarter" idx="3"/>
          </p:nvPr>
        </p:nvSpPr>
        <p:spPr>
          <a:xfrm>
            <a:off x="495300" y="1399021"/>
            <a:ext cx="4378590" cy="750832"/>
          </a:xfrm>
        </p:spPr>
        <p:txBody>
          <a:bodyPr/>
          <a:lstStyle/>
          <a:p>
            <a:r>
              <a:rPr lang="en-US" dirty="0"/>
              <a:t>Content Based Filtering</a:t>
            </a:r>
          </a:p>
        </p:txBody>
      </p:sp>
      <p:sp>
        <p:nvSpPr>
          <p:cNvPr id="7" name="Content Placeholder 6"/>
          <p:cNvSpPr>
            <a:spLocks noGrp="1"/>
          </p:cNvSpPr>
          <p:nvPr>
            <p:ph sz="quarter" idx="4"/>
          </p:nvPr>
        </p:nvSpPr>
        <p:spPr>
          <a:xfrm>
            <a:off x="495300" y="2362200"/>
            <a:ext cx="4378590" cy="4637276"/>
          </a:xfrm>
        </p:spPr>
        <p:txBody>
          <a:bodyPr>
            <a:normAutofit/>
          </a:bodyPr>
          <a:lstStyle/>
          <a:p>
            <a:r>
              <a:rPr lang="en-US" dirty="0"/>
              <a:t>Analyze the content of the item</a:t>
            </a:r>
          </a:p>
          <a:p>
            <a:r>
              <a:rPr lang="en-US" dirty="0"/>
              <a:t>Match the item features with users preferences</a:t>
            </a:r>
          </a:p>
          <a:p>
            <a:r>
              <a:rPr lang="en-US" dirty="0"/>
              <a:t>Item features are hard to extract</a:t>
            </a:r>
          </a:p>
          <a:p>
            <a:pPr lvl="1"/>
            <a:r>
              <a:rPr lang="en-US" dirty="0"/>
              <a:t>Music, Movies</a:t>
            </a:r>
          </a:p>
          <a:p>
            <a:r>
              <a:rPr lang="en-US" dirty="0"/>
              <a:t>Can recommend new items</a:t>
            </a:r>
          </a:p>
        </p:txBody>
      </p:sp>
      <p:sp>
        <p:nvSpPr>
          <p:cNvPr id="3" name="Slide Number Placeholder 2"/>
          <p:cNvSpPr>
            <a:spLocks noGrp="1"/>
          </p:cNvSpPr>
          <p:nvPr>
            <p:ph type="sldNum" sz="quarter" idx="12"/>
          </p:nvPr>
        </p:nvSpPr>
        <p:spPr/>
        <p:txBody>
          <a:bodyPr/>
          <a:lstStyle/>
          <a:p>
            <a:fld id="{EAE57634-FDE7-4797-91F6-0E7406C687AB}"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fade">
                                      <p:cBhvr>
                                        <p:cTn id="35" dur="500"/>
                                        <p:tgtEl>
                                          <p:spTgt spid="5">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Effect transition="in" filter="fade">
                                      <p:cBhvr>
                                        <p:cTn id="40" dur="500"/>
                                        <p:tgtEl>
                                          <p:spTgt spid="5">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Effect transition="in" filter="fade">
                                      <p:cBhvr>
                                        <p:cTn id="4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93409" y="183620"/>
            <a:ext cx="8915400" cy="1143000"/>
          </a:xfrm>
        </p:spPr>
        <p:txBody>
          <a:bodyPr/>
          <a:lstStyle/>
          <a:p>
            <a:r>
              <a:rPr lang="en-US" dirty="0"/>
              <a:t>CF as Matrix Completion</a:t>
            </a:r>
          </a:p>
        </p:txBody>
      </p:sp>
      <p:sp>
        <p:nvSpPr>
          <p:cNvPr id="8" name="Content Placeholder 7"/>
          <p:cNvSpPr>
            <a:spLocks noGrp="1"/>
          </p:cNvSpPr>
          <p:nvPr>
            <p:ph idx="1"/>
          </p:nvPr>
        </p:nvSpPr>
        <p:spPr>
          <a:xfrm>
            <a:off x="495300" y="1447801"/>
            <a:ext cx="9105900" cy="5152496"/>
          </a:xfrm>
        </p:spPr>
        <p:txBody>
          <a:bodyPr>
            <a:normAutofit fontScale="85000" lnSpcReduction="20000"/>
          </a:bodyPr>
          <a:lstStyle/>
          <a:p>
            <a:r>
              <a:rPr lang="en-US" dirty="0"/>
              <a:t>CF can be viewed as a matrix completion problem</a:t>
            </a:r>
          </a:p>
          <a:p>
            <a:endParaRPr lang="en-US" dirty="0"/>
          </a:p>
          <a:p>
            <a:endParaRPr lang="en-US" dirty="0"/>
          </a:p>
          <a:p>
            <a:endParaRPr lang="en-US" dirty="0"/>
          </a:p>
          <a:p>
            <a:endParaRPr lang="en-US" dirty="0"/>
          </a:p>
          <a:p>
            <a:endParaRPr lang="en-US" dirty="0"/>
          </a:p>
          <a:p>
            <a:r>
              <a:rPr lang="en-US" dirty="0"/>
              <a:t>Task: given a user/item matrix with only a small subset of entries present, fill in (some of) the missing entries.</a:t>
            </a:r>
          </a:p>
          <a:p>
            <a:r>
              <a:rPr lang="en-US" dirty="0"/>
              <a:t>PMF approach: low rank matrix factorization.</a:t>
            </a:r>
          </a:p>
        </p:txBody>
      </p:sp>
      <p:pic>
        <p:nvPicPr>
          <p:cNvPr id="33794" name="Picture 2" descr="http://latex.codecogs.com/gif.latex?\huge%20\dpi%7b200%7d%20\left%5b%20\begin%7barray%7d%7bccccc%7d%20x%20&amp;%20&amp;%20x%20&amp;%20&amp;%20x%20\\%20&amp;%20x%20&amp;%20&amp;%20&amp;%20x%20\\%20x%20&amp;%20&amp;%20x%20&amp;%20&amp;%20\\%20x%20&amp;%20&amp;%20&amp;%20&amp;%20x%20\\%20&amp;%20&amp;%20x%20&amp;%20x%20&amp;%20x%20\end%7barray%7d%20\right%5d"/>
          <p:cNvPicPr>
            <a:picLocks noChangeAspect="1" noChangeArrowheads="1"/>
          </p:cNvPicPr>
          <p:nvPr/>
        </p:nvPicPr>
        <p:blipFill>
          <a:blip r:embed="rId2" cstate="print"/>
          <a:srcRect/>
          <a:stretch>
            <a:fillRect/>
          </a:stretch>
        </p:blipFill>
        <p:spPr bwMode="auto">
          <a:xfrm>
            <a:off x="4196091" y="2171732"/>
            <a:ext cx="1633861" cy="1933907"/>
          </a:xfrm>
          <a:prstGeom prst="rect">
            <a:avLst/>
          </a:prstGeom>
          <a:noFill/>
        </p:spPr>
      </p:pic>
      <p:sp>
        <p:nvSpPr>
          <p:cNvPr id="10" name="TextBox 9"/>
          <p:cNvSpPr txBox="1"/>
          <p:nvPr/>
        </p:nvSpPr>
        <p:spPr>
          <a:xfrm>
            <a:off x="3124201" y="2926125"/>
            <a:ext cx="794000" cy="417358"/>
          </a:xfrm>
          <a:prstGeom prst="rect">
            <a:avLst/>
          </a:prstGeom>
          <a:noFill/>
        </p:spPr>
        <p:txBody>
          <a:bodyPr wrap="none" rtlCol="0">
            <a:spAutoFit/>
          </a:bodyPr>
          <a:lstStyle/>
          <a:p>
            <a:r>
              <a:rPr lang="en-US" sz="2112" dirty="0"/>
              <a:t>Users</a:t>
            </a:r>
          </a:p>
        </p:txBody>
      </p:sp>
      <p:sp>
        <p:nvSpPr>
          <p:cNvPr id="11" name="TextBox 10"/>
          <p:cNvSpPr txBox="1"/>
          <p:nvPr/>
        </p:nvSpPr>
        <p:spPr>
          <a:xfrm>
            <a:off x="4577482" y="4133488"/>
            <a:ext cx="798937" cy="417358"/>
          </a:xfrm>
          <a:prstGeom prst="rect">
            <a:avLst/>
          </a:prstGeom>
          <a:noFill/>
        </p:spPr>
        <p:txBody>
          <a:bodyPr wrap="none" rtlCol="0">
            <a:spAutoFit/>
          </a:bodyPr>
          <a:lstStyle/>
          <a:p>
            <a:r>
              <a:rPr lang="en-US" sz="2112" dirty="0"/>
              <a:t>Items</a:t>
            </a:r>
          </a:p>
        </p:txBody>
      </p:sp>
      <p:sp>
        <p:nvSpPr>
          <p:cNvPr id="2" name="Slide Number Placeholder 1"/>
          <p:cNvSpPr>
            <a:spLocks noGrp="1"/>
          </p:cNvSpPr>
          <p:nvPr>
            <p:ph type="sldNum" sz="quarter" idx="12"/>
          </p:nvPr>
        </p:nvSpPr>
        <p:spPr/>
        <p:txBody>
          <a:bodyPr/>
          <a:lstStyle/>
          <a:p>
            <a:fld id="{EAE57634-FDE7-4797-91F6-0E7406C687AB}"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794"/>
                                        </p:tgtEl>
                                        <p:attrNameLst>
                                          <p:attrName>style.visibility</p:attrName>
                                        </p:attrNameLst>
                                      </p:cBhvr>
                                      <p:to>
                                        <p:strVal val="visible"/>
                                      </p:to>
                                    </p:set>
                                    <p:animEffect transition="in" filter="fade">
                                      <p:cBhvr>
                                        <p:cTn id="10" dur="500"/>
                                        <p:tgtEl>
                                          <p:spTgt spid="3379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animEffect transition="in" filter="fade">
                                      <p:cBhvr>
                                        <p:cTn id="21" dur="500"/>
                                        <p:tgtEl>
                                          <p:spTgt spid="8">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fade">
                                      <p:cBhvr>
                                        <p:cTn id="2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92028"/>
            <a:ext cx="8915400" cy="1143000"/>
          </a:xfrm>
        </p:spPr>
        <p:txBody>
          <a:bodyPr>
            <a:noAutofit/>
          </a:bodyPr>
          <a:lstStyle/>
          <a:p>
            <a:r>
              <a:rPr lang="en-US" sz="3600" dirty="0"/>
              <a:t>Collaborative Filtering and Matrix Factorization</a:t>
            </a:r>
          </a:p>
        </p:txBody>
      </p:sp>
      <p:sp>
        <p:nvSpPr>
          <p:cNvPr id="3" name="Content Placeholder 2"/>
          <p:cNvSpPr>
            <a:spLocks noGrp="1"/>
          </p:cNvSpPr>
          <p:nvPr>
            <p:ph idx="1"/>
          </p:nvPr>
        </p:nvSpPr>
        <p:spPr>
          <a:xfrm>
            <a:off x="516377" y="4386752"/>
            <a:ext cx="8915400" cy="1734554"/>
          </a:xfrm>
        </p:spPr>
        <p:txBody>
          <a:bodyPr>
            <a:noAutofit/>
          </a:bodyPr>
          <a:lstStyle/>
          <a:p>
            <a:r>
              <a:rPr lang="en-US" sz="2600" dirty="0"/>
              <a:t>Collaborative filtering can be formulated as a matrix factorization problem.</a:t>
            </a:r>
          </a:p>
          <a:p>
            <a:r>
              <a:rPr lang="en-US" sz="2600" dirty="0"/>
              <a:t>Many matrix factorization methods can be used to solve collaborative filtering problem.</a:t>
            </a:r>
          </a:p>
          <a:p>
            <a:r>
              <a:rPr lang="en-US" sz="2600" dirty="0"/>
              <a:t>The above is only a partial list.</a:t>
            </a:r>
          </a:p>
        </p:txBody>
      </p:sp>
      <p:graphicFrame>
        <p:nvGraphicFramePr>
          <p:cNvPr id="38914" name="Object 2"/>
          <p:cNvGraphicFramePr>
            <a:graphicFrameLocks noChangeAspect="1"/>
          </p:cNvGraphicFramePr>
          <p:nvPr>
            <p:extLst>
              <p:ext uri="{D42A27DB-BD31-4B8C-83A1-F6EECF244321}">
                <p14:modId xmlns:p14="http://schemas.microsoft.com/office/powerpoint/2010/main" val="2281452901"/>
              </p:ext>
            </p:extLst>
          </p:nvPr>
        </p:nvGraphicFramePr>
        <p:xfrm>
          <a:off x="1289050" y="1145899"/>
          <a:ext cx="7327900" cy="3226262"/>
        </p:xfrm>
        <a:graphic>
          <a:graphicData uri="http://schemas.openxmlformats.org/presentationml/2006/ole">
            <mc:AlternateContent xmlns:mc="http://schemas.openxmlformats.org/markup-compatibility/2006">
              <mc:Choice xmlns:v="urn:schemas-microsoft-com:vml" Requires="v">
                <p:oleObj spid="_x0000_s39025" name="Acrobat Document" r:id="rId3" imgW="7733967" imgH="3142893" progId="AcroExch.Document.7">
                  <p:embed/>
                </p:oleObj>
              </mc:Choice>
              <mc:Fallback>
                <p:oleObj name="Acrobat Document" r:id="rId3" imgW="7733967" imgH="3142893" progId="AcroExch.Document.7">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9050" y="1145899"/>
                        <a:ext cx="7327900" cy="3226262"/>
                      </a:xfrm>
                      <a:prstGeom prst="rect">
                        <a:avLst/>
                      </a:prstGeom>
                      <a:noFill/>
                      <a:ln>
                        <a:noFill/>
                      </a:ln>
                      <a:effectLst/>
                    </p:spPr>
                  </p:pic>
                </p:oleObj>
              </mc:Fallback>
            </mc:AlternateContent>
          </a:graphicData>
        </a:graphic>
      </p:graphicFrame>
      <p:sp>
        <p:nvSpPr>
          <p:cNvPr id="4" name="Slide Number Placeholder 3"/>
          <p:cNvSpPr>
            <a:spLocks noGrp="1"/>
          </p:cNvSpPr>
          <p:nvPr>
            <p:ph type="sldNum" sz="quarter" idx="12"/>
          </p:nvPr>
        </p:nvSpPr>
        <p:spPr/>
        <p:txBody>
          <a:bodyPr/>
          <a:lstStyle/>
          <a:p>
            <a:fld id="{EAE57634-FDE7-4797-91F6-0E7406C687AB}"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37131"/>
            <a:ext cx="8915400" cy="1143000"/>
          </a:xfrm>
        </p:spPr>
        <p:txBody>
          <a:bodyPr/>
          <a:lstStyle/>
          <a:p>
            <a:r>
              <a:rPr lang="en-US" dirty="0"/>
              <a:t>Notations</a:t>
            </a:r>
          </a:p>
        </p:txBody>
      </p:sp>
      <p:sp>
        <p:nvSpPr>
          <p:cNvPr id="3" name="Content Placeholder 2"/>
          <p:cNvSpPr>
            <a:spLocks noGrp="1"/>
          </p:cNvSpPr>
          <p:nvPr>
            <p:ph idx="1"/>
          </p:nvPr>
        </p:nvSpPr>
        <p:spPr>
          <a:xfrm>
            <a:off x="495300" y="3250143"/>
            <a:ext cx="8915400" cy="3344279"/>
          </a:xfrm>
        </p:spPr>
        <p:txBody>
          <a:bodyPr>
            <a:normAutofit fontScale="77500" lnSpcReduction="20000"/>
          </a:bodyPr>
          <a:lstStyle/>
          <a:p>
            <a:r>
              <a:rPr lang="en-US" dirty="0"/>
              <a:t>Suppose we have M items, N users and integer rating values from 1 to D.</a:t>
            </a:r>
          </a:p>
          <a:p>
            <a:r>
              <a:rPr lang="en-US" dirty="0"/>
              <a:t>Let </a:t>
            </a:r>
            <a:r>
              <a:rPr lang="en-US" i="1" dirty="0" err="1"/>
              <a:t>ij</a:t>
            </a:r>
            <a:r>
              <a:rPr lang="en-US" sz="2600" dirty="0" err="1"/>
              <a:t>th</a:t>
            </a:r>
            <a:r>
              <a:rPr lang="en-US" dirty="0"/>
              <a:t> entry of X,      , be the rating of user </a:t>
            </a:r>
            <a:r>
              <a:rPr lang="en-US" dirty="0" err="1"/>
              <a:t>i</a:t>
            </a:r>
            <a:r>
              <a:rPr lang="en-US" dirty="0"/>
              <a:t> for item j .</a:t>
            </a:r>
          </a:p>
          <a:p>
            <a:r>
              <a:rPr lang="en-US" dirty="0"/>
              <a:t>                is latent user feature matrix,     denote the latent feature vector for user </a:t>
            </a:r>
            <a:r>
              <a:rPr lang="en-US" dirty="0" err="1"/>
              <a:t>i</a:t>
            </a:r>
            <a:r>
              <a:rPr lang="en-US" dirty="0"/>
              <a:t> .</a:t>
            </a:r>
          </a:p>
          <a:p>
            <a:r>
              <a:rPr lang="en-US" dirty="0"/>
              <a:t>                is latent item feature matrix,     denote the latent feature vector for item j .</a:t>
            </a:r>
          </a:p>
        </p:txBody>
      </p:sp>
      <p:pic>
        <p:nvPicPr>
          <p:cNvPr id="39939" name="Picture 3" descr="E:\MF\pics\pmf.png"/>
          <p:cNvPicPr>
            <a:picLocks noChangeAspect="1" noChangeArrowheads="1"/>
          </p:cNvPicPr>
          <p:nvPr/>
        </p:nvPicPr>
        <p:blipFill>
          <a:blip r:embed="rId2" cstate="print"/>
          <a:srcRect/>
          <a:stretch>
            <a:fillRect/>
          </a:stretch>
        </p:blipFill>
        <p:spPr bwMode="auto">
          <a:xfrm>
            <a:off x="2404511" y="1202209"/>
            <a:ext cx="4636558" cy="1959668"/>
          </a:xfrm>
          <a:prstGeom prst="rect">
            <a:avLst/>
          </a:prstGeom>
          <a:noFill/>
        </p:spPr>
      </p:pic>
      <p:pic>
        <p:nvPicPr>
          <p:cNvPr id="39941" name="Picture 5" descr="http://latex.codecogs.com/gif.latex?\huge%20\dpi%7b200%7d%20X_%7bij%7d"/>
          <p:cNvPicPr>
            <a:picLocks noChangeAspect="1" noChangeArrowheads="1"/>
          </p:cNvPicPr>
          <p:nvPr/>
        </p:nvPicPr>
        <p:blipFill>
          <a:blip r:embed="rId3" cstate="print"/>
          <a:srcRect/>
          <a:stretch>
            <a:fillRect/>
          </a:stretch>
        </p:blipFill>
        <p:spPr bwMode="auto">
          <a:xfrm>
            <a:off x="3704433" y="4161952"/>
            <a:ext cx="334168" cy="268712"/>
          </a:xfrm>
          <a:prstGeom prst="rect">
            <a:avLst/>
          </a:prstGeom>
          <a:noFill/>
        </p:spPr>
      </p:pic>
      <p:pic>
        <p:nvPicPr>
          <p:cNvPr id="39943" name="Picture 7" descr="http://latex.codecogs.com/gif.latex?\huge%20\dpi%7b200%7d%20U%20\in%20\bb%7bR%7d%5e%7bK%20\times%20N%7d"/>
          <p:cNvPicPr>
            <a:picLocks noChangeAspect="1" noChangeArrowheads="1"/>
          </p:cNvPicPr>
          <p:nvPr/>
        </p:nvPicPr>
        <p:blipFill>
          <a:blip r:embed="rId4" cstate="print"/>
          <a:srcRect/>
          <a:stretch>
            <a:fillRect/>
          </a:stretch>
        </p:blipFill>
        <p:spPr bwMode="auto">
          <a:xfrm>
            <a:off x="990600" y="4544610"/>
            <a:ext cx="1238250" cy="287741"/>
          </a:xfrm>
          <a:prstGeom prst="rect">
            <a:avLst/>
          </a:prstGeom>
          <a:noFill/>
        </p:spPr>
      </p:pic>
      <p:pic>
        <p:nvPicPr>
          <p:cNvPr id="39945" name="Picture 9" descr="http://latex.codecogs.com/gif.latex?\huge%20\dpi%7b200%7d%20V%20\in%20\bb%7bR%7d%5e%7bK%20\times%20M%7d"/>
          <p:cNvPicPr>
            <a:picLocks noChangeAspect="1" noChangeArrowheads="1"/>
          </p:cNvPicPr>
          <p:nvPr/>
        </p:nvPicPr>
        <p:blipFill>
          <a:blip r:embed="rId5" cstate="print"/>
          <a:srcRect/>
          <a:stretch>
            <a:fillRect/>
          </a:stretch>
        </p:blipFill>
        <p:spPr bwMode="auto">
          <a:xfrm>
            <a:off x="990600" y="5313067"/>
            <a:ext cx="1238250" cy="277675"/>
          </a:xfrm>
          <a:prstGeom prst="rect">
            <a:avLst/>
          </a:prstGeom>
          <a:noFill/>
        </p:spPr>
      </p:pic>
      <p:pic>
        <p:nvPicPr>
          <p:cNvPr id="64514" name="Picture 2" descr="http://latex.codecogs.com/gif.latex?\huge%20\dpi%7b200%7d%20U_i"/>
          <p:cNvPicPr>
            <a:picLocks noChangeAspect="1" noChangeArrowheads="1"/>
          </p:cNvPicPr>
          <p:nvPr/>
        </p:nvPicPr>
        <p:blipFill>
          <a:blip r:embed="rId6" cstate="print"/>
          <a:srcRect/>
          <a:stretch>
            <a:fillRect/>
          </a:stretch>
        </p:blipFill>
        <p:spPr bwMode="auto">
          <a:xfrm>
            <a:off x="6649672" y="4584701"/>
            <a:ext cx="217358" cy="247650"/>
          </a:xfrm>
          <a:prstGeom prst="rect">
            <a:avLst/>
          </a:prstGeom>
          <a:noFill/>
        </p:spPr>
      </p:pic>
      <p:pic>
        <p:nvPicPr>
          <p:cNvPr id="64516" name="Picture 4" descr="http://latex.codecogs.com/gif.latex?\huge%20\dpi%7b200%7d%20V_j"/>
          <p:cNvPicPr>
            <a:picLocks noChangeAspect="1" noChangeArrowheads="1"/>
          </p:cNvPicPr>
          <p:nvPr/>
        </p:nvPicPr>
        <p:blipFill>
          <a:blip r:embed="rId7" cstate="print"/>
          <a:srcRect/>
          <a:stretch>
            <a:fillRect/>
          </a:stretch>
        </p:blipFill>
        <p:spPr bwMode="auto">
          <a:xfrm>
            <a:off x="6657027" y="5346950"/>
            <a:ext cx="219604" cy="290324"/>
          </a:xfrm>
          <a:prstGeom prst="rect">
            <a:avLst/>
          </a:prstGeom>
          <a:noFill/>
        </p:spPr>
      </p:pic>
      <p:sp>
        <p:nvSpPr>
          <p:cNvPr id="4" name="Slide Number Placeholder 3"/>
          <p:cNvSpPr>
            <a:spLocks noGrp="1"/>
          </p:cNvSpPr>
          <p:nvPr>
            <p:ph type="sldNum" sz="quarter" idx="12"/>
          </p:nvPr>
        </p:nvSpPr>
        <p:spPr/>
        <p:txBody>
          <a:bodyPr/>
          <a:lstStyle/>
          <a:p>
            <a:fld id="{EAE57634-FDE7-4797-91F6-0E7406C687AB}" type="slidenum">
              <a:rPr lang="en-US" smtClean="0"/>
              <a:pPr/>
              <a:t>37</a:t>
            </a:fld>
            <a:endParaRPr lang="en-US"/>
          </a:p>
        </p:txBody>
      </p:sp>
    </p:spTree>
    <p:extLst>
      <p:ext uri="{BB962C8B-B14F-4D97-AF65-F5344CB8AC3E}">
        <p14:creationId xmlns:p14="http://schemas.microsoft.com/office/powerpoint/2010/main" val="371351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9941"/>
                                        </p:tgtEl>
                                        <p:attrNameLst>
                                          <p:attrName>style.visibility</p:attrName>
                                        </p:attrNameLst>
                                      </p:cBhvr>
                                      <p:to>
                                        <p:strVal val="visible"/>
                                      </p:to>
                                    </p:set>
                                    <p:animEffect transition="in" filter="fade">
                                      <p:cBhvr>
                                        <p:cTn id="15" dur="500"/>
                                        <p:tgtEl>
                                          <p:spTgt spid="399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9943"/>
                                        </p:tgtEl>
                                        <p:attrNameLst>
                                          <p:attrName>style.visibility</p:attrName>
                                        </p:attrNameLst>
                                      </p:cBhvr>
                                      <p:to>
                                        <p:strVal val="visible"/>
                                      </p:to>
                                    </p:set>
                                    <p:animEffect transition="in" filter="fade">
                                      <p:cBhvr>
                                        <p:cTn id="23" dur="500"/>
                                        <p:tgtEl>
                                          <p:spTgt spid="39943"/>
                                        </p:tgtEl>
                                      </p:cBhvr>
                                    </p:animEffect>
                                  </p:childTnLst>
                                </p:cTn>
                              </p:par>
                              <p:par>
                                <p:cTn id="24" presetID="10" presetClass="entr" presetSubtype="0" fill="hold" nodeType="withEffect">
                                  <p:stCondLst>
                                    <p:cond delay="0"/>
                                  </p:stCondLst>
                                  <p:childTnLst>
                                    <p:set>
                                      <p:cBhvr>
                                        <p:cTn id="25" dur="1" fill="hold">
                                          <p:stCondLst>
                                            <p:cond delay="0"/>
                                          </p:stCondLst>
                                        </p:cTn>
                                        <p:tgtEl>
                                          <p:spTgt spid="64514"/>
                                        </p:tgtEl>
                                        <p:attrNameLst>
                                          <p:attrName>style.visibility</p:attrName>
                                        </p:attrNameLst>
                                      </p:cBhvr>
                                      <p:to>
                                        <p:strVal val="visible"/>
                                      </p:to>
                                    </p:set>
                                    <p:animEffect transition="in" filter="fade">
                                      <p:cBhvr>
                                        <p:cTn id="26" dur="500"/>
                                        <p:tgtEl>
                                          <p:spTgt spid="645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9945"/>
                                        </p:tgtEl>
                                        <p:attrNameLst>
                                          <p:attrName>style.visibility</p:attrName>
                                        </p:attrNameLst>
                                      </p:cBhvr>
                                      <p:to>
                                        <p:strVal val="visible"/>
                                      </p:to>
                                    </p:set>
                                    <p:animEffect transition="in" filter="fade">
                                      <p:cBhvr>
                                        <p:cTn id="34" dur="500"/>
                                        <p:tgtEl>
                                          <p:spTgt spid="39945"/>
                                        </p:tgtEl>
                                      </p:cBhvr>
                                    </p:animEffect>
                                  </p:childTnLst>
                                </p:cTn>
                              </p:par>
                              <p:par>
                                <p:cTn id="35" presetID="10" presetClass="entr" presetSubtype="0" fill="hold" nodeType="withEffect">
                                  <p:stCondLst>
                                    <p:cond delay="0"/>
                                  </p:stCondLst>
                                  <p:childTnLst>
                                    <p:set>
                                      <p:cBhvr>
                                        <p:cTn id="36" dur="1" fill="hold">
                                          <p:stCondLst>
                                            <p:cond delay="0"/>
                                          </p:stCondLst>
                                        </p:cTn>
                                        <p:tgtEl>
                                          <p:spTgt spid="64516"/>
                                        </p:tgtEl>
                                        <p:attrNameLst>
                                          <p:attrName>style.visibility</p:attrName>
                                        </p:attrNameLst>
                                      </p:cBhvr>
                                      <p:to>
                                        <p:strVal val="visible"/>
                                      </p:to>
                                    </p:set>
                                    <p:animEffect transition="in" filter="fade">
                                      <p:cBhvr>
                                        <p:cTn id="3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Matrix Factorization: the Non-probabilistic View</a:t>
            </a:r>
          </a:p>
        </p:txBody>
      </p:sp>
      <p:sp>
        <p:nvSpPr>
          <p:cNvPr id="3" name="Content Placeholder 2"/>
          <p:cNvSpPr>
            <a:spLocks noGrp="1"/>
          </p:cNvSpPr>
          <p:nvPr>
            <p:ph idx="1"/>
          </p:nvPr>
        </p:nvSpPr>
        <p:spPr>
          <a:xfrm>
            <a:off x="495300" y="1612900"/>
            <a:ext cx="8915400" cy="4903127"/>
          </a:xfrm>
        </p:spPr>
        <p:txBody>
          <a:bodyPr>
            <a:noAutofit/>
          </a:bodyPr>
          <a:lstStyle/>
          <a:p>
            <a:r>
              <a:rPr lang="en-US" sz="3033" dirty="0"/>
              <a:t>To predict the rating given by user </a:t>
            </a:r>
            <a:r>
              <a:rPr lang="en-US" sz="3033" dirty="0" err="1"/>
              <a:t>i</a:t>
            </a:r>
            <a:r>
              <a:rPr lang="en-US" sz="3033" dirty="0"/>
              <a:t> to item j,</a:t>
            </a:r>
          </a:p>
          <a:p>
            <a:endParaRPr lang="en-US" sz="2600" dirty="0"/>
          </a:p>
          <a:p>
            <a:pPr marL="0" indent="0">
              <a:buNone/>
            </a:pPr>
            <a:endParaRPr lang="en-US" sz="2600" dirty="0"/>
          </a:p>
          <a:p>
            <a:r>
              <a:rPr lang="en-US" sz="3033" dirty="0"/>
              <a:t>Intuition</a:t>
            </a:r>
          </a:p>
          <a:p>
            <a:pPr lvl="1"/>
            <a:r>
              <a:rPr lang="en-US" sz="2383" dirty="0"/>
              <a:t>The item feature vector can be viewed as the input.</a:t>
            </a:r>
          </a:p>
          <a:p>
            <a:pPr lvl="1"/>
            <a:r>
              <a:rPr lang="en-US" sz="2383" dirty="0"/>
              <a:t>The user feature vector can be viewed as the weight vector.</a:t>
            </a:r>
          </a:p>
          <a:p>
            <a:pPr lvl="1"/>
            <a:r>
              <a:rPr lang="en-US" sz="2383" dirty="0"/>
              <a:t>The predicted rating is the output.</a:t>
            </a:r>
          </a:p>
          <a:p>
            <a:pPr lvl="1"/>
            <a:r>
              <a:rPr lang="en-US" sz="2383" dirty="0"/>
              <a:t>Unlike in linear regression, where inputs are given and weights are learned, we learn both the weights and the input by minimizing squared error.</a:t>
            </a:r>
          </a:p>
          <a:p>
            <a:pPr lvl="1"/>
            <a:r>
              <a:rPr lang="en-US" sz="2383" dirty="0"/>
              <a:t>The model is symmetric in items and users.</a:t>
            </a:r>
          </a:p>
        </p:txBody>
      </p:sp>
      <p:pic>
        <p:nvPicPr>
          <p:cNvPr id="65538" name="Picture 2" descr="http://latex.codecogs.com/gif.latex?\huge%20\dpi%7b200%7d%20\hat%7bR_%7bij%7d%7d%20=%20U_i%5eT%20V_j%20=%20\sum_%7bk%7d%20U_%7bik%7d%20V_%7bjk%7d"/>
          <p:cNvPicPr>
            <a:picLocks noChangeAspect="1" noChangeArrowheads="1"/>
          </p:cNvPicPr>
          <p:nvPr/>
        </p:nvPicPr>
        <p:blipFill>
          <a:blip r:embed="rId2" cstate="print"/>
          <a:srcRect/>
          <a:stretch>
            <a:fillRect/>
          </a:stretch>
        </p:blipFill>
        <p:spPr bwMode="auto">
          <a:xfrm>
            <a:off x="2937968" y="2355850"/>
            <a:ext cx="3749236" cy="871936"/>
          </a:xfrm>
          <a:prstGeom prst="rect">
            <a:avLst/>
          </a:prstGeom>
          <a:noFill/>
        </p:spPr>
      </p:pic>
      <p:sp>
        <p:nvSpPr>
          <p:cNvPr id="4" name="Slide Number Placeholder 3"/>
          <p:cNvSpPr>
            <a:spLocks noGrp="1"/>
          </p:cNvSpPr>
          <p:nvPr>
            <p:ph type="sldNum" sz="quarter" idx="12"/>
          </p:nvPr>
        </p:nvSpPr>
        <p:spPr/>
        <p:txBody>
          <a:bodyPr/>
          <a:lstStyle/>
          <a:p>
            <a:fld id="{EAE57634-FDE7-4797-91F6-0E7406C687AB}" type="slidenum">
              <a:rPr lang="en-US" smtClean="0"/>
              <a:pPr/>
              <a:t>38</a:t>
            </a:fld>
            <a:endParaRPr lang="en-US"/>
          </a:p>
        </p:txBody>
      </p:sp>
      <p:sp>
        <p:nvSpPr>
          <p:cNvPr id="5" name="TextBox 4"/>
          <p:cNvSpPr txBox="1"/>
          <p:nvPr/>
        </p:nvSpPr>
        <p:spPr>
          <a:xfrm>
            <a:off x="6192604" y="2315253"/>
            <a:ext cx="654346" cy="609077"/>
          </a:xfrm>
          <a:prstGeom prst="rect">
            <a:avLst/>
          </a:prstGeom>
          <a:solidFill>
            <a:schemeClr val="bg1"/>
          </a:solidFill>
        </p:spPr>
        <p:txBody>
          <a:bodyPr wrap="none" rtlCol="0">
            <a:spAutoFit/>
          </a:bodyPr>
          <a:lstStyle/>
          <a:p>
            <a:r>
              <a:rPr lang="en-US" sz="3358" i="1" dirty="0" err="1">
                <a:latin typeface="Adobe Hebrew" pitchFamily="18" charset="-79"/>
                <a:cs typeface="Adobe Hebrew" pitchFamily="18" charset="-79"/>
              </a:rPr>
              <a:t>V</a:t>
            </a:r>
            <a:r>
              <a:rPr lang="en-US" sz="3358" i="1" baseline="-25000" dirty="0" err="1">
                <a:latin typeface="Adobe Hebrew" pitchFamily="18" charset="-79"/>
                <a:cs typeface="Adobe Hebrew" pitchFamily="18" charset="-79"/>
              </a:rPr>
              <a:t>kj</a:t>
            </a:r>
            <a:endParaRPr lang="en-US" sz="3358" i="1" baseline="-25000" dirty="0">
              <a:latin typeface="Adobe Hebrew" pitchFamily="18" charset="-79"/>
              <a:cs typeface="Adobe Hebrew" pitchFamily="18"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5538"/>
                                        </p:tgtEl>
                                        <p:attrNameLst>
                                          <p:attrName>style.visibility</p:attrName>
                                        </p:attrNameLst>
                                      </p:cBhvr>
                                      <p:to>
                                        <p:strVal val="visible"/>
                                      </p:to>
                                    </p:set>
                                    <p:animEffect transition="in" filter="fade">
                                      <p:cBhvr>
                                        <p:cTn id="13" dur="500"/>
                                        <p:tgtEl>
                                          <p:spTgt spid="655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42552"/>
            <a:ext cx="8915400" cy="1143000"/>
          </a:xfrm>
        </p:spPr>
        <p:txBody>
          <a:bodyPr>
            <a:normAutofit fontScale="90000"/>
          </a:bodyPr>
          <a:lstStyle/>
          <a:p>
            <a:r>
              <a:rPr lang="en-US" dirty="0"/>
              <a:t>Probabilistic Matrix Factorization</a:t>
            </a:r>
          </a:p>
        </p:txBody>
      </p:sp>
      <p:sp>
        <p:nvSpPr>
          <p:cNvPr id="3" name="Content Placeholder 2"/>
          <p:cNvSpPr>
            <a:spLocks noGrp="1"/>
          </p:cNvSpPr>
          <p:nvPr>
            <p:ph idx="1"/>
          </p:nvPr>
        </p:nvSpPr>
        <p:spPr>
          <a:xfrm>
            <a:off x="495300" y="1447802"/>
            <a:ext cx="8997950" cy="5365748"/>
          </a:xfrm>
        </p:spPr>
        <p:txBody>
          <a:bodyPr>
            <a:normAutofit fontScale="77500" lnSpcReduction="20000"/>
          </a:bodyPr>
          <a:lstStyle/>
          <a:p>
            <a:r>
              <a:rPr lang="en-US" dirty="0"/>
              <a:t>PMF is a simple probabilistic linear model with </a:t>
            </a:r>
            <a:r>
              <a:rPr lang="en-US" dirty="0">
                <a:solidFill>
                  <a:srgbClr val="FF0000"/>
                </a:solidFill>
              </a:rPr>
              <a:t>Gaussian</a:t>
            </a:r>
            <a:r>
              <a:rPr lang="en-US" dirty="0"/>
              <a:t> observation noise.</a:t>
            </a:r>
          </a:p>
          <a:p>
            <a:r>
              <a:rPr lang="en-US" dirty="0"/>
              <a:t>Given the feature vectors for the user and the item, the distribution of the corresponding rating is:</a:t>
            </a:r>
          </a:p>
          <a:p>
            <a:endParaRPr lang="en-US" dirty="0"/>
          </a:p>
          <a:p>
            <a:pPr marL="0" indent="0">
              <a:buNone/>
            </a:pPr>
            <a:endParaRPr lang="en-US" dirty="0"/>
          </a:p>
          <a:p>
            <a:pPr marL="0" indent="0">
              <a:buNone/>
            </a:pPr>
            <a:endParaRPr lang="en-US" dirty="0"/>
          </a:p>
          <a:p>
            <a:pPr marL="0" indent="0">
              <a:buNone/>
            </a:pPr>
            <a:endParaRPr lang="en-US" dirty="0"/>
          </a:p>
          <a:p>
            <a:r>
              <a:rPr lang="en-US" dirty="0"/>
              <a:t>The user and item feature vectors adopt zero-mean spherical Gaussian priors:</a:t>
            </a:r>
          </a:p>
          <a:p>
            <a:pPr>
              <a:buNone/>
            </a:pPr>
            <a:endParaRPr lang="en-US" dirty="0"/>
          </a:p>
          <a:p>
            <a:pPr>
              <a:buNone/>
            </a:pPr>
            <a:r>
              <a:rPr lang="en-US" dirty="0"/>
              <a:t> </a:t>
            </a:r>
          </a:p>
          <a:p>
            <a:pPr>
              <a:buNone/>
            </a:pPr>
            <a:endParaRPr lang="en-US" dirty="0"/>
          </a:p>
        </p:txBody>
      </p:sp>
      <p:pic>
        <p:nvPicPr>
          <p:cNvPr id="66562" name="Picture 2" descr="http://latex.codecogs.com/gif.latex?\huge%20\dpi%7b200%7d%20P(R_%7bij%7d%20|%20U_i,%20V_j,%20\sigma%5e2)%20=%20\mathcal%7bN%7d(R_%7bij%7d|U_i%5eT%20V_j,%20\sigma%5e2)"/>
          <p:cNvPicPr>
            <a:picLocks noChangeAspect="1" noChangeArrowheads="1"/>
          </p:cNvPicPr>
          <p:nvPr/>
        </p:nvPicPr>
        <p:blipFill>
          <a:blip r:embed="rId3" cstate="print"/>
          <a:srcRect/>
          <a:stretch>
            <a:fillRect/>
          </a:stretch>
        </p:blipFill>
        <p:spPr bwMode="auto">
          <a:xfrm>
            <a:off x="2393951" y="3243968"/>
            <a:ext cx="5262563" cy="503039"/>
          </a:xfrm>
          <a:prstGeom prst="rect">
            <a:avLst/>
          </a:prstGeom>
          <a:noFill/>
        </p:spPr>
      </p:pic>
      <p:pic>
        <p:nvPicPr>
          <p:cNvPr id="66564" name="Picture 4" descr="http://latex.codecogs.com/gif.latex?\huge%20\dpi%7b200%7d%20P(U|\sigma_U%5e2)%20&amp;=&amp;%20\prod_%7bi=1%7d%5eN%20\mathcal%7bN%7d(U_i|\bs%7b0%7d,%20\sigma_U%5e2%20\bs%7bI%7d)"/>
          <p:cNvPicPr>
            <a:picLocks noChangeAspect="1" noChangeArrowheads="1"/>
          </p:cNvPicPr>
          <p:nvPr/>
        </p:nvPicPr>
        <p:blipFill>
          <a:blip r:embed="rId4" cstate="print"/>
          <a:srcRect/>
          <a:stretch>
            <a:fillRect/>
          </a:stretch>
        </p:blipFill>
        <p:spPr bwMode="auto">
          <a:xfrm>
            <a:off x="1247723" y="5632306"/>
            <a:ext cx="3301999" cy="936982"/>
          </a:xfrm>
          <a:prstGeom prst="rect">
            <a:avLst/>
          </a:prstGeom>
          <a:noFill/>
        </p:spPr>
      </p:pic>
      <p:pic>
        <p:nvPicPr>
          <p:cNvPr id="66566" name="Picture 6" descr="http://latex.codecogs.com/gif.latex?\huge%20\dpi%7b200%7d%20P(V|\sigma_V%5e2)%20&amp;=&amp;%20\prod_%7bj=1%7d%5eM%20\mathcal%7bN%7d(V_j|\bs%7b0%7d,%20\sigma_V%5e2%20\bs%7bI%7d)"/>
          <p:cNvPicPr>
            <a:picLocks noChangeAspect="1" noChangeArrowheads="1"/>
          </p:cNvPicPr>
          <p:nvPr/>
        </p:nvPicPr>
        <p:blipFill>
          <a:blip r:embed="rId5" cstate="print"/>
          <a:srcRect/>
          <a:stretch>
            <a:fillRect/>
          </a:stretch>
        </p:blipFill>
        <p:spPr bwMode="auto">
          <a:xfrm>
            <a:off x="5530850" y="5575300"/>
            <a:ext cx="3372424" cy="993988"/>
          </a:xfrm>
          <a:prstGeom prst="rect">
            <a:avLst/>
          </a:prstGeom>
          <a:noFill/>
        </p:spPr>
      </p:pic>
      <p:sp>
        <p:nvSpPr>
          <p:cNvPr id="4" name="Slide Number Placeholder 3"/>
          <p:cNvSpPr>
            <a:spLocks noGrp="1"/>
          </p:cNvSpPr>
          <p:nvPr>
            <p:ph type="sldNum" sz="quarter" idx="12"/>
          </p:nvPr>
        </p:nvSpPr>
        <p:spPr/>
        <p:txBody>
          <a:bodyPr/>
          <a:lstStyle/>
          <a:p>
            <a:fld id="{EAE57634-FDE7-4797-91F6-0E7406C687AB}" type="slidenum">
              <a:rPr lang="en-US" smtClean="0"/>
              <a:pPr/>
              <a:t>39</a:t>
            </a:fld>
            <a:endParaRPr lang="en-US"/>
          </a:p>
        </p:txBody>
      </p:sp>
      <p:grpSp>
        <p:nvGrpSpPr>
          <p:cNvPr id="6" name="Group 5"/>
          <p:cNvGrpSpPr/>
          <p:nvPr/>
        </p:nvGrpSpPr>
        <p:grpSpPr>
          <a:xfrm>
            <a:off x="2021166" y="3900170"/>
            <a:ext cx="6462998" cy="955185"/>
            <a:chOff x="1865692" y="3863926"/>
            <a:chExt cx="5965844" cy="881709"/>
          </a:xfrm>
        </p:grpSpPr>
        <p:pic>
          <p:nvPicPr>
            <p:cNvPr id="9"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2606" r="6740"/>
            <a:stretch/>
          </p:blipFill>
          <p:spPr bwMode="auto">
            <a:xfrm>
              <a:off x="2209801" y="3863926"/>
              <a:ext cx="5621735" cy="88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65692" y="4022084"/>
              <a:ext cx="389455" cy="516059"/>
            </a:xfrm>
            <a:prstGeom prst="rect">
              <a:avLst/>
            </a:prstGeom>
            <a:noFill/>
          </p:spPr>
          <p:txBody>
            <a:bodyPr wrap="none" rtlCol="0">
              <a:spAutoFit/>
            </a:bodyPr>
            <a:lstStyle/>
            <a:p>
              <a:r>
                <a:rPr lang="en-US" sz="3033" i="1" dirty="0">
                  <a:latin typeface="Minion Pro" pitchFamily="18" charset="0"/>
                  <a:cs typeface="Adobe Hebrew" pitchFamily="18" charset="-79"/>
                </a:rPr>
                <a:t>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6562"/>
                                        </p:tgtEl>
                                        <p:attrNameLst>
                                          <p:attrName>style.visibility</p:attrName>
                                        </p:attrNameLst>
                                      </p:cBhvr>
                                      <p:to>
                                        <p:strVal val="visible"/>
                                      </p:to>
                                    </p:set>
                                    <p:animEffect transition="in" filter="fade">
                                      <p:cBhvr>
                                        <p:cTn id="15" dur="500"/>
                                        <p:tgtEl>
                                          <p:spTgt spid="6656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6564"/>
                                        </p:tgtEl>
                                        <p:attrNameLst>
                                          <p:attrName>style.visibility</p:attrName>
                                        </p:attrNameLst>
                                      </p:cBhvr>
                                      <p:to>
                                        <p:strVal val="visible"/>
                                      </p:to>
                                    </p:set>
                                    <p:animEffect transition="in" filter="fade">
                                      <p:cBhvr>
                                        <p:cTn id="30" dur="500"/>
                                        <p:tgtEl>
                                          <p:spTgt spid="66564"/>
                                        </p:tgtEl>
                                      </p:cBhvr>
                                    </p:animEffect>
                                  </p:childTnLst>
                                </p:cTn>
                              </p:par>
                              <p:par>
                                <p:cTn id="31" presetID="10" presetClass="entr" presetSubtype="0" fill="hold" nodeType="withEffect">
                                  <p:stCondLst>
                                    <p:cond delay="0"/>
                                  </p:stCondLst>
                                  <p:childTnLst>
                                    <p:set>
                                      <p:cBhvr>
                                        <p:cTn id="32" dur="1" fill="hold">
                                          <p:stCondLst>
                                            <p:cond delay="0"/>
                                          </p:stCondLst>
                                        </p:cTn>
                                        <p:tgtEl>
                                          <p:spTgt spid="66566"/>
                                        </p:tgtEl>
                                        <p:attrNameLst>
                                          <p:attrName>style.visibility</p:attrName>
                                        </p:attrNameLst>
                                      </p:cBhvr>
                                      <p:to>
                                        <p:strVal val="visible"/>
                                      </p:to>
                                    </p:set>
                                    <p:animEffect transition="in" filter="fade">
                                      <p:cBhvr>
                                        <p:cTn id="33" dur="5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98845"/>
            <a:ext cx="8915400" cy="1143000"/>
          </a:xfrm>
        </p:spPr>
        <p:txBody>
          <a:bodyPr/>
          <a:lstStyle/>
          <a:p>
            <a:r>
              <a:rPr lang="en-US" dirty="0"/>
              <a:t>The Netflix Problem</a:t>
            </a:r>
          </a:p>
        </p:txBody>
      </p:sp>
      <p:sp>
        <p:nvSpPr>
          <p:cNvPr id="3" name="Content Placeholder 2"/>
          <p:cNvSpPr>
            <a:spLocks noGrp="1"/>
          </p:cNvSpPr>
          <p:nvPr>
            <p:ph idx="1"/>
          </p:nvPr>
        </p:nvSpPr>
        <p:spPr>
          <a:xfrm>
            <a:off x="495300" y="1282701"/>
            <a:ext cx="4457700" cy="3130021"/>
          </a:xfrm>
        </p:spPr>
        <p:txBody>
          <a:bodyPr>
            <a:normAutofit fontScale="85000" lnSpcReduction="20000"/>
          </a:bodyPr>
          <a:lstStyle/>
          <a:p>
            <a:r>
              <a:rPr lang="en-US" dirty="0"/>
              <a:t>Netflix database</a:t>
            </a:r>
          </a:p>
          <a:p>
            <a:pPr lvl="1"/>
            <a:r>
              <a:rPr lang="en-US" dirty="0"/>
              <a:t>About half a million users</a:t>
            </a:r>
          </a:p>
          <a:p>
            <a:pPr lvl="1"/>
            <a:r>
              <a:rPr lang="en-US" dirty="0"/>
              <a:t>About 18,000 movies</a:t>
            </a:r>
          </a:p>
          <a:p>
            <a:r>
              <a:rPr lang="en-US" dirty="0"/>
              <a:t>People assign ratings to movies</a:t>
            </a:r>
          </a:p>
          <a:p>
            <a:r>
              <a:rPr lang="en-US" dirty="0"/>
              <a:t>A sparse matrix</a:t>
            </a:r>
          </a:p>
        </p:txBody>
      </p:sp>
      <p:pic>
        <p:nvPicPr>
          <p:cNvPr id="4" name="Picture 2" descr="http://latex.codecogs.com/gif.latex?\huge%20\dpi%7b200%7d%20\left%5b%20\begin%7barray%7d%7bccccc%7d%20x%20&amp;%20&amp;%20x%20&amp;%20&amp;%20x%20\\%20&amp;%20x%20&amp;%20&amp;%20&amp;%20x%20\\%20x%20&amp;%20&amp;%20x%20&amp;%20&amp;%20\\%20x%20&amp;%20&amp;%20&amp;%20&amp;%20x%20\\%20&amp;%20&amp;%20x%20&amp;%20x%20&amp;%20x%20\end%7barray%7d%20\right%5d"/>
          <p:cNvPicPr>
            <a:picLocks noChangeAspect="1" noChangeArrowheads="1"/>
          </p:cNvPicPr>
          <p:nvPr/>
        </p:nvPicPr>
        <p:blipFill>
          <a:blip r:embed="rId2" cstate="print"/>
          <a:srcRect/>
          <a:stretch>
            <a:fillRect/>
          </a:stretch>
        </p:blipFill>
        <p:spPr bwMode="auto">
          <a:xfrm>
            <a:off x="6356350" y="1372130"/>
            <a:ext cx="2497138" cy="2955717"/>
          </a:xfrm>
          <a:prstGeom prst="rect">
            <a:avLst/>
          </a:prstGeom>
          <a:noFill/>
        </p:spPr>
      </p:pic>
      <p:sp>
        <p:nvSpPr>
          <p:cNvPr id="5" name="TextBox 4"/>
          <p:cNvSpPr txBox="1"/>
          <p:nvPr/>
        </p:nvSpPr>
        <p:spPr>
          <a:xfrm>
            <a:off x="1073150" y="4582846"/>
            <a:ext cx="7677150" cy="887166"/>
          </a:xfrm>
          <a:prstGeom prst="rect">
            <a:avLst/>
          </a:prstGeom>
          <a:solidFill>
            <a:schemeClr val="accent3">
              <a:lumMod val="40000"/>
              <a:lumOff val="60000"/>
            </a:schemeClr>
          </a:solidFill>
        </p:spPr>
        <p:txBody>
          <a:bodyPr wrap="square" rtlCol="0">
            <a:spAutoFit/>
          </a:bodyPr>
          <a:lstStyle/>
          <a:p>
            <a:r>
              <a:rPr lang="en-US" sz="2348" b="1" dirty="0">
                <a:solidFill>
                  <a:srgbClr val="0070C0"/>
                </a:solidFill>
              </a:rPr>
              <a:t>Challenge:</a:t>
            </a:r>
          </a:p>
          <a:p>
            <a:r>
              <a:rPr lang="en-US" sz="2817" dirty="0">
                <a:solidFill>
                  <a:schemeClr val="accent1">
                    <a:lumMod val="75000"/>
                  </a:schemeClr>
                </a:solidFill>
              </a:rPr>
              <a:t>Complete the “Netflix Matrix”</a:t>
            </a:r>
          </a:p>
        </p:txBody>
      </p:sp>
      <p:sp>
        <p:nvSpPr>
          <p:cNvPr id="6" name="TextBox 5"/>
          <p:cNvSpPr txBox="1"/>
          <p:nvPr/>
        </p:nvSpPr>
        <p:spPr>
          <a:xfrm>
            <a:off x="1086721" y="5857283"/>
            <a:ext cx="8149090" cy="417358"/>
          </a:xfrm>
          <a:prstGeom prst="rect">
            <a:avLst/>
          </a:prstGeom>
          <a:noFill/>
        </p:spPr>
        <p:txBody>
          <a:bodyPr wrap="none" rtlCol="0">
            <a:spAutoFit/>
          </a:bodyPr>
          <a:lstStyle/>
          <a:p>
            <a:r>
              <a:rPr lang="en-US" sz="2112" dirty="0"/>
              <a:t>Many such problems: collaborative filtering, partially filled out surveys …</a:t>
            </a:r>
          </a:p>
        </p:txBody>
      </p:sp>
      <p:sp>
        <p:nvSpPr>
          <p:cNvPr id="7" name="Slide Number Placeholder 6"/>
          <p:cNvSpPr>
            <a:spLocks noGrp="1"/>
          </p:cNvSpPr>
          <p:nvPr>
            <p:ph type="sldNum" sz="quarter" idx="12"/>
          </p:nvPr>
        </p:nvSpPr>
        <p:spPr/>
        <p:txBody>
          <a:bodyPr/>
          <a:lstStyle/>
          <a:p>
            <a:fld id="{EAE57634-FDE7-4797-91F6-0E7406C687A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39701"/>
            <a:ext cx="8915400" cy="1143000"/>
          </a:xfrm>
        </p:spPr>
        <p:txBody>
          <a:bodyPr>
            <a:normAutofit fontScale="90000"/>
          </a:bodyPr>
          <a:lstStyle/>
          <a:p>
            <a:r>
              <a:rPr lang="en-US" dirty="0"/>
              <a:t>Probabilistic Matrix Factorization</a:t>
            </a:r>
          </a:p>
        </p:txBody>
      </p:sp>
      <p:sp>
        <p:nvSpPr>
          <p:cNvPr id="3" name="Content Placeholder 2"/>
          <p:cNvSpPr>
            <a:spLocks noGrp="1"/>
          </p:cNvSpPr>
          <p:nvPr>
            <p:ph idx="1"/>
          </p:nvPr>
        </p:nvSpPr>
        <p:spPr>
          <a:xfrm>
            <a:off x="495300" y="1282701"/>
            <a:ext cx="8915400" cy="2235729"/>
          </a:xfrm>
        </p:spPr>
        <p:txBody>
          <a:bodyPr>
            <a:normAutofit fontScale="92500" lnSpcReduction="20000"/>
          </a:bodyPr>
          <a:lstStyle/>
          <a:p>
            <a:r>
              <a:rPr lang="en-US" sz="3286" dirty="0">
                <a:solidFill>
                  <a:srgbClr val="FF0000"/>
                </a:solidFill>
              </a:rPr>
              <a:t>Maximum A Posterior (MAP)</a:t>
            </a:r>
            <a:r>
              <a:rPr lang="en-US" sz="3286" dirty="0"/>
              <a:t>: Maximize the log-posterior over user and item features with fixed hyper-parameters.</a:t>
            </a:r>
          </a:p>
          <a:p>
            <a:r>
              <a:rPr lang="en-US" sz="3286" dirty="0"/>
              <a:t>MAP is equivalent to minimizing the following objective function:</a:t>
            </a:r>
          </a:p>
        </p:txBody>
      </p:sp>
      <p:grpSp>
        <p:nvGrpSpPr>
          <p:cNvPr id="7" name="Group 6"/>
          <p:cNvGrpSpPr/>
          <p:nvPr/>
        </p:nvGrpSpPr>
        <p:grpSpPr>
          <a:xfrm>
            <a:off x="975899" y="3518431"/>
            <a:ext cx="8046088" cy="1828091"/>
            <a:chOff x="900830" y="3505200"/>
            <a:chExt cx="7427158" cy="1557664"/>
          </a:xfrm>
        </p:grpSpPr>
        <p:sp>
          <p:nvSpPr>
            <p:cNvPr id="4" name="TextBox 3"/>
            <p:cNvSpPr txBox="1"/>
            <p:nvPr/>
          </p:nvSpPr>
          <p:spPr>
            <a:xfrm>
              <a:off x="914400" y="3505200"/>
              <a:ext cx="7391400" cy="386542"/>
            </a:xfrm>
            <a:prstGeom prst="rect">
              <a:avLst/>
            </a:prstGeom>
            <a:solidFill>
              <a:schemeClr val="accent3">
                <a:lumMod val="75000"/>
              </a:schemeClr>
            </a:solidFill>
          </p:spPr>
          <p:txBody>
            <a:bodyPr wrap="square" rtlCol="0">
              <a:spAutoFit/>
            </a:bodyPr>
            <a:lstStyle/>
            <a:p>
              <a:r>
                <a:rPr lang="en-US" sz="2348" dirty="0">
                  <a:solidFill>
                    <a:schemeClr val="bg1"/>
                  </a:solidFill>
                </a:rPr>
                <a:t>PMF objective function</a:t>
              </a:r>
            </a:p>
          </p:txBody>
        </p:sp>
        <p:pic>
          <p:nvPicPr>
            <p:cNvPr id="67588" name="Picture 4" descr="http://latex.codecogs.com/gif.latex?\large%20\dpi%7b200%7d%20\mathcal%7bE%7d%20=%20\frac%7b1%7d%7b2%7d\sum_%7bi=1%7d%5eN\sum_%7bj=1%7d%5eM%20I_%7bij%7d(R_%7bij%7d%20-%20U_i%5eT%20V_j)%5e2%20+%20\frac%7b\lambda_U%7d%7b2%7d\sum_%7bi=1%7d%5eN\|U_i\|_%7bFro%7d%5e2%20+%20\frac%7b\lambda_V%7d%7b2%7d\sum_%7bj=1%7d%5eM\|V_j\|_%7bFro%7d%5e2"/>
            <p:cNvPicPr>
              <a:picLocks noChangeAspect="1" noChangeArrowheads="1"/>
            </p:cNvPicPr>
            <p:nvPr/>
          </p:nvPicPr>
          <p:blipFill>
            <a:blip r:embed="rId3" cstate="print"/>
            <a:srcRect/>
            <a:stretch>
              <a:fillRect/>
            </a:stretch>
          </p:blipFill>
          <p:spPr bwMode="auto">
            <a:xfrm>
              <a:off x="900830" y="4205614"/>
              <a:ext cx="7427158" cy="857250"/>
            </a:xfrm>
            <a:prstGeom prst="rect">
              <a:avLst/>
            </a:prstGeom>
            <a:noFill/>
          </p:spPr>
        </p:pic>
      </p:grpSp>
      <p:sp>
        <p:nvSpPr>
          <p:cNvPr id="5" name="Slide Number Placeholder 4"/>
          <p:cNvSpPr>
            <a:spLocks noGrp="1"/>
          </p:cNvSpPr>
          <p:nvPr>
            <p:ph type="sldNum" sz="quarter" idx="12"/>
          </p:nvPr>
        </p:nvSpPr>
        <p:spPr/>
        <p:txBody>
          <a:bodyPr/>
          <a:lstStyle/>
          <a:p>
            <a:fld id="{EAE57634-FDE7-4797-91F6-0E7406C687AB}"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38243"/>
            <a:ext cx="8915400" cy="1143000"/>
          </a:xfrm>
        </p:spPr>
        <p:txBody>
          <a:bodyPr>
            <a:normAutofit fontScale="90000"/>
          </a:bodyPr>
          <a:lstStyle/>
          <a:p>
            <a:r>
              <a:rPr lang="en-US" dirty="0"/>
              <a:t>Probabilistic Matrix Factorization</a:t>
            </a:r>
          </a:p>
        </p:txBody>
      </p:sp>
      <p:sp>
        <p:nvSpPr>
          <p:cNvPr id="3" name="Content Placeholder 2"/>
          <p:cNvSpPr>
            <a:spLocks noGrp="1"/>
          </p:cNvSpPr>
          <p:nvPr>
            <p:ph idx="1"/>
          </p:nvPr>
        </p:nvSpPr>
        <p:spPr>
          <a:xfrm>
            <a:off x="495300" y="3346451"/>
            <a:ext cx="6108700" cy="3247972"/>
          </a:xfrm>
        </p:spPr>
        <p:txBody>
          <a:bodyPr>
            <a:normAutofit lnSpcReduction="10000"/>
          </a:bodyPr>
          <a:lstStyle/>
          <a:p>
            <a:r>
              <a:rPr lang="en-US" sz="2817" dirty="0"/>
              <a:t>                                  and      is indicator of whether user </a:t>
            </a:r>
            <a:r>
              <a:rPr lang="en-US" sz="2817" dirty="0" err="1"/>
              <a:t>i</a:t>
            </a:r>
            <a:r>
              <a:rPr lang="en-US" sz="2817" dirty="0"/>
              <a:t> rated item j</a:t>
            </a:r>
          </a:p>
          <a:p>
            <a:r>
              <a:rPr lang="en-US" sz="2817" dirty="0"/>
              <a:t>First term is the </a:t>
            </a:r>
            <a:r>
              <a:rPr lang="en-US" sz="2817" dirty="0">
                <a:solidFill>
                  <a:srgbClr val="FF0000"/>
                </a:solidFill>
              </a:rPr>
              <a:t>sum-of-squared-error</a:t>
            </a:r>
            <a:r>
              <a:rPr lang="en-US" sz="2817" dirty="0"/>
              <a:t>.</a:t>
            </a:r>
          </a:p>
          <a:p>
            <a:r>
              <a:rPr lang="en-US" sz="2817" dirty="0"/>
              <a:t>Second and third term are </a:t>
            </a:r>
            <a:r>
              <a:rPr lang="en-US" sz="2817" dirty="0">
                <a:solidFill>
                  <a:srgbClr val="FF0000"/>
                </a:solidFill>
              </a:rPr>
              <a:t>quadratic regularization </a:t>
            </a:r>
            <a:r>
              <a:rPr lang="en-US" sz="2817" dirty="0"/>
              <a:t>term to avoid over-fitting problem.</a:t>
            </a:r>
          </a:p>
        </p:txBody>
      </p:sp>
      <p:grpSp>
        <p:nvGrpSpPr>
          <p:cNvPr id="4" name="Group 3"/>
          <p:cNvGrpSpPr/>
          <p:nvPr/>
        </p:nvGrpSpPr>
        <p:grpSpPr>
          <a:xfrm>
            <a:off x="908050" y="1193273"/>
            <a:ext cx="8046088" cy="1828091"/>
            <a:chOff x="900830" y="3505200"/>
            <a:chExt cx="7427158" cy="1557664"/>
          </a:xfrm>
        </p:grpSpPr>
        <p:sp>
          <p:nvSpPr>
            <p:cNvPr id="5" name="TextBox 4"/>
            <p:cNvSpPr txBox="1"/>
            <p:nvPr/>
          </p:nvSpPr>
          <p:spPr>
            <a:xfrm>
              <a:off x="914400" y="3505200"/>
              <a:ext cx="7391400" cy="386542"/>
            </a:xfrm>
            <a:prstGeom prst="rect">
              <a:avLst/>
            </a:prstGeom>
            <a:solidFill>
              <a:schemeClr val="accent3">
                <a:lumMod val="75000"/>
              </a:schemeClr>
            </a:solidFill>
          </p:spPr>
          <p:txBody>
            <a:bodyPr wrap="square" rtlCol="0">
              <a:spAutoFit/>
            </a:bodyPr>
            <a:lstStyle/>
            <a:p>
              <a:r>
                <a:rPr lang="en-US" sz="2348" dirty="0">
                  <a:solidFill>
                    <a:schemeClr val="bg1"/>
                  </a:solidFill>
                </a:rPr>
                <a:t>PMF objective function</a:t>
              </a:r>
            </a:p>
          </p:txBody>
        </p:sp>
        <p:pic>
          <p:nvPicPr>
            <p:cNvPr id="6" name="Picture 4" descr="http://latex.codecogs.com/gif.latex?\large%20\dpi%7b200%7d%20\mathcal%7bE%7d%20=%20\frac%7b1%7d%7b2%7d\sum_%7bi=1%7d%5eN\sum_%7bj=1%7d%5eM%20I_%7bij%7d(R_%7bij%7d%20-%20U_i%5eT%20V_j)%5e2%20+%20\frac%7b\lambda_U%7d%7b2%7d\sum_%7bi=1%7d%5eN\|U_i\|_%7bFro%7d%5e2%20+%20\frac%7b\lambda_V%7d%7b2%7d\sum_%7bj=1%7d%5eM\|V_j\|_%7bFro%7d%5e2"/>
            <p:cNvPicPr>
              <a:picLocks noChangeAspect="1" noChangeArrowheads="1"/>
            </p:cNvPicPr>
            <p:nvPr/>
          </p:nvPicPr>
          <p:blipFill>
            <a:blip r:embed="rId3" cstate="print"/>
            <a:srcRect/>
            <a:stretch>
              <a:fillRect/>
            </a:stretch>
          </p:blipFill>
          <p:spPr bwMode="auto">
            <a:xfrm>
              <a:off x="900830" y="4205614"/>
              <a:ext cx="7427158" cy="857250"/>
            </a:xfrm>
            <a:prstGeom prst="rect">
              <a:avLst/>
            </a:prstGeom>
            <a:noFill/>
          </p:spPr>
        </p:pic>
      </p:grpSp>
      <p:pic>
        <p:nvPicPr>
          <p:cNvPr id="68610" name="Picture 2" descr="http://latex.codecogs.com/gif.latex?\large%20\dpi%7b200%7d%20\lambda_U%20=%20\sigma%5e2/\sigma_U%5e2,%20\lambda_V%20=%20\sigma%5e2/\sigma_V%5e2"/>
          <p:cNvPicPr>
            <a:picLocks noChangeAspect="1" noChangeArrowheads="1"/>
          </p:cNvPicPr>
          <p:nvPr/>
        </p:nvPicPr>
        <p:blipFill>
          <a:blip r:embed="rId4" cstate="print"/>
          <a:srcRect/>
          <a:stretch>
            <a:fillRect/>
          </a:stretch>
        </p:blipFill>
        <p:spPr bwMode="auto">
          <a:xfrm>
            <a:off x="990601" y="3429000"/>
            <a:ext cx="2641599" cy="314178"/>
          </a:xfrm>
          <a:prstGeom prst="rect">
            <a:avLst/>
          </a:prstGeom>
          <a:noFill/>
        </p:spPr>
      </p:pic>
      <p:pic>
        <p:nvPicPr>
          <p:cNvPr id="68612" name="Picture 4" descr="http://latex.codecogs.com/gif.latex?\large%20\dpi%7b200%7d%20I_%7bij%7d"/>
          <p:cNvPicPr>
            <a:picLocks noChangeAspect="1" noChangeArrowheads="1"/>
          </p:cNvPicPr>
          <p:nvPr/>
        </p:nvPicPr>
        <p:blipFill>
          <a:blip r:embed="rId5" cstate="print"/>
          <a:srcRect/>
          <a:stretch>
            <a:fillRect/>
          </a:stretch>
        </p:blipFill>
        <p:spPr bwMode="auto">
          <a:xfrm>
            <a:off x="4447228" y="3445488"/>
            <a:ext cx="254180" cy="297690"/>
          </a:xfrm>
          <a:prstGeom prst="rect">
            <a:avLst/>
          </a:prstGeom>
          <a:noFill/>
        </p:spPr>
      </p:pic>
      <p:sp>
        <p:nvSpPr>
          <p:cNvPr id="8" name="Slide Number Placeholder 7"/>
          <p:cNvSpPr>
            <a:spLocks noGrp="1"/>
          </p:cNvSpPr>
          <p:nvPr>
            <p:ph type="sldNum" sz="quarter" idx="12"/>
          </p:nvPr>
        </p:nvSpPr>
        <p:spPr/>
        <p:txBody>
          <a:bodyPr/>
          <a:lstStyle/>
          <a:p>
            <a:fld id="{EAE57634-FDE7-4797-91F6-0E7406C687AB}" type="slidenum">
              <a:rPr lang="en-US" smtClean="0"/>
              <a:pPr/>
              <a:t>41</a:t>
            </a:fld>
            <a:endParaRPr lang="en-US"/>
          </a:p>
        </p:txBody>
      </p:sp>
      <p:pic>
        <p:nvPicPr>
          <p:cNvPr id="40962" name="Picture 2" descr="http://wikicoursenote.com/w/images/d/d0/Pmf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1650" y="3924300"/>
            <a:ext cx="2662238" cy="28789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62"/>
                                        </p:tgtEl>
                                        <p:attrNameLst>
                                          <p:attrName>style.visibility</p:attrName>
                                        </p:attrNameLst>
                                      </p:cBhvr>
                                      <p:to>
                                        <p:strVal val="visible"/>
                                      </p:to>
                                    </p:set>
                                    <p:animEffect transition="in" filter="fade">
                                      <p:cBhvr>
                                        <p:cTn id="1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Practice 2</a:t>
            </a:r>
          </a:p>
        </p:txBody>
      </p:sp>
      <p:sp>
        <p:nvSpPr>
          <p:cNvPr id="3" name="Content Placeholder 2"/>
          <p:cNvSpPr>
            <a:spLocks noGrp="1"/>
          </p:cNvSpPr>
          <p:nvPr>
            <p:ph idx="1"/>
          </p:nvPr>
        </p:nvSpPr>
        <p:spPr/>
        <p:txBody>
          <a:bodyPr/>
          <a:lstStyle/>
          <a:p>
            <a:r>
              <a:rPr lang="en-US" dirty="0"/>
              <a:t>Go to </a:t>
            </a:r>
            <a:r>
              <a:rPr lang="en-US" dirty="0">
                <a:hlinkClick r:id="rId2" action="ppaction://hlinksldjump"/>
              </a:rPr>
              <a:t>practice</a:t>
            </a:r>
            <a:endParaRPr lang="en-US" dirty="0"/>
          </a:p>
        </p:txBody>
      </p:sp>
      <p:sp>
        <p:nvSpPr>
          <p:cNvPr id="4" name="Slide Number Placeholder 3"/>
          <p:cNvSpPr>
            <a:spLocks noGrp="1"/>
          </p:cNvSpPr>
          <p:nvPr>
            <p:ph type="sldNum" sz="quarter" idx="12"/>
          </p:nvPr>
        </p:nvSpPr>
        <p:spPr/>
        <p:txBody>
          <a:bodyPr/>
          <a:lstStyle/>
          <a:p>
            <a:fld id="{EAE57634-FDE7-4797-91F6-0E7406C687AB}" type="slidenum">
              <a:rPr lang="en-US" smtClean="0"/>
              <a:pPr/>
              <a:t>42</a:t>
            </a:fld>
            <a:endParaRPr lang="en-US"/>
          </a:p>
        </p:txBody>
      </p:sp>
    </p:spTree>
    <p:extLst>
      <p:ext uri="{BB962C8B-B14F-4D97-AF65-F5344CB8AC3E}">
        <p14:creationId xmlns:p14="http://schemas.microsoft.com/office/powerpoint/2010/main" val="3608419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60334"/>
            <a:ext cx="8915400" cy="1143000"/>
          </a:xfrm>
        </p:spPr>
        <p:txBody>
          <a:bodyPr>
            <a:normAutofit fontScale="90000"/>
          </a:bodyPr>
          <a:lstStyle/>
          <a:p>
            <a:r>
              <a:rPr lang="en-US" dirty="0"/>
              <a:t>Probabilistic Matrix Factorization</a:t>
            </a:r>
          </a:p>
        </p:txBody>
      </p:sp>
      <p:sp>
        <p:nvSpPr>
          <p:cNvPr id="3" name="Content Placeholder 2"/>
          <p:cNvSpPr>
            <a:spLocks noGrp="1"/>
          </p:cNvSpPr>
          <p:nvPr>
            <p:ph idx="1"/>
          </p:nvPr>
        </p:nvSpPr>
        <p:spPr>
          <a:xfrm>
            <a:off x="495300" y="3876148"/>
            <a:ext cx="8915400" cy="2718275"/>
          </a:xfrm>
        </p:spPr>
        <p:txBody>
          <a:bodyPr>
            <a:normAutofit/>
          </a:bodyPr>
          <a:lstStyle/>
          <a:p>
            <a:r>
              <a:rPr lang="en-US" sz="2817" dirty="0"/>
              <a:t>If all ratings were observed, the objective reduces to the SVD objective in the limit of prior variances going to infinity.</a:t>
            </a:r>
          </a:p>
          <a:p>
            <a:r>
              <a:rPr lang="en-US" sz="2817" dirty="0"/>
              <a:t>PMF can be viewed as a probabilistic extension of SVD.</a:t>
            </a:r>
          </a:p>
        </p:txBody>
      </p:sp>
      <p:grpSp>
        <p:nvGrpSpPr>
          <p:cNvPr id="4" name="Group 3"/>
          <p:cNvGrpSpPr/>
          <p:nvPr/>
        </p:nvGrpSpPr>
        <p:grpSpPr>
          <a:xfrm>
            <a:off x="908050" y="1193273"/>
            <a:ext cx="8046088" cy="1828091"/>
            <a:chOff x="900830" y="3505200"/>
            <a:chExt cx="7427158" cy="1557664"/>
          </a:xfrm>
        </p:grpSpPr>
        <p:sp>
          <p:nvSpPr>
            <p:cNvPr id="5" name="TextBox 4"/>
            <p:cNvSpPr txBox="1"/>
            <p:nvPr/>
          </p:nvSpPr>
          <p:spPr>
            <a:xfrm>
              <a:off x="914400" y="3505200"/>
              <a:ext cx="7391400" cy="386542"/>
            </a:xfrm>
            <a:prstGeom prst="rect">
              <a:avLst/>
            </a:prstGeom>
            <a:solidFill>
              <a:schemeClr val="accent3">
                <a:lumMod val="75000"/>
              </a:schemeClr>
            </a:solidFill>
          </p:spPr>
          <p:txBody>
            <a:bodyPr wrap="square" rtlCol="0">
              <a:spAutoFit/>
            </a:bodyPr>
            <a:lstStyle/>
            <a:p>
              <a:r>
                <a:rPr lang="en-US" sz="2348" dirty="0">
                  <a:solidFill>
                    <a:schemeClr val="bg1"/>
                  </a:solidFill>
                </a:rPr>
                <a:t>PMF objective function</a:t>
              </a:r>
            </a:p>
          </p:txBody>
        </p:sp>
        <p:pic>
          <p:nvPicPr>
            <p:cNvPr id="6" name="Picture 4" descr="http://latex.codecogs.com/gif.latex?\large%20\dpi%7b200%7d%20\mathcal%7bE%7d%20=%20\frac%7b1%7d%7b2%7d\sum_%7bi=1%7d%5eN\sum_%7bj=1%7d%5eM%20I_%7bij%7d(R_%7bij%7d%20-%20U_i%5eT%20V_j)%5e2%20+%20\frac%7b\lambda_U%7d%7b2%7d\sum_%7bi=1%7d%5eN\|U_i\|_%7bFro%7d%5e2%20+%20\frac%7b\lambda_V%7d%7b2%7d\sum_%7bj=1%7d%5eM\|V_j\|_%7bFro%7d%5e2"/>
            <p:cNvPicPr>
              <a:picLocks noChangeAspect="1" noChangeArrowheads="1"/>
            </p:cNvPicPr>
            <p:nvPr/>
          </p:nvPicPr>
          <p:blipFill>
            <a:blip r:embed="rId2" cstate="print"/>
            <a:srcRect/>
            <a:stretch>
              <a:fillRect/>
            </a:stretch>
          </p:blipFill>
          <p:spPr bwMode="auto">
            <a:xfrm>
              <a:off x="900830" y="4205614"/>
              <a:ext cx="7427158" cy="857250"/>
            </a:xfrm>
            <a:prstGeom prst="rect">
              <a:avLst/>
            </a:prstGeom>
            <a:noFill/>
          </p:spPr>
        </p:pic>
      </p:grpSp>
      <p:sp>
        <p:nvSpPr>
          <p:cNvPr id="7" name="Slide Number Placeholder 6"/>
          <p:cNvSpPr>
            <a:spLocks noGrp="1"/>
          </p:cNvSpPr>
          <p:nvPr>
            <p:ph type="sldNum" sz="quarter" idx="12"/>
          </p:nvPr>
        </p:nvSpPr>
        <p:spPr/>
        <p:txBody>
          <a:bodyPr/>
          <a:lstStyle/>
          <a:p>
            <a:fld id="{EAE57634-FDE7-4797-91F6-0E7406C687AB}"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66264"/>
            <a:ext cx="8915400" cy="1143000"/>
          </a:xfrm>
        </p:spPr>
        <p:txBody>
          <a:bodyPr>
            <a:normAutofit fontScale="90000"/>
          </a:bodyPr>
          <a:lstStyle/>
          <a:p>
            <a:r>
              <a:rPr lang="en-US" dirty="0"/>
              <a:t>Probabilistic Matrix Factorization</a:t>
            </a:r>
          </a:p>
        </p:txBody>
      </p:sp>
      <p:grpSp>
        <p:nvGrpSpPr>
          <p:cNvPr id="4" name="Group 3"/>
          <p:cNvGrpSpPr/>
          <p:nvPr/>
        </p:nvGrpSpPr>
        <p:grpSpPr>
          <a:xfrm>
            <a:off x="908050" y="1193273"/>
            <a:ext cx="8046088" cy="1828091"/>
            <a:chOff x="900830" y="3505200"/>
            <a:chExt cx="7427158" cy="1557664"/>
          </a:xfrm>
        </p:grpSpPr>
        <p:sp>
          <p:nvSpPr>
            <p:cNvPr id="5" name="TextBox 4"/>
            <p:cNvSpPr txBox="1"/>
            <p:nvPr/>
          </p:nvSpPr>
          <p:spPr>
            <a:xfrm>
              <a:off x="914400" y="3505200"/>
              <a:ext cx="7391400" cy="386542"/>
            </a:xfrm>
            <a:prstGeom prst="rect">
              <a:avLst/>
            </a:prstGeom>
            <a:solidFill>
              <a:schemeClr val="accent3">
                <a:lumMod val="75000"/>
              </a:schemeClr>
            </a:solidFill>
          </p:spPr>
          <p:txBody>
            <a:bodyPr wrap="square" rtlCol="0">
              <a:spAutoFit/>
            </a:bodyPr>
            <a:lstStyle/>
            <a:p>
              <a:r>
                <a:rPr lang="en-US" sz="2348" dirty="0">
                  <a:solidFill>
                    <a:schemeClr val="bg1"/>
                  </a:solidFill>
                </a:rPr>
                <a:t>PMF objective function</a:t>
              </a:r>
            </a:p>
          </p:txBody>
        </p:sp>
        <p:pic>
          <p:nvPicPr>
            <p:cNvPr id="6" name="Picture 4" descr="http://latex.codecogs.com/gif.latex?\large%20\dpi%7b200%7d%20\mathcal%7bE%7d%20=%20\frac%7b1%7d%7b2%7d\sum_%7bi=1%7d%5eN\sum_%7bj=1%7d%5eM%20I_%7bij%7d(R_%7bij%7d%20-%20U_i%5eT%20V_j)%5e2%20+%20\frac%7b\lambda_U%7d%7b2%7d\sum_%7bi=1%7d%5eN\|U_i\|_%7bFro%7d%5e2%20+%20\frac%7b\lambda_V%7d%7b2%7d\sum_%7bj=1%7d%5eM\|V_j\|_%7bFro%7d%5e2"/>
            <p:cNvPicPr>
              <a:picLocks noChangeAspect="1" noChangeArrowheads="1"/>
            </p:cNvPicPr>
            <p:nvPr/>
          </p:nvPicPr>
          <p:blipFill>
            <a:blip r:embed="rId2" cstate="print"/>
            <a:srcRect/>
            <a:stretch>
              <a:fillRect/>
            </a:stretch>
          </p:blipFill>
          <p:spPr bwMode="auto">
            <a:xfrm>
              <a:off x="900830" y="4205614"/>
              <a:ext cx="7427158" cy="857250"/>
            </a:xfrm>
            <a:prstGeom prst="rect">
              <a:avLst/>
            </a:prstGeom>
            <a:noFill/>
          </p:spPr>
        </p:pic>
      </p:grpSp>
      <p:sp>
        <p:nvSpPr>
          <p:cNvPr id="7" name="Slide Number Placeholder 6"/>
          <p:cNvSpPr>
            <a:spLocks noGrp="1"/>
          </p:cNvSpPr>
          <p:nvPr>
            <p:ph type="sldNum" sz="quarter" idx="12"/>
          </p:nvPr>
        </p:nvSpPr>
        <p:spPr/>
        <p:txBody>
          <a:bodyPr/>
          <a:lstStyle/>
          <a:p>
            <a:fld id="{EAE57634-FDE7-4797-91F6-0E7406C687AB}" type="slidenum">
              <a:rPr lang="en-US" smtClean="0"/>
              <a:pPr/>
              <a:t>44</a:t>
            </a:fld>
            <a:endParaRPr lang="en-US"/>
          </a:p>
        </p:txBody>
      </p:sp>
      <p:sp>
        <p:nvSpPr>
          <p:cNvPr id="13" name="TextBox 12"/>
          <p:cNvSpPr txBox="1"/>
          <p:nvPr/>
        </p:nvSpPr>
        <p:spPr>
          <a:xfrm>
            <a:off x="908050" y="3263900"/>
            <a:ext cx="8007350" cy="453650"/>
          </a:xfrm>
          <a:prstGeom prst="rect">
            <a:avLst/>
          </a:prstGeom>
          <a:solidFill>
            <a:schemeClr val="accent3">
              <a:lumMod val="75000"/>
            </a:schemeClr>
          </a:solidFill>
        </p:spPr>
        <p:txBody>
          <a:bodyPr wrap="square" rtlCol="0">
            <a:spAutoFit/>
          </a:bodyPr>
          <a:lstStyle/>
          <a:p>
            <a:r>
              <a:rPr lang="en-US" sz="2348" dirty="0">
                <a:solidFill>
                  <a:schemeClr val="bg1"/>
                </a:solidFill>
              </a:rPr>
              <a:t>A trick to improve stability (the range of rating values)</a:t>
            </a:r>
          </a:p>
        </p:txBody>
      </p:sp>
      <p:sp>
        <p:nvSpPr>
          <p:cNvPr id="14" name="TextBox 13"/>
          <p:cNvSpPr txBox="1"/>
          <p:nvPr/>
        </p:nvSpPr>
        <p:spPr>
          <a:xfrm>
            <a:off x="1033720" y="4108144"/>
            <a:ext cx="7924800" cy="1115562"/>
          </a:xfrm>
          <a:prstGeom prst="rect">
            <a:avLst/>
          </a:prstGeom>
          <a:noFill/>
        </p:spPr>
        <p:txBody>
          <a:bodyPr wrap="square" rtlCol="0">
            <a:spAutoFit/>
          </a:bodyPr>
          <a:lstStyle/>
          <a:p>
            <a:pPr>
              <a:spcBef>
                <a:spcPts val="650"/>
              </a:spcBef>
              <a:buFont typeface="Arial" pitchFamily="34" charset="0"/>
              <a:buChar char="•"/>
            </a:pPr>
            <a:r>
              <a:rPr lang="en-US" sz="3033" dirty="0"/>
              <a:t> Map ratings to [0,1] by </a:t>
            </a:r>
          </a:p>
          <a:p>
            <a:pPr>
              <a:spcBef>
                <a:spcPts val="650"/>
              </a:spcBef>
              <a:buFont typeface="Arial" pitchFamily="34" charset="0"/>
              <a:buChar char="•"/>
            </a:pPr>
            <a:r>
              <a:rPr lang="en-US" sz="3033" dirty="0"/>
              <a:t> Pass           through logistic function</a:t>
            </a:r>
          </a:p>
        </p:txBody>
      </p:sp>
      <p:pic>
        <p:nvPicPr>
          <p:cNvPr id="15" name="Picture 2" descr="http://latex.codecogs.com/gif.latex?\large%20\dpi%7b200%7d%20(R_%7bij%7d%20-%201)/(D-1)"/>
          <p:cNvPicPr>
            <a:picLocks noChangeAspect="1" noChangeArrowheads="1"/>
          </p:cNvPicPr>
          <p:nvPr/>
        </p:nvPicPr>
        <p:blipFill>
          <a:blip r:embed="rId3" cstate="print"/>
          <a:srcRect/>
          <a:stretch>
            <a:fillRect/>
          </a:stretch>
        </p:blipFill>
        <p:spPr bwMode="auto">
          <a:xfrm>
            <a:off x="5035550" y="4254500"/>
            <a:ext cx="2362334" cy="360693"/>
          </a:xfrm>
          <a:prstGeom prst="rect">
            <a:avLst/>
          </a:prstGeom>
          <a:noFill/>
        </p:spPr>
      </p:pic>
      <p:pic>
        <p:nvPicPr>
          <p:cNvPr id="16" name="Picture 4" descr="http://latex.codecogs.com/gif.latex?\large%20\dpi%7b200%7d%20U_i%5eT%20V_j"/>
          <p:cNvPicPr>
            <a:picLocks noChangeAspect="1" noChangeArrowheads="1"/>
          </p:cNvPicPr>
          <p:nvPr/>
        </p:nvPicPr>
        <p:blipFill>
          <a:blip r:embed="rId4" cstate="print"/>
          <a:srcRect/>
          <a:stretch>
            <a:fillRect/>
          </a:stretch>
        </p:blipFill>
        <p:spPr bwMode="auto">
          <a:xfrm>
            <a:off x="2157126" y="4736837"/>
            <a:ext cx="683406" cy="423060"/>
          </a:xfrm>
          <a:prstGeom prst="rect">
            <a:avLst/>
          </a:prstGeom>
          <a:noFill/>
        </p:spPr>
      </p:pic>
      <p:pic>
        <p:nvPicPr>
          <p:cNvPr id="17" name="Picture 6" descr="http://latex.codecogs.com/gif.latex?\large%20\dpi%7b200%7d%20g(x)%20=%20\frac%7b1%7d%7b1+\exp(-x)%7d"/>
          <p:cNvPicPr>
            <a:picLocks noChangeAspect="1" noChangeArrowheads="1"/>
          </p:cNvPicPr>
          <p:nvPr/>
        </p:nvPicPr>
        <p:blipFill>
          <a:blip r:embed="rId5" cstate="print"/>
          <a:srcRect/>
          <a:stretch>
            <a:fillRect/>
          </a:stretch>
        </p:blipFill>
        <p:spPr bwMode="auto">
          <a:xfrm>
            <a:off x="3659268" y="5492751"/>
            <a:ext cx="2672556" cy="777197"/>
          </a:xfrm>
          <a:prstGeom prst="rect">
            <a:avLst/>
          </a:prstGeom>
          <a:noFill/>
        </p:spPr>
      </p:pic>
      <p:sp>
        <p:nvSpPr>
          <p:cNvPr id="18" name="Frame 17"/>
          <p:cNvSpPr/>
          <p:nvPr/>
        </p:nvSpPr>
        <p:spPr>
          <a:xfrm>
            <a:off x="9472877" y="6453340"/>
            <a:ext cx="238655" cy="268139"/>
          </a:xfrm>
          <a:prstGeom prst="fram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3691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7016"/>
            <a:ext cx="8915400" cy="1143000"/>
          </a:xfrm>
        </p:spPr>
        <p:txBody>
          <a:bodyPr/>
          <a:lstStyle/>
          <a:p>
            <a:r>
              <a:rPr lang="en-US" dirty="0"/>
              <a:t>Outline</a:t>
            </a:r>
          </a:p>
        </p:txBody>
      </p:sp>
      <p:sp>
        <p:nvSpPr>
          <p:cNvPr id="3" name="Content Placeholder 2"/>
          <p:cNvSpPr>
            <a:spLocks noGrp="1"/>
          </p:cNvSpPr>
          <p:nvPr>
            <p:ph idx="1"/>
          </p:nvPr>
        </p:nvSpPr>
        <p:spPr/>
        <p:txBody>
          <a:bodyPr>
            <a:normAutofit fontScale="92500"/>
          </a:bodyPr>
          <a:lstStyle/>
          <a:p>
            <a:r>
              <a:rPr lang="en-US" dirty="0">
                <a:solidFill>
                  <a:schemeClr val="bg1">
                    <a:lumMod val="65000"/>
                  </a:schemeClr>
                </a:solidFill>
              </a:rPr>
              <a:t>Introduction</a:t>
            </a:r>
          </a:p>
          <a:p>
            <a:r>
              <a:rPr lang="en-US" dirty="0">
                <a:solidFill>
                  <a:schemeClr val="bg1">
                    <a:lumMod val="65000"/>
                  </a:schemeClr>
                </a:solidFill>
              </a:rPr>
              <a:t>LU Decomposition</a:t>
            </a:r>
          </a:p>
          <a:p>
            <a:r>
              <a:rPr lang="en-US" dirty="0">
                <a:solidFill>
                  <a:schemeClr val="bg1">
                    <a:lumMod val="65000"/>
                  </a:schemeClr>
                </a:solidFill>
              </a:rPr>
              <a:t>Singular Value Decomposition</a:t>
            </a:r>
          </a:p>
          <a:p>
            <a:r>
              <a:rPr lang="en-US" dirty="0">
                <a:solidFill>
                  <a:schemeClr val="bg1">
                    <a:lumMod val="65000"/>
                  </a:schemeClr>
                </a:solidFill>
              </a:rPr>
              <a:t>Probabilistic Matrix Factorization</a:t>
            </a:r>
          </a:p>
          <a:p>
            <a:r>
              <a:rPr lang="en-US" dirty="0"/>
              <a:t>Non-negative Matrix Factorization</a:t>
            </a:r>
          </a:p>
          <a:p>
            <a:r>
              <a:rPr lang="en-US" dirty="0">
                <a:solidFill>
                  <a:schemeClr val="bg1">
                    <a:lumMod val="65000"/>
                  </a:schemeClr>
                </a:solidFill>
              </a:rPr>
              <a:t>Further Development of Matrix Factorization Methods in Collaborative Filtering</a:t>
            </a:r>
          </a:p>
        </p:txBody>
      </p:sp>
      <p:sp>
        <p:nvSpPr>
          <p:cNvPr id="4" name="Slide Number Placeholder 3"/>
          <p:cNvSpPr>
            <a:spLocks noGrp="1"/>
          </p:cNvSpPr>
          <p:nvPr>
            <p:ph type="sldNum" sz="quarter" idx="12"/>
          </p:nvPr>
        </p:nvSpPr>
        <p:spPr/>
        <p:txBody>
          <a:bodyPr/>
          <a:lstStyle/>
          <a:p>
            <a:fld id="{EAE57634-FDE7-4797-91F6-0E7406C687A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760" y="186003"/>
            <a:ext cx="8915400" cy="1143000"/>
          </a:xfrm>
        </p:spPr>
        <p:txBody>
          <a:bodyPr>
            <a:normAutofit fontScale="90000"/>
          </a:bodyPr>
          <a:lstStyle/>
          <a:p>
            <a:r>
              <a:rPr lang="en-US" dirty="0"/>
              <a:t>Non-negative Matrix Factorization</a:t>
            </a:r>
          </a:p>
        </p:txBody>
      </p:sp>
      <p:sp>
        <p:nvSpPr>
          <p:cNvPr id="5" name="TextBox 4"/>
          <p:cNvSpPr txBox="1"/>
          <p:nvPr/>
        </p:nvSpPr>
        <p:spPr>
          <a:xfrm>
            <a:off x="825501" y="1282702"/>
            <a:ext cx="7171707" cy="525850"/>
          </a:xfrm>
          <a:prstGeom prst="rect">
            <a:avLst/>
          </a:prstGeom>
          <a:noFill/>
        </p:spPr>
        <p:txBody>
          <a:bodyPr wrap="none" rtlCol="0">
            <a:spAutoFit/>
          </a:bodyPr>
          <a:lstStyle/>
          <a:p>
            <a:r>
              <a:rPr lang="en-US" sz="2817" dirty="0"/>
              <a:t>NMF is a popular method that is widely used in:</a:t>
            </a:r>
          </a:p>
        </p:txBody>
      </p:sp>
      <p:pic>
        <p:nvPicPr>
          <p:cNvPr id="72706" name="Picture 2" descr="E:\MF\pics\imagemining.png"/>
          <p:cNvPicPr>
            <a:picLocks noChangeAspect="1" noChangeArrowheads="1"/>
          </p:cNvPicPr>
          <p:nvPr/>
        </p:nvPicPr>
        <p:blipFill>
          <a:blip r:embed="rId2" cstate="print"/>
          <a:srcRect/>
          <a:stretch>
            <a:fillRect/>
          </a:stretch>
        </p:blipFill>
        <p:spPr bwMode="auto">
          <a:xfrm>
            <a:off x="1230623" y="1908481"/>
            <a:ext cx="3265760" cy="1803488"/>
          </a:xfrm>
          <a:prstGeom prst="rect">
            <a:avLst/>
          </a:prstGeom>
          <a:noFill/>
        </p:spPr>
      </p:pic>
      <p:pic>
        <p:nvPicPr>
          <p:cNvPr id="72707" name="Picture 3" descr="E:\MF\pics\textmining.png"/>
          <p:cNvPicPr>
            <a:picLocks noChangeAspect="1" noChangeArrowheads="1"/>
          </p:cNvPicPr>
          <p:nvPr/>
        </p:nvPicPr>
        <p:blipFill>
          <a:blip r:embed="rId3" cstate="print"/>
          <a:srcRect/>
          <a:stretch>
            <a:fillRect/>
          </a:stretch>
        </p:blipFill>
        <p:spPr bwMode="auto">
          <a:xfrm>
            <a:off x="5562600" y="1908705"/>
            <a:ext cx="2667000" cy="1971208"/>
          </a:xfrm>
          <a:prstGeom prst="rect">
            <a:avLst/>
          </a:prstGeom>
          <a:noFill/>
        </p:spPr>
      </p:pic>
      <p:pic>
        <p:nvPicPr>
          <p:cNvPr id="72708" name="Picture 4" descr="E:\MF\pics\geneanalysis.png"/>
          <p:cNvPicPr>
            <a:picLocks noChangeAspect="1" noChangeArrowheads="1"/>
          </p:cNvPicPr>
          <p:nvPr/>
        </p:nvPicPr>
        <p:blipFill>
          <a:blip r:embed="rId4" cstate="print"/>
          <a:srcRect/>
          <a:stretch>
            <a:fillRect/>
          </a:stretch>
        </p:blipFill>
        <p:spPr bwMode="auto">
          <a:xfrm>
            <a:off x="1407565" y="4370920"/>
            <a:ext cx="2762029" cy="1870560"/>
          </a:xfrm>
          <a:prstGeom prst="rect">
            <a:avLst/>
          </a:prstGeom>
          <a:noFill/>
        </p:spPr>
      </p:pic>
      <p:pic>
        <p:nvPicPr>
          <p:cNvPr id="72709" name="Picture 5" descr="E:\MF\pics\netflix.png"/>
          <p:cNvPicPr>
            <a:picLocks noChangeAspect="1" noChangeArrowheads="1"/>
          </p:cNvPicPr>
          <p:nvPr/>
        </p:nvPicPr>
        <p:blipFill>
          <a:blip r:embed="rId5" cstate="print"/>
          <a:srcRect/>
          <a:stretch>
            <a:fillRect/>
          </a:stretch>
        </p:blipFill>
        <p:spPr bwMode="auto">
          <a:xfrm>
            <a:off x="5746512" y="4444805"/>
            <a:ext cx="2444929" cy="1727395"/>
          </a:xfrm>
          <a:prstGeom prst="rect">
            <a:avLst/>
          </a:prstGeom>
          <a:noFill/>
        </p:spPr>
      </p:pic>
      <p:sp>
        <p:nvSpPr>
          <p:cNvPr id="10" name="TextBox 9"/>
          <p:cNvSpPr txBox="1"/>
          <p:nvPr/>
        </p:nvSpPr>
        <p:spPr>
          <a:xfrm>
            <a:off x="1819344" y="3832765"/>
            <a:ext cx="1796646" cy="417358"/>
          </a:xfrm>
          <a:prstGeom prst="rect">
            <a:avLst/>
          </a:prstGeom>
          <a:noFill/>
        </p:spPr>
        <p:txBody>
          <a:bodyPr wrap="none" rtlCol="0">
            <a:spAutoFit/>
          </a:bodyPr>
          <a:lstStyle/>
          <a:p>
            <a:r>
              <a:rPr lang="en-US" sz="2112" dirty="0"/>
              <a:t>Images Mining</a:t>
            </a:r>
          </a:p>
        </p:txBody>
      </p:sp>
      <p:sp>
        <p:nvSpPr>
          <p:cNvPr id="11" name="TextBox 10"/>
          <p:cNvSpPr txBox="1"/>
          <p:nvPr/>
        </p:nvSpPr>
        <p:spPr>
          <a:xfrm>
            <a:off x="6237910" y="3832765"/>
            <a:ext cx="1462132" cy="417358"/>
          </a:xfrm>
          <a:prstGeom prst="rect">
            <a:avLst/>
          </a:prstGeom>
          <a:noFill/>
        </p:spPr>
        <p:txBody>
          <a:bodyPr wrap="none" rtlCol="0">
            <a:spAutoFit/>
          </a:bodyPr>
          <a:lstStyle/>
          <a:p>
            <a:r>
              <a:rPr lang="en-US" sz="2112" dirty="0"/>
              <a:t>Text Mining</a:t>
            </a:r>
          </a:p>
        </p:txBody>
      </p:sp>
      <p:sp>
        <p:nvSpPr>
          <p:cNvPr id="12" name="TextBox 11"/>
          <p:cNvSpPr txBox="1"/>
          <p:nvPr/>
        </p:nvSpPr>
        <p:spPr>
          <a:xfrm>
            <a:off x="1816101" y="6304120"/>
            <a:ext cx="2094804" cy="417358"/>
          </a:xfrm>
          <a:prstGeom prst="rect">
            <a:avLst/>
          </a:prstGeom>
          <a:noFill/>
        </p:spPr>
        <p:txBody>
          <a:bodyPr wrap="none" rtlCol="0">
            <a:spAutoFit/>
          </a:bodyPr>
          <a:lstStyle/>
          <a:p>
            <a:r>
              <a:rPr lang="en-US" sz="2112" dirty="0" err="1"/>
              <a:t>Metagenes</a:t>
            </a:r>
            <a:r>
              <a:rPr lang="en-US" sz="2112" dirty="0"/>
              <a:t> Study</a:t>
            </a:r>
          </a:p>
        </p:txBody>
      </p:sp>
      <p:sp>
        <p:nvSpPr>
          <p:cNvPr id="13" name="TextBox 12"/>
          <p:cNvSpPr txBox="1"/>
          <p:nvPr/>
        </p:nvSpPr>
        <p:spPr>
          <a:xfrm>
            <a:off x="5741648" y="6330236"/>
            <a:ext cx="2598019" cy="417358"/>
          </a:xfrm>
          <a:prstGeom prst="rect">
            <a:avLst/>
          </a:prstGeom>
          <a:noFill/>
        </p:spPr>
        <p:txBody>
          <a:bodyPr wrap="none" rtlCol="0">
            <a:spAutoFit/>
          </a:bodyPr>
          <a:lstStyle/>
          <a:p>
            <a:r>
              <a:rPr lang="en-US" sz="2112" dirty="0"/>
              <a:t>Collaborative Filtering</a:t>
            </a:r>
          </a:p>
        </p:txBody>
      </p:sp>
      <p:sp>
        <p:nvSpPr>
          <p:cNvPr id="3" name="Slide Number Placeholder 2"/>
          <p:cNvSpPr>
            <a:spLocks noGrp="1"/>
          </p:cNvSpPr>
          <p:nvPr>
            <p:ph type="sldNum" sz="quarter" idx="12"/>
          </p:nvPr>
        </p:nvSpPr>
        <p:spPr/>
        <p:txBody>
          <a:bodyPr/>
          <a:lstStyle/>
          <a:p>
            <a:fld id="{EAE57634-FDE7-4797-91F6-0E7406C687AB}"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fade">
                                      <p:cBhvr>
                                        <p:cTn id="7" dur="500"/>
                                        <p:tgtEl>
                                          <p:spTgt spid="727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2707"/>
                                        </p:tgtEl>
                                        <p:attrNameLst>
                                          <p:attrName>style.visibility</p:attrName>
                                        </p:attrNameLst>
                                      </p:cBhvr>
                                      <p:to>
                                        <p:strVal val="visible"/>
                                      </p:to>
                                    </p:set>
                                    <p:animEffect transition="in" filter="fade">
                                      <p:cBhvr>
                                        <p:cTn id="15" dur="500"/>
                                        <p:tgtEl>
                                          <p:spTgt spid="7270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2708"/>
                                        </p:tgtEl>
                                        <p:attrNameLst>
                                          <p:attrName>style.visibility</p:attrName>
                                        </p:attrNameLst>
                                      </p:cBhvr>
                                      <p:to>
                                        <p:strVal val="visible"/>
                                      </p:to>
                                    </p:set>
                                    <p:animEffect transition="in" filter="fade">
                                      <p:cBhvr>
                                        <p:cTn id="23" dur="500"/>
                                        <p:tgtEl>
                                          <p:spTgt spid="7270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2709"/>
                                        </p:tgtEl>
                                        <p:attrNameLst>
                                          <p:attrName>style.visibility</p:attrName>
                                        </p:attrNameLst>
                                      </p:cBhvr>
                                      <p:to>
                                        <p:strVal val="visible"/>
                                      </p:to>
                                    </p:set>
                                    <p:animEffect transition="in" filter="fade">
                                      <p:cBhvr>
                                        <p:cTn id="31" dur="500"/>
                                        <p:tgtEl>
                                          <p:spTgt spid="7270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95126"/>
            <a:ext cx="8915400" cy="1143000"/>
          </a:xfrm>
        </p:spPr>
        <p:txBody>
          <a:bodyPr>
            <a:normAutofit fontScale="90000"/>
          </a:bodyPr>
          <a:lstStyle/>
          <a:p>
            <a:r>
              <a:rPr lang="en-US" dirty="0"/>
              <a:t>Non-negative Matrix Factorization</a:t>
            </a:r>
          </a:p>
        </p:txBody>
      </p:sp>
      <p:sp>
        <p:nvSpPr>
          <p:cNvPr id="3" name="Content Placeholder 2"/>
          <p:cNvSpPr>
            <a:spLocks noGrp="1"/>
          </p:cNvSpPr>
          <p:nvPr>
            <p:ph idx="1"/>
          </p:nvPr>
        </p:nvSpPr>
        <p:spPr/>
        <p:txBody>
          <a:bodyPr>
            <a:normAutofit/>
          </a:bodyPr>
          <a:lstStyle/>
          <a:p>
            <a:r>
              <a:rPr lang="en-US" sz="2817" dirty="0"/>
              <a:t>NMF fits in the low rank matrix factorization framework with additional </a:t>
            </a:r>
            <a:r>
              <a:rPr lang="en-US" sz="2817" dirty="0">
                <a:solidFill>
                  <a:srgbClr val="FF0000"/>
                </a:solidFill>
              </a:rPr>
              <a:t>non-negativity constraints</a:t>
            </a:r>
            <a:r>
              <a:rPr lang="en-US" sz="2817" dirty="0"/>
              <a:t>.</a:t>
            </a:r>
          </a:p>
          <a:p>
            <a:r>
              <a:rPr lang="en-US" sz="2817" dirty="0"/>
              <a:t>NMF can only factorize a Non-negative matrix                       into basis matrix                      and weight matrix </a:t>
            </a:r>
          </a:p>
        </p:txBody>
      </p:sp>
      <p:pic>
        <p:nvPicPr>
          <p:cNvPr id="73730" name="Picture 2" descr="http://latex.codecogs.com/gif.latex?\large%20\dpi%7b200%7d%20A%20\in%20\mathbb%7bR%7d%5e%7bN%20\times%20M%7d"/>
          <p:cNvPicPr>
            <a:picLocks noChangeAspect="1" noChangeArrowheads="1"/>
          </p:cNvPicPr>
          <p:nvPr/>
        </p:nvPicPr>
        <p:blipFill>
          <a:blip r:embed="rId2" cstate="print"/>
          <a:srcRect/>
          <a:stretch>
            <a:fillRect/>
          </a:stretch>
        </p:blipFill>
        <p:spPr bwMode="auto">
          <a:xfrm>
            <a:off x="7772400" y="2626235"/>
            <a:ext cx="1382713" cy="312757"/>
          </a:xfrm>
          <a:prstGeom prst="rect">
            <a:avLst/>
          </a:prstGeom>
          <a:noFill/>
        </p:spPr>
      </p:pic>
      <p:pic>
        <p:nvPicPr>
          <p:cNvPr id="73732" name="Picture 4" descr="http://latex.codecogs.com/gif.latex?\large%20\dpi%7b200%7d%20W%20\in%20\mathbb%7bR%7d%5e%7bN%20\times%20K%7d"/>
          <p:cNvPicPr>
            <a:picLocks noChangeAspect="1" noChangeArrowheads="1"/>
          </p:cNvPicPr>
          <p:nvPr/>
        </p:nvPicPr>
        <p:blipFill>
          <a:blip r:embed="rId3" cstate="print"/>
          <a:srcRect/>
          <a:stretch>
            <a:fillRect/>
          </a:stretch>
        </p:blipFill>
        <p:spPr bwMode="auto">
          <a:xfrm>
            <a:off x="3588121" y="3086934"/>
            <a:ext cx="1382713" cy="299589"/>
          </a:xfrm>
          <a:prstGeom prst="rect">
            <a:avLst/>
          </a:prstGeom>
          <a:noFill/>
        </p:spPr>
      </p:pic>
      <p:pic>
        <p:nvPicPr>
          <p:cNvPr id="73734" name="Picture 6" descr="http://latex.codecogs.com/gif.latex?\large%20\dpi%7b200%7d%20H%20\in%20\mathbb%7bR%7d%5e%7bK%20\times%20M%7d"/>
          <p:cNvPicPr>
            <a:picLocks noChangeAspect="1" noChangeArrowheads="1"/>
          </p:cNvPicPr>
          <p:nvPr/>
        </p:nvPicPr>
        <p:blipFill>
          <a:blip r:embed="rId4" cstate="print"/>
          <a:srcRect/>
          <a:stretch>
            <a:fillRect/>
          </a:stretch>
        </p:blipFill>
        <p:spPr bwMode="auto">
          <a:xfrm>
            <a:off x="7941756" y="3070031"/>
            <a:ext cx="1444625" cy="316334"/>
          </a:xfrm>
          <a:prstGeom prst="rect">
            <a:avLst/>
          </a:prstGeom>
          <a:noFill/>
        </p:spPr>
      </p:pic>
      <p:pic>
        <p:nvPicPr>
          <p:cNvPr id="73736" name="Picture 8" descr="http://latex.codecogs.com/gif.latex?\huge%20\dpi%7b200%7d%20A%20\approx%20W%20H"/>
          <p:cNvPicPr>
            <a:picLocks noChangeAspect="1" noChangeArrowheads="1"/>
          </p:cNvPicPr>
          <p:nvPr/>
        </p:nvPicPr>
        <p:blipFill>
          <a:blip r:embed="rId5" cstate="print"/>
          <a:srcRect/>
          <a:stretch>
            <a:fillRect/>
          </a:stretch>
        </p:blipFill>
        <p:spPr bwMode="auto">
          <a:xfrm>
            <a:off x="3879850" y="3938560"/>
            <a:ext cx="2146300" cy="427418"/>
          </a:xfrm>
          <a:prstGeom prst="rect">
            <a:avLst/>
          </a:prstGeom>
          <a:noFill/>
        </p:spPr>
      </p:pic>
      <p:pic>
        <p:nvPicPr>
          <p:cNvPr id="73740" name="Picture 12" descr="http://latex.codecogs.com/gif.latex?\huge%20\dpi%7b200%7d%20\text%7bs.t.%7d%20\quad%20W,%20H%20\geq%20\bs%7b0%7d"/>
          <p:cNvPicPr>
            <a:picLocks noChangeAspect="1" noChangeArrowheads="1"/>
          </p:cNvPicPr>
          <p:nvPr/>
        </p:nvPicPr>
        <p:blipFill>
          <a:blip r:embed="rId6" cstate="print"/>
          <a:srcRect/>
          <a:stretch>
            <a:fillRect/>
          </a:stretch>
        </p:blipFill>
        <p:spPr bwMode="auto">
          <a:xfrm>
            <a:off x="3054350" y="4832350"/>
            <a:ext cx="3306249" cy="521452"/>
          </a:xfrm>
          <a:prstGeom prst="rect">
            <a:avLst/>
          </a:prstGeom>
          <a:noFill/>
        </p:spPr>
      </p:pic>
      <p:sp>
        <p:nvSpPr>
          <p:cNvPr id="4" name="Slide Number Placeholder 3"/>
          <p:cNvSpPr>
            <a:spLocks noGrp="1"/>
          </p:cNvSpPr>
          <p:nvPr>
            <p:ph type="sldNum" sz="quarter" idx="12"/>
          </p:nvPr>
        </p:nvSpPr>
        <p:spPr/>
        <p:txBody>
          <a:bodyPr/>
          <a:lstStyle/>
          <a:p>
            <a:fld id="{EAE57634-FDE7-4797-91F6-0E7406C687AB}"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3732"/>
                                        </p:tgtEl>
                                        <p:attrNameLst>
                                          <p:attrName>style.visibility</p:attrName>
                                        </p:attrNameLst>
                                      </p:cBhvr>
                                      <p:to>
                                        <p:strVal val="visible"/>
                                      </p:to>
                                    </p:set>
                                    <p:animEffect transition="in" filter="fade">
                                      <p:cBhvr>
                                        <p:cTn id="15" dur="500"/>
                                        <p:tgtEl>
                                          <p:spTgt spid="73732"/>
                                        </p:tgtEl>
                                      </p:cBhvr>
                                    </p:animEffect>
                                  </p:childTnLst>
                                </p:cTn>
                              </p:par>
                              <p:par>
                                <p:cTn id="16" presetID="10" presetClass="entr" presetSubtype="0" fill="hold" nodeType="withEffect">
                                  <p:stCondLst>
                                    <p:cond delay="0"/>
                                  </p:stCondLst>
                                  <p:childTnLst>
                                    <p:set>
                                      <p:cBhvr>
                                        <p:cTn id="17" dur="1" fill="hold">
                                          <p:stCondLst>
                                            <p:cond delay="0"/>
                                          </p:stCondLst>
                                        </p:cTn>
                                        <p:tgtEl>
                                          <p:spTgt spid="73730"/>
                                        </p:tgtEl>
                                        <p:attrNameLst>
                                          <p:attrName>style.visibility</p:attrName>
                                        </p:attrNameLst>
                                      </p:cBhvr>
                                      <p:to>
                                        <p:strVal val="visible"/>
                                      </p:to>
                                    </p:set>
                                    <p:animEffect transition="in" filter="fade">
                                      <p:cBhvr>
                                        <p:cTn id="18" dur="500"/>
                                        <p:tgtEl>
                                          <p:spTgt spid="73730"/>
                                        </p:tgtEl>
                                      </p:cBhvr>
                                    </p:animEffect>
                                  </p:childTnLst>
                                </p:cTn>
                              </p:par>
                              <p:par>
                                <p:cTn id="19" presetID="10" presetClass="entr" presetSubtype="0" fill="hold" nodeType="withEffect">
                                  <p:stCondLst>
                                    <p:cond delay="0"/>
                                  </p:stCondLst>
                                  <p:childTnLst>
                                    <p:set>
                                      <p:cBhvr>
                                        <p:cTn id="20" dur="1" fill="hold">
                                          <p:stCondLst>
                                            <p:cond delay="0"/>
                                          </p:stCondLst>
                                        </p:cTn>
                                        <p:tgtEl>
                                          <p:spTgt spid="73734"/>
                                        </p:tgtEl>
                                        <p:attrNameLst>
                                          <p:attrName>style.visibility</p:attrName>
                                        </p:attrNameLst>
                                      </p:cBhvr>
                                      <p:to>
                                        <p:strVal val="visible"/>
                                      </p:to>
                                    </p:set>
                                    <p:animEffect transition="in" filter="fade">
                                      <p:cBhvr>
                                        <p:cTn id="21" dur="500"/>
                                        <p:tgtEl>
                                          <p:spTgt spid="737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3736"/>
                                        </p:tgtEl>
                                        <p:attrNameLst>
                                          <p:attrName>style.visibility</p:attrName>
                                        </p:attrNameLst>
                                      </p:cBhvr>
                                      <p:to>
                                        <p:strVal val="visible"/>
                                      </p:to>
                                    </p:set>
                                    <p:animEffect transition="in" filter="fade">
                                      <p:cBhvr>
                                        <p:cTn id="26" dur="500"/>
                                        <p:tgtEl>
                                          <p:spTgt spid="73736"/>
                                        </p:tgtEl>
                                      </p:cBhvr>
                                    </p:animEffect>
                                  </p:childTnLst>
                                </p:cTn>
                              </p:par>
                              <p:par>
                                <p:cTn id="27" presetID="10" presetClass="entr" presetSubtype="0" fill="hold" nodeType="withEffect">
                                  <p:stCondLst>
                                    <p:cond delay="0"/>
                                  </p:stCondLst>
                                  <p:childTnLst>
                                    <p:set>
                                      <p:cBhvr>
                                        <p:cTn id="28" dur="1" fill="hold">
                                          <p:stCondLst>
                                            <p:cond delay="0"/>
                                          </p:stCondLst>
                                        </p:cTn>
                                        <p:tgtEl>
                                          <p:spTgt spid="73740"/>
                                        </p:tgtEl>
                                        <p:attrNameLst>
                                          <p:attrName>style.visibility</p:attrName>
                                        </p:attrNameLst>
                                      </p:cBhvr>
                                      <p:to>
                                        <p:strVal val="visible"/>
                                      </p:to>
                                    </p:set>
                                    <p:animEffect transition="in" filter="fade">
                                      <p:cBhvr>
                                        <p:cTn id="29" dur="500"/>
                                        <p:tgtEl>
                                          <p:spTgt spid="73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7016"/>
            <a:ext cx="8915400" cy="1143000"/>
          </a:xfrm>
        </p:spPr>
        <p:txBody>
          <a:bodyPr/>
          <a:lstStyle/>
          <a:p>
            <a:r>
              <a:rPr lang="en-US" dirty="0"/>
              <a:t>Interpretation with NMF</a:t>
            </a:r>
          </a:p>
        </p:txBody>
      </p:sp>
      <p:sp>
        <p:nvSpPr>
          <p:cNvPr id="3" name="Content Placeholder 2"/>
          <p:cNvSpPr>
            <a:spLocks noGrp="1"/>
          </p:cNvSpPr>
          <p:nvPr>
            <p:ph idx="1"/>
          </p:nvPr>
        </p:nvSpPr>
        <p:spPr/>
        <p:txBody>
          <a:bodyPr>
            <a:normAutofit/>
          </a:bodyPr>
          <a:lstStyle/>
          <a:p>
            <a:r>
              <a:rPr lang="en-US" sz="2817" dirty="0"/>
              <a:t>Columns of W are the underlying </a:t>
            </a:r>
            <a:r>
              <a:rPr lang="en-US" sz="2817" dirty="0">
                <a:solidFill>
                  <a:srgbClr val="FF0000"/>
                </a:solidFill>
              </a:rPr>
              <a:t>basis</a:t>
            </a:r>
            <a:r>
              <a:rPr lang="en-US" sz="2817" dirty="0"/>
              <a:t> vectors, i.e., each of the M columns of A can be built from K columns of W.</a:t>
            </a:r>
          </a:p>
          <a:p>
            <a:r>
              <a:rPr lang="en-US" sz="2817" dirty="0"/>
              <a:t>Columns of H give the </a:t>
            </a:r>
            <a:r>
              <a:rPr lang="en-US" sz="2817" dirty="0">
                <a:solidFill>
                  <a:srgbClr val="FF0000"/>
                </a:solidFill>
              </a:rPr>
              <a:t>weights</a:t>
            </a:r>
            <a:r>
              <a:rPr lang="en-US" sz="2817" dirty="0"/>
              <a:t> associated with each basis vector.</a:t>
            </a:r>
          </a:p>
          <a:p>
            <a:endParaRPr lang="en-US" sz="2817" dirty="0"/>
          </a:p>
          <a:p>
            <a:endParaRPr lang="en-US" sz="2817" dirty="0"/>
          </a:p>
          <a:p>
            <a:endParaRPr lang="en-US" sz="2817" dirty="0"/>
          </a:p>
          <a:p>
            <a:endParaRPr lang="en-US" sz="2817" dirty="0"/>
          </a:p>
          <a:p>
            <a:r>
              <a:rPr lang="en-US" sz="2817" dirty="0"/>
              <a:t>W,H &gt;= 0 commands </a:t>
            </a:r>
            <a:r>
              <a:rPr lang="en-US" sz="2817" dirty="0">
                <a:solidFill>
                  <a:srgbClr val="FF0000"/>
                </a:solidFill>
              </a:rPr>
              <a:t>additive parts-based </a:t>
            </a:r>
            <a:r>
              <a:rPr lang="en-US" sz="2817" dirty="0"/>
              <a:t>representation.</a:t>
            </a:r>
          </a:p>
        </p:txBody>
      </p:sp>
      <p:pic>
        <p:nvPicPr>
          <p:cNvPr id="75778" name="Picture 2" descr="http://latex.codecogs.com/gif.latex?\large%20\dpi%7b200%7d%20A%20e_1%20=%20W%20H_%7b*1%7d%20=%20\left%5bW_1\right%5d%20H_%7b11%7d%20+%20\left%5bW_2\right%5d%20H_%7b21%7d%20+%20\cdots%20+%20\left%5bW_K\right%5d%20H_%7bK1%7d"/>
          <p:cNvPicPr>
            <a:picLocks noChangeAspect="1" noChangeArrowheads="1"/>
          </p:cNvPicPr>
          <p:nvPr/>
        </p:nvPicPr>
        <p:blipFill>
          <a:blip r:embed="rId3" cstate="print"/>
          <a:srcRect/>
          <a:stretch>
            <a:fillRect/>
          </a:stretch>
        </p:blipFill>
        <p:spPr bwMode="auto">
          <a:xfrm>
            <a:off x="1073150" y="3720977"/>
            <a:ext cx="7780338" cy="372129"/>
          </a:xfrm>
          <a:prstGeom prst="rect">
            <a:avLst/>
          </a:prstGeom>
          <a:noFill/>
        </p:spPr>
      </p:pic>
      <p:sp>
        <p:nvSpPr>
          <p:cNvPr id="4" name="Slide Number Placeholder 3"/>
          <p:cNvSpPr>
            <a:spLocks noGrp="1"/>
          </p:cNvSpPr>
          <p:nvPr>
            <p:ph type="sldNum" sz="quarter" idx="12"/>
          </p:nvPr>
        </p:nvSpPr>
        <p:spPr/>
        <p:txBody>
          <a:bodyPr/>
          <a:lstStyle/>
          <a:p>
            <a:fld id="{EAE57634-FDE7-4797-91F6-0E7406C687A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5778"/>
                                        </p:tgtEl>
                                        <p:attrNameLst>
                                          <p:attrName>style.visibility</p:attrName>
                                        </p:attrNameLst>
                                      </p:cBhvr>
                                      <p:to>
                                        <p:strVal val="visible"/>
                                      </p:to>
                                    </p:set>
                                    <p:animEffect transition="in" filter="fade">
                                      <p:cBhvr>
                                        <p:cTn id="15" dur="500"/>
                                        <p:tgtEl>
                                          <p:spTgt spid="7577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93142"/>
            <a:ext cx="8915400" cy="1143000"/>
          </a:xfrm>
        </p:spPr>
        <p:txBody>
          <a:bodyPr/>
          <a:lstStyle/>
          <a:p>
            <a:r>
              <a:rPr lang="en-US" dirty="0"/>
              <a:t>NMF in Image Mining</a:t>
            </a:r>
          </a:p>
        </p:txBody>
      </p:sp>
      <p:sp>
        <p:nvSpPr>
          <p:cNvPr id="4" name="TextBox 3"/>
          <p:cNvSpPr txBox="1"/>
          <p:nvPr/>
        </p:nvSpPr>
        <p:spPr>
          <a:xfrm>
            <a:off x="762000" y="1173549"/>
            <a:ext cx="5461688" cy="525850"/>
          </a:xfrm>
          <a:prstGeom prst="rect">
            <a:avLst/>
          </a:prstGeom>
          <a:noFill/>
        </p:spPr>
        <p:txBody>
          <a:bodyPr wrap="none" rtlCol="0">
            <a:spAutoFit/>
          </a:bodyPr>
          <a:lstStyle/>
          <a:p>
            <a:r>
              <a:rPr lang="en-US" sz="2817" dirty="0"/>
              <a:t>Additive parts-based representation</a:t>
            </a:r>
          </a:p>
        </p:txBody>
      </p:sp>
      <p:pic>
        <p:nvPicPr>
          <p:cNvPr id="76802" name="Picture 2" descr="E:\MF\pics\nmfimage1.png"/>
          <p:cNvPicPr>
            <a:picLocks noChangeAspect="1" noChangeArrowheads="1"/>
          </p:cNvPicPr>
          <p:nvPr/>
        </p:nvPicPr>
        <p:blipFill>
          <a:blip r:embed="rId2" cstate="print"/>
          <a:srcRect/>
          <a:stretch>
            <a:fillRect/>
          </a:stretch>
        </p:blipFill>
        <p:spPr bwMode="auto">
          <a:xfrm>
            <a:off x="1042066" y="1610726"/>
            <a:ext cx="3873645" cy="5144799"/>
          </a:xfrm>
          <a:prstGeom prst="rect">
            <a:avLst/>
          </a:prstGeom>
          <a:noFill/>
        </p:spPr>
      </p:pic>
      <p:pic>
        <p:nvPicPr>
          <p:cNvPr id="76803" name="Picture 3" descr="E:\MF\pics\nmfimage2.png"/>
          <p:cNvPicPr>
            <a:picLocks noChangeAspect="1" noChangeArrowheads="1"/>
          </p:cNvPicPr>
          <p:nvPr/>
        </p:nvPicPr>
        <p:blipFill>
          <a:blip r:embed="rId3" cstate="print"/>
          <a:srcRect/>
          <a:stretch>
            <a:fillRect/>
          </a:stretch>
        </p:blipFill>
        <p:spPr bwMode="auto">
          <a:xfrm>
            <a:off x="5695950" y="2892425"/>
            <a:ext cx="3302000" cy="3577167"/>
          </a:xfrm>
          <a:prstGeom prst="rect">
            <a:avLst/>
          </a:prstGeom>
          <a:noFill/>
        </p:spPr>
      </p:pic>
      <p:sp>
        <p:nvSpPr>
          <p:cNvPr id="3" name="Slide Number Placeholder 2"/>
          <p:cNvSpPr>
            <a:spLocks noGrp="1"/>
          </p:cNvSpPr>
          <p:nvPr>
            <p:ph type="sldNum" sz="quarter" idx="12"/>
          </p:nvPr>
        </p:nvSpPr>
        <p:spPr/>
        <p:txBody>
          <a:bodyPr/>
          <a:lstStyle/>
          <a:p>
            <a:fld id="{EAE57634-FDE7-4797-91F6-0E7406C687AB}"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fade">
                                      <p:cBhvr>
                                        <p:cTn id="7" dur="500"/>
                                        <p:tgtEl>
                                          <p:spTgt spid="76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p:cNvGrpSpPr>
          <p:nvPr/>
        </p:nvGrpSpPr>
        <p:grpSpPr bwMode="auto">
          <a:xfrm>
            <a:off x="5916083" y="2624138"/>
            <a:ext cx="3081867" cy="3860932"/>
            <a:chOff x="3379" y="1162"/>
            <a:chExt cx="1792" cy="2245"/>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sz="1950"/>
            </a:p>
          </p:txBody>
        </p:sp>
        <p:sp>
          <p:nvSpPr>
            <p:cNvPr id="10" name="Rectangle 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sz="1950"/>
            </a:p>
          </p:txBody>
        </p:sp>
        <p:sp>
          <p:nvSpPr>
            <p:cNvPr id="11" name="Rectangle 1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sz="1950"/>
            </a:p>
          </p:txBody>
        </p:sp>
      </p:grpSp>
      <p:sp>
        <p:nvSpPr>
          <p:cNvPr id="19" name="Title 18"/>
          <p:cNvSpPr>
            <a:spLocks noGrp="1"/>
          </p:cNvSpPr>
          <p:nvPr>
            <p:ph type="title"/>
          </p:nvPr>
        </p:nvSpPr>
        <p:spPr>
          <a:xfrm>
            <a:off x="495300" y="153987"/>
            <a:ext cx="8915400" cy="1143000"/>
          </a:xfrm>
        </p:spPr>
        <p:txBody>
          <a:bodyPr/>
          <a:lstStyle/>
          <a:p>
            <a:r>
              <a:rPr lang="en-US" dirty="0" err="1"/>
              <a:t>BellKor</a:t>
            </a:r>
            <a:r>
              <a:rPr lang="en-US" dirty="0"/>
              <a:t> Recommender System</a:t>
            </a:r>
          </a:p>
        </p:txBody>
      </p:sp>
      <p:sp>
        <p:nvSpPr>
          <p:cNvPr id="3" name="Content Placeholder 2"/>
          <p:cNvSpPr>
            <a:spLocks noGrp="1"/>
          </p:cNvSpPr>
          <p:nvPr>
            <p:ph idx="1"/>
          </p:nvPr>
        </p:nvSpPr>
        <p:spPr/>
        <p:txBody>
          <a:bodyPr>
            <a:normAutofit fontScale="85000" lnSpcReduction="20000"/>
          </a:bodyPr>
          <a:lstStyle/>
          <a:p>
            <a:r>
              <a:rPr lang="en-US" b="1" dirty="0">
                <a:solidFill>
                  <a:srgbClr val="008000"/>
                </a:solidFill>
              </a:rPr>
              <a:t>The winner of the Netflix Challenge!</a:t>
            </a:r>
          </a:p>
          <a:p>
            <a:r>
              <a:rPr lang="en-US" b="1" dirty="0">
                <a:solidFill>
                  <a:srgbClr val="0000FF"/>
                </a:solidFill>
              </a:rPr>
              <a:t>Multi-scale modeling of the data:</a:t>
            </a:r>
            <a:br>
              <a:rPr lang="en-US" b="1" dirty="0">
                <a:solidFill>
                  <a:srgbClr val="0000FF"/>
                </a:solidFill>
              </a:rPr>
            </a:br>
            <a:r>
              <a:rPr lang="en-US" dirty="0"/>
              <a:t>Combine top level, “regional”</a:t>
            </a:r>
            <a:br>
              <a:rPr lang="en-US" dirty="0"/>
            </a:br>
            <a:r>
              <a:rPr lang="en-US" dirty="0"/>
              <a:t>modeling of the data, with </a:t>
            </a:r>
            <a:br>
              <a:rPr lang="en-US" dirty="0"/>
            </a:br>
            <a:r>
              <a:rPr lang="en-US" dirty="0"/>
              <a:t>a refined, local view:</a:t>
            </a:r>
          </a:p>
          <a:p>
            <a:pPr lvl="1"/>
            <a:r>
              <a:rPr lang="en-US" b="1" dirty="0">
                <a:solidFill>
                  <a:srgbClr val="D60093"/>
                </a:solidFill>
              </a:rPr>
              <a:t>Global:</a:t>
            </a:r>
          </a:p>
          <a:p>
            <a:pPr lvl="2"/>
            <a:r>
              <a:rPr lang="en-US" dirty="0"/>
              <a:t>Overall deviations of users/movies</a:t>
            </a:r>
          </a:p>
          <a:p>
            <a:pPr lvl="1"/>
            <a:r>
              <a:rPr lang="en-US" b="1" dirty="0">
                <a:solidFill>
                  <a:srgbClr val="D60093"/>
                </a:solidFill>
              </a:rPr>
              <a:t>Factorization:</a:t>
            </a:r>
            <a:r>
              <a:rPr lang="en-US" dirty="0">
                <a:solidFill>
                  <a:srgbClr val="D60093"/>
                </a:solidFill>
              </a:rPr>
              <a:t> </a:t>
            </a:r>
          </a:p>
          <a:p>
            <a:pPr lvl="2"/>
            <a:r>
              <a:rPr lang="en-US" dirty="0"/>
              <a:t>Addressing “regional” effects</a:t>
            </a:r>
          </a:p>
          <a:p>
            <a:pPr lvl="1"/>
            <a:r>
              <a:rPr lang="en-US" b="1" dirty="0">
                <a:solidFill>
                  <a:srgbClr val="D60093"/>
                </a:solidFill>
              </a:rPr>
              <a:t>Collaborative filtering:</a:t>
            </a:r>
            <a:r>
              <a:rPr lang="en-US" dirty="0"/>
              <a:t> </a:t>
            </a:r>
          </a:p>
          <a:p>
            <a:pPr lvl="2"/>
            <a:r>
              <a:rPr lang="en-US" dirty="0"/>
              <a:t>Extract local patterns</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
        <p:nvSpPr>
          <p:cNvPr id="12" name="Text Box 12"/>
          <p:cNvSpPr txBox="1">
            <a:spLocks noChangeArrowheads="1"/>
          </p:cNvSpPr>
          <p:nvPr/>
        </p:nvSpPr>
        <p:spPr bwMode="auto">
          <a:xfrm>
            <a:off x="8007351" y="2273301"/>
            <a:ext cx="2001835"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sz="1950" b="1" dirty="0">
                <a:solidFill>
                  <a:srgbClr val="D60093"/>
                </a:solidFill>
              </a:rPr>
              <a:t>Global effects</a:t>
            </a:r>
          </a:p>
        </p:txBody>
      </p:sp>
      <p:sp>
        <p:nvSpPr>
          <p:cNvPr id="13" name="Text Box 13"/>
          <p:cNvSpPr txBox="1">
            <a:spLocks noChangeArrowheads="1"/>
          </p:cNvSpPr>
          <p:nvPr/>
        </p:nvSpPr>
        <p:spPr bwMode="auto">
          <a:xfrm>
            <a:off x="8089751" y="3599260"/>
            <a:ext cx="1955701"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sz="1950" b="1" dirty="0">
                <a:solidFill>
                  <a:srgbClr val="D60093"/>
                </a:solidFill>
              </a:rPr>
              <a:t>Factorization</a:t>
            </a:r>
          </a:p>
        </p:txBody>
      </p:sp>
      <p:sp>
        <p:nvSpPr>
          <p:cNvPr id="14" name="Text Box 14"/>
          <p:cNvSpPr txBox="1">
            <a:spLocks noChangeArrowheads="1"/>
          </p:cNvSpPr>
          <p:nvPr/>
        </p:nvSpPr>
        <p:spPr bwMode="auto">
          <a:xfrm>
            <a:off x="8172452" y="4627459"/>
            <a:ext cx="189864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sz="1950" b="1" dirty="0">
                <a:solidFill>
                  <a:srgbClr val="D60093"/>
                </a:solidFill>
              </a:rPr>
              <a:t>Collaborative filtering</a:t>
            </a:r>
          </a:p>
        </p:txBody>
      </p:sp>
    </p:spTree>
    <p:extLst>
      <p:ext uri="{BB962C8B-B14F-4D97-AF65-F5344CB8AC3E}">
        <p14:creationId xmlns:p14="http://schemas.microsoft.com/office/powerpoint/2010/main" val="34615017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69029"/>
            <a:ext cx="8915400" cy="1143000"/>
          </a:xfrm>
        </p:spPr>
        <p:txBody>
          <a:bodyPr/>
          <a:lstStyle/>
          <a:p>
            <a:r>
              <a:rPr lang="en-US" dirty="0"/>
              <a:t>NMF in Image Mining</a:t>
            </a:r>
          </a:p>
        </p:txBody>
      </p:sp>
      <p:sp>
        <p:nvSpPr>
          <p:cNvPr id="3" name="Content Placeholder 2"/>
          <p:cNvSpPr>
            <a:spLocks noGrp="1"/>
          </p:cNvSpPr>
          <p:nvPr>
            <p:ph idx="1"/>
          </p:nvPr>
        </p:nvSpPr>
        <p:spPr>
          <a:xfrm>
            <a:off x="495300" y="1447801"/>
            <a:ext cx="9029700" cy="5152496"/>
          </a:xfrm>
        </p:spPr>
        <p:txBody>
          <a:bodyPr>
            <a:normAutofit fontScale="70000" lnSpcReduction="20000"/>
          </a:bodyPr>
          <a:lstStyle/>
          <a:p>
            <a:r>
              <a:rPr lang="en-US" dirty="0"/>
              <a:t>In image processing, we often assume Poisson Noise</a:t>
            </a:r>
          </a:p>
          <a:p>
            <a:endParaRPr lang="en-US" dirty="0"/>
          </a:p>
          <a:p>
            <a:endParaRPr lang="en-US" dirty="0"/>
          </a:p>
          <a:p>
            <a:endParaRPr lang="en-US" dirty="0"/>
          </a:p>
          <a:p>
            <a:endParaRPr lang="en-US" dirty="0"/>
          </a:p>
          <a:p>
            <a:endParaRPr lang="en-US" dirty="0"/>
          </a:p>
          <a:p>
            <a:r>
              <a:rPr lang="en-US" dirty="0"/>
              <a:t>Objective function can be changed to other form, the </a:t>
            </a:r>
            <a:r>
              <a:rPr lang="en-US" dirty="0">
                <a:solidFill>
                  <a:srgbClr val="FF0000"/>
                </a:solidFill>
              </a:rPr>
              <a:t>non-negative constraint </a:t>
            </a:r>
            <a:r>
              <a:rPr lang="en-US" dirty="0"/>
              <a:t>is more important than the form of the objective function.</a:t>
            </a:r>
          </a:p>
          <a:p>
            <a:endParaRPr lang="en-US" dirty="0"/>
          </a:p>
          <a:p>
            <a:endParaRPr lang="en-US" dirty="0"/>
          </a:p>
          <a:p>
            <a:endParaRPr lang="en-US" dirty="0"/>
          </a:p>
          <a:p>
            <a:pPr>
              <a:buNone/>
            </a:pPr>
            <a:r>
              <a:rPr lang="en-US" dirty="0"/>
              <a:t> </a:t>
            </a:r>
          </a:p>
        </p:txBody>
      </p:sp>
      <p:grpSp>
        <p:nvGrpSpPr>
          <p:cNvPr id="12" name="Group 11"/>
          <p:cNvGrpSpPr/>
          <p:nvPr/>
        </p:nvGrpSpPr>
        <p:grpSpPr>
          <a:xfrm>
            <a:off x="885927" y="1943102"/>
            <a:ext cx="7842250" cy="1691643"/>
            <a:chOff x="838200" y="1981200"/>
            <a:chExt cx="7239000" cy="1441400"/>
          </a:xfrm>
        </p:grpSpPr>
        <p:sp>
          <p:nvSpPr>
            <p:cNvPr id="4" name="TextBox 3"/>
            <p:cNvSpPr txBox="1"/>
            <p:nvPr/>
          </p:nvSpPr>
          <p:spPr>
            <a:xfrm>
              <a:off x="838200" y="1981200"/>
              <a:ext cx="7239000" cy="386542"/>
            </a:xfrm>
            <a:prstGeom prst="rect">
              <a:avLst/>
            </a:prstGeom>
            <a:solidFill>
              <a:schemeClr val="accent3">
                <a:lumMod val="75000"/>
              </a:schemeClr>
            </a:solidFill>
          </p:spPr>
          <p:txBody>
            <a:bodyPr wrap="square" rtlCol="0">
              <a:spAutoFit/>
            </a:bodyPr>
            <a:lstStyle/>
            <a:p>
              <a:r>
                <a:rPr lang="en-US" sz="2348" dirty="0">
                  <a:solidFill>
                    <a:schemeClr val="bg1"/>
                  </a:solidFill>
                </a:rPr>
                <a:t>NMF Poisson Noise</a:t>
              </a:r>
            </a:p>
          </p:txBody>
        </p:sp>
        <p:pic>
          <p:nvPicPr>
            <p:cNvPr id="77828" name="Picture 4" descr="http://latex.codecogs.com/gif.latex?\large%20\dpi%7b200%7d%20\text%7bmin%7d%20\quad%20\sum_%7bi,j%7d(A_%7bij%7d%20\log\frac%7bA_%7bij%7d%7d%7b%5bWH%5d_%7bij%7d%7d%20-%20A_%7bij%7d%20+%20%5bWH%5d_%7bij%7d)"/>
            <p:cNvPicPr>
              <a:picLocks noChangeAspect="1" noChangeArrowheads="1"/>
            </p:cNvPicPr>
            <p:nvPr/>
          </p:nvPicPr>
          <p:blipFill>
            <a:blip r:embed="rId2" cstate="print"/>
            <a:srcRect/>
            <a:stretch>
              <a:fillRect/>
            </a:stretch>
          </p:blipFill>
          <p:spPr bwMode="auto">
            <a:xfrm>
              <a:off x="2266950" y="2499054"/>
              <a:ext cx="4171530" cy="625146"/>
            </a:xfrm>
            <a:prstGeom prst="rect">
              <a:avLst/>
            </a:prstGeom>
            <a:noFill/>
          </p:spPr>
        </p:pic>
        <p:pic>
          <p:nvPicPr>
            <p:cNvPr id="77830" name="Picture 6" descr="http://latex.codecogs.com/gif.latex?\large%20\dpi%7b200%7d%20\text%7bs.t.%7d%20\quad%20W,H%20\geq%20\bs%7b0%7d"/>
            <p:cNvPicPr>
              <a:picLocks noChangeAspect="1" noChangeArrowheads="1"/>
            </p:cNvPicPr>
            <p:nvPr/>
          </p:nvPicPr>
          <p:blipFill>
            <a:blip r:embed="rId3" cstate="print"/>
            <a:srcRect/>
            <a:stretch>
              <a:fillRect/>
            </a:stretch>
          </p:blipFill>
          <p:spPr bwMode="auto">
            <a:xfrm>
              <a:off x="2343150" y="3200400"/>
              <a:ext cx="1543050" cy="222200"/>
            </a:xfrm>
            <a:prstGeom prst="rect">
              <a:avLst/>
            </a:prstGeom>
            <a:noFill/>
          </p:spPr>
        </p:pic>
      </p:grpSp>
      <p:grpSp>
        <p:nvGrpSpPr>
          <p:cNvPr id="11" name="Group 10"/>
          <p:cNvGrpSpPr/>
          <p:nvPr/>
        </p:nvGrpSpPr>
        <p:grpSpPr>
          <a:xfrm>
            <a:off x="885927" y="5017201"/>
            <a:ext cx="7842250" cy="1609725"/>
            <a:chOff x="838200" y="4495800"/>
            <a:chExt cx="7239000" cy="1371600"/>
          </a:xfrm>
        </p:grpSpPr>
        <p:sp>
          <p:nvSpPr>
            <p:cNvPr id="6" name="TextBox 5"/>
            <p:cNvSpPr txBox="1"/>
            <p:nvPr/>
          </p:nvSpPr>
          <p:spPr>
            <a:xfrm>
              <a:off x="838200" y="4495800"/>
              <a:ext cx="7239000" cy="386542"/>
            </a:xfrm>
            <a:prstGeom prst="rect">
              <a:avLst/>
            </a:prstGeom>
            <a:solidFill>
              <a:schemeClr val="accent3">
                <a:lumMod val="75000"/>
              </a:schemeClr>
            </a:solidFill>
          </p:spPr>
          <p:txBody>
            <a:bodyPr wrap="square" rtlCol="0">
              <a:spAutoFit/>
            </a:bodyPr>
            <a:lstStyle/>
            <a:p>
              <a:r>
                <a:rPr lang="en-US" sz="2348" dirty="0">
                  <a:solidFill>
                    <a:schemeClr val="bg1"/>
                  </a:solidFill>
                </a:rPr>
                <a:t>NMF Gaussian Noise</a:t>
              </a:r>
            </a:p>
          </p:txBody>
        </p:sp>
        <p:pic>
          <p:nvPicPr>
            <p:cNvPr id="77832" name="Picture 8" descr="http://latex.codecogs.com/gif.latex?\large%20\dpi%7b200%7d%20\text%7bmin%7d%20\quad%20\|A-WH\|_%7bFro%7d%5e2"/>
            <p:cNvPicPr>
              <a:picLocks noChangeAspect="1" noChangeArrowheads="1"/>
            </p:cNvPicPr>
            <p:nvPr/>
          </p:nvPicPr>
          <p:blipFill>
            <a:blip r:embed="rId4" cstate="print"/>
            <a:srcRect/>
            <a:stretch>
              <a:fillRect/>
            </a:stretch>
          </p:blipFill>
          <p:spPr bwMode="auto">
            <a:xfrm>
              <a:off x="3276600" y="5179770"/>
              <a:ext cx="2305050" cy="306452"/>
            </a:xfrm>
            <a:prstGeom prst="rect">
              <a:avLst/>
            </a:prstGeom>
            <a:noFill/>
          </p:spPr>
        </p:pic>
        <p:pic>
          <p:nvPicPr>
            <p:cNvPr id="10" name="Picture 6" descr="http://latex.codecogs.com/gif.latex?\large%20\dpi%7b200%7d%20\text%7bs.t.%7d%20\quad%20W,H%20\geq%20\bs%7b0%7d"/>
            <p:cNvPicPr>
              <a:picLocks noChangeAspect="1" noChangeArrowheads="1"/>
            </p:cNvPicPr>
            <p:nvPr/>
          </p:nvPicPr>
          <p:blipFill>
            <a:blip r:embed="rId3" cstate="print"/>
            <a:srcRect/>
            <a:stretch>
              <a:fillRect/>
            </a:stretch>
          </p:blipFill>
          <p:spPr bwMode="auto">
            <a:xfrm>
              <a:off x="3352800" y="5636970"/>
              <a:ext cx="1600200" cy="230430"/>
            </a:xfrm>
            <a:prstGeom prst="rect">
              <a:avLst/>
            </a:prstGeom>
            <a:noFill/>
          </p:spPr>
        </p:pic>
      </p:grpSp>
      <p:sp>
        <p:nvSpPr>
          <p:cNvPr id="5" name="Slide Number Placeholder 4"/>
          <p:cNvSpPr>
            <a:spLocks noGrp="1"/>
          </p:cNvSpPr>
          <p:nvPr>
            <p:ph type="sldNum" sz="quarter" idx="12"/>
          </p:nvPr>
        </p:nvSpPr>
        <p:spPr/>
        <p:txBody>
          <a:bodyPr/>
          <a:lstStyle/>
          <a:p>
            <a:fld id="{EAE57634-FDE7-4797-91F6-0E7406C687A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69977"/>
            <a:ext cx="8915400" cy="1143000"/>
          </a:xfrm>
        </p:spPr>
        <p:txBody>
          <a:bodyPr/>
          <a:lstStyle/>
          <a:p>
            <a:r>
              <a:rPr lang="en-US" dirty="0"/>
              <a:t>Inference of NMF</a:t>
            </a:r>
          </a:p>
        </p:txBody>
      </p:sp>
      <p:sp>
        <p:nvSpPr>
          <p:cNvPr id="3" name="Content Placeholder 2"/>
          <p:cNvSpPr>
            <a:spLocks noGrp="1"/>
          </p:cNvSpPr>
          <p:nvPr>
            <p:ph idx="1"/>
          </p:nvPr>
        </p:nvSpPr>
        <p:spPr>
          <a:xfrm>
            <a:off x="495300" y="3876148"/>
            <a:ext cx="8915400" cy="2718275"/>
          </a:xfrm>
        </p:spPr>
        <p:txBody>
          <a:bodyPr>
            <a:normAutofit/>
          </a:bodyPr>
          <a:lstStyle/>
          <a:p>
            <a:r>
              <a:rPr lang="en-US" sz="2817" dirty="0"/>
              <a:t>Convex in W or H, but not both.</a:t>
            </a:r>
          </a:p>
          <a:p>
            <a:r>
              <a:rPr lang="en-US" sz="2817" dirty="0"/>
              <a:t>Global min generally not achievable.</a:t>
            </a:r>
          </a:p>
          <a:p>
            <a:r>
              <a:rPr lang="en-US" sz="2817" dirty="0"/>
              <a:t>Many number of unknowns: N×K for W and M×K for H (or H</a:t>
            </a:r>
            <a:r>
              <a:rPr lang="en-US" sz="2817" baseline="30000" dirty="0"/>
              <a:t>T</a:t>
            </a:r>
            <a:r>
              <a:rPr lang="en-US" sz="2817" dirty="0"/>
              <a:t>)</a:t>
            </a:r>
            <a:endParaRPr lang="en-US" sz="2817" baseline="30000" dirty="0"/>
          </a:p>
        </p:txBody>
      </p:sp>
      <p:grpSp>
        <p:nvGrpSpPr>
          <p:cNvPr id="4" name="Group 3"/>
          <p:cNvGrpSpPr/>
          <p:nvPr/>
        </p:nvGrpSpPr>
        <p:grpSpPr>
          <a:xfrm>
            <a:off x="1031875" y="1600200"/>
            <a:ext cx="7842250" cy="1609725"/>
            <a:chOff x="838200" y="4495800"/>
            <a:chExt cx="7239000" cy="1371600"/>
          </a:xfrm>
        </p:grpSpPr>
        <p:sp>
          <p:nvSpPr>
            <p:cNvPr id="5" name="TextBox 4"/>
            <p:cNvSpPr txBox="1"/>
            <p:nvPr/>
          </p:nvSpPr>
          <p:spPr>
            <a:xfrm>
              <a:off x="838200" y="4495800"/>
              <a:ext cx="7239000" cy="386542"/>
            </a:xfrm>
            <a:prstGeom prst="rect">
              <a:avLst/>
            </a:prstGeom>
            <a:solidFill>
              <a:schemeClr val="accent3">
                <a:lumMod val="75000"/>
              </a:schemeClr>
            </a:solidFill>
          </p:spPr>
          <p:txBody>
            <a:bodyPr wrap="square" rtlCol="0">
              <a:spAutoFit/>
            </a:bodyPr>
            <a:lstStyle/>
            <a:p>
              <a:r>
                <a:rPr lang="en-US" sz="2348" dirty="0">
                  <a:solidFill>
                    <a:schemeClr val="bg1"/>
                  </a:solidFill>
                </a:rPr>
                <a:t>NMF Gaussian Noise</a:t>
              </a:r>
            </a:p>
          </p:txBody>
        </p:sp>
        <p:pic>
          <p:nvPicPr>
            <p:cNvPr id="6" name="Picture 8" descr="http://latex.codecogs.com/gif.latex?\large%20\dpi%7b200%7d%20\text%7bmin%7d%20\quad%20\|A-WH\|_%7bFro%7d%5e2"/>
            <p:cNvPicPr>
              <a:picLocks noChangeAspect="1" noChangeArrowheads="1"/>
            </p:cNvPicPr>
            <p:nvPr/>
          </p:nvPicPr>
          <p:blipFill>
            <a:blip r:embed="rId2" cstate="print"/>
            <a:srcRect/>
            <a:stretch>
              <a:fillRect/>
            </a:stretch>
          </p:blipFill>
          <p:spPr bwMode="auto">
            <a:xfrm>
              <a:off x="3276600" y="5179770"/>
              <a:ext cx="2305050" cy="306452"/>
            </a:xfrm>
            <a:prstGeom prst="rect">
              <a:avLst/>
            </a:prstGeom>
            <a:noFill/>
          </p:spPr>
        </p:pic>
        <p:pic>
          <p:nvPicPr>
            <p:cNvPr id="7" name="Picture 6" descr="http://latex.codecogs.com/gif.latex?\large%20\dpi%7b200%7d%20\text%7bs.t.%7d%20\quad%20W,H%20\geq%20\bs%7b0%7d"/>
            <p:cNvPicPr>
              <a:picLocks noChangeAspect="1" noChangeArrowheads="1"/>
            </p:cNvPicPr>
            <p:nvPr/>
          </p:nvPicPr>
          <p:blipFill>
            <a:blip r:embed="rId3" cstate="print"/>
            <a:srcRect/>
            <a:stretch>
              <a:fillRect/>
            </a:stretch>
          </p:blipFill>
          <p:spPr bwMode="auto">
            <a:xfrm>
              <a:off x="3352800" y="5636970"/>
              <a:ext cx="1600200" cy="230430"/>
            </a:xfrm>
            <a:prstGeom prst="rect">
              <a:avLst/>
            </a:prstGeom>
            <a:noFill/>
          </p:spPr>
        </p:pic>
      </p:grpSp>
      <p:sp>
        <p:nvSpPr>
          <p:cNvPr id="8" name="Slide Number Placeholder 7"/>
          <p:cNvSpPr>
            <a:spLocks noGrp="1"/>
          </p:cNvSpPr>
          <p:nvPr>
            <p:ph type="sldNum" sz="quarter" idx="12"/>
          </p:nvPr>
        </p:nvSpPr>
        <p:spPr/>
        <p:txBody>
          <a:bodyPr/>
          <a:lstStyle/>
          <a:p>
            <a:fld id="{EAE57634-FDE7-4797-91F6-0E7406C687AB}" type="slidenum">
              <a:rPr lang="en-US" smtClean="0"/>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68629"/>
            <a:ext cx="8915400" cy="1143000"/>
          </a:xfrm>
        </p:spPr>
        <p:txBody>
          <a:bodyPr/>
          <a:lstStyle/>
          <a:p>
            <a:r>
              <a:rPr lang="en-US" dirty="0"/>
              <a:t>Inference of NMF</a:t>
            </a:r>
          </a:p>
        </p:txBody>
      </p:sp>
      <p:sp>
        <p:nvSpPr>
          <p:cNvPr id="3" name="Content Placeholder 2"/>
          <p:cNvSpPr>
            <a:spLocks noGrp="1"/>
          </p:cNvSpPr>
          <p:nvPr>
            <p:ph idx="1"/>
          </p:nvPr>
        </p:nvSpPr>
        <p:spPr>
          <a:xfrm>
            <a:off x="495300" y="2736788"/>
            <a:ext cx="8915400" cy="3791425"/>
          </a:xfrm>
        </p:spPr>
        <p:txBody>
          <a:bodyPr>
            <a:normAutofit/>
          </a:bodyPr>
          <a:lstStyle/>
          <a:p>
            <a:r>
              <a:rPr lang="en-US" sz="3286" dirty="0"/>
              <a:t>Alternating gradient descent can get a local minima</a:t>
            </a:r>
          </a:p>
        </p:txBody>
      </p:sp>
      <p:grpSp>
        <p:nvGrpSpPr>
          <p:cNvPr id="4" name="Group 3"/>
          <p:cNvGrpSpPr/>
          <p:nvPr/>
        </p:nvGrpSpPr>
        <p:grpSpPr>
          <a:xfrm>
            <a:off x="1073151" y="1222197"/>
            <a:ext cx="7842250" cy="1609725"/>
            <a:chOff x="838200" y="4495800"/>
            <a:chExt cx="7239000" cy="1371600"/>
          </a:xfrm>
        </p:grpSpPr>
        <p:sp>
          <p:nvSpPr>
            <p:cNvPr id="5" name="TextBox 4"/>
            <p:cNvSpPr txBox="1"/>
            <p:nvPr/>
          </p:nvSpPr>
          <p:spPr>
            <a:xfrm>
              <a:off x="838200" y="4495800"/>
              <a:ext cx="7239000" cy="386542"/>
            </a:xfrm>
            <a:prstGeom prst="rect">
              <a:avLst/>
            </a:prstGeom>
            <a:solidFill>
              <a:schemeClr val="accent3">
                <a:lumMod val="75000"/>
              </a:schemeClr>
            </a:solidFill>
          </p:spPr>
          <p:txBody>
            <a:bodyPr wrap="square" rtlCol="0">
              <a:spAutoFit/>
            </a:bodyPr>
            <a:lstStyle/>
            <a:p>
              <a:r>
                <a:rPr lang="en-US" sz="2348" dirty="0">
                  <a:solidFill>
                    <a:schemeClr val="bg1"/>
                  </a:solidFill>
                </a:rPr>
                <a:t>NMF Gaussian Noise</a:t>
              </a:r>
            </a:p>
          </p:txBody>
        </p:sp>
        <p:pic>
          <p:nvPicPr>
            <p:cNvPr id="6" name="Picture 8" descr="http://latex.codecogs.com/gif.latex?\large%20\dpi%7b200%7d%20\text%7bmin%7d%20\quad%20\|A-WH\|_%7bFro%7d%5e2"/>
            <p:cNvPicPr>
              <a:picLocks noChangeAspect="1" noChangeArrowheads="1"/>
            </p:cNvPicPr>
            <p:nvPr/>
          </p:nvPicPr>
          <p:blipFill>
            <a:blip r:embed="rId2" cstate="print"/>
            <a:srcRect/>
            <a:stretch>
              <a:fillRect/>
            </a:stretch>
          </p:blipFill>
          <p:spPr bwMode="auto">
            <a:xfrm>
              <a:off x="3276600" y="5179770"/>
              <a:ext cx="2305050" cy="306452"/>
            </a:xfrm>
            <a:prstGeom prst="rect">
              <a:avLst/>
            </a:prstGeom>
            <a:noFill/>
          </p:spPr>
        </p:pic>
        <p:pic>
          <p:nvPicPr>
            <p:cNvPr id="7" name="Picture 6" descr="http://latex.codecogs.com/gif.latex?\large%20\dpi%7b200%7d%20\text%7bs.t.%7d%20\quad%20W,H%20\geq%20\bs%7b0%7d"/>
            <p:cNvPicPr>
              <a:picLocks noChangeAspect="1" noChangeArrowheads="1"/>
            </p:cNvPicPr>
            <p:nvPr/>
          </p:nvPicPr>
          <p:blipFill>
            <a:blip r:embed="rId3" cstate="print"/>
            <a:srcRect/>
            <a:stretch>
              <a:fillRect/>
            </a:stretch>
          </p:blipFill>
          <p:spPr bwMode="auto">
            <a:xfrm>
              <a:off x="3352800" y="5636970"/>
              <a:ext cx="1600200" cy="230430"/>
            </a:xfrm>
            <a:prstGeom prst="rect">
              <a:avLst/>
            </a:prstGeom>
            <a:noFill/>
          </p:spPr>
        </p:pic>
      </p:grpSp>
      <p:pic>
        <p:nvPicPr>
          <p:cNvPr id="78850" name="Picture 2" descr="http://latex.codecogs.com/gif.latex?\large%20\dpi%7b200%7d%20F%20=%20\|A-WH\|_%7bFro%7d%5e2"/>
          <p:cNvPicPr>
            <a:picLocks noChangeAspect="1" noChangeArrowheads="1"/>
          </p:cNvPicPr>
          <p:nvPr/>
        </p:nvPicPr>
        <p:blipFill>
          <a:blip r:embed="rId4" cstate="print"/>
          <a:srcRect/>
          <a:stretch>
            <a:fillRect/>
          </a:stretch>
        </p:blipFill>
        <p:spPr bwMode="auto">
          <a:xfrm>
            <a:off x="3714750" y="3518429"/>
            <a:ext cx="2770362" cy="424790"/>
          </a:xfrm>
          <a:prstGeom prst="rect">
            <a:avLst/>
          </a:prstGeom>
          <a:noFill/>
        </p:spPr>
      </p:pic>
      <p:pic>
        <p:nvPicPr>
          <p:cNvPr id="78851" name="Picture 3"/>
          <p:cNvPicPr>
            <a:picLocks noChangeAspect="1" noChangeArrowheads="1"/>
          </p:cNvPicPr>
          <p:nvPr/>
        </p:nvPicPr>
        <p:blipFill>
          <a:blip r:embed="rId5" cstate="print"/>
          <a:srcRect/>
          <a:stretch>
            <a:fillRect/>
          </a:stretch>
        </p:blipFill>
        <p:spPr bwMode="auto">
          <a:xfrm>
            <a:off x="2133600" y="3973370"/>
            <a:ext cx="5491558" cy="2644083"/>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EAE57634-FDE7-4797-91F6-0E7406C687AB}" type="slidenum">
              <a:rPr lang="en-US" smtClean="0"/>
              <a:pPr/>
              <a:t>52</a:t>
            </a:fld>
            <a:endParaRPr lang="en-US"/>
          </a:p>
        </p:txBody>
      </p:sp>
      <p:sp>
        <p:nvSpPr>
          <p:cNvPr id="9" name="TextBox 8"/>
          <p:cNvSpPr txBox="1"/>
          <p:nvPr/>
        </p:nvSpPr>
        <p:spPr>
          <a:xfrm>
            <a:off x="4595252" y="5754514"/>
            <a:ext cx="396240" cy="525850"/>
          </a:xfrm>
          <a:prstGeom prst="rect">
            <a:avLst/>
          </a:prstGeom>
          <a:solidFill>
            <a:schemeClr val="bg1"/>
          </a:solidFill>
        </p:spPr>
        <p:txBody>
          <a:bodyPr wrap="square" rtlCol="0">
            <a:spAutoFit/>
          </a:bodyPr>
          <a:lstStyle/>
          <a:p>
            <a:r>
              <a:rPr lang="en-US" sz="2817" i="1" dirty="0"/>
              <a:t>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fade">
                                      <p:cBhvr>
                                        <p:cTn id="7" dur="500"/>
                                        <p:tgtEl>
                                          <p:spTgt spid="788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2400"/>
            <a:ext cx="8915400" cy="1143000"/>
          </a:xfrm>
        </p:spPr>
        <p:txBody>
          <a:bodyPr/>
          <a:lstStyle/>
          <a:p>
            <a:r>
              <a:rPr lang="en-US" dirty="0"/>
              <a:t>Properties of NMF</a:t>
            </a:r>
          </a:p>
        </p:txBody>
      </p:sp>
      <p:sp>
        <p:nvSpPr>
          <p:cNvPr id="3" name="Content Placeholder 2"/>
          <p:cNvSpPr>
            <a:spLocks noGrp="1"/>
          </p:cNvSpPr>
          <p:nvPr>
            <p:ph idx="1"/>
          </p:nvPr>
        </p:nvSpPr>
        <p:spPr>
          <a:xfrm>
            <a:off x="495300" y="1497674"/>
            <a:ext cx="8915400" cy="4903127"/>
          </a:xfrm>
        </p:spPr>
        <p:txBody>
          <a:bodyPr>
            <a:normAutofit lnSpcReduction="10000"/>
          </a:bodyPr>
          <a:lstStyle/>
          <a:p>
            <a:r>
              <a:rPr lang="en-US" sz="3286" dirty="0"/>
              <a:t>Basis vectors </a:t>
            </a:r>
            <a:r>
              <a:rPr lang="en-US" sz="3286" dirty="0" err="1"/>
              <a:t>W</a:t>
            </a:r>
            <a:r>
              <a:rPr lang="en-US" sz="3286" baseline="-25000" dirty="0" err="1"/>
              <a:t>i</a:t>
            </a:r>
            <a:r>
              <a:rPr lang="en-US" sz="3286" dirty="0"/>
              <a:t> are not orthogonal</a:t>
            </a:r>
          </a:p>
          <a:p>
            <a:r>
              <a:rPr lang="en-US" sz="3286" dirty="0"/>
              <a:t>W</a:t>
            </a:r>
            <a:r>
              <a:rPr lang="en-US" sz="3286" baseline="-25000" dirty="0"/>
              <a:t>k</a:t>
            </a:r>
            <a:r>
              <a:rPr lang="en-US" sz="3286" dirty="0"/>
              <a:t>, </a:t>
            </a:r>
            <a:r>
              <a:rPr lang="en-US" sz="3286" dirty="0" err="1"/>
              <a:t>H</a:t>
            </a:r>
            <a:r>
              <a:rPr lang="en-US" sz="3286" baseline="-25000" dirty="0" err="1"/>
              <a:t>k</a:t>
            </a:r>
            <a:r>
              <a:rPr lang="en-US" sz="3286" dirty="0"/>
              <a:t> ≥ 0 Have immediate interpretation</a:t>
            </a:r>
          </a:p>
          <a:p>
            <a:pPr lvl="1"/>
            <a:r>
              <a:rPr lang="en-US" sz="2817" dirty="0"/>
              <a:t>Example: large </a:t>
            </a:r>
            <a:r>
              <a:rPr lang="en-US" sz="2817" dirty="0" err="1"/>
              <a:t>w</a:t>
            </a:r>
            <a:r>
              <a:rPr lang="en-US" sz="2817" baseline="-25000" dirty="0" err="1"/>
              <a:t>ij</a:t>
            </a:r>
            <a:r>
              <a:rPr lang="en-US" sz="2817" dirty="0" err="1"/>
              <a:t>’s</a:t>
            </a:r>
            <a:r>
              <a:rPr lang="en-US" sz="2817" dirty="0"/>
              <a:t> implies basis vector </a:t>
            </a:r>
            <a:r>
              <a:rPr lang="en-US" sz="2817" dirty="0" err="1"/>
              <a:t>W</a:t>
            </a:r>
            <a:r>
              <a:rPr lang="en-US" sz="2817" baseline="-25000" dirty="0" err="1"/>
              <a:t>i</a:t>
            </a:r>
            <a:r>
              <a:rPr lang="en-US" sz="2817" dirty="0"/>
              <a:t> is mostly about terms j</a:t>
            </a:r>
          </a:p>
          <a:p>
            <a:pPr lvl="1"/>
            <a:r>
              <a:rPr lang="en-US" sz="2817" dirty="0"/>
              <a:t>Example: h</a:t>
            </a:r>
            <a:r>
              <a:rPr lang="en-US" sz="2817" baseline="-25000" dirty="0"/>
              <a:t>i1</a:t>
            </a:r>
            <a:r>
              <a:rPr lang="en-US" sz="2817" dirty="0"/>
              <a:t> denotes how much sample </a:t>
            </a:r>
            <a:r>
              <a:rPr lang="en-US" sz="2817" dirty="0" err="1"/>
              <a:t>i</a:t>
            </a:r>
            <a:r>
              <a:rPr lang="en-US" sz="2817" dirty="0"/>
              <a:t> is pointing in the “direction” of topic vector W</a:t>
            </a:r>
            <a:r>
              <a:rPr lang="en-US" sz="2817" baseline="-25000" dirty="0"/>
              <a:t>1</a:t>
            </a:r>
          </a:p>
          <a:p>
            <a:pPr lvl="1"/>
            <a:endParaRPr lang="en-US" sz="2817" baseline="-25000" dirty="0"/>
          </a:p>
          <a:p>
            <a:pPr lvl="1"/>
            <a:endParaRPr lang="en-US" sz="2817" baseline="-25000" dirty="0"/>
          </a:p>
          <a:p>
            <a:pPr lvl="1"/>
            <a:endParaRPr lang="en-US" sz="2817" baseline="-25000" dirty="0"/>
          </a:p>
          <a:p>
            <a:pPr lvl="1"/>
            <a:endParaRPr lang="en-US" sz="2817" baseline="-25000" dirty="0"/>
          </a:p>
          <a:p>
            <a:r>
              <a:rPr lang="en-US" sz="3286" dirty="0"/>
              <a:t>NMF is algorithm-dependent: W, H not unique</a:t>
            </a:r>
          </a:p>
        </p:txBody>
      </p:sp>
      <p:pic>
        <p:nvPicPr>
          <p:cNvPr id="84994" name="Picture 2" descr="http://latex.codecogs.com/gif.latex?\large%20\dpi%7b200%7d%20A%20e_1%20=%20W%20H_%7b*1%7d%20=%20\left%5bW_1\right%5d%20H_%7b11%7d%20+%20\left%5bW_2\right%5d%20H_%7b21%7d%20+%20\cdots%20+%20\left%5bW_K\right%5d%20H_%7bK1%7d"/>
          <p:cNvPicPr>
            <a:picLocks noChangeAspect="1" noChangeArrowheads="1"/>
          </p:cNvPicPr>
          <p:nvPr/>
        </p:nvPicPr>
        <p:blipFill>
          <a:blip r:embed="rId3" cstate="print"/>
          <a:srcRect/>
          <a:stretch>
            <a:fillRect/>
          </a:stretch>
        </p:blipFill>
        <p:spPr bwMode="auto">
          <a:xfrm>
            <a:off x="1320802" y="4770440"/>
            <a:ext cx="7479035" cy="357718"/>
          </a:xfrm>
          <a:prstGeom prst="rect">
            <a:avLst/>
          </a:prstGeom>
          <a:noFill/>
        </p:spPr>
      </p:pic>
      <p:sp>
        <p:nvSpPr>
          <p:cNvPr id="4" name="Slide Number Placeholder 3"/>
          <p:cNvSpPr>
            <a:spLocks noGrp="1"/>
          </p:cNvSpPr>
          <p:nvPr>
            <p:ph type="sldNum" sz="quarter" idx="12"/>
          </p:nvPr>
        </p:nvSpPr>
        <p:spPr/>
        <p:txBody>
          <a:bodyPr/>
          <a:lstStyle/>
          <a:p>
            <a:fld id="{EAE57634-FDE7-4797-91F6-0E7406C687AB}" type="slidenum">
              <a:rPr lang="en-US" smtClean="0"/>
              <a:pPr/>
              <a:t>53</a:t>
            </a:fld>
            <a:endParaRPr lang="en-US"/>
          </a:p>
        </p:txBody>
      </p:sp>
      <p:sp>
        <p:nvSpPr>
          <p:cNvPr id="6" name="Frame 5"/>
          <p:cNvSpPr/>
          <p:nvPr/>
        </p:nvSpPr>
        <p:spPr>
          <a:xfrm>
            <a:off x="9472877" y="6453340"/>
            <a:ext cx="238655" cy="268139"/>
          </a:xfrm>
          <a:prstGeom prst="fram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4994"/>
                                        </p:tgtEl>
                                        <p:attrNameLst>
                                          <p:attrName>style.visibility</p:attrName>
                                        </p:attrNameLst>
                                      </p:cBhvr>
                                      <p:to>
                                        <p:strVal val="visible"/>
                                      </p:to>
                                    </p:set>
                                    <p:animEffect transition="in" filter="fade">
                                      <p:cBhvr>
                                        <p:cTn id="23" dur="500"/>
                                        <p:tgtEl>
                                          <p:spTgt spid="8499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7016"/>
            <a:ext cx="8915400" cy="1143000"/>
          </a:xfrm>
        </p:spPr>
        <p:txBody>
          <a:bodyPr/>
          <a:lstStyle/>
          <a:p>
            <a:r>
              <a:rPr lang="en-US" dirty="0"/>
              <a:t>Outline</a:t>
            </a:r>
          </a:p>
        </p:txBody>
      </p:sp>
      <p:sp>
        <p:nvSpPr>
          <p:cNvPr id="3" name="Content Placeholder 2"/>
          <p:cNvSpPr>
            <a:spLocks noGrp="1"/>
          </p:cNvSpPr>
          <p:nvPr>
            <p:ph idx="1"/>
          </p:nvPr>
        </p:nvSpPr>
        <p:spPr/>
        <p:txBody>
          <a:bodyPr>
            <a:normAutofit fontScale="92500"/>
          </a:bodyPr>
          <a:lstStyle/>
          <a:p>
            <a:r>
              <a:rPr lang="en-US" dirty="0">
                <a:solidFill>
                  <a:schemeClr val="bg1">
                    <a:lumMod val="65000"/>
                  </a:schemeClr>
                </a:solidFill>
              </a:rPr>
              <a:t>Introduction</a:t>
            </a:r>
          </a:p>
          <a:p>
            <a:r>
              <a:rPr lang="en-US" dirty="0">
                <a:solidFill>
                  <a:schemeClr val="bg1">
                    <a:lumMod val="65000"/>
                  </a:schemeClr>
                </a:solidFill>
              </a:rPr>
              <a:t>LU Decomposition</a:t>
            </a:r>
          </a:p>
          <a:p>
            <a:r>
              <a:rPr lang="en-US" dirty="0">
                <a:solidFill>
                  <a:schemeClr val="bg1">
                    <a:lumMod val="65000"/>
                  </a:schemeClr>
                </a:solidFill>
              </a:rPr>
              <a:t>Singular Value Decomposition</a:t>
            </a:r>
          </a:p>
          <a:p>
            <a:r>
              <a:rPr lang="en-US" dirty="0">
                <a:solidFill>
                  <a:schemeClr val="bg1">
                    <a:lumMod val="65000"/>
                  </a:schemeClr>
                </a:solidFill>
              </a:rPr>
              <a:t>Probabilistic Matrix Factorization</a:t>
            </a:r>
          </a:p>
          <a:p>
            <a:r>
              <a:rPr lang="en-US" dirty="0">
                <a:solidFill>
                  <a:schemeClr val="bg1">
                    <a:lumMod val="65000"/>
                  </a:schemeClr>
                </a:solidFill>
              </a:rPr>
              <a:t>Non-negative Matrix Factorization</a:t>
            </a:r>
          </a:p>
          <a:p>
            <a:r>
              <a:rPr lang="en-US" dirty="0"/>
              <a:t>Further Development of Matrix Factorization Methods in Collaborative Filtering</a:t>
            </a:r>
          </a:p>
        </p:txBody>
      </p:sp>
      <p:sp>
        <p:nvSpPr>
          <p:cNvPr id="4" name="Slide Number Placeholder 3"/>
          <p:cNvSpPr>
            <a:spLocks noGrp="1"/>
          </p:cNvSpPr>
          <p:nvPr>
            <p:ph type="sldNum" sz="quarter" idx="12"/>
          </p:nvPr>
        </p:nvSpPr>
        <p:spPr/>
        <p:txBody>
          <a:bodyPr/>
          <a:lstStyle/>
          <a:p>
            <a:fld id="{EAE57634-FDE7-4797-91F6-0E7406C687AB}" type="slidenum">
              <a:rPr lang="en-US" smtClean="0"/>
              <a:pPr/>
              <a:t>54</a:t>
            </a:fld>
            <a:endParaRPr lang="en-US"/>
          </a:p>
        </p:txBody>
      </p:sp>
    </p:spTree>
    <p:extLst>
      <p:ext uri="{BB962C8B-B14F-4D97-AF65-F5344CB8AC3E}">
        <p14:creationId xmlns:p14="http://schemas.microsoft.com/office/powerpoint/2010/main" val="2424126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Further Development of MF methods in Collaborative Filtering</a:t>
            </a:r>
          </a:p>
        </p:txBody>
      </p:sp>
      <p:sp>
        <p:nvSpPr>
          <p:cNvPr id="3" name="Content Placeholder 2"/>
          <p:cNvSpPr>
            <a:spLocks noGrp="1"/>
          </p:cNvSpPr>
          <p:nvPr>
            <p:ph idx="1"/>
          </p:nvPr>
        </p:nvSpPr>
        <p:spPr/>
        <p:txBody>
          <a:bodyPr/>
          <a:lstStyle/>
          <a:p>
            <a:r>
              <a:rPr lang="en-US" dirty="0"/>
              <a:t>The basic form of matrix factorization has been extended to improve prediction accuracy</a:t>
            </a:r>
          </a:p>
          <a:p>
            <a:pPr lvl="1"/>
            <a:r>
              <a:rPr lang="en-US" dirty="0"/>
              <a:t>SVD++ [Yehuda </a:t>
            </a:r>
            <a:r>
              <a:rPr lang="en-US" dirty="0" err="1"/>
              <a:t>Koren</a:t>
            </a:r>
            <a:r>
              <a:rPr lang="en-US" dirty="0"/>
              <a:t> 2008]</a:t>
            </a:r>
          </a:p>
          <a:p>
            <a:pPr lvl="1"/>
            <a:r>
              <a:rPr lang="en-US" dirty="0"/>
              <a:t>Etc.</a:t>
            </a:r>
          </a:p>
        </p:txBody>
      </p:sp>
      <p:sp>
        <p:nvSpPr>
          <p:cNvPr id="4" name="Slide Number Placeholder 3"/>
          <p:cNvSpPr>
            <a:spLocks noGrp="1"/>
          </p:cNvSpPr>
          <p:nvPr>
            <p:ph type="sldNum" sz="quarter" idx="12"/>
          </p:nvPr>
        </p:nvSpPr>
        <p:spPr/>
        <p:txBody>
          <a:bodyPr/>
          <a:lstStyle/>
          <a:p>
            <a:fld id="{EAE57634-FDE7-4797-91F6-0E7406C687AB}" type="slidenum">
              <a:rPr lang="en-US" smtClean="0"/>
              <a:pPr/>
              <a:t>55</a:t>
            </a:fld>
            <a:endParaRPr lang="en-US"/>
          </a:p>
        </p:txBody>
      </p:sp>
    </p:spTree>
    <p:extLst>
      <p:ext uri="{BB962C8B-B14F-4D97-AF65-F5344CB8AC3E}">
        <p14:creationId xmlns:p14="http://schemas.microsoft.com/office/powerpoint/2010/main" val="420513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7016"/>
            <a:ext cx="8915400" cy="1143000"/>
          </a:xfrm>
        </p:spPr>
        <p:txBody>
          <a:bodyPr/>
          <a:lstStyle/>
          <a:p>
            <a:r>
              <a:rPr lang="en-US" dirty="0"/>
              <a:t>SVD++</a:t>
            </a:r>
          </a:p>
        </p:txBody>
      </p:sp>
      <p:sp>
        <p:nvSpPr>
          <p:cNvPr id="3" name="Content Placeholder 2"/>
          <p:cNvSpPr>
            <a:spLocks noGrp="1"/>
          </p:cNvSpPr>
          <p:nvPr>
            <p:ph idx="1"/>
          </p:nvPr>
        </p:nvSpPr>
        <p:spPr>
          <a:xfrm>
            <a:off x="495300" y="1370016"/>
            <a:ext cx="8915400" cy="4525963"/>
          </a:xfrm>
        </p:spPr>
        <p:txBody>
          <a:bodyPr/>
          <a:lstStyle/>
          <a:p>
            <a:r>
              <a:rPr lang="en-US" dirty="0"/>
              <a:t>SVD++ is a matrix factorization model which makes use of implicit feedback.</a:t>
            </a:r>
          </a:p>
          <a:p>
            <a:r>
              <a:rPr lang="en-US" dirty="0"/>
              <a:t>In general, implicit feedback can refer to any kinds of users’ history information that can help indicate users’ preferences.</a:t>
            </a:r>
          </a:p>
          <a:p>
            <a:pPr marL="0" indent="0">
              <a:buNone/>
            </a:pPr>
            <a:endParaRPr lang="en-US" dirty="0"/>
          </a:p>
        </p:txBody>
      </p:sp>
      <p:sp>
        <p:nvSpPr>
          <p:cNvPr id="4" name="Slide Number Placeholder 3"/>
          <p:cNvSpPr>
            <a:spLocks noGrp="1"/>
          </p:cNvSpPr>
          <p:nvPr>
            <p:ph type="sldNum" sz="quarter" idx="12"/>
          </p:nvPr>
        </p:nvSpPr>
        <p:spPr/>
        <p:txBody>
          <a:bodyPr/>
          <a:lstStyle/>
          <a:p>
            <a:fld id="{EAE57634-FDE7-4797-91F6-0E7406C687AB}" type="slidenum">
              <a:rPr lang="en-US" smtClean="0"/>
              <a:pPr/>
              <a:t>56</a:t>
            </a:fld>
            <a:endParaRPr lang="en-US"/>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493091"/>
            <a:ext cx="7181850" cy="222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79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32564"/>
            <a:ext cx="8915400" cy="1143000"/>
          </a:xfrm>
        </p:spPr>
        <p:txBody>
          <a:bodyPr/>
          <a:lstStyle/>
          <a:p>
            <a:r>
              <a:rPr lang="en-US" dirty="0"/>
              <a:t>1</a:t>
            </a:r>
            <a:r>
              <a:rPr lang="en-US" baseline="30000" dirty="0"/>
              <a:t>st</a:t>
            </a:r>
            <a:r>
              <a:rPr lang="en-US" dirty="0"/>
              <a:t> Tier</a:t>
            </a:r>
          </a:p>
        </p:txBody>
      </p:sp>
      <p:sp>
        <p:nvSpPr>
          <p:cNvPr id="3" name="Content Placeholder 2"/>
          <p:cNvSpPr>
            <a:spLocks noGrp="1"/>
          </p:cNvSpPr>
          <p:nvPr>
            <p:ph idx="1"/>
          </p:nvPr>
        </p:nvSpPr>
        <p:spPr>
          <a:xfrm>
            <a:off x="495300" y="1375564"/>
            <a:ext cx="8915400" cy="4525963"/>
          </a:xfrm>
        </p:spPr>
        <p:txBody>
          <a:bodyPr/>
          <a:lstStyle/>
          <a:p>
            <a:r>
              <a:rPr lang="en-US" dirty="0"/>
              <a:t>The ﬁrst term is the basis rate; it takes in account a global mean and the bias of both user and item.</a:t>
            </a:r>
          </a:p>
        </p:txBody>
      </p:sp>
      <p:sp>
        <p:nvSpPr>
          <p:cNvPr id="4" name="Slide Number Placeholder 3"/>
          <p:cNvSpPr>
            <a:spLocks noGrp="1"/>
          </p:cNvSpPr>
          <p:nvPr>
            <p:ph type="sldNum" sz="quarter" idx="12"/>
          </p:nvPr>
        </p:nvSpPr>
        <p:spPr/>
        <p:txBody>
          <a:bodyPr/>
          <a:lstStyle/>
          <a:p>
            <a:fld id="{EAE57634-FDE7-4797-91F6-0E7406C687AB}" type="slidenum">
              <a:rPr lang="en-US" smtClean="0"/>
              <a:pPr/>
              <a:t>57</a:t>
            </a:fld>
            <a:endParaRPr lang="en-US"/>
          </a:p>
        </p:txBody>
      </p:sp>
      <p:grpSp>
        <p:nvGrpSpPr>
          <p:cNvPr id="8" name="Group 4"/>
          <p:cNvGrpSpPr>
            <a:grpSpLocks noChangeAspect="1"/>
          </p:cNvGrpSpPr>
          <p:nvPr/>
        </p:nvGrpSpPr>
        <p:grpSpPr bwMode="auto">
          <a:xfrm>
            <a:off x="495301" y="3587526"/>
            <a:ext cx="9186295" cy="2795705"/>
            <a:chOff x="-350" y="1177"/>
            <a:chExt cx="6460" cy="1966"/>
          </a:xfrm>
        </p:grpSpPr>
        <p:sp>
          <p:nvSpPr>
            <p:cNvPr id="9" name="AutoShape 3"/>
            <p:cNvSpPr>
              <a:spLocks noChangeAspect="1" noChangeArrowheads="1" noTextEdit="1"/>
            </p:cNvSpPr>
            <p:nvPr/>
          </p:nvSpPr>
          <p:spPr bwMode="auto">
            <a:xfrm>
              <a:off x="-350" y="1177"/>
              <a:ext cx="6460" cy="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60" tIns="49530" rIns="99060" bIns="49530" numCol="1" anchor="t" anchorCtr="0" compatLnSpc="1">
              <a:prstTxWarp prst="textNoShape">
                <a:avLst/>
              </a:prstTxWarp>
            </a:bodyPr>
            <a:lstStyle/>
            <a:p>
              <a:endParaRPr lang="en-US" sz="1950"/>
            </a:p>
          </p:txBody>
        </p:sp>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 y="1177"/>
              <a:ext cx="6466" cy="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09167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1143000"/>
          </a:xfrm>
        </p:spPr>
        <p:txBody>
          <a:bodyPr/>
          <a:lstStyle/>
          <a:p>
            <a:r>
              <a:rPr lang="en-US" dirty="0"/>
              <a:t>2</a:t>
            </a:r>
            <a:r>
              <a:rPr lang="en-US" baseline="30000" dirty="0"/>
              <a:t>nd</a:t>
            </a:r>
            <a:r>
              <a:rPr lang="en-US" dirty="0"/>
              <a:t> Tier</a:t>
            </a:r>
          </a:p>
        </p:txBody>
      </p:sp>
      <p:sp>
        <p:nvSpPr>
          <p:cNvPr id="3" name="Content Placeholder 2"/>
          <p:cNvSpPr>
            <a:spLocks noGrp="1"/>
          </p:cNvSpPr>
          <p:nvPr>
            <p:ph idx="1"/>
          </p:nvPr>
        </p:nvSpPr>
        <p:spPr>
          <a:xfrm>
            <a:off x="504825" y="1362075"/>
            <a:ext cx="8915400" cy="4525963"/>
          </a:xfrm>
        </p:spPr>
        <p:txBody>
          <a:bodyPr/>
          <a:lstStyle/>
          <a:p>
            <a:r>
              <a:rPr lang="en-US" dirty="0"/>
              <a:t>The second term is similar to the original SVD but takes in account the implicit feedback present in the set of rated items N(u)</a:t>
            </a:r>
          </a:p>
        </p:txBody>
      </p:sp>
      <p:sp>
        <p:nvSpPr>
          <p:cNvPr id="4" name="Slide Number Placeholder 3"/>
          <p:cNvSpPr>
            <a:spLocks noGrp="1"/>
          </p:cNvSpPr>
          <p:nvPr>
            <p:ph type="sldNum" sz="quarter" idx="12"/>
          </p:nvPr>
        </p:nvSpPr>
        <p:spPr/>
        <p:txBody>
          <a:bodyPr/>
          <a:lstStyle/>
          <a:p>
            <a:fld id="{EAE57634-FDE7-4797-91F6-0E7406C687AB}" type="slidenum">
              <a:rPr lang="en-US" smtClean="0"/>
              <a:pPr/>
              <a:t>58</a:t>
            </a:fld>
            <a:endParaRPr lang="en-US"/>
          </a:p>
        </p:txBody>
      </p:sp>
      <p:grpSp>
        <p:nvGrpSpPr>
          <p:cNvPr id="8" name="Group 4"/>
          <p:cNvGrpSpPr>
            <a:grpSpLocks noChangeAspect="1"/>
          </p:cNvGrpSpPr>
          <p:nvPr/>
        </p:nvGrpSpPr>
        <p:grpSpPr bwMode="auto">
          <a:xfrm>
            <a:off x="495301" y="3900223"/>
            <a:ext cx="9063302" cy="2734469"/>
            <a:chOff x="288" y="2434"/>
            <a:chExt cx="5270" cy="1590"/>
          </a:xfrm>
        </p:grpSpPr>
        <p:sp>
          <p:nvSpPr>
            <p:cNvPr id="9" name="AutoShape 3"/>
            <p:cNvSpPr>
              <a:spLocks noChangeAspect="1" noChangeArrowheads="1" noTextEdit="1"/>
            </p:cNvSpPr>
            <p:nvPr/>
          </p:nvSpPr>
          <p:spPr bwMode="auto">
            <a:xfrm>
              <a:off x="288" y="2434"/>
              <a:ext cx="5270" cy="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60" tIns="49530" rIns="99060" bIns="49530" numCol="1" anchor="t" anchorCtr="0" compatLnSpc="1">
              <a:prstTxWarp prst="textNoShape">
                <a:avLst/>
              </a:prstTxWarp>
            </a:bodyPr>
            <a:lstStyle/>
            <a:p>
              <a:endParaRPr lang="en-US" sz="1950"/>
            </a:p>
          </p:txBody>
        </p:sp>
        <p:pic>
          <p:nvPicPr>
            <p:cNvPr id="409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2434"/>
              <a:ext cx="5275" cy="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205248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543" y="212425"/>
            <a:ext cx="8915400" cy="1143000"/>
          </a:xfrm>
        </p:spPr>
        <p:txBody>
          <a:bodyPr/>
          <a:lstStyle/>
          <a:p>
            <a:r>
              <a:rPr lang="en-US" dirty="0"/>
              <a:t>3</a:t>
            </a:r>
            <a:r>
              <a:rPr lang="en-US" baseline="30000" dirty="0"/>
              <a:t>rd</a:t>
            </a:r>
            <a:r>
              <a:rPr lang="en-US" dirty="0"/>
              <a:t> Tier</a:t>
            </a:r>
          </a:p>
        </p:txBody>
      </p:sp>
      <p:sp>
        <p:nvSpPr>
          <p:cNvPr id="3" name="Content Placeholder 2"/>
          <p:cNvSpPr>
            <a:spLocks noGrp="1"/>
          </p:cNvSpPr>
          <p:nvPr>
            <p:ph idx="1"/>
          </p:nvPr>
        </p:nvSpPr>
        <p:spPr>
          <a:xfrm>
            <a:off x="528902" y="1355425"/>
            <a:ext cx="8915400" cy="4525963"/>
          </a:xfrm>
        </p:spPr>
        <p:txBody>
          <a:bodyPr/>
          <a:lstStyle/>
          <a:p>
            <a:r>
              <a:rPr lang="en-US" dirty="0"/>
              <a:t>The third and fourth terms are the neighborhood terms. The former is the weighted bias of the basis rate and the actual rate, and the latter is the local effect of the implicit feedback</a:t>
            </a:r>
          </a:p>
        </p:txBody>
      </p:sp>
      <p:sp>
        <p:nvSpPr>
          <p:cNvPr id="4" name="Slide Number Placeholder 3"/>
          <p:cNvSpPr>
            <a:spLocks noGrp="1"/>
          </p:cNvSpPr>
          <p:nvPr>
            <p:ph type="sldNum" sz="quarter" idx="12"/>
          </p:nvPr>
        </p:nvSpPr>
        <p:spPr/>
        <p:txBody>
          <a:bodyPr/>
          <a:lstStyle/>
          <a:p>
            <a:fld id="{EAE57634-FDE7-4797-91F6-0E7406C687AB}" type="slidenum">
              <a:rPr lang="en-US" smtClean="0"/>
              <a:pPr/>
              <a:t>59</a:t>
            </a:fld>
            <a:endParaRPr lang="en-US"/>
          </a:p>
        </p:txBody>
      </p:sp>
      <p:grpSp>
        <p:nvGrpSpPr>
          <p:cNvPr id="6" name="Group 4"/>
          <p:cNvGrpSpPr>
            <a:grpSpLocks noChangeAspect="1"/>
          </p:cNvGrpSpPr>
          <p:nvPr/>
        </p:nvGrpSpPr>
        <p:grpSpPr bwMode="auto">
          <a:xfrm>
            <a:off x="1143000" y="4273949"/>
            <a:ext cx="7947158" cy="2264966"/>
            <a:chOff x="672" y="2796"/>
            <a:chExt cx="4621" cy="1317"/>
          </a:xfrm>
        </p:grpSpPr>
        <p:sp>
          <p:nvSpPr>
            <p:cNvPr id="7" name="AutoShape 3"/>
            <p:cNvSpPr>
              <a:spLocks noChangeAspect="1" noChangeArrowheads="1" noTextEdit="1"/>
            </p:cNvSpPr>
            <p:nvPr/>
          </p:nvSpPr>
          <p:spPr bwMode="auto">
            <a:xfrm>
              <a:off x="672" y="2796"/>
              <a:ext cx="4621" cy="1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60" tIns="49530" rIns="99060" bIns="49530" numCol="1" anchor="t" anchorCtr="0" compatLnSpc="1">
              <a:prstTxWarp prst="textNoShape">
                <a:avLst/>
              </a:prstTxWarp>
            </a:bodyPr>
            <a:lstStyle/>
            <a:p>
              <a:endParaRPr lang="en-US" sz="1950"/>
            </a:p>
          </p:txBody>
        </p:sp>
        <p:pic>
          <p:nvPicPr>
            <p:cNvPr id="4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2796"/>
              <a:ext cx="4626" cy="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Frame 7"/>
          <p:cNvSpPr/>
          <p:nvPr/>
        </p:nvSpPr>
        <p:spPr>
          <a:xfrm>
            <a:off x="9472877" y="6453340"/>
            <a:ext cx="238655" cy="268139"/>
          </a:xfrm>
          <a:prstGeom prst="frame">
            <a:avLst/>
          </a:prstGeom>
          <a:solidFill>
            <a:schemeClr val="accent1">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3860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78" y="130757"/>
            <a:ext cx="9410700" cy="1069848"/>
          </a:xfrm>
        </p:spPr>
        <p:txBody>
          <a:bodyPr>
            <a:normAutofit/>
          </a:bodyPr>
          <a:lstStyle/>
          <a:p>
            <a:pPr marL="128774"/>
            <a:r>
              <a:rPr lang="en-US" dirty="0"/>
              <a:t>Modeling Local &amp; Global Effects</a:t>
            </a:r>
          </a:p>
        </p:txBody>
      </p:sp>
      <p:sp>
        <p:nvSpPr>
          <p:cNvPr id="3" name="Content Placeholder 2"/>
          <p:cNvSpPr>
            <a:spLocks noGrp="1"/>
          </p:cNvSpPr>
          <p:nvPr>
            <p:ph idx="1"/>
          </p:nvPr>
        </p:nvSpPr>
        <p:spPr/>
        <p:txBody>
          <a:bodyPr>
            <a:normAutofit fontScale="92500" lnSpcReduction="20000"/>
          </a:bodyPr>
          <a:lstStyle/>
          <a:p>
            <a:r>
              <a:rPr lang="en-US" b="1" dirty="0">
                <a:solidFill>
                  <a:srgbClr val="D60093"/>
                </a:solidFill>
              </a:rPr>
              <a:t>Global:</a:t>
            </a:r>
          </a:p>
          <a:p>
            <a:pPr lvl="1"/>
            <a:r>
              <a:rPr lang="en-US" dirty="0"/>
              <a:t>Mean movie rating: </a:t>
            </a:r>
            <a:r>
              <a:rPr lang="en-US" b="1" dirty="0"/>
              <a:t>3.7 stars</a:t>
            </a:r>
          </a:p>
          <a:p>
            <a:pPr lvl="1"/>
            <a:r>
              <a:rPr lang="en-US" i="1" dirty="0"/>
              <a:t>The Sixth Sense</a:t>
            </a:r>
            <a:r>
              <a:rPr lang="en-US" dirty="0"/>
              <a:t> is </a:t>
            </a:r>
            <a:r>
              <a:rPr lang="en-US" b="1" dirty="0"/>
              <a:t>0.5</a:t>
            </a:r>
            <a:r>
              <a:rPr lang="en-US" dirty="0"/>
              <a:t> stars above avg.</a:t>
            </a:r>
          </a:p>
          <a:p>
            <a:pPr lvl="1"/>
            <a:r>
              <a:rPr lang="en-US" dirty="0"/>
              <a:t>Joe rates </a:t>
            </a:r>
            <a:r>
              <a:rPr lang="en-US" b="1" dirty="0"/>
              <a:t>0.2</a:t>
            </a:r>
            <a:r>
              <a:rPr lang="en-US" dirty="0"/>
              <a:t> stars below avg. </a:t>
            </a:r>
            <a:br>
              <a:rPr lang="en-US" dirty="0"/>
            </a:br>
            <a:r>
              <a:rPr lang="en-US" b="1" dirty="0">
                <a:solidFill>
                  <a:srgbClr val="0000FF"/>
                </a:solidFill>
                <a:sym typeface="Symbol"/>
              </a:rPr>
              <a:t> </a:t>
            </a:r>
            <a:r>
              <a:rPr lang="en-US" b="1" dirty="0">
                <a:solidFill>
                  <a:srgbClr val="0000FF"/>
                </a:solidFill>
                <a:sym typeface="Wingdings" pitchFamily="2" charset="2"/>
              </a:rPr>
              <a:t>Baseline estimation: </a:t>
            </a:r>
            <a:br>
              <a:rPr lang="en-US" b="1" dirty="0">
                <a:solidFill>
                  <a:srgbClr val="0000FF"/>
                </a:solidFill>
                <a:sym typeface="Wingdings" pitchFamily="2" charset="2"/>
              </a:rPr>
            </a:br>
            <a:r>
              <a:rPr lang="en-US" b="1" i="1" dirty="0">
                <a:solidFill>
                  <a:srgbClr val="008000"/>
                </a:solidFill>
                <a:sym typeface="Wingdings" pitchFamily="2" charset="2"/>
              </a:rPr>
              <a:t>Joe</a:t>
            </a:r>
            <a:r>
              <a:rPr lang="en-US" b="1" dirty="0">
                <a:solidFill>
                  <a:srgbClr val="008000"/>
                </a:solidFill>
                <a:sym typeface="Wingdings" pitchFamily="2" charset="2"/>
              </a:rPr>
              <a:t> will rate </a:t>
            </a:r>
            <a:r>
              <a:rPr lang="en-US" b="1" i="1" dirty="0">
                <a:solidFill>
                  <a:srgbClr val="008000"/>
                </a:solidFill>
              </a:rPr>
              <a:t>The Sixth Sense</a:t>
            </a:r>
            <a:r>
              <a:rPr lang="en-US" b="1" dirty="0">
                <a:solidFill>
                  <a:srgbClr val="008000"/>
                </a:solidFill>
                <a:sym typeface="Wingdings" pitchFamily="2" charset="2"/>
              </a:rPr>
              <a:t> 4 stars</a:t>
            </a:r>
          </a:p>
          <a:p>
            <a:r>
              <a:rPr lang="en-US" b="1" dirty="0">
                <a:solidFill>
                  <a:srgbClr val="D60093"/>
                </a:solidFill>
                <a:sym typeface="Wingdings" pitchFamily="2" charset="2"/>
              </a:rPr>
              <a:t>Local neighborhood (CF/NN):</a:t>
            </a:r>
          </a:p>
          <a:p>
            <a:pPr lvl="1"/>
            <a:r>
              <a:rPr lang="en-US" i="1" dirty="0"/>
              <a:t>Joe</a:t>
            </a:r>
            <a:r>
              <a:rPr lang="en-US" dirty="0"/>
              <a:t> didn’t like related movie </a:t>
            </a:r>
            <a:r>
              <a:rPr lang="en-US" i="1" dirty="0"/>
              <a:t>Signs</a:t>
            </a:r>
          </a:p>
          <a:p>
            <a:pPr lvl="1"/>
            <a:r>
              <a:rPr lang="en-US" b="1" dirty="0">
                <a:solidFill>
                  <a:srgbClr val="0000FF"/>
                </a:solidFill>
                <a:sym typeface="Symbol"/>
              </a:rPr>
              <a:t> </a:t>
            </a:r>
            <a:r>
              <a:rPr lang="en-US" b="1" dirty="0">
                <a:solidFill>
                  <a:srgbClr val="0000FF"/>
                </a:solidFill>
                <a:sym typeface="Wingdings" pitchFamily="2" charset="2"/>
              </a:rPr>
              <a:t>Final estimate:</a:t>
            </a:r>
            <a:br>
              <a:rPr lang="en-US" b="1" dirty="0">
                <a:solidFill>
                  <a:srgbClr val="0000FF"/>
                </a:solidFill>
                <a:sym typeface="Wingdings" pitchFamily="2" charset="2"/>
              </a:rPr>
            </a:br>
            <a:r>
              <a:rPr lang="en-US" b="1" i="1" dirty="0">
                <a:solidFill>
                  <a:srgbClr val="008000"/>
                </a:solidFill>
                <a:sym typeface="Wingdings" pitchFamily="2" charset="2"/>
              </a:rPr>
              <a:t>Joe</a:t>
            </a:r>
            <a:r>
              <a:rPr lang="en-US" b="1" dirty="0">
                <a:solidFill>
                  <a:srgbClr val="008000"/>
                </a:solidFill>
                <a:sym typeface="Wingdings" pitchFamily="2" charset="2"/>
              </a:rPr>
              <a:t> will rate </a:t>
            </a:r>
            <a:r>
              <a:rPr lang="en-US" b="1" i="1" dirty="0">
                <a:solidFill>
                  <a:srgbClr val="008000"/>
                </a:solidFill>
              </a:rPr>
              <a:t>The Sixth Sense</a:t>
            </a:r>
            <a:r>
              <a:rPr lang="en-US" b="1" dirty="0">
                <a:solidFill>
                  <a:srgbClr val="008000"/>
                </a:solidFill>
                <a:sym typeface="Wingdings" pitchFamily="2" charset="2"/>
              </a:rPr>
              <a:t> 3.8 stars</a:t>
            </a:r>
          </a:p>
          <a:p>
            <a:pPr lvl="1"/>
            <a:endParaRPr lang="en-US" b="1" dirty="0">
              <a:solidFill>
                <a:schemeClr val="accent2"/>
              </a:solidFill>
            </a:endParaRPr>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12"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l="17400" t="6799" r="18333" b="2499"/>
          <a:stretch>
            <a:fillRect/>
          </a:stretch>
        </p:blipFill>
        <p:spPr bwMode="auto">
          <a:xfrm>
            <a:off x="7363460" y="1942191"/>
            <a:ext cx="105302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0547" b="1324"/>
          <a:stretch>
            <a:fillRect/>
          </a:stretch>
        </p:blipFill>
        <p:spPr bwMode="auto">
          <a:xfrm>
            <a:off x="8610600" y="1906523"/>
            <a:ext cx="106569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l="14366" t="5299" r="15334" b="200"/>
          <a:stretch>
            <a:fillRect/>
          </a:stretch>
        </p:blipFill>
        <p:spPr bwMode="auto">
          <a:xfrm>
            <a:off x="8416480" y="4502150"/>
            <a:ext cx="1105806"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6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72127"/>
            <a:ext cx="8915400" cy="1143000"/>
          </a:xfrm>
        </p:spPr>
        <p:txBody>
          <a:bodyPr/>
          <a:lstStyle/>
          <a:p>
            <a:r>
              <a:rPr lang="en-US" altLang="zh-CN" dirty="0"/>
              <a:t>One-slide Takeaway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5300" y="1282701"/>
                <a:ext cx="9163050" cy="5448299"/>
              </a:xfrm>
            </p:spPr>
            <p:txBody>
              <a:bodyPr>
                <a:normAutofit fontScale="77500" lnSpcReduction="20000"/>
              </a:bodyPr>
              <a:lstStyle/>
              <a:p>
                <a:r>
                  <a:rPr lang="en-US" dirty="0"/>
                  <a:t>Matrix Factorization is the key to recommender systems</a:t>
                </a:r>
              </a:p>
              <a:p>
                <a:r>
                  <a:rPr lang="en-US" dirty="0">
                    <a:solidFill>
                      <a:srgbClr val="0000FF"/>
                    </a:solidFill>
                  </a:rPr>
                  <a:t>LU-decomposition</a:t>
                </a:r>
              </a:p>
              <a:p>
                <a:pPr lvl="1"/>
                <a:r>
                  <a:rPr lang="en-US" dirty="0"/>
                  <a:t>Decompose a matrix into a lower triangular matrix and an upper triangular matrix</a:t>
                </a:r>
              </a:p>
              <a:p>
                <a:r>
                  <a:rPr lang="en-US" dirty="0">
                    <a:solidFill>
                      <a:srgbClr val="0000FF"/>
                    </a:solidFill>
                  </a:rPr>
                  <a:t>SVD decomposition</a:t>
                </a:r>
              </a:p>
              <a:p>
                <a:pPr lvl="1"/>
                <a:r>
                  <a:rPr lang="en-US" dirty="0"/>
                  <a:t>Decompose a matrix into </a:t>
                </a:r>
                <a14:m>
                  <m:oMath xmlns:m="http://schemas.openxmlformats.org/officeDocument/2006/math">
                    <m:r>
                      <a:rPr lang="en-US" b="0" i="1" smtClean="0">
                        <a:latin typeface="Cambria Math"/>
                      </a:rPr>
                      <m:t>𝑈</m:t>
                    </m:r>
                    <m:r>
                      <m:rPr>
                        <m:sty m:val="p"/>
                      </m:rPr>
                      <a:rPr lang="en-US" b="0" i="0" smtClean="0">
                        <a:latin typeface="Cambria Math"/>
                      </a:rPr>
                      <m:t>Σ</m:t>
                    </m:r>
                    <m:sSup>
                      <m:sSupPr>
                        <m:ctrlPr>
                          <a:rPr lang="en-US" b="0" i="1" smtClean="0">
                            <a:latin typeface="Cambria Math" panose="02040503050406030204" pitchFamily="18" charset="0"/>
                          </a:rPr>
                        </m:ctrlPr>
                      </m:sSupPr>
                      <m:e>
                        <m:r>
                          <a:rPr lang="en-US" b="0" i="1" smtClean="0">
                            <a:latin typeface="Cambria Math"/>
                          </a:rPr>
                          <m:t>𝑉</m:t>
                        </m:r>
                      </m:e>
                      <m:sup>
                        <m:r>
                          <a:rPr lang="en-US" b="0" i="1" smtClean="0">
                            <a:latin typeface="Cambria Math"/>
                          </a:rPr>
                          <m:t>𝑇</m:t>
                        </m:r>
                      </m:sup>
                    </m:sSup>
                  </m:oMath>
                </a14:m>
                <a:r>
                  <a:rPr lang="en-US" dirty="0"/>
                  <a:t>, where </a:t>
                </a:r>
                <a14:m>
                  <m:oMath xmlns:m="http://schemas.openxmlformats.org/officeDocument/2006/math">
                    <m:r>
                      <a:rPr lang="en-US" b="0" i="1" smtClean="0">
                        <a:latin typeface="Cambria Math"/>
                      </a:rPr>
                      <m:t>𝑈</m:t>
                    </m:r>
                    <m:r>
                      <a:rPr lang="en-US" b="0" i="1" smtClean="0">
                        <a:latin typeface="Cambria Math"/>
                      </a:rPr>
                      <m:t>,</m:t>
                    </m:r>
                    <m:r>
                      <a:rPr lang="en-US" b="0" i="1" smtClean="0">
                        <a:latin typeface="Cambria Math"/>
                      </a:rPr>
                      <m:t>𝑉</m:t>
                    </m:r>
                  </m:oMath>
                </a14:m>
                <a:r>
                  <a:rPr lang="en-US" dirty="0"/>
                  <a:t> are orthonormal matrices and </a:t>
                </a:r>
                <a14:m>
                  <m:oMath xmlns:m="http://schemas.openxmlformats.org/officeDocument/2006/math">
                    <m:r>
                      <m:rPr>
                        <m:sty m:val="p"/>
                      </m:rPr>
                      <a:rPr lang="en-US" b="0" i="0" smtClean="0">
                        <a:latin typeface="Cambria Math"/>
                      </a:rPr>
                      <m:t>Σ</m:t>
                    </m:r>
                  </m:oMath>
                </a14:m>
                <a:r>
                  <a:rPr lang="en-US" dirty="0"/>
                  <a:t> is a diagonal matrix, whose values are called singular values</a:t>
                </a:r>
              </a:p>
              <a:p>
                <a:r>
                  <a:rPr lang="en-US" dirty="0">
                    <a:solidFill>
                      <a:srgbClr val="0000FF"/>
                    </a:solidFill>
                  </a:rPr>
                  <a:t>Probabilistic Matrix Factorization</a:t>
                </a:r>
              </a:p>
              <a:p>
                <a:pPr lvl="1"/>
                <a:r>
                  <a:rPr lang="en-US" dirty="0"/>
                  <a:t>Factorize a partially observed matrix into the product of two low-rank matrices, usually used in recommender systems</a:t>
                </a:r>
              </a:p>
              <a:p>
                <a:r>
                  <a:rPr lang="en-US" dirty="0">
                    <a:solidFill>
                      <a:srgbClr val="0000FF"/>
                    </a:solidFill>
                  </a:rPr>
                  <a:t>Non-negative Matrix Factorization</a:t>
                </a:r>
              </a:p>
              <a:p>
                <a:pPr lvl="1"/>
                <a:r>
                  <a:rPr lang="en-US" dirty="0"/>
                  <a:t>Factorize a matrix into the produce of two non-negative matrices, can be used to learn the "parts"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5300" y="1282701"/>
                <a:ext cx="9163050" cy="5448299"/>
              </a:xfrm>
              <a:blipFill>
                <a:blip r:embed="rId2"/>
                <a:stretch>
                  <a:fillRect l="-1264" t="-25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AE57634-FDE7-4797-91F6-0E7406C687AB}" type="slidenum">
              <a:rPr lang="en-US" smtClean="0"/>
              <a:pPr/>
              <a:t>60</a:t>
            </a:fld>
            <a:endParaRPr lang="en-US"/>
          </a:p>
        </p:txBody>
      </p:sp>
    </p:spTree>
    <p:extLst>
      <p:ext uri="{BB962C8B-B14F-4D97-AF65-F5344CB8AC3E}">
        <p14:creationId xmlns:p14="http://schemas.microsoft.com/office/powerpoint/2010/main" val="405367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1143000"/>
          </a:xfrm>
        </p:spPr>
        <p:txBody>
          <a:bodyPr/>
          <a:lstStyle/>
          <a:p>
            <a:r>
              <a:rPr lang="en-US" dirty="0"/>
              <a:t>References</a:t>
            </a:r>
          </a:p>
        </p:txBody>
      </p:sp>
      <p:sp>
        <p:nvSpPr>
          <p:cNvPr id="3" name="Content Placeholder 2"/>
          <p:cNvSpPr>
            <a:spLocks noGrp="1"/>
          </p:cNvSpPr>
          <p:nvPr>
            <p:ph idx="1"/>
          </p:nvPr>
        </p:nvSpPr>
        <p:spPr>
          <a:xfrm>
            <a:off x="495301" y="1250026"/>
            <a:ext cx="9182100" cy="5350272"/>
          </a:xfrm>
        </p:spPr>
        <p:txBody>
          <a:bodyPr>
            <a:normAutofit fontScale="55000" lnSpcReduction="20000"/>
          </a:bodyPr>
          <a:lstStyle/>
          <a:p>
            <a:pPr marL="0" indent="0">
              <a:lnSpc>
                <a:spcPct val="140000"/>
              </a:lnSpc>
              <a:buNone/>
            </a:pPr>
            <a:r>
              <a:rPr lang="en-US" sz="3250" dirty="0"/>
              <a:t>[</a:t>
            </a:r>
            <a:r>
              <a:rPr lang="en-US" sz="3250" dirty="0" err="1"/>
              <a:t>Salakhudinov</a:t>
            </a:r>
            <a:r>
              <a:rPr lang="en-US" sz="3250" dirty="0"/>
              <a:t> </a:t>
            </a:r>
            <a:r>
              <a:rPr lang="en-US" sz="3250" dirty="0" err="1"/>
              <a:t>Ruslan</a:t>
            </a:r>
            <a:r>
              <a:rPr lang="en-US" sz="3250" dirty="0"/>
              <a:t> 2007] Probabilistic Matrix Factorization.</a:t>
            </a:r>
          </a:p>
          <a:p>
            <a:pPr marL="0" indent="0">
              <a:lnSpc>
                <a:spcPct val="140000"/>
              </a:lnSpc>
              <a:buNone/>
            </a:pPr>
            <a:r>
              <a:rPr lang="en-US" sz="3250" dirty="0"/>
              <a:t>[Yehuda </a:t>
            </a:r>
            <a:r>
              <a:rPr lang="en-US" sz="3250" dirty="0" err="1"/>
              <a:t>Koren</a:t>
            </a:r>
            <a:r>
              <a:rPr lang="en-US" sz="3250" dirty="0"/>
              <a:t> 2008] Factorization Meets the Neighborhood: a Multifaceted Collaborative Filtering Model. KDD 2008</a:t>
            </a:r>
          </a:p>
          <a:p>
            <a:pPr marL="0" indent="0">
              <a:lnSpc>
                <a:spcPct val="140000"/>
              </a:lnSpc>
              <a:buNone/>
            </a:pPr>
            <a:r>
              <a:rPr lang="en-US" sz="3250" dirty="0"/>
              <a:t>[</a:t>
            </a:r>
            <a:r>
              <a:rPr lang="en-US" sz="3250" dirty="0" err="1"/>
              <a:t>Agarwal</a:t>
            </a:r>
            <a:r>
              <a:rPr lang="en-US" sz="3250" dirty="0"/>
              <a:t> 2009] Regression-based Latent Factor Models. KDD 2009</a:t>
            </a:r>
          </a:p>
          <a:p>
            <a:pPr marL="0" indent="0">
              <a:lnSpc>
                <a:spcPct val="140000"/>
              </a:lnSpc>
              <a:buNone/>
            </a:pPr>
            <a:r>
              <a:rPr lang="en-US" sz="3250" dirty="0"/>
              <a:t>[Chen 2011] User Reputation in a Common Rating Environment. KDD 2011</a:t>
            </a:r>
          </a:p>
          <a:p>
            <a:pPr marL="0" indent="0">
              <a:lnSpc>
                <a:spcPct val="140000"/>
              </a:lnSpc>
              <a:buNone/>
            </a:pPr>
            <a:r>
              <a:rPr lang="en-US" sz="3250" dirty="0"/>
              <a:t>Low-rank modeling,  Emmanuel </a:t>
            </a:r>
            <a:r>
              <a:rPr lang="en-US" sz="3250" dirty="0" err="1"/>
              <a:t>Candes</a:t>
            </a:r>
            <a:r>
              <a:rPr lang="en-US" sz="3250" dirty="0"/>
              <a:t>, </a:t>
            </a:r>
            <a:r>
              <a:rPr lang="en-US" sz="3250" dirty="0">
                <a:hlinkClick r:id="rId2"/>
              </a:rPr>
              <a:t>http://videolectures.net/site/normal_dl/tag=623106/mlss2011_candes_lowrank_01.pdf</a:t>
            </a:r>
            <a:endParaRPr lang="en-US" sz="3250" dirty="0"/>
          </a:p>
          <a:p>
            <a:pPr marL="0" indent="0">
              <a:lnSpc>
                <a:spcPct val="140000"/>
              </a:lnSpc>
              <a:buNone/>
            </a:pPr>
            <a:r>
              <a:rPr lang="en-US" sz="3250" dirty="0"/>
              <a:t>Matrix factorization methods for collaborative filtering, </a:t>
            </a:r>
            <a:r>
              <a:rPr lang="en-US" sz="3250" dirty="0" err="1"/>
              <a:t>Andriy</a:t>
            </a:r>
            <a:r>
              <a:rPr lang="en-US" sz="3250" dirty="0"/>
              <a:t> </a:t>
            </a:r>
            <a:r>
              <a:rPr lang="en-US" sz="3250" dirty="0" err="1"/>
              <a:t>Mnih</a:t>
            </a:r>
            <a:r>
              <a:rPr lang="en-US" sz="3250" dirty="0"/>
              <a:t> and </a:t>
            </a:r>
            <a:r>
              <a:rPr lang="en-US" sz="3250" dirty="0" err="1"/>
              <a:t>Ruslan</a:t>
            </a:r>
            <a:r>
              <a:rPr lang="en-US" sz="3250" dirty="0"/>
              <a:t> </a:t>
            </a:r>
            <a:r>
              <a:rPr lang="en-US" sz="3250" dirty="0" err="1"/>
              <a:t>Salakhutdinov</a:t>
            </a:r>
            <a:endParaRPr lang="en-US" sz="3250" dirty="0"/>
          </a:p>
          <a:p>
            <a:pPr marL="0" indent="0">
              <a:lnSpc>
                <a:spcPct val="140000"/>
              </a:lnSpc>
              <a:buNone/>
            </a:pPr>
            <a:r>
              <a:rPr lang="en-US" sz="3250" dirty="0"/>
              <a:t>The nonnegative matrix factorization, a tutorial, Barbara Ball, </a:t>
            </a:r>
            <a:r>
              <a:rPr lang="en-US" sz="3250" dirty="0" err="1"/>
              <a:t>Atina</a:t>
            </a:r>
            <a:r>
              <a:rPr lang="en-US" sz="3250" dirty="0"/>
              <a:t> Brooks and Amy </a:t>
            </a:r>
            <a:r>
              <a:rPr lang="en-US" sz="3250" dirty="0" err="1"/>
              <a:t>Langville</a:t>
            </a:r>
            <a:endParaRPr lang="en-US" sz="3250" dirty="0"/>
          </a:p>
          <a:p>
            <a:pPr marL="0" indent="0">
              <a:lnSpc>
                <a:spcPct val="140000"/>
              </a:lnSpc>
              <a:buNone/>
            </a:pPr>
            <a:r>
              <a:rPr lang="en-US" sz="3250" dirty="0">
                <a:hlinkClick r:id="rId3"/>
              </a:rPr>
              <a:t>Netflix algorith</a:t>
            </a:r>
            <a:r>
              <a:rPr lang="zh-CN" altLang="en-US" sz="3250" dirty="0">
                <a:hlinkClick r:id="rId3"/>
              </a:rPr>
              <a:t> </a:t>
            </a:r>
            <a:r>
              <a:rPr lang="en-US" sz="3250" dirty="0">
                <a:hlinkClick r:id="rId3"/>
              </a:rPr>
              <a:t>m: Prize Tribute Recommendation Algorithm in Python</a:t>
            </a:r>
            <a:r>
              <a:rPr lang="en-US" sz="3250" dirty="0"/>
              <a:t>, Danny </a:t>
            </a:r>
            <a:r>
              <a:rPr lang="en-US" sz="3250" dirty="0" err="1"/>
              <a:t>Tarlow</a:t>
            </a:r>
            <a:endParaRPr lang="en-US" sz="3250" dirty="0"/>
          </a:p>
          <a:p>
            <a:pPr marL="0" indent="0">
              <a:lnSpc>
                <a:spcPct val="140000"/>
              </a:lnSpc>
              <a:buNone/>
            </a:pPr>
            <a:r>
              <a:rPr lang="en-US" sz="3250" dirty="0">
                <a:hlinkClick r:id="rId4"/>
              </a:rPr>
              <a:t>http://www.math.ust.hk/~macheng/math111/LU_Decomposition.pdf</a:t>
            </a:r>
            <a:r>
              <a:rPr lang="en-US" sz="3250" dirty="0"/>
              <a:t>, </a:t>
            </a:r>
            <a:r>
              <a:rPr lang="en-US" sz="3250" dirty="0" err="1"/>
              <a:t>Shiu</a:t>
            </a:r>
            <a:r>
              <a:rPr lang="en-US" sz="3250" dirty="0"/>
              <a:t>-Yuen CHENG</a:t>
            </a:r>
          </a:p>
          <a:p>
            <a:pPr marL="0" indent="0">
              <a:buNone/>
            </a:pPr>
            <a:endParaRPr lang="en-US" sz="2817" dirty="0"/>
          </a:p>
        </p:txBody>
      </p:sp>
      <p:sp>
        <p:nvSpPr>
          <p:cNvPr id="4" name="Slide Number Placeholder 3"/>
          <p:cNvSpPr>
            <a:spLocks noGrp="1"/>
          </p:cNvSpPr>
          <p:nvPr>
            <p:ph type="sldNum" sz="quarter" idx="12"/>
          </p:nvPr>
        </p:nvSpPr>
        <p:spPr/>
        <p:txBody>
          <a:bodyPr/>
          <a:lstStyle/>
          <a:p>
            <a:fld id="{EAE57634-FDE7-4797-91F6-0E7406C687AB}" type="slidenum">
              <a:rPr lang="en-US" smtClean="0"/>
              <a:pPr/>
              <a:t>61</a:t>
            </a:fld>
            <a:endParaRPr lang="en-US"/>
          </a:p>
        </p:txBody>
      </p:sp>
    </p:spTree>
    <p:extLst>
      <p:ext uri="{BB962C8B-B14F-4D97-AF65-F5344CB8AC3E}">
        <p14:creationId xmlns:p14="http://schemas.microsoft.com/office/powerpoint/2010/main" val="14434177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86732"/>
            <a:ext cx="8915400" cy="1143000"/>
          </a:xfrm>
        </p:spPr>
        <p:txBody>
          <a:bodyPr/>
          <a:lstStyle/>
          <a:p>
            <a:r>
              <a:rPr lang="en-US" dirty="0"/>
              <a:t>In-class Practice 1</a:t>
            </a:r>
          </a:p>
        </p:txBody>
      </p:sp>
      <p:sp>
        <p:nvSpPr>
          <p:cNvPr id="5" name="TextBox 4"/>
          <p:cNvSpPr txBox="1"/>
          <p:nvPr/>
        </p:nvSpPr>
        <p:spPr>
          <a:xfrm>
            <a:off x="929100" y="1693333"/>
            <a:ext cx="8007350" cy="453650"/>
          </a:xfrm>
          <a:prstGeom prst="rect">
            <a:avLst/>
          </a:prstGeom>
          <a:solidFill>
            <a:schemeClr val="accent3">
              <a:lumMod val="75000"/>
            </a:schemeClr>
          </a:solidFill>
        </p:spPr>
        <p:txBody>
          <a:bodyPr wrap="square" rtlCol="0">
            <a:spAutoFit/>
          </a:bodyPr>
          <a:lstStyle/>
          <a:p>
            <a:r>
              <a:rPr lang="en-US" sz="2348" dirty="0">
                <a:solidFill>
                  <a:schemeClr val="bg1"/>
                </a:solidFill>
              </a:rPr>
              <a:t>LU decomposition</a:t>
            </a:r>
          </a:p>
        </p:txBody>
      </p:sp>
      <p:sp>
        <p:nvSpPr>
          <p:cNvPr id="7" name="TextBox 6"/>
          <p:cNvSpPr txBox="1"/>
          <p:nvPr/>
        </p:nvSpPr>
        <p:spPr>
          <a:xfrm>
            <a:off x="831850" y="2392970"/>
            <a:ext cx="7856951" cy="417358"/>
          </a:xfrm>
          <a:prstGeom prst="rect">
            <a:avLst/>
          </a:prstGeom>
          <a:noFill/>
        </p:spPr>
        <p:txBody>
          <a:bodyPr wrap="square" rtlCol="0">
            <a:spAutoFit/>
          </a:bodyPr>
          <a:lstStyle/>
          <a:p>
            <a:r>
              <a:rPr lang="en-US" sz="2112" dirty="0"/>
              <a:t>Perform LU decomposition of the following matrix A:</a:t>
            </a:r>
            <a:endParaRPr lang="en-US" sz="2112" baseline="-25000" dirty="0"/>
          </a:p>
        </p:txBody>
      </p:sp>
      <p:sp>
        <p:nvSpPr>
          <p:cNvPr id="9" name="Slide Number Placeholder 8"/>
          <p:cNvSpPr>
            <a:spLocks noGrp="1"/>
          </p:cNvSpPr>
          <p:nvPr>
            <p:ph type="sldNum" sz="quarter" idx="12"/>
          </p:nvPr>
        </p:nvSpPr>
        <p:spPr/>
        <p:txBody>
          <a:bodyPr/>
          <a:lstStyle/>
          <a:p>
            <a:fld id="{EAE57634-FDE7-4797-91F6-0E7406C687AB}" type="slidenum">
              <a:rPr lang="en-US" smtClean="0"/>
              <a:pPr/>
              <a:t>62</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144015945"/>
              </p:ext>
            </p:extLst>
          </p:nvPr>
        </p:nvGraphicFramePr>
        <p:xfrm>
          <a:off x="3886200" y="3124200"/>
          <a:ext cx="1956441" cy="1327782"/>
        </p:xfrm>
        <a:graphic>
          <a:graphicData uri="http://schemas.openxmlformats.org/drawingml/2006/table">
            <a:tbl>
              <a:tblPr firstRow="1" bandRow="1">
                <a:tableStyleId>{2D5ABB26-0587-4C30-8999-92F81FD0307C}</a:tableStyleId>
              </a:tblPr>
              <a:tblGrid>
                <a:gridCol w="652147">
                  <a:extLst>
                    <a:ext uri="{9D8B030D-6E8A-4147-A177-3AD203B41FA5}">
                      <a16:colId xmlns:a16="http://schemas.microsoft.com/office/drawing/2014/main" val="20000"/>
                    </a:ext>
                  </a:extLst>
                </a:gridCol>
                <a:gridCol w="652147">
                  <a:extLst>
                    <a:ext uri="{9D8B030D-6E8A-4147-A177-3AD203B41FA5}">
                      <a16:colId xmlns:a16="http://schemas.microsoft.com/office/drawing/2014/main" val="20001"/>
                    </a:ext>
                  </a:extLst>
                </a:gridCol>
                <a:gridCol w="652147">
                  <a:extLst>
                    <a:ext uri="{9D8B030D-6E8A-4147-A177-3AD203B41FA5}">
                      <a16:colId xmlns:a16="http://schemas.microsoft.com/office/drawing/2014/main" val="20002"/>
                    </a:ext>
                  </a:extLst>
                </a:gridCol>
              </a:tblGrid>
              <a:tr h="437515">
                <a:tc>
                  <a:txBody>
                    <a:bodyPr/>
                    <a:lstStyle/>
                    <a:p>
                      <a:pPr algn="ctr"/>
                      <a:r>
                        <a:rPr lang="en-US" sz="2200" dirty="0">
                          <a:latin typeface="Symbol" panose="05050102010706020507" pitchFamily="18" charset="2"/>
                        </a:rPr>
                        <a:t>1</a:t>
                      </a:r>
                    </a:p>
                  </a:txBody>
                  <a:tcPr marL="99060" marR="99060" marT="53657" marB="53657"/>
                </a:tc>
                <a:tc>
                  <a:txBody>
                    <a:bodyPr/>
                    <a:lstStyle/>
                    <a:p>
                      <a:pPr algn="ctr"/>
                      <a:r>
                        <a:rPr lang="en-US" sz="2200" dirty="0">
                          <a:latin typeface="Symbol" panose="05050102010706020507" pitchFamily="18" charset="2"/>
                        </a:rPr>
                        <a:t>-2</a:t>
                      </a:r>
                    </a:p>
                  </a:txBody>
                  <a:tcPr marL="99060" marR="99060" marT="53657" marB="53657"/>
                </a:tc>
                <a:tc>
                  <a:txBody>
                    <a:bodyPr/>
                    <a:lstStyle/>
                    <a:p>
                      <a:pPr algn="ctr"/>
                      <a:r>
                        <a:rPr lang="en-US" sz="2200" dirty="0">
                          <a:latin typeface="Symbol" panose="05050102010706020507" pitchFamily="18" charset="2"/>
                        </a:rPr>
                        <a:t>3</a:t>
                      </a:r>
                    </a:p>
                  </a:txBody>
                  <a:tcPr marL="99060" marR="99060" marT="53657" marB="53657"/>
                </a:tc>
                <a:extLst>
                  <a:ext uri="{0D108BD9-81ED-4DB2-BD59-A6C34878D82A}">
                    <a16:rowId xmlns:a16="http://schemas.microsoft.com/office/drawing/2014/main" val="10000"/>
                  </a:ext>
                </a:extLst>
              </a:tr>
              <a:tr h="437515">
                <a:tc>
                  <a:txBody>
                    <a:bodyPr/>
                    <a:lstStyle/>
                    <a:p>
                      <a:pPr algn="ctr"/>
                      <a:r>
                        <a:rPr lang="en-US" sz="2200" dirty="0">
                          <a:latin typeface="Symbol" panose="05050102010706020507" pitchFamily="18" charset="2"/>
                        </a:rPr>
                        <a:t>2</a:t>
                      </a:r>
                    </a:p>
                  </a:txBody>
                  <a:tcPr marL="99060" marR="99060" marT="53657" marB="53657"/>
                </a:tc>
                <a:tc>
                  <a:txBody>
                    <a:bodyPr/>
                    <a:lstStyle/>
                    <a:p>
                      <a:pPr algn="ctr"/>
                      <a:r>
                        <a:rPr lang="en-US" sz="2200" dirty="0">
                          <a:latin typeface="Symbol" panose="05050102010706020507" pitchFamily="18" charset="2"/>
                        </a:rPr>
                        <a:t>-5</a:t>
                      </a:r>
                    </a:p>
                  </a:txBody>
                  <a:tcPr marL="99060" marR="99060" marT="53657" marB="53657"/>
                </a:tc>
                <a:tc>
                  <a:txBody>
                    <a:bodyPr/>
                    <a:lstStyle/>
                    <a:p>
                      <a:pPr algn="ctr"/>
                      <a:r>
                        <a:rPr lang="en-US" sz="2200" dirty="0">
                          <a:latin typeface="Symbol" panose="05050102010706020507" pitchFamily="18" charset="2"/>
                        </a:rPr>
                        <a:t>12</a:t>
                      </a:r>
                    </a:p>
                  </a:txBody>
                  <a:tcPr marL="99060" marR="99060" marT="53657" marB="53657"/>
                </a:tc>
                <a:extLst>
                  <a:ext uri="{0D108BD9-81ED-4DB2-BD59-A6C34878D82A}">
                    <a16:rowId xmlns:a16="http://schemas.microsoft.com/office/drawing/2014/main" val="10001"/>
                  </a:ext>
                </a:extLst>
              </a:tr>
              <a:tr h="437515">
                <a:tc>
                  <a:txBody>
                    <a:bodyPr/>
                    <a:lstStyle/>
                    <a:p>
                      <a:pPr algn="ctr"/>
                      <a:r>
                        <a:rPr lang="en-US" sz="2200" dirty="0">
                          <a:latin typeface="Symbol" panose="05050102010706020507" pitchFamily="18" charset="2"/>
                        </a:rPr>
                        <a:t>0</a:t>
                      </a:r>
                    </a:p>
                  </a:txBody>
                  <a:tcPr marL="99060" marR="99060" marT="53657" marB="53657"/>
                </a:tc>
                <a:tc>
                  <a:txBody>
                    <a:bodyPr/>
                    <a:lstStyle/>
                    <a:p>
                      <a:pPr algn="ctr"/>
                      <a:r>
                        <a:rPr lang="en-US" sz="2200" dirty="0">
                          <a:latin typeface="Symbol" panose="05050102010706020507" pitchFamily="18" charset="2"/>
                        </a:rPr>
                        <a:t>2</a:t>
                      </a:r>
                    </a:p>
                  </a:txBody>
                  <a:tcPr marL="99060" marR="99060" marT="53657" marB="53657"/>
                </a:tc>
                <a:tc>
                  <a:txBody>
                    <a:bodyPr/>
                    <a:lstStyle/>
                    <a:p>
                      <a:pPr algn="ctr"/>
                      <a:r>
                        <a:rPr lang="en-US" sz="2200" dirty="0">
                          <a:latin typeface="Symbol" panose="05050102010706020507" pitchFamily="18" charset="2"/>
                        </a:rPr>
                        <a:t>-10</a:t>
                      </a:r>
                    </a:p>
                  </a:txBody>
                  <a:tcPr marL="99060" marR="99060" marT="53657" marB="53657"/>
                </a:tc>
                <a:extLst>
                  <a:ext uri="{0D108BD9-81ED-4DB2-BD59-A6C34878D82A}">
                    <a16:rowId xmlns:a16="http://schemas.microsoft.com/office/drawing/2014/main" val="10002"/>
                  </a:ext>
                </a:extLst>
              </a:tr>
            </a:tbl>
          </a:graphicData>
        </a:graphic>
      </p:graphicFrame>
      <p:sp>
        <p:nvSpPr>
          <p:cNvPr id="14" name="Double Bracket 13"/>
          <p:cNvSpPr/>
          <p:nvPr/>
        </p:nvSpPr>
        <p:spPr>
          <a:xfrm>
            <a:off x="3780561" y="3133493"/>
            <a:ext cx="2169388" cy="1289271"/>
          </a:xfrm>
          <a:prstGeom prst="bracketPair">
            <a:avLst/>
          </a:prstGeom>
          <a:ln w="19050"/>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107315" tIns="53657" rIns="107315" bIns="53657" numCol="1" spcCol="0" rtlCol="0" fromWordArt="0" anchor="ctr" anchorCtr="0" forceAA="0" compatLnSpc="1">
            <a:prstTxWarp prst="textNoShape">
              <a:avLst/>
            </a:prstTxWarp>
            <a:noAutofit/>
          </a:bodyPr>
          <a:lstStyle/>
          <a:p>
            <a:pPr algn="ctr"/>
            <a:endParaRPr lang="en-US" sz="2112"/>
          </a:p>
        </p:txBody>
      </p:sp>
    </p:spTree>
    <p:extLst>
      <p:ext uri="{BB962C8B-B14F-4D97-AF65-F5344CB8AC3E}">
        <p14:creationId xmlns:p14="http://schemas.microsoft.com/office/powerpoint/2010/main" val="41157232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7561"/>
            <a:ext cx="8915400" cy="1143000"/>
          </a:xfrm>
        </p:spPr>
        <p:txBody>
          <a:bodyPr/>
          <a:lstStyle/>
          <a:p>
            <a:r>
              <a:rPr lang="en-US" dirty="0"/>
              <a:t>In-class Practice 2</a:t>
            </a:r>
          </a:p>
        </p:txBody>
      </p:sp>
      <p:grpSp>
        <p:nvGrpSpPr>
          <p:cNvPr id="4" name="Group 3"/>
          <p:cNvGrpSpPr/>
          <p:nvPr/>
        </p:nvGrpSpPr>
        <p:grpSpPr>
          <a:xfrm>
            <a:off x="929956" y="1524000"/>
            <a:ext cx="8046088" cy="1828091"/>
            <a:chOff x="900830" y="3505200"/>
            <a:chExt cx="7427158" cy="1557664"/>
          </a:xfrm>
        </p:grpSpPr>
        <p:sp>
          <p:nvSpPr>
            <p:cNvPr id="5" name="TextBox 4"/>
            <p:cNvSpPr txBox="1"/>
            <p:nvPr/>
          </p:nvSpPr>
          <p:spPr>
            <a:xfrm>
              <a:off x="914400" y="3505200"/>
              <a:ext cx="7391400" cy="386542"/>
            </a:xfrm>
            <a:prstGeom prst="rect">
              <a:avLst/>
            </a:prstGeom>
            <a:solidFill>
              <a:schemeClr val="accent3">
                <a:lumMod val="75000"/>
              </a:schemeClr>
            </a:solidFill>
          </p:spPr>
          <p:txBody>
            <a:bodyPr wrap="square" rtlCol="0">
              <a:spAutoFit/>
            </a:bodyPr>
            <a:lstStyle/>
            <a:p>
              <a:r>
                <a:rPr lang="en-US" sz="2348" dirty="0">
                  <a:solidFill>
                    <a:schemeClr val="bg1"/>
                  </a:solidFill>
                </a:rPr>
                <a:t>PMF objective function</a:t>
              </a:r>
            </a:p>
          </p:txBody>
        </p:sp>
        <p:pic>
          <p:nvPicPr>
            <p:cNvPr id="6" name="Picture 4" descr="http://latex.codecogs.com/gif.latex?\large%20\dpi%7b200%7d%20\mathcal%7bE%7d%20=%20\frac%7b1%7d%7b2%7d\sum_%7bi=1%7d%5eN\sum_%7bj=1%7d%5eM%20I_%7bij%7d(R_%7bij%7d%20-%20U_i%5eT%20V_j)%5e2%20+%20\frac%7b\lambda_U%7d%7b2%7d\sum_%7bi=1%7d%5eN\|U_i\|_%7bFro%7d%5e2%20+%20\frac%7b\lambda_V%7d%7b2%7d\sum_%7bj=1%7d%5eM\|V_j\|_%7bFro%7d%5e2"/>
            <p:cNvPicPr>
              <a:picLocks noChangeAspect="1" noChangeArrowheads="1"/>
            </p:cNvPicPr>
            <p:nvPr/>
          </p:nvPicPr>
          <p:blipFill>
            <a:blip r:embed="rId2" cstate="print"/>
            <a:srcRect/>
            <a:stretch>
              <a:fillRect/>
            </a:stretch>
          </p:blipFill>
          <p:spPr bwMode="auto">
            <a:xfrm>
              <a:off x="900830" y="4205614"/>
              <a:ext cx="7427158" cy="857250"/>
            </a:xfrm>
            <a:prstGeom prst="rect">
              <a:avLst/>
            </a:prstGeom>
            <a:noFill/>
          </p:spPr>
        </p:pic>
      </p:grpSp>
      <p:sp>
        <p:nvSpPr>
          <p:cNvPr id="7" name="TextBox 6"/>
          <p:cNvSpPr txBox="1"/>
          <p:nvPr/>
        </p:nvSpPr>
        <p:spPr>
          <a:xfrm>
            <a:off x="1073151" y="4190755"/>
            <a:ext cx="7856951" cy="1609095"/>
          </a:xfrm>
          <a:prstGeom prst="rect">
            <a:avLst/>
          </a:prstGeom>
          <a:noFill/>
        </p:spPr>
        <p:txBody>
          <a:bodyPr wrap="square" rtlCol="0">
            <a:spAutoFit/>
          </a:bodyPr>
          <a:lstStyle/>
          <a:p>
            <a:r>
              <a:rPr lang="en-US" sz="2112" dirty="0"/>
              <a:t>Write out the partial derivative of the above objective function with respect to </a:t>
            </a:r>
            <a:r>
              <a:rPr lang="en-US" sz="2112" dirty="0" err="1"/>
              <a:t>U</a:t>
            </a:r>
            <a:r>
              <a:rPr lang="en-US" sz="2112" baseline="-25000" dirty="0" err="1"/>
              <a:t>i</a:t>
            </a:r>
            <a:r>
              <a:rPr lang="en-US" sz="2112" dirty="0"/>
              <a:t> and </a:t>
            </a:r>
            <a:r>
              <a:rPr lang="en-US" sz="2112" dirty="0" err="1"/>
              <a:t>V</a:t>
            </a:r>
            <a:r>
              <a:rPr lang="en-US" sz="2112" baseline="-25000" dirty="0" err="1"/>
              <a:t>j</a:t>
            </a:r>
            <a:r>
              <a:rPr lang="en-US" sz="2112" baseline="-25000" dirty="0"/>
              <a:t>. </a:t>
            </a:r>
          </a:p>
          <a:p>
            <a:endParaRPr lang="en-US" sz="2112" baseline="-25000" dirty="0"/>
          </a:p>
          <a:p>
            <a:r>
              <a:rPr lang="en-US" sz="2112" dirty="0"/>
              <a:t>We will explain how to solve the equation using the partial derivatives.</a:t>
            </a:r>
            <a:endParaRPr lang="en-US" sz="2112" baseline="-25000" dirty="0"/>
          </a:p>
        </p:txBody>
      </p:sp>
      <p:sp>
        <p:nvSpPr>
          <p:cNvPr id="9" name="Slide Number Placeholder 8"/>
          <p:cNvSpPr>
            <a:spLocks noGrp="1"/>
          </p:cNvSpPr>
          <p:nvPr>
            <p:ph type="sldNum" sz="quarter" idx="12"/>
          </p:nvPr>
        </p:nvSpPr>
        <p:spPr/>
        <p:txBody>
          <a:bodyPr/>
          <a:lstStyle/>
          <a:p>
            <a:fld id="{EAE57634-FDE7-4797-91F6-0E7406C687AB}" type="slidenum">
              <a:rPr lang="en-US" smtClean="0"/>
              <a:pPr/>
              <a:t>63</a:t>
            </a:fld>
            <a:endParaRPr lang="en-US"/>
          </a:p>
        </p:txBody>
      </p:sp>
    </p:spTree>
    <p:extLst>
      <p:ext uri="{BB962C8B-B14F-4D97-AF65-F5344CB8AC3E}">
        <p14:creationId xmlns:p14="http://schemas.microsoft.com/office/powerpoint/2010/main" val="99654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7016"/>
            <a:ext cx="8915400" cy="1143000"/>
          </a:xfrm>
        </p:spPr>
        <p:txBody>
          <a:bodyPr/>
          <a:lstStyle/>
          <a:p>
            <a:r>
              <a:rPr lang="en-US" dirty="0"/>
              <a:t>Outline</a:t>
            </a:r>
          </a:p>
        </p:txBody>
      </p:sp>
      <p:sp>
        <p:nvSpPr>
          <p:cNvPr id="3" name="Content Placeholder 2"/>
          <p:cNvSpPr>
            <a:spLocks noGrp="1"/>
          </p:cNvSpPr>
          <p:nvPr>
            <p:ph idx="1"/>
          </p:nvPr>
        </p:nvSpPr>
        <p:spPr/>
        <p:txBody>
          <a:bodyPr>
            <a:normAutofit fontScale="92500"/>
          </a:bodyPr>
          <a:lstStyle/>
          <a:p>
            <a:r>
              <a:rPr lang="en-US" dirty="0"/>
              <a:t>Introduction</a:t>
            </a:r>
          </a:p>
          <a:p>
            <a:r>
              <a:rPr lang="en-US" dirty="0"/>
              <a:t>LU Decomposition</a:t>
            </a:r>
          </a:p>
          <a:p>
            <a:r>
              <a:rPr lang="en-US" dirty="0"/>
              <a:t>Singular Value Decomposition</a:t>
            </a:r>
          </a:p>
          <a:p>
            <a:r>
              <a:rPr lang="en-US" dirty="0"/>
              <a:t>Probabilistic Matrix Factorization</a:t>
            </a:r>
          </a:p>
          <a:p>
            <a:r>
              <a:rPr lang="en-US" dirty="0"/>
              <a:t>Non-negative Matrix Factorization</a:t>
            </a:r>
          </a:p>
          <a:p>
            <a:r>
              <a:rPr lang="en-US" dirty="0"/>
              <a:t>Further Development of Matrix Factorization Methods in Collaborative Filtering</a:t>
            </a:r>
          </a:p>
        </p:txBody>
      </p:sp>
      <p:sp>
        <p:nvSpPr>
          <p:cNvPr id="4" name="Slide Number Placeholder 3"/>
          <p:cNvSpPr>
            <a:spLocks noGrp="1"/>
          </p:cNvSpPr>
          <p:nvPr>
            <p:ph type="sldNum" sz="quarter" idx="12"/>
          </p:nvPr>
        </p:nvSpPr>
        <p:spPr/>
        <p:txBody>
          <a:bodyPr/>
          <a:lstStyle/>
          <a:p>
            <a:fld id="{EAE57634-FDE7-4797-91F6-0E7406C687A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7016"/>
            <a:ext cx="8915400" cy="1143000"/>
          </a:xfrm>
        </p:spPr>
        <p:txBody>
          <a:bodyPr/>
          <a:lstStyle/>
          <a:p>
            <a:r>
              <a:rPr lang="en-US" dirty="0"/>
              <a:t>Outline</a:t>
            </a:r>
          </a:p>
        </p:txBody>
      </p:sp>
      <p:sp>
        <p:nvSpPr>
          <p:cNvPr id="3" name="Content Placeholder 2"/>
          <p:cNvSpPr>
            <a:spLocks noGrp="1"/>
          </p:cNvSpPr>
          <p:nvPr>
            <p:ph idx="1"/>
          </p:nvPr>
        </p:nvSpPr>
        <p:spPr/>
        <p:txBody>
          <a:bodyPr>
            <a:normAutofit fontScale="92500"/>
          </a:bodyPr>
          <a:lstStyle/>
          <a:p>
            <a:r>
              <a:rPr lang="en-US" dirty="0"/>
              <a:t>Introduction</a:t>
            </a:r>
          </a:p>
          <a:p>
            <a:r>
              <a:rPr lang="en-US" dirty="0">
                <a:solidFill>
                  <a:schemeClr val="bg1">
                    <a:lumMod val="65000"/>
                  </a:schemeClr>
                </a:solidFill>
              </a:rPr>
              <a:t>LU Decomposition</a:t>
            </a:r>
          </a:p>
          <a:p>
            <a:r>
              <a:rPr lang="en-US" dirty="0">
                <a:solidFill>
                  <a:schemeClr val="bg1">
                    <a:lumMod val="65000"/>
                  </a:schemeClr>
                </a:solidFill>
              </a:rPr>
              <a:t>Singular Value Decomposition</a:t>
            </a:r>
          </a:p>
          <a:p>
            <a:r>
              <a:rPr lang="en-US" dirty="0">
                <a:solidFill>
                  <a:schemeClr val="bg1">
                    <a:lumMod val="65000"/>
                  </a:schemeClr>
                </a:solidFill>
              </a:rPr>
              <a:t>Probabilistic Matrix Factorization</a:t>
            </a:r>
          </a:p>
          <a:p>
            <a:r>
              <a:rPr lang="en-US" dirty="0">
                <a:solidFill>
                  <a:schemeClr val="bg1">
                    <a:lumMod val="65000"/>
                  </a:schemeClr>
                </a:solidFill>
              </a:rPr>
              <a:t>Non-negative Matrix Factorization</a:t>
            </a:r>
          </a:p>
          <a:p>
            <a:r>
              <a:rPr lang="en-US" dirty="0">
                <a:solidFill>
                  <a:schemeClr val="bg1">
                    <a:lumMod val="65000"/>
                  </a:schemeClr>
                </a:solidFill>
              </a:rPr>
              <a:t>Further Development of Matrix Factorization Methods in Collaborative Filtering</a:t>
            </a:r>
          </a:p>
        </p:txBody>
      </p:sp>
      <p:sp>
        <p:nvSpPr>
          <p:cNvPr id="4" name="Slide Number Placeholder 3"/>
          <p:cNvSpPr>
            <a:spLocks noGrp="1"/>
          </p:cNvSpPr>
          <p:nvPr>
            <p:ph type="sldNum" sz="quarter" idx="12"/>
          </p:nvPr>
        </p:nvSpPr>
        <p:spPr/>
        <p:txBody>
          <a:bodyPr/>
          <a:lstStyle/>
          <a:p>
            <a:fld id="{EAE57634-FDE7-4797-91F6-0E7406C687A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95300" y="0"/>
            <a:ext cx="8915400" cy="1238250"/>
          </a:xfrm>
        </p:spPr>
        <p:txBody>
          <a:bodyPr/>
          <a:lstStyle/>
          <a:p>
            <a:r>
              <a:rPr lang="en-US" dirty="0"/>
              <a:t>High Dimensional Data</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35569042"/>
              </p:ext>
            </p:extLst>
          </p:nvPr>
        </p:nvGraphicFramePr>
        <p:xfrm>
          <a:off x="609601" y="1117600"/>
          <a:ext cx="8686800" cy="569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19B12225-5612-419B-A8D5-4B8EEE4C217E}" type="slidenum">
              <a:rPr lang="en-US" smtClean="0"/>
              <a:pPr/>
              <a:t>9</a:t>
            </a:fld>
            <a:endParaRPr lang="en-US"/>
          </a:p>
        </p:txBody>
      </p:sp>
      <p:sp>
        <p:nvSpPr>
          <p:cNvPr id="2" name="Rounded Rectangle 1"/>
          <p:cNvSpPr/>
          <p:nvPr/>
        </p:nvSpPr>
        <p:spPr>
          <a:xfrm>
            <a:off x="609600" y="1117600"/>
            <a:ext cx="1676400" cy="569595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sz="1950"/>
          </a:p>
        </p:txBody>
      </p:sp>
      <p:sp>
        <p:nvSpPr>
          <p:cNvPr id="8" name="Right Arrow 7"/>
          <p:cNvSpPr/>
          <p:nvPr/>
        </p:nvSpPr>
        <p:spPr>
          <a:xfrm>
            <a:off x="2228850" y="2933700"/>
            <a:ext cx="5556250" cy="908050"/>
          </a:xfrm>
          <a:prstGeom prst="rightArrow">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sz="1950"/>
          </a:p>
        </p:txBody>
      </p:sp>
    </p:spTree>
    <p:extLst>
      <p:ext uri="{BB962C8B-B14F-4D97-AF65-F5344CB8AC3E}">
        <p14:creationId xmlns:p14="http://schemas.microsoft.com/office/powerpoint/2010/main" val="247280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3195</TotalTime>
  <Words>3189</Words>
  <Application>Microsoft Macintosh PowerPoint</Application>
  <PresentationFormat>A4 Paper (210x297 mm)</PresentationFormat>
  <Paragraphs>533</Paragraphs>
  <Slides>63</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1" baseType="lpstr">
      <vt:lpstr>Adobe Hebrew</vt:lpstr>
      <vt:lpstr>Minion Pro</vt:lpstr>
      <vt:lpstr>Arial</vt:lpstr>
      <vt:lpstr>Calibri</vt:lpstr>
      <vt:lpstr>Cambria Math</vt:lpstr>
      <vt:lpstr>Symbol</vt:lpstr>
      <vt:lpstr>Office Theme</vt:lpstr>
      <vt:lpstr>Acrobat Document</vt:lpstr>
      <vt:lpstr>Lecture 7: Recommender Systems / Matrix Factorization</vt:lpstr>
      <vt:lpstr>The Netflix Problem</vt:lpstr>
      <vt:lpstr>The Netflix Problem</vt:lpstr>
      <vt:lpstr>The Netflix Problem</vt:lpstr>
      <vt:lpstr>BellKor Recommender System</vt:lpstr>
      <vt:lpstr>Modeling Local &amp; Global Effects</vt:lpstr>
      <vt:lpstr>Outline</vt:lpstr>
      <vt:lpstr>Outline</vt:lpstr>
      <vt:lpstr>High Dimensional Data</vt:lpstr>
      <vt:lpstr>Matrix Completion</vt:lpstr>
      <vt:lpstr>Massive High-dimensional Data</vt:lpstr>
      <vt:lpstr>Matrix Recovery Algorithm</vt:lpstr>
      <vt:lpstr>Low Rank Factorization</vt:lpstr>
      <vt:lpstr>Overview of Matrix Factorization Methods</vt:lpstr>
      <vt:lpstr>Outline</vt:lpstr>
      <vt:lpstr>LU Decomposition</vt:lpstr>
      <vt:lpstr>LU Decomposition</vt:lpstr>
      <vt:lpstr>LU Decomposition</vt:lpstr>
      <vt:lpstr>LU Decomposition</vt:lpstr>
      <vt:lpstr>LU Decomposition</vt:lpstr>
      <vt:lpstr>LU Decomposition</vt:lpstr>
      <vt:lpstr>In-class Practice 1</vt:lpstr>
      <vt:lpstr>Outline</vt:lpstr>
      <vt:lpstr>Singular Value Decomposition</vt:lpstr>
      <vt:lpstr>SVD v.s. Eigen Decomposition</vt:lpstr>
      <vt:lpstr>SVD v.s. Eigen Decomposition</vt:lpstr>
      <vt:lpstr>SVD Example</vt:lpstr>
      <vt:lpstr>SVD as Low Rank Approximation</vt:lpstr>
      <vt:lpstr>SVD as Low Rank Approximation</vt:lpstr>
      <vt:lpstr>Low Rank Approximation for Partially Observed Matrix</vt:lpstr>
      <vt:lpstr>Outline</vt:lpstr>
      <vt:lpstr>Probabilistic Matrix Factorization</vt:lpstr>
      <vt:lpstr>Collaborative Filtering</vt:lpstr>
      <vt:lpstr>Content Based Filtering vs. Collaborative Filtering</vt:lpstr>
      <vt:lpstr>CF as Matrix Completion</vt:lpstr>
      <vt:lpstr>Collaborative Filtering and Matrix Factorization</vt:lpstr>
      <vt:lpstr>Notations</vt:lpstr>
      <vt:lpstr>Matrix Factorization: the Non-probabilistic View</vt:lpstr>
      <vt:lpstr>Probabilistic Matrix Factorization</vt:lpstr>
      <vt:lpstr>Probabilistic Matrix Factorization</vt:lpstr>
      <vt:lpstr>Probabilistic Matrix Factorization</vt:lpstr>
      <vt:lpstr>In-class Practice 2</vt:lpstr>
      <vt:lpstr>Probabilistic Matrix Factorization</vt:lpstr>
      <vt:lpstr>Probabilistic Matrix Factorization</vt:lpstr>
      <vt:lpstr>Outline</vt:lpstr>
      <vt:lpstr>Non-negative Matrix Factorization</vt:lpstr>
      <vt:lpstr>Non-negative Matrix Factorization</vt:lpstr>
      <vt:lpstr>Interpretation with NMF</vt:lpstr>
      <vt:lpstr>NMF in Image Mining</vt:lpstr>
      <vt:lpstr>NMF in Image Mining</vt:lpstr>
      <vt:lpstr>Inference of NMF</vt:lpstr>
      <vt:lpstr>Inference of NMF</vt:lpstr>
      <vt:lpstr>Properties of NMF</vt:lpstr>
      <vt:lpstr>Outline</vt:lpstr>
      <vt:lpstr>Further Development of MF methods in Collaborative Filtering</vt:lpstr>
      <vt:lpstr>SVD++</vt:lpstr>
      <vt:lpstr>1st Tier</vt:lpstr>
      <vt:lpstr>2nd Tier</vt:lpstr>
      <vt:lpstr>3rd Tier</vt:lpstr>
      <vt:lpstr>One-slide Takeaway</vt:lpstr>
      <vt:lpstr>References</vt:lpstr>
      <vt:lpstr>In-class Practice 1</vt:lpstr>
      <vt:lpstr>In-class Practice 2</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Factorization Methods</dc:title>
  <dc:creator>Zachary</dc:creator>
  <cp:lastModifiedBy>WANG, Hongru</cp:lastModifiedBy>
  <cp:revision>226</cp:revision>
  <dcterms:created xsi:type="dcterms:W3CDTF">2013-04-30T04:54:51Z</dcterms:created>
  <dcterms:modified xsi:type="dcterms:W3CDTF">2019-10-22T06:42:44Z</dcterms:modified>
</cp:coreProperties>
</file>