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411" r:id="rId2"/>
    <p:sldId id="342" r:id="rId3"/>
    <p:sldId id="343" r:id="rId4"/>
    <p:sldId id="344" r:id="rId5"/>
    <p:sldId id="345" r:id="rId6"/>
    <p:sldId id="361" r:id="rId7"/>
    <p:sldId id="346" r:id="rId8"/>
    <p:sldId id="347" r:id="rId9"/>
    <p:sldId id="362" r:id="rId10"/>
    <p:sldId id="348" r:id="rId11"/>
    <p:sldId id="349" r:id="rId12"/>
    <p:sldId id="350" r:id="rId13"/>
    <p:sldId id="351" r:id="rId14"/>
    <p:sldId id="352" r:id="rId15"/>
    <p:sldId id="353" r:id="rId16"/>
    <p:sldId id="354" r:id="rId17"/>
    <p:sldId id="363" r:id="rId18"/>
    <p:sldId id="355" r:id="rId19"/>
    <p:sldId id="356" r:id="rId20"/>
    <p:sldId id="357" r:id="rId21"/>
    <p:sldId id="358" r:id="rId22"/>
    <p:sldId id="359" r:id="rId23"/>
    <p:sldId id="413" r:id="rId24"/>
    <p:sldId id="364" r:id="rId25"/>
    <p:sldId id="360" r:id="rId26"/>
    <p:sldId id="365" r:id="rId27"/>
    <p:sldId id="366" r:id="rId28"/>
    <p:sldId id="414" r:id="rId29"/>
    <p:sldId id="367" r:id="rId30"/>
    <p:sldId id="368" r:id="rId31"/>
    <p:sldId id="369" r:id="rId32"/>
    <p:sldId id="370"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408" r:id="rId52"/>
    <p:sldId id="409" r:id="rId53"/>
    <p:sldId id="410" r:id="rId54"/>
    <p:sldId id="407" r:id="rId55"/>
    <p:sldId id="398" r:id="rId56"/>
    <p:sldId id="399" r:id="rId57"/>
    <p:sldId id="400" r:id="rId58"/>
    <p:sldId id="319" r:id="rId59"/>
    <p:sldId id="403" r:id="rId60"/>
  </p:sldIdLst>
  <p:sldSz cx="9906000" cy="6858000" type="A4"/>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0" autoAdjust="0"/>
    <p:restoredTop sz="88985" autoAdjust="0"/>
  </p:normalViewPr>
  <p:slideViewPr>
    <p:cSldViewPr>
      <p:cViewPr varScale="1">
        <p:scale>
          <a:sx n="103" d="100"/>
          <a:sy n="103" d="100"/>
        </p:scale>
        <p:origin x="792" y="11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D067151-2798-4816-8F82-9E3A07E5360E}" type="datetimeFigureOut">
              <a:rPr lang="en-US"/>
              <a:pPr>
                <a:defRPr/>
              </a:pPr>
              <a:t>11/18/2019</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AE5B876-20A4-4376-A2BC-D96713DF2D84}" type="slidenum">
              <a:rPr lang="en-US"/>
              <a:pPr>
                <a:defRPr/>
              </a:pPr>
              <a:t>‹#›</a:t>
            </a:fld>
            <a:endParaRPr lang="en-US"/>
          </a:p>
        </p:txBody>
      </p:sp>
    </p:spTree>
    <p:extLst>
      <p:ext uri="{BB962C8B-B14F-4D97-AF65-F5344CB8AC3E}">
        <p14:creationId xmlns:p14="http://schemas.microsoft.com/office/powerpoint/2010/main" val="2699698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C370036-F905-43EA-9050-D83306E4420A}" type="datetimeFigureOut">
              <a:rPr lang="en-US"/>
              <a:pPr>
                <a:defRPr/>
              </a:pPr>
              <a:t>11/18/2019</a:t>
            </a:fld>
            <a:endParaRPr 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2491FA20-9604-40B1-906A-D52F22A82CFF}" type="slidenum">
              <a:rPr lang="en-US"/>
              <a:pPr>
                <a:defRPr/>
              </a:pPr>
              <a:t>‹#›</a:t>
            </a:fld>
            <a:endParaRPr lang="en-US"/>
          </a:p>
        </p:txBody>
      </p:sp>
    </p:spTree>
    <p:extLst>
      <p:ext uri="{BB962C8B-B14F-4D97-AF65-F5344CB8AC3E}">
        <p14:creationId xmlns:p14="http://schemas.microsoft.com/office/powerpoint/2010/main" val="7119396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Empirical_risk_minimization" TargetMode="External"/><Relationship Id="rId7" Type="http://schemas.openxmlformats.org/officeDocument/2006/relationships/hyperlink" Target="https://en.wikipedia.org/wiki/Sampling_(statistics)"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en.wikipedia.org/wiki/Exponential_families" TargetMode="External"/><Relationship Id="rId5" Type="http://schemas.openxmlformats.org/officeDocument/2006/relationships/hyperlink" Target="https://en.wikipedia.org/wiki/Gradient_descent" TargetMode="External"/><Relationship Id="rId4" Type="http://schemas.openxmlformats.org/officeDocument/2006/relationships/hyperlink" Target="https://en.wikipedia.org/wiki/Loss_fun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1</a:t>
            </a:fld>
            <a:endParaRPr lang="en-US"/>
          </a:p>
        </p:txBody>
      </p:sp>
    </p:spTree>
    <p:extLst>
      <p:ext uri="{BB962C8B-B14F-4D97-AF65-F5344CB8AC3E}">
        <p14:creationId xmlns:p14="http://schemas.microsoft.com/office/powerpoint/2010/main" val="277364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EBB70B-B0D3-4EA8-872C-337CB63B2530}" type="slidenum">
              <a:rPr lang="en-US">
                <a:ea typeface="ＭＳ Ｐゴシック" pitchFamily="34" charset="-128"/>
              </a:rPr>
              <a:pPr fontAlgn="base">
                <a:spcBef>
                  <a:spcPct val="0"/>
                </a:spcBef>
                <a:spcAft>
                  <a:spcPct val="0"/>
                </a:spcAft>
                <a:defRPr/>
              </a:pPr>
              <a:t>58</a:t>
            </a:fld>
            <a:endParaRPr lang="en-US">
              <a:ea typeface="ＭＳ Ｐゴシック" pitchFamily="34" charset="-128"/>
            </a:endParaRPr>
          </a:p>
        </p:txBody>
      </p:sp>
      <p:sp>
        <p:nvSpPr>
          <p:cNvPr id="182275" name="Rectangle 1"/>
          <p:cNvSpPr>
            <a:spLocks noGrp="1" noRot="1" noChangeAspect="1" noChangeArrowheads="1" noTextEdit="1"/>
          </p:cNvSpPr>
          <p:nvPr>
            <p:ph type="sldImg"/>
          </p:nvPr>
        </p:nvSpPr>
        <p:spPr bwMode="auto">
          <a:xfrm>
            <a:off x="954088" y="685800"/>
            <a:ext cx="4951412" cy="3429000"/>
          </a:xfrm>
          <a:solidFill>
            <a:srgbClr val="FFFFFF"/>
          </a:solidFill>
          <a:ln>
            <a:solidFill>
              <a:srgbClr val="000000"/>
            </a:solidFill>
            <a:miter lim="800000"/>
            <a:headEnd/>
            <a:tailEnd/>
          </a:ln>
        </p:spPr>
      </p:sp>
      <p:sp>
        <p:nvSpPr>
          <p:cNvPr id="182276" name="Rectangle 2"/>
          <p:cNvSpPr>
            <a:spLocks noGrp="1" noChangeArrowheads="1"/>
          </p:cNvSpPr>
          <p:nvPr>
            <p:ph type="body" idx="1"/>
          </p:nvPr>
        </p:nvSpPr>
        <p:spPr bwMode="auto">
          <a:xfrm>
            <a:off x="914400" y="4343400"/>
            <a:ext cx="5026025" cy="4111625"/>
          </a:xfrm>
          <a:noFill/>
        </p:spPr>
        <p:txBody>
          <a:bodyPr wrap="none" numCol="1" anchor="ctr" anchorCtr="0" compatLnSpc="1">
            <a:prstTxWarp prst="textNoShape">
              <a:avLst/>
            </a:prstTxWarp>
          </a:bodyPr>
          <a:lstStyle/>
          <a:p>
            <a:pPr eaLnBrk="1" hangingPunct="1">
              <a:spcBef>
                <a:spcPct val="0"/>
              </a:spcBef>
            </a:pPr>
            <a:endParaRPr lang="de-DE" smtClean="0">
              <a:ea typeface="宋体" pitchFamily="2" charset="-122"/>
            </a:endParaRPr>
          </a:p>
        </p:txBody>
      </p:sp>
    </p:spTree>
    <p:extLst>
      <p:ext uri="{BB962C8B-B14F-4D97-AF65-F5344CB8AC3E}">
        <p14:creationId xmlns:p14="http://schemas.microsoft.com/office/powerpoint/2010/main" val="5993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aseline="0" dirty="0" smtClean="0"/>
              <a:t> the length of w vector, which is L</a:t>
            </a:r>
            <a:r>
              <a:rPr lang="en-US" baseline="-25000" dirty="0" smtClean="0"/>
              <a:t>2</a:t>
            </a:r>
            <a:r>
              <a:rPr lang="en-US" baseline="0" dirty="0" smtClean="0"/>
              <a:t> norm = square root of the inner product of the vector itself.</a:t>
            </a:r>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13</a:t>
            </a:fld>
            <a:endParaRPr lang="en-US"/>
          </a:p>
        </p:txBody>
      </p:sp>
    </p:spTree>
    <p:extLst>
      <p:ext uri="{BB962C8B-B14F-4D97-AF65-F5344CB8AC3E}">
        <p14:creationId xmlns:p14="http://schemas.microsoft.com/office/powerpoint/2010/main" val="397165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VC dimension</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Vapnik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Chervonenkis</a:t>
            </a:r>
            <a:r>
              <a:rPr lang="en-US" sz="1200" b="0" i="0" kern="1200" dirty="0" smtClean="0">
                <a:solidFill>
                  <a:schemeClr val="tx1"/>
                </a:solidFill>
                <a:effectLst/>
                <a:latin typeface="+mn-lt"/>
                <a:ea typeface="+mn-ea"/>
                <a:cs typeface="+mn-cs"/>
              </a:rPr>
              <a:t> dimension) (</a:t>
            </a:r>
            <a:r>
              <a:rPr lang="en-US" sz="1200" b="0" i="0" kern="1200" dirty="0" err="1" smtClean="0">
                <a:solidFill>
                  <a:schemeClr val="tx1"/>
                </a:solidFill>
                <a:effectLst/>
                <a:latin typeface="+mn-lt"/>
                <a:ea typeface="+mn-ea"/>
                <a:cs typeface="+mn-cs"/>
              </a:rPr>
              <a:t>Vapnik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Chervonenkis</a:t>
            </a:r>
            <a:r>
              <a:rPr lang="en-US" sz="1200" b="0" i="0" kern="1200" dirty="0" smtClean="0">
                <a:solidFill>
                  <a:schemeClr val="tx1"/>
                </a:solidFill>
                <a:effectLst/>
                <a:latin typeface="+mn-lt"/>
                <a:ea typeface="+mn-ea"/>
                <a:cs typeface="+mn-cs"/>
              </a:rPr>
              <a:t> (1968, 1971), </a:t>
            </a:r>
            <a:r>
              <a:rPr lang="en-US" sz="1200" b="0" i="0" kern="1200" dirty="0" err="1" smtClean="0">
                <a:solidFill>
                  <a:schemeClr val="tx1"/>
                </a:solidFill>
                <a:effectLst/>
                <a:latin typeface="+mn-lt"/>
                <a:ea typeface="+mn-ea"/>
                <a:cs typeface="+mn-cs"/>
              </a:rPr>
              <a:t>Vapnik</a:t>
            </a:r>
            <a:r>
              <a:rPr lang="en-US" sz="1200" b="0" i="0" kern="1200" dirty="0" smtClean="0">
                <a:solidFill>
                  <a:schemeClr val="tx1"/>
                </a:solidFill>
                <a:effectLst/>
                <a:latin typeface="+mn-lt"/>
                <a:ea typeface="+mn-ea"/>
                <a:cs typeface="+mn-cs"/>
              </a:rPr>
              <a:t> (1979)) measures the capacity of a hypothesis space. </a:t>
            </a:r>
            <a:r>
              <a:rPr lang="en-US" sz="1200" b="0" i="1" kern="1200" dirty="0" smtClean="0">
                <a:solidFill>
                  <a:schemeClr val="tx1"/>
                </a:solidFill>
                <a:effectLst/>
                <a:latin typeface="+mn-lt"/>
                <a:ea typeface="+mn-ea"/>
                <a:cs typeface="+mn-cs"/>
              </a:rPr>
              <a:t>Capacity</a:t>
            </a:r>
            <a:r>
              <a:rPr lang="en-US" sz="1200" b="0" i="0" kern="1200" dirty="0" smtClean="0">
                <a:solidFill>
                  <a:schemeClr val="tx1"/>
                </a:solidFill>
                <a:effectLst/>
                <a:latin typeface="+mn-lt"/>
                <a:ea typeface="+mn-ea"/>
                <a:cs typeface="+mn-cs"/>
              </a:rPr>
              <a:t> is a measure of complexity and measures the expressive power, richness or flexibility of a set of functions by assessing how wiggly its members can be. Sewell (2006)</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"Let us say we have a dataset containing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points. These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points can be labeled in 2</a:t>
            </a:r>
            <a:r>
              <a:rPr lang="en-US" sz="1200" b="0" i="1"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ways as positive and negative. Therefore, 2</a:t>
            </a:r>
            <a:r>
              <a:rPr lang="en-US" sz="1200" b="0" i="1"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different learning problems can be defined by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data points. If for any of these problems, we can find a hypothesis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that separates the positive examples from the negative, then we say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shatters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points. That is, any learning problem definable by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examples can be learned with no error by a hypothesis drawn from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The maximum number of points that can be shattered by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is called the </a:t>
            </a:r>
            <a:r>
              <a:rPr lang="en-US" sz="1200" b="0" i="1" kern="1200" dirty="0" err="1" smtClean="0">
                <a:solidFill>
                  <a:schemeClr val="tx1"/>
                </a:solidFill>
                <a:effectLst/>
                <a:latin typeface="+mn-lt"/>
                <a:ea typeface="+mn-ea"/>
                <a:cs typeface="+mn-cs"/>
              </a:rPr>
              <a:t>Vapnik-Chervonekis</a:t>
            </a:r>
            <a:r>
              <a:rPr lang="en-US" sz="1200" b="0" i="0" kern="1200" dirty="0" smtClean="0">
                <a:solidFill>
                  <a:schemeClr val="tx1"/>
                </a:solidFill>
                <a:effectLst/>
                <a:latin typeface="+mn-lt"/>
                <a:ea typeface="+mn-ea"/>
                <a:cs typeface="+mn-cs"/>
              </a:rPr>
              <a:t> (VC) </a:t>
            </a:r>
            <a:r>
              <a:rPr lang="en-US" sz="1200" b="0" i="1" kern="1200" dirty="0" smtClean="0">
                <a:solidFill>
                  <a:schemeClr val="tx1"/>
                </a:solidFill>
                <a:effectLst/>
                <a:latin typeface="+mn-lt"/>
                <a:ea typeface="+mn-ea"/>
                <a:cs typeface="+mn-cs"/>
              </a:rPr>
              <a:t>dimension</a:t>
            </a:r>
            <a:r>
              <a:rPr lang="en-US" sz="1200" b="0" i="0" kern="1200" dirty="0" smtClean="0">
                <a:solidFill>
                  <a:schemeClr val="tx1"/>
                </a:solidFill>
                <a:effectLst/>
                <a:latin typeface="+mn-lt"/>
                <a:ea typeface="+mn-ea"/>
                <a:cs typeface="+mn-cs"/>
              </a:rPr>
              <a:t> of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is denoted as </a:t>
            </a:r>
            <a:r>
              <a:rPr lang="en-US" sz="1200" b="0" i="1" kern="1200" dirty="0" smtClean="0">
                <a:solidFill>
                  <a:schemeClr val="tx1"/>
                </a:solidFill>
                <a:effectLst/>
                <a:latin typeface="+mn-lt"/>
                <a:ea typeface="+mn-ea"/>
                <a:cs typeface="+mn-cs"/>
              </a:rPr>
              <a:t>VC</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and measures the </a:t>
            </a:r>
            <a:r>
              <a:rPr lang="en-US" sz="1200" b="0" i="1" kern="1200" dirty="0" smtClean="0">
                <a:solidFill>
                  <a:schemeClr val="tx1"/>
                </a:solidFill>
                <a:effectLst/>
                <a:latin typeface="+mn-lt"/>
                <a:ea typeface="+mn-ea"/>
                <a:cs typeface="+mn-cs"/>
              </a:rPr>
              <a:t>capacity</a:t>
            </a:r>
            <a:r>
              <a:rPr lang="en-US" sz="1200" b="0" i="0" kern="1200" dirty="0" smtClean="0">
                <a:solidFill>
                  <a:schemeClr val="tx1"/>
                </a:solidFill>
                <a:effectLst/>
                <a:latin typeface="+mn-lt"/>
                <a:ea typeface="+mn-ea"/>
                <a:cs typeface="+mn-cs"/>
              </a:rPr>
              <a:t> of the hypothesis class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16</a:t>
            </a:fld>
            <a:endParaRPr lang="en-US"/>
          </a:p>
        </p:txBody>
      </p:sp>
    </p:spTree>
    <p:extLst>
      <p:ext uri="{BB962C8B-B14F-4D97-AF65-F5344CB8AC3E}">
        <p14:creationId xmlns:p14="http://schemas.microsoft.com/office/powerpoint/2010/main" val="133771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Greek letter </a:t>
            </a:r>
            <a:r>
              <a:rPr lang="el-GR" dirty="0" smtClean="0"/>
              <a:t>ξ</a:t>
            </a:r>
            <a:r>
              <a:rPr lang="en-US" dirty="0" smtClean="0"/>
              <a:t>:</a:t>
            </a:r>
            <a:r>
              <a:rPr lang="en-US" baseline="0" dirty="0" smtClean="0"/>
              <a:t> </a:t>
            </a:r>
            <a:r>
              <a:rPr lang="en-US" dirty="0" smtClean="0"/>
              <a:t>xi</a:t>
            </a:r>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18</a:t>
            </a:fld>
            <a:endParaRPr lang="en-US"/>
          </a:p>
        </p:txBody>
      </p:sp>
    </p:spTree>
    <p:extLst>
      <p:ext uri="{BB962C8B-B14F-4D97-AF65-F5344CB8AC3E}">
        <p14:creationId xmlns:p14="http://schemas.microsoft.com/office/powerpoint/2010/main" val="181309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SVM in the “natural” form with</a:t>
            </a:r>
            <a:r>
              <a:rPr lang="en-US" baseline="0" dirty="0" smtClean="0"/>
              <a:t> Hinge Loss </a:t>
            </a:r>
            <a:r>
              <a:rPr lang="en-US" dirty="0" smtClean="0"/>
              <a:t>can be solved the object function is convex</a:t>
            </a:r>
            <a:r>
              <a:rPr lang="en-US" baseline="0" dirty="0" smtClean="0"/>
              <a:t>.  Solving 0/1 loss has 2</a:t>
            </a:r>
            <a:r>
              <a:rPr lang="en-US" baseline="30000" dirty="0" smtClean="0"/>
              <a:t>n</a:t>
            </a:r>
            <a:r>
              <a:rPr lang="en-US" baseline="0" dirty="0" smtClean="0"/>
              <a:t> possibilities, which </a:t>
            </a:r>
            <a:r>
              <a:rPr lang="en-US" baseline="0" smtClean="0"/>
              <a:t>is an NP-complete </a:t>
            </a:r>
            <a:r>
              <a:rPr lang="en-US" baseline="0" dirty="0" smtClean="0"/>
              <a:t>problem.</a:t>
            </a:r>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22</a:t>
            </a:fld>
            <a:endParaRPr lang="en-US"/>
          </a:p>
        </p:txBody>
      </p:sp>
    </p:spTree>
    <p:extLst>
      <p:ext uri="{BB962C8B-B14F-4D97-AF65-F5344CB8AC3E}">
        <p14:creationId xmlns:p14="http://schemas.microsoft.com/office/powerpoint/2010/main" val="118530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Greek letter</a:t>
            </a:r>
            <a:r>
              <a:rPr lang="en-US" baseline="0" dirty="0" smtClean="0"/>
              <a:t> </a:t>
            </a:r>
            <a:r>
              <a:rPr lang="en-US" dirty="0" smtClean="0">
                <a:sym typeface="Symbol"/>
              </a:rPr>
              <a:t>:</a:t>
            </a:r>
            <a:r>
              <a:rPr lang="en-US" baseline="0" dirty="0" smtClean="0">
                <a:sym typeface="Symbol"/>
              </a:rPr>
              <a:t> </a:t>
            </a:r>
            <a:r>
              <a:rPr lang="en-US" dirty="0" smtClean="0"/>
              <a:t>phi</a:t>
            </a:r>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31</a:t>
            </a:fld>
            <a:endParaRPr lang="en-US"/>
          </a:p>
        </p:txBody>
      </p:sp>
    </p:spTree>
    <p:extLst>
      <p:ext uri="{BB962C8B-B14F-4D97-AF65-F5344CB8AC3E}">
        <p14:creationId xmlns:p14="http://schemas.microsoft.com/office/powerpoint/2010/main" val="1339421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smtClean="0">
                <a:solidFill>
                  <a:schemeClr val="tx1"/>
                </a:solidFill>
                <a:effectLst/>
                <a:latin typeface="+mn-lt"/>
                <a:ea typeface="+mn-ea"/>
                <a:cs typeface="+mn-cs"/>
              </a:rPr>
              <a:t>The sum-minimization problem also arises for </a:t>
            </a:r>
            <a:r>
              <a:rPr lang="en-US" sz="1200" b="0" i="0" u="none" strike="noStrike" kern="1200" dirty="0" smtClean="0">
                <a:solidFill>
                  <a:schemeClr val="tx1"/>
                </a:solidFill>
                <a:effectLst/>
                <a:latin typeface="+mn-lt"/>
                <a:ea typeface="+mn-ea"/>
                <a:cs typeface="+mn-cs"/>
                <a:hlinkClick r:id="rId3" tooltip="Empirical risk minimization"/>
              </a:rPr>
              <a:t>empirical risk minimization</a:t>
            </a:r>
            <a:r>
              <a:rPr lang="en-US" sz="1200" b="0" i="0" kern="1200" dirty="0" smtClean="0">
                <a:solidFill>
                  <a:schemeClr val="tx1"/>
                </a:solidFill>
                <a:effectLst/>
                <a:latin typeface="+mn-lt"/>
                <a:ea typeface="+mn-ea"/>
                <a:cs typeface="+mn-cs"/>
              </a:rPr>
              <a:t>: In this case,  is the value of the </a:t>
            </a:r>
            <a:r>
              <a:rPr lang="en-US" sz="1200" b="0" i="0" u="none" strike="noStrike" kern="1200" dirty="0" smtClean="0">
                <a:solidFill>
                  <a:schemeClr val="tx1"/>
                </a:solidFill>
                <a:effectLst/>
                <a:latin typeface="+mn-lt"/>
                <a:ea typeface="+mn-ea"/>
                <a:cs typeface="+mn-cs"/>
                <a:hlinkClick r:id="rId4" tooltip="Loss function"/>
              </a:rPr>
              <a:t>loss function</a:t>
            </a:r>
            <a:r>
              <a:rPr lang="en-US" sz="1200" b="0" i="0" kern="1200" dirty="0" smtClean="0">
                <a:solidFill>
                  <a:schemeClr val="tx1"/>
                </a:solidFill>
                <a:effectLst/>
                <a:latin typeface="+mn-lt"/>
                <a:ea typeface="+mn-ea"/>
                <a:cs typeface="+mn-cs"/>
              </a:rPr>
              <a:t> at </a:t>
            </a:r>
            <a:r>
              <a:rPr lang="en-US" sz="1200" b="0" i="0" kern="1200" dirty="0" err="1" smtClean="0">
                <a:solidFill>
                  <a:schemeClr val="tx1"/>
                </a:solidFill>
                <a:effectLst/>
                <a:latin typeface="+mn-lt"/>
                <a:ea typeface="+mn-ea"/>
                <a:cs typeface="+mn-cs"/>
              </a:rPr>
              <a:t>i-th</a:t>
            </a:r>
            <a:r>
              <a:rPr lang="en-US" sz="1200" b="0" i="0" kern="1200" dirty="0" smtClean="0">
                <a:solidFill>
                  <a:schemeClr val="tx1"/>
                </a:solidFill>
                <a:effectLst/>
                <a:latin typeface="+mn-lt"/>
                <a:ea typeface="+mn-ea"/>
                <a:cs typeface="+mn-cs"/>
              </a:rPr>
              <a:t> example, and  is the empirical risk.</a:t>
            </a:r>
          </a:p>
          <a:p>
            <a:pPr marL="171450" indent="-171450">
              <a:buFont typeface="Arial" pitchFamily="34" charset="0"/>
              <a:buChar char="•"/>
            </a:pPr>
            <a:r>
              <a:rPr lang="en-US" sz="1200" b="0" i="0" kern="1200" dirty="0" smtClean="0">
                <a:solidFill>
                  <a:schemeClr val="tx1"/>
                </a:solidFill>
                <a:effectLst/>
                <a:latin typeface="+mn-lt"/>
                <a:ea typeface="+mn-ea"/>
                <a:cs typeface="+mn-cs"/>
              </a:rPr>
              <a:t>When used to minimize the above function, a standard (or "batch") </a:t>
            </a:r>
            <a:r>
              <a:rPr lang="en-US" sz="1200" b="0" i="0" u="none" strike="noStrike" kern="1200" dirty="0" smtClean="0">
                <a:solidFill>
                  <a:schemeClr val="tx1"/>
                </a:solidFill>
                <a:effectLst/>
                <a:latin typeface="+mn-lt"/>
                <a:ea typeface="+mn-ea"/>
                <a:cs typeface="+mn-cs"/>
                <a:hlinkClick r:id="rId5" tooltip="Gradient descent"/>
              </a:rPr>
              <a:t>gradient descent</a:t>
            </a:r>
            <a:r>
              <a:rPr lang="en-US" sz="1200" b="0" i="0" kern="1200" dirty="0" smtClean="0">
                <a:solidFill>
                  <a:schemeClr val="tx1"/>
                </a:solidFill>
                <a:effectLst/>
                <a:latin typeface="+mn-lt"/>
                <a:ea typeface="+mn-ea"/>
                <a:cs typeface="+mn-cs"/>
              </a:rPr>
              <a:t> method would perform the iterations</a:t>
            </a:r>
            <a:r>
              <a:rPr lang="en-US" sz="1200" b="0" i="0" kern="1200" baseline="0" dirty="0" smtClean="0">
                <a:solidFill>
                  <a:schemeClr val="tx1"/>
                </a:solidFill>
                <a:effectLst/>
                <a:latin typeface="+mn-lt"/>
                <a:ea typeface="+mn-ea"/>
                <a:cs typeface="+mn-cs"/>
              </a:rPr>
              <a:t> shown in this slide, </a:t>
            </a:r>
            <a:r>
              <a:rPr lang="en-US" sz="1200" b="0" i="0" kern="1200" dirty="0" smtClean="0">
                <a:solidFill>
                  <a:schemeClr val="tx1"/>
                </a:solidFill>
                <a:effectLst/>
                <a:latin typeface="+mn-lt"/>
                <a:ea typeface="+mn-ea"/>
                <a:cs typeface="+mn-cs"/>
              </a:rPr>
              <a:t>where </a:t>
            </a:r>
            <a:r>
              <a:rPr lang="en-US" sz="1200" b="0" i="0" kern="1200" dirty="0" smtClean="0">
                <a:solidFill>
                  <a:schemeClr val="tx1"/>
                </a:solidFill>
                <a:effectLst/>
                <a:latin typeface="+mn-lt"/>
                <a:ea typeface="+mn-ea"/>
                <a:cs typeface="+mn-cs"/>
                <a:sym typeface="Symbol"/>
              </a:rPr>
              <a:t></a:t>
            </a:r>
            <a:r>
              <a:rPr lang="en-US" sz="1200" b="0" i="0" kern="1200" dirty="0" smtClean="0">
                <a:solidFill>
                  <a:schemeClr val="tx1"/>
                </a:solidFill>
                <a:effectLst/>
                <a:latin typeface="+mn-lt"/>
                <a:ea typeface="+mn-ea"/>
                <a:cs typeface="+mn-cs"/>
              </a:rPr>
              <a:t> is a step size (sometimes called the </a:t>
            </a:r>
            <a:r>
              <a:rPr lang="en-US" sz="1200" b="0" i="1" kern="1200" dirty="0" smtClean="0">
                <a:solidFill>
                  <a:schemeClr val="tx1"/>
                </a:solidFill>
                <a:effectLst/>
                <a:latin typeface="+mn-lt"/>
                <a:ea typeface="+mn-ea"/>
                <a:cs typeface="+mn-cs"/>
              </a:rPr>
              <a:t>learning rate</a:t>
            </a:r>
            <a:r>
              <a:rPr lang="en-US" sz="1200" b="0" i="0" kern="1200" dirty="0" smtClean="0">
                <a:solidFill>
                  <a:schemeClr val="tx1"/>
                </a:solidFill>
                <a:effectLst/>
                <a:latin typeface="+mn-lt"/>
                <a:ea typeface="+mn-ea"/>
                <a:cs typeface="+mn-cs"/>
              </a:rPr>
              <a:t> in machine learning).</a:t>
            </a:r>
          </a:p>
          <a:p>
            <a:pPr marL="171450" indent="-171450">
              <a:buFont typeface="Arial" pitchFamily="34" charset="0"/>
              <a:buChar char="•"/>
            </a:pPr>
            <a:r>
              <a:rPr lang="en-US" sz="1200" b="0" i="0" kern="1200" dirty="0" smtClean="0">
                <a:solidFill>
                  <a:schemeClr val="tx1"/>
                </a:solidFill>
                <a:effectLst/>
                <a:latin typeface="+mn-lt"/>
                <a:ea typeface="+mn-ea"/>
                <a:cs typeface="+mn-cs"/>
              </a:rPr>
              <a:t>In many cases, the summand functions have a simple form that enables inexpensive evaluations of the sum-function and the sum gradient. For example, in statistics, </a:t>
            </a:r>
            <a:r>
              <a:rPr lang="en-US" sz="1200" b="0" i="0" u="none" strike="noStrike" kern="1200" dirty="0" smtClean="0">
                <a:solidFill>
                  <a:schemeClr val="tx1"/>
                </a:solidFill>
                <a:effectLst/>
                <a:latin typeface="+mn-lt"/>
                <a:ea typeface="+mn-ea"/>
                <a:cs typeface="+mn-cs"/>
                <a:hlinkClick r:id="rId6" tooltip="Exponential families"/>
              </a:rPr>
              <a:t>one-parameter exponential families</a:t>
            </a:r>
            <a:r>
              <a:rPr lang="en-US" sz="1200" b="0" i="0" kern="1200" dirty="0" smtClean="0">
                <a:solidFill>
                  <a:schemeClr val="tx1"/>
                </a:solidFill>
                <a:effectLst/>
                <a:latin typeface="+mn-lt"/>
                <a:ea typeface="+mn-ea"/>
                <a:cs typeface="+mn-cs"/>
              </a:rPr>
              <a:t> allow economical function-evaluations and gradient-evaluations.</a:t>
            </a:r>
          </a:p>
          <a:p>
            <a:pPr marL="171450" indent="-171450">
              <a:buFont typeface="Arial" pitchFamily="34" charset="0"/>
              <a:buChar char="•"/>
            </a:pPr>
            <a:r>
              <a:rPr lang="en-US" sz="1200" b="0" i="0" kern="1200" dirty="0" smtClean="0">
                <a:solidFill>
                  <a:schemeClr val="tx1"/>
                </a:solidFill>
                <a:effectLst/>
                <a:latin typeface="+mn-lt"/>
                <a:ea typeface="+mn-ea"/>
                <a:cs typeface="+mn-cs"/>
              </a:rPr>
              <a:t>However, in other cases, evaluating the sum-gradient may require expensive evaluations of the gradients from all summand functions. When the training set is enormous and no simple formulas exist, evaluating the sums of gradients becomes very expensive, because evaluating the gradient requires evaluating all the summand functions' gradients. To economize on the computational cost at every iteration, stochastic gradient descent </a:t>
            </a:r>
            <a:r>
              <a:rPr lang="en-US" sz="1200" b="0" i="0" u="none" strike="noStrike" kern="1200" dirty="0" smtClean="0">
                <a:solidFill>
                  <a:schemeClr val="tx1"/>
                </a:solidFill>
                <a:effectLst/>
                <a:latin typeface="+mn-lt"/>
                <a:ea typeface="+mn-ea"/>
                <a:cs typeface="+mn-cs"/>
                <a:hlinkClick r:id="rId7" tooltip="Sampling (statistics)"/>
              </a:rPr>
              <a:t>samples</a:t>
            </a:r>
            <a:r>
              <a:rPr lang="en-US" sz="1200" b="0" i="0" kern="1200" dirty="0" smtClean="0">
                <a:solidFill>
                  <a:schemeClr val="tx1"/>
                </a:solidFill>
                <a:effectLst/>
                <a:latin typeface="+mn-lt"/>
                <a:ea typeface="+mn-ea"/>
                <a:cs typeface="+mn-cs"/>
              </a:rPr>
              <a:t> a subset of summand functions at every step. This is very effective in the case of large-scale machine learning problems.  We show another</a:t>
            </a:r>
            <a:r>
              <a:rPr lang="en-US" sz="1200" b="0" i="0" kern="1200" baseline="0" dirty="0" smtClean="0">
                <a:solidFill>
                  <a:schemeClr val="tx1"/>
                </a:solidFill>
                <a:effectLst/>
                <a:latin typeface="+mn-lt"/>
                <a:ea typeface="+mn-ea"/>
                <a:cs typeface="+mn-cs"/>
              </a:rPr>
              <a:t> approach in the next slide.</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37</a:t>
            </a:fld>
            <a:endParaRPr lang="en-US"/>
          </a:p>
        </p:txBody>
      </p:sp>
    </p:spTree>
    <p:extLst>
      <p:ext uri="{BB962C8B-B14F-4D97-AF65-F5344CB8AC3E}">
        <p14:creationId xmlns:p14="http://schemas.microsoft.com/office/powerpoint/2010/main" val="222529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smtClean="0">
                <a:solidFill>
                  <a:schemeClr val="tx1"/>
                </a:solidFill>
                <a:effectLst/>
                <a:latin typeface="+mn-lt"/>
                <a:ea typeface="+mn-ea"/>
                <a:cs typeface="+mn-cs"/>
              </a:rPr>
              <a:t>In stochastic (or "on-line") gradient descent, the true gradient of  is approximated by a gradient at a single example: w</a:t>
            </a:r>
            <a:r>
              <a:rPr lang="en-US" sz="1200" b="0" i="0" kern="1200" baseline="30000" dirty="0" smtClean="0">
                <a:solidFill>
                  <a:schemeClr val="tx1"/>
                </a:solidFill>
                <a:effectLst/>
                <a:latin typeface="+mn-lt"/>
                <a:ea typeface="+mn-ea"/>
                <a:cs typeface="+mn-cs"/>
              </a:rPr>
              <a:t>(j) </a:t>
            </a:r>
            <a:r>
              <a:rPr lang="en-US" sz="1200" b="0" i="0" kern="1200" dirty="0" smtClean="0">
                <a:solidFill>
                  <a:schemeClr val="tx1"/>
                </a:solidFill>
                <a:effectLst/>
                <a:latin typeface="+mn-lt"/>
                <a:ea typeface="+mn-ea"/>
                <a:cs typeface="+mn-cs"/>
                <a:sym typeface="Symbol"/>
              </a:rPr>
              <a:t> </a:t>
            </a:r>
            <a:r>
              <a:rPr lang="en-US" sz="1200" b="0" i="0" kern="1200" dirty="0" smtClean="0">
                <a:solidFill>
                  <a:schemeClr val="tx1"/>
                </a:solidFill>
                <a:effectLst/>
                <a:latin typeface="+mn-lt"/>
                <a:ea typeface="+mn-ea"/>
                <a:cs typeface="+mn-cs"/>
              </a:rPr>
              <a:t>w</a:t>
            </a:r>
            <a:r>
              <a:rPr lang="en-US" sz="1200" b="0" i="0" kern="1200" baseline="30000" dirty="0" smtClean="0">
                <a:solidFill>
                  <a:schemeClr val="tx1"/>
                </a:solidFill>
                <a:effectLst/>
                <a:latin typeface="+mn-lt"/>
                <a:ea typeface="+mn-ea"/>
                <a:cs typeface="+mn-cs"/>
              </a:rPr>
              <a:t>(j) </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sym typeface="Symbol"/>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j,i</a:t>
            </a:r>
            <a:r>
              <a:rPr lang="en-US" sz="1200" b="0" i="0" kern="1200" dirty="0" smtClean="0">
                <a:solidFill>
                  <a:schemeClr val="tx1"/>
                </a:solidFill>
                <a:effectLst/>
                <a:latin typeface="+mn-lt"/>
                <a:ea typeface="+mn-ea"/>
                <a:cs typeface="+mn-cs"/>
              </a:rPr>
              <a:t>)</a:t>
            </a:r>
          </a:p>
          <a:p>
            <a:pPr marL="171450" indent="-171450">
              <a:buFont typeface="Arial" pitchFamily="34" charset="0"/>
              <a:buChar char="•"/>
            </a:pPr>
            <a:r>
              <a:rPr lang="en-US" sz="1200" b="0" i="0" kern="1200" dirty="0" smtClean="0">
                <a:solidFill>
                  <a:schemeClr val="tx1"/>
                </a:solidFill>
                <a:effectLst/>
                <a:latin typeface="+mn-lt"/>
                <a:ea typeface="+mn-ea"/>
                <a:cs typeface="+mn-cs"/>
              </a:rPr>
              <a:t>As the algorithm sweeps through the training set, it performs the above update for each training example. Several passes can be made over the training set until the algorithm converges. If this is done, the data can be shuffled for each pass to prevent cycles. Typical implementations may use an adaptive learning rate so that the algorithm converges.</a:t>
            </a:r>
          </a:p>
          <a:p>
            <a:pPr marL="171450" indent="-171450">
              <a:buFont typeface="Arial" pitchFamily="34" charset="0"/>
              <a:buChar char="•"/>
            </a:pPr>
            <a:r>
              <a:rPr lang="en-US" sz="1200" b="0" i="0" kern="120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compromise between computing the true gradient and the gradient at a single example, is to compute the gradient against more than one training example (called a "mini-batch") at each step. This can perform significantly better than true stochastic gradient descent because the code can make use of </a:t>
            </a:r>
            <a:r>
              <a:rPr lang="en-US" sz="1200" b="0" i="0" kern="1200" dirty="0" err="1" smtClean="0">
                <a:solidFill>
                  <a:schemeClr val="tx1"/>
                </a:solidFill>
                <a:effectLst/>
                <a:latin typeface="+mn-lt"/>
                <a:ea typeface="+mn-ea"/>
                <a:cs typeface="+mn-cs"/>
              </a:rPr>
              <a:t>vectorization</a:t>
            </a:r>
            <a:r>
              <a:rPr lang="en-US" sz="1200" b="0" i="0" kern="1200" dirty="0" smtClean="0">
                <a:solidFill>
                  <a:schemeClr val="tx1"/>
                </a:solidFill>
                <a:effectLst/>
                <a:latin typeface="+mn-lt"/>
                <a:ea typeface="+mn-ea"/>
                <a:cs typeface="+mn-cs"/>
              </a:rPr>
              <a:t> libraries rather than computing each step separately. It may also result in smoother convergence, as the gradient computed at each step uses more training examples.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38</a:t>
            </a:fld>
            <a:endParaRPr lang="en-US"/>
          </a:p>
        </p:txBody>
      </p:sp>
    </p:spTree>
    <p:extLst>
      <p:ext uri="{BB962C8B-B14F-4D97-AF65-F5344CB8AC3E}">
        <p14:creationId xmlns:p14="http://schemas.microsoft.com/office/powerpoint/2010/main" val="399438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491FA20-9604-40B1-906A-D52F22A82CFF}" type="slidenum">
              <a:rPr lang="en-US" smtClean="0"/>
              <a:pPr>
                <a:defRPr/>
              </a:pPr>
              <a:t>43</a:t>
            </a:fld>
            <a:endParaRPr lang="en-US"/>
          </a:p>
        </p:txBody>
      </p:sp>
    </p:spTree>
    <p:extLst>
      <p:ext uri="{BB962C8B-B14F-4D97-AF65-F5344CB8AC3E}">
        <p14:creationId xmlns:p14="http://schemas.microsoft.com/office/powerpoint/2010/main" val="1639361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30"/>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0FA47A0-B013-48A6-95A9-007040C182B2}" type="datetime1">
              <a:rPr lang="zh-CN" altLang="en-US"/>
              <a:pPr>
                <a:defRPr/>
              </a:pPr>
              <a:t>2019/11/18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993E28-42AD-447B-9575-3907DEC9DF4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4884B93-2BD9-4B73-90B5-E1003CC2439F}" type="datetime1">
              <a:rPr lang="zh-CN" altLang="en-US"/>
              <a:pPr>
                <a:defRPr/>
              </a:pPr>
              <a:t>2019/11/18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11FC36-971F-43AA-842A-73BF9F85D78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43"/>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43"/>
            <a:ext cx="65214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482F67-27C7-4978-B9E1-AD7E37ACEB4A}" type="datetime1">
              <a:rPr lang="zh-CN" altLang="en-US"/>
              <a:pPr>
                <a:defRPr/>
              </a:pPr>
              <a:t>2019/11/18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CAE3D-9C8C-4F8B-B1CC-91CA3B01182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B977936-9966-47E8-BDB4-3F0D4E52E6EA}" type="datetime1">
              <a:rPr lang="zh-CN" altLang="en-US"/>
              <a:pPr>
                <a:defRPr/>
              </a:pPr>
              <a:t>2019/11/18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DD87AA-3629-476D-84D9-26BE87F7F3C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5"/>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2E0B455-0EA4-451B-A19D-A6154547990A}" type="datetime1">
              <a:rPr lang="zh-CN" altLang="en-US"/>
              <a:pPr>
                <a:defRPr/>
              </a:pPr>
              <a:t>2019/11/18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AE176E-ACB5-417F-9067-5C33AD1C08D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5"/>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5"/>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7F37E53-4CD6-4328-AF0C-8C0DDF1E0F8B}" type="datetime1">
              <a:rPr lang="zh-CN" altLang="en-US"/>
              <a:pPr>
                <a:defRPr/>
              </a:pPr>
              <a:t>2019/11/18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6EFF4AC-4F7F-456A-8078-76866D3321A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3" y="1535113"/>
            <a:ext cx="4378590" cy="639762"/>
          </a:xfrm>
        </p:spPr>
        <p:txBody>
          <a:bodyPr anchor="b"/>
          <a:lstStyle>
            <a:lvl1pPr marL="0" indent="0">
              <a:buNone/>
              <a:defRPr sz="2400" b="1"/>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C05683A-5333-4937-A6CD-E8663B4D006C}" type="datetime1">
              <a:rPr lang="zh-CN" altLang="en-US"/>
              <a:pPr>
                <a:defRPr/>
              </a:pPr>
              <a:t>2019/11/18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0FF025C-31BE-4770-9331-C89BDE568DF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26A77AE-1B9F-42B2-811A-6F99620D8149}" type="datetime1">
              <a:rPr lang="zh-CN" altLang="en-US"/>
              <a:pPr>
                <a:defRPr/>
              </a:pPr>
              <a:t>2019/11/18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09F3418-8D5B-48D0-8519-D7BA09B3F7D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3785FF4-548A-4A8B-A9EC-D434D45493E6}" type="datetime1">
              <a:rPr lang="zh-CN" altLang="en-US"/>
              <a:pPr>
                <a:defRPr/>
              </a:pPr>
              <a:t>2019/11/18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1E7D12F-F666-4DA7-A8B6-BDC2D049FEB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3"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5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3" y="1435103"/>
            <a:ext cx="3259006" cy="4691063"/>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5BAB57D-5095-4911-83C4-01A78C7E7656}" type="datetime1">
              <a:rPr lang="zh-CN" altLang="en-US"/>
              <a:pPr>
                <a:defRPr/>
              </a:pPr>
              <a:t>2019/11/18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584C1F-62EB-4433-9DAB-AACFF9C3379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rtlCol="0">
            <a:normAutofit/>
          </a:bodyPr>
          <a:lstStyle>
            <a:lvl1pPr marL="0" indent="0">
              <a:buNone/>
              <a:defRPr sz="3200"/>
            </a:lvl1pPr>
            <a:lvl2pPr marL="457198" indent="0">
              <a:buNone/>
              <a:defRPr sz="2800"/>
            </a:lvl2pPr>
            <a:lvl3pPr marL="914395" indent="0">
              <a:buNone/>
              <a:defRPr sz="2400"/>
            </a:lvl3pPr>
            <a:lvl4pPr marL="1371592" indent="0">
              <a:buNone/>
              <a:defRPr sz="2000"/>
            </a:lvl4pPr>
            <a:lvl5pPr marL="1828789" indent="0">
              <a:buNone/>
              <a:defRPr sz="2000"/>
            </a:lvl5pPr>
            <a:lvl6pPr marL="2285987" indent="0">
              <a:buNone/>
              <a:defRPr sz="2000"/>
            </a:lvl6pPr>
            <a:lvl7pPr marL="2743185" indent="0">
              <a:buNone/>
              <a:defRPr sz="2000"/>
            </a:lvl7pPr>
            <a:lvl8pPr marL="3200381" indent="0">
              <a:buNone/>
              <a:defRPr sz="2000"/>
            </a:lvl8pPr>
            <a:lvl9pPr marL="3657579" indent="0">
              <a:buNone/>
              <a:defRPr sz="2000"/>
            </a:lvl9pPr>
          </a:lstStyle>
          <a:p>
            <a:pPr lvl="0"/>
            <a:endParaRPr lang="zh-CN" altLang="en-US" noProof="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5656D3-70BB-47DA-8351-45DCF1DCE7D1}" type="datetime1">
              <a:rPr lang="zh-CN" altLang="en-US"/>
              <a:pPr>
                <a:defRPr/>
              </a:pPr>
              <a:t>2019/11/18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0065962-8F1E-480E-B87F-5EA5CC72C42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95300" y="1600205"/>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A7A7082-A22E-4F00-BC87-9B0A08F9688B}" type="datetime1">
              <a:rPr lang="zh-CN" altLang="en-US"/>
              <a:pPr>
                <a:defRPr/>
              </a:pPr>
              <a:t>2019/11/18</a:t>
            </a:fld>
            <a:endParaRPr lang="zh-CN" altLang="en-US"/>
          </a:p>
        </p:txBody>
      </p:sp>
      <p:sp>
        <p:nvSpPr>
          <p:cNvPr id="5" name="页脚占位符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36A6D41-7B64-49F5-A2DE-243A463C140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98" algn="ctr" rtl="0" fontAlgn="base">
        <a:spcBef>
          <a:spcPct val="0"/>
        </a:spcBef>
        <a:spcAft>
          <a:spcPct val="0"/>
        </a:spcAft>
        <a:defRPr sz="4400">
          <a:solidFill>
            <a:schemeClr val="tx1"/>
          </a:solidFill>
          <a:latin typeface="Calibri" pitchFamily="34" charset="0"/>
          <a:ea typeface="宋体" pitchFamily="2" charset="-122"/>
        </a:defRPr>
      </a:lvl6pPr>
      <a:lvl7pPr marL="914395" algn="ctr" rtl="0" fontAlgn="base">
        <a:spcBef>
          <a:spcPct val="0"/>
        </a:spcBef>
        <a:spcAft>
          <a:spcPct val="0"/>
        </a:spcAft>
        <a:defRPr sz="4400">
          <a:solidFill>
            <a:schemeClr val="tx1"/>
          </a:solidFill>
          <a:latin typeface="Calibri" pitchFamily="34" charset="0"/>
          <a:ea typeface="宋体" pitchFamily="2" charset="-122"/>
        </a:defRPr>
      </a:lvl7pPr>
      <a:lvl8pPr marL="1371592" algn="ctr" rtl="0" fontAlgn="base">
        <a:spcBef>
          <a:spcPct val="0"/>
        </a:spcBef>
        <a:spcAft>
          <a:spcPct val="0"/>
        </a:spcAft>
        <a:defRPr sz="4400">
          <a:solidFill>
            <a:schemeClr val="tx1"/>
          </a:solidFill>
          <a:latin typeface="Calibri" pitchFamily="34" charset="0"/>
          <a:ea typeface="宋体" pitchFamily="2" charset="-122"/>
        </a:defRPr>
      </a:lvl8pPr>
      <a:lvl9pPr marL="1828789"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898" indent="-342898"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46" indent="-28574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93" indent="-22859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91" indent="-228598"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88" indent="-228598"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jpeg"/><Relationship Id="rId5" Type="http://schemas.openxmlformats.org/officeDocument/2006/relationships/slideLayout" Target="../slideLayouts/slideLayout2.xml"/><Relationship Id="rId10" Type="http://schemas.openxmlformats.org/officeDocument/2006/relationships/image" Target="../media/image15.png"/><Relationship Id="rId4" Type="http://schemas.openxmlformats.org/officeDocument/2006/relationships/tags" Target="../tags/tag4.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0.xml"/><Relationship Id="rId7" Type="http://schemas.openxmlformats.org/officeDocument/2006/relationships/image" Target="../media/image2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11.xml"/><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6.pn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0.jpeg"/><Relationship Id="rId5" Type="http://schemas.openxmlformats.org/officeDocument/2006/relationships/image" Target="../media/image2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1.xml"/><Relationship Id="rId7" Type="http://schemas.openxmlformats.org/officeDocument/2006/relationships/image" Target="../media/image3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1.jpeg"/><Relationship Id="rId5" Type="http://schemas.openxmlformats.org/officeDocument/2006/relationships/slideLayout" Target="../slideLayouts/slideLayout2.xml"/><Relationship Id="rId10" Type="http://schemas.openxmlformats.org/officeDocument/2006/relationships/image" Target="../media/image34.png"/><Relationship Id="rId4" Type="http://schemas.openxmlformats.org/officeDocument/2006/relationships/tags" Target="../tags/tag22.xml"/><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27.xml"/><Relationship Id="rId7" Type="http://schemas.openxmlformats.org/officeDocument/2006/relationships/image" Target="../media/image4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9.png"/><Relationship Id="rId5" Type="http://schemas.openxmlformats.org/officeDocument/2006/relationships/slideLayout" Target="../slideLayouts/slideLayout2.xml"/><Relationship Id="rId10" Type="http://schemas.openxmlformats.org/officeDocument/2006/relationships/image" Target="../media/image38.jpeg"/><Relationship Id="rId4" Type="http://schemas.openxmlformats.org/officeDocument/2006/relationships/tags" Target="../tags/tag28.xml"/><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53.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5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51.png"/><Relationship Id="rId5" Type="http://schemas.openxmlformats.org/officeDocument/2006/relationships/tags" Target="../tags/tag34.xml"/><Relationship Id="rId10" Type="http://schemas.openxmlformats.org/officeDocument/2006/relationships/image" Target="../media/image50.png"/><Relationship Id="rId4" Type="http://schemas.openxmlformats.org/officeDocument/2006/relationships/tags" Target="../tags/tag33.xml"/><Relationship Id="rId9"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sie.ntu.edu.tw/~cjlin/libsvm/" TargetMode="Externa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41.xml"/><Relationship Id="rId7" Type="http://schemas.openxmlformats.org/officeDocument/2006/relationships/image" Target="../media/image57.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56.jpeg"/><Relationship Id="rId5" Type="http://schemas.openxmlformats.org/officeDocument/2006/relationships/slideLayout" Target="../slideLayouts/slideLayout2.xml"/><Relationship Id="rId10" Type="http://schemas.openxmlformats.org/officeDocument/2006/relationships/image" Target="../media/image60.png"/><Relationship Id="rId4" Type="http://schemas.openxmlformats.org/officeDocument/2006/relationships/tags" Target="../tags/tag42.xml"/><Relationship Id="rId9" Type="http://schemas.openxmlformats.org/officeDocument/2006/relationships/image" Target="../media/image59.png"/></Relationships>
</file>

<file path=ppt/slides/_rels/slide3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45.xml"/><Relationship Id="rId7" Type="http://schemas.openxmlformats.org/officeDocument/2006/relationships/image" Target="../media/image61.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58.png"/><Relationship Id="rId5" Type="http://schemas.openxmlformats.org/officeDocument/2006/relationships/slideLayout" Target="../slideLayouts/slideLayout2.xml"/><Relationship Id="rId4" Type="http://schemas.openxmlformats.org/officeDocument/2006/relationships/tags" Target="../tags/tag46.xml"/><Relationship Id="rId9" Type="http://schemas.openxmlformats.org/officeDocument/2006/relationships/image" Target="../media/image63.png"/></Relationships>
</file>

<file path=ppt/slides/_rels/slide3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49.xml"/><Relationship Id="rId7" Type="http://schemas.openxmlformats.org/officeDocument/2006/relationships/image" Target="../media/image6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64.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tags" Target="../tags/tag52.xml"/><Relationship Id="rId7" Type="http://schemas.openxmlformats.org/officeDocument/2006/relationships/image" Target="../media/image68.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67.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55.xml"/><Relationship Id="rId7" Type="http://schemas.openxmlformats.org/officeDocument/2006/relationships/slideLayout" Target="../slideLayouts/slideLayout2.xml"/><Relationship Id="rId12" Type="http://schemas.openxmlformats.org/officeDocument/2006/relationships/image" Target="../media/image76.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75.png"/><Relationship Id="rId5" Type="http://schemas.openxmlformats.org/officeDocument/2006/relationships/tags" Target="../tags/tag57.xml"/><Relationship Id="rId10" Type="http://schemas.openxmlformats.org/officeDocument/2006/relationships/image" Target="../media/image74.png"/><Relationship Id="rId4" Type="http://schemas.openxmlformats.org/officeDocument/2006/relationships/tags" Target="../tags/tag56.xml"/><Relationship Id="rId9" Type="http://schemas.openxmlformats.org/officeDocument/2006/relationships/image" Target="../media/image73.pn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1.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80.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79.png"/><Relationship Id="rId5" Type="http://schemas.openxmlformats.org/officeDocument/2006/relationships/tags" Target="../tags/tag63.xml"/><Relationship Id="rId10" Type="http://schemas.openxmlformats.org/officeDocument/2006/relationships/image" Target="../media/image78.png"/><Relationship Id="rId4" Type="http://schemas.openxmlformats.org/officeDocument/2006/relationships/tags" Target="../tags/tag62.xml"/><Relationship Id="rId9" Type="http://schemas.openxmlformats.org/officeDocument/2006/relationships/image" Target="../media/image77.png"/><Relationship Id="rId14" Type="http://schemas.openxmlformats.org/officeDocument/2006/relationships/image" Target="../media/image82.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tags" Target="../tags/tag68.xml"/><Relationship Id="rId7" Type="http://schemas.openxmlformats.org/officeDocument/2006/relationships/image" Target="../media/image83.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2.xml"/><Relationship Id="rId11" Type="http://schemas.openxmlformats.org/officeDocument/2006/relationships/image" Target="../media/image86.png"/><Relationship Id="rId5" Type="http://schemas.openxmlformats.org/officeDocument/2006/relationships/tags" Target="../tags/tag70.xml"/><Relationship Id="rId10" Type="http://schemas.openxmlformats.org/officeDocument/2006/relationships/image" Target="../media/image76.png"/><Relationship Id="rId4" Type="http://schemas.openxmlformats.org/officeDocument/2006/relationships/tags" Target="../tags/tag69.xml"/><Relationship Id="rId9" Type="http://schemas.openxmlformats.org/officeDocument/2006/relationships/image" Target="../media/image8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93.png"/><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2" Type="http://schemas.openxmlformats.org/officeDocument/2006/relationships/hyperlink" Target="http://cran.r-project.org/web/packages/e1071/inde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archive.ics.uci.edu/ml/datasets/Glass+Identificati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Special:BookSources/0262194163" TargetMode="External"/><Relationship Id="rId2" Type="http://schemas.openxmlformats.org/officeDocument/2006/relationships/hyperlink" Target="http://link.springer.com/content/pdf/10.1007/BF00994018.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code.google.com/p/psv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www.csie.ntu.edu.tw/~cjlin/libsvm/" TargetMode="External"/><Relationship Id="rId3" Type="http://schemas.openxmlformats.org/officeDocument/2006/relationships/hyperlink" Target="http://www.stanford.edu/class/cs246/slides/13-svm.pdf" TargetMode="External"/><Relationship Id="rId7" Type="http://schemas.openxmlformats.org/officeDocument/2006/relationships/hyperlink" Target="http://www.cs.columbia.edu/~kathy/cs4701/documents/jason_svm_tutorial.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vms.org/tutorials/" TargetMode="External"/><Relationship Id="rId5" Type="http://schemas.openxmlformats.org/officeDocument/2006/relationships/hyperlink" Target="http://i.stanford.edu/~ullman/pub/ch12.pdf" TargetMode="External"/><Relationship Id="rId4" Type="http://schemas.openxmlformats.org/officeDocument/2006/relationships/hyperlink" Target="http://www.stanford.edu/class/cs276/handouts/lecture14-SVMs.ppt"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066800" y="2286000"/>
            <a:ext cx="7772400" cy="1143000"/>
          </a:xfrm>
        </p:spPr>
        <p:txBody>
          <a:bodyPr>
            <a:normAutofit fontScale="90000"/>
          </a:bodyPr>
          <a:lstStyle/>
          <a:p>
            <a:r>
              <a:rPr lang="en-US" altLang="zh-CN" smtClean="0">
                <a:ea typeface="宋体" pitchFamily="2" charset="-122"/>
              </a:rPr>
              <a:t>Lecture 10: </a:t>
            </a:r>
            <a:r>
              <a:rPr lang="en-US" dirty="0">
                <a:ea typeface="宋体" pitchFamily="2" charset="-122"/>
              </a:rPr>
              <a:t>Large </a:t>
            </a:r>
            <a:r>
              <a:rPr lang="en-US">
                <a:ea typeface="宋体" pitchFamily="2" charset="-122"/>
              </a:rPr>
              <a:t>Scale </a:t>
            </a:r>
            <a:r>
              <a:rPr lang="en-US" smtClean="0">
                <a:ea typeface="宋体" pitchFamily="2" charset="-122"/>
              </a:rPr>
              <a:t/>
            </a:r>
            <a:br>
              <a:rPr lang="en-US" smtClean="0">
                <a:ea typeface="宋体" pitchFamily="2" charset="-122"/>
              </a:rPr>
            </a:br>
            <a:r>
              <a:rPr lang="en-US" smtClean="0">
                <a:ea typeface="宋体" pitchFamily="2" charset="-122"/>
              </a:rPr>
              <a:t>Support </a:t>
            </a:r>
            <a:r>
              <a:rPr lang="en-US" dirty="0">
                <a:ea typeface="宋体" pitchFamily="2" charset="-122"/>
              </a:rPr>
              <a:t>Vector Machines</a:t>
            </a:r>
            <a:endParaRPr lang="en-US" altLang="zh-CN" dirty="0">
              <a:ea typeface="宋体" pitchFamily="2" charset="-122"/>
            </a:endParaRPr>
          </a:p>
        </p:txBody>
      </p:sp>
      <p:sp>
        <p:nvSpPr>
          <p:cNvPr id="4" name="灯片编号占位符 5"/>
          <p:cNvSpPr>
            <a:spLocks noGrp="1"/>
          </p:cNvSpPr>
          <p:nvPr>
            <p:ph type="sldNum" sz="quarter" idx="12"/>
          </p:nvPr>
        </p:nvSpPr>
        <p:spPr/>
        <p:txBody>
          <a:bodyPr/>
          <a:lstStyle/>
          <a:p>
            <a:fld id="{9E8B5173-C8BE-440B-9D5F-9D3AAFBE7A9A}" type="slidenum">
              <a:rPr lang="en-US" altLang="zh-CN"/>
              <a:pPr/>
              <a:t>1</a:t>
            </a:fld>
            <a:endParaRPr lang="en-US" altLang="zh-CN"/>
          </a:p>
        </p:txBody>
      </p:sp>
      <p:sp>
        <p:nvSpPr>
          <p:cNvPr id="5" name="副标题 4"/>
          <p:cNvSpPr txBox="1">
            <a:spLocks/>
          </p:cNvSpPr>
          <p:nvPr/>
        </p:nvSpPr>
        <p:spPr>
          <a:xfrm>
            <a:off x="1910730" y="836713"/>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CMSC5741 </a:t>
            </a:r>
            <a:r>
              <a:rPr lang="en-US" dirty="0"/>
              <a:t>Big Data </a:t>
            </a:r>
            <a:r>
              <a:rPr lang="en-US" dirty="0" smtClean="0"/>
              <a:t>Tech. </a:t>
            </a:r>
            <a:r>
              <a:rPr lang="en-US" smtClean="0"/>
              <a:t>&amp; Apps.</a:t>
            </a:r>
            <a:endParaRPr lang="en-US" dirty="0"/>
          </a:p>
          <a:p>
            <a:endParaRPr lang="en-US" dirty="0"/>
          </a:p>
        </p:txBody>
      </p:sp>
      <p:sp>
        <p:nvSpPr>
          <p:cNvPr id="6" name="副标题 4"/>
          <p:cNvSpPr txBox="1">
            <a:spLocks/>
          </p:cNvSpPr>
          <p:nvPr/>
        </p:nvSpPr>
        <p:spPr>
          <a:xfrm>
            <a:off x="1856656" y="4340696"/>
            <a:ext cx="6400800" cy="17526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Prof</a:t>
            </a:r>
            <a:r>
              <a:rPr lang="en-US" dirty="0"/>
              <a:t>. Michael R. </a:t>
            </a:r>
            <a:r>
              <a:rPr lang="en-US" dirty="0" err="1"/>
              <a:t>Lyu</a:t>
            </a:r>
            <a:endParaRPr lang="en-US" dirty="0"/>
          </a:p>
          <a:p>
            <a:r>
              <a:rPr lang="en-US" dirty="0"/>
              <a:t>Computer Science &amp; Engineering Dept.</a:t>
            </a:r>
          </a:p>
          <a:p>
            <a:r>
              <a:rPr lang="en-US" dirty="0"/>
              <a:t>The Chinese University of Hong Kong</a:t>
            </a:r>
          </a:p>
          <a:p>
            <a:endParaRPr lang="en-US" dirty="0"/>
          </a:p>
        </p:txBody>
      </p:sp>
    </p:spTree>
    <p:extLst>
      <p:ext uri="{BB962C8B-B14F-4D97-AF65-F5344CB8AC3E}">
        <p14:creationId xmlns:p14="http://schemas.microsoft.com/office/powerpoint/2010/main" val="149039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SVMs</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10</a:t>
            </a:fld>
            <a:endParaRPr lang="zh-CN" altLang="en-US"/>
          </a:p>
        </p:txBody>
      </p:sp>
      <p:pic>
        <p:nvPicPr>
          <p:cNvPr id="5" name="Picture 2" descr="C:\Users\localuser\Desktop\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5892" y="1958558"/>
            <a:ext cx="2959108" cy="281251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p:cNvSpPr>
            <a:spLocks noGrp="1"/>
          </p:cNvSpPr>
          <p:nvPr>
            <p:ph idx="1"/>
          </p:nvPr>
        </p:nvSpPr>
        <p:spPr>
          <a:xfrm>
            <a:off x="838200" y="1600204"/>
            <a:ext cx="5842992" cy="4525963"/>
          </a:xfrm>
        </p:spPr>
        <p:txBody>
          <a:bodyPr/>
          <a:lstStyle/>
          <a:p>
            <a:r>
              <a:rPr lang="en-US" dirty="0" smtClean="0"/>
              <a:t>Data</a:t>
            </a:r>
          </a:p>
          <a:p>
            <a:pPr lvl="1"/>
            <a:r>
              <a:rPr lang="en-US" dirty="0" smtClean="0"/>
              <a:t>Training examples:</a:t>
            </a:r>
          </a:p>
          <a:p>
            <a:pPr lvl="1"/>
            <a:r>
              <a:rPr lang="en-US" dirty="0" smtClean="0"/>
              <a:t>Each</a:t>
            </a:r>
          </a:p>
          <a:p>
            <a:pPr lvl="1"/>
            <a:r>
              <a:rPr lang="en-US" dirty="0" smtClean="0"/>
              <a:t>Want to find a </a:t>
            </a:r>
            <a:r>
              <a:rPr lang="en-US" dirty="0" err="1" smtClean="0"/>
              <a:t>hyperplane</a:t>
            </a:r>
            <a:endParaRPr lang="en-US" dirty="0" smtClean="0"/>
          </a:p>
          <a:p>
            <a:pPr marL="457198" lvl="1" indent="0">
              <a:buNone/>
            </a:pPr>
            <a:r>
              <a:rPr lang="en-US" dirty="0"/>
              <a:t> </a:t>
            </a:r>
            <a:r>
              <a:rPr lang="en-US" dirty="0" smtClean="0"/>
              <a:t>   to separate “+” from “-”</a:t>
            </a:r>
          </a:p>
          <a:p>
            <a:pPr marL="514347" indent="-457198"/>
            <a:r>
              <a:rPr lang="en-US" dirty="0" smtClean="0"/>
              <a:t>What’s the </a:t>
            </a:r>
            <a:r>
              <a:rPr lang="en-US" dirty="0" smtClean="0">
                <a:solidFill>
                  <a:srgbClr val="FF0000"/>
                </a:solidFill>
              </a:rPr>
              <a:t>best</a:t>
            </a:r>
            <a:r>
              <a:rPr lang="en-US" dirty="0" smtClean="0"/>
              <a:t> </a:t>
            </a:r>
            <a:r>
              <a:rPr lang="en-US" dirty="0" err="1" smtClean="0"/>
              <a:t>hyperplane</a:t>
            </a:r>
            <a:r>
              <a:rPr lang="en-US" dirty="0" smtClean="0"/>
              <a:t> defined by      ?</a:t>
            </a:r>
            <a:endParaRPr lang="en-US" dirty="0"/>
          </a:p>
        </p:txBody>
      </p:sp>
      <p:pic>
        <p:nvPicPr>
          <p:cNvPr id="18" name="Picture 1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391423" y="2348881"/>
            <a:ext cx="2171700" cy="255270"/>
          </a:xfrm>
          <a:prstGeom prst="rect">
            <a:avLst/>
          </a:prstGeom>
        </p:spPr>
      </p:pic>
      <p:pic>
        <p:nvPicPr>
          <p:cNvPr id="21" name="Picture 20"/>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496185" y="2808605"/>
            <a:ext cx="2453640" cy="293370"/>
          </a:xfrm>
          <a:prstGeom prst="rect">
            <a:avLst/>
          </a:prstGeom>
        </p:spPr>
      </p:pic>
      <p:pic>
        <p:nvPicPr>
          <p:cNvPr id="23" name="Picture 2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77275" y="3323093"/>
            <a:ext cx="1369695" cy="276225"/>
          </a:xfrm>
          <a:prstGeom prst="rect">
            <a:avLst/>
          </a:prstGeom>
        </p:spPr>
      </p:pic>
      <p:pic>
        <p:nvPicPr>
          <p:cNvPr id="25" name="Picture 2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356636" y="4976601"/>
            <a:ext cx="237363" cy="160020"/>
          </a:xfrm>
          <a:prstGeom prst="rect">
            <a:avLst/>
          </a:prstGeom>
        </p:spPr>
      </p:pic>
    </p:spTree>
    <p:extLst>
      <p:ext uri="{BB962C8B-B14F-4D97-AF65-F5344CB8AC3E}">
        <p14:creationId xmlns:p14="http://schemas.microsoft.com/office/powerpoint/2010/main" val="5311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500"/>
                                        <p:tgtEl>
                                          <p:spTgt spid="1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animEffect transition="in" filter="fade">
                                      <p:cBhvr>
                                        <p:cTn id="33" dur="500"/>
                                        <p:tgtEl>
                                          <p:spTgt spid="1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Margin</a:t>
            </a:r>
            <a:endParaRPr lang="en-US" dirty="0"/>
          </a:p>
        </p:txBody>
      </p:sp>
      <p:sp>
        <p:nvSpPr>
          <p:cNvPr id="3" name="Content Placeholder 2"/>
          <p:cNvSpPr>
            <a:spLocks noGrp="1"/>
          </p:cNvSpPr>
          <p:nvPr>
            <p:ph idx="1"/>
          </p:nvPr>
        </p:nvSpPr>
        <p:spPr>
          <a:xfrm>
            <a:off x="838200" y="1600204"/>
            <a:ext cx="5338936" cy="4525963"/>
          </a:xfrm>
        </p:spPr>
        <p:txBody>
          <a:bodyPr/>
          <a:lstStyle/>
          <a:p>
            <a:r>
              <a:rPr lang="en-US" dirty="0" smtClean="0"/>
              <a:t>Distance from the separating </a:t>
            </a:r>
            <a:r>
              <a:rPr lang="en-US" dirty="0" err="1" smtClean="0"/>
              <a:t>hyperplance</a:t>
            </a:r>
            <a:r>
              <a:rPr lang="en-US" dirty="0" smtClean="0"/>
              <a:t> corresponds to the “</a:t>
            </a:r>
            <a:r>
              <a:rPr lang="en-US" dirty="0" smtClean="0">
                <a:solidFill>
                  <a:srgbClr val="FF0000"/>
                </a:solidFill>
              </a:rPr>
              <a:t>confidence</a:t>
            </a:r>
            <a:r>
              <a:rPr lang="en-US" dirty="0" smtClean="0"/>
              <a:t>” of prediction</a:t>
            </a:r>
          </a:p>
          <a:p>
            <a:r>
              <a:rPr lang="en-US" dirty="0" smtClean="0"/>
              <a:t>Example: We have </a:t>
            </a:r>
            <a:r>
              <a:rPr lang="en-US" dirty="0" smtClean="0">
                <a:solidFill>
                  <a:srgbClr val="FF0000"/>
                </a:solidFill>
              </a:rPr>
              <a:t>more</a:t>
            </a:r>
            <a:r>
              <a:rPr lang="en-US" dirty="0" smtClean="0"/>
              <a:t> confidence to say A and B belong to “+” than C</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11</a:t>
            </a:fld>
            <a:endParaRPr lang="zh-CN" altLang="en-US"/>
          </a:p>
        </p:txBody>
      </p:sp>
      <p:pic>
        <p:nvPicPr>
          <p:cNvPr id="1026" name="Picture 2" descr="C:\Users\localuser\Desktop\marg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9144" y="1772820"/>
            <a:ext cx="2857932" cy="279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6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Margin</a:t>
            </a:r>
            <a:endParaRPr lang="en-US" dirty="0"/>
          </a:p>
        </p:txBody>
      </p:sp>
      <p:sp>
        <p:nvSpPr>
          <p:cNvPr id="3" name="Content Placeholder 2"/>
          <p:cNvSpPr>
            <a:spLocks noGrp="1"/>
          </p:cNvSpPr>
          <p:nvPr>
            <p:ph idx="1"/>
          </p:nvPr>
        </p:nvSpPr>
        <p:spPr>
          <a:xfrm>
            <a:off x="838200" y="1600205"/>
            <a:ext cx="4330824" cy="4637111"/>
          </a:xfrm>
        </p:spPr>
        <p:txBody>
          <a:bodyPr/>
          <a:lstStyle/>
          <a:p>
            <a:r>
              <a:rPr lang="en-US" b="1" dirty="0" smtClean="0">
                <a:solidFill>
                  <a:srgbClr val="FF0000"/>
                </a:solidFill>
              </a:rPr>
              <a:t>Support Vectors</a:t>
            </a:r>
            <a:r>
              <a:rPr lang="en-US" dirty="0" smtClean="0"/>
              <a:t>: Examples </a:t>
            </a:r>
            <a:r>
              <a:rPr lang="en-US" dirty="0" smtClean="0">
                <a:solidFill>
                  <a:srgbClr val="FF0000"/>
                </a:solidFill>
              </a:rPr>
              <a:t>closest</a:t>
            </a:r>
            <a:r>
              <a:rPr lang="en-US" dirty="0" smtClean="0"/>
              <a:t> to </a:t>
            </a:r>
            <a:r>
              <a:rPr lang="en-US" dirty="0"/>
              <a:t>the </a:t>
            </a:r>
            <a:r>
              <a:rPr lang="en-US" dirty="0" err="1"/>
              <a:t>hyperplane</a:t>
            </a:r>
            <a:r>
              <a:rPr lang="en-US" dirty="0"/>
              <a:t> </a:t>
            </a:r>
            <a:endParaRPr lang="en-US" dirty="0" smtClean="0"/>
          </a:p>
          <a:p>
            <a:r>
              <a:rPr lang="en-US" b="1" dirty="0" smtClean="0">
                <a:solidFill>
                  <a:srgbClr val="FF0000"/>
                </a:solidFill>
              </a:rPr>
              <a:t>Margin</a:t>
            </a:r>
            <a:r>
              <a:rPr lang="en-US" dirty="0" smtClean="0"/>
              <a:t>     : </a:t>
            </a:r>
            <a:r>
              <a:rPr lang="en-US" dirty="0">
                <a:solidFill>
                  <a:srgbClr val="FF0000"/>
                </a:solidFill>
              </a:rPr>
              <a:t>width</a:t>
            </a:r>
            <a:r>
              <a:rPr lang="en-US" dirty="0"/>
              <a:t> of separation between support vectors of classes.</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12</a:t>
            </a:fld>
            <a:endParaRPr lang="zh-CN" altLang="en-US"/>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601124" y="3369188"/>
            <a:ext cx="168021" cy="232029"/>
          </a:xfrm>
          <a:prstGeom prst="rect">
            <a:avLst/>
          </a:prstGeom>
        </p:spPr>
      </p:pic>
      <p:grpSp>
        <p:nvGrpSpPr>
          <p:cNvPr id="5" name="Group 4"/>
          <p:cNvGrpSpPr/>
          <p:nvPr/>
        </p:nvGrpSpPr>
        <p:grpSpPr>
          <a:xfrm>
            <a:off x="4339529" y="1844826"/>
            <a:ext cx="4933951" cy="4473786"/>
            <a:chOff x="4339529" y="1844826"/>
            <a:chExt cx="4933951" cy="4473786"/>
          </a:xfrm>
        </p:grpSpPr>
        <p:sp>
          <p:nvSpPr>
            <p:cNvPr id="71" name="Line 4"/>
            <p:cNvSpPr>
              <a:spLocks noChangeShapeType="1"/>
            </p:cNvSpPr>
            <p:nvPr/>
          </p:nvSpPr>
          <p:spPr bwMode="auto">
            <a:xfrm flipV="1">
              <a:off x="5330130" y="2302024"/>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Line 5"/>
            <p:cNvSpPr>
              <a:spLocks noChangeShapeType="1"/>
            </p:cNvSpPr>
            <p:nvPr/>
          </p:nvSpPr>
          <p:spPr bwMode="auto">
            <a:xfrm flipV="1">
              <a:off x="5192018" y="5291287"/>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 name="AutoShape 6"/>
            <p:cNvSpPr>
              <a:spLocks noChangeArrowheads="1"/>
            </p:cNvSpPr>
            <p:nvPr/>
          </p:nvSpPr>
          <p:spPr bwMode="auto">
            <a:xfrm>
              <a:off x="6366768" y="312117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74" name="AutoShape 7"/>
            <p:cNvSpPr>
              <a:spLocks noChangeArrowheads="1"/>
            </p:cNvSpPr>
            <p:nvPr/>
          </p:nvSpPr>
          <p:spPr bwMode="auto">
            <a:xfrm>
              <a:off x="5792093" y="34783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75" name="AutoShape 8"/>
            <p:cNvSpPr>
              <a:spLocks noChangeArrowheads="1"/>
            </p:cNvSpPr>
            <p:nvPr/>
          </p:nvSpPr>
          <p:spPr bwMode="auto">
            <a:xfrm>
              <a:off x="5944493" y="40244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76" name="AutoShape 9"/>
            <p:cNvSpPr>
              <a:spLocks noChangeArrowheads="1"/>
            </p:cNvSpPr>
            <p:nvPr/>
          </p:nvSpPr>
          <p:spPr bwMode="auto">
            <a:xfrm>
              <a:off x="5563493" y="44816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77" name="AutoShape 10"/>
            <p:cNvSpPr>
              <a:spLocks noChangeArrowheads="1"/>
            </p:cNvSpPr>
            <p:nvPr/>
          </p:nvSpPr>
          <p:spPr bwMode="auto">
            <a:xfrm>
              <a:off x="6096893" y="28814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78" name="AutoShape 11"/>
            <p:cNvSpPr>
              <a:spLocks noChangeArrowheads="1"/>
            </p:cNvSpPr>
            <p:nvPr/>
          </p:nvSpPr>
          <p:spPr bwMode="auto">
            <a:xfrm>
              <a:off x="5563493" y="37958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79" name="AutoShape 12"/>
            <p:cNvSpPr>
              <a:spLocks noChangeArrowheads="1"/>
            </p:cNvSpPr>
            <p:nvPr/>
          </p:nvSpPr>
          <p:spPr bwMode="auto">
            <a:xfrm>
              <a:off x="5715893" y="39482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80" name="AutoShape 13"/>
            <p:cNvSpPr>
              <a:spLocks noChangeArrowheads="1"/>
            </p:cNvSpPr>
            <p:nvPr/>
          </p:nvSpPr>
          <p:spPr bwMode="auto">
            <a:xfrm>
              <a:off x="6477893" y="356726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81" name="AutoShape 14"/>
            <p:cNvSpPr>
              <a:spLocks noChangeArrowheads="1"/>
            </p:cNvSpPr>
            <p:nvPr/>
          </p:nvSpPr>
          <p:spPr bwMode="auto">
            <a:xfrm>
              <a:off x="7379593" y="35545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2" name="AutoShape 15"/>
            <p:cNvSpPr>
              <a:spLocks noChangeArrowheads="1"/>
            </p:cNvSpPr>
            <p:nvPr/>
          </p:nvSpPr>
          <p:spPr bwMode="auto">
            <a:xfrm>
              <a:off x="7011293" y="44816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3" name="AutoShape 16"/>
            <p:cNvSpPr>
              <a:spLocks noChangeArrowheads="1"/>
            </p:cNvSpPr>
            <p:nvPr/>
          </p:nvSpPr>
          <p:spPr bwMode="auto">
            <a:xfrm>
              <a:off x="8001893" y="44816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4" name="AutoShape 17"/>
            <p:cNvSpPr>
              <a:spLocks noChangeArrowheads="1"/>
            </p:cNvSpPr>
            <p:nvPr/>
          </p:nvSpPr>
          <p:spPr bwMode="auto">
            <a:xfrm>
              <a:off x="6693793" y="50023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5" name="AutoShape 18"/>
            <p:cNvSpPr>
              <a:spLocks noChangeArrowheads="1"/>
            </p:cNvSpPr>
            <p:nvPr/>
          </p:nvSpPr>
          <p:spPr bwMode="auto">
            <a:xfrm>
              <a:off x="7316093" y="38720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6" name="AutoShape 19"/>
            <p:cNvSpPr>
              <a:spLocks noChangeArrowheads="1"/>
            </p:cNvSpPr>
            <p:nvPr/>
          </p:nvSpPr>
          <p:spPr bwMode="auto">
            <a:xfrm>
              <a:off x="6747768" y="436577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7" name="AutoShape 20"/>
            <p:cNvSpPr>
              <a:spLocks noChangeArrowheads="1"/>
            </p:cNvSpPr>
            <p:nvPr/>
          </p:nvSpPr>
          <p:spPr bwMode="auto">
            <a:xfrm>
              <a:off x="7392293" y="47102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8" name="AutoShape 21"/>
            <p:cNvSpPr>
              <a:spLocks noChangeArrowheads="1"/>
            </p:cNvSpPr>
            <p:nvPr/>
          </p:nvSpPr>
          <p:spPr bwMode="auto">
            <a:xfrm>
              <a:off x="8078093" y="3795862"/>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89" name="AutoShape 22"/>
            <p:cNvSpPr>
              <a:spLocks noChangeArrowheads="1"/>
            </p:cNvSpPr>
            <p:nvPr/>
          </p:nvSpPr>
          <p:spPr bwMode="auto">
            <a:xfrm>
              <a:off x="6563618" y="228297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90" name="AutoShape 23"/>
            <p:cNvSpPr>
              <a:spLocks noChangeArrowheads="1"/>
            </p:cNvSpPr>
            <p:nvPr/>
          </p:nvSpPr>
          <p:spPr bwMode="auto">
            <a:xfrm>
              <a:off x="7173218" y="235917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91" name="AutoShape 24"/>
            <p:cNvSpPr>
              <a:spLocks noChangeArrowheads="1"/>
            </p:cNvSpPr>
            <p:nvPr/>
          </p:nvSpPr>
          <p:spPr bwMode="auto">
            <a:xfrm>
              <a:off x="8240018" y="312117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92" name="Line 25"/>
            <p:cNvSpPr>
              <a:spLocks noChangeShapeType="1"/>
            </p:cNvSpPr>
            <p:nvPr/>
          </p:nvSpPr>
          <p:spPr bwMode="auto">
            <a:xfrm flipV="1">
              <a:off x="5792097" y="2282974"/>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26"/>
            <p:cNvSpPr>
              <a:spLocks noChangeShapeType="1"/>
            </p:cNvSpPr>
            <p:nvPr/>
          </p:nvSpPr>
          <p:spPr bwMode="auto">
            <a:xfrm>
              <a:off x="6644580" y="2365524"/>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27"/>
            <p:cNvSpPr>
              <a:spLocks noChangeShapeType="1"/>
            </p:cNvSpPr>
            <p:nvPr/>
          </p:nvSpPr>
          <p:spPr bwMode="auto">
            <a:xfrm flipH="1" flipV="1">
              <a:off x="7127181" y="3387874"/>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Text Box 29"/>
            <p:cNvSpPr txBox="1">
              <a:spLocks noChangeArrowheads="1"/>
            </p:cNvSpPr>
            <p:nvPr/>
          </p:nvSpPr>
          <p:spPr bwMode="auto">
            <a:xfrm>
              <a:off x="6749355" y="2502051"/>
              <a:ext cx="495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spcBef>
                  <a:spcPct val="50000"/>
                </a:spcBef>
              </a:pPr>
              <a:r>
                <a:rPr lang="en-US" i="1">
                  <a:latin typeface="Times New Roman" pitchFamily="18" charset="0"/>
                </a:rPr>
                <a:t>r</a:t>
              </a:r>
            </a:p>
          </p:txBody>
        </p:sp>
        <p:sp>
          <p:nvSpPr>
            <p:cNvPr id="96" name="Oval 30"/>
            <p:cNvSpPr>
              <a:spLocks noChangeArrowheads="1"/>
            </p:cNvSpPr>
            <p:nvPr/>
          </p:nvSpPr>
          <p:spPr bwMode="auto">
            <a:xfrm>
              <a:off x="6403280" y="3502178"/>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 name="Oval 31"/>
            <p:cNvSpPr>
              <a:spLocks noChangeArrowheads="1"/>
            </p:cNvSpPr>
            <p:nvPr/>
          </p:nvSpPr>
          <p:spPr bwMode="auto">
            <a:xfrm>
              <a:off x="6676330" y="4297516"/>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8" name="Oval 32"/>
            <p:cNvSpPr>
              <a:spLocks noChangeArrowheads="1"/>
            </p:cNvSpPr>
            <p:nvPr/>
          </p:nvSpPr>
          <p:spPr bwMode="auto">
            <a:xfrm>
              <a:off x="7309743" y="3484716"/>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9" name="Line 33"/>
            <p:cNvSpPr>
              <a:spLocks noChangeShapeType="1"/>
            </p:cNvSpPr>
            <p:nvPr/>
          </p:nvSpPr>
          <p:spPr bwMode="auto">
            <a:xfrm flipH="1" flipV="1">
              <a:off x="6503297" y="4202266"/>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34"/>
            <p:cNvSpPr>
              <a:spLocks noChangeShapeType="1"/>
            </p:cNvSpPr>
            <p:nvPr/>
          </p:nvSpPr>
          <p:spPr bwMode="auto">
            <a:xfrm flipH="1" flipV="1">
              <a:off x="6555681" y="3640291"/>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35"/>
            <p:cNvSpPr>
              <a:spLocks noChangeShapeType="1"/>
            </p:cNvSpPr>
            <p:nvPr/>
          </p:nvSpPr>
          <p:spPr bwMode="auto">
            <a:xfrm flipV="1">
              <a:off x="6230247" y="2463949"/>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36"/>
            <p:cNvSpPr>
              <a:spLocks noChangeShapeType="1"/>
            </p:cNvSpPr>
            <p:nvPr/>
          </p:nvSpPr>
          <p:spPr bwMode="auto">
            <a:xfrm flipV="1">
              <a:off x="5582547" y="2102000"/>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38"/>
            <p:cNvSpPr>
              <a:spLocks noChangeShapeType="1"/>
            </p:cNvSpPr>
            <p:nvPr/>
          </p:nvSpPr>
          <p:spPr bwMode="auto">
            <a:xfrm>
              <a:off x="7597080" y="2168675"/>
              <a:ext cx="552450" cy="419100"/>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 name="Text Box 39"/>
            <p:cNvSpPr txBox="1">
              <a:spLocks noChangeArrowheads="1"/>
            </p:cNvSpPr>
            <p:nvPr/>
          </p:nvSpPr>
          <p:spPr bwMode="auto">
            <a:xfrm>
              <a:off x="7673280" y="1844826"/>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spcBef>
                  <a:spcPct val="50000"/>
                </a:spcBef>
              </a:pPr>
              <a:r>
                <a:rPr lang="el-GR" i="1">
                  <a:latin typeface="Times New Roman" pitchFamily="18" charset="0"/>
                </a:rPr>
                <a:t>ρ</a:t>
              </a:r>
              <a:endParaRPr lang="en-US" i="1">
                <a:latin typeface="Times New Roman" pitchFamily="18" charset="0"/>
              </a:endParaRPr>
            </a:p>
          </p:txBody>
        </p:sp>
        <p:sp>
          <p:nvSpPr>
            <p:cNvPr id="105" name="Text Box 40"/>
            <p:cNvSpPr txBox="1">
              <a:spLocks noChangeArrowheads="1"/>
            </p:cNvSpPr>
            <p:nvPr/>
          </p:nvSpPr>
          <p:spPr bwMode="auto">
            <a:xfrm>
              <a:off x="6396930" y="1914678"/>
              <a:ext cx="351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r>
                <a:rPr lang="en-US" i="1"/>
                <a:t>x</a:t>
              </a:r>
            </a:p>
          </p:txBody>
        </p:sp>
        <p:sp>
          <p:nvSpPr>
            <p:cNvPr id="106" name="Text Box 41"/>
            <p:cNvSpPr txBox="1">
              <a:spLocks noChangeArrowheads="1"/>
            </p:cNvSpPr>
            <p:nvPr/>
          </p:nvSpPr>
          <p:spPr bwMode="auto">
            <a:xfrm>
              <a:off x="7447854" y="2792566"/>
              <a:ext cx="40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r>
                <a:rPr lang="en-US" i="1"/>
                <a:t>x</a:t>
              </a:r>
              <a:r>
                <a:rPr lang="en-US" i="1">
                  <a:cs typeface="Arial" pitchFamily="34" charset="0"/>
                </a:rPr>
                <a:t>′</a:t>
              </a:r>
              <a:endParaRPr lang="en-US"/>
            </a:p>
          </p:txBody>
        </p:sp>
        <p:sp>
          <p:nvSpPr>
            <p:cNvPr id="107" name="Line 26"/>
            <p:cNvSpPr>
              <a:spLocks noChangeShapeType="1"/>
            </p:cNvSpPr>
            <p:nvPr/>
          </p:nvSpPr>
          <p:spPr bwMode="auto">
            <a:xfrm>
              <a:off x="4568130" y="4657874"/>
              <a:ext cx="762000" cy="615950"/>
            </a:xfrm>
            <a:prstGeom prst="line">
              <a:avLst/>
            </a:prstGeom>
            <a:noFill/>
            <a:ln w="1905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108" name="TextBox 43"/>
            <p:cNvSpPr txBox="1">
              <a:spLocks noChangeArrowheads="1"/>
            </p:cNvSpPr>
            <p:nvPr/>
          </p:nvSpPr>
          <p:spPr bwMode="auto">
            <a:xfrm>
              <a:off x="4339529" y="4810275"/>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r>
                <a:rPr lang="en-US" sz="1800" b="1"/>
                <a:t>w</a:t>
              </a:r>
            </a:p>
          </p:txBody>
        </p:sp>
        <p:cxnSp>
          <p:nvCxnSpPr>
            <p:cNvPr id="2048" name="Straight Arrow Connector 2047"/>
            <p:cNvCxnSpPr/>
            <p:nvPr/>
          </p:nvCxnSpPr>
          <p:spPr>
            <a:xfrm>
              <a:off x="6792218" y="4454675"/>
              <a:ext cx="44450" cy="13505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49" name="TextBox 2048"/>
            <p:cNvSpPr txBox="1"/>
            <p:nvPr/>
          </p:nvSpPr>
          <p:spPr>
            <a:xfrm>
              <a:off x="6366769" y="5949280"/>
              <a:ext cx="1962150" cy="369332"/>
            </a:xfrm>
            <a:prstGeom prst="rect">
              <a:avLst/>
            </a:prstGeom>
            <a:noFill/>
          </p:spPr>
          <p:txBody>
            <a:bodyPr wrap="square" rtlCol="0">
              <a:spAutoFit/>
            </a:bodyPr>
            <a:lstStyle/>
            <a:p>
              <a:r>
                <a:rPr lang="en-US" dirty="0" smtClean="0"/>
                <a:t>Support vector</a:t>
              </a:r>
              <a:endParaRPr lang="en-US" dirty="0"/>
            </a:p>
          </p:txBody>
        </p:sp>
      </p:grpSp>
    </p:spTree>
    <p:extLst>
      <p:ext uri="{BB962C8B-B14F-4D97-AF65-F5344CB8AC3E}">
        <p14:creationId xmlns:p14="http://schemas.microsoft.com/office/powerpoint/2010/main" val="62931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Margin</a:t>
            </a:r>
            <a:endParaRPr lang="en-US" dirty="0"/>
          </a:p>
        </p:txBody>
      </p:sp>
      <p:sp>
        <p:nvSpPr>
          <p:cNvPr id="3" name="Content Placeholder 2"/>
          <p:cNvSpPr>
            <a:spLocks noGrp="1"/>
          </p:cNvSpPr>
          <p:nvPr>
            <p:ph idx="1"/>
          </p:nvPr>
        </p:nvSpPr>
        <p:spPr>
          <a:xfrm>
            <a:off x="838200" y="1600204"/>
            <a:ext cx="5338936" cy="4525963"/>
          </a:xfrm>
        </p:spPr>
        <p:txBody>
          <a:bodyPr/>
          <a:lstStyle/>
          <a:p>
            <a:pPr eaLnBrk="1" hangingPunct="1">
              <a:spcBef>
                <a:spcPct val="50000"/>
              </a:spcBef>
            </a:pPr>
            <a:r>
              <a:rPr lang="en-US" dirty="0"/>
              <a:t>Distance from example to the separator is </a:t>
            </a:r>
            <a:r>
              <a:rPr lang="en-US" dirty="0" smtClean="0"/>
              <a:t>:</a:t>
            </a:r>
          </a:p>
          <a:p>
            <a:pPr eaLnBrk="1" hangingPunct="1">
              <a:spcBef>
                <a:spcPct val="50000"/>
              </a:spcBef>
            </a:pPr>
            <a:endParaRPr lang="en-US" dirty="0"/>
          </a:p>
          <a:p>
            <a:pPr eaLnBrk="1" hangingPunct="1">
              <a:spcBef>
                <a:spcPct val="50000"/>
              </a:spcBef>
            </a:pPr>
            <a:r>
              <a:rPr lang="en-US" dirty="0" smtClean="0"/>
              <a:t>Proof:</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13</a:t>
            </a:fld>
            <a:endParaRPr lang="zh-CN" altLang="en-US"/>
          </a:p>
        </p:txBody>
      </p:sp>
      <p:pic>
        <p:nvPicPr>
          <p:cNvPr id="43" name="Picture 4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568628" y="2756756"/>
            <a:ext cx="2136267" cy="869442"/>
          </a:xfrm>
          <a:prstGeom prst="rect">
            <a:avLst/>
          </a:prstGeom>
        </p:spPr>
      </p:pic>
      <p:pic>
        <p:nvPicPr>
          <p:cNvPr id="48" name="Picture 4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88694" y="4125026"/>
            <a:ext cx="4176463" cy="1969016"/>
          </a:xfrm>
          <a:prstGeom prst="rect">
            <a:avLst/>
          </a:prstGeom>
        </p:spPr>
      </p:pic>
      <p:sp>
        <p:nvSpPr>
          <p:cNvPr id="49" name="Line 4"/>
          <p:cNvSpPr>
            <a:spLocks noChangeShapeType="1"/>
          </p:cNvSpPr>
          <p:nvPr/>
        </p:nvSpPr>
        <p:spPr bwMode="auto">
          <a:xfrm flipV="1">
            <a:off x="5546154" y="3238129"/>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Line 5"/>
          <p:cNvSpPr>
            <a:spLocks noChangeShapeType="1"/>
          </p:cNvSpPr>
          <p:nvPr/>
        </p:nvSpPr>
        <p:spPr bwMode="auto">
          <a:xfrm flipV="1">
            <a:off x="5408042" y="6227391"/>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AutoShape 6"/>
          <p:cNvSpPr>
            <a:spLocks noChangeArrowheads="1"/>
          </p:cNvSpPr>
          <p:nvPr/>
        </p:nvSpPr>
        <p:spPr bwMode="auto">
          <a:xfrm>
            <a:off x="6582792" y="40572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2" name="AutoShape 7"/>
          <p:cNvSpPr>
            <a:spLocks noChangeArrowheads="1"/>
          </p:cNvSpPr>
          <p:nvPr/>
        </p:nvSpPr>
        <p:spPr bwMode="auto">
          <a:xfrm>
            <a:off x="6008117" y="44144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3" name="AutoShape 8"/>
          <p:cNvSpPr>
            <a:spLocks noChangeArrowheads="1"/>
          </p:cNvSpPr>
          <p:nvPr/>
        </p:nvSpPr>
        <p:spPr bwMode="auto">
          <a:xfrm>
            <a:off x="6160517" y="49605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4" name="AutoShape 9"/>
          <p:cNvSpPr>
            <a:spLocks noChangeArrowheads="1"/>
          </p:cNvSpPr>
          <p:nvPr/>
        </p:nvSpPr>
        <p:spPr bwMode="auto">
          <a:xfrm>
            <a:off x="5779517" y="54177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5" name="AutoShape 10"/>
          <p:cNvSpPr>
            <a:spLocks noChangeArrowheads="1"/>
          </p:cNvSpPr>
          <p:nvPr/>
        </p:nvSpPr>
        <p:spPr bwMode="auto">
          <a:xfrm>
            <a:off x="6312917" y="38175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6" name="AutoShape 11"/>
          <p:cNvSpPr>
            <a:spLocks noChangeArrowheads="1"/>
          </p:cNvSpPr>
          <p:nvPr/>
        </p:nvSpPr>
        <p:spPr bwMode="auto">
          <a:xfrm>
            <a:off x="5779517" y="47319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7" name="AutoShape 12"/>
          <p:cNvSpPr>
            <a:spLocks noChangeArrowheads="1"/>
          </p:cNvSpPr>
          <p:nvPr/>
        </p:nvSpPr>
        <p:spPr bwMode="auto">
          <a:xfrm>
            <a:off x="5931917" y="48843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8" name="AutoShape 13"/>
          <p:cNvSpPr>
            <a:spLocks noChangeArrowheads="1"/>
          </p:cNvSpPr>
          <p:nvPr/>
        </p:nvSpPr>
        <p:spPr bwMode="auto">
          <a:xfrm>
            <a:off x="6693917" y="45033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9" name="AutoShape 14"/>
          <p:cNvSpPr>
            <a:spLocks noChangeArrowheads="1"/>
          </p:cNvSpPr>
          <p:nvPr/>
        </p:nvSpPr>
        <p:spPr bwMode="auto">
          <a:xfrm>
            <a:off x="7595617" y="44906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0" name="AutoShape 15"/>
          <p:cNvSpPr>
            <a:spLocks noChangeArrowheads="1"/>
          </p:cNvSpPr>
          <p:nvPr/>
        </p:nvSpPr>
        <p:spPr bwMode="auto">
          <a:xfrm>
            <a:off x="7227317" y="54177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1" name="AutoShape 16"/>
          <p:cNvSpPr>
            <a:spLocks noChangeArrowheads="1"/>
          </p:cNvSpPr>
          <p:nvPr/>
        </p:nvSpPr>
        <p:spPr bwMode="auto">
          <a:xfrm>
            <a:off x="8217917" y="54177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2" name="AutoShape 17"/>
          <p:cNvSpPr>
            <a:spLocks noChangeArrowheads="1"/>
          </p:cNvSpPr>
          <p:nvPr/>
        </p:nvSpPr>
        <p:spPr bwMode="auto">
          <a:xfrm>
            <a:off x="6909817" y="59384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3" name="AutoShape 18"/>
          <p:cNvSpPr>
            <a:spLocks noChangeArrowheads="1"/>
          </p:cNvSpPr>
          <p:nvPr/>
        </p:nvSpPr>
        <p:spPr bwMode="auto">
          <a:xfrm>
            <a:off x="7532117" y="48081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4" name="AutoShape 19"/>
          <p:cNvSpPr>
            <a:spLocks noChangeArrowheads="1"/>
          </p:cNvSpPr>
          <p:nvPr/>
        </p:nvSpPr>
        <p:spPr bwMode="auto">
          <a:xfrm>
            <a:off x="6963792" y="5301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5" name="AutoShape 20"/>
          <p:cNvSpPr>
            <a:spLocks noChangeArrowheads="1"/>
          </p:cNvSpPr>
          <p:nvPr/>
        </p:nvSpPr>
        <p:spPr bwMode="auto">
          <a:xfrm>
            <a:off x="7608317" y="56463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6" name="AutoShape 21"/>
          <p:cNvSpPr>
            <a:spLocks noChangeArrowheads="1"/>
          </p:cNvSpPr>
          <p:nvPr/>
        </p:nvSpPr>
        <p:spPr bwMode="auto">
          <a:xfrm>
            <a:off x="8294117" y="473196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67" name="AutoShape 22"/>
          <p:cNvSpPr>
            <a:spLocks noChangeArrowheads="1"/>
          </p:cNvSpPr>
          <p:nvPr/>
        </p:nvSpPr>
        <p:spPr bwMode="auto">
          <a:xfrm>
            <a:off x="6779642" y="32190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68" name="AutoShape 23"/>
          <p:cNvSpPr>
            <a:spLocks noChangeArrowheads="1"/>
          </p:cNvSpPr>
          <p:nvPr/>
        </p:nvSpPr>
        <p:spPr bwMode="auto">
          <a:xfrm>
            <a:off x="7389242" y="32952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69" name="AutoShape 24"/>
          <p:cNvSpPr>
            <a:spLocks noChangeArrowheads="1"/>
          </p:cNvSpPr>
          <p:nvPr/>
        </p:nvSpPr>
        <p:spPr bwMode="auto">
          <a:xfrm>
            <a:off x="8456042" y="40572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70" name="Line 25"/>
          <p:cNvSpPr>
            <a:spLocks noChangeShapeType="1"/>
          </p:cNvSpPr>
          <p:nvPr/>
        </p:nvSpPr>
        <p:spPr bwMode="auto">
          <a:xfrm flipV="1">
            <a:off x="6008121" y="3219078"/>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26"/>
          <p:cNvSpPr>
            <a:spLocks noChangeShapeType="1"/>
          </p:cNvSpPr>
          <p:nvPr/>
        </p:nvSpPr>
        <p:spPr bwMode="auto">
          <a:xfrm>
            <a:off x="6860604" y="3301629"/>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27"/>
          <p:cNvSpPr>
            <a:spLocks noChangeShapeType="1"/>
          </p:cNvSpPr>
          <p:nvPr/>
        </p:nvSpPr>
        <p:spPr bwMode="auto">
          <a:xfrm flipH="1" flipV="1">
            <a:off x="7343205" y="4323978"/>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Text Box 29"/>
          <p:cNvSpPr txBox="1">
            <a:spLocks noChangeArrowheads="1"/>
          </p:cNvSpPr>
          <p:nvPr/>
        </p:nvSpPr>
        <p:spPr bwMode="auto">
          <a:xfrm>
            <a:off x="6965379" y="3438155"/>
            <a:ext cx="495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spcBef>
                <a:spcPct val="50000"/>
              </a:spcBef>
            </a:pPr>
            <a:r>
              <a:rPr lang="en-US" i="1">
                <a:latin typeface="Times New Roman" pitchFamily="18" charset="0"/>
              </a:rPr>
              <a:t>r</a:t>
            </a:r>
          </a:p>
        </p:txBody>
      </p:sp>
      <p:sp>
        <p:nvSpPr>
          <p:cNvPr id="74" name="Oval 30"/>
          <p:cNvSpPr>
            <a:spLocks noChangeArrowheads="1"/>
          </p:cNvSpPr>
          <p:nvPr/>
        </p:nvSpPr>
        <p:spPr bwMode="auto">
          <a:xfrm>
            <a:off x="6619304" y="4438282"/>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 name="Oval 31"/>
          <p:cNvSpPr>
            <a:spLocks noChangeArrowheads="1"/>
          </p:cNvSpPr>
          <p:nvPr/>
        </p:nvSpPr>
        <p:spPr bwMode="auto">
          <a:xfrm>
            <a:off x="6892354" y="5233620"/>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 name="Oval 32"/>
          <p:cNvSpPr>
            <a:spLocks noChangeArrowheads="1"/>
          </p:cNvSpPr>
          <p:nvPr/>
        </p:nvSpPr>
        <p:spPr bwMode="auto">
          <a:xfrm>
            <a:off x="7525767" y="4420820"/>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 name="Line 33"/>
          <p:cNvSpPr>
            <a:spLocks noChangeShapeType="1"/>
          </p:cNvSpPr>
          <p:nvPr/>
        </p:nvSpPr>
        <p:spPr bwMode="auto">
          <a:xfrm flipH="1" flipV="1">
            <a:off x="6719321" y="5138370"/>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34"/>
          <p:cNvSpPr>
            <a:spLocks noChangeShapeType="1"/>
          </p:cNvSpPr>
          <p:nvPr/>
        </p:nvSpPr>
        <p:spPr bwMode="auto">
          <a:xfrm flipH="1" flipV="1">
            <a:off x="6771705" y="4576395"/>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35"/>
          <p:cNvSpPr>
            <a:spLocks noChangeShapeType="1"/>
          </p:cNvSpPr>
          <p:nvPr/>
        </p:nvSpPr>
        <p:spPr bwMode="auto">
          <a:xfrm flipV="1">
            <a:off x="6446271" y="3400054"/>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36"/>
          <p:cNvSpPr>
            <a:spLocks noChangeShapeType="1"/>
          </p:cNvSpPr>
          <p:nvPr/>
        </p:nvSpPr>
        <p:spPr bwMode="auto">
          <a:xfrm flipV="1">
            <a:off x="5798571" y="3038103"/>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38"/>
          <p:cNvSpPr>
            <a:spLocks noChangeShapeType="1"/>
          </p:cNvSpPr>
          <p:nvPr/>
        </p:nvSpPr>
        <p:spPr bwMode="auto">
          <a:xfrm>
            <a:off x="7813104" y="3104779"/>
            <a:ext cx="552450" cy="419100"/>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Text Box 39"/>
          <p:cNvSpPr txBox="1">
            <a:spLocks noChangeArrowheads="1"/>
          </p:cNvSpPr>
          <p:nvPr/>
        </p:nvSpPr>
        <p:spPr bwMode="auto">
          <a:xfrm>
            <a:off x="7889304" y="2780931"/>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spcBef>
                <a:spcPct val="50000"/>
              </a:spcBef>
            </a:pPr>
            <a:r>
              <a:rPr lang="el-GR" i="1">
                <a:latin typeface="Times New Roman" pitchFamily="18" charset="0"/>
              </a:rPr>
              <a:t>ρ</a:t>
            </a:r>
            <a:endParaRPr lang="en-US" i="1">
              <a:latin typeface="Times New Roman" pitchFamily="18" charset="0"/>
            </a:endParaRPr>
          </a:p>
        </p:txBody>
      </p:sp>
      <p:sp>
        <p:nvSpPr>
          <p:cNvPr id="83" name="Text Box 40"/>
          <p:cNvSpPr txBox="1">
            <a:spLocks noChangeArrowheads="1"/>
          </p:cNvSpPr>
          <p:nvPr/>
        </p:nvSpPr>
        <p:spPr bwMode="auto">
          <a:xfrm>
            <a:off x="6612954" y="2850783"/>
            <a:ext cx="351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r>
              <a:rPr lang="en-US" i="1"/>
              <a:t>x</a:t>
            </a:r>
          </a:p>
        </p:txBody>
      </p:sp>
      <p:sp>
        <p:nvSpPr>
          <p:cNvPr id="84" name="Text Box 41"/>
          <p:cNvSpPr txBox="1">
            <a:spLocks noChangeArrowheads="1"/>
          </p:cNvSpPr>
          <p:nvPr/>
        </p:nvSpPr>
        <p:spPr bwMode="auto">
          <a:xfrm>
            <a:off x="7663878" y="3728670"/>
            <a:ext cx="40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r>
              <a:rPr lang="en-US" i="1"/>
              <a:t>x</a:t>
            </a:r>
            <a:r>
              <a:rPr lang="en-US" i="1">
                <a:cs typeface="Arial" pitchFamily="34" charset="0"/>
              </a:rPr>
              <a:t>′</a:t>
            </a:r>
            <a:endParaRPr lang="en-US"/>
          </a:p>
        </p:txBody>
      </p:sp>
      <p:sp>
        <p:nvSpPr>
          <p:cNvPr id="85" name="Line 26"/>
          <p:cNvSpPr>
            <a:spLocks noChangeShapeType="1"/>
          </p:cNvSpPr>
          <p:nvPr/>
        </p:nvSpPr>
        <p:spPr bwMode="auto">
          <a:xfrm>
            <a:off x="4784154" y="5593979"/>
            <a:ext cx="762000" cy="615950"/>
          </a:xfrm>
          <a:prstGeom prst="line">
            <a:avLst/>
          </a:prstGeom>
          <a:noFill/>
          <a:ln w="1905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86" name="TextBox 43"/>
          <p:cNvSpPr txBox="1">
            <a:spLocks noChangeArrowheads="1"/>
          </p:cNvSpPr>
          <p:nvPr/>
        </p:nvSpPr>
        <p:spPr bwMode="auto">
          <a:xfrm>
            <a:off x="4555553" y="5746379"/>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MS PGothic" pitchFamily="34" charset="-128"/>
              </a:defRPr>
            </a:lvl1pPr>
            <a:lvl2pPr marL="742950" indent="-285750" eaLnBrk="0" hangingPunct="0">
              <a:defRPr sz="2400">
                <a:solidFill>
                  <a:schemeClr val="tx1"/>
                </a:solidFill>
                <a:latin typeface="Lucida Sans" pitchFamily="34" charset="0"/>
                <a:ea typeface="MS PGothic" pitchFamily="34" charset="-128"/>
              </a:defRPr>
            </a:lvl2pPr>
            <a:lvl3pPr marL="1143000" indent="-228600" eaLnBrk="0" hangingPunct="0">
              <a:defRPr sz="2400">
                <a:solidFill>
                  <a:schemeClr val="tx1"/>
                </a:solidFill>
                <a:latin typeface="Lucida Sans" pitchFamily="34" charset="0"/>
                <a:ea typeface="MS PGothic" pitchFamily="34" charset="-128"/>
              </a:defRPr>
            </a:lvl3pPr>
            <a:lvl4pPr marL="1600200" indent="-228600" eaLnBrk="0" hangingPunct="0">
              <a:defRPr sz="2400">
                <a:solidFill>
                  <a:schemeClr val="tx1"/>
                </a:solidFill>
                <a:latin typeface="Lucida Sans" pitchFamily="34" charset="0"/>
                <a:ea typeface="MS PGothic" pitchFamily="34" charset="-128"/>
              </a:defRPr>
            </a:lvl4pPr>
            <a:lvl5pPr marL="2057400" indent="-228600" eaLnBrk="0" hangingPunct="0">
              <a:defRPr sz="2400">
                <a:solidFill>
                  <a:schemeClr val="tx1"/>
                </a:solidFill>
                <a:latin typeface="Lucida San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MS PGothic" pitchFamily="34" charset="-128"/>
              </a:defRPr>
            </a:lvl9pPr>
          </a:lstStyle>
          <a:p>
            <a:pPr eaLnBrk="1" hangingPunct="1"/>
            <a:r>
              <a:rPr lang="en-US" sz="1800" b="1" dirty="0"/>
              <a:t>w</a:t>
            </a:r>
          </a:p>
        </p:txBody>
      </p:sp>
      <p:sp>
        <p:nvSpPr>
          <p:cNvPr id="5" name="TextBox 4"/>
          <p:cNvSpPr txBox="1"/>
          <p:nvPr/>
        </p:nvSpPr>
        <p:spPr>
          <a:xfrm>
            <a:off x="3076925" y="5065625"/>
            <a:ext cx="520976" cy="276999"/>
          </a:xfrm>
          <a:prstGeom prst="rect">
            <a:avLst/>
          </a:prstGeom>
          <a:solidFill>
            <a:schemeClr val="bg1"/>
          </a:solidFill>
        </p:spPr>
        <p:txBody>
          <a:bodyPr wrap="none" lIns="0" tIns="0" rIns="0" bIns="0" rtlCol="0">
            <a:spAutoFit/>
          </a:bodyPr>
          <a:lstStyle/>
          <a:p>
            <a:r>
              <a:rPr lang="en-US" dirty="0" smtClean="0">
                <a:latin typeface="Calibri Light" panose="020F0302020204030204" pitchFamily="34" charset="0"/>
                <a:cs typeface="Utsaah" panose="020B0604020202020204" pitchFamily="34" charset="0"/>
              </a:rPr>
              <a:t>+</a:t>
            </a:r>
            <a:r>
              <a:rPr lang="en-US" i="1" dirty="0" smtClean="0">
                <a:latin typeface="Calibri Light" panose="020F0302020204030204" pitchFamily="34" charset="0"/>
                <a:cs typeface="Utsaah" panose="020B0604020202020204" pitchFamily="34" charset="0"/>
              </a:rPr>
              <a:t>b</a:t>
            </a:r>
            <a:r>
              <a:rPr lang="en-US" dirty="0" smtClean="0">
                <a:latin typeface="Calibri Light" panose="020F0302020204030204" pitchFamily="34" charset="0"/>
                <a:cs typeface="Utsaah" panose="020B0604020202020204" pitchFamily="34" charset="0"/>
              </a:rPr>
              <a:t>=0,</a:t>
            </a:r>
            <a:endParaRPr lang="en-US" dirty="0">
              <a:latin typeface="Calibri Light" panose="020F0302020204030204" pitchFamily="34" charset="0"/>
              <a:cs typeface="Utsaah" panose="020B0604020202020204" pitchFamily="34" charset="0"/>
            </a:endParaRPr>
          </a:p>
        </p:txBody>
      </p:sp>
      <p:sp>
        <p:nvSpPr>
          <p:cNvPr id="6" name="Rectangle 5"/>
          <p:cNvSpPr/>
          <p:nvPr/>
        </p:nvSpPr>
        <p:spPr>
          <a:xfrm>
            <a:off x="3579829" y="5001368"/>
            <a:ext cx="410369" cy="369332"/>
          </a:xfrm>
          <a:prstGeom prst="rect">
            <a:avLst/>
          </a:prstGeom>
          <a:solidFill>
            <a:schemeClr val="bg1"/>
          </a:solidFill>
        </p:spPr>
        <p:txBody>
          <a:bodyPr wrap="none" lIns="0" tIns="45720" rIns="0">
            <a:spAutoFit/>
          </a:bodyPr>
          <a:lstStyle/>
          <a:p>
            <a:r>
              <a:rPr lang="en-US" i="1" dirty="0">
                <a:latin typeface="Times New Roman" pitchFamily="18" charset="0"/>
                <a:cs typeface="Times New Roman" pitchFamily="18" charset="0"/>
              </a:rPr>
              <a:t>||w||</a:t>
            </a:r>
          </a:p>
        </p:txBody>
      </p:sp>
    </p:spTree>
    <p:extLst>
      <p:ext uri="{BB962C8B-B14F-4D97-AF65-F5344CB8AC3E}">
        <p14:creationId xmlns:p14="http://schemas.microsoft.com/office/powerpoint/2010/main" val="411032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Largest Margin</a:t>
            </a:r>
          </a:p>
        </p:txBody>
      </p:sp>
      <p:sp>
        <p:nvSpPr>
          <p:cNvPr id="3" name="Content Placeholder 2"/>
          <p:cNvSpPr>
            <a:spLocks noGrp="1"/>
          </p:cNvSpPr>
          <p:nvPr>
            <p:ph idx="1"/>
          </p:nvPr>
        </p:nvSpPr>
        <p:spPr/>
        <p:txBody>
          <a:bodyPr/>
          <a:lstStyle/>
          <a:p>
            <a:r>
              <a:rPr lang="en-US" dirty="0" smtClean="0"/>
              <a:t>Assume </a:t>
            </a:r>
            <a:r>
              <a:rPr lang="en-US" dirty="0"/>
              <a:t>that all data is at least distance 1 from the </a:t>
            </a:r>
            <a:r>
              <a:rPr lang="en-US" dirty="0" err="1"/>
              <a:t>hyperplane</a:t>
            </a:r>
            <a:r>
              <a:rPr lang="en-US" dirty="0"/>
              <a:t>, then the following </a:t>
            </a:r>
            <a:r>
              <a:rPr lang="en-US" dirty="0" smtClean="0"/>
              <a:t>constraints </a:t>
            </a:r>
            <a:r>
              <a:rPr lang="en-US" dirty="0"/>
              <a:t>follow for a training </a:t>
            </a:r>
            <a:r>
              <a:rPr lang="en-US" dirty="0" smtClean="0"/>
              <a:t>set</a:t>
            </a:r>
          </a:p>
          <a:p>
            <a:pPr marL="0" indent="0">
              <a:buNone/>
            </a:pPr>
            <a:endParaRPr lang="en-US" dirty="0" smtClean="0"/>
          </a:p>
          <a:p>
            <a:pPr marL="0" indent="0">
              <a:spcBef>
                <a:spcPts val="0"/>
              </a:spcBef>
              <a:buNone/>
            </a:pPr>
            <a:endParaRPr lang="en-US" dirty="0" smtClean="0"/>
          </a:p>
          <a:p>
            <a:r>
              <a:rPr lang="en-US" dirty="0" smtClean="0"/>
              <a:t>For </a:t>
            </a:r>
            <a:r>
              <a:rPr lang="en-US" dirty="0">
                <a:solidFill>
                  <a:srgbClr val="FF0000"/>
                </a:solidFill>
              </a:rPr>
              <a:t>support vectors</a:t>
            </a:r>
            <a:r>
              <a:rPr lang="en-US" dirty="0"/>
              <a:t>, the inequality becomes an equality</a:t>
            </a:r>
          </a:p>
          <a:p>
            <a:r>
              <a:rPr lang="en-US" dirty="0" smtClean="0"/>
              <a:t>Recall that </a:t>
            </a:r>
          </a:p>
          <a:p>
            <a:r>
              <a:rPr lang="en-US" dirty="0" smtClean="0"/>
              <a:t>Margin is: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14</a:t>
            </a:fld>
            <a:endParaRPr lang="zh-CN" altLang="en-US"/>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872880" y="2712974"/>
            <a:ext cx="1813560" cy="357378"/>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296816" y="3501540"/>
            <a:ext cx="2573655" cy="405384"/>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195860" y="5225750"/>
            <a:ext cx="1828069" cy="744008"/>
          </a:xfrm>
          <a:prstGeom prst="rect">
            <a:avLst/>
          </a:prstGeom>
        </p:spPr>
      </p:pic>
      <p:pic>
        <p:nvPicPr>
          <p:cNvPr id="8" name="Picture 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189396" y="5905714"/>
            <a:ext cx="989107" cy="611631"/>
          </a:xfrm>
          <a:prstGeom prst="rect">
            <a:avLst/>
          </a:prstGeom>
        </p:spPr>
      </p:pic>
    </p:spTree>
    <p:extLst>
      <p:ext uri="{BB962C8B-B14F-4D97-AF65-F5344CB8AC3E}">
        <p14:creationId xmlns:p14="http://schemas.microsoft.com/office/powerpoint/2010/main" val="159130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SVMs</a:t>
            </a:r>
            <a:endParaRPr lang="en-US" dirty="0"/>
          </a:p>
        </p:txBody>
      </p:sp>
      <p:sp>
        <p:nvSpPr>
          <p:cNvPr id="3" name="Content Placeholder 2"/>
          <p:cNvSpPr>
            <a:spLocks noGrp="1"/>
          </p:cNvSpPr>
          <p:nvPr>
            <p:ph idx="1"/>
          </p:nvPr>
        </p:nvSpPr>
        <p:spPr/>
        <p:txBody>
          <a:bodyPr/>
          <a:lstStyle/>
          <a:p>
            <a:r>
              <a:rPr lang="en-US" dirty="0" smtClean="0"/>
              <a:t>Note that we assume that all data points are </a:t>
            </a:r>
            <a:r>
              <a:rPr lang="en-US" dirty="0" smtClean="0">
                <a:solidFill>
                  <a:srgbClr val="FF0000"/>
                </a:solidFill>
              </a:rPr>
              <a:t>linearly separated </a:t>
            </a:r>
            <a:r>
              <a:rPr lang="en-US" dirty="0" smtClean="0"/>
              <a:t>by the </a:t>
            </a:r>
            <a:r>
              <a:rPr lang="en-US" dirty="0" err="1" smtClean="0"/>
              <a:t>hyperplane</a:t>
            </a:r>
            <a:r>
              <a:rPr lang="en-US" dirty="0" smtClean="0"/>
              <a:t>.</a:t>
            </a:r>
          </a:p>
          <a:p>
            <a:r>
              <a:rPr lang="en-US" dirty="0" smtClean="0"/>
              <a:t>The margin is </a:t>
            </a:r>
            <a:r>
              <a:rPr lang="en-US" dirty="0">
                <a:solidFill>
                  <a:srgbClr val="FF0000"/>
                </a:solidFill>
              </a:rPr>
              <a:t>invariant </a:t>
            </a:r>
            <a:r>
              <a:rPr lang="en-US" dirty="0" smtClean="0"/>
              <a:t>to scaling </a:t>
            </a:r>
            <a:r>
              <a:rPr lang="en-US" dirty="0"/>
              <a:t>of </a:t>
            </a:r>
            <a:r>
              <a:rPr lang="en-US" dirty="0" smtClean="0"/>
              <a:t>parameters. </a:t>
            </a:r>
          </a:p>
          <a:p>
            <a:pPr lvl="1"/>
            <a:r>
              <a:rPr lang="en-US" dirty="0" smtClean="0"/>
              <a:t>i.e. by changing w, b to 5w, 5b, the margin doesn’t change</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15</a:t>
            </a:fld>
            <a:endParaRPr lang="zh-CN" altLang="en-US"/>
          </a:p>
        </p:txBody>
      </p:sp>
    </p:spTree>
    <p:extLst>
      <p:ext uri="{BB962C8B-B14F-4D97-AF65-F5344CB8AC3E}">
        <p14:creationId xmlns:p14="http://schemas.microsoft.com/office/powerpoint/2010/main" val="182701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Maximize</a:t>
            </a:r>
            <a:r>
              <a:rPr lang="en-US" dirty="0" smtClean="0"/>
              <a:t> the margin</a:t>
            </a:r>
          </a:p>
          <a:p>
            <a:pPr lvl="1"/>
            <a:r>
              <a:rPr lang="en-US" dirty="0" smtClean="0"/>
              <a:t>Good according to intuition, theory (VC dimension) &amp; practice</a:t>
            </a:r>
          </a:p>
          <a:p>
            <a:pPr marL="514347" indent="-457198"/>
            <a:r>
              <a:rPr lang="en-US" dirty="0" smtClean="0"/>
              <a:t>The problem of linear SVMs is formulated as:</a:t>
            </a:r>
          </a:p>
          <a:p>
            <a:pPr marL="514347" indent="-457198"/>
            <a:endParaRPr lang="en-US" dirty="0"/>
          </a:p>
          <a:p>
            <a:pPr marL="514347" indent="-457198"/>
            <a:endParaRPr lang="en-US" dirty="0" smtClean="0"/>
          </a:p>
          <a:p>
            <a:pPr marL="514347" indent="-457198"/>
            <a:r>
              <a:rPr lang="en-US" dirty="0"/>
              <a:t>An </a:t>
            </a:r>
            <a:r>
              <a:rPr lang="en-US" dirty="0" smtClean="0"/>
              <a:t>equivalent form is: </a:t>
            </a:r>
          </a:p>
          <a:p>
            <a:pPr marL="514347" indent="-457198"/>
            <a:endParaRPr lang="en-US" dirty="0"/>
          </a:p>
          <a:p>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16</a:t>
            </a:fld>
            <a:endParaRPr lang="zh-CN" altLang="en-US"/>
          </a:p>
        </p:txBody>
      </p:sp>
      <p:pic>
        <p:nvPicPr>
          <p:cNvPr id="13" name="Picture 1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48744" y="3814441"/>
            <a:ext cx="4110990" cy="967740"/>
          </a:xfrm>
          <a:prstGeom prst="rect">
            <a:avLst/>
          </a:prstGeom>
        </p:spPr>
      </p:pic>
      <p:pic>
        <p:nvPicPr>
          <p:cNvPr id="12" name="Picture 1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504728" y="5445225"/>
            <a:ext cx="4110990" cy="906780"/>
          </a:xfrm>
          <a:prstGeom prst="rect">
            <a:avLst/>
          </a:prstGeom>
        </p:spPr>
      </p:pic>
      <p:sp>
        <p:nvSpPr>
          <p:cNvPr id="7" name="Frame 6"/>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493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Support Vector Machines</a:t>
            </a:r>
          </a:p>
          <a:p>
            <a:pPr lvl="1"/>
            <a:r>
              <a:rPr lang="en-US" dirty="0" smtClean="0">
                <a:solidFill>
                  <a:schemeClr val="bg1">
                    <a:lumMod val="65000"/>
                  </a:schemeClr>
                </a:solidFill>
              </a:rPr>
              <a:t>History</a:t>
            </a:r>
          </a:p>
          <a:p>
            <a:pPr lvl="1"/>
            <a:r>
              <a:rPr lang="en-US" dirty="0" smtClean="0">
                <a:solidFill>
                  <a:schemeClr val="bg1">
                    <a:lumMod val="65000"/>
                  </a:schemeClr>
                </a:solidFill>
              </a:rPr>
              <a:t>Linear </a:t>
            </a:r>
            <a:r>
              <a:rPr lang="en-US" dirty="0">
                <a:solidFill>
                  <a:schemeClr val="bg1">
                    <a:lumMod val="65000"/>
                  </a:schemeClr>
                </a:solidFill>
              </a:rPr>
              <a:t>Separable </a:t>
            </a:r>
            <a:r>
              <a:rPr lang="en-US" dirty="0" smtClean="0">
                <a:solidFill>
                  <a:schemeClr val="bg1">
                    <a:lumMod val="65000"/>
                  </a:schemeClr>
                </a:solidFill>
              </a:rPr>
              <a:t>SVMs</a:t>
            </a:r>
          </a:p>
          <a:p>
            <a:pPr lvl="1"/>
            <a:r>
              <a:rPr lang="en-US" dirty="0" smtClean="0"/>
              <a:t>Non-linear </a:t>
            </a:r>
            <a:r>
              <a:rPr lang="en-US" dirty="0"/>
              <a:t>Separable SVMs</a:t>
            </a:r>
            <a:endParaRPr lang="en-US" dirty="0" smtClean="0"/>
          </a:p>
          <a:p>
            <a:pPr lvl="2"/>
            <a:r>
              <a:rPr lang="en-US" dirty="0" smtClean="0"/>
              <a:t>Soft Margin</a:t>
            </a:r>
          </a:p>
          <a:p>
            <a:pPr lvl="2"/>
            <a:r>
              <a:rPr lang="en-US" dirty="0" smtClean="0">
                <a:solidFill>
                  <a:schemeClr val="bg1">
                    <a:lumMod val="65000"/>
                  </a:schemeClr>
                </a:solidFill>
              </a:rPr>
              <a:t>Kernel Trick</a:t>
            </a:r>
          </a:p>
          <a:p>
            <a:pPr marL="514347" indent="-457198"/>
            <a:r>
              <a:rPr lang="en-US" dirty="0" smtClean="0">
                <a:solidFill>
                  <a:schemeClr val="bg1">
                    <a:lumMod val="65000"/>
                  </a:schemeClr>
                </a:solidFill>
              </a:rPr>
              <a:t>Parameter Estimation</a:t>
            </a:r>
          </a:p>
          <a:p>
            <a:pPr marL="514347" indent="-457198"/>
            <a:r>
              <a:rPr lang="en-US" dirty="0" smtClean="0">
                <a:solidFill>
                  <a:schemeClr val="bg1">
                    <a:lumMod val="65000"/>
                  </a:schemeClr>
                </a:solidFill>
              </a:rPr>
              <a:t>Further Reading</a:t>
            </a:r>
            <a:r>
              <a:rPr lang="en-US" dirty="0" smtClean="0">
                <a:solidFill>
                  <a:schemeClr val="bg1">
                    <a:lumMod val="85000"/>
                  </a:schemeClr>
                </a:solidFill>
              </a:rPr>
              <a:t>	</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17</a:t>
            </a:fld>
            <a:endParaRPr lang="zh-CN" altLang="en-US"/>
          </a:p>
        </p:txBody>
      </p:sp>
    </p:spTree>
    <p:extLst>
      <p:ext uri="{BB962C8B-B14F-4D97-AF65-F5344CB8AC3E}">
        <p14:creationId xmlns:p14="http://schemas.microsoft.com/office/powerpoint/2010/main" val="4269366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Separable SVMs</a:t>
            </a:r>
            <a:endParaRPr lang="en-US" dirty="0"/>
          </a:p>
        </p:txBody>
      </p:sp>
      <p:sp>
        <p:nvSpPr>
          <p:cNvPr id="3" name="Content Placeholder 2"/>
          <p:cNvSpPr>
            <a:spLocks noGrp="1"/>
          </p:cNvSpPr>
          <p:nvPr>
            <p:ph idx="1"/>
          </p:nvPr>
        </p:nvSpPr>
        <p:spPr>
          <a:xfrm>
            <a:off x="838200" y="1600204"/>
            <a:ext cx="5626968" cy="4781127"/>
          </a:xfrm>
        </p:spPr>
        <p:txBody>
          <a:bodyPr/>
          <a:lstStyle/>
          <a:p>
            <a:r>
              <a:rPr lang="en-US" dirty="0" smtClean="0"/>
              <a:t>In reality, training samples are usually </a:t>
            </a:r>
            <a:r>
              <a:rPr lang="en-US" dirty="0" smtClean="0">
                <a:solidFill>
                  <a:srgbClr val="FF0000"/>
                </a:solidFill>
              </a:rPr>
              <a:t>not linearly separable</a:t>
            </a:r>
            <a:r>
              <a:rPr lang="en-US" dirty="0" smtClean="0"/>
              <a:t>. </a:t>
            </a:r>
          </a:p>
          <a:p>
            <a:r>
              <a:rPr lang="en-US" dirty="0" smtClean="0"/>
              <a:t>Soft Margin Classification</a:t>
            </a:r>
          </a:p>
          <a:p>
            <a:pPr lvl="1"/>
            <a:r>
              <a:rPr lang="en-US" dirty="0" smtClean="0"/>
              <a:t>Idea: </a:t>
            </a:r>
            <a:r>
              <a:rPr lang="en-US" dirty="0" smtClean="0">
                <a:solidFill>
                  <a:srgbClr val="FF0000"/>
                </a:solidFill>
              </a:rPr>
              <a:t>allow</a:t>
            </a:r>
            <a:r>
              <a:rPr lang="en-US" dirty="0" smtClean="0"/>
              <a:t> errors but introduce slack variable       to </a:t>
            </a:r>
            <a:r>
              <a:rPr lang="en-US" dirty="0" smtClean="0">
                <a:solidFill>
                  <a:srgbClr val="FF0000"/>
                </a:solidFill>
              </a:rPr>
              <a:t>penalize errors</a:t>
            </a:r>
            <a:r>
              <a:rPr lang="en-US" dirty="0" smtClean="0"/>
              <a:t> </a:t>
            </a:r>
          </a:p>
          <a:p>
            <a:pPr lvl="1"/>
            <a:r>
              <a:rPr lang="en-US" dirty="0" smtClean="0"/>
              <a:t>Still try to </a:t>
            </a:r>
            <a:r>
              <a:rPr lang="en-US" dirty="0"/>
              <a:t>minimize training set errors, and to place </a:t>
            </a:r>
            <a:r>
              <a:rPr lang="en-US" dirty="0" err="1"/>
              <a:t>hyperplane</a:t>
            </a:r>
            <a:r>
              <a:rPr lang="en-US" dirty="0"/>
              <a:t> </a:t>
            </a:r>
            <a:r>
              <a:rPr lang="en-US" altLang="en-US" dirty="0"/>
              <a:t>“</a:t>
            </a:r>
            <a:r>
              <a:rPr lang="en-US" dirty="0"/>
              <a:t>far</a:t>
            </a:r>
            <a:r>
              <a:rPr lang="en-US" altLang="en-US" dirty="0"/>
              <a:t>”</a:t>
            </a:r>
            <a:r>
              <a:rPr lang="en-US" dirty="0"/>
              <a:t> from each class (large margin</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18</a:t>
            </a:fld>
            <a:endParaRPr lang="zh-CN" altLang="en-US"/>
          </a:p>
        </p:txBody>
      </p:sp>
      <p:pic>
        <p:nvPicPr>
          <p:cNvPr id="1027" name="Picture 3" descr="C:\Users\localuser\Deskto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1153" y="2276872"/>
            <a:ext cx="2892040" cy="21471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13089" y="3789044"/>
            <a:ext cx="231800" cy="316091"/>
          </a:xfrm>
          <a:prstGeom prst="rect">
            <a:avLst/>
          </a:prstGeom>
        </p:spPr>
      </p:pic>
    </p:spTree>
    <p:extLst>
      <p:ext uri="{BB962C8B-B14F-4D97-AF65-F5344CB8AC3E}">
        <p14:creationId xmlns:p14="http://schemas.microsoft.com/office/powerpoint/2010/main" val="360376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Margin Classification</a:t>
            </a:r>
            <a:endParaRPr lang="en-US" dirty="0"/>
          </a:p>
        </p:txBody>
      </p:sp>
      <p:sp>
        <p:nvSpPr>
          <p:cNvPr id="3" name="Content Placeholder 2"/>
          <p:cNvSpPr>
            <a:spLocks noGrp="1"/>
          </p:cNvSpPr>
          <p:nvPr>
            <p:ph idx="1"/>
          </p:nvPr>
        </p:nvSpPr>
        <p:spPr/>
        <p:txBody>
          <a:bodyPr/>
          <a:lstStyle/>
          <a:p>
            <a:r>
              <a:rPr lang="en-US" dirty="0" smtClean="0"/>
              <a:t>The problem becomes:</a:t>
            </a:r>
          </a:p>
          <a:p>
            <a:endParaRPr lang="en-US" dirty="0"/>
          </a:p>
          <a:p>
            <a:endParaRPr lang="en-US" dirty="0" smtClean="0"/>
          </a:p>
          <a:p>
            <a:pPr lvl="1"/>
            <a:r>
              <a:rPr lang="en-US" dirty="0" smtClean="0"/>
              <a:t>Minimize         plus the number of training mistakes</a:t>
            </a:r>
          </a:p>
          <a:p>
            <a:pPr lvl="1"/>
            <a:r>
              <a:rPr lang="en-US" dirty="0" smtClean="0"/>
              <a:t>Set C using </a:t>
            </a:r>
            <a:r>
              <a:rPr lang="en-US" dirty="0" smtClean="0">
                <a:solidFill>
                  <a:srgbClr val="FF0000"/>
                </a:solidFill>
              </a:rPr>
              <a:t>cross validation</a:t>
            </a:r>
          </a:p>
          <a:p>
            <a:pPr lvl="1"/>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19</a:t>
            </a:fld>
            <a:endParaRPr lang="zh-CN" altLang="en-US"/>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52600" y="2276872"/>
            <a:ext cx="5642610" cy="906780"/>
          </a:xfrm>
          <a:prstGeom prst="rect">
            <a:avLst/>
          </a:prstGeom>
        </p:spPr>
      </p:pic>
      <p:pic>
        <p:nvPicPr>
          <p:cNvPr id="9" name="Picture 8"/>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792760" y="3477768"/>
            <a:ext cx="499110" cy="285750"/>
          </a:xfrm>
          <a:prstGeom prst="rect">
            <a:avLst/>
          </a:prstGeom>
        </p:spPr>
      </p:pic>
    </p:spTree>
    <p:extLst>
      <p:ext uri="{BB962C8B-B14F-4D97-AF65-F5344CB8AC3E}">
        <p14:creationId xmlns:p14="http://schemas.microsoft.com/office/powerpoint/2010/main" val="33562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dirty="0" smtClean="0">
                <a:ea typeface="宋体" pitchFamily="2" charset="-122"/>
              </a:rPr>
              <a:t>Motivation</a:t>
            </a:r>
          </a:p>
        </p:txBody>
      </p:sp>
      <p:sp>
        <p:nvSpPr>
          <p:cNvPr id="16386" name="Content Placeholder 2"/>
          <p:cNvSpPr>
            <a:spLocks noGrp="1"/>
          </p:cNvSpPr>
          <p:nvPr>
            <p:ph idx="1"/>
          </p:nvPr>
        </p:nvSpPr>
        <p:spPr/>
        <p:txBody>
          <a:bodyPr/>
          <a:lstStyle/>
          <a:p>
            <a:pPr eaLnBrk="1" hangingPunct="1"/>
            <a:r>
              <a:rPr lang="en-US" dirty="0" smtClean="0">
                <a:ea typeface="宋体" pitchFamily="2" charset="-122"/>
              </a:rPr>
              <a:t>Introduce the widely used </a:t>
            </a:r>
            <a:r>
              <a:rPr lang="en-US" dirty="0" smtClean="0">
                <a:solidFill>
                  <a:srgbClr val="FF0000"/>
                </a:solidFill>
                <a:ea typeface="宋体" pitchFamily="2" charset="-122"/>
              </a:rPr>
              <a:t>classification</a:t>
            </a:r>
            <a:r>
              <a:rPr lang="en-US" dirty="0" smtClean="0">
                <a:ea typeface="宋体" pitchFamily="2" charset="-122"/>
              </a:rPr>
              <a:t> tool: Support Vector Machine (</a:t>
            </a:r>
            <a:r>
              <a:rPr lang="en-US" dirty="0" smtClean="0">
                <a:solidFill>
                  <a:srgbClr val="FF0000"/>
                </a:solidFill>
                <a:ea typeface="宋体" pitchFamily="2" charset="-122"/>
              </a:rPr>
              <a:t>SVM</a:t>
            </a:r>
            <a:r>
              <a:rPr lang="en-US" dirty="0" smtClean="0">
                <a:ea typeface="宋体" pitchFamily="2" charset="-122"/>
              </a:rPr>
              <a:t>)</a:t>
            </a:r>
          </a:p>
          <a:p>
            <a:pPr eaLnBrk="1" hangingPunct="1"/>
            <a:r>
              <a:rPr lang="en-US" dirty="0" smtClean="0">
                <a:ea typeface="宋体" pitchFamily="2" charset="-122"/>
              </a:rPr>
              <a:t>Understand the </a:t>
            </a:r>
            <a:r>
              <a:rPr lang="en-US" dirty="0" smtClean="0">
                <a:solidFill>
                  <a:srgbClr val="FF0000"/>
                </a:solidFill>
                <a:ea typeface="宋体" pitchFamily="2" charset="-122"/>
              </a:rPr>
              <a:t>model</a:t>
            </a:r>
            <a:r>
              <a:rPr lang="en-US" dirty="0" smtClean="0">
                <a:ea typeface="宋体" pitchFamily="2" charset="-122"/>
              </a:rPr>
              <a:t> and </a:t>
            </a:r>
            <a:r>
              <a:rPr lang="en-US" dirty="0" smtClean="0">
                <a:solidFill>
                  <a:srgbClr val="FF0000"/>
                </a:solidFill>
                <a:ea typeface="宋体" pitchFamily="2" charset="-122"/>
              </a:rPr>
              <a:t>parameter estimation</a:t>
            </a:r>
            <a:r>
              <a:rPr lang="en-US" dirty="0" smtClean="0">
                <a:ea typeface="宋体" pitchFamily="2" charset="-122"/>
              </a:rPr>
              <a:t> method in terms of big data</a:t>
            </a:r>
          </a:p>
          <a:p>
            <a:pPr marL="0" indent="0" eaLnBrk="1" hangingPunct="1">
              <a:buNone/>
            </a:pPr>
            <a:endParaRPr lang="en-US" dirty="0" smtClean="0">
              <a:ea typeface="宋体" pitchFamily="2" charset="-122"/>
            </a:endParaRPr>
          </a:p>
        </p:txBody>
      </p:sp>
      <p:sp>
        <p:nvSpPr>
          <p:cNvPr id="4" name="Slide Number Placeholder 3"/>
          <p:cNvSpPr>
            <a:spLocks noGrp="1"/>
          </p:cNvSpPr>
          <p:nvPr>
            <p:ph type="sldNum" sz="quarter" idx="12"/>
          </p:nvPr>
        </p:nvSpPr>
        <p:spPr/>
        <p:txBody>
          <a:bodyPr/>
          <a:lstStyle/>
          <a:p>
            <a:pPr>
              <a:defRPr/>
            </a:pPr>
            <a:fld id="{58FC1B00-5F03-4DE8-8097-2D55EED0AF72}"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Margin Classification</a:t>
            </a:r>
            <a:endParaRPr lang="en-US" dirty="0"/>
          </a:p>
        </p:txBody>
      </p:sp>
      <p:sp>
        <p:nvSpPr>
          <p:cNvPr id="3" name="Content Placeholder 2"/>
          <p:cNvSpPr>
            <a:spLocks noGrp="1"/>
          </p:cNvSpPr>
          <p:nvPr>
            <p:ph idx="1"/>
          </p:nvPr>
        </p:nvSpPr>
        <p:spPr>
          <a:xfrm>
            <a:off x="838200" y="1600204"/>
            <a:ext cx="4762872" cy="4525963"/>
          </a:xfrm>
        </p:spPr>
        <p:txBody>
          <a:bodyPr/>
          <a:lstStyle/>
          <a:p>
            <a:r>
              <a:rPr lang="en-US" dirty="0" smtClean="0"/>
              <a:t>If </a:t>
            </a:r>
            <a:r>
              <a:rPr lang="en-US" dirty="0"/>
              <a:t>point </a:t>
            </a:r>
            <a:r>
              <a:rPr lang="en-US" b="1" i="1" dirty="0" smtClean="0"/>
              <a:t>     </a:t>
            </a:r>
            <a:r>
              <a:rPr lang="en-US" dirty="0" smtClean="0"/>
              <a:t>is </a:t>
            </a:r>
            <a:r>
              <a:rPr lang="en-US" dirty="0"/>
              <a:t>on the wrong side of the margin then get </a:t>
            </a:r>
            <a:r>
              <a:rPr lang="en-US" dirty="0" smtClean="0"/>
              <a:t>penalty </a:t>
            </a:r>
            <a:endParaRPr lang="en-US" dirty="0"/>
          </a:p>
          <a:p>
            <a:r>
              <a:rPr lang="en-US" dirty="0" smtClean="0"/>
              <a:t>Thus </a:t>
            </a:r>
            <a:r>
              <a:rPr lang="en-US" dirty="0"/>
              <a:t>a</a:t>
            </a:r>
            <a:r>
              <a:rPr lang="en-US" dirty="0" smtClean="0"/>
              <a:t>ll </a:t>
            </a:r>
            <a:r>
              <a:rPr lang="en-US" dirty="0"/>
              <a:t>mistakes </a:t>
            </a:r>
            <a:r>
              <a:rPr lang="en-US" dirty="0">
                <a:solidFill>
                  <a:srgbClr val="FF0000"/>
                </a:solidFill>
              </a:rPr>
              <a:t>are not equally </a:t>
            </a:r>
            <a:r>
              <a:rPr lang="en-US" dirty="0"/>
              <a:t>bad! </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20</a:t>
            </a:fld>
            <a:endParaRPr lang="zh-CN" alt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584737" y="1844824"/>
            <a:ext cx="280035" cy="213360"/>
          </a:xfrm>
          <a:prstGeom prst="rect">
            <a:avLst/>
          </a:prstGeom>
        </p:spPr>
      </p:pic>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070232" y="2748920"/>
            <a:ext cx="234696" cy="320040"/>
          </a:xfrm>
          <a:prstGeom prst="rect">
            <a:avLst/>
          </a:prstGeom>
        </p:spPr>
      </p:pic>
      <p:pic>
        <p:nvPicPr>
          <p:cNvPr id="2050" name="Picture 2" descr="C:\Users\localuser\Desktop\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7096" y="1124748"/>
            <a:ext cx="3575276" cy="4675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8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ocaluser\Desktop\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7060" y="2492899"/>
            <a:ext cx="3944069" cy="36521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Slack Penalty C</a:t>
            </a:r>
            <a:endParaRPr lang="en-US" dirty="0"/>
          </a:p>
        </p:txBody>
      </p:sp>
      <p:sp>
        <p:nvSpPr>
          <p:cNvPr id="3" name="Content Placeholder 2"/>
          <p:cNvSpPr>
            <a:spLocks noGrp="1"/>
          </p:cNvSpPr>
          <p:nvPr>
            <p:ph idx="1"/>
          </p:nvPr>
        </p:nvSpPr>
        <p:spPr>
          <a:xfrm>
            <a:off x="838200" y="1600204"/>
            <a:ext cx="5122912" cy="4525963"/>
          </a:xfrm>
        </p:spPr>
        <p:txBody>
          <a:bodyPr/>
          <a:lstStyle/>
          <a:p>
            <a:endParaRPr lang="en-US" dirty="0" smtClean="0"/>
          </a:p>
          <a:p>
            <a:pPr marL="0" indent="0">
              <a:buNone/>
            </a:pPr>
            <a:endParaRPr lang="en-US" dirty="0" smtClean="0"/>
          </a:p>
          <a:p>
            <a:r>
              <a:rPr lang="en-US" dirty="0" smtClean="0"/>
              <a:t>What is the role of penalty C: </a:t>
            </a:r>
          </a:p>
          <a:p>
            <a:pPr lvl="1"/>
            <a:r>
              <a:rPr lang="en-US" dirty="0" smtClean="0"/>
              <a:t>             : can set      to anything, then w=0 (basically ignore the data)</a:t>
            </a:r>
          </a:p>
          <a:p>
            <a:pPr lvl="1"/>
            <a:r>
              <a:rPr lang="en-US" dirty="0" smtClean="0"/>
              <a:t>              : Only want w, b to separate the data</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21</a:t>
            </a:fld>
            <a:endParaRPr lang="zh-CN" altLang="en-US"/>
          </a:p>
        </p:txBody>
      </p:sp>
      <p:pic>
        <p:nvPicPr>
          <p:cNvPr id="6" name="Picture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136579" y="1571525"/>
            <a:ext cx="5760641" cy="925748"/>
          </a:xfrm>
          <a:prstGeom prst="rect">
            <a:avLst/>
          </a:prstGeom>
        </p:spPr>
      </p:pic>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712644" y="3980684"/>
            <a:ext cx="898779" cy="253365"/>
          </a:xfrm>
          <a:prstGeom prst="rect">
            <a:avLst/>
          </a:prstGeom>
        </p:spPr>
      </p:pic>
      <p:pic>
        <p:nvPicPr>
          <p:cNvPr id="8"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73128" y="3933059"/>
            <a:ext cx="231800" cy="316091"/>
          </a:xfrm>
          <a:prstGeom prst="rect">
            <a:avLst/>
          </a:prstGeom>
        </p:spPr>
      </p:pic>
      <p:pic>
        <p:nvPicPr>
          <p:cNvPr id="7" name="Picture 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712644" y="5335879"/>
            <a:ext cx="1069467" cy="253365"/>
          </a:xfrm>
          <a:prstGeom prst="rect">
            <a:avLst/>
          </a:prstGeom>
        </p:spPr>
      </p:pic>
    </p:spTree>
    <p:extLst>
      <p:ext uri="{BB962C8B-B14F-4D97-AF65-F5344CB8AC3E}">
        <p14:creationId xmlns:p14="http://schemas.microsoft.com/office/powerpoint/2010/main" val="31406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fade">
                                      <p:cBhvr>
                                        <p:cTn id="2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Margin Classification</a:t>
            </a:r>
            <a:endParaRPr lang="en-US" dirty="0"/>
          </a:p>
        </p:txBody>
      </p:sp>
      <p:sp>
        <p:nvSpPr>
          <p:cNvPr id="3" name="Content Placeholder 2"/>
          <p:cNvSpPr>
            <a:spLocks noGrp="1"/>
          </p:cNvSpPr>
          <p:nvPr>
            <p:ph idx="1"/>
          </p:nvPr>
        </p:nvSpPr>
        <p:spPr/>
        <p:txBody>
          <a:bodyPr/>
          <a:lstStyle/>
          <a:p>
            <a:r>
              <a:rPr lang="en-US" dirty="0" smtClean="0"/>
              <a:t>SVM in the “natural” form</a:t>
            </a:r>
          </a:p>
          <a:p>
            <a:endParaRPr lang="en-US" dirty="0"/>
          </a:p>
          <a:p>
            <a:endParaRPr lang="en-US" dirty="0" smtClean="0"/>
          </a:p>
          <a:p>
            <a:endParaRPr lang="en-US" dirty="0" smtClean="0"/>
          </a:p>
          <a:p>
            <a:r>
              <a:rPr lang="en-US" dirty="0" smtClean="0"/>
              <a:t>SVM uses “Hinge Loss”:</a:t>
            </a:r>
          </a:p>
          <a:p>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22</a:t>
            </a:fld>
            <a:endParaRPr lang="zh-CN" altLang="en-US"/>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14847" y="2132859"/>
            <a:ext cx="7467600" cy="973455"/>
          </a:xfrm>
          <a:prstGeom prst="rect">
            <a:avLst/>
          </a:prstGeom>
        </p:spPr>
      </p:pic>
      <p:sp>
        <p:nvSpPr>
          <p:cNvPr id="7" name="Left Brace 6"/>
          <p:cNvSpPr/>
          <p:nvPr/>
        </p:nvSpPr>
        <p:spPr>
          <a:xfrm rot="16200000">
            <a:off x="2967805" y="2653103"/>
            <a:ext cx="273190" cy="52884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695960" y="3106310"/>
            <a:ext cx="888888" cy="369332"/>
          </a:xfrm>
          <a:prstGeom prst="rect">
            <a:avLst/>
          </a:prstGeom>
          <a:noFill/>
        </p:spPr>
        <p:txBody>
          <a:bodyPr wrap="square" rtlCol="0">
            <a:spAutoFit/>
          </a:bodyPr>
          <a:lstStyle/>
          <a:p>
            <a:r>
              <a:rPr lang="en-US" dirty="0" smtClean="0">
                <a:solidFill>
                  <a:schemeClr val="tx2">
                    <a:lumMod val="60000"/>
                    <a:lumOff val="40000"/>
                  </a:schemeClr>
                </a:solidFill>
              </a:rPr>
              <a:t>Margin</a:t>
            </a:r>
            <a:endParaRPr lang="en-US" dirty="0">
              <a:solidFill>
                <a:schemeClr val="tx2">
                  <a:lumMod val="60000"/>
                  <a:lumOff val="40000"/>
                </a:schemeClr>
              </a:solidFill>
            </a:endParaRPr>
          </a:p>
        </p:txBody>
      </p:sp>
      <p:sp>
        <p:nvSpPr>
          <p:cNvPr id="11" name="Left Brace 10"/>
          <p:cNvSpPr/>
          <p:nvPr/>
        </p:nvSpPr>
        <p:spPr>
          <a:xfrm rot="16200000">
            <a:off x="6695124" y="966799"/>
            <a:ext cx="273190" cy="39014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033120" y="3290976"/>
            <a:ext cx="1944216" cy="369332"/>
          </a:xfrm>
          <a:prstGeom prst="rect">
            <a:avLst/>
          </a:prstGeom>
          <a:noFill/>
        </p:spPr>
        <p:txBody>
          <a:bodyPr wrap="square" rtlCol="0">
            <a:spAutoFit/>
          </a:bodyPr>
          <a:lstStyle/>
          <a:p>
            <a:r>
              <a:rPr lang="en-US" dirty="0" smtClean="0">
                <a:solidFill>
                  <a:schemeClr val="tx2">
                    <a:lumMod val="60000"/>
                    <a:lumOff val="40000"/>
                  </a:schemeClr>
                </a:solidFill>
              </a:rPr>
              <a:t>Empirical </a:t>
            </a:r>
            <a:r>
              <a:rPr lang="en-US" b="1" dirty="0" smtClean="0">
                <a:solidFill>
                  <a:schemeClr val="tx2">
                    <a:lumMod val="60000"/>
                    <a:lumOff val="40000"/>
                  </a:schemeClr>
                </a:solidFill>
              </a:rPr>
              <a:t>loss L</a:t>
            </a:r>
            <a:endParaRPr lang="en-US" b="1" dirty="0">
              <a:solidFill>
                <a:schemeClr val="tx2">
                  <a:lumMod val="60000"/>
                  <a:lumOff val="40000"/>
                </a:schemeClr>
              </a:solidFill>
            </a:endParaRPr>
          </a:p>
        </p:txBody>
      </p:sp>
      <p:cxnSp>
        <p:nvCxnSpPr>
          <p:cNvPr id="12" name="Straight Arrow Connector 11"/>
          <p:cNvCxnSpPr/>
          <p:nvPr/>
        </p:nvCxnSpPr>
        <p:spPr>
          <a:xfrm flipV="1">
            <a:off x="3944889" y="2708920"/>
            <a:ext cx="144016" cy="58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12840" y="3284988"/>
            <a:ext cx="1944216" cy="646331"/>
          </a:xfrm>
          <a:prstGeom prst="rect">
            <a:avLst/>
          </a:prstGeom>
          <a:noFill/>
        </p:spPr>
        <p:txBody>
          <a:bodyPr wrap="square" rtlCol="0">
            <a:spAutoFit/>
          </a:bodyPr>
          <a:lstStyle/>
          <a:p>
            <a:r>
              <a:rPr lang="en-US" dirty="0" smtClean="0">
                <a:solidFill>
                  <a:schemeClr val="tx2">
                    <a:lumMod val="60000"/>
                    <a:lumOff val="40000"/>
                  </a:schemeClr>
                </a:solidFill>
              </a:rPr>
              <a:t>Regularization Parameter</a:t>
            </a:r>
            <a:endParaRPr lang="en-US" dirty="0">
              <a:solidFill>
                <a:schemeClr val="tx2">
                  <a:lumMod val="60000"/>
                  <a:lumOff val="40000"/>
                </a:schemeClr>
              </a:solidFill>
            </a:endParaRPr>
          </a:p>
        </p:txBody>
      </p:sp>
      <p:pic>
        <p:nvPicPr>
          <p:cNvPr id="4100" name="Picture 4" descr="C:\Users\localuser\Desktop\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6563" y="4648919"/>
            <a:ext cx="5296650" cy="200552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67815" y="4658419"/>
            <a:ext cx="4989885" cy="801886"/>
          </a:xfrm>
          <a:prstGeom prst="rect">
            <a:avLst/>
          </a:prstGeom>
        </p:spPr>
      </p:pic>
      <p:sp>
        <p:nvSpPr>
          <p:cNvPr id="14" name="Frame 13"/>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10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100"/>
                                        </p:tgtEl>
                                        <p:attrNameLst>
                                          <p:attrName>style.visibility</p:attrName>
                                        </p:attrNameLst>
                                      </p:cBhvr>
                                      <p:to>
                                        <p:strVal val="visible"/>
                                      </p:to>
                                    </p:set>
                                    <p:animEffect transition="in" filter="fade">
                                      <p:cBhvr>
                                        <p:cTn id="42" dur="500"/>
                                        <p:tgtEl>
                                          <p:spTgt spid="4100"/>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11" grpId="0" animBg="1"/>
      <p:bldP spid="9" grpId="0"/>
      <p:bldP spid="15"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sp>
        <p:nvSpPr>
          <p:cNvPr id="3" name="Content Placeholder 2"/>
          <p:cNvSpPr>
            <a:spLocks noGrp="1"/>
          </p:cNvSpPr>
          <p:nvPr>
            <p:ph idx="1"/>
          </p:nvPr>
        </p:nvSpPr>
        <p:spPr/>
        <p:txBody>
          <a:bodyPr/>
          <a:lstStyle/>
          <a:p>
            <a:r>
              <a:rPr lang="en-US" dirty="0" smtClean="0"/>
              <a:t>Go to </a:t>
            </a:r>
            <a:r>
              <a:rPr lang="en-US" dirty="0" smtClean="0">
                <a:hlinkClick r:id="rId2" action="ppaction://hlinksldjump"/>
              </a:rPr>
              <a:t>practice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23</a:t>
            </a:fld>
            <a:endParaRPr lang="zh-CN" altLang="en-US"/>
          </a:p>
        </p:txBody>
      </p:sp>
    </p:spTree>
    <p:extLst>
      <p:ext uri="{BB962C8B-B14F-4D97-AF65-F5344CB8AC3E}">
        <p14:creationId xmlns:p14="http://schemas.microsoft.com/office/powerpoint/2010/main" val="1395577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Support Vector Machines</a:t>
            </a:r>
          </a:p>
          <a:p>
            <a:pPr lvl="1"/>
            <a:r>
              <a:rPr lang="en-US" dirty="0" smtClean="0">
                <a:solidFill>
                  <a:schemeClr val="bg1">
                    <a:lumMod val="65000"/>
                  </a:schemeClr>
                </a:solidFill>
              </a:rPr>
              <a:t>History</a:t>
            </a:r>
          </a:p>
          <a:p>
            <a:pPr lvl="1"/>
            <a:r>
              <a:rPr lang="en-US" dirty="0" smtClean="0">
                <a:solidFill>
                  <a:schemeClr val="bg1">
                    <a:lumMod val="65000"/>
                  </a:schemeClr>
                </a:solidFill>
              </a:rPr>
              <a:t>Linear SVMs</a:t>
            </a:r>
          </a:p>
          <a:p>
            <a:pPr lvl="1"/>
            <a:r>
              <a:rPr lang="en-US" dirty="0" smtClean="0"/>
              <a:t>Non-linear SVMs</a:t>
            </a:r>
          </a:p>
          <a:p>
            <a:pPr lvl="2"/>
            <a:r>
              <a:rPr lang="en-US" dirty="0" smtClean="0">
                <a:solidFill>
                  <a:schemeClr val="bg1">
                    <a:lumMod val="65000"/>
                  </a:schemeClr>
                </a:solidFill>
              </a:rPr>
              <a:t>Soft Margin</a:t>
            </a:r>
          </a:p>
          <a:p>
            <a:pPr lvl="2"/>
            <a:r>
              <a:rPr lang="en-US" dirty="0" smtClean="0"/>
              <a:t>Kernel Trick</a:t>
            </a:r>
          </a:p>
          <a:p>
            <a:pPr marL="514347" indent="-457198"/>
            <a:r>
              <a:rPr lang="en-US" dirty="0" smtClean="0">
                <a:solidFill>
                  <a:schemeClr val="bg1">
                    <a:lumMod val="65000"/>
                  </a:schemeClr>
                </a:solidFill>
              </a:rPr>
              <a:t>Parameter Estimation</a:t>
            </a:r>
          </a:p>
          <a:p>
            <a:pPr marL="514347" indent="-457198"/>
            <a:r>
              <a:rPr lang="en-US" dirty="0" smtClean="0">
                <a:solidFill>
                  <a:schemeClr val="bg1">
                    <a:lumMod val="65000"/>
                  </a:schemeClr>
                </a:solidFill>
              </a:rPr>
              <a:t>Further Reading</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24</a:t>
            </a:fld>
            <a:endParaRPr lang="zh-CN" altLang="en-US"/>
          </a:p>
        </p:txBody>
      </p:sp>
    </p:spTree>
    <p:extLst>
      <p:ext uri="{BB962C8B-B14F-4D97-AF65-F5344CB8AC3E}">
        <p14:creationId xmlns:p14="http://schemas.microsoft.com/office/powerpoint/2010/main" val="4269366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a:t>
            </a:r>
            <a:r>
              <a:rPr lang="en-US" dirty="0"/>
              <a:t>Separable SVMs</a:t>
            </a:r>
          </a:p>
        </p:txBody>
      </p:sp>
      <p:sp>
        <p:nvSpPr>
          <p:cNvPr id="3" name="Content Placeholder 2"/>
          <p:cNvSpPr>
            <a:spLocks noGrp="1"/>
          </p:cNvSpPr>
          <p:nvPr>
            <p:ph idx="1"/>
          </p:nvPr>
        </p:nvSpPr>
        <p:spPr/>
        <p:txBody>
          <a:bodyPr/>
          <a:lstStyle/>
          <a:p>
            <a:r>
              <a:rPr lang="en-US" dirty="0" smtClean="0"/>
              <a:t>Linear classifiers </a:t>
            </a:r>
            <a:r>
              <a:rPr lang="en-US" dirty="0" smtClean="0">
                <a:solidFill>
                  <a:srgbClr val="FF0000"/>
                </a:solidFill>
              </a:rPr>
              <a:t>aren’t</a:t>
            </a:r>
            <a:r>
              <a:rPr lang="en-US" dirty="0" smtClean="0"/>
              <a:t> complex enough sometimes. </a:t>
            </a:r>
          </a:p>
          <a:p>
            <a:pPr lvl="1"/>
            <a:r>
              <a:rPr lang="en-US" dirty="0" smtClean="0"/>
              <a:t>Map data into a </a:t>
            </a:r>
            <a:r>
              <a:rPr lang="en-US" dirty="0" smtClean="0">
                <a:solidFill>
                  <a:srgbClr val="FF0000"/>
                </a:solidFill>
              </a:rPr>
              <a:t>richer feature space </a:t>
            </a:r>
            <a:r>
              <a:rPr lang="en-US" dirty="0" smtClean="0"/>
              <a:t>including non-linear features</a:t>
            </a:r>
          </a:p>
          <a:p>
            <a:pPr lvl="1"/>
            <a:r>
              <a:rPr lang="en-US" dirty="0" smtClean="0"/>
              <a:t>Then construct a </a:t>
            </a:r>
            <a:r>
              <a:rPr lang="en-US" dirty="0" err="1" smtClean="0">
                <a:solidFill>
                  <a:srgbClr val="FF0000"/>
                </a:solidFill>
              </a:rPr>
              <a:t>hyperplane</a:t>
            </a:r>
            <a:r>
              <a:rPr lang="en-US" dirty="0" smtClean="0"/>
              <a:t> in that space so all other equations are the same</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25</a:t>
            </a:fld>
            <a:endParaRPr lang="zh-CN" altLang="en-US"/>
          </a:p>
        </p:txBody>
      </p:sp>
      <p:pic>
        <p:nvPicPr>
          <p:cNvPr id="5122" name="Picture 2" descr="C:\Users\localuser\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4692" y="4653136"/>
            <a:ext cx="5936531" cy="18561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88904" y="4581128"/>
            <a:ext cx="4464496" cy="2140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48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fade">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a:t>
            </a:r>
            <a:r>
              <a:rPr lang="en-US" dirty="0"/>
              <a:t>Separable SVMs </a:t>
            </a:r>
          </a:p>
        </p:txBody>
      </p:sp>
      <p:sp>
        <p:nvSpPr>
          <p:cNvPr id="3" name="Content Placeholder 2"/>
          <p:cNvSpPr>
            <a:spLocks noGrp="1"/>
          </p:cNvSpPr>
          <p:nvPr>
            <p:ph idx="1"/>
          </p:nvPr>
        </p:nvSpPr>
        <p:spPr/>
        <p:txBody>
          <a:bodyPr/>
          <a:lstStyle/>
          <a:p>
            <a:r>
              <a:rPr lang="en-US" dirty="0" smtClean="0"/>
              <a:t>Formally, process the data with:</a:t>
            </a:r>
          </a:p>
          <a:p>
            <a:endParaRPr lang="en-US" dirty="0"/>
          </a:p>
          <a:p>
            <a:r>
              <a:rPr lang="en-US" dirty="0" smtClean="0"/>
              <a:t>Then learn the map from          to  </a:t>
            </a:r>
          </a:p>
          <a:p>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26</a:t>
            </a:fld>
            <a:endParaRPr lang="zh-CN" altLang="en-US"/>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39534" y="2368951"/>
            <a:ext cx="1445514" cy="357378"/>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69024" y="2921088"/>
            <a:ext cx="682752" cy="357378"/>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537176" y="2985096"/>
            <a:ext cx="165354" cy="229362"/>
          </a:xfrm>
          <a:prstGeom prst="rect">
            <a:avLst/>
          </a:prstGeom>
        </p:spPr>
      </p:pic>
      <p:pic>
        <p:nvPicPr>
          <p:cNvPr id="9" name="Picture 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368827" y="3647686"/>
            <a:ext cx="2979039" cy="357378"/>
          </a:xfrm>
          <a:prstGeom prst="rect">
            <a:avLst/>
          </a:prstGeom>
        </p:spPr>
      </p:pic>
      <p:pic>
        <p:nvPicPr>
          <p:cNvPr id="10" name="Picture 2" descr="C:\Users\localuser\Desktop\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8668" y="4309124"/>
            <a:ext cx="5936531" cy="185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Polynomial Mapping</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27</a:t>
            </a:fld>
            <a:endParaRPr lang="zh-CN" altLang="en-US"/>
          </a:p>
        </p:txBody>
      </p:sp>
      <p:grpSp>
        <p:nvGrpSpPr>
          <p:cNvPr id="5" name="Group 4"/>
          <p:cNvGrpSpPr/>
          <p:nvPr/>
        </p:nvGrpSpPr>
        <p:grpSpPr>
          <a:xfrm>
            <a:off x="432552" y="4757787"/>
            <a:ext cx="4286250" cy="423863"/>
            <a:chOff x="2121693" y="2831306"/>
            <a:chExt cx="4286250" cy="423863"/>
          </a:xfrm>
        </p:grpSpPr>
        <p:sp>
          <p:nvSpPr>
            <p:cNvPr id="6" name="Line 21"/>
            <p:cNvSpPr>
              <a:spLocks noChangeShapeType="1"/>
            </p:cNvSpPr>
            <p:nvPr/>
          </p:nvSpPr>
          <p:spPr bwMode="auto">
            <a:xfrm>
              <a:off x="2121693" y="2871831"/>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7" name="AutoShape 22"/>
            <p:cNvSpPr>
              <a:spLocks noChangeArrowheads="1"/>
            </p:cNvSpPr>
            <p:nvPr/>
          </p:nvSpPr>
          <p:spPr bwMode="auto">
            <a:xfrm>
              <a:off x="2564606" y="284876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8" name="Line 23"/>
            <p:cNvSpPr>
              <a:spLocks noChangeShapeType="1"/>
            </p:cNvSpPr>
            <p:nvPr/>
          </p:nvSpPr>
          <p:spPr bwMode="auto">
            <a:xfrm>
              <a:off x="3931443" y="2831306"/>
              <a:ext cx="0" cy="114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9" name="Text Box 24"/>
            <p:cNvSpPr txBox="1">
              <a:spLocks noChangeArrowheads="1"/>
            </p:cNvSpPr>
            <p:nvPr/>
          </p:nvSpPr>
          <p:spPr bwMode="auto">
            <a:xfrm>
              <a:off x="3788568" y="2888456"/>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spcBef>
                  <a:spcPct val="50000"/>
                </a:spcBef>
              </a:pPr>
              <a:r>
                <a:rPr lang="en-US" sz="1800">
                  <a:latin typeface="Times New Roman" panose="02020603050405020304" pitchFamily="18" charset="0"/>
                </a:rPr>
                <a:t>0</a:t>
              </a:r>
            </a:p>
          </p:txBody>
        </p:sp>
        <p:sp>
          <p:nvSpPr>
            <p:cNvPr id="10" name="AutoShape 25"/>
            <p:cNvSpPr>
              <a:spLocks noChangeArrowheads="1"/>
            </p:cNvSpPr>
            <p:nvPr/>
          </p:nvSpPr>
          <p:spPr bwMode="auto">
            <a:xfrm>
              <a:off x="2926556" y="28392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1" name="AutoShape 26"/>
            <p:cNvSpPr>
              <a:spLocks noChangeArrowheads="1"/>
            </p:cNvSpPr>
            <p:nvPr/>
          </p:nvSpPr>
          <p:spPr bwMode="auto">
            <a:xfrm>
              <a:off x="3402806" y="284876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2" name="AutoShape 27"/>
            <p:cNvSpPr>
              <a:spLocks noChangeArrowheads="1"/>
            </p:cNvSpPr>
            <p:nvPr/>
          </p:nvSpPr>
          <p:spPr bwMode="auto">
            <a:xfrm>
              <a:off x="3612356" y="284876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3" name="AutoShape 28"/>
            <p:cNvSpPr>
              <a:spLocks noChangeArrowheads="1"/>
            </p:cNvSpPr>
            <p:nvPr/>
          </p:nvSpPr>
          <p:spPr bwMode="auto">
            <a:xfrm>
              <a:off x="4469606" y="284876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4" name="AutoShape 29"/>
            <p:cNvSpPr>
              <a:spLocks noChangeArrowheads="1"/>
            </p:cNvSpPr>
            <p:nvPr/>
          </p:nvSpPr>
          <p:spPr bwMode="auto">
            <a:xfrm>
              <a:off x="4698206" y="284876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5" name="AutoShape 30"/>
            <p:cNvSpPr>
              <a:spLocks noChangeArrowheads="1"/>
            </p:cNvSpPr>
            <p:nvPr/>
          </p:nvSpPr>
          <p:spPr bwMode="auto">
            <a:xfrm>
              <a:off x="4336256" y="284876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6" name="AutoShape 31"/>
            <p:cNvSpPr>
              <a:spLocks noChangeArrowheads="1"/>
            </p:cNvSpPr>
            <p:nvPr/>
          </p:nvSpPr>
          <p:spPr bwMode="auto">
            <a:xfrm>
              <a:off x="5079206" y="284876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7" name="AutoShape 32"/>
            <p:cNvSpPr>
              <a:spLocks noChangeArrowheads="1"/>
            </p:cNvSpPr>
            <p:nvPr/>
          </p:nvSpPr>
          <p:spPr bwMode="auto">
            <a:xfrm>
              <a:off x="5307806" y="284876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8" name="AutoShape 33"/>
            <p:cNvSpPr>
              <a:spLocks noChangeArrowheads="1"/>
            </p:cNvSpPr>
            <p:nvPr/>
          </p:nvSpPr>
          <p:spPr bwMode="auto">
            <a:xfrm>
              <a:off x="5803106" y="28392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19" name="Text Box 34"/>
            <p:cNvSpPr txBox="1">
              <a:spLocks noChangeArrowheads="1"/>
            </p:cNvSpPr>
            <p:nvPr/>
          </p:nvSpPr>
          <p:spPr bwMode="auto">
            <a:xfrm>
              <a:off x="5950743" y="2831306"/>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spcBef>
                  <a:spcPct val="50000"/>
                </a:spcBef>
              </a:pPr>
              <a:r>
                <a:rPr lang="en-US" sz="1800" i="1">
                  <a:latin typeface="Times New Roman" panose="02020603050405020304" pitchFamily="18" charset="0"/>
                </a:rPr>
                <a:t>x</a:t>
              </a:r>
              <a:endParaRPr lang="en-US" sz="1800" i="1" baseline="30000">
                <a:latin typeface="Times New Roman" panose="02020603050405020304" pitchFamily="18" charset="0"/>
              </a:endParaRPr>
            </a:p>
          </p:txBody>
        </p:sp>
      </p:grpSp>
      <p:grpSp>
        <p:nvGrpSpPr>
          <p:cNvPr id="20" name="Group 19"/>
          <p:cNvGrpSpPr/>
          <p:nvPr/>
        </p:nvGrpSpPr>
        <p:grpSpPr>
          <a:xfrm>
            <a:off x="4920555" y="3175049"/>
            <a:ext cx="4352925" cy="1966913"/>
            <a:chOff x="2226468" y="3707606"/>
            <a:chExt cx="4352925" cy="1966913"/>
          </a:xfrm>
        </p:grpSpPr>
        <p:sp>
          <p:nvSpPr>
            <p:cNvPr id="21" name="Line 4"/>
            <p:cNvSpPr>
              <a:spLocks noChangeShapeType="1"/>
            </p:cNvSpPr>
            <p:nvPr/>
          </p:nvSpPr>
          <p:spPr bwMode="auto">
            <a:xfrm>
              <a:off x="2226468" y="5336381"/>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22" name="AutoShape 5"/>
            <p:cNvSpPr>
              <a:spLocks noChangeArrowheads="1"/>
            </p:cNvSpPr>
            <p:nvPr/>
          </p:nvSpPr>
          <p:spPr bwMode="auto">
            <a:xfrm>
              <a:off x="2726531" y="431561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23" name="Line 6"/>
            <p:cNvSpPr>
              <a:spLocks noChangeShapeType="1"/>
            </p:cNvSpPr>
            <p:nvPr/>
          </p:nvSpPr>
          <p:spPr bwMode="auto">
            <a:xfrm>
              <a:off x="4036218" y="5279231"/>
              <a:ext cx="0" cy="1143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24" name="Text Box 7"/>
            <p:cNvSpPr txBox="1">
              <a:spLocks noChangeArrowheads="1"/>
            </p:cNvSpPr>
            <p:nvPr/>
          </p:nvSpPr>
          <p:spPr bwMode="auto">
            <a:xfrm>
              <a:off x="3893343" y="5307806"/>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spcBef>
                  <a:spcPct val="50000"/>
                </a:spcBef>
              </a:pPr>
              <a:r>
                <a:rPr lang="en-US" sz="1800">
                  <a:latin typeface="Times New Roman" panose="02020603050405020304" pitchFamily="18" charset="0"/>
                </a:rPr>
                <a:t>0</a:t>
              </a:r>
            </a:p>
          </p:txBody>
        </p:sp>
        <p:sp>
          <p:nvSpPr>
            <p:cNvPr id="25" name="AutoShape 8"/>
            <p:cNvSpPr>
              <a:spLocks noChangeArrowheads="1"/>
            </p:cNvSpPr>
            <p:nvPr/>
          </p:nvSpPr>
          <p:spPr bwMode="auto">
            <a:xfrm>
              <a:off x="3050381" y="479186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26" name="AutoShape 9"/>
            <p:cNvSpPr>
              <a:spLocks noChangeArrowheads="1"/>
            </p:cNvSpPr>
            <p:nvPr/>
          </p:nvSpPr>
          <p:spPr bwMode="auto">
            <a:xfrm>
              <a:off x="3507581" y="510619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27" name="AutoShape 10"/>
            <p:cNvSpPr>
              <a:spLocks noChangeArrowheads="1"/>
            </p:cNvSpPr>
            <p:nvPr/>
          </p:nvSpPr>
          <p:spPr bwMode="auto">
            <a:xfrm>
              <a:off x="3736181" y="52014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28" name="AutoShape 11"/>
            <p:cNvSpPr>
              <a:spLocks noChangeArrowheads="1"/>
            </p:cNvSpPr>
            <p:nvPr/>
          </p:nvSpPr>
          <p:spPr bwMode="auto">
            <a:xfrm>
              <a:off x="4574381" y="511571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29" name="AutoShape 12"/>
            <p:cNvSpPr>
              <a:spLocks noChangeArrowheads="1"/>
            </p:cNvSpPr>
            <p:nvPr/>
          </p:nvSpPr>
          <p:spPr bwMode="auto">
            <a:xfrm>
              <a:off x="4802981" y="493474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30" name="AutoShape 13"/>
            <p:cNvSpPr>
              <a:spLocks noChangeArrowheads="1"/>
            </p:cNvSpPr>
            <p:nvPr/>
          </p:nvSpPr>
          <p:spPr bwMode="auto">
            <a:xfrm>
              <a:off x="4383881" y="518239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31" name="AutoShape 14"/>
            <p:cNvSpPr>
              <a:spLocks noChangeArrowheads="1"/>
            </p:cNvSpPr>
            <p:nvPr/>
          </p:nvSpPr>
          <p:spPr bwMode="auto">
            <a:xfrm>
              <a:off x="5183981" y="461089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32" name="AutoShape 15"/>
            <p:cNvSpPr>
              <a:spLocks noChangeArrowheads="1"/>
            </p:cNvSpPr>
            <p:nvPr/>
          </p:nvSpPr>
          <p:spPr bwMode="auto">
            <a:xfrm>
              <a:off x="5469731" y="430609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33" name="AutoShape 16"/>
            <p:cNvSpPr>
              <a:spLocks noChangeArrowheads="1"/>
            </p:cNvSpPr>
            <p:nvPr/>
          </p:nvSpPr>
          <p:spPr bwMode="auto">
            <a:xfrm>
              <a:off x="5888831" y="378221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34" name="Line 17"/>
            <p:cNvSpPr>
              <a:spLocks noChangeShapeType="1"/>
            </p:cNvSpPr>
            <p:nvPr/>
          </p:nvSpPr>
          <p:spPr bwMode="auto">
            <a:xfrm flipV="1">
              <a:off x="4036218" y="3888581"/>
              <a:ext cx="0" cy="14859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35" name="Text Box 18"/>
            <p:cNvSpPr txBox="1">
              <a:spLocks noChangeArrowheads="1"/>
            </p:cNvSpPr>
            <p:nvPr/>
          </p:nvSpPr>
          <p:spPr bwMode="auto">
            <a:xfrm>
              <a:off x="4036218" y="3707606"/>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spcBef>
                  <a:spcPct val="50000"/>
                </a:spcBef>
              </a:pPr>
              <a:r>
                <a:rPr lang="en-US" sz="1800" i="1">
                  <a:latin typeface="Times New Roman" panose="02020603050405020304" pitchFamily="18" charset="0"/>
                </a:rPr>
                <a:t>x</a:t>
              </a:r>
              <a:r>
                <a:rPr lang="en-US" sz="1800" i="1" baseline="30000">
                  <a:latin typeface="Times New Roman" panose="02020603050405020304" pitchFamily="18" charset="0"/>
                </a:rPr>
                <a:t>2</a:t>
              </a:r>
            </a:p>
          </p:txBody>
        </p:sp>
        <p:sp>
          <p:nvSpPr>
            <p:cNvPr id="36" name="Text Box 19"/>
            <p:cNvSpPr txBox="1">
              <a:spLocks noChangeArrowheads="1"/>
            </p:cNvSpPr>
            <p:nvPr/>
          </p:nvSpPr>
          <p:spPr bwMode="auto">
            <a:xfrm>
              <a:off x="6122193" y="524113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spcBef>
                  <a:spcPct val="50000"/>
                </a:spcBef>
              </a:pPr>
              <a:r>
                <a:rPr lang="en-US" sz="1800" i="1">
                  <a:latin typeface="Times New Roman" panose="02020603050405020304" pitchFamily="18" charset="0"/>
                </a:rPr>
                <a:t>x</a:t>
              </a:r>
              <a:endParaRPr lang="en-US" sz="1800" i="1" baseline="30000">
                <a:latin typeface="Times New Roman" panose="02020603050405020304" pitchFamily="18" charset="0"/>
              </a:endParaRPr>
            </a:p>
          </p:txBody>
        </p:sp>
        <p:sp>
          <p:nvSpPr>
            <p:cNvPr id="37" name="Line 52"/>
            <p:cNvSpPr>
              <a:spLocks noChangeShapeType="1"/>
            </p:cNvSpPr>
            <p:nvPr/>
          </p:nvSpPr>
          <p:spPr bwMode="auto">
            <a:xfrm flipV="1">
              <a:off x="3398043" y="4193381"/>
              <a:ext cx="3181350" cy="129540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38" name="Line 53"/>
            <p:cNvSpPr>
              <a:spLocks noChangeShapeType="1"/>
            </p:cNvSpPr>
            <p:nvPr/>
          </p:nvSpPr>
          <p:spPr bwMode="auto">
            <a:xfrm flipV="1">
              <a:off x="3393281" y="4117181"/>
              <a:ext cx="3114675" cy="12842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39" name="Line 54"/>
            <p:cNvSpPr>
              <a:spLocks noChangeShapeType="1"/>
            </p:cNvSpPr>
            <p:nvPr/>
          </p:nvSpPr>
          <p:spPr bwMode="auto">
            <a:xfrm flipV="1">
              <a:off x="3507581" y="4288631"/>
              <a:ext cx="3057525" cy="1246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endParaRPr lang="en-US"/>
            </a:p>
          </p:txBody>
        </p:sp>
        <p:sp>
          <p:nvSpPr>
            <p:cNvPr id="40" name="Oval 39"/>
            <p:cNvSpPr>
              <a:spLocks noChangeArrowheads="1"/>
            </p:cNvSpPr>
            <p:nvPr/>
          </p:nvSpPr>
          <p:spPr bwMode="auto">
            <a:xfrm>
              <a:off x="5120481" y="4547394"/>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41" name="Oval 40"/>
            <p:cNvSpPr>
              <a:spLocks noChangeArrowheads="1"/>
            </p:cNvSpPr>
            <p:nvPr/>
          </p:nvSpPr>
          <p:spPr bwMode="auto">
            <a:xfrm>
              <a:off x="4729956" y="4861719"/>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sp>
          <p:nvSpPr>
            <p:cNvPr id="42" name="Oval 41"/>
            <p:cNvSpPr>
              <a:spLocks noChangeArrowheads="1"/>
            </p:cNvSpPr>
            <p:nvPr/>
          </p:nvSpPr>
          <p:spPr bwMode="auto">
            <a:xfrm>
              <a:off x="3663156" y="5137944"/>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a:lstStyle>
            <a:p>
              <a:pPr eaLnBrk="1" hangingPunct="1"/>
              <a:endParaRPr lang="en-US"/>
            </a:p>
          </p:txBody>
        </p:sp>
      </p:grpSp>
      <p:grpSp>
        <p:nvGrpSpPr>
          <p:cNvPr id="3" name="Group 4"/>
          <p:cNvGrpSpPr>
            <a:grpSpLocks noChangeAspect="1"/>
          </p:cNvGrpSpPr>
          <p:nvPr/>
        </p:nvGrpSpPr>
        <p:grpSpPr bwMode="auto">
          <a:xfrm>
            <a:off x="3390065" y="1492017"/>
            <a:ext cx="2463800" cy="419100"/>
            <a:chOff x="2125" y="835"/>
            <a:chExt cx="1552" cy="264"/>
          </a:xfrm>
        </p:grpSpPr>
        <p:sp>
          <p:nvSpPr>
            <p:cNvPr id="45" name="AutoShape 3"/>
            <p:cNvSpPr>
              <a:spLocks noChangeAspect="1" noChangeArrowheads="1" noTextEdit="1"/>
            </p:cNvSpPr>
            <p:nvPr/>
          </p:nvSpPr>
          <p:spPr bwMode="auto">
            <a:xfrm>
              <a:off x="2125" y="835"/>
              <a:ext cx="15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2125" y="890"/>
              <a:ext cx="176" cy="199"/>
            </a:xfrm>
            <a:custGeom>
              <a:avLst/>
              <a:gdLst>
                <a:gd name="T0" fmla="*/ 164 w 291"/>
                <a:gd name="T1" fmla="*/ 262 h 326"/>
                <a:gd name="T2" fmla="*/ 164 w 291"/>
                <a:gd name="T3" fmla="*/ 262 h 326"/>
                <a:gd name="T4" fmla="*/ 291 w 291"/>
                <a:gd name="T5" fmla="*/ 163 h 326"/>
                <a:gd name="T6" fmla="*/ 164 w 291"/>
                <a:gd name="T7" fmla="*/ 64 h 326"/>
                <a:gd name="T8" fmla="*/ 164 w 291"/>
                <a:gd name="T9" fmla="*/ 37 h 326"/>
                <a:gd name="T10" fmla="*/ 209 w 291"/>
                <a:gd name="T11" fmla="*/ 14 h 326"/>
                <a:gd name="T12" fmla="*/ 225 w 291"/>
                <a:gd name="T13" fmla="*/ 14 h 326"/>
                <a:gd name="T14" fmla="*/ 225 w 291"/>
                <a:gd name="T15" fmla="*/ 0 h 326"/>
                <a:gd name="T16" fmla="*/ 144 w 291"/>
                <a:gd name="T17" fmla="*/ 1 h 326"/>
                <a:gd name="T18" fmla="*/ 63 w 291"/>
                <a:gd name="T19" fmla="*/ 0 h 326"/>
                <a:gd name="T20" fmla="*/ 63 w 291"/>
                <a:gd name="T21" fmla="*/ 14 h 326"/>
                <a:gd name="T22" fmla="*/ 79 w 291"/>
                <a:gd name="T23" fmla="*/ 14 h 326"/>
                <a:gd name="T24" fmla="*/ 124 w 291"/>
                <a:gd name="T25" fmla="*/ 37 h 326"/>
                <a:gd name="T26" fmla="*/ 124 w 291"/>
                <a:gd name="T27" fmla="*/ 64 h 326"/>
                <a:gd name="T28" fmla="*/ 0 w 291"/>
                <a:gd name="T29" fmla="*/ 163 h 326"/>
                <a:gd name="T30" fmla="*/ 124 w 291"/>
                <a:gd name="T31" fmla="*/ 262 h 326"/>
                <a:gd name="T32" fmla="*/ 124 w 291"/>
                <a:gd name="T33" fmla="*/ 288 h 326"/>
                <a:gd name="T34" fmla="*/ 79 w 291"/>
                <a:gd name="T35" fmla="*/ 311 h 326"/>
                <a:gd name="T36" fmla="*/ 63 w 291"/>
                <a:gd name="T37" fmla="*/ 311 h 326"/>
                <a:gd name="T38" fmla="*/ 63 w 291"/>
                <a:gd name="T39" fmla="*/ 326 h 326"/>
                <a:gd name="T40" fmla="*/ 144 w 291"/>
                <a:gd name="T41" fmla="*/ 325 h 326"/>
                <a:gd name="T42" fmla="*/ 225 w 291"/>
                <a:gd name="T43" fmla="*/ 326 h 326"/>
                <a:gd name="T44" fmla="*/ 225 w 291"/>
                <a:gd name="T45" fmla="*/ 311 h 326"/>
                <a:gd name="T46" fmla="*/ 209 w 291"/>
                <a:gd name="T47" fmla="*/ 311 h 326"/>
                <a:gd name="T48" fmla="*/ 164 w 291"/>
                <a:gd name="T49" fmla="*/ 288 h 326"/>
                <a:gd name="T50" fmla="*/ 164 w 291"/>
                <a:gd name="T51" fmla="*/ 262 h 326"/>
                <a:gd name="T52" fmla="*/ 124 w 291"/>
                <a:gd name="T53" fmla="*/ 251 h 326"/>
                <a:gd name="T54" fmla="*/ 124 w 291"/>
                <a:gd name="T55" fmla="*/ 251 h 326"/>
                <a:gd name="T56" fmla="*/ 47 w 291"/>
                <a:gd name="T57" fmla="*/ 163 h 326"/>
                <a:gd name="T58" fmla="*/ 124 w 291"/>
                <a:gd name="T59" fmla="*/ 75 h 326"/>
                <a:gd name="T60" fmla="*/ 124 w 291"/>
                <a:gd name="T61" fmla="*/ 251 h 326"/>
                <a:gd name="T62" fmla="*/ 164 w 291"/>
                <a:gd name="T63" fmla="*/ 75 h 326"/>
                <a:gd name="T64" fmla="*/ 164 w 291"/>
                <a:gd name="T65" fmla="*/ 75 h 326"/>
                <a:gd name="T66" fmla="*/ 243 w 291"/>
                <a:gd name="T67" fmla="*/ 163 h 326"/>
                <a:gd name="T68" fmla="*/ 164 w 291"/>
                <a:gd name="T69" fmla="*/ 251 h 326"/>
                <a:gd name="T70" fmla="*/ 164 w 291"/>
                <a:gd name="T71" fmla="*/ 7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326">
                  <a:moveTo>
                    <a:pt x="164" y="262"/>
                  </a:moveTo>
                  <a:lnTo>
                    <a:pt x="164" y="262"/>
                  </a:lnTo>
                  <a:cubicBezTo>
                    <a:pt x="238" y="256"/>
                    <a:pt x="291" y="211"/>
                    <a:pt x="291" y="163"/>
                  </a:cubicBezTo>
                  <a:cubicBezTo>
                    <a:pt x="291" y="113"/>
                    <a:pt x="236" y="70"/>
                    <a:pt x="164" y="64"/>
                  </a:cubicBezTo>
                  <a:lnTo>
                    <a:pt x="164" y="37"/>
                  </a:lnTo>
                  <a:cubicBezTo>
                    <a:pt x="164" y="21"/>
                    <a:pt x="164" y="14"/>
                    <a:pt x="209" y="14"/>
                  </a:cubicBezTo>
                  <a:lnTo>
                    <a:pt x="225" y="14"/>
                  </a:lnTo>
                  <a:lnTo>
                    <a:pt x="225" y="0"/>
                  </a:lnTo>
                  <a:cubicBezTo>
                    <a:pt x="208" y="1"/>
                    <a:pt x="164" y="1"/>
                    <a:pt x="144" y="1"/>
                  </a:cubicBezTo>
                  <a:cubicBezTo>
                    <a:pt x="124" y="1"/>
                    <a:pt x="80" y="1"/>
                    <a:pt x="63" y="0"/>
                  </a:cubicBezTo>
                  <a:lnTo>
                    <a:pt x="63" y="14"/>
                  </a:lnTo>
                  <a:lnTo>
                    <a:pt x="79" y="14"/>
                  </a:lnTo>
                  <a:cubicBezTo>
                    <a:pt x="124" y="14"/>
                    <a:pt x="124" y="21"/>
                    <a:pt x="124" y="37"/>
                  </a:cubicBezTo>
                  <a:lnTo>
                    <a:pt x="124" y="64"/>
                  </a:lnTo>
                  <a:cubicBezTo>
                    <a:pt x="51" y="71"/>
                    <a:pt x="0" y="115"/>
                    <a:pt x="0" y="163"/>
                  </a:cubicBezTo>
                  <a:cubicBezTo>
                    <a:pt x="0" y="212"/>
                    <a:pt x="53" y="254"/>
                    <a:pt x="124" y="262"/>
                  </a:cubicBezTo>
                  <a:lnTo>
                    <a:pt x="124" y="288"/>
                  </a:lnTo>
                  <a:cubicBezTo>
                    <a:pt x="124" y="305"/>
                    <a:pt x="124" y="311"/>
                    <a:pt x="79" y="311"/>
                  </a:cubicBezTo>
                  <a:lnTo>
                    <a:pt x="63" y="311"/>
                  </a:lnTo>
                  <a:lnTo>
                    <a:pt x="63" y="326"/>
                  </a:lnTo>
                  <a:cubicBezTo>
                    <a:pt x="80" y="325"/>
                    <a:pt x="124" y="325"/>
                    <a:pt x="144" y="325"/>
                  </a:cubicBezTo>
                  <a:cubicBezTo>
                    <a:pt x="163" y="325"/>
                    <a:pt x="208" y="325"/>
                    <a:pt x="225" y="326"/>
                  </a:cubicBezTo>
                  <a:lnTo>
                    <a:pt x="225" y="311"/>
                  </a:lnTo>
                  <a:lnTo>
                    <a:pt x="209" y="311"/>
                  </a:lnTo>
                  <a:cubicBezTo>
                    <a:pt x="164" y="311"/>
                    <a:pt x="164" y="305"/>
                    <a:pt x="164" y="288"/>
                  </a:cubicBezTo>
                  <a:lnTo>
                    <a:pt x="164" y="262"/>
                  </a:lnTo>
                  <a:close/>
                  <a:moveTo>
                    <a:pt x="124" y="251"/>
                  </a:moveTo>
                  <a:lnTo>
                    <a:pt x="124" y="251"/>
                  </a:lnTo>
                  <a:cubicBezTo>
                    <a:pt x="56" y="242"/>
                    <a:pt x="47" y="193"/>
                    <a:pt x="47" y="163"/>
                  </a:cubicBezTo>
                  <a:cubicBezTo>
                    <a:pt x="47" y="138"/>
                    <a:pt x="52" y="85"/>
                    <a:pt x="124" y="75"/>
                  </a:cubicBezTo>
                  <a:lnTo>
                    <a:pt x="124" y="251"/>
                  </a:lnTo>
                  <a:close/>
                  <a:moveTo>
                    <a:pt x="164" y="75"/>
                  </a:moveTo>
                  <a:lnTo>
                    <a:pt x="164" y="75"/>
                  </a:lnTo>
                  <a:cubicBezTo>
                    <a:pt x="230" y="82"/>
                    <a:pt x="243" y="126"/>
                    <a:pt x="243" y="163"/>
                  </a:cubicBezTo>
                  <a:cubicBezTo>
                    <a:pt x="243" y="191"/>
                    <a:pt x="236" y="242"/>
                    <a:pt x="164" y="251"/>
                  </a:cubicBezTo>
                  <a:lnTo>
                    <a:pt x="164"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2422" y="963"/>
              <a:ext cx="31" cy="126"/>
            </a:xfrm>
            <a:custGeom>
              <a:avLst/>
              <a:gdLst>
                <a:gd name="T0" fmla="*/ 51 w 51"/>
                <a:gd name="T1" fmla="*/ 25 h 206"/>
                <a:gd name="T2" fmla="*/ 51 w 51"/>
                <a:gd name="T3" fmla="*/ 25 h 206"/>
                <a:gd name="T4" fmla="*/ 26 w 51"/>
                <a:gd name="T5" fmla="*/ 0 h 206"/>
                <a:gd name="T6" fmla="*/ 0 w 51"/>
                <a:gd name="T7" fmla="*/ 25 h 206"/>
                <a:gd name="T8" fmla="*/ 26 w 51"/>
                <a:gd name="T9" fmla="*/ 51 h 206"/>
                <a:gd name="T10" fmla="*/ 51 w 51"/>
                <a:gd name="T11" fmla="*/ 25 h 206"/>
                <a:gd name="T12" fmla="*/ 51 w 51"/>
                <a:gd name="T13" fmla="*/ 181 h 206"/>
                <a:gd name="T14" fmla="*/ 51 w 51"/>
                <a:gd name="T15" fmla="*/ 181 h 206"/>
                <a:gd name="T16" fmla="*/ 26 w 51"/>
                <a:gd name="T17" fmla="*/ 155 h 206"/>
                <a:gd name="T18" fmla="*/ 0 w 51"/>
                <a:gd name="T19" fmla="*/ 181 h 206"/>
                <a:gd name="T20" fmla="*/ 26 w 51"/>
                <a:gd name="T21" fmla="*/ 206 h 206"/>
                <a:gd name="T22" fmla="*/ 51 w 51"/>
                <a:gd name="T23" fmla="*/ 1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06">
                  <a:moveTo>
                    <a:pt x="51" y="25"/>
                  </a:moveTo>
                  <a:lnTo>
                    <a:pt x="51" y="25"/>
                  </a:lnTo>
                  <a:cubicBezTo>
                    <a:pt x="51" y="12"/>
                    <a:pt x="40" y="0"/>
                    <a:pt x="26" y="0"/>
                  </a:cubicBezTo>
                  <a:cubicBezTo>
                    <a:pt x="12" y="0"/>
                    <a:pt x="0" y="12"/>
                    <a:pt x="0" y="25"/>
                  </a:cubicBezTo>
                  <a:cubicBezTo>
                    <a:pt x="0" y="39"/>
                    <a:pt x="12" y="51"/>
                    <a:pt x="26" y="51"/>
                  </a:cubicBezTo>
                  <a:cubicBezTo>
                    <a:pt x="40" y="51"/>
                    <a:pt x="51" y="39"/>
                    <a:pt x="51" y="25"/>
                  </a:cubicBezTo>
                  <a:close/>
                  <a:moveTo>
                    <a:pt x="51" y="181"/>
                  </a:moveTo>
                  <a:lnTo>
                    <a:pt x="51" y="181"/>
                  </a:lnTo>
                  <a:cubicBezTo>
                    <a:pt x="51" y="167"/>
                    <a:pt x="40" y="155"/>
                    <a:pt x="26" y="155"/>
                  </a:cubicBezTo>
                  <a:cubicBezTo>
                    <a:pt x="12" y="155"/>
                    <a:pt x="0" y="167"/>
                    <a:pt x="0" y="181"/>
                  </a:cubicBezTo>
                  <a:cubicBezTo>
                    <a:pt x="0" y="195"/>
                    <a:pt x="12" y="206"/>
                    <a:pt x="26" y="206"/>
                  </a:cubicBezTo>
                  <a:cubicBezTo>
                    <a:pt x="40" y="206"/>
                    <a:pt x="51" y="195"/>
                    <a:pt x="51" y="1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569" y="890"/>
              <a:ext cx="206" cy="206"/>
            </a:xfrm>
            <a:custGeom>
              <a:avLst/>
              <a:gdLst>
                <a:gd name="T0" fmla="*/ 160 w 342"/>
                <a:gd name="T1" fmla="*/ 33 h 337"/>
                <a:gd name="T2" fmla="*/ 160 w 342"/>
                <a:gd name="T3" fmla="*/ 33 h 337"/>
                <a:gd name="T4" fmla="*/ 173 w 342"/>
                <a:gd name="T5" fmla="*/ 15 h 337"/>
                <a:gd name="T6" fmla="*/ 203 w 342"/>
                <a:gd name="T7" fmla="*/ 14 h 337"/>
                <a:gd name="T8" fmla="*/ 290 w 342"/>
                <a:gd name="T9" fmla="*/ 62 h 337"/>
                <a:gd name="T10" fmla="*/ 263 w 342"/>
                <a:gd name="T11" fmla="*/ 130 h 337"/>
                <a:gd name="T12" fmla="*/ 182 w 342"/>
                <a:gd name="T13" fmla="*/ 157 h 337"/>
                <a:gd name="T14" fmla="*/ 129 w 342"/>
                <a:gd name="T15" fmla="*/ 157 h 337"/>
                <a:gd name="T16" fmla="*/ 160 w 342"/>
                <a:gd name="T17" fmla="*/ 33 h 337"/>
                <a:gd name="T18" fmla="*/ 229 w 342"/>
                <a:gd name="T19" fmla="*/ 164 h 337"/>
                <a:gd name="T20" fmla="*/ 229 w 342"/>
                <a:gd name="T21" fmla="*/ 164 h 337"/>
                <a:gd name="T22" fmla="*/ 334 w 342"/>
                <a:gd name="T23" fmla="*/ 71 h 337"/>
                <a:gd name="T24" fmla="*/ 228 w 342"/>
                <a:gd name="T25" fmla="*/ 0 h 337"/>
                <a:gd name="T26" fmla="*/ 92 w 342"/>
                <a:gd name="T27" fmla="*/ 0 h 337"/>
                <a:gd name="T28" fmla="*/ 78 w 342"/>
                <a:gd name="T29" fmla="*/ 9 h 337"/>
                <a:gd name="T30" fmla="*/ 92 w 342"/>
                <a:gd name="T31" fmla="*/ 14 h 337"/>
                <a:gd name="T32" fmla="*/ 110 w 342"/>
                <a:gd name="T33" fmla="*/ 15 h 337"/>
                <a:gd name="T34" fmla="*/ 123 w 342"/>
                <a:gd name="T35" fmla="*/ 23 h 337"/>
                <a:gd name="T36" fmla="*/ 121 w 342"/>
                <a:gd name="T37" fmla="*/ 32 h 337"/>
                <a:gd name="T38" fmla="*/ 57 w 342"/>
                <a:gd name="T39" fmla="*/ 289 h 337"/>
                <a:gd name="T40" fmla="*/ 13 w 342"/>
                <a:gd name="T41" fmla="*/ 311 h 337"/>
                <a:gd name="T42" fmla="*/ 0 w 342"/>
                <a:gd name="T43" fmla="*/ 321 h 337"/>
                <a:gd name="T44" fmla="*/ 7 w 342"/>
                <a:gd name="T45" fmla="*/ 326 h 337"/>
                <a:gd name="T46" fmla="*/ 67 w 342"/>
                <a:gd name="T47" fmla="*/ 325 h 337"/>
                <a:gd name="T48" fmla="*/ 128 w 342"/>
                <a:gd name="T49" fmla="*/ 326 h 337"/>
                <a:gd name="T50" fmla="*/ 138 w 342"/>
                <a:gd name="T51" fmla="*/ 317 h 337"/>
                <a:gd name="T52" fmla="*/ 124 w 342"/>
                <a:gd name="T53" fmla="*/ 311 h 337"/>
                <a:gd name="T54" fmla="*/ 93 w 342"/>
                <a:gd name="T55" fmla="*/ 303 h 337"/>
                <a:gd name="T56" fmla="*/ 95 w 342"/>
                <a:gd name="T57" fmla="*/ 295 h 337"/>
                <a:gd name="T58" fmla="*/ 126 w 342"/>
                <a:gd name="T59" fmla="*/ 168 h 337"/>
                <a:gd name="T60" fmla="*/ 183 w 342"/>
                <a:gd name="T61" fmla="*/ 168 h 337"/>
                <a:gd name="T62" fmla="*/ 235 w 342"/>
                <a:gd name="T63" fmla="*/ 211 h 337"/>
                <a:gd name="T64" fmla="*/ 228 w 342"/>
                <a:gd name="T65" fmla="*/ 244 h 337"/>
                <a:gd name="T66" fmla="*/ 221 w 342"/>
                <a:gd name="T67" fmla="*/ 285 h 337"/>
                <a:gd name="T68" fmla="*/ 284 w 342"/>
                <a:gd name="T69" fmla="*/ 337 h 337"/>
                <a:gd name="T70" fmla="*/ 342 w 342"/>
                <a:gd name="T71" fmla="*/ 282 h 337"/>
                <a:gd name="T72" fmla="*/ 336 w 342"/>
                <a:gd name="T73" fmla="*/ 276 h 337"/>
                <a:gd name="T74" fmla="*/ 330 w 342"/>
                <a:gd name="T75" fmla="*/ 283 h 337"/>
                <a:gd name="T76" fmla="*/ 286 w 342"/>
                <a:gd name="T77" fmla="*/ 326 h 337"/>
                <a:gd name="T78" fmla="*/ 267 w 342"/>
                <a:gd name="T79" fmla="*/ 297 h 337"/>
                <a:gd name="T80" fmla="*/ 272 w 342"/>
                <a:gd name="T81" fmla="*/ 242 h 337"/>
                <a:gd name="T82" fmla="*/ 274 w 342"/>
                <a:gd name="T83" fmla="*/ 220 h 337"/>
                <a:gd name="T84" fmla="*/ 229 w 342"/>
                <a:gd name="T85"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2" h="337">
                  <a:moveTo>
                    <a:pt x="160" y="33"/>
                  </a:moveTo>
                  <a:lnTo>
                    <a:pt x="160" y="33"/>
                  </a:lnTo>
                  <a:cubicBezTo>
                    <a:pt x="163" y="21"/>
                    <a:pt x="164" y="16"/>
                    <a:pt x="173" y="15"/>
                  </a:cubicBezTo>
                  <a:cubicBezTo>
                    <a:pt x="178" y="14"/>
                    <a:pt x="193" y="14"/>
                    <a:pt x="203" y="14"/>
                  </a:cubicBezTo>
                  <a:cubicBezTo>
                    <a:pt x="236" y="14"/>
                    <a:pt x="290" y="14"/>
                    <a:pt x="290" y="62"/>
                  </a:cubicBezTo>
                  <a:cubicBezTo>
                    <a:pt x="290" y="78"/>
                    <a:pt x="282" y="111"/>
                    <a:pt x="263" y="130"/>
                  </a:cubicBezTo>
                  <a:cubicBezTo>
                    <a:pt x="251" y="142"/>
                    <a:pt x="225" y="157"/>
                    <a:pt x="182" y="157"/>
                  </a:cubicBezTo>
                  <a:lnTo>
                    <a:pt x="129" y="157"/>
                  </a:lnTo>
                  <a:lnTo>
                    <a:pt x="160" y="33"/>
                  </a:lnTo>
                  <a:close/>
                  <a:moveTo>
                    <a:pt x="229" y="164"/>
                  </a:moveTo>
                  <a:lnTo>
                    <a:pt x="229" y="164"/>
                  </a:lnTo>
                  <a:cubicBezTo>
                    <a:pt x="277" y="153"/>
                    <a:pt x="334" y="120"/>
                    <a:pt x="334" y="71"/>
                  </a:cubicBezTo>
                  <a:cubicBezTo>
                    <a:pt x="334" y="30"/>
                    <a:pt x="291" y="0"/>
                    <a:pt x="228" y="0"/>
                  </a:cubicBezTo>
                  <a:lnTo>
                    <a:pt x="92" y="0"/>
                  </a:lnTo>
                  <a:cubicBezTo>
                    <a:pt x="83" y="0"/>
                    <a:pt x="78" y="0"/>
                    <a:pt x="78" y="9"/>
                  </a:cubicBezTo>
                  <a:cubicBezTo>
                    <a:pt x="78" y="14"/>
                    <a:pt x="83" y="14"/>
                    <a:pt x="92" y="14"/>
                  </a:cubicBezTo>
                  <a:cubicBezTo>
                    <a:pt x="93" y="14"/>
                    <a:pt x="102" y="14"/>
                    <a:pt x="110" y="15"/>
                  </a:cubicBezTo>
                  <a:cubicBezTo>
                    <a:pt x="118" y="16"/>
                    <a:pt x="123" y="17"/>
                    <a:pt x="123" y="23"/>
                  </a:cubicBezTo>
                  <a:cubicBezTo>
                    <a:pt x="123" y="25"/>
                    <a:pt x="122" y="26"/>
                    <a:pt x="121" y="32"/>
                  </a:cubicBezTo>
                  <a:lnTo>
                    <a:pt x="57" y="289"/>
                  </a:lnTo>
                  <a:cubicBezTo>
                    <a:pt x="52" y="308"/>
                    <a:pt x="51" y="311"/>
                    <a:pt x="13" y="311"/>
                  </a:cubicBezTo>
                  <a:cubicBezTo>
                    <a:pt x="5" y="311"/>
                    <a:pt x="0" y="311"/>
                    <a:pt x="0" y="321"/>
                  </a:cubicBezTo>
                  <a:cubicBezTo>
                    <a:pt x="0" y="326"/>
                    <a:pt x="6" y="326"/>
                    <a:pt x="7" y="326"/>
                  </a:cubicBezTo>
                  <a:cubicBezTo>
                    <a:pt x="20" y="326"/>
                    <a:pt x="54" y="325"/>
                    <a:pt x="67" y="325"/>
                  </a:cubicBezTo>
                  <a:cubicBezTo>
                    <a:pt x="81" y="325"/>
                    <a:pt x="115" y="326"/>
                    <a:pt x="128" y="326"/>
                  </a:cubicBezTo>
                  <a:cubicBezTo>
                    <a:pt x="132" y="326"/>
                    <a:pt x="138" y="326"/>
                    <a:pt x="138" y="317"/>
                  </a:cubicBezTo>
                  <a:cubicBezTo>
                    <a:pt x="138" y="311"/>
                    <a:pt x="133" y="311"/>
                    <a:pt x="124" y="311"/>
                  </a:cubicBezTo>
                  <a:cubicBezTo>
                    <a:pt x="106" y="311"/>
                    <a:pt x="93" y="311"/>
                    <a:pt x="93" y="303"/>
                  </a:cubicBezTo>
                  <a:cubicBezTo>
                    <a:pt x="93" y="300"/>
                    <a:pt x="94" y="297"/>
                    <a:pt x="95" y="295"/>
                  </a:cubicBezTo>
                  <a:lnTo>
                    <a:pt x="126" y="168"/>
                  </a:lnTo>
                  <a:lnTo>
                    <a:pt x="183" y="168"/>
                  </a:lnTo>
                  <a:cubicBezTo>
                    <a:pt x="226" y="168"/>
                    <a:pt x="235" y="195"/>
                    <a:pt x="235" y="211"/>
                  </a:cubicBezTo>
                  <a:cubicBezTo>
                    <a:pt x="235" y="219"/>
                    <a:pt x="231" y="233"/>
                    <a:pt x="228" y="244"/>
                  </a:cubicBezTo>
                  <a:cubicBezTo>
                    <a:pt x="225" y="258"/>
                    <a:pt x="221" y="275"/>
                    <a:pt x="221" y="285"/>
                  </a:cubicBezTo>
                  <a:cubicBezTo>
                    <a:pt x="221" y="337"/>
                    <a:pt x="278" y="337"/>
                    <a:pt x="284" y="337"/>
                  </a:cubicBezTo>
                  <a:cubicBezTo>
                    <a:pt x="325" y="337"/>
                    <a:pt x="342" y="288"/>
                    <a:pt x="342" y="282"/>
                  </a:cubicBezTo>
                  <a:cubicBezTo>
                    <a:pt x="342" y="276"/>
                    <a:pt x="336" y="276"/>
                    <a:pt x="336" y="276"/>
                  </a:cubicBezTo>
                  <a:cubicBezTo>
                    <a:pt x="332" y="276"/>
                    <a:pt x="331" y="279"/>
                    <a:pt x="330" y="283"/>
                  </a:cubicBezTo>
                  <a:cubicBezTo>
                    <a:pt x="318" y="318"/>
                    <a:pt x="297" y="326"/>
                    <a:pt x="286" y="326"/>
                  </a:cubicBezTo>
                  <a:cubicBezTo>
                    <a:pt x="270" y="326"/>
                    <a:pt x="267" y="316"/>
                    <a:pt x="267" y="297"/>
                  </a:cubicBezTo>
                  <a:cubicBezTo>
                    <a:pt x="267" y="282"/>
                    <a:pt x="270" y="258"/>
                    <a:pt x="272" y="242"/>
                  </a:cubicBezTo>
                  <a:cubicBezTo>
                    <a:pt x="273" y="236"/>
                    <a:pt x="274" y="227"/>
                    <a:pt x="274" y="220"/>
                  </a:cubicBezTo>
                  <a:cubicBezTo>
                    <a:pt x="274" y="183"/>
                    <a:pt x="242" y="168"/>
                    <a:pt x="229" y="16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9"/>
            <p:cNvSpPr>
              <a:spLocks/>
            </p:cNvSpPr>
            <p:nvPr/>
          </p:nvSpPr>
          <p:spPr bwMode="auto">
            <a:xfrm>
              <a:off x="2906" y="917"/>
              <a:ext cx="257" cy="152"/>
            </a:xfrm>
            <a:custGeom>
              <a:avLst/>
              <a:gdLst>
                <a:gd name="T0" fmla="*/ 373 w 425"/>
                <a:gd name="T1" fmla="*/ 134 h 249"/>
                <a:gd name="T2" fmla="*/ 373 w 425"/>
                <a:gd name="T3" fmla="*/ 134 h 249"/>
                <a:gd name="T4" fmla="*/ 330 w 425"/>
                <a:gd name="T5" fmla="*/ 180 h 249"/>
                <a:gd name="T6" fmla="*/ 304 w 425"/>
                <a:gd name="T7" fmla="*/ 244 h 249"/>
                <a:gd name="T8" fmla="*/ 314 w 425"/>
                <a:gd name="T9" fmla="*/ 249 h 249"/>
                <a:gd name="T10" fmla="*/ 324 w 425"/>
                <a:gd name="T11" fmla="*/ 240 h 249"/>
                <a:gd name="T12" fmla="*/ 417 w 425"/>
                <a:gd name="T13" fmla="*/ 131 h 249"/>
                <a:gd name="T14" fmla="*/ 425 w 425"/>
                <a:gd name="T15" fmla="*/ 125 h 249"/>
                <a:gd name="T16" fmla="*/ 421 w 425"/>
                <a:gd name="T17" fmla="*/ 119 h 249"/>
                <a:gd name="T18" fmla="*/ 324 w 425"/>
                <a:gd name="T19" fmla="*/ 7 h 249"/>
                <a:gd name="T20" fmla="*/ 314 w 425"/>
                <a:gd name="T21" fmla="*/ 0 h 249"/>
                <a:gd name="T22" fmla="*/ 304 w 425"/>
                <a:gd name="T23" fmla="*/ 6 h 249"/>
                <a:gd name="T24" fmla="*/ 329 w 425"/>
                <a:gd name="T25" fmla="*/ 69 h 249"/>
                <a:gd name="T26" fmla="*/ 373 w 425"/>
                <a:gd name="T27" fmla="*/ 115 h 249"/>
                <a:gd name="T28" fmla="*/ 17 w 425"/>
                <a:gd name="T29" fmla="*/ 115 h 249"/>
                <a:gd name="T30" fmla="*/ 0 w 425"/>
                <a:gd name="T31" fmla="*/ 125 h 249"/>
                <a:gd name="T32" fmla="*/ 17 w 425"/>
                <a:gd name="T33" fmla="*/ 134 h 249"/>
                <a:gd name="T34" fmla="*/ 373 w 425"/>
                <a:gd name="T35" fmla="*/ 1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 h="249">
                  <a:moveTo>
                    <a:pt x="373" y="134"/>
                  </a:moveTo>
                  <a:lnTo>
                    <a:pt x="373" y="134"/>
                  </a:lnTo>
                  <a:cubicBezTo>
                    <a:pt x="346" y="154"/>
                    <a:pt x="333" y="174"/>
                    <a:pt x="330" y="180"/>
                  </a:cubicBezTo>
                  <a:cubicBezTo>
                    <a:pt x="308" y="213"/>
                    <a:pt x="304" y="243"/>
                    <a:pt x="304" y="244"/>
                  </a:cubicBezTo>
                  <a:cubicBezTo>
                    <a:pt x="304" y="249"/>
                    <a:pt x="310" y="249"/>
                    <a:pt x="314" y="249"/>
                  </a:cubicBezTo>
                  <a:cubicBezTo>
                    <a:pt x="322" y="249"/>
                    <a:pt x="322" y="248"/>
                    <a:pt x="324" y="240"/>
                  </a:cubicBezTo>
                  <a:cubicBezTo>
                    <a:pt x="335" y="193"/>
                    <a:pt x="363" y="153"/>
                    <a:pt x="417" y="131"/>
                  </a:cubicBezTo>
                  <a:cubicBezTo>
                    <a:pt x="423" y="129"/>
                    <a:pt x="425" y="128"/>
                    <a:pt x="425" y="125"/>
                  </a:cubicBezTo>
                  <a:cubicBezTo>
                    <a:pt x="425" y="121"/>
                    <a:pt x="422" y="120"/>
                    <a:pt x="421" y="119"/>
                  </a:cubicBezTo>
                  <a:cubicBezTo>
                    <a:pt x="400" y="111"/>
                    <a:pt x="342" y="87"/>
                    <a:pt x="324" y="7"/>
                  </a:cubicBezTo>
                  <a:cubicBezTo>
                    <a:pt x="322" y="1"/>
                    <a:pt x="322" y="0"/>
                    <a:pt x="314" y="0"/>
                  </a:cubicBezTo>
                  <a:cubicBezTo>
                    <a:pt x="310" y="0"/>
                    <a:pt x="304" y="0"/>
                    <a:pt x="304" y="6"/>
                  </a:cubicBezTo>
                  <a:cubicBezTo>
                    <a:pt x="304" y="7"/>
                    <a:pt x="309" y="37"/>
                    <a:pt x="329" y="69"/>
                  </a:cubicBezTo>
                  <a:cubicBezTo>
                    <a:pt x="338" y="83"/>
                    <a:pt x="352" y="100"/>
                    <a:pt x="373" y="115"/>
                  </a:cubicBezTo>
                  <a:lnTo>
                    <a:pt x="17" y="115"/>
                  </a:lnTo>
                  <a:cubicBezTo>
                    <a:pt x="9" y="115"/>
                    <a:pt x="0" y="115"/>
                    <a:pt x="0" y="125"/>
                  </a:cubicBezTo>
                  <a:cubicBezTo>
                    <a:pt x="0" y="134"/>
                    <a:pt x="9" y="134"/>
                    <a:pt x="17" y="134"/>
                  </a:cubicBezTo>
                  <a:lnTo>
                    <a:pt x="373" y="13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0"/>
            <p:cNvSpPr>
              <a:spLocks noEditPoints="1"/>
            </p:cNvSpPr>
            <p:nvPr/>
          </p:nvSpPr>
          <p:spPr bwMode="auto">
            <a:xfrm>
              <a:off x="3314" y="890"/>
              <a:ext cx="206" cy="206"/>
            </a:xfrm>
            <a:custGeom>
              <a:avLst/>
              <a:gdLst>
                <a:gd name="T0" fmla="*/ 159 w 341"/>
                <a:gd name="T1" fmla="*/ 33 h 337"/>
                <a:gd name="T2" fmla="*/ 159 w 341"/>
                <a:gd name="T3" fmla="*/ 33 h 337"/>
                <a:gd name="T4" fmla="*/ 173 w 341"/>
                <a:gd name="T5" fmla="*/ 15 h 337"/>
                <a:gd name="T6" fmla="*/ 202 w 341"/>
                <a:gd name="T7" fmla="*/ 14 h 337"/>
                <a:gd name="T8" fmla="*/ 289 w 341"/>
                <a:gd name="T9" fmla="*/ 62 h 337"/>
                <a:gd name="T10" fmla="*/ 262 w 341"/>
                <a:gd name="T11" fmla="*/ 130 h 337"/>
                <a:gd name="T12" fmla="*/ 182 w 341"/>
                <a:gd name="T13" fmla="*/ 157 h 337"/>
                <a:gd name="T14" fmla="*/ 128 w 341"/>
                <a:gd name="T15" fmla="*/ 157 h 337"/>
                <a:gd name="T16" fmla="*/ 159 w 341"/>
                <a:gd name="T17" fmla="*/ 33 h 337"/>
                <a:gd name="T18" fmla="*/ 228 w 341"/>
                <a:gd name="T19" fmla="*/ 164 h 337"/>
                <a:gd name="T20" fmla="*/ 228 w 341"/>
                <a:gd name="T21" fmla="*/ 164 h 337"/>
                <a:gd name="T22" fmla="*/ 333 w 341"/>
                <a:gd name="T23" fmla="*/ 71 h 337"/>
                <a:gd name="T24" fmla="*/ 228 w 341"/>
                <a:gd name="T25" fmla="*/ 0 h 337"/>
                <a:gd name="T26" fmla="*/ 91 w 341"/>
                <a:gd name="T27" fmla="*/ 0 h 337"/>
                <a:gd name="T28" fmla="*/ 77 w 341"/>
                <a:gd name="T29" fmla="*/ 9 h 337"/>
                <a:gd name="T30" fmla="*/ 91 w 341"/>
                <a:gd name="T31" fmla="*/ 14 h 337"/>
                <a:gd name="T32" fmla="*/ 109 w 341"/>
                <a:gd name="T33" fmla="*/ 15 h 337"/>
                <a:gd name="T34" fmla="*/ 122 w 341"/>
                <a:gd name="T35" fmla="*/ 23 h 337"/>
                <a:gd name="T36" fmla="*/ 120 w 341"/>
                <a:gd name="T37" fmla="*/ 32 h 337"/>
                <a:gd name="T38" fmla="*/ 56 w 341"/>
                <a:gd name="T39" fmla="*/ 289 h 337"/>
                <a:gd name="T40" fmla="*/ 12 w 341"/>
                <a:gd name="T41" fmla="*/ 311 h 337"/>
                <a:gd name="T42" fmla="*/ 0 w 341"/>
                <a:gd name="T43" fmla="*/ 321 h 337"/>
                <a:gd name="T44" fmla="*/ 6 w 341"/>
                <a:gd name="T45" fmla="*/ 326 h 337"/>
                <a:gd name="T46" fmla="*/ 66 w 341"/>
                <a:gd name="T47" fmla="*/ 325 h 337"/>
                <a:gd name="T48" fmla="*/ 127 w 341"/>
                <a:gd name="T49" fmla="*/ 326 h 337"/>
                <a:gd name="T50" fmla="*/ 137 w 341"/>
                <a:gd name="T51" fmla="*/ 317 h 337"/>
                <a:gd name="T52" fmla="*/ 123 w 341"/>
                <a:gd name="T53" fmla="*/ 311 h 337"/>
                <a:gd name="T54" fmla="*/ 92 w 341"/>
                <a:gd name="T55" fmla="*/ 303 h 337"/>
                <a:gd name="T56" fmla="*/ 94 w 341"/>
                <a:gd name="T57" fmla="*/ 295 h 337"/>
                <a:gd name="T58" fmla="*/ 125 w 341"/>
                <a:gd name="T59" fmla="*/ 168 h 337"/>
                <a:gd name="T60" fmla="*/ 182 w 341"/>
                <a:gd name="T61" fmla="*/ 168 h 337"/>
                <a:gd name="T62" fmla="*/ 234 w 341"/>
                <a:gd name="T63" fmla="*/ 211 h 337"/>
                <a:gd name="T64" fmla="*/ 228 w 341"/>
                <a:gd name="T65" fmla="*/ 244 h 337"/>
                <a:gd name="T66" fmla="*/ 220 w 341"/>
                <a:gd name="T67" fmla="*/ 285 h 337"/>
                <a:gd name="T68" fmla="*/ 283 w 341"/>
                <a:gd name="T69" fmla="*/ 337 h 337"/>
                <a:gd name="T70" fmla="*/ 341 w 341"/>
                <a:gd name="T71" fmla="*/ 282 h 337"/>
                <a:gd name="T72" fmla="*/ 335 w 341"/>
                <a:gd name="T73" fmla="*/ 276 h 337"/>
                <a:gd name="T74" fmla="*/ 329 w 341"/>
                <a:gd name="T75" fmla="*/ 283 h 337"/>
                <a:gd name="T76" fmla="*/ 285 w 341"/>
                <a:gd name="T77" fmla="*/ 326 h 337"/>
                <a:gd name="T78" fmla="*/ 266 w 341"/>
                <a:gd name="T79" fmla="*/ 297 h 337"/>
                <a:gd name="T80" fmla="*/ 271 w 341"/>
                <a:gd name="T81" fmla="*/ 242 h 337"/>
                <a:gd name="T82" fmla="*/ 273 w 341"/>
                <a:gd name="T83" fmla="*/ 220 h 337"/>
                <a:gd name="T84" fmla="*/ 228 w 341"/>
                <a:gd name="T85"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1" h="337">
                  <a:moveTo>
                    <a:pt x="159" y="33"/>
                  </a:moveTo>
                  <a:lnTo>
                    <a:pt x="159" y="33"/>
                  </a:lnTo>
                  <a:cubicBezTo>
                    <a:pt x="162" y="21"/>
                    <a:pt x="163" y="16"/>
                    <a:pt x="173" y="15"/>
                  </a:cubicBezTo>
                  <a:cubicBezTo>
                    <a:pt x="177" y="14"/>
                    <a:pt x="192" y="14"/>
                    <a:pt x="202" y="14"/>
                  </a:cubicBezTo>
                  <a:cubicBezTo>
                    <a:pt x="236" y="14"/>
                    <a:pt x="289" y="14"/>
                    <a:pt x="289" y="62"/>
                  </a:cubicBezTo>
                  <a:cubicBezTo>
                    <a:pt x="289" y="78"/>
                    <a:pt x="281" y="111"/>
                    <a:pt x="262" y="130"/>
                  </a:cubicBezTo>
                  <a:cubicBezTo>
                    <a:pt x="250" y="142"/>
                    <a:pt x="225" y="157"/>
                    <a:pt x="182" y="157"/>
                  </a:cubicBezTo>
                  <a:lnTo>
                    <a:pt x="128" y="157"/>
                  </a:lnTo>
                  <a:lnTo>
                    <a:pt x="159" y="33"/>
                  </a:lnTo>
                  <a:close/>
                  <a:moveTo>
                    <a:pt x="228" y="164"/>
                  </a:moveTo>
                  <a:lnTo>
                    <a:pt x="228" y="164"/>
                  </a:lnTo>
                  <a:cubicBezTo>
                    <a:pt x="276" y="153"/>
                    <a:pt x="333" y="120"/>
                    <a:pt x="333" y="71"/>
                  </a:cubicBezTo>
                  <a:cubicBezTo>
                    <a:pt x="333" y="30"/>
                    <a:pt x="290" y="0"/>
                    <a:pt x="228" y="0"/>
                  </a:cubicBezTo>
                  <a:lnTo>
                    <a:pt x="91" y="0"/>
                  </a:lnTo>
                  <a:cubicBezTo>
                    <a:pt x="82" y="0"/>
                    <a:pt x="77" y="0"/>
                    <a:pt x="77" y="9"/>
                  </a:cubicBezTo>
                  <a:cubicBezTo>
                    <a:pt x="77" y="14"/>
                    <a:pt x="82" y="14"/>
                    <a:pt x="91" y="14"/>
                  </a:cubicBezTo>
                  <a:cubicBezTo>
                    <a:pt x="92" y="14"/>
                    <a:pt x="101" y="14"/>
                    <a:pt x="109" y="15"/>
                  </a:cubicBezTo>
                  <a:cubicBezTo>
                    <a:pt x="118" y="16"/>
                    <a:pt x="122" y="17"/>
                    <a:pt x="122" y="23"/>
                  </a:cubicBezTo>
                  <a:cubicBezTo>
                    <a:pt x="122" y="25"/>
                    <a:pt x="121" y="26"/>
                    <a:pt x="120" y="32"/>
                  </a:cubicBezTo>
                  <a:lnTo>
                    <a:pt x="56" y="289"/>
                  </a:lnTo>
                  <a:cubicBezTo>
                    <a:pt x="51" y="308"/>
                    <a:pt x="50" y="311"/>
                    <a:pt x="12" y="311"/>
                  </a:cubicBezTo>
                  <a:cubicBezTo>
                    <a:pt x="4" y="311"/>
                    <a:pt x="0" y="311"/>
                    <a:pt x="0" y="321"/>
                  </a:cubicBezTo>
                  <a:cubicBezTo>
                    <a:pt x="0" y="326"/>
                    <a:pt x="5" y="326"/>
                    <a:pt x="6" y="326"/>
                  </a:cubicBezTo>
                  <a:cubicBezTo>
                    <a:pt x="20" y="326"/>
                    <a:pt x="53" y="325"/>
                    <a:pt x="66" y="325"/>
                  </a:cubicBezTo>
                  <a:cubicBezTo>
                    <a:pt x="80" y="325"/>
                    <a:pt x="114" y="326"/>
                    <a:pt x="127" y="326"/>
                  </a:cubicBezTo>
                  <a:cubicBezTo>
                    <a:pt x="131" y="326"/>
                    <a:pt x="137" y="326"/>
                    <a:pt x="137" y="317"/>
                  </a:cubicBezTo>
                  <a:cubicBezTo>
                    <a:pt x="137" y="311"/>
                    <a:pt x="132" y="311"/>
                    <a:pt x="123" y="311"/>
                  </a:cubicBezTo>
                  <a:cubicBezTo>
                    <a:pt x="106" y="311"/>
                    <a:pt x="92" y="311"/>
                    <a:pt x="92" y="303"/>
                  </a:cubicBezTo>
                  <a:cubicBezTo>
                    <a:pt x="92" y="300"/>
                    <a:pt x="93" y="297"/>
                    <a:pt x="94" y="295"/>
                  </a:cubicBezTo>
                  <a:lnTo>
                    <a:pt x="125" y="168"/>
                  </a:lnTo>
                  <a:lnTo>
                    <a:pt x="182" y="168"/>
                  </a:lnTo>
                  <a:cubicBezTo>
                    <a:pt x="226" y="168"/>
                    <a:pt x="234" y="195"/>
                    <a:pt x="234" y="211"/>
                  </a:cubicBezTo>
                  <a:cubicBezTo>
                    <a:pt x="234" y="219"/>
                    <a:pt x="230" y="233"/>
                    <a:pt x="228" y="244"/>
                  </a:cubicBezTo>
                  <a:cubicBezTo>
                    <a:pt x="224" y="258"/>
                    <a:pt x="220" y="275"/>
                    <a:pt x="220" y="285"/>
                  </a:cubicBezTo>
                  <a:cubicBezTo>
                    <a:pt x="220" y="337"/>
                    <a:pt x="277" y="337"/>
                    <a:pt x="283" y="337"/>
                  </a:cubicBezTo>
                  <a:cubicBezTo>
                    <a:pt x="324" y="337"/>
                    <a:pt x="341" y="288"/>
                    <a:pt x="341" y="282"/>
                  </a:cubicBezTo>
                  <a:cubicBezTo>
                    <a:pt x="341" y="276"/>
                    <a:pt x="336" y="276"/>
                    <a:pt x="335" y="276"/>
                  </a:cubicBezTo>
                  <a:cubicBezTo>
                    <a:pt x="331" y="276"/>
                    <a:pt x="330" y="279"/>
                    <a:pt x="329" y="283"/>
                  </a:cubicBezTo>
                  <a:cubicBezTo>
                    <a:pt x="317" y="318"/>
                    <a:pt x="296" y="326"/>
                    <a:pt x="285" y="326"/>
                  </a:cubicBezTo>
                  <a:cubicBezTo>
                    <a:pt x="270" y="326"/>
                    <a:pt x="266" y="316"/>
                    <a:pt x="266" y="297"/>
                  </a:cubicBezTo>
                  <a:cubicBezTo>
                    <a:pt x="266" y="282"/>
                    <a:pt x="269" y="258"/>
                    <a:pt x="271" y="242"/>
                  </a:cubicBezTo>
                  <a:cubicBezTo>
                    <a:pt x="272" y="236"/>
                    <a:pt x="273" y="227"/>
                    <a:pt x="273" y="220"/>
                  </a:cubicBezTo>
                  <a:cubicBezTo>
                    <a:pt x="273" y="183"/>
                    <a:pt x="241" y="168"/>
                    <a:pt x="228" y="16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4" name="Freeform 8"/>
          <p:cNvSpPr>
            <a:spLocks/>
          </p:cNvSpPr>
          <p:nvPr/>
        </p:nvSpPr>
        <p:spPr bwMode="auto">
          <a:xfrm>
            <a:off x="5677396" y="1412900"/>
            <a:ext cx="139700" cy="215900"/>
          </a:xfrm>
          <a:custGeom>
            <a:avLst/>
            <a:gdLst>
              <a:gd name="T0" fmla="*/ 147 w 147"/>
              <a:gd name="T1" fmla="*/ 160 h 221"/>
              <a:gd name="T2" fmla="*/ 147 w 147"/>
              <a:gd name="T3" fmla="*/ 160 h 221"/>
              <a:gd name="T4" fmla="*/ 136 w 147"/>
              <a:gd name="T5" fmla="*/ 160 h 221"/>
              <a:gd name="T6" fmla="*/ 127 w 147"/>
              <a:gd name="T7" fmla="*/ 190 h 221"/>
              <a:gd name="T8" fmla="*/ 94 w 147"/>
              <a:gd name="T9" fmla="*/ 192 h 221"/>
              <a:gd name="T10" fmla="*/ 33 w 147"/>
              <a:gd name="T11" fmla="*/ 192 h 221"/>
              <a:gd name="T12" fmla="*/ 99 w 147"/>
              <a:gd name="T13" fmla="*/ 136 h 221"/>
              <a:gd name="T14" fmla="*/ 147 w 147"/>
              <a:gd name="T15" fmla="*/ 64 h 221"/>
              <a:gd name="T16" fmla="*/ 69 w 147"/>
              <a:gd name="T17" fmla="*/ 0 h 221"/>
              <a:gd name="T18" fmla="*/ 0 w 147"/>
              <a:gd name="T19" fmla="*/ 59 h 221"/>
              <a:gd name="T20" fmla="*/ 17 w 147"/>
              <a:gd name="T21" fmla="*/ 77 h 221"/>
              <a:gd name="T22" fmla="*/ 35 w 147"/>
              <a:gd name="T23" fmla="*/ 60 h 221"/>
              <a:gd name="T24" fmla="*/ 15 w 147"/>
              <a:gd name="T25" fmla="*/ 42 h 221"/>
              <a:gd name="T26" fmla="*/ 64 w 147"/>
              <a:gd name="T27" fmla="*/ 11 h 221"/>
              <a:gd name="T28" fmla="*/ 115 w 147"/>
              <a:gd name="T29" fmla="*/ 64 h 221"/>
              <a:gd name="T30" fmla="*/ 83 w 147"/>
              <a:gd name="T31" fmla="*/ 128 h 221"/>
              <a:gd name="T32" fmla="*/ 3 w 147"/>
              <a:gd name="T33" fmla="*/ 208 h 221"/>
              <a:gd name="T34" fmla="*/ 0 w 147"/>
              <a:gd name="T35" fmla="*/ 221 h 221"/>
              <a:gd name="T36" fmla="*/ 137 w 147"/>
              <a:gd name="T37" fmla="*/ 221 h 221"/>
              <a:gd name="T38" fmla="*/ 147 w 147"/>
              <a:gd name="T39" fmla="*/ 16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1">
                <a:moveTo>
                  <a:pt x="147" y="160"/>
                </a:moveTo>
                <a:lnTo>
                  <a:pt x="147" y="160"/>
                </a:lnTo>
                <a:lnTo>
                  <a:pt x="136" y="160"/>
                </a:lnTo>
                <a:cubicBezTo>
                  <a:pt x="135" y="167"/>
                  <a:pt x="132" y="187"/>
                  <a:pt x="127" y="190"/>
                </a:cubicBezTo>
                <a:cubicBezTo>
                  <a:pt x="125" y="192"/>
                  <a:pt x="99" y="192"/>
                  <a:pt x="94" y="192"/>
                </a:cubicBezTo>
                <a:lnTo>
                  <a:pt x="33" y="192"/>
                </a:lnTo>
                <a:cubicBezTo>
                  <a:pt x="68" y="161"/>
                  <a:pt x="79" y="152"/>
                  <a:pt x="99" y="136"/>
                </a:cubicBezTo>
                <a:cubicBezTo>
                  <a:pt x="124" y="117"/>
                  <a:pt x="147" y="96"/>
                  <a:pt x="147" y="64"/>
                </a:cubicBezTo>
                <a:cubicBezTo>
                  <a:pt x="147" y="24"/>
                  <a:pt x="112" y="0"/>
                  <a:pt x="69" y="0"/>
                </a:cubicBezTo>
                <a:cubicBezTo>
                  <a:pt x="28" y="0"/>
                  <a:pt x="0" y="28"/>
                  <a:pt x="0" y="59"/>
                </a:cubicBezTo>
                <a:cubicBezTo>
                  <a:pt x="0" y="76"/>
                  <a:pt x="14" y="77"/>
                  <a:pt x="17" y="77"/>
                </a:cubicBezTo>
                <a:cubicBezTo>
                  <a:pt x="25" y="77"/>
                  <a:pt x="35" y="72"/>
                  <a:pt x="35" y="60"/>
                </a:cubicBezTo>
                <a:cubicBezTo>
                  <a:pt x="35" y="54"/>
                  <a:pt x="33" y="42"/>
                  <a:pt x="15" y="42"/>
                </a:cubicBezTo>
                <a:cubicBezTo>
                  <a:pt x="26" y="18"/>
                  <a:pt x="48" y="11"/>
                  <a:pt x="64" y="11"/>
                </a:cubicBezTo>
                <a:cubicBezTo>
                  <a:pt x="97" y="11"/>
                  <a:pt x="115" y="37"/>
                  <a:pt x="115" y="64"/>
                </a:cubicBezTo>
                <a:cubicBezTo>
                  <a:pt x="115" y="93"/>
                  <a:pt x="94" y="116"/>
                  <a:pt x="83" y="128"/>
                </a:cubicBezTo>
                <a:lnTo>
                  <a:pt x="3" y="208"/>
                </a:lnTo>
                <a:cubicBezTo>
                  <a:pt x="0" y="211"/>
                  <a:pt x="0" y="211"/>
                  <a:pt x="0" y="221"/>
                </a:cubicBezTo>
                <a:lnTo>
                  <a:pt x="137" y="221"/>
                </a:lnTo>
                <a:lnTo>
                  <a:pt x="147" y="16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14"/>
          <p:cNvGrpSpPr>
            <a:grpSpLocks noChangeAspect="1"/>
          </p:cNvGrpSpPr>
          <p:nvPr/>
        </p:nvGrpSpPr>
        <p:grpSpPr bwMode="auto">
          <a:xfrm>
            <a:off x="2195513" y="2241179"/>
            <a:ext cx="5422064" cy="625475"/>
            <a:chOff x="556" y="1267"/>
            <a:chExt cx="3417" cy="394"/>
          </a:xfrm>
        </p:grpSpPr>
        <p:sp>
          <p:nvSpPr>
            <p:cNvPr id="55" name="AutoShape 13"/>
            <p:cNvSpPr>
              <a:spLocks noChangeAspect="1" noChangeArrowheads="1" noTextEdit="1"/>
            </p:cNvSpPr>
            <p:nvPr/>
          </p:nvSpPr>
          <p:spPr bwMode="auto">
            <a:xfrm>
              <a:off x="556" y="1267"/>
              <a:ext cx="3417"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p:cNvSpPr>
              <a:spLocks/>
            </p:cNvSpPr>
            <p:nvPr/>
          </p:nvSpPr>
          <p:spPr bwMode="auto">
            <a:xfrm>
              <a:off x="558" y="1306"/>
              <a:ext cx="67" cy="295"/>
            </a:xfrm>
            <a:custGeom>
              <a:avLst/>
              <a:gdLst>
                <a:gd name="T0" fmla="*/ 111 w 111"/>
                <a:gd name="T1" fmla="*/ 473 h 478"/>
                <a:gd name="T2" fmla="*/ 111 w 111"/>
                <a:gd name="T3" fmla="*/ 473 h 478"/>
                <a:gd name="T4" fmla="*/ 102 w 111"/>
                <a:gd name="T5" fmla="*/ 463 h 478"/>
                <a:gd name="T6" fmla="*/ 27 w 111"/>
                <a:gd name="T7" fmla="*/ 239 h 478"/>
                <a:gd name="T8" fmla="*/ 104 w 111"/>
                <a:gd name="T9" fmla="*/ 13 h 478"/>
                <a:gd name="T10" fmla="*/ 111 w 111"/>
                <a:gd name="T11" fmla="*/ 5 h 478"/>
                <a:gd name="T12" fmla="*/ 106 w 111"/>
                <a:gd name="T13" fmla="*/ 0 h 478"/>
                <a:gd name="T14" fmla="*/ 30 w 111"/>
                <a:gd name="T15" fmla="*/ 93 h 478"/>
                <a:gd name="T16" fmla="*/ 0 w 111"/>
                <a:gd name="T17" fmla="*/ 239 h 478"/>
                <a:gd name="T18" fmla="*/ 31 w 111"/>
                <a:gd name="T19" fmla="*/ 388 h 478"/>
                <a:gd name="T20" fmla="*/ 106 w 111"/>
                <a:gd name="T21" fmla="*/ 478 h 478"/>
                <a:gd name="T22" fmla="*/ 111 w 111"/>
                <a:gd name="T23" fmla="*/ 4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3"/>
                  </a:moveTo>
                  <a:lnTo>
                    <a:pt x="111" y="473"/>
                  </a:lnTo>
                  <a:cubicBezTo>
                    <a:pt x="111" y="472"/>
                    <a:pt x="111" y="471"/>
                    <a:pt x="102" y="463"/>
                  </a:cubicBezTo>
                  <a:cubicBezTo>
                    <a:pt x="43" y="402"/>
                    <a:pt x="27" y="312"/>
                    <a:pt x="27" y="239"/>
                  </a:cubicBezTo>
                  <a:cubicBezTo>
                    <a:pt x="27" y="156"/>
                    <a:pt x="46" y="73"/>
                    <a:pt x="104" y="13"/>
                  </a:cubicBezTo>
                  <a:cubicBezTo>
                    <a:pt x="111" y="7"/>
                    <a:pt x="111" y="6"/>
                    <a:pt x="111" y="5"/>
                  </a:cubicBezTo>
                  <a:cubicBezTo>
                    <a:pt x="111" y="1"/>
                    <a:pt x="109" y="0"/>
                    <a:pt x="106" y="0"/>
                  </a:cubicBezTo>
                  <a:cubicBezTo>
                    <a:pt x="101" y="0"/>
                    <a:pt x="58" y="32"/>
                    <a:pt x="30" y="93"/>
                  </a:cubicBezTo>
                  <a:cubicBezTo>
                    <a:pt x="5" y="146"/>
                    <a:pt x="0" y="199"/>
                    <a:pt x="0" y="239"/>
                  </a:cubicBezTo>
                  <a:cubicBezTo>
                    <a:pt x="0" y="276"/>
                    <a:pt x="5" y="334"/>
                    <a:pt x="31" y="388"/>
                  </a:cubicBezTo>
                  <a:cubicBezTo>
                    <a:pt x="60" y="447"/>
                    <a:pt x="101" y="478"/>
                    <a:pt x="106" y="478"/>
                  </a:cubicBezTo>
                  <a:cubicBezTo>
                    <a:pt x="109" y="478"/>
                    <a:pt x="111" y="477"/>
                    <a:pt x="111" y="47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6"/>
            <p:cNvSpPr>
              <a:spLocks/>
            </p:cNvSpPr>
            <p:nvPr/>
          </p:nvSpPr>
          <p:spPr bwMode="auto">
            <a:xfrm>
              <a:off x="649" y="1396"/>
              <a:ext cx="143" cy="13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2 w 238"/>
                <a:gd name="T11" fmla="*/ 59 h 217"/>
                <a:gd name="T12" fmla="*/ 238 w 238"/>
                <a:gd name="T13" fmla="*/ 32 h 217"/>
                <a:gd name="T14" fmla="*/ 194 w 238"/>
                <a:gd name="T15" fmla="*/ 0 h 217"/>
                <a:gd name="T16" fmla="*/ 144 w 238"/>
                <a:gd name="T17" fmla="*/ 37 h 217"/>
                <a:gd name="T18" fmla="*/ 92 w 238"/>
                <a:gd name="T19" fmla="*/ 0 h 217"/>
                <a:gd name="T20" fmla="*/ 15 w 238"/>
                <a:gd name="T21" fmla="*/ 74 h 217"/>
                <a:gd name="T22" fmla="*/ 21 w 238"/>
                <a:gd name="T23" fmla="*/ 79 h 217"/>
                <a:gd name="T24" fmla="*/ 27 w 238"/>
                <a:gd name="T25" fmla="*/ 73 h 217"/>
                <a:gd name="T26" fmla="*/ 91 w 238"/>
                <a:gd name="T27" fmla="*/ 11 h 217"/>
                <a:gd name="T28" fmla="*/ 117 w 238"/>
                <a:gd name="T29" fmla="*/ 43 h 217"/>
                <a:gd name="T30" fmla="*/ 91 w 238"/>
                <a:gd name="T31" fmla="*/ 157 h 217"/>
                <a:gd name="T32" fmla="*/ 46 w 238"/>
                <a:gd name="T33" fmla="*/ 206 h 217"/>
                <a:gd name="T34" fmla="*/ 22 w 238"/>
                <a:gd name="T35" fmla="*/ 200 h 217"/>
                <a:gd name="T36" fmla="*/ 44 w 238"/>
                <a:gd name="T37" fmla="*/ 174 h 217"/>
                <a:gd name="T38" fmla="*/ 26 w 238"/>
                <a:gd name="T39" fmla="*/ 157 h 217"/>
                <a:gd name="T40" fmla="*/ 0 w 238"/>
                <a:gd name="T41" fmla="*/ 185 h 217"/>
                <a:gd name="T42" fmla="*/ 45 w 238"/>
                <a:gd name="T43" fmla="*/ 217 h 217"/>
                <a:gd name="T44" fmla="*/ 95 w 238"/>
                <a:gd name="T45" fmla="*/ 180 h 217"/>
                <a:gd name="T46" fmla="*/ 147 w 238"/>
                <a:gd name="T47" fmla="*/ 217 h 217"/>
                <a:gd name="T48" fmla="*/ 223 w 238"/>
                <a:gd name="T49" fmla="*/ 143 h 217"/>
                <a:gd name="T50" fmla="*/ 218 w 238"/>
                <a:gd name="T51" fmla="*/ 138 h 217"/>
                <a:gd name="T52" fmla="*/ 211 w 238"/>
                <a:gd name="T53" fmla="*/ 144 h 217"/>
                <a:gd name="T54" fmla="*/ 148 w 238"/>
                <a:gd name="T55" fmla="*/ 206 h 217"/>
                <a:gd name="T56" fmla="*/ 122 w 238"/>
                <a:gd name="T57" fmla="*/ 175 h 217"/>
                <a:gd name="T58" fmla="*/ 130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3" y="11"/>
                  </a:cubicBezTo>
                  <a:cubicBezTo>
                    <a:pt x="196" y="11"/>
                    <a:pt x="207" y="11"/>
                    <a:pt x="217" y="17"/>
                  </a:cubicBezTo>
                  <a:cubicBezTo>
                    <a:pt x="204" y="19"/>
                    <a:pt x="194" y="31"/>
                    <a:pt x="194" y="43"/>
                  </a:cubicBezTo>
                  <a:cubicBezTo>
                    <a:pt x="194" y="50"/>
                    <a:pt x="199" y="59"/>
                    <a:pt x="212" y="59"/>
                  </a:cubicBezTo>
                  <a:cubicBezTo>
                    <a:pt x="223" y="59"/>
                    <a:pt x="238" y="51"/>
                    <a:pt x="238" y="32"/>
                  </a:cubicBezTo>
                  <a:cubicBezTo>
                    <a:pt x="238" y="7"/>
                    <a:pt x="210" y="0"/>
                    <a:pt x="194" y="0"/>
                  </a:cubicBezTo>
                  <a:cubicBezTo>
                    <a:pt x="166" y="0"/>
                    <a:pt x="149" y="26"/>
                    <a:pt x="144" y="37"/>
                  </a:cubicBezTo>
                  <a:cubicBezTo>
                    <a:pt x="132" y="5"/>
                    <a:pt x="106" y="0"/>
                    <a:pt x="92" y="0"/>
                  </a:cubicBezTo>
                  <a:cubicBezTo>
                    <a:pt x="42" y="0"/>
                    <a:pt x="15" y="62"/>
                    <a:pt x="15" y="74"/>
                  </a:cubicBezTo>
                  <a:cubicBezTo>
                    <a:pt x="15" y="79"/>
                    <a:pt x="20" y="79"/>
                    <a:pt x="21" y="79"/>
                  </a:cubicBezTo>
                  <a:cubicBezTo>
                    <a:pt x="25" y="79"/>
                    <a:pt x="26" y="78"/>
                    <a:pt x="27" y="73"/>
                  </a:cubicBezTo>
                  <a:cubicBezTo>
                    <a:pt x="43" y="23"/>
                    <a:pt x="75" y="11"/>
                    <a:pt x="91" y="11"/>
                  </a:cubicBezTo>
                  <a:cubicBezTo>
                    <a:pt x="100" y="11"/>
                    <a:pt x="117" y="15"/>
                    <a:pt x="117" y="43"/>
                  </a:cubicBezTo>
                  <a:cubicBezTo>
                    <a:pt x="117" y="58"/>
                    <a:pt x="109" y="90"/>
                    <a:pt x="91" y="157"/>
                  </a:cubicBezTo>
                  <a:cubicBezTo>
                    <a:pt x="83" y="186"/>
                    <a:pt x="67" y="206"/>
                    <a:pt x="46" y="206"/>
                  </a:cubicBezTo>
                  <a:cubicBezTo>
                    <a:pt x="43" y="206"/>
                    <a:pt x="32" y="206"/>
                    <a:pt x="22" y="200"/>
                  </a:cubicBezTo>
                  <a:cubicBezTo>
                    <a:pt x="34" y="198"/>
                    <a:pt x="44" y="188"/>
                    <a:pt x="44" y="174"/>
                  </a:cubicBezTo>
                  <a:cubicBezTo>
                    <a:pt x="44" y="161"/>
                    <a:pt x="34" y="157"/>
                    <a:pt x="26" y="157"/>
                  </a:cubicBezTo>
                  <a:cubicBezTo>
                    <a:pt x="12" y="157"/>
                    <a:pt x="0" y="170"/>
                    <a:pt x="0" y="185"/>
                  </a:cubicBezTo>
                  <a:cubicBezTo>
                    <a:pt x="0" y="207"/>
                    <a:pt x="24" y="217"/>
                    <a:pt x="45" y="217"/>
                  </a:cubicBezTo>
                  <a:cubicBezTo>
                    <a:pt x="77" y="217"/>
                    <a:pt x="94" y="183"/>
                    <a:pt x="95" y="180"/>
                  </a:cubicBezTo>
                  <a:cubicBezTo>
                    <a:pt x="101" y="198"/>
                    <a:pt x="118" y="217"/>
                    <a:pt x="147" y="217"/>
                  </a:cubicBezTo>
                  <a:cubicBezTo>
                    <a:pt x="196" y="217"/>
                    <a:pt x="223" y="155"/>
                    <a:pt x="223" y="143"/>
                  </a:cubicBezTo>
                  <a:cubicBezTo>
                    <a:pt x="223" y="138"/>
                    <a:pt x="219" y="138"/>
                    <a:pt x="218" y="138"/>
                  </a:cubicBezTo>
                  <a:cubicBezTo>
                    <a:pt x="213" y="138"/>
                    <a:pt x="212" y="140"/>
                    <a:pt x="211" y="144"/>
                  </a:cubicBezTo>
                  <a:cubicBezTo>
                    <a:pt x="196" y="195"/>
                    <a:pt x="163" y="206"/>
                    <a:pt x="148" y="206"/>
                  </a:cubicBezTo>
                  <a:cubicBezTo>
                    <a:pt x="129" y="206"/>
                    <a:pt x="122" y="191"/>
                    <a:pt x="122" y="175"/>
                  </a:cubicBezTo>
                  <a:cubicBezTo>
                    <a:pt x="122" y="164"/>
                    <a:pt x="124"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7"/>
            <p:cNvSpPr>
              <a:spLocks/>
            </p:cNvSpPr>
            <p:nvPr/>
          </p:nvSpPr>
          <p:spPr bwMode="auto">
            <a:xfrm>
              <a:off x="827" y="1434"/>
              <a:ext cx="73" cy="137"/>
            </a:xfrm>
            <a:custGeom>
              <a:avLst/>
              <a:gdLst>
                <a:gd name="T0" fmla="*/ 75 w 122"/>
                <a:gd name="T1" fmla="*/ 10 h 222"/>
                <a:gd name="T2" fmla="*/ 75 w 122"/>
                <a:gd name="T3" fmla="*/ 10 h 222"/>
                <a:gd name="T4" fmla="*/ 65 w 122"/>
                <a:gd name="T5" fmla="*/ 0 h 222"/>
                <a:gd name="T6" fmla="*/ 0 w 122"/>
                <a:gd name="T7" fmla="*/ 22 h 222"/>
                <a:gd name="T8" fmla="*/ 0 w 122"/>
                <a:gd name="T9" fmla="*/ 34 h 222"/>
                <a:gd name="T10" fmla="*/ 48 w 122"/>
                <a:gd name="T11" fmla="*/ 25 h 222"/>
                <a:gd name="T12" fmla="*/ 48 w 122"/>
                <a:gd name="T13" fmla="*/ 195 h 222"/>
                <a:gd name="T14" fmla="*/ 15 w 122"/>
                <a:gd name="T15" fmla="*/ 210 h 222"/>
                <a:gd name="T16" fmla="*/ 2 w 122"/>
                <a:gd name="T17" fmla="*/ 210 h 222"/>
                <a:gd name="T18" fmla="*/ 2 w 122"/>
                <a:gd name="T19" fmla="*/ 222 h 222"/>
                <a:gd name="T20" fmla="*/ 62 w 122"/>
                <a:gd name="T21" fmla="*/ 221 h 222"/>
                <a:gd name="T22" fmla="*/ 122 w 122"/>
                <a:gd name="T23" fmla="*/ 222 h 222"/>
                <a:gd name="T24" fmla="*/ 122 w 122"/>
                <a:gd name="T25" fmla="*/ 210 h 222"/>
                <a:gd name="T26" fmla="*/ 109 w 122"/>
                <a:gd name="T27" fmla="*/ 210 h 222"/>
                <a:gd name="T28" fmla="*/ 75 w 122"/>
                <a:gd name="T29" fmla="*/ 195 h 222"/>
                <a:gd name="T30" fmla="*/ 75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5" y="10"/>
                  </a:moveTo>
                  <a:lnTo>
                    <a:pt x="75" y="10"/>
                  </a:lnTo>
                  <a:cubicBezTo>
                    <a:pt x="75" y="1"/>
                    <a:pt x="75" y="0"/>
                    <a:pt x="65" y="0"/>
                  </a:cubicBezTo>
                  <a:cubicBezTo>
                    <a:pt x="44" y="22"/>
                    <a:pt x="14" y="22"/>
                    <a:pt x="0" y="22"/>
                  </a:cubicBezTo>
                  <a:lnTo>
                    <a:pt x="0" y="34"/>
                  </a:lnTo>
                  <a:cubicBezTo>
                    <a:pt x="8" y="34"/>
                    <a:pt x="30" y="34"/>
                    <a:pt x="48" y="25"/>
                  </a:cubicBezTo>
                  <a:lnTo>
                    <a:pt x="48" y="195"/>
                  </a:lnTo>
                  <a:cubicBezTo>
                    <a:pt x="48" y="206"/>
                    <a:pt x="48" y="210"/>
                    <a:pt x="15" y="210"/>
                  </a:cubicBezTo>
                  <a:lnTo>
                    <a:pt x="2" y="210"/>
                  </a:lnTo>
                  <a:lnTo>
                    <a:pt x="2" y="222"/>
                  </a:lnTo>
                  <a:cubicBezTo>
                    <a:pt x="8" y="222"/>
                    <a:pt x="49" y="221"/>
                    <a:pt x="62" y="221"/>
                  </a:cubicBezTo>
                  <a:cubicBezTo>
                    <a:pt x="72" y="221"/>
                    <a:pt x="114" y="222"/>
                    <a:pt x="122" y="222"/>
                  </a:cubicBezTo>
                  <a:lnTo>
                    <a:pt x="122"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1"/>
            <p:cNvSpPr>
              <a:spLocks/>
            </p:cNvSpPr>
            <p:nvPr/>
          </p:nvSpPr>
          <p:spPr bwMode="auto">
            <a:xfrm>
              <a:off x="978" y="1306"/>
              <a:ext cx="66" cy="295"/>
            </a:xfrm>
            <a:custGeom>
              <a:avLst/>
              <a:gdLst>
                <a:gd name="T0" fmla="*/ 111 w 111"/>
                <a:gd name="T1" fmla="*/ 239 h 478"/>
                <a:gd name="T2" fmla="*/ 111 w 111"/>
                <a:gd name="T3" fmla="*/ 239 h 478"/>
                <a:gd name="T4" fmla="*/ 79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3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5" y="144"/>
                    <a:pt x="79" y="90"/>
                  </a:cubicBezTo>
                  <a:cubicBezTo>
                    <a:pt x="50" y="31"/>
                    <a:pt x="9" y="0"/>
                    <a:pt x="5" y="0"/>
                  </a:cubicBezTo>
                  <a:cubicBezTo>
                    <a:pt x="2" y="0"/>
                    <a:pt x="0" y="2"/>
                    <a:pt x="0" y="5"/>
                  </a:cubicBezTo>
                  <a:cubicBezTo>
                    <a:pt x="0" y="6"/>
                    <a:pt x="0" y="7"/>
                    <a:pt x="9" y="16"/>
                  </a:cubicBezTo>
                  <a:cubicBezTo>
                    <a:pt x="56" y="63"/>
                    <a:pt x="83" y="139"/>
                    <a:pt x="83" y="239"/>
                  </a:cubicBezTo>
                  <a:cubicBezTo>
                    <a:pt x="83" y="321"/>
                    <a:pt x="65" y="405"/>
                    <a:pt x="6" y="465"/>
                  </a:cubicBezTo>
                  <a:cubicBezTo>
                    <a:pt x="0" y="471"/>
                    <a:pt x="0" y="472"/>
                    <a:pt x="0" y="473"/>
                  </a:cubicBezTo>
                  <a:cubicBezTo>
                    <a:pt x="0" y="476"/>
                    <a:pt x="2" y="478"/>
                    <a:pt x="5" y="478"/>
                  </a:cubicBezTo>
                  <a:cubicBezTo>
                    <a:pt x="9" y="478"/>
                    <a:pt x="52" y="445"/>
                    <a:pt x="81" y="385"/>
                  </a:cubicBezTo>
                  <a:cubicBezTo>
                    <a:pt x="105" y="332"/>
                    <a:pt x="111" y="279"/>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
            <p:cNvSpPr>
              <a:spLocks/>
            </p:cNvSpPr>
            <p:nvPr/>
          </p:nvSpPr>
          <p:spPr bwMode="auto">
            <a:xfrm>
              <a:off x="1141" y="1398"/>
              <a:ext cx="19" cy="110"/>
            </a:xfrm>
            <a:custGeom>
              <a:avLst/>
              <a:gdLst>
                <a:gd name="T0" fmla="*/ 19 w 32"/>
                <a:gd name="T1" fmla="*/ 99 h 178"/>
                <a:gd name="T2" fmla="*/ 19 w 32"/>
                <a:gd name="T3" fmla="*/ 99 h 178"/>
                <a:gd name="T4" fmla="*/ 32 w 32"/>
                <a:gd name="T5" fmla="*/ 89 h 178"/>
                <a:gd name="T6" fmla="*/ 19 w 32"/>
                <a:gd name="T7" fmla="*/ 79 h 178"/>
                <a:gd name="T8" fmla="*/ 19 w 32"/>
                <a:gd name="T9" fmla="*/ 17 h 178"/>
                <a:gd name="T10" fmla="*/ 9 w 32"/>
                <a:gd name="T11" fmla="*/ 0 h 178"/>
                <a:gd name="T12" fmla="*/ 0 w 32"/>
                <a:gd name="T13" fmla="*/ 17 h 178"/>
                <a:gd name="T14" fmla="*/ 0 w 32"/>
                <a:gd name="T15" fmla="*/ 161 h 178"/>
                <a:gd name="T16" fmla="*/ 9 w 32"/>
                <a:gd name="T17" fmla="*/ 178 h 178"/>
                <a:gd name="T18" fmla="*/ 19 w 32"/>
                <a:gd name="T19" fmla="*/ 161 h 178"/>
                <a:gd name="T20" fmla="*/ 19 w 32"/>
                <a:gd name="T21" fmla="*/ 9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78">
                  <a:moveTo>
                    <a:pt x="19" y="99"/>
                  </a:moveTo>
                  <a:lnTo>
                    <a:pt x="19" y="99"/>
                  </a:lnTo>
                  <a:cubicBezTo>
                    <a:pt x="22" y="99"/>
                    <a:pt x="32" y="99"/>
                    <a:pt x="32" y="89"/>
                  </a:cubicBezTo>
                  <a:cubicBezTo>
                    <a:pt x="32" y="79"/>
                    <a:pt x="22" y="79"/>
                    <a:pt x="19" y="79"/>
                  </a:cubicBezTo>
                  <a:lnTo>
                    <a:pt x="19" y="17"/>
                  </a:lnTo>
                  <a:cubicBezTo>
                    <a:pt x="19" y="9"/>
                    <a:pt x="19" y="0"/>
                    <a:pt x="9" y="0"/>
                  </a:cubicBezTo>
                  <a:cubicBezTo>
                    <a:pt x="0" y="0"/>
                    <a:pt x="0" y="9"/>
                    <a:pt x="0" y="17"/>
                  </a:cubicBezTo>
                  <a:lnTo>
                    <a:pt x="0" y="161"/>
                  </a:lnTo>
                  <a:cubicBezTo>
                    <a:pt x="0" y="169"/>
                    <a:pt x="0" y="178"/>
                    <a:pt x="9" y="178"/>
                  </a:cubicBezTo>
                  <a:cubicBezTo>
                    <a:pt x="19" y="178"/>
                    <a:pt x="19" y="169"/>
                    <a:pt x="19" y="161"/>
                  </a:cubicBezTo>
                  <a:lnTo>
                    <a:pt x="19" y="9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 name="Freeform 23"/>
            <p:cNvSpPr>
              <a:spLocks/>
            </p:cNvSpPr>
            <p:nvPr/>
          </p:nvSpPr>
          <p:spPr bwMode="auto">
            <a:xfrm>
              <a:off x="1141" y="1376"/>
              <a:ext cx="255" cy="155"/>
            </a:xfrm>
            <a:custGeom>
              <a:avLst/>
              <a:gdLst>
                <a:gd name="T0" fmla="*/ 372 w 424"/>
                <a:gd name="T1" fmla="*/ 135 h 250"/>
                <a:gd name="T2" fmla="*/ 372 w 424"/>
                <a:gd name="T3" fmla="*/ 135 h 250"/>
                <a:gd name="T4" fmla="*/ 329 w 424"/>
                <a:gd name="T5" fmla="*/ 180 h 250"/>
                <a:gd name="T6" fmla="*/ 304 w 424"/>
                <a:gd name="T7" fmla="*/ 244 h 250"/>
                <a:gd name="T8" fmla="*/ 313 w 424"/>
                <a:gd name="T9" fmla="*/ 250 h 250"/>
                <a:gd name="T10" fmla="*/ 324 w 424"/>
                <a:gd name="T11" fmla="*/ 240 h 250"/>
                <a:gd name="T12" fmla="*/ 417 w 424"/>
                <a:gd name="T13" fmla="*/ 131 h 250"/>
                <a:gd name="T14" fmla="*/ 424 w 424"/>
                <a:gd name="T15" fmla="*/ 125 h 250"/>
                <a:gd name="T16" fmla="*/ 420 w 424"/>
                <a:gd name="T17" fmla="*/ 120 h 250"/>
                <a:gd name="T18" fmla="*/ 323 w 424"/>
                <a:gd name="T19" fmla="*/ 7 h 250"/>
                <a:gd name="T20" fmla="*/ 313 w 424"/>
                <a:gd name="T21" fmla="*/ 0 h 250"/>
                <a:gd name="T22" fmla="*/ 304 w 424"/>
                <a:gd name="T23" fmla="*/ 6 h 250"/>
                <a:gd name="T24" fmla="*/ 328 w 424"/>
                <a:gd name="T25" fmla="*/ 69 h 250"/>
                <a:gd name="T26" fmla="*/ 372 w 424"/>
                <a:gd name="T27" fmla="*/ 115 h 250"/>
                <a:gd name="T28" fmla="*/ 17 w 424"/>
                <a:gd name="T29" fmla="*/ 115 h 250"/>
                <a:gd name="T30" fmla="*/ 0 w 424"/>
                <a:gd name="T31" fmla="*/ 125 h 250"/>
                <a:gd name="T32" fmla="*/ 17 w 424"/>
                <a:gd name="T33" fmla="*/ 135 h 250"/>
                <a:gd name="T34" fmla="*/ 372 w 424"/>
                <a:gd name="T35" fmla="*/ 13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4" h="250">
                  <a:moveTo>
                    <a:pt x="372" y="135"/>
                  </a:moveTo>
                  <a:lnTo>
                    <a:pt x="372" y="135"/>
                  </a:lnTo>
                  <a:cubicBezTo>
                    <a:pt x="346" y="155"/>
                    <a:pt x="333" y="174"/>
                    <a:pt x="329" y="180"/>
                  </a:cubicBezTo>
                  <a:cubicBezTo>
                    <a:pt x="307" y="213"/>
                    <a:pt x="304" y="244"/>
                    <a:pt x="304" y="244"/>
                  </a:cubicBezTo>
                  <a:cubicBezTo>
                    <a:pt x="304" y="250"/>
                    <a:pt x="309" y="250"/>
                    <a:pt x="313" y="250"/>
                  </a:cubicBezTo>
                  <a:cubicBezTo>
                    <a:pt x="321" y="250"/>
                    <a:pt x="322" y="249"/>
                    <a:pt x="324" y="240"/>
                  </a:cubicBezTo>
                  <a:cubicBezTo>
                    <a:pt x="335" y="193"/>
                    <a:pt x="363" y="153"/>
                    <a:pt x="417" y="131"/>
                  </a:cubicBezTo>
                  <a:cubicBezTo>
                    <a:pt x="423" y="129"/>
                    <a:pt x="424" y="128"/>
                    <a:pt x="424" y="125"/>
                  </a:cubicBezTo>
                  <a:cubicBezTo>
                    <a:pt x="424" y="122"/>
                    <a:pt x="421" y="120"/>
                    <a:pt x="420" y="120"/>
                  </a:cubicBezTo>
                  <a:cubicBezTo>
                    <a:pt x="399" y="112"/>
                    <a:pt x="341" y="88"/>
                    <a:pt x="323" y="7"/>
                  </a:cubicBezTo>
                  <a:cubicBezTo>
                    <a:pt x="322" y="2"/>
                    <a:pt x="321" y="0"/>
                    <a:pt x="313" y="0"/>
                  </a:cubicBezTo>
                  <a:cubicBezTo>
                    <a:pt x="309" y="0"/>
                    <a:pt x="304" y="0"/>
                    <a:pt x="304" y="6"/>
                  </a:cubicBezTo>
                  <a:cubicBezTo>
                    <a:pt x="304" y="7"/>
                    <a:pt x="308" y="37"/>
                    <a:pt x="328" y="69"/>
                  </a:cubicBezTo>
                  <a:cubicBezTo>
                    <a:pt x="338" y="83"/>
                    <a:pt x="351" y="100"/>
                    <a:pt x="372" y="115"/>
                  </a:cubicBezTo>
                  <a:lnTo>
                    <a:pt x="17" y="115"/>
                  </a:lnTo>
                  <a:cubicBezTo>
                    <a:pt x="8" y="115"/>
                    <a:pt x="0" y="115"/>
                    <a:pt x="0" y="125"/>
                  </a:cubicBezTo>
                  <a:cubicBezTo>
                    <a:pt x="0" y="135"/>
                    <a:pt x="8" y="135"/>
                    <a:pt x="17" y="135"/>
                  </a:cubicBezTo>
                  <a:lnTo>
                    <a:pt x="372" y="13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5" name="Freeform 24"/>
            <p:cNvSpPr>
              <a:spLocks/>
            </p:cNvSpPr>
            <p:nvPr/>
          </p:nvSpPr>
          <p:spPr bwMode="auto">
            <a:xfrm>
              <a:off x="1487" y="1306"/>
              <a:ext cx="66" cy="295"/>
            </a:xfrm>
            <a:custGeom>
              <a:avLst/>
              <a:gdLst>
                <a:gd name="T0" fmla="*/ 111 w 111"/>
                <a:gd name="T1" fmla="*/ 473 h 478"/>
                <a:gd name="T2" fmla="*/ 111 w 111"/>
                <a:gd name="T3" fmla="*/ 473 h 478"/>
                <a:gd name="T4" fmla="*/ 102 w 111"/>
                <a:gd name="T5" fmla="*/ 463 h 478"/>
                <a:gd name="T6" fmla="*/ 27 w 111"/>
                <a:gd name="T7" fmla="*/ 239 h 478"/>
                <a:gd name="T8" fmla="*/ 104 w 111"/>
                <a:gd name="T9" fmla="*/ 13 h 478"/>
                <a:gd name="T10" fmla="*/ 111 w 111"/>
                <a:gd name="T11" fmla="*/ 5 h 478"/>
                <a:gd name="T12" fmla="*/ 106 w 111"/>
                <a:gd name="T13" fmla="*/ 0 h 478"/>
                <a:gd name="T14" fmla="*/ 30 w 111"/>
                <a:gd name="T15" fmla="*/ 93 h 478"/>
                <a:gd name="T16" fmla="*/ 0 w 111"/>
                <a:gd name="T17" fmla="*/ 239 h 478"/>
                <a:gd name="T18" fmla="*/ 31 w 111"/>
                <a:gd name="T19" fmla="*/ 388 h 478"/>
                <a:gd name="T20" fmla="*/ 106 w 111"/>
                <a:gd name="T21" fmla="*/ 478 h 478"/>
                <a:gd name="T22" fmla="*/ 111 w 111"/>
                <a:gd name="T23" fmla="*/ 4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3"/>
                  </a:moveTo>
                  <a:lnTo>
                    <a:pt x="111" y="473"/>
                  </a:lnTo>
                  <a:cubicBezTo>
                    <a:pt x="111" y="472"/>
                    <a:pt x="111" y="471"/>
                    <a:pt x="102" y="463"/>
                  </a:cubicBezTo>
                  <a:cubicBezTo>
                    <a:pt x="43" y="402"/>
                    <a:pt x="27" y="312"/>
                    <a:pt x="27" y="239"/>
                  </a:cubicBezTo>
                  <a:cubicBezTo>
                    <a:pt x="27" y="156"/>
                    <a:pt x="46" y="73"/>
                    <a:pt x="104" y="13"/>
                  </a:cubicBezTo>
                  <a:cubicBezTo>
                    <a:pt x="111" y="7"/>
                    <a:pt x="111" y="6"/>
                    <a:pt x="111" y="5"/>
                  </a:cubicBezTo>
                  <a:cubicBezTo>
                    <a:pt x="111" y="1"/>
                    <a:pt x="109" y="0"/>
                    <a:pt x="106" y="0"/>
                  </a:cubicBezTo>
                  <a:cubicBezTo>
                    <a:pt x="101" y="0"/>
                    <a:pt x="58" y="32"/>
                    <a:pt x="30" y="93"/>
                  </a:cubicBezTo>
                  <a:cubicBezTo>
                    <a:pt x="5" y="146"/>
                    <a:pt x="0" y="199"/>
                    <a:pt x="0" y="239"/>
                  </a:cubicBezTo>
                  <a:cubicBezTo>
                    <a:pt x="0" y="276"/>
                    <a:pt x="5" y="334"/>
                    <a:pt x="31" y="388"/>
                  </a:cubicBezTo>
                  <a:cubicBezTo>
                    <a:pt x="60" y="447"/>
                    <a:pt x="101" y="478"/>
                    <a:pt x="106" y="478"/>
                  </a:cubicBezTo>
                  <a:cubicBezTo>
                    <a:pt x="109" y="478"/>
                    <a:pt x="111" y="477"/>
                    <a:pt x="111" y="47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 name="Freeform 25"/>
            <p:cNvSpPr>
              <a:spLocks/>
            </p:cNvSpPr>
            <p:nvPr/>
          </p:nvSpPr>
          <p:spPr bwMode="auto">
            <a:xfrm>
              <a:off x="1582" y="1396"/>
              <a:ext cx="122" cy="135"/>
            </a:xfrm>
            <a:custGeom>
              <a:avLst/>
              <a:gdLst>
                <a:gd name="T0" fmla="*/ 43 w 203"/>
                <a:gd name="T1" fmla="*/ 172 h 217"/>
                <a:gd name="T2" fmla="*/ 43 w 203"/>
                <a:gd name="T3" fmla="*/ 172 h 217"/>
                <a:gd name="T4" fmla="*/ 100 w 203"/>
                <a:gd name="T5" fmla="*/ 117 h 217"/>
                <a:gd name="T6" fmla="*/ 147 w 203"/>
                <a:gd name="T7" fmla="*/ 74 h 217"/>
                <a:gd name="T8" fmla="*/ 203 w 203"/>
                <a:gd name="T9" fmla="*/ 5 h 217"/>
                <a:gd name="T10" fmla="*/ 197 w 203"/>
                <a:gd name="T11" fmla="*/ 0 h 217"/>
                <a:gd name="T12" fmla="*/ 190 w 203"/>
                <a:gd name="T13" fmla="*/ 5 h 217"/>
                <a:gd name="T14" fmla="*/ 154 w 203"/>
                <a:gd name="T15" fmla="*/ 36 h 217"/>
                <a:gd name="T16" fmla="*/ 130 w 203"/>
                <a:gd name="T17" fmla="*/ 21 h 217"/>
                <a:gd name="T18" fmla="*/ 97 w 203"/>
                <a:gd name="T19" fmla="*/ 0 h 217"/>
                <a:gd name="T20" fmla="*/ 39 w 203"/>
                <a:gd name="T21" fmla="*/ 55 h 217"/>
                <a:gd name="T22" fmla="*/ 45 w 203"/>
                <a:gd name="T23" fmla="*/ 60 h 217"/>
                <a:gd name="T24" fmla="*/ 51 w 203"/>
                <a:gd name="T25" fmla="*/ 55 h 217"/>
                <a:gd name="T26" fmla="*/ 92 w 203"/>
                <a:gd name="T27" fmla="*/ 32 h 217"/>
                <a:gd name="T28" fmla="*/ 122 w 203"/>
                <a:gd name="T29" fmla="*/ 39 h 217"/>
                <a:gd name="T30" fmla="*/ 159 w 203"/>
                <a:gd name="T31" fmla="*/ 47 h 217"/>
                <a:gd name="T32" fmla="*/ 92 w 203"/>
                <a:gd name="T33" fmla="*/ 109 h 217"/>
                <a:gd name="T34" fmla="*/ 49 w 203"/>
                <a:gd name="T35" fmla="*/ 149 h 217"/>
                <a:gd name="T36" fmla="*/ 0 w 203"/>
                <a:gd name="T37" fmla="*/ 212 h 217"/>
                <a:gd name="T38" fmla="*/ 6 w 203"/>
                <a:gd name="T39" fmla="*/ 217 h 217"/>
                <a:gd name="T40" fmla="*/ 13 w 203"/>
                <a:gd name="T41" fmla="*/ 211 h 217"/>
                <a:gd name="T42" fmla="*/ 54 w 203"/>
                <a:gd name="T43" fmla="*/ 181 h 217"/>
                <a:gd name="T44" fmla="*/ 82 w 203"/>
                <a:gd name="T45" fmla="*/ 199 h 217"/>
                <a:gd name="T46" fmla="*/ 112 w 203"/>
                <a:gd name="T47" fmla="*/ 217 h 217"/>
                <a:gd name="T48" fmla="*/ 187 w 203"/>
                <a:gd name="T49" fmla="*/ 143 h 217"/>
                <a:gd name="T50" fmla="*/ 182 w 203"/>
                <a:gd name="T51" fmla="*/ 138 h 217"/>
                <a:gd name="T52" fmla="*/ 175 w 203"/>
                <a:gd name="T53" fmla="*/ 145 h 217"/>
                <a:gd name="T54" fmla="*/ 117 w 203"/>
                <a:gd name="T55" fmla="*/ 185 h 217"/>
                <a:gd name="T56" fmla="*/ 89 w 203"/>
                <a:gd name="T57" fmla="*/ 178 h 217"/>
                <a:gd name="T58" fmla="*/ 56 w 203"/>
                <a:gd name="T59" fmla="*/ 170 h 217"/>
                <a:gd name="T60" fmla="*/ 43 w 203"/>
                <a:gd name="T61" fmla="*/ 17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217">
                  <a:moveTo>
                    <a:pt x="43" y="172"/>
                  </a:moveTo>
                  <a:lnTo>
                    <a:pt x="43" y="172"/>
                  </a:lnTo>
                  <a:cubicBezTo>
                    <a:pt x="69" y="144"/>
                    <a:pt x="83" y="132"/>
                    <a:pt x="100" y="117"/>
                  </a:cubicBezTo>
                  <a:cubicBezTo>
                    <a:pt x="100" y="117"/>
                    <a:pt x="129" y="91"/>
                    <a:pt x="147" y="74"/>
                  </a:cubicBezTo>
                  <a:cubicBezTo>
                    <a:pt x="192" y="30"/>
                    <a:pt x="203" y="7"/>
                    <a:pt x="203" y="5"/>
                  </a:cubicBezTo>
                  <a:cubicBezTo>
                    <a:pt x="203" y="0"/>
                    <a:pt x="198" y="0"/>
                    <a:pt x="197" y="0"/>
                  </a:cubicBezTo>
                  <a:cubicBezTo>
                    <a:pt x="194" y="0"/>
                    <a:pt x="193" y="1"/>
                    <a:pt x="190" y="5"/>
                  </a:cubicBezTo>
                  <a:cubicBezTo>
                    <a:pt x="176" y="28"/>
                    <a:pt x="166" y="36"/>
                    <a:pt x="154" y="36"/>
                  </a:cubicBezTo>
                  <a:cubicBezTo>
                    <a:pt x="143" y="36"/>
                    <a:pt x="137" y="29"/>
                    <a:pt x="130" y="21"/>
                  </a:cubicBezTo>
                  <a:cubicBezTo>
                    <a:pt x="121" y="10"/>
                    <a:pt x="113" y="0"/>
                    <a:pt x="97" y="0"/>
                  </a:cubicBezTo>
                  <a:cubicBezTo>
                    <a:pt x="61" y="0"/>
                    <a:pt x="39" y="45"/>
                    <a:pt x="39" y="55"/>
                  </a:cubicBezTo>
                  <a:cubicBezTo>
                    <a:pt x="39" y="57"/>
                    <a:pt x="41" y="60"/>
                    <a:pt x="45" y="60"/>
                  </a:cubicBezTo>
                  <a:cubicBezTo>
                    <a:pt x="49" y="60"/>
                    <a:pt x="50" y="58"/>
                    <a:pt x="51" y="55"/>
                  </a:cubicBezTo>
                  <a:cubicBezTo>
                    <a:pt x="60" y="33"/>
                    <a:pt x="88" y="32"/>
                    <a:pt x="92" y="32"/>
                  </a:cubicBezTo>
                  <a:cubicBezTo>
                    <a:pt x="102" y="32"/>
                    <a:pt x="111" y="36"/>
                    <a:pt x="122" y="39"/>
                  </a:cubicBezTo>
                  <a:cubicBezTo>
                    <a:pt x="141" y="47"/>
                    <a:pt x="146" y="47"/>
                    <a:pt x="159" y="47"/>
                  </a:cubicBezTo>
                  <a:cubicBezTo>
                    <a:pt x="141" y="67"/>
                    <a:pt x="101" y="102"/>
                    <a:pt x="92" y="109"/>
                  </a:cubicBezTo>
                  <a:lnTo>
                    <a:pt x="49" y="149"/>
                  </a:lnTo>
                  <a:cubicBezTo>
                    <a:pt x="17" y="181"/>
                    <a:pt x="0" y="209"/>
                    <a:pt x="0" y="212"/>
                  </a:cubicBezTo>
                  <a:cubicBezTo>
                    <a:pt x="0" y="217"/>
                    <a:pt x="5" y="217"/>
                    <a:pt x="6" y="217"/>
                  </a:cubicBezTo>
                  <a:cubicBezTo>
                    <a:pt x="9" y="217"/>
                    <a:pt x="10" y="216"/>
                    <a:pt x="13" y="211"/>
                  </a:cubicBezTo>
                  <a:cubicBezTo>
                    <a:pt x="24" y="194"/>
                    <a:pt x="39" y="181"/>
                    <a:pt x="54" y="181"/>
                  </a:cubicBezTo>
                  <a:cubicBezTo>
                    <a:pt x="65" y="181"/>
                    <a:pt x="70" y="185"/>
                    <a:pt x="82" y="199"/>
                  </a:cubicBezTo>
                  <a:cubicBezTo>
                    <a:pt x="90" y="209"/>
                    <a:pt x="98" y="217"/>
                    <a:pt x="112" y="217"/>
                  </a:cubicBezTo>
                  <a:cubicBezTo>
                    <a:pt x="160" y="217"/>
                    <a:pt x="187" y="156"/>
                    <a:pt x="187" y="143"/>
                  </a:cubicBezTo>
                  <a:cubicBezTo>
                    <a:pt x="187" y="141"/>
                    <a:pt x="185" y="138"/>
                    <a:pt x="182" y="138"/>
                  </a:cubicBezTo>
                  <a:cubicBezTo>
                    <a:pt x="177" y="138"/>
                    <a:pt x="176" y="141"/>
                    <a:pt x="175" y="145"/>
                  </a:cubicBezTo>
                  <a:cubicBezTo>
                    <a:pt x="164" y="176"/>
                    <a:pt x="133" y="185"/>
                    <a:pt x="117" y="185"/>
                  </a:cubicBezTo>
                  <a:cubicBezTo>
                    <a:pt x="108" y="185"/>
                    <a:pt x="99" y="182"/>
                    <a:pt x="89" y="178"/>
                  </a:cubicBezTo>
                  <a:cubicBezTo>
                    <a:pt x="73" y="172"/>
                    <a:pt x="66" y="170"/>
                    <a:pt x="56" y="170"/>
                  </a:cubicBezTo>
                  <a:cubicBezTo>
                    <a:pt x="55" y="170"/>
                    <a:pt x="47" y="170"/>
                    <a:pt x="43" y="17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8" name="Freeform 26"/>
            <p:cNvSpPr>
              <a:spLocks/>
            </p:cNvSpPr>
            <p:nvPr/>
          </p:nvSpPr>
          <p:spPr bwMode="auto">
            <a:xfrm>
              <a:off x="1725" y="1434"/>
              <a:ext cx="74" cy="13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5 h 222"/>
                <a:gd name="T12" fmla="*/ 49 w 122"/>
                <a:gd name="T13" fmla="*/ 195 h 222"/>
                <a:gd name="T14" fmla="*/ 15 w 122"/>
                <a:gd name="T15" fmla="*/ 210 h 222"/>
                <a:gd name="T16" fmla="*/ 2 w 122"/>
                <a:gd name="T17" fmla="*/ 210 h 222"/>
                <a:gd name="T18" fmla="*/ 2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2"/>
                    <a:pt x="14" y="22"/>
                    <a:pt x="0" y="22"/>
                  </a:cubicBezTo>
                  <a:lnTo>
                    <a:pt x="0" y="34"/>
                  </a:lnTo>
                  <a:cubicBezTo>
                    <a:pt x="8" y="34"/>
                    <a:pt x="30" y="34"/>
                    <a:pt x="49" y="25"/>
                  </a:cubicBezTo>
                  <a:lnTo>
                    <a:pt x="49" y="195"/>
                  </a:lnTo>
                  <a:cubicBezTo>
                    <a:pt x="49" y="206"/>
                    <a:pt x="49" y="210"/>
                    <a:pt x="15" y="210"/>
                  </a:cubicBezTo>
                  <a:lnTo>
                    <a:pt x="2" y="210"/>
                  </a:lnTo>
                  <a:lnTo>
                    <a:pt x="2" y="222"/>
                  </a:lnTo>
                  <a:cubicBezTo>
                    <a:pt x="8" y="222"/>
                    <a:pt x="50"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27"/>
            <p:cNvSpPr>
              <a:spLocks/>
            </p:cNvSpPr>
            <p:nvPr/>
          </p:nvSpPr>
          <p:spPr bwMode="auto">
            <a:xfrm>
              <a:off x="1857" y="1496"/>
              <a:ext cx="34" cy="88"/>
            </a:xfrm>
            <a:custGeom>
              <a:avLst/>
              <a:gdLst>
                <a:gd name="T0" fmla="*/ 56 w 56"/>
                <a:gd name="T1" fmla="*/ 50 h 143"/>
                <a:gd name="T2" fmla="*/ 56 w 56"/>
                <a:gd name="T3" fmla="*/ 50 h 143"/>
                <a:gd name="T4" fmla="*/ 26 w 56"/>
                <a:gd name="T5" fmla="*/ 0 h 143"/>
                <a:gd name="T6" fmla="*/ 0 w 56"/>
                <a:gd name="T7" fmla="*/ 25 h 143"/>
                <a:gd name="T8" fmla="*/ 26 w 56"/>
                <a:gd name="T9" fmla="*/ 50 h 143"/>
                <a:gd name="T10" fmla="*/ 42 w 56"/>
                <a:gd name="T11" fmla="*/ 44 h 143"/>
                <a:gd name="T12" fmla="*/ 45 w 56"/>
                <a:gd name="T13" fmla="*/ 43 h 143"/>
                <a:gd name="T14" fmla="*/ 46 w 56"/>
                <a:gd name="T15" fmla="*/ 50 h 143"/>
                <a:gd name="T16" fmla="*/ 13 w 56"/>
                <a:gd name="T17" fmla="*/ 130 h 143"/>
                <a:gd name="T18" fmla="*/ 8 w 56"/>
                <a:gd name="T19" fmla="*/ 137 h 143"/>
                <a:gd name="T20" fmla="*/ 13 w 56"/>
                <a:gd name="T21" fmla="*/ 143 h 143"/>
                <a:gd name="T22" fmla="*/ 56 w 56"/>
                <a:gd name="T23" fmla="*/ 5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3">
                  <a:moveTo>
                    <a:pt x="56" y="50"/>
                  </a:moveTo>
                  <a:lnTo>
                    <a:pt x="56" y="50"/>
                  </a:lnTo>
                  <a:cubicBezTo>
                    <a:pt x="56" y="18"/>
                    <a:pt x="44" y="0"/>
                    <a:pt x="26" y="0"/>
                  </a:cubicBezTo>
                  <a:cubicBezTo>
                    <a:pt x="10" y="0"/>
                    <a:pt x="0" y="12"/>
                    <a:pt x="0" y="25"/>
                  </a:cubicBezTo>
                  <a:cubicBezTo>
                    <a:pt x="0" y="38"/>
                    <a:pt x="10" y="50"/>
                    <a:pt x="26" y="50"/>
                  </a:cubicBezTo>
                  <a:cubicBezTo>
                    <a:pt x="31" y="50"/>
                    <a:pt x="38" y="49"/>
                    <a:pt x="42" y="44"/>
                  </a:cubicBezTo>
                  <a:cubicBezTo>
                    <a:pt x="44" y="43"/>
                    <a:pt x="44" y="43"/>
                    <a:pt x="45" y="43"/>
                  </a:cubicBezTo>
                  <a:cubicBezTo>
                    <a:pt x="45" y="43"/>
                    <a:pt x="46" y="43"/>
                    <a:pt x="46" y="50"/>
                  </a:cubicBezTo>
                  <a:cubicBezTo>
                    <a:pt x="46" y="85"/>
                    <a:pt x="29" y="114"/>
                    <a:pt x="13" y="130"/>
                  </a:cubicBezTo>
                  <a:cubicBezTo>
                    <a:pt x="8" y="135"/>
                    <a:pt x="8" y="136"/>
                    <a:pt x="8" y="137"/>
                  </a:cubicBezTo>
                  <a:cubicBezTo>
                    <a:pt x="8" y="141"/>
                    <a:pt x="10" y="143"/>
                    <a:pt x="13" y="143"/>
                  </a:cubicBezTo>
                  <a:cubicBezTo>
                    <a:pt x="18" y="143"/>
                    <a:pt x="56" y="106"/>
                    <a:pt x="56" y="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28"/>
            <p:cNvSpPr>
              <a:spLocks/>
            </p:cNvSpPr>
            <p:nvPr/>
          </p:nvSpPr>
          <p:spPr bwMode="auto">
            <a:xfrm>
              <a:off x="1972" y="1396"/>
              <a:ext cx="122" cy="135"/>
            </a:xfrm>
            <a:custGeom>
              <a:avLst/>
              <a:gdLst>
                <a:gd name="T0" fmla="*/ 44 w 203"/>
                <a:gd name="T1" fmla="*/ 172 h 217"/>
                <a:gd name="T2" fmla="*/ 44 w 203"/>
                <a:gd name="T3" fmla="*/ 172 h 217"/>
                <a:gd name="T4" fmla="*/ 100 w 203"/>
                <a:gd name="T5" fmla="*/ 117 h 217"/>
                <a:gd name="T6" fmla="*/ 147 w 203"/>
                <a:gd name="T7" fmla="*/ 74 h 217"/>
                <a:gd name="T8" fmla="*/ 203 w 203"/>
                <a:gd name="T9" fmla="*/ 5 h 217"/>
                <a:gd name="T10" fmla="*/ 198 w 203"/>
                <a:gd name="T11" fmla="*/ 0 h 217"/>
                <a:gd name="T12" fmla="*/ 191 w 203"/>
                <a:gd name="T13" fmla="*/ 5 h 217"/>
                <a:gd name="T14" fmla="*/ 155 w 203"/>
                <a:gd name="T15" fmla="*/ 36 h 217"/>
                <a:gd name="T16" fmla="*/ 130 w 203"/>
                <a:gd name="T17" fmla="*/ 21 h 217"/>
                <a:gd name="T18" fmla="*/ 98 w 203"/>
                <a:gd name="T19" fmla="*/ 0 h 217"/>
                <a:gd name="T20" fmla="*/ 40 w 203"/>
                <a:gd name="T21" fmla="*/ 55 h 217"/>
                <a:gd name="T22" fmla="*/ 45 w 203"/>
                <a:gd name="T23" fmla="*/ 60 h 217"/>
                <a:gd name="T24" fmla="*/ 52 w 203"/>
                <a:gd name="T25" fmla="*/ 55 h 217"/>
                <a:gd name="T26" fmla="*/ 92 w 203"/>
                <a:gd name="T27" fmla="*/ 32 h 217"/>
                <a:gd name="T28" fmla="*/ 122 w 203"/>
                <a:gd name="T29" fmla="*/ 39 h 217"/>
                <a:gd name="T30" fmla="*/ 159 w 203"/>
                <a:gd name="T31" fmla="*/ 47 h 217"/>
                <a:gd name="T32" fmla="*/ 93 w 203"/>
                <a:gd name="T33" fmla="*/ 109 h 217"/>
                <a:gd name="T34" fmla="*/ 50 w 203"/>
                <a:gd name="T35" fmla="*/ 149 h 217"/>
                <a:gd name="T36" fmla="*/ 0 w 203"/>
                <a:gd name="T37" fmla="*/ 212 h 217"/>
                <a:gd name="T38" fmla="*/ 6 w 203"/>
                <a:gd name="T39" fmla="*/ 217 h 217"/>
                <a:gd name="T40" fmla="*/ 14 w 203"/>
                <a:gd name="T41" fmla="*/ 211 h 217"/>
                <a:gd name="T42" fmla="*/ 54 w 203"/>
                <a:gd name="T43" fmla="*/ 181 h 217"/>
                <a:gd name="T44" fmla="*/ 82 w 203"/>
                <a:gd name="T45" fmla="*/ 199 h 217"/>
                <a:gd name="T46" fmla="*/ 113 w 203"/>
                <a:gd name="T47" fmla="*/ 217 h 217"/>
                <a:gd name="T48" fmla="*/ 188 w 203"/>
                <a:gd name="T49" fmla="*/ 143 h 217"/>
                <a:gd name="T50" fmla="*/ 182 w 203"/>
                <a:gd name="T51" fmla="*/ 138 h 217"/>
                <a:gd name="T52" fmla="*/ 175 w 203"/>
                <a:gd name="T53" fmla="*/ 145 h 217"/>
                <a:gd name="T54" fmla="*/ 118 w 203"/>
                <a:gd name="T55" fmla="*/ 185 h 217"/>
                <a:gd name="T56" fmla="*/ 90 w 203"/>
                <a:gd name="T57" fmla="*/ 178 h 217"/>
                <a:gd name="T58" fmla="*/ 56 w 203"/>
                <a:gd name="T59" fmla="*/ 170 h 217"/>
                <a:gd name="T60" fmla="*/ 44 w 203"/>
                <a:gd name="T61" fmla="*/ 17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217">
                  <a:moveTo>
                    <a:pt x="44" y="172"/>
                  </a:moveTo>
                  <a:lnTo>
                    <a:pt x="44" y="172"/>
                  </a:lnTo>
                  <a:cubicBezTo>
                    <a:pt x="69" y="144"/>
                    <a:pt x="83" y="132"/>
                    <a:pt x="100" y="117"/>
                  </a:cubicBezTo>
                  <a:cubicBezTo>
                    <a:pt x="100" y="117"/>
                    <a:pt x="130" y="91"/>
                    <a:pt x="147" y="74"/>
                  </a:cubicBezTo>
                  <a:cubicBezTo>
                    <a:pt x="193" y="30"/>
                    <a:pt x="203" y="7"/>
                    <a:pt x="203" y="5"/>
                  </a:cubicBezTo>
                  <a:cubicBezTo>
                    <a:pt x="203" y="0"/>
                    <a:pt x="199" y="0"/>
                    <a:pt x="198" y="0"/>
                  </a:cubicBezTo>
                  <a:cubicBezTo>
                    <a:pt x="195" y="0"/>
                    <a:pt x="193" y="1"/>
                    <a:pt x="191" y="5"/>
                  </a:cubicBezTo>
                  <a:cubicBezTo>
                    <a:pt x="176" y="28"/>
                    <a:pt x="166" y="36"/>
                    <a:pt x="155" y="36"/>
                  </a:cubicBezTo>
                  <a:cubicBezTo>
                    <a:pt x="143" y="36"/>
                    <a:pt x="138" y="29"/>
                    <a:pt x="130" y="21"/>
                  </a:cubicBezTo>
                  <a:cubicBezTo>
                    <a:pt x="121" y="10"/>
                    <a:pt x="113" y="0"/>
                    <a:pt x="98" y="0"/>
                  </a:cubicBezTo>
                  <a:cubicBezTo>
                    <a:pt x="62" y="0"/>
                    <a:pt x="40" y="45"/>
                    <a:pt x="40" y="55"/>
                  </a:cubicBezTo>
                  <a:cubicBezTo>
                    <a:pt x="40" y="57"/>
                    <a:pt x="41" y="60"/>
                    <a:pt x="45" y="60"/>
                  </a:cubicBezTo>
                  <a:cubicBezTo>
                    <a:pt x="50" y="60"/>
                    <a:pt x="51" y="58"/>
                    <a:pt x="52" y="55"/>
                  </a:cubicBezTo>
                  <a:cubicBezTo>
                    <a:pt x="61" y="33"/>
                    <a:pt x="88" y="32"/>
                    <a:pt x="92" y="32"/>
                  </a:cubicBezTo>
                  <a:cubicBezTo>
                    <a:pt x="102" y="32"/>
                    <a:pt x="111" y="36"/>
                    <a:pt x="122" y="39"/>
                  </a:cubicBezTo>
                  <a:cubicBezTo>
                    <a:pt x="141" y="47"/>
                    <a:pt x="147" y="47"/>
                    <a:pt x="159" y="47"/>
                  </a:cubicBezTo>
                  <a:cubicBezTo>
                    <a:pt x="142" y="67"/>
                    <a:pt x="102" y="102"/>
                    <a:pt x="93" y="109"/>
                  </a:cubicBezTo>
                  <a:lnTo>
                    <a:pt x="50" y="149"/>
                  </a:lnTo>
                  <a:cubicBezTo>
                    <a:pt x="17" y="181"/>
                    <a:pt x="0" y="209"/>
                    <a:pt x="0" y="212"/>
                  </a:cubicBezTo>
                  <a:cubicBezTo>
                    <a:pt x="0" y="217"/>
                    <a:pt x="5" y="217"/>
                    <a:pt x="6" y="217"/>
                  </a:cubicBezTo>
                  <a:cubicBezTo>
                    <a:pt x="10" y="217"/>
                    <a:pt x="11" y="216"/>
                    <a:pt x="14" y="211"/>
                  </a:cubicBezTo>
                  <a:cubicBezTo>
                    <a:pt x="25" y="194"/>
                    <a:pt x="39" y="181"/>
                    <a:pt x="54" y="181"/>
                  </a:cubicBezTo>
                  <a:cubicBezTo>
                    <a:pt x="65" y="181"/>
                    <a:pt x="70" y="185"/>
                    <a:pt x="82" y="199"/>
                  </a:cubicBezTo>
                  <a:cubicBezTo>
                    <a:pt x="90" y="209"/>
                    <a:pt x="99" y="217"/>
                    <a:pt x="113" y="217"/>
                  </a:cubicBezTo>
                  <a:cubicBezTo>
                    <a:pt x="160" y="217"/>
                    <a:pt x="188" y="156"/>
                    <a:pt x="188" y="143"/>
                  </a:cubicBezTo>
                  <a:cubicBezTo>
                    <a:pt x="188" y="141"/>
                    <a:pt x="186" y="138"/>
                    <a:pt x="182" y="138"/>
                  </a:cubicBezTo>
                  <a:cubicBezTo>
                    <a:pt x="178" y="138"/>
                    <a:pt x="177" y="141"/>
                    <a:pt x="175" y="145"/>
                  </a:cubicBezTo>
                  <a:cubicBezTo>
                    <a:pt x="164" y="176"/>
                    <a:pt x="134" y="185"/>
                    <a:pt x="118" y="185"/>
                  </a:cubicBezTo>
                  <a:cubicBezTo>
                    <a:pt x="109" y="185"/>
                    <a:pt x="100" y="182"/>
                    <a:pt x="90" y="178"/>
                  </a:cubicBezTo>
                  <a:cubicBezTo>
                    <a:pt x="74" y="172"/>
                    <a:pt x="66" y="170"/>
                    <a:pt x="56" y="170"/>
                  </a:cubicBezTo>
                  <a:cubicBezTo>
                    <a:pt x="55" y="170"/>
                    <a:pt x="48" y="170"/>
                    <a:pt x="44" y="17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29"/>
            <p:cNvSpPr>
              <a:spLocks/>
            </p:cNvSpPr>
            <p:nvPr/>
          </p:nvSpPr>
          <p:spPr bwMode="auto">
            <a:xfrm>
              <a:off x="2106" y="1434"/>
              <a:ext cx="89" cy="137"/>
            </a:xfrm>
            <a:custGeom>
              <a:avLst/>
              <a:gdLst>
                <a:gd name="T0" fmla="*/ 148 w 148"/>
                <a:gd name="T1" fmla="*/ 161 h 222"/>
                <a:gd name="T2" fmla="*/ 148 w 148"/>
                <a:gd name="T3" fmla="*/ 161 h 222"/>
                <a:gd name="T4" fmla="*/ 136 w 148"/>
                <a:gd name="T5" fmla="*/ 161 h 222"/>
                <a:gd name="T6" fmla="*/ 128 w 148"/>
                <a:gd name="T7" fmla="*/ 192 h 222"/>
                <a:gd name="T8" fmla="*/ 95 w 148"/>
                <a:gd name="T9" fmla="*/ 194 h 222"/>
                <a:gd name="T10" fmla="*/ 33 w 148"/>
                <a:gd name="T11" fmla="*/ 194 h 222"/>
                <a:gd name="T12" fmla="*/ 100 w 148"/>
                <a:gd name="T13" fmla="*/ 138 h 222"/>
                <a:gd name="T14" fmla="*/ 148 w 148"/>
                <a:gd name="T15" fmla="*/ 66 h 222"/>
                <a:gd name="T16" fmla="*/ 70 w 148"/>
                <a:gd name="T17" fmla="*/ 0 h 222"/>
                <a:gd name="T18" fmla="*/ 0 w 148"/>
                <a:gd name="T19" fmla="*/ 60 h 222"/>
                <a:gd name="T20" fmla="*/ 18 w 148"/>
                <a:gd name="T21" fmla="*/ 79 h 222"/>
                <a:gd name="T22" fmla="*/ 36 w 148"/>
                <a:gd name="T23" fmla="*/ 61 h 222"/>
                <a:gd name="T24" fmla="*/ 16 w 148"/>
                <a:gd name="T25" fmla="*/ 44 h 222"/>
                <a:gd name="T26" fmla="*/ 65 w 148"/>
                <a:gd name="T27" fmla="*/ 12 h 222"/>
                <a:gd name="T28" fmla="*/ 115 w 148"/>
                <a:gd name="T29" fmla="*/ 66 h 222"/>
                <a:gd name="T30" fmla="*/ 84 w 148"/>
                <a:gd name="T31" fmla="*/ 130 h 222"/>
                <a:gd name="T32" fmla="*/ 4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9"/>
                    <a:pt x="132" y="189"/>
                    <a:pt x="128" y="192"/>
                  </a:cubicBezTo>
                  <a:cubicBezTo>
                    <a:pt x="125" y="194"/>
                    <a:pt x="99" y="194"/>
                    <a:pt x="95" y="194"/>
                  </a:cubicBezTo>
                  <a:lnTo>
                    <a:pt x="33" y="194"/>
                  </a:lnTo>
                  <a:cubicBezTo>
                    <a:pt x="68" y="163"/>
                    <a:pt x="80" y="153"/>
                    <a:pt x="100" y="138"/>
                  </a:cubicBezTo>
                  <a:cubicBezTo>
                    <a:pt x="125" y="118"/>
                    <a:pt x="148" y="97"/>
                    <a:pt x="148" y="66"/>
                  </a:cubicBezTo>
                  <a:cubicBezTo>
                    <a:pt x="148" y="25"/>
                    <a:pt x="112" y="0"/>
                    <a:pt x="70" y="0"/>
                  </a:cubicBezTo>
                  <a:cubicBezTo>
                    <a:pt x="28" y="0"/>
                    <a:pt x="0" y="30"/>
                    <a:pt x="0" y="60"/>
                  </a:cubicBezTo>
                  <a:cubicBezTo>
                    <a:pt x="0" y="77"/>
                    <a:pt x="15" y="79"/>
                    <a:pt x="18" y="79"/>
                  </a:cubicBezTo>
                  <a:cubicBezTo>
                    <a:pt x="26" y="79"/>
                    <a:pt x="36" y="73"/>
                    <a:pt x="36" y="61"/>
                  </a:cubicBezTo>
                  <a:cubicBezTo>
                    <a:pt x="36" y="55"/>
                    <a:pt x="33" y="44"/>
                    <a:pt x="16" y="44"/>
                  </a:cubicBezTo>
                  <a:cubicBezTo>
                    <a:pt x="26" y="20"/>
                    <a:pt x="49" y="12"/>
                    <a:pt x="65" y="12"/>
                  </a:cubicBezTo>
                  <a:cubicBezTo>
                    <a:pt x="98" y="12"/>
                    <a:pt x="115" y="39"/>
                    <a:pt x="115" y="66"/>
                  </a:cubicBezTo>
                  <a:cubicBezTo>
                    <a:pt x="115" y="95"/>
                    <a:pt x="95" y="118"/>
                    <a:pt x="84" y="130"/>
                  </a:cubicBezTo>
                  <a:lnTo>
                    <a:pt x="4" y="209"/>
                  </a:lnTo>
                  <a:cubicBezTo>
                    <a:pt x="0" y="212"/>
                    <a:pt x="0" y="213"/>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33"/>
            <p:cNvSpPr>
              <a:spLocks/>
            </p:cNvSpPr>
            <p:nvPr/>
          </p:nvSpPr>
          <p:spPr bwMode="auto">
            <a:xfrm>
              <a:off x="2256" y="1306"/>
              <a:ext cx="67" cy="295"/>
            </a:xfrm>
            <a:custGeom>
              <a:avLst/>
              <a:gdLst>
                <a:gd name="T0" fmla="*/ 111 w 111"/>
                <a:gd name="T1" fmla="*/ 239 h 478"/>
                <a:gd name="T2" fmla="*/ 111 w 111"/>
                <a:gd name="T3" fmla="*/ 239 h 478"/>
                <a:gd name="T4" fmla="*/ 80 w 111"/>
                <a:gd name="T5" fmla="*/ 90 h 478"/>
                <a:gd name="T6" fmla="*/ 5 w 111"/>
                <a:gd name="T7" fmla="*/ 0 h 478"/>
                <a:gd name="T8" fmla="*/ 0 w 111"/>
                <a:gd name="T9" fmla="*/ 5 h 478"/>
                <a:gd name="T10" fmla="*/ 9 w 111"/>
                <a:gd name="T11" fmla="*/ 16 h 478"/>
                <a:gd name="T12" fmla="*/ 84 w 111"/>
                <a:gd name="T13" fmla="*/ 239 h 478"/>
                <a:gd name="T14" fmla="*/ 7 w 111"/>
                <a:gd name="T15" fmla="*/ 465 h 478"/>
                <a:gd name="T16" fmla="*/ 0 w 111"/>
                <a:gd name="T17" fmla="*/ 473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6" y="144"/>
                    <a:pt x="80" y="90"/>
                  </a:cubicBezTo>
                  <a:cubicBezTo>
                    <a:pt x="51" y="31"/>
                    <a:pt x="10" y="0"/>
                    <a:pt x="5" y="0"/>
                  </a:cubicBezTo>
                  <a:cubicBezTo>
                    <a:pt x="2" y="0"/>
                    <a:pt x="0" y="2"/>
                    <a:pt x="0" y="5"/>
                  </a:cubicBezTo>
                  <a:cubicBezTo>
                    <a:pt x="0" y="6"/>
                    <a:pt x="0" y="7"/>
                    <a:pt x="9" y="16"/>
                  </a:cubicBezTo>
                  <a:cubicBezTo>
                    <a:pt x="56" y="63"/>
                    <a:pt x="84" y="139"/>
                    <a:pt x="84" y="239"/>
                  </a:cubicBezTo>
                  <a:cubicBezTo>
                    <a:pt x="84" y="321"/>
                    <a:pt x="66" y="405"/>
                    <a:pt x="7" y="465"/>
                  </a:cubicBezTo>
                  <a:cubicBezTo>
                    <a:pt x="0" y="471"/>
                    <a:pt x="0" y="472"/>
                    <a:pt x="0" y="473"/>
                  </a:cubicBezTo>
                  <a:cubicBezTo>
                    <a:pt x="0" y="476"/>
                    <a:pt x="2" y="478"/>
                    <a:pt x="5" y="478"/>
                  </a:cubicBezTo>
                  <a:cubicBezTo>
                    <a:pt x="10" y="478"/>
                    <a:pt x="53" y="445"/>
                    <a:pt x="81" y="385"/>
                  </a:cubicBezTo>
                  <a:cubicBezTo>
                    <a:pt x="106" y="332"/>
                    <a:pt x="111" y="279"/>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34"/>
            <p:cNvSpPr>
              <a:spLocks noEditPoints="1"/>
            </p:cNvSpPr>
            <p:nvPr/>
          </p:nvSpPr>
          <p:spPr bwMode="auto">
            <a:xfrm>
              <a:off x="2440" y="1400"/>
              <a:ext cx="31" cy="127"/>
            </a:xfrm>
            <a:custGeom>
              <a:avLst/>
              <a:gdLst>
                <a:gd name="T0" fmla="*/ 51 w 51"/>
                <a:gd name="T1" fmla="*/ 26 h 206"/>
                <a:gd name="T2" fmla="*/ 51 w 51"/>
                <a:gd name="T3" fmla="*/ 26 h 206"/>
                <a:gd name="T4" fmla="*/ 26 w 51"/>
                <a:gd name="T5" fmla="*/ 0 h 206"/>
                <a:gd name="T6" fmla="*/ 0 w 51"/>
                <a:gd name="T7" fmla="*/ 26 h 206"/>
                <a:gd name="T8" fmla="*/ 26 w 51"/>
                <a:gd name="T9" fmla="*/ 51 h 206"/>
                <a:gd name="T10" fmla="*/ 51 w 51"/>
                <a:gd name="T11" fmla="*/ 26 h 206"/>
                <a:gd name="T12" fmla="*/ 51 w 51"/>
                <a:gd name="T13" fmla="*/ 181 h 206"/>
                <a:gd name="T14" fmla="*/ 51 w 51"/>
                <a:gd name="T15" fmla="*/ 181 h 206"/>
                <a:gd name="T16" fmla="*/ 26 w 51"/>
                <a:gd name="T17" fmla="*/ 156 h 206"/>
                <a:gd name="T18" fmla="*/ 0 w 51"/>
                <a:gd name="T19" fmla="*/ 181 h 206"/>
                <a:gd name="T20" fmla="*/ 26 w 51"/>
                <a:gd name="T21" fmla="*/ 206 h 206"/>
                <a:gd name="T22" fmla="*/ 51 w 51"/>
                <a:gd name="T23" fmla="*/ 1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06">
                  <a:moveTo>
                    <a:pt x="51" y="26"/>
                  </a:moveTo>
                  <a:lnTo>
                    <a:pt x="51" y="26"/>
                  </a:lnTo>
                  <a:cubicBezTo>
                    <a:pt x="51" y="12"/>
                    <a:pt x="39" y="0"/>
                    <a:pt x="26" y="0"/>
                  </a:cubicBezTo>
                  <a:cubicBezTo>
                    <a:pt x="12" y="0"/>
                    <a:pt x="0" y="12"/>
                    <a:pt x="0" y="26"/>
                  </a:cubicBezTo>
                  <a:cubicBezTo>
                    <a:pt x="0" y="40"/>
                    <a:pt x="12" y="51"/>
                    <a:pt x="26" y="51"/>
                  </a:cubicBezTo>
                  <a:cubicBezTo>
                    <a:pt x="39" y="51"/>
                    <a:pt x="51" y="40"/>
                    <a:pt x="51" y="26"/>
                  </a:cubicBezTo>
                  <a:close/>
                  <a:moveTo>
                    <a:pt x="51" y="181"/>
                  </a:moveTo>
                  <a:lnTo>
                    <a:pt x="51" y="181"/>
                  </a:lnTo>
                  <a:cubicBezTo>
                    <a:pt x="51" y="167"/>
                    <a:pt x="39" y="156"/>
                    <a:pt x="26" y="156"/>
                  </a:cubicBezTo>
                  <a:cubicBezTo>
                    <a:pt x="12" y="156"/>
                    <a:pt x="0" y="167"/>
                    <a:pt x="0" y="181"/>
                  </a:cubicBezTo>
                  <a:cubicBezTo>
                    <a:pt x="0" y="195"/>
                    <a:pt x="12" y="206"/>
                    <a:pt x="26" y="206"/>
                  </a:cubicBezTo>
                  <a:cubicBezTo>
                    <a:pt x="39" y="206"/>
                    <a:pt x="51" y="195"/>
                    <a:pt x="51" y="1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35"/>
            <p:cNvSpPr>
              <a:spLocks noEditPoints="1"/>
            </p:cNvSpPr>
            <p:nvPr/>
          </p:nvSpPr>
          <p:spPr bwMode="auto">
            <a:xfrm>
              <a:off x="2512" y="1419"/>
              <a:ext cx="191" cy="69"/>
            </a:xfrm>
            <a:custGeom>
              <a:avLst/>
              <a:gdLst>
                <a:gd name="T0" fmla="*/ 301 w 318"/>
                <a:gd name="T1" fmla="*/ 19 h 112"/>
                <a:gd name="T2" fmla="*/ 301 w 318"/>
                <a:gd name="T3" fmla="*/ 19 h 112"/>
                <a:gd name="T4" fmla="*/ 318 w 318"/>
                <a:gd name="T5" fmla="*/ 10 h 112"/>
                <a:gd name="T6" fmla="*/ 302 w 318"/>
                <a:gd name="T7" fmla="*/ 0 h 112"/>
                <a:gd name="T8" fmla="*/ 16 w 318"/>
                <a:gd name="T9" fmla="*/ 0 h 112"/>
                <a:gd name="T10" fmla="*/ 0 w 318"/>
                <a:gd name="T11" fmla="*/ 10 h 112"/>
                <a:gd name="T12" fmla="*/ 16 w 318"/>
                <a:gd name="T13" fmla="*/ 19 h 112"/>
                <a:gd name="T14" fmla="*/ 301 w 318"/>
                <a:gd name="T15" fmla="*/ 19 h 112"/>
                <a:gd name="T16" fmla="*/ 302 w 318"/>
                <a:gd name="T17" fmla="*/ 112 h 112"/>
                <a:gd name="T18" fmla="*/ 302 w 318"/>
                <a:gd name="T19" fmla="*/ 112 h 112"/>
                <a:gd name="T20" fmla="*/ 318 w 318"/>
                <a:gd name="T21" fmla="*/ 102 h 112"/>
                <a:gd name="T22" fmla="*/ 301 w 318"/>
                <a:gd name="T23" fmla="*/ 93 h 112"/>
                <a:gd name="T24" fmla="*/ 16 w 318"/>
                <a:gd name="T25" fmla="*/ 93 h 112"/>
                <a:gd name="T26" fmla="*/ 0 w 318"/>
                <a:gd name="T27" fmla="*/ 102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19"/>
                  </a:moveTo>
                  <a:lnTo>
                    <a:pt x="301" y="19"/>
                  </a:lnTo>
                  <a:cubicBezTo>
                    <a:pt x="309" y="19"/>
                    <a:pt x="318" y="19"/>
                    <a:pt x="318" y="10"/>
                  </a:cubicBezTo>
                  <a:cubicBezTo>
                    <a:pt x="318" y="0"/>
                    <a:pt x="309" y="0"/>
                    <a:pt x="302" y="0"/>
                  </a:cubicBezTo>
                  <a:lnTo>
                    <a:pt x="16" y="0"/>
                  </a:lnTo>
                  <a:cubicBezTo>
                    <a:pt x="9" y="0"/>
                    <a:pt x="0" y="0"/>
                    <a:pt x="0" y="10"/>
                  </a:cubicBezTo>
                  <a:cubicBezTo>
                    <a:pt x="0" y="19"/>
                    <a:pt x="9" y="19"/>
                    <a:pt x="16" y="19"/>
                  </a:cubicBezTo>
                  <a:lnTo>
                    <a:pt x="301" y="19"/>
                  </a:lnTo>
                  <a:close/>
                  <a:moveTo>
                    <a:pt x="302" y="112"/>
                  </a:moveTo>
                  <a:lnTo>
                    <a:pt x="302" y="112"/>
                  </a:lnTo>
                  <a:cubicBezTo>
                    <a:pt x="309" y="112"/>
                    <a:pt x="318" y="112"/>
                    <a:pt x="318" y="102"/>
                  </a:cubicBezTo>
                  <a:cubicBezTo>
                    <a:pt x="318" y="93"/>
                    <a:pt x="309" y="93"/>
                    <a:pt x="301" y="93"/>
                  </a:cubicBezTo>
                  <a:lnTo>
                    <a:pt x="16" y="93"/>
                  </a:lnTo>
                  <a:cubicBezTo>
                    <a:pt x="9" y="93"/>
                    <a:pt x="0" y="93"/>
                    <a:pt x="0" y="102"/>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36"/>
            <p:cNvSpPr>
              <a:spLocks/>
            </p:cNvSpPr>
            <p:nvPr/>
          </p:nvSpPr>
          <p:spPr bwMode="auto">
            <a:xfrm>
              <a:off x="2827" y="1306"/>
              <a:ext cx="67" cy="295"/>
            </a:xfrm>
            <a:custGeom>
              <a:avLst/>
              <a:gdLst>
                <a:gd name="T0" fmla="*/ 111 w 111"/>
                <a:gd name="T1" fmla="*/ 473 h 478"/>
                <a:gd name="T2" fmla="*/ 111 w 111"/>
                <a:gd name="T3" fmla="*/ 473 h 478"/>
                <a:gd name="T4" fmla="*/ 103 w 111"/>
                <a:gd name="T5" fmla="*/ 463 h 478"/>
                <a:gd name="T6" fmla="*/ 27 w 111"/>
                <a:gd name="T7" fmla="*/ 239 h 478"/>
                <a:gd name="T8" fmla="*/ 104 w 111"/>
                <a:gd name="T9" fmla="*/ 13 h 478"/>
                <a:gd name="T10" fmla="*/ 111 w 111"/>
                <a:gd name="T11" fmla="*/ 5 h 478"/>
                <a:gd name="T12" fmla="*/ 106 w 111"/>
                <a:gd name="T13" fmla="*/ 0 h 478"/>
                <a:gd name="T14" fmla="*/ 30 w 111"/>
                <a:gd name="T15" fmla="*/ 93 h 478"/>
                <a:gd name="T16" fmla="*/ 0 w 111"/>
                <a:gd name="T17" fmla="*/ 239 h 478"/>
                <a:gd name="T18" fmla="*/ 31 w 111"/>
                <a:gd name="T19" fmla="*/ 388 h 478"/>
                <a:gd name="T20" fmla="*/ 106 w 111"/>
                <a:gd name="T21" fmla="*/ 478 h 478"/>
                <a:gd name="T22" fmla="*/ 111 w 111"/>
                <a:gd name="T23" fmla="*/ 4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3"/>
                  </a:moveTo>
                  <a:lnTo>
                    <a:pt x="111" y="473"/>
                  </a:lnTo>
                  <a:cubicBezTo>
                    <a:pt x="111" y="472"/>
                    <a:pt x="111" y="471"/>
                    <a:pt x="103" y="463"/>
                  </a:cubicBezTo>
                  <a:cubicBezTo>
                    <a:pt x="43" y="402"/>
                    <a:pt x="27" y="312"/>
                    <a:pt x="27" y="239"/>
                  </a:cubicBezTo>
                  <a:cubicBezTo>
                    <a:pt x="27" y="156"/>
                    <a:pt x="46" y="73"/>
                    <a:pt x="104" y="13"/>
                  </a:cubicBezTo>
                  <a:cubicBezTo>
                    <a:pt x="111" y="7"/>
                    <a:pt x="111" y="6"/>
                    <a:pt x="111" y="5"/>
                  </a:cubicBezTo>
                  <a:cubicBezTo>
                    <a:pt x="111" y="1"/>
                    <a:pt x="109" y="0"/>
                    <a:pt x="106" y="0"/>
                  </a:cubicBezTo>
                  <a:cubicBezTo>
                    <a:pt x="101" y="0"/>
                    <a:pt x="58" y="32"/>
                    <a:pt x="30" y="93"/>
                  </a:cubicBezTo>
                  <a:cubicBezTo>
                    <a:pt x="5" y="146"/>
                    <a:pt x="0" y="199"/>
                    <a:pt x="0" y="239"/>
                  </a:cubicBezTo>
                  <a:cubicBezTo>
                    <a:pt x="0" y="276"/>
                    <a:pt x="5" y="334"/>
                    <a:pt x="31" y="388"/>
                  </a:cubicBezTo>
                  <a:cubicBezTo>
                    <a:pt x="60" y="447"/>
                    <a:pt x="101" y="478"/>
                    <a:pt x="106" y="478"/>
                  </a:cubicBezTo>
                  <a:cubicBezTo>
                    <a:pt x="109" y="478"/>
                    <a:pt x="111" y="477"/>
                    <a:pt x="111" y="47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37"/>
            <p:cNvSpPr>
              <a:spLocks/>
            </p:cNvSpPr>
            <p:nvPr/>
          </p:nvSpPr>
          <p:spPr bwMode="auto">
            <a:xfrm>
              <a:off x="2919" y="1396"/>
              <a:ext cx="143" cy="13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3 w 238"/>
                <a:gd name="T11" fmla="*/ 59 h 217"/>
                <a:gd name="T12" fmla="*/ 238 w 238"/>
                <a:gd name="T13" fmla="*/ 32 h 217"/>
                <a:gd name="T14" fmla="*/ 194 w 238"/>
                <a:gd name="T15" fmla="*/ 0 h 217"/>
                <a:gd name="T16" fmla="*/ 144 w 238"/>
                <a:gd name="T17" fmla="*/ 37 h 217"/>
                <a:gd name="T18" fmla="*/ 92 w 238"/>
                <a:gd name="T19" fmla="*/ 0 h 217"/>
                <a:gd name="T20" fmla="*/ 15 w 238"/>
                <a:gd name="T21" fmla="*/ 74 h 217"/>
                <a:gd name="T22" fmla="*/ 21 w 238"/>
                <a:gd name="T23" fmla="*/ 79 h 217"/>
                <a:gd name="T24" fmla="*/ 27 w 238"/>
                <a:gd name="T25" fmla="*/ 73 h 217"/>
                <a:gd name="T26" fmla="*/ 91 w 238"/>
                <a:gd name="T27" fmla="*/ 11 h 217"/>
                <a:gd name="T28" fmla="*/ 117 w 238"/>
                <a:gd name="T29" fmla="*/ 43 h 217"/>
                <a:gd name="T30" fmla="*/ 91 w 238"/>
                <a:gd name="T31" fmla="*/ 157 h 217"/>
                <a:gd name="T32" fmla="*/ 46 w 238"/>
                <a:gd name="T33" fmla="*/ 206 h 217"/>
                <a:gd name="T34" fmla="*/ 22 w 238"/>
                <a:gd name="T35" fmla="*/ 200 h 217"/>
                <a:gd name="T36" fmla="*/ 44 w 238"/>
                <a:gd name="T37" fmla="*/ 174 h 217"/>
                <a:gd name="T38" fmla="*/ 27 w 238"/>
                <a:gd name="T39" fmla="*/ 157 h 217"/>
                <a:gd name="T40" fmla="*/ 0 w 238"/>
                <a:gd name="T41" fmla="*/ 185 h 217"/>
                <a:gd name="T42" fmla="*/ 45 w 238"/>
                <a:gd name="T43" fmla="*/ 217 h 217"/>
                <a:gd name="T44" fmla="*/ 95 w 238"/>
                <a:gd name="T45" fmla="*/ 180 h 217"/>
                <a:gd name="T46" fmla="*/ 147 w 238"/>
                <a:gd name="T47" fmla="*/ 217 h 217"/>
                <a:gd name="T48" fmla="*/ 224 w 238"/>
                <a:gd name="T49" fmla="*/ 143 h 217"/>
                <a:gd name="T50" fmla="*/ 218 w 238"/>
                <a:gd name="T51" fmla="*/ 138 h 217"/>
                <a:gd name="T52" fmla="*/ 212 w 238"/>
                <a:gd name="T53" fmla="*/ 144 h 217"/>
                <a:gd name="T54" fmla="*/ 148 w 238"/>
                <a:gd name="T55" fmla="*/ 206 h 217"/>
                <a:gd name="T56" fmla="*/ 122 w 238"/>
                <a:gd name="T57" fmla="*/ 175 h 217"/>
                <a:gd name="T58" fmla="*/ 130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3" y="11"/>
                  </a:cubicBezTo>
                  <a:cubicBezTo>
                    <a:pt x="196" y="11"/>
                    <a:pt x="207" y="11"/>
                    <a:pt x="217" y="17"/>
                  </a:cubicBezTo>
                  <a:cubicBezTo>
                    <a:pt x="204" y="19"/>
                    <a:pt x="194" y="31"/>
                    <a:pt x="194" y="43"/>
                  </a:cubicBezTo>
                  <a:cubicBezTo>
                    <a:pt x="194" y="50"/>
                    <a:pt x="200" y="59"/>
                    <a:pt x="213" y="59"/>
                  </a:cubicBezTo>
                  <a:cubicBezTo>
                    <a:pt x="223" y="59"/>
                    <a:pt x="238" y="51"/>
                    <a:pt x="238" y="32"/>
                  </a:cubicBezTo>
                  <a:cubicBezTo>
                    <a:pt x="238" y="7"/>
                    <a:pt x="210" y="0"/>
                    <a:pt x="194" y="0"/>
                  </a:cubicBezTo>
                  <a:cubicBezTo>
                    <a:pt x="166" y="0"/>
                    <a:pt x="149" y="26"/>
                    <a:pt x="144" y="37"/>
                  </a:cubicBezTo>
                  <a:cubicBezTo>
                    <a:pt x="132" y="5"/>
                    <a:pt x="106" y="0"/>
                    <a:pt x="92" y="0"/>
                  </a:cubicBezTo>
                  <a:cubicBezTo>
                    <a:pt x="42" y="0"/>
                    <a:pt x="15" y="62"/>
                    <a:pt x="15" y="74"/>
                  </a:cubicBezTo>
                  <a:cubicBezTo>
                    <a:pt x="15" y="79"/>
                    <a:pt x="20" y="79"/>
                    <a:pt x="21" y="79"/>
                  </a:cubicBezTo>
                  <a:cubicBezTo>
                    <a:pt x="25" y="79"/>
                    <a:pt x="26" y="78"/>
                    <a:pt x="27" y="73"/>
                  </a:cubicBezTo>
                  <a:cubicBezTo>
                    <a:pt x="43" y="23"/>
                    <a:pt x="75" y="11"/>
                    <a:pt x="91" y="11"/>
                  </a:cubicBezTo>
                  <a:cubicBezTo>
                    <a:pt x="100" y="11"/>
                    <a:pt x="117" y="15"/>
                    <a:pt x="117" y="43"/>
                  </a:cubicBezTo>
                  <a:cubicBezTo>
                    <a:pt x="117" y="58"/>
                    <a:pt x="109" y="90"/>
                    <a:pt x="91" y="157"/>
                  </a:cubicBezTo>
                  <a:cubicBezTo>
                    <a:pt x="84" y="186"/>
                    <a:pt x="67" y="206"/>
                    <a:pt x="46" y="206"/>
                  </a:cubicBezTo>
                  <a:cubicBezTo>
                    <a:pt x="43" y="206"/>
                    <a:pt x="32" y="206"/>
                    <a:pt x="22" y="200"/>
                  </a:cubicBezTo>
                  <a:cubicBezTo>
                    <a:pt x="34" y="198"/>
                    <a:pt x="44" y="188"/>
                    <a:pt x="44" y="174"/>
                  </a:cubicBezTo>
                  <a:cubicBezTo>
                    <a:pt x="44" y="161"/>
                    <a:pt x="34" y="157"/>
                    <a:pt x="27" y="157"/>
                  </a:cubicBezTo>
                  <a:cubicBezTo>
                    <a:pt x="12" y="157"/>
                    <a:pt x="0" y="170"/>
                    <a:pt x="0" y="185"/>
                  </a:cubicBezTo>
                  <a:cubicBezTo>
                    <a:pt x="0" y="207"/>
                    <a:pt x="24" y="217"/>
                    <a:pt x="45" y="217"/>
                  </a:cubicBezTo>
                  <a:cubicBezTo>
                    <a:pt x="77" y="217"/>
                    <a:pt x="94" y="183"/>
                    <a:pt x="95" y="180"/>
                  </a:cubicBezTo>
                  <a:cubicBezTo>
                    <a:pt x="101" y="198"/>
                    <a:pt x="118" y="217"/>
                    <a:pt x="147" y="217"/>
                  </a:cubicBezTo>
                  <a:cubicBezTo>
                    <a:pt x="196" y="217"/>
                    <a:pt x="224" y="155"/>
                    <a:pt x="224" y="143"/>
                  </a:cubicBezTo>
                  <a:cubicBezTo>
                    <a:pt x="224" y="138"/>
                    <a:pt x="219" y="138"/>
                    <a:pt x="218" y="138"/>
                  </a:cubicBezTo>
                  <a:cubicBezTo>
                    <a:pt x="214" y="138"/>
                    <a:pt x="213" y="140"/>
                    <a:pt x="212" y="144"/>
                  </a:cubicBezTo>
                  <a:cubicBezTo>
                    <a:pt x="196" y="195"/>
                    <a:pt x="163" y="206"/>
                    <a:pt x="148" y="206"/>
                  </a:cubicBezTo>
                  <a:cubicBezTo>
                    <a:pt x="129" y="206"/>
                    <a:pt x="122" y="191"/>
                    <a:pt x="122" y="175"/>
                  </a:cubicBezTo>
                  <a:cubicBezTo>
                    <a:pt x="122" y="164"/>
                    <a:pt x="125"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39"/>
            <p:cNvSpPr>
              <a:spLocks/>
            </p:cNvSpPr>
            <p:nvPr/>
          </p:nvSpPr>
          <p:spPr bwMode="auto">
            <a:xfrm>
              <a:off x="3097" y="1451"/>
              <a:ext cx="73" cy="137"/>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10 h 222"/>
                <a:gd name="T16" fmla="*/ 3 w 122"/>
                <a:gd name="T17" fmla="*/ 210 h 222"/>
                <a:gd name="T18" fmla="*/ 3 w 122"/>
                <a:gd name="T19" fmla="*/ 222 h 222"/>
                <a:gd name="T20" fmla="*/ 62 w 122"/>
                <a:gd name="T21" fmla="*/ 220 h 222"/>
                <a:gd name="T22" fmla="*/ 122 w 122"/>
                <a:gd name="T23" fmla="*/ 222 h 222"/>
                <a:gd name="T24" fmla="*/ 122 w 122"/>
                <a:gd name="T25" fmla="*/ 210 h 222"/>
                <a:gd name="T26" fmla="*/ 109 w 122"/>
                <a:gd name="T27" fmla="*/ 210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4" y="21"/>
                    <a:pt x="14" y="21"/>
                    <a:pt x="0" y="21"/>
                  </a:cubicBezTo>
                  <a:lnTo>
                    <a:pt x="0" y="33"/>
                  </a:lnTo>
                  <a:cubicBezTo>
                    <a:pt x="8" y="33"/>
                    <a:pt x="30" y="33"/>
                    <a:pt x="49" y="24"/>
                  </a:cubicBezTo>
                  <a:lnTo>
                    <a:pt x="49" y="194"/>
                  </a:lnTo>
                  <a:cubicBezTo>
                    <a:pt x="49" y="205"/>
                    <a:pt x="49" y="210"/>
                    <a:pt x="15" y="210"/>
                  </a:cubicBezTo>
                  <a:lnTo>
                    <a:pt x="3" y="210"/>
                  </a:lnTo>
                  <a:lnTo>
                    <a:pt x="3" y="222"/>
                  </a:lnTo>
                  <a:cubicBezTo>
                    <a:pt x="9" y="221"/>
                    <a:pt x="50" y="220"/>
                    <a:pt x="62" y="220"/>
                  </a:cubicBezTo>
                  <a:cubicBezTo>
                    <a:pt x="72" y="220"/>
                    <a:pt x="114" y="221"/>
                    <a:pt x="122" y="222"/>
                  </a:cubicBezTo>
                  <a:lnTo>
                    <a:pt x="122" y="210"/>
                  </a:lnTo>
                  <a:lnTo>
                    <a:pt x="109" y="210"/>
                  </a:lnTo>
                  <a:cubicBezTo>
                    <a:pt x="76" y="210"/>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40"/>
            <p:cNvSpPr>
              <a:spLocks/>
            </p:cNvSpPr>
            <p:nvPr/>
          </p:nvSpPr>
          <p:spPr bwMode="auto">
            <a:xfrm>
              <a:off x="3211" y="1496"/>
              <a:ext cx="34" cy="88"/>
            </a:xfrm>
            <a:custGeom>
              <a:avLst/>
              <a:gdLst>
                <a:gd name="T0" fmla="*/ 56 w 56"/>
                <a:gd name="T1" fmla="*/ 50 h 143"/>
                <a:gd name="T2" fmla="*/ 56 w 56"/>
                <a:gd name="T3" fmla="*/ 50 h 143"/>
                <a:gd name="T4" fmla="*/ 26 w 56"/>
                <a:gd name="T5" fmla="*/ 0 h 143"/>
                <a:gd name="T6" fmla="*/ 0 w 56"/>
                <a:gd name="T7" fmla="*/ 25 h 143"/>
                <a:gd name="T8" fmla="*/ 26 w 56"/>
                <a:gd name="T9" fmla="*/ 50 h 143"/>
                <a:gd name="T10" fmla="*/ 43 w 56"/>
                <a:gd name="T11" fmla="*/ 44 h 143"/>
                <a:gd name="T12" fmla="*/ 45 w 56"/>
                <a:gd name="T13" fmla="*/ 43 h 143"/>
                <a:gd name="T14" fmla="*/ 46 w 56"/>
                <a:gd name="T15" fmla="*/ 50 h 143"/>
                <a:gd name="T16" fmla="*/ 13 w 56"/>
                <a:gd name="T17" fmla="*/ 130 h 143"/>
                <a:gd name="T18" fmla="*/ 8 w 56"/>
                <a:gd name="T19" fmla="*/ 137 h 143"/>
                <a:gd name="T20" fmla="*/ 13 w 56"/>
                <a:gd name="T21" fmla="*/ 143 h 143"/>
                <a:gd name="T22" fmla="*/ 56 w 56"/>
                <a:gd name="T23" fmla="*/ 5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3">
                  <a:moveTo>
                    <a:pt x="56" y="50"/>
                  </a:moveTo>
                  <a:lnTo>
                    <a:pt x="56" y="50"/>
                  </a:lnTo>
                  <a:cubicBezTo>
                    <a:pt x="56" y="18"/>
                    <a:pt x="44" y="0"/>
                    <a:pt x="26" y="0"/>
                  </a:cubicBezTo>
                  <a:cubicBezTo>
                    <a:pt x="10" y="0"/>
                    <a:pt x="0" y="12"/>
                    <a:pt x="0" y="25"/>
                  </a:cubicBezTo>
                  <a:cubicBezTo>
                    <a:pt x="0" y="38"/>
                    <a:pt x="10" y="50"/>
                    <a:pt x="26" y="50"/>
                  </a:cubicBezTo>
                  <a:cubicBezTo>
                    <a:pt x="32" y="50"/>
                    <a:pt x="38" y="49"/>
                    <a:pt x="43" y="44"/>
                  </a:cubicBezTo>
                  <a:cubicBezTo>
                    <a:pt x="44" y="43"/>
                    <a:pt x="44" y="43"/>
                    <a:pt x="45" y="43"/>
                  </a:cubicBezTo>
                  <a:cubicBezTo>
                    <a:pt x="45" y="43"/>
                    <a:pt x="46" y="43"/>
                    <a:pt x="46" y="50"/>
                  </a:cubicBezTo>
                  <a:cubicBezTo>
                    <a:pt x="46" y="85"/>
                    <a:pt x="29" y="114"/>
                    <a:pt x="13" y="130"/>
                  </a:cubicBezTo>
                  <a:cubicBezTo>
                    <a:pt x="8" y="135"/>
                    <a:pt x="8" y="136"/>
                    <a:pt x="8" y="137"/>
                  </a:cubicBezTo>
                  <a:cubicBezTo>
                    <a:pt x="8" y="141"/>
                    <a:pt x="11" y="143"/>
                    <a:pt x="13" y="143"/>
                  </a:cubicBezTo>
                  <a:cubicBezTo>
                    <a:pt x="18" y="143"/>
                    <a:pt x="56" y="106"/>
                    <a:pt x="56" y="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44"/>
            <p:cNvSpPr>
              <a:spLocks/>
            </p:cNvSpPr>
            <p:nvPr/>
          </p:nvSpPr>
          <p:spPr bwMode="auto">
            <a:xfrm>
              <a:off x="3347" y="1396"/>
              <a:ext cx="143" cy="13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3 w 238"/>
                <a:gd name="T11" fmla="*/ 59 h 217"/>
                <a:gd name="T12" fmla="*/ 238 w 238"/>
                <a:gd name="T13" fmla="*/ 32 h 217"/>
                <a:gd name="T14" fmla="*/ 194 w 238"/>
                <a:gd name="T15" fmla="*/ 0 h 217"/>
                <a:gd name="T16" fmla="*/ 144 w 238"/>
                <a:gd name="T17" fmla="*/ 37 h 217"/>
                <a:gd name="T18" fmla="*/ 92 w 238"/>
                <a:gd name="T19" fmla="*/ 0 h 217"/>
                <a:gd name="T20" fmla="*/ 15 w 238"/>
                <a:gd name="T21" fmla="*/ 74 h 217"/>
                <a:gd name="T22" fmla="*/ 21 w 238"/>
                <a:gd name="T23" fmla="*/ 79 h 217"/>
                <a:gd name="T24" fmla="*/ 27 w 238"/>
                <a:gd name="T25" fmla="*/ 73 h 217"/>
                <a:gd name="T26" fmla="*/ 91 w 238"/>
                <a:gd name="T27" fmla="*/ 11 h 217"/>
                <a:gd name="T28" fmla="*/ 117 w 238"/>
                <a:gd name="T29" fmla="*/ 43 h 217"/>
                <a:gd name="T30" fmla="*/ 91 w 238"/>
                <a:gd name="T31" fmla="*/ 157 h 217"/>
                <a:gd name="T32" fmla="*/ 46 w 238"/>
                <a:gd name="T33" fmla="*/ 206 h 217"/>
                <a:gd name="T34" fmla="*/ 22 w 238"/>
                <a:gd name="T35" fmla="*/ 200 h 217"/>
                <a:gd name="T36" fmla="*/ 44 w 238"/>
                <a:gd name="T37" fmla="*/ 174 h 217"/>
                <a:gd name="T38" fmla="*/ 27 w 238"/>
                <a:gd name="T39" fmla="*/ 157 h 217"/>
                <a:gd name="T40" fmla="*/ 0 w 238"/>
                <a:gd name="T41" fmla="*/ 185 h 217"/>
                <a:gd name="T42" fmla="*/ 45 w 238"/>
                <a:gd name="T43" fmla="*/ 217 h 217"/>
                <a:gd name="T44" fmla="*/ 95 w 238"/>
                <a:gd name="T45" fmla="*/ 180 h 217"/>
                <a:gd name="T46" fmla="*/ 147 w 238"/>
                <a:gd name="T47" fmla="*/ 217 h 217"/>
                <a:gd name="T48" fmla="*/ 224 w 238"/>
                <a:gd name="T49" fmla="*/ 143 h 217"/>
                <a:gd name="T50" fmla="*/ 218 w 238"/>
                <a:gd name="T51" fmla="*/ 138 h 217"/>
                <a:gd name="T52" fmla="*/ 212 w 238"/>
                <a:gd name="T53" fmla="*/ 144 h 217"/>
                <a:gd name="T54" fmla="*/ 148 w 238"/>
                <a:gd name="T55" fmla="*/ 206 h 217"/>
                <a:gd name="T56" fmla="*/ 122 w 238"/>
                <a:gd name="T57" fmla="*/ 175 h 217"/>
                <a:gd name="T58" fmla="*/ 130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3" y="11"/>
                  </a:cubicBezTo>
                  <a:cubicBezTo>
                    <a:pt x="196" y="11"/>
                    <a:pt x="207" y="11"/>
                    <a:pt x="217" y="17"/>
                  </a:cubicBezTo>
                  <a:cubicBezTo>
                    <a:pt x="204" y="19"/>
                    <a:pt x="194" y="31"/>
                    <a:pt x="194" y="43"/>
                  </a:cubicBezTo>
                  <a:cubicBezTo>
                    <a:pt x="194" y="50"/>
                    <a:pt x="200" y="59"/>
                    <a:pt x="213" y="59"/>
                  </a:cubicBezTo>
                  <a:cubicBezTo>
                    <a:pt x="223" y="59"/>
                    <a:pt x="238" y="51"/>
                    <a:pt x="238" y="32"/>
                  </a:cubicBezTo>
                  <a:cubicBezTo>
                    <a:pt x="238" y="7"/>
                    <a:pt x="210" y="0"/>
                    <a:pt x="194" y="0"/>
                  </a:cubicBezTo>
                  <a:cubicBezTo>
                    <a:pt x="166" y="0"/>
                    <a:pt x="149" y="26"/>
                    <a:pt x="144" y="37"/>
                  </a:cubicBezTo>
                  <a:cubicBezTo>
                    <a:pt x="132" y="5"/>
                    <a:pt x="106" y="0"/>
                    <a:pt x="92" y="0"/>
                  </a:cubicBezTo>
                  <a:cubicBezTo>
                    <a:pt x="42" y="0"/>
                    <a:pt x="15" y="62"/>
                    <a:pt x="15" y="74"/>
                  </a:cubicBezTo>
                  <a:cubicBezTo>
                    <a:pt x="15" y="79"/>
                    <a:pt x="20" y="79"/>
                    <a:pt x="21" y="79"/>
                  </a:cubicBezTo>
                  <a:cubicBezTo>
                    <a:pt x="25" y="79"/>
                    <a:pt x="26" y="78"/>
                    <a:pt x="27" y="73"/>
                  </a:cubicBezTo>
                  <a:cubicBezTo>
                    <a:pt x="43" y="23"/>
                    <a:pt x="75" y="11"/>
                    <a:pt x="91" y="11"/>
                  </a:cubicBezTo>
                  <a:cubicBezTo>
                    <a:pt x="100" y="11"/>
                    <a:pt x="117" y="15"/>
                    <a:pt x="117" y="43"/>
                  </a:cubicBezTo>
                  <a:cubicBezTo>
                    <a:pt x="117" y="58"/>
                    <a:pt x="109" y="90"/>
                    <a:pt x="91" y="157"/>
                  </a:cubicBezTo>
                  <a:cubicBezTo>
                    <a:pt x="84" y="186"/>
                    <a:pt x="67" y="206"/>
                    <a:pt x="46" y="206"/>
                  </a:cubicBezTo>
                  <a:cubicBezTo>
                    <a:pt x="43" y="206"/>
                    <a:pt x="32" y="206"/>
                    <a:pt x="22" y="200"/>
                  </a:cubicBezTo>
                  <a:cubicBezTo>
                    <a:pt x="34" y="198"/>
                    <a:pt x="44" y="188"/>
                    <a:pt x="44" y="174"/>
                  </a:cubicBezTo>
                  <a:cubicBezTo>
                    <a:pt x="44" y="161"/>
                    <a:pt x="34" y="157"/>
                    <a:pt x="27" y="157"/>
                  </a:cubicBezTo>
                  <a:cubicBezTo>
                    <a:pt x="12" y="157"/>
                    <a:pt x="0" y="170"/>
                    <a:pt x="0" y="185"/>
                  </a:cubicBezTo>
                  <a:cubicBezTo>
                    <a:pt x="0" y="207"/>
                    <a:pt x="24" y="217"/>
                    <a:pt x="45" y="217"/>
                  </a:cubicBezTo>
                  <a:cubicBezTo>
                    <a:pt x="77" y="217"/>
                    <a:pt x="94" y="183"/>
                    <a:pt x="95" y="180"/>
                  </a:cubicBezTo>
                  <a:cubicBezTo>
                    <a:pt x="101" y="198"/>
                    <a:pt x="118" y="217"/>
                    <a:pt x="147" y="217"/>
                  </a:cubicBezTo>
                  <a:cubicBezTo>
                    <a:pt x="196" y="217"/>
                    <a:pt x="224" y="155"/>
                    <a:pt x="224" y="143"/>
                  </a:cubicBezTo>
                  <a:cubicBezTo>
                    <a:pt x="224" y="138"/>
                    <a:pt x="219" y="138"/>
                    <a:pt x="218" y="138"/>
                  </a:cubicBezTo>
                  <a:cubicBezTo>
                    <a:pt x="214" y="138"/>
                    <a:pt x="213" y="140"/>
                    <a:pt x="212" y="144"/>
                  </a:cubicBezTo>
                  <a:cubicBezTo>
                    <a:pt x="196" y="195"/>
                    <a:pt x="163" y="206"/>
                    <a:pt x="148" y="206"/>
                  </a:cubicBezTo>
                  <a:cubicBezTo>
                    <a:pt x="129" y="206"/>
                    <a:pt x="122" y="191"/>
                    <a:pt x="122" y="175"/>
                  </a:cubicBezTo>
                  <a:cubicBezTo>
                    <a:pt x="122" y="164"/>
                    <a:pt x="125"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45"/>
            <p:cNvSpPr>
              <a:spLocks/>
            </p:cNvSpPr>
            <p:nvPr/>
          </p:nvSpPr>
          <p:spPr bwMode="auto">
            <a:xfrm>
              <a:off x="3525" y="1455"/>
              <a:ext cx="73" cy="13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5 h 222"/>
                <a:gd name="T12" fmla="*/ 49 w 122"/>
                <a:gd name="T13" fmla="*/ 195 h 222"/>
                <a:gd name="T14" fmla="*/ 15 w 122"/>
                <a:gd name="T15" fmla="*/ 210 h 222"/>
                <a:gd name="T16" fmla="*/ 3 w 122"/>
                <a:gd name="T17" fmla="*/ 210 h 222"/>
                <a:gd name="T18" fmla="*/ 3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2"/>
                    <a:pt x="14" y="22"/>
                    <a:pt x="0" y="22"/>
                  </a:cubicBezTo>
                  <a:lnTo>
                    <a:pt x="0" y="34"/>
                  </a:lnTo>
                  <a:cubicBezTo>
                    <a:pt x="8" y="34"/>
                    <a:pt x="30" y="34"/>
                    <a:pt x="49" y="25"/>
                  </a:cubicBezTo>
                  <a:lnTo>
                    <a:pt x="49" y="195"/>
                  </a:lnTo>
                  <a:cubicBezTo>
                    <a:pt x="49" y="206"/>
                    <a:pt x="49" y="210"/>
                    <a:pt x="15" y="210"/>
                  </a:cubicBezTo>
                  <a:lnTo>
                    <a:pt x="3" y="210"/>
                  </a:lnTo>
                  <a:lnTo>
                    <a:pt x="3" y="222"/>
                  </a:lnTo>
                  <a:cubicBezTo>
                    <a:pt x="9" y="222"/>
                    <a:pt x="50"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50"/>
            <p:cNvSpPr>
              <a:spLocks/>
            </p:cNvSpPr>
            <p:nvPr/>
          </p:nvSpPr>
          <p:spPr bwMode="auto">
            <a:xfrm>
              <a:off x="3574" y="1268"/>
              <a:ext cx="89" cy="137"/>
            </a:xfrm>
            <a:custGeom>
              <a:avLst/>
              <a:gdLst>
                <a:gd name="T0" fmla="*/ 148 w 148"/>
                <a:gd name="T1" fmla="*/ 161 h 222"/>
                <a:gd name="T2" fmla="*/ 148 w 148"/>
                <a:gd name="T3" fmla="*/ 161 h 222"/>
                <a:gd name="T4" fmla="*/ 136 w 148"/>
                <a:gd name="T5" fmla="*/ 161 h 222"/>
                <a:gd name="T6" fmla="*/ 128 w 148"/>
                <a:gd name="T7" fmla="*/ 192 h 222"/>
                <a:gd name="T8" fmla="*/ 95 w 148"/>
                <a:gd name="T9" fmla="*/ 194 h 222"/>
                <a:gd name="T10" fmla="*/ 33 w 148"/>
                <a:gd name="T11" fmla="*/ 194 h 222"/>
                <a:gd name="T12" fmla="*/ 100 w 148"/>
                <a:gd name="T13" fmla="*/ 138 h 222"/>
                <a:gd name="T14" fmla="*/ 148 w 148"/>
                <a:gd name="T15" fmla="*/ 65 h 222"/>
                <a:gd name="T16" fmla="*/ 70 w 148"/>
                <a:gd name="T17" fmla="*/ 0 h 222"/>
                <a:gd name="T18" fmla="*/ 0 w 148"/>
                <a:gd name="T19" fmla="*/ 60 h 222"/>
                <a:gd name="T20" fmla="*/ 18 w 148"/>
                <a:gd name="T21" fmla="*/ 79 h 222"/>
                <a:gd name="T22" fmla="*/ 35 w 148"/>
                <a:gd name="T23" fmla="*/ 61 h 222"/>
                <a:gd name="T24" fmla="*/ 16 w 148"/>
                <a:gd name="T25" fmla="*/ 43 h 222"/>
                <a:gd name="T26" fmla="*/ 65 w 148"/>
                <a:gd name="T27" fmla="*/ 12 h 222"/>
                <a:gd name="T28" fmla="*/ 115 w 148"/>
                <a:gd name="T29" fmla="*/ 65 h 222"/>
                <a:gd name="T30" fmla="*/ 84 w 148"/>
                <a:gd name="T31" fmla="*/ 130 h 222"/>
                <a:gd name="T32" fmla="*/ 3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9"/>
                    <a:pt x="132" y="188"/>
                    <a:pt x="128" y="192"/>
                  </a:cubicBezTo>
                  <a:cubicBezTo>
                    <a:pt x="125" y="194"/>
                    <a:pt x="99" y="194"/>
                    <a:pt x="95" y="194"/>
                  </a:cubicBezTo>
                  <a:lnTo>
                    <a:pt x="33" y="194"/>
                  </a:lnTo>
                  <a:cubicBezTo>
                    <a:pt x="68" y="163"/>
                    <a:pt x="80" y="153"/>
                    <a:pt x="100" y="138"/>
                  </a:cubicBezTo>
                  <a:cubicBezTo>
                    <a:pt x="125" y="118"/>
                    <a:pt x="148" y="97"/>
                    <a:pt x="148" y="65"/>
                  </a:cubicBezTo>
                  <a:cubicBezTo>
                    <a:pt x="148" y="25"/>
                    <a:pt x="112" y="0"/>
                    <a:pt x="70" y="0"/>
                  </a:cubicBezTo>
                  <a:cubicBezTo>
                    <a:pt x="28" y="0"/>
                    <a:pt x="0" y="29"/>
                    <a:pt x="0" y="60"/>
                  </a:cubicBezTo>
                  <a:cubicBezTo>
                    <a:pt x="0" y="77"/>
                    <a:pt x="14" y="79"/>
                    <a:pt x="18" y="79"/>
                  </a:cubicBezTo>
                  <a:cubicBezTo>
                    <a:pt x="26" y="79"/>
                    <a:pt x="35" y="73"/>
                    <a:pt x="35" y="61"/>
                  </a:cubicBezTo>
                  <a:cubicBezTo>
                    <a:pt x="35" y="55"/>
                    <a:pt x="33" y="43"/>
                    <a:pt x="16" y="43"/>
                  </a:cubicBezTo>
                  <a:cubicBezTo>
                    <a:pt x="26" y="20"/>
                    <a:pt x="49" y="12"/>
                    <a:pt x="65" y="12"/>
                  </a:cubicBezTo>
                  <a:cubicBezTo>
                    <a:pt x="98" y="12"/>
                    <a:pt x="115" y="38"/>
                    <a:pt x="115" y="65"/>
                  </a:cubicBezTo>
                  <a:cubicBezTo>
                    <a:pt x="115" y="94"/>
                    <a:pt x="95" y="118"/>
                    <a:pt x="84" y="130"/>
                  </a:cubicBezTo>
                  <a:lnTo>
                    <a:pt x="3" y="209"/>
                  </a:lnTo>
                  <a:cubicBezTo>
                    <a:pt x="0" y="212"/>
                    <a:pt x="0" y="213"/>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52"/>
            <p:cNvSpPr>
              <a:spLocks/>
            </p:cNvSpPr>
            <p:nvPr/>
          </p:nvSpPr>
          <p:spPr bwMode="auto">
            <a:xfrm>
              <a:off x="3710" y="1306"/>
              <a:ext cx="66" cy="295"/>
            </a:xfrm>
            <a:custGeom>
              <a:avLst/>
              <a:gdLst>
                <a:gd name="T0" fmla="*/ 111 w 111"/>
                <a:gd name="T1" fmla="*/ 239 h 478"/>
                <a:gd name="T2" fmla="*/ 111 w 111"/>
                <a:gd name="T3" fmla="*/ 239 h 478"/>
                <a:gd name="T4" fmla="*/ 79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3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5" y="144"/>
                    <a:pt x="79" y="90"/>
                  </a:cubicBezTo>
                  <a:cubicBezTo>
                    <a:pt x="50" y="31"/>
                    <a:pt x="9" y="0"/>
                    <a:pt x="5" y="0"/>
                  </a:cubicBezTo>
                  <a:cubicBezTo>
                    <a:pt x="2" y="0"/>
                    <a:pt x="0" y="2"/>
                    <a:pt x="0" y="5"/>
                  </a:cubicBezTo>
                  <a:cubicBezTo>
                    <a:pt x="0" y="6"/>
                    <a:pt x="0" y="7"/>
                    <a:pt x="9" y="16"/>
                  </a:cubicBezTo>
                  <a:cubicBezTo>
                    <a:pt x="56" y="63"/>
                    <a:pt x="83" y="139"/>
                    <a:pt x="83" y="239"/>
                  </a:cubicBezTo>
                  <a:cubicBezTo>
                    <a:pt x="83" y="321"/>
                    <a:pt x="65" y="405"/>
                    <a:pt x="6" y="465"/>
                  </a:cubicBezTo>
                  <a:cubicBezTo>
                    <a:pt x="0" y="471"/>
                    <a:pt x="0" y="472"/>
                    <a:pt x="0" y="473"/>
                  </a:cubicBezTo>
                  <a:cubicBezTo>
                    <a:pt x="0" y="476"/>
                    <a:pt x="2" y="478"/>
                    <a:pt x="5" y="478"/>
                  </a:cubicBezTo>
                  <a:cubicBezTo>
                    <a:pt x="9" y="478"/>
                    <a:pt x="52" y="445"/>
                    <a:pt x="81" y="385"/>
                  </a:cubicBezTo>
                  <a:cubicBezTo>
                    <a:pt x="105" y="332"/>
                    <a:pt x="111" y="279"/>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63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Polynomial Mapping</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28</a:t>
            </a:fld>
            <a:endParaRPr lang="zh-CN" altLang="en-US"/>
          </a:p>
        </p:txBody>
      </p:sp>
      <p:pic>
        <p:nvPicPr>
          <p:cNvPr id="1026" name="Picture 2" descr="C:\Users\localuser\Desktop\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4169" b="1321"/>
          <a:stretch/>
        </p:blipFill>
        <p:spPr bwMode="auto">
          <a:xfrm>
            <a:off x="1424609" y="2926080"/>
            <a:ext cx="7202512" cy="3474720"/>
          </a:xfrm>
          <a:prstGeom prst="rect">
            <a:avLst/>
          </a:prstGeom>
          <a:noFill/>
          <a:extLst>
            <a:ext uri="{909E8E84-426E-40DD-AFC4-6F175D3DCCD1}">
              <a14:hiddenFill xmlns:a14="http://schemas.microsoft.com/office/drawing/2010/main">
                <a:solidFill>
                  <a:srgbClr val="FFFFFF"/>
                </a:solidFill>
              </a14:hiddenFill>
            </a:ext>
          </a:extLst>
        </p:spPr>
      </p:pic>
      <p:pic>
        <p:nvPicPr>
          <p:cNvPr id="43" name="图片 3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133" y="1326179"/>
            <a:ext cx="2463800" cy="419100"/>
          </a:xfrm>
          <a:prstGeom prst="rect">
            <a:avLst/>
          </a:prstGeom>
        </p:spPr>
      </p:pic>
      <p:pic>
        <p:nvPicPr>
          <p:cNvPr id="44" name="图片 3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118" y="1988392"/>
            <a:ext cx="8077200" cy="546100"/>
          </a:xfrm>
          <a:prstGeom prst="rect">
            <a:avLst/>
          </a:prstGeom>
        </p:spPr>
      </p:pic>
    </p:spTree>
    <p:extLst>
      <p:ext uri="{BB962C8B-B14F-4D97-AF65-F5344CB8AC3E}">
        <p14:creationId xmlns:p14="http://schemas.microsoft.com/office/powerpoint/2010/main" val="1328410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MNIST</a:t>
            </a:r>
            <a:endParaRPr lang="en-US" dirty="0"/>
          </a:p>
        </p:txBody>
      </p:sp>
      <p:sp>
        <p:nvSpPr>
          <p:cNvPr id="3" name="Content Placeholder 2"/>
          <p:cNvSpPr>
            <a:spLocks noGrp="1"/>
          </p:cNvSpPr>
          <p:nvPr>
            <p:ph idx="1"/>
          </p:nvPr>
        </p:nvSpPr>
        <p:spPr/>
        <p:txBody>
          <a:bodyPr/>
          <a:lstStyle/>
          <a:p>
            <a:r>
              <a:rPr lang="en-US" dirty="0" smtClean="0"/>
              <a:t>Data: </a:t>
            </a:r>
            <a:r>
              <a:rPr lang="en-US" dirty="0"/>
              <a:t>60,000 training examples, 10000 test examples, </a:t>
            </a:r>
            <a:r>
              <a:rPr lang="en-US" dirty="0" smtClean="0"/>
              <a:t>28x28</a:t>
            </a:r>
          </a:p>
          <a:p>
            <a:r>
              <a:rPr lang="en-US" dirty="0" smtClean="0"/>
              <a:t>Linear SVM has around 8.5% test error. Polynomial SVM has around 1% test error.</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29</a:t>
            </a:fld>
            <a:endParaRPr lang="zh-CN" altLang="en-US"/>
          </a:p>
        </p:txBody>
      </p:sp>
      <p:pic>
        <p:nvPicPr>
          <p:cNvPr id="2050" name="Picture 2" descr="C:\Users\localuser\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8101" y="3789043"/>
            <a:ext cx="2736595" cy="275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4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a:t>
            </a:fld>
            <a:endParaRPr lang="zh-CN" altLang="en-US"/>
          </a:p>
        </p:txBody>
      </p:sp>
      <p:pic>
        <p:nvPicPr>
          <p:cNvPr id="1026" name="Picture 2" descr="C:\Users\localuser\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593" y="1616676"/>
            <a:ext cx="7340864" cy="41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92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310" y="1268760"/>
            <a:ext cx="4848663" cy="3903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MINST Results</a:t>
            </a:r>
            <a:endParaRPr lang="en-US" dirty="0"/>
          </a:p>
        </p:txBody>
      </p:sp>
      <p:sp>
        <p:nvSpPr>
          <p:cNvPr id="3" name="Content Placeholder 2"/>
          <p:cNvSpPr>
            <a:spLocks noGrp="1"/>
          </p:cNvSpPr>
          <p:nvPr>
            <p:ph idx="1"/>
          </p:nvPr>
        </p:nvSpPr>
        <p:spPr>
          <a:xfrm>
            <a:off x="838200" y="5301208"/>
            <a:ext cx="8229600" cy="1080120"/>
          </a:xfrm>
        </p:spPr>
        <p:txBody>
          <a:bodyPr/>
          <a:lstStyle/>
          <a:p>
            <a:pPr marL="0" indent="0">
              <a:buNone/>
            </a:pPr>
            <a:r>
              <a:rPr lang="en-US" sz="2400" dirty="0"/>
              <a:t>Choosing a good mapping        (encoding prior knowledge + getting right complexity of function class) for your problem improves results.</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30</a:t>
            </a:fld>
            <a:endParaRPr lang="zh-CN" altLang="en-US" dirty="0"/>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79579" y="5445224"/>
            <a:ext cx="413385" cy="255270"/>
          </a:xfrm>
          <a:prstGeom prst="rect">
            <a:avLst/>
          </a:prstGeom>
        </p:spPr>
      </p:pic>
    </p:spTree>
    <p:extLst>
      <p:ext uri="{BB962C8B-B14F-4D97-AF65-F5344CB8AC3E}">
        <p14:creationId xmlns:p14="http://schemas.microsoft.com/office/powerpoint/2010/main" val="783938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Kernel Trick</a:t>
            </a:r>
            <a:endParaRPr lang="en-US" dirty="0"/>
          </a:p>
        </p:txBody>
      </p:sp>
      <p:sp>
        <p:nvSpPr>
          <p:cNvPr id="3" name="Content Placeholder 2"/>
          <p:cNvSpPr>
            <a:spLocks noGrp="1"/>
          </p:cNvSpPr>
          <p:nvPr>
            <p:ph idx="1"/>
          </p:nvPr>
        </p:nvSpPr>
        <p:spPr/>
        <p:txBody>
          <a:bodyPr/>
          <a:lstStyle/>
          <a:p>
            <a:r>
              <a:rPr lang="en-US" dirty="0"/>
              <a:t>The </a:t>
            </a:r>
            <a:r>
              <a:rPr lang="en-US" dirty="0" err="1"/>
              <a:t>Representer</a:t>
            </a:r>
            <a:r>
              <a:rPr lang="en-US" dirty="0"/>
              <a:t> theorem (</a:t>
            </a:r>
            <a:r>
              <a:rPr lang="en-US" dirty="0" err="1"/>
              <a:t>Kimeldorf</a:t>
            </a:r>
            <a:r>
              <a:rPr lang="en-US" dirty="0"/>
              <a:t> &amp; </a:t>
            </a:r>
            <a:r>
              <a:rPr lang="en-US" dirty="0" err="1"/>
              <a:t>Wahba</a:t>
            </a:r>
            <a:r>
              <a:rPr lang="en-US" dirty="0"/>
              <a:t>, 1971) shows that (</a:t>
            </a:r>
            <a:r>
              <a:rPr lang="en-US" dirty="0" smtClean="0"/>
              <a:t>for SVMs </a:t>
            </a:r>
            <a:r>
              <a:rPr lang="en-US" dirty="0"/>
              <a:t>as a special case</a:t>
            </a:r>
            <a:r>
              <a:rPr lang="en-US" dirty="0" smtClean="0"/>
              <a:t>):</a:t>
            </a:r>
          </a:p>
          <a:p>
            <a:endParaRPr lang="en-US" dirty="0" smtClean="0"/>
          </a:p>
          <a:p>
            <a:endParaRPr lang="en-US" dirty="0" smtClean="0"/>
          </a:p>
          <a:p>
            <a:pPr marL="341313" indent="0">
              <a:buNone/>
            </a:pPr>
            <a:r>
              <a:rPr lang="en-US" dirty="0" smtClean="0"/>
              <a:t>for some variables    , instead of optimizing     </a:t>
            </a:r>
            <a:r>
              <a:rPr lang="en-US" dirty="0"/>
              <a:t> </a:t>
            </a:r>
            <a:r>
              <a:rPr lang="en-US" dirty="0" smtClean="0"/>
              <a:t>  directly, we can optimize    .</a:t>
            </a:r>
          </a:p>
          <a:p>
            <a:r>
              <a:rPr lang="en-US" dirty="0" smtClean="0"/>
              <a:t>The decision rule is:</a:t>
            </a:r>
          </a:p>
          <a:p>
            <a:pPr lvl="1"/>
            <a:r>
              <a:rPr lang="en-US" dirty="0" smtClean="0"/>
              <a:t>We call                                    the </a:t>
            </a:r>
            <a:r>
              <a:rPr lang="en-US" i="1" dirty="0" smtClean="0">
                <a:solidFill>
                  <a:srgbClr val="FF0000"/>
                </a:solidFill>
              </a:rPr>
              <a:t>kernel function</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31</a:t>
            </a:fld>
            <a:endParaRPr lang="zh-CN" altLang="en-US"/>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800871" y="2837386"/>
            <a:ext cx="2128783" cy="841826"/>
          </a:xfrm>
          <a:prstGeom prst="rect">
            <a:avLst/>
          </a:prstGeom>
        </p:spPr>
      </p:pic>
      <p:pic>
        <p:nvPicPr>
          <p:cNvPr id="7" name="Picture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050814" y="4099485"/>
            <a:ext cx="202692" cy="160020"/>
          </a:xfrm>
          <a:prstGeom prst="rect">
            <a:avLst/>
          </a:prstGeom>
        </p:spPr>
      </p:pic>
      <p:pic>
        <p:nvPicPr>
          <p:cNvPr id="8" name="Picture 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8124126" y="4103188"/>
            <a:ext cx="237363" cy="160020"/>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084824" y="4577639"/>
            <a:ext cx="202692" cy="160020"/>
          </a:xfrm>
          <a:prstGeom prst="rect">
            <a:avLst/>
          </a:prstGeom>
        </p:spPr>
      </p:pic>
      <p:pic>
        <p:nvPicPr>
          <p:cNvPr id="10" name="Picture 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339958" y="4903648"/>
            <a:ext cx="3179391" cy="690349"/>
          </a:xfrm>
          <a:prstGeom prst="rect">
            <a:avLst/>
          </a:prstGeom>
        </p:spPr>
      </p:pic>
      <p:pic>
        <p:nvPicPr>
          <p:cNvPr id="11" name="Picture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2462160" y="5660470"/>
            <a:ext cx="2677423" cy="269553"/>
          </a:xfrm>
          <a:prstGeom prst="rect">
            <a:avLst/>
          </a:prstGeom>
        </p:spPr>
      </p:pic>
    </p:spTree>
    <p:extLst>
      <p:ext uri="{BB962C8B-B14F-4D97-AF65-F5344CB8AC3E}">
        <p14:creationId xmlns:p14="http://schemas.microsoft.com/office/powerpoint/2010/main" val="36621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Kernels</a:t>
            </a:r>
            <a:endParaRPr lang="en-US" dirty="0"/>
          </a:p>
        </p:txBody>
      </p:sp>
      <p:sp>
        <p:nvSpPr>
          <p:cNvPr id="3" name="Content Placeholder 2"/>
          <p:cNvSpPr>
            <a:spLocks noGrp="1"/>
          </p:cNvSpPr>
          <p:nvPr>
            <p:ph idx="1"/>
          </p:nvPr>
        </p:nvSpPr>
        <p:spPr/>
        <p:txBody>
          <a:bodyPr/>
          <a:lstStyle/>
          <a:p>
            <a:r>
              <a:rPr lang="en-US" dirty="0" smtClean="0"/>
              <a:t>Why kernels?</a:t>
            </a:r>
          </a:p>
          <a:p>
            <a:pPr lvl="1"/>
            <a:r>
              <a:rPr lang="en-US" dirty="0"/>
              <a:t>Make non-separable problem separable.</a:t>
            </a:r>
          </a:p>
          <a:p>
            <a:pPr lvl="1"/>
            <a:r>
              <a:rPr lang="en-US" dirty="0"/>
              <a:t>Map data into better representational space</a:t>
            </a:r>
          </a:p>
          <a:p>
            <a:r>
              <a:rPr lang="en-US" dirty="0" smtClean="0"/>
              <a:t>Common used kernels</a:t>
            </a:r>
          </a:p>
          <a:p>
            <a:pPr lvl="1"/>
            <a:r>
              <a:rPr lang="en-US" dirty="0" smtClean="0"/>
              <a:t>Linear</a:t>
            </a:r>
          </a:p>
          <a:p>
            <a:pPr lvl="1"/>
            <a:r>
              <a:rPr lang="en-US" dirty="0" smtClean="0"/>
              <a:t>Polynomial </a:t>
            </a:r>
          </a:p>
          <a:p>
            <a:pPr lvl="2"/>
            <a:r>
              <a:rPr lang="en-US" dirty="0" smtClean="0"/>
              <a:t>Gives feature conjunctions</a:t>
            </a:r>
          </a:p>
          <a:p>
            <a:pPr marL="971544" lvl="1" indent="-457198"/>
            <a:r>
              <a:rPr lang="en-US" dirty="0" smtClean="0"/>
              <a:t>Radial basis function</a:t>
            </a:r>
          </a:p>
          <a:p>
            <a:pPr marL="971544" lvl="1" indent="-457198"/>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32</a:t>
            </a:fld>
            <a:endParaRPr lang="zh-CN" alt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440836" y="4411533"/>
            <a:ext cx="3163073" cy="339129"/>
          </a:xfrm>
          <a:prstGeom prst="rect">
            <a:avLst/>
          </a:prstGeom>
        </p:spPr>
      </p:pic>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936776" y="5879657"/>
            <a:ext cx="3408436" cy="398883"/>
          </a:xfrm>
          <a:prstGeom prst="rect">
            <a:avLst/>
          </a:prstGeom>
        </p:spPr>
      </p:pic>
      <p:sp>
        <p:nvSpPr>
          <p:cNvPr id="8" name="Frame 7"/>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764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Support Vector Machines</a:t>
            </a:r>
          </a:p>
          <a:p>
            <a:pPr lvl="1"/>
            <a:r>
              <a:rPr lang="en-US" dirty="0" smtClean="0">
                <a:solidFill>
                  <a:schemeClr val="bg1">
                    <a:lumMod val="65000"/>
                  </a:schemeClr>
                </a:solidFill>
              </a:rPr>
              <a:t>History</a:t>
            </a:r>
          </a:p>
          <a:p>
            <a:pPr lvl="1"/>
            <a:r>
              <a:rPr lang="en-US" dirty="0" smtClean="0">
                <a:solidFill>
                  <a:schemeClr val="bg1">
                    <a:lumMod val="65000"/>
                  </a:schemeClr>
                </a:solidFill>
              </a:rPr>
              <a:t>Linear </a:t>
            </a:r>
            <a:r>
              <a:rPr lang="en-US" dirty="0">
                <a:solidFill>
                  <a:schemeClr val="bg1">
                    <a:lumMod val="65000"/>
                  </a:schemeClr>
                </a:solidFill>
              </a:rPr>
              <a:t>Separable </a:t>
            </a:r>
            <a:r>
              <a:rPr lang="en-US" dirty="0" smtClean="0">
                <a:solidFill>
                  <a:schemeClr val="bg1">
                    <a:lumMod val="65000"/>
                  </a:schemeClr>
                </a:solidFill>
              </a:rPr>
              <a:t>SVMs</a:t>
            </a:r>
          </a:p>
          <a:p>
            <a:pPr lvl="1"/>
            <a:r>
              <a:rPr lang="en-US" dirty="0" smtClean="0">
                <a:solidFill>
                  <a:schemeClr val="bg1">
                    <a:lumMod val="65000"/>
                  </a:schemeClr>
                </a:solidFill>
              </a:rPr>
              <a:t>Non-linear</a:t>
            </a:r>
            <a:r>
              <a:rPr lang="en-US" dirty="0">
                <a:solidFill>
                  <a:schemeClr val="bg1">
                    <a:lumMod val="65000"/>
                  </a:schemeClr>
                </a:solidFill>
              </a:rPr>
              <a:t> Separable </a:t>
            </a:r>
            <a:r>
              <a:rPr lang="en-US" dirty="0" smtClean="0">
                <a:solidFill>
                  <a:schemeClr val="bg1">
                    <a:lumMod val="65000"/>
                  </a:schemeClr>
                </a:solidFill>
              </a:rPr>
              <a:t>SVMs</a:t>
            </a:r>
          </a:p>
          <a:p>
            <a:pPr lvl="2"/>
            <a:r>
              <a:rPr lang="en-US" dirty="0" smtClean="0">
                <a:solidFill>
                  <a:schemeClr val="bg1">
                    <a:lumMod val="65000"/>
                  </a:schemeClr>
                </a:solidFill>
              </a:rPr>
              <a:t>Soft Margin</a:t>
            </a:r>
          </a:p>
          <a:p>
            <a:pPr lvl="2"/>
            <a:r>
              <a:rPr lang="en-US" dirty="0" smtClean="0">
                <a:solidFill>
                  <a:schemeClr val="bg1">
                    <a:lumMod val="65000"/>
                  </a:schemeClr>
                </a:solidFill>
              </a:rPr>
              <a:t>Kernel Trick</a:t>
            </a:r>
          </a:p>
          <a:p>
            <a:pPr marL="514347" indent="-457198"/>
            <a:r>
              <a:rPr lang="en-US" dirty="0" smtClean="0"/>
              <a:t>Parameter Estimation</a:t>
            </a:r>
          </a:p>
          <a:p>
            <a:pPr marL="514347" indent="-457198"/>
            <a:r>
              <a:rPr lang="en-US" dirty="0" smtClean="0">
                <a:solidFill>
                  <a:schemeClr val="bg1">
                    <a:lumMod val="65000"/>
                  </a:schemeClr>
                </a:solidFill>
              </a:rPr>
              <a:t>Further Reading	</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33</a:t>
            </a:fld>
            <a:endParaRPr lang="zh-CN" altLang="en-US"/>
          </a:p>
        </p:txBody>
      </p:sp>
    </p:spTree>
    <p:extLst>
      <p:ext uri="{BB962C8B-B14F-4D97-AF65-F5344CB8AC3E}">
        <p14:creationId xmlns:p14="http://schemas.microsoft.com/office/powerpoint/2010/main" val="448764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How to Estimate w, b</a:t>
            </a:r>
            <a:endParaRPr lang="en-US" dirty="0"/>
          </a:p>
        </p:txBody>
      </p:sp>
      <p:sp>
        <p:nvSpPr>
          <p:cNvPr id="3" name="Content Placeholder 2"/>
          <p:cNvSpPr>
            <a:spLocks noGrp="1"/>
          </p:cNvSpPr>
          <p:nvPr>
            <p:ph idx="1"/>
          </p:nvPr>
        </p:nvSpPr>
        <p:spPr/>
        <p:txBody>
          <a:bodyPr/>
          <a:lstStyle/>
          <a:p>
            <a:r>
              <a:rPr lang="en-US" dirty="0" smtClean="0"/>
              <a:t>We take the soft margin classification for example:</a:t>
            </a:r>
          </a:p>
          <a:p>
            <a:endParaRPr lang="en-US" dirty="0"/>
          </a:p>
          <a:p>
            <a:pPr marL="0" indent="0">
              <a:buNone/>
            </a:pPr>
            <a:endParaRPr lang="en-US" dirty="0"/>
          </a:p>
          <a:p>
            <a:r>
              <a:rPr lang="en-US" dirty="0" smtClean="0"/>
              <a:t>Standard way: Use a solver! </a:t>
            </a:r>
          </a:p>
          <a:p>
            <a:pPr lvl="1"/>
            <a:r>
              <a:rPr lang="en-US" dirty="0" smtClean="0"/>
              <a:t>Solver: software </a:t>
            </a:r>
            <a:r>
              <a:rPr lang="en-US" dirty="0"/>
              <a:t>for finding solutions to “common” optimization </a:t>
            </a:r>
            <a:r>
              <a:rPr lang="en-US" dirty="0" smtClean="0"/>
              <a:t>problems, e.g. LIBSVM (</a:t>
            </a:r>
            <a:r>
              <a:rPr lang="en-US" dirty="0">
                <a:hlinkClick r:id="rId3"/>
              </a:rPr>
              <a:t>http://www.csie.ntu.edu.tw/~cjlin/libsvm</a:t>
            </a:r>
            <a:r>
              <a:rPr lang="en-US" dirty="0" smtClean="0">
                <a:hlinkClick r:id="rId3"/>
              </a:rPr>
              <a:t>/</a:t>
            </a:r>
            <a:r>
              <a:rPr lang="en-US" dirty="0" smtClean="0"/>
              <a:t>)</a:t>
            </a:r>
          </a:p>
          <a:p>
            <a:r>
              <a:rPr lang="en-US" dirty="0" smtClean="0"/>
              <a:t>Problems: Solvers are </a:t>
            </a:r>
            <a:r>
              <a:rPr lang="en-US" dirty="0" smtClean="0">
                <a:solidFill>
                  <a:srgbClr val="FF0000"/>
                </a:solidFill>
              </a:rPr>
              <a:t>inefficient</a:t>
            </a:r>
            <a:r>
              <a:rPr lang="en-US" dirty="0" smtClean="0"/>
              <a:t> for big data!</a:t>
            </a: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34</a:t>
            </a:fld>
            <a:endParaRPr lang="zh-CN" alt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96620" y="2348880"/>
            <a:ext cx="5976663" cy="960463"/>
          </a:xfrm>
          <a:prstGeom prst="rect">
            <a:avLst/>
          </a:prstGeom>
        </p:spPr>
      </p:pic>
    </p:spTree>
    <p:extLst>
      <p:ext uri="{BB962C8B-B14F-4D97-AF65-F5344CB8AC3E}">
        <p14:creationId xmlns:p14="http://schemas.microsoft.com/office/powerpoint/2010/main" val="367812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ocaluser\Desktop\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201" y="4389213"/>
            <a:ext cx="2232248" cy="19298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SVM: </a:t>
            </a:r>
            <a:r>
              <a:rPr lang="en-US" dirty="0"/>
              <a:t>How to </a:t>
            </a:r>
            <a:r>
              <a:rPr lang="en-US" dirty="0" smtClean="0"/>
              <a:t>Estimate </a:t>
            </a:r>
            <a:r>
              <a:rPr lang="en-US" dirty="0"/>
              <a:t>w</a:t>
            </a:r>
            <a:r>
              <a:rPr lang="en-US" dirty="0" smtClean="0"/>
              <a:t>, b</a:t>
            </a:r>
            <a:endParaRPr lang="en-US" dirty="0"/>
          </a:p>
        </p:txBody>
      </p:sp>
      <p:sp>
        <p:nvSpPr>
          <p:cNvPr id="3" name="Content Placeholder 2"/>
          <p:cNvSpPr>
            <a:spLocks noGrp="1"/>
          </p:cNvSpPr>
          <p:nvPr>
            <p:ph idx="1"/>
          </p:nvPr>
        </p:nvSpPr>
        <p:spPr/>
        <p:txBody>
          <a:bodyPr/>
          <a:lstStyle/>
          <a:p>
            <a:r>
              <a:rPr lang="en-US" dirty="0" smtClean="0"/>
              <a:t>Want to estimate w, b !</a:t>
            </a:r>
          </a:p>
          <a:p>
            <a:r>
              <a:rPr lang="en-US" dirty="0" smtClean="0"/>
              <a:t>Alternative approach:</a:t>
            </a:r>
          </a:p>
          <a:p>
            <a:pPr lvl="1"/>
            <a:r>
              <a:rPr lang="en-US" dirty="0" smtClean="0">
                <a:solidFill>
                  <a:srgbClr val="FF0000"/>
                </a:solidFill>
              </a:rPr>
              <a:t>Want to minimize</a:t>
            </a:r>
            <a:r>
              <a:rPr lang="en-US" dirty="0" smtClean="0"/>
              <a:t> </a:t>
            </a:r>
            <a:r>
              <a:rPr lang="en-US" b="1" i="1" dirty="0" smtClean="0"/>
              <a:t>f(</a:t>
            </a:r>
            <a:r>
              <a:rPr lang="en-US" b="1" i="1" dirty="0" err="1" smtClean="0"/>
              <a:t>w,b</a:t>
            </a:r>
            <a:r>
              <a:rPr lang="en-US" b="1" i="1" dirty="0" smtClean="0"/>
              <a:t>)</a:t>
            </a:r>
          </a:p>
          <a:p>
            <a:pPr marL="457198" lvl="1" indent="0">
              <a:buNone/>
            </a:pPr>
            <a:endParaRPr lang="en-US" b="1" i="1" dirty="0" smtClean="0"/>
          </a:p>
          <a:p>
            <a:pPr marL="457198" lvl="1" indent="0">
              <a:buNone/>
            </a:pPr>
            <a:endParaRPr lang="en-US" b="1" i="1" dirty="0" smtClean="0"/>
          </a:p>
          <a:p>
            <a:pPr lvl="1"/>
            <a:r>
              <a:rPr lang="en-US" dirty="0" smtClean="0"/>
              <a:t>How to minimize convex functions f(z)</a:t>
            </a:r>
          </a:p>
          <a:p>
            <a:pPr lvl="1"/>
            <a:r>
              <a:rPr lang="en-US" dirty="0" smtClean="0"/>
              <a:t>Use gradient descent: </a:t>
            </a:r>
          </a:p>
          <a:p>
            <a:pPr lvl="1"/>
            <a:r>
              <a:rPr lang="en-US" dirty="0" smtClean="0"/>
              <a:t>Iterate: </a:t>
            </a:r>
          </a:p>
          <a:p>
            <a:pPr lvl="1"/>
            <a:endParaRPr lang="en-US" b="1" i="1"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35</a:t>
            </a:fld>
            <a:endParaRPr lang="zh-CN" altLang="en-US"/>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57061" y="1628800"/>
            <a:ext cx="3869055" cy="906780"/>
          </a:xfrm>
          <a:prstGeom prst="rect">
            <a:avLst/>
          </a:prstGeom>
        </p:spPr>
      </p:pic>
      <p:pic>
        <p:nvPicPr>
          <p:cNvPr id="8" name="Picture 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352604" y="3381363"/>
            <a:ext cx="7444085" cy="839729"/>
          </a:xfrm>
          <a:prstGeom prst="rect">
            <a:avLst/>
          </a:prstGeom>
        </p:spPr>
      </p:pic>
      <p:pic>
        <p:nvPicPr>
          <p:cNvPr id="6" name="Picture 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953003" y="4958308"/>
            <a:ext cx="908685" cy="342900"/>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921000" y="5464655"/>
            <a:ext cx="2099310" cy="268605"/>
          </a:xfrm>
          <a:prstGeom prst="rect">
            <a:avLst/>
          </a:prstGeom>
        </p:spPr>
      </p:pic>
    </p:spTree>
    <p:extLst>
      <p:ext uri="{BB962C8B-B14F-4D97-AF65-F5344CB8AC3E}">
        <p14:creationId xmlns:p14="http://schemas.microsoft.com/office/powerpoint/2010/main" val="110076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How to Estimate w?</a:t>
            </a:r>
            <a:endParaRPr lang="en-US" dirty="0"/>
          </a:p>
        </p:txBody>
      </p:sp>
      <p:sp>
        <p:nvSpPr>
          <p:cNvPr id="3" name="Content Placeholder 2"/>
          <p:cNvSpPr>
            <a:spLocks noGrp="1"/>
          </p:cNvSpPr>
          <p:nvPr>
            <p:ph idx="1"/>
          </p:nvPr>
        </p:nvSpPr>
        <p:spPr/>
        <p:txBody>
          <a:bodyPr/>
          <a:lstStyle/>
          <a:p>
            <a:r>
              <a:rPr lang="en-US" dirty="0" smtClean="0"/>
              <a:t>Want to minimize </a:t>
            </a:r>
            <a:r>
              <a:rPr lang="en-US" b="1" i="1" dirty="0" smtClean="0"/>
              <a:t>f(</a:t>
            </a:r>
            <a:r>
              <a:rPr lang="en-US" b="1" i="1" dirty="0" err="1" smtClean="0"/>
              <a:t>w,b</a:t>
            </a:r>
            <a:r>
              <a:rPr lang="en-US" b="1" i="1" dirty="0" smtClean="0"/>
              <a:t>)</a:t>
            </a:r>
            <a:r>
              <a:rPr lang="en-US" dirty="0" smtClean="0"/>
              <a:t>:</a:t>
            </a:r>
          </a:p>
          <a:p>
            <a:endParaRPr lang="en-US" dirty="0"/>
          </a:p>
          <a:p>
            <a:endParaRPr lang="en-US" dirty="0" smtClean="0"/>
          </a:p>
          <a:p>
            <a:endParaRPr lang="en-US" dirty="0"/>
          </a:p>
          <a:p>
            <a:r>
              <a:rPr lang="en-US" dirty="0" smtClean="0"/>
              <a:t>Compute the gradient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36</a:t>
            </a:fld>
            <a:endParaRPr lang="zh-CN" altLang="en-US"/>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52604" y="2276875"/>
            <a:ext cx="7444085" cy="839729"/>
          </a:xfrm>
          <a:prstGeom prst="rect">
            <a:avLst/>
          </a:prstGeom>
        </p:spPr>
      </p:pic>
      <p:sp>
        <p:nvSpPr>
          <p:cNvPr id="6" name="Left Brace 5"/>
          <p:cNvSpPr/>
          <p:nvPr/>
        </p:nvSpPr>
        <p:spPr>
          <a:xfrm rot="16200000">
            <a:off x="6826117" y="1167540"/>
            <a:ext cx="273190" cy="39014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6164113" y="3491716"/>
            <a:ext cx="1944216" cy="369332"/>
          </a:xfrm>
          <a:prstGeom prst="rect">
            <a:avLst/>
          </a:prstGeom>
          <a:noFill/>
        </p:spPr>
        <p:txBody>
          <a:bodyPr wrap="square" rtlCol="0">
            <a:spAutoFit/>
          </a:bodyPr>
          <a:lstStyle/>
          <a:p>
            <a:r>
              <a:rPr lang="en-US" dirty="0" smtClean="0">
                <a:solidFill>
                  <a:schemeClr val="tx2">
                    <a:lumMod val="60000"/>
                    <a:lumOff val="40000"/>
                  </a:schemeClr>
                </a:solidFill>
              </a:rPr>
              <a:t>Empirical </a:t>
            </a:r>
            <a:r>
              <a:rPr lang="en-US" b="1" dirty="0" smtClean="0">
                <a:solidFill>
                  <a:schemeClr val="tx2">
                    <a:lumMod val="60000"/>
                    <a:lumOff val="40000"/>
                  </a:schemeClr>
                </a:solidFill>
              </a:rPr>
              <a:t>loss L</a:t>
            </a:r>
            <a:endParaRPr lang="en-US" b="1" dirty="0">
              <a:solidFill>
                <a:schemeClr val="tx2">
                  <a:lumMod val="60000"/>
                  <a:lumOff val="40000"/>
                </a:schemeClr>
              </a:solidFill>
            </a:endParaRPr>
          </a:p>
        </p:txBody>
      </p:sp>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761" y="4077073"/>
            <a:ext cx="1719451" cy="330584"/>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640632" y="4653137"/>
            <a:ext cx="5340626" cy="79208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640632" y="5762207"/>
            <a:ext cx="4941570" cy="619125"/>
          </a:xfrm>
          <a:prstGeom prst="rect">
            <a:avLst/>
          </a:prstGeom>
        </p:spPr>
      </p:pic>
    </p:spTree>
    <p:extLst>
      <p:ext uri="{BB962C8B-B14F-4D97-AF65-F5344CB8AC3E}">
        <p14:creationId xmlns:p14="http://schemas.microsoft.com/office/powerpoint/2010/main" val="106771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How to Estimate w?</a:t>
            </a:r>
            <a:endParaRPr lang="en-US" dirty="0"/>
          </a:p>
        </p:txBody>
      </p:sp>
      <p:sp>
        <p:nvSpPr>
          <p:cNvPr id="3" name="Content Placeholder 2"/>
          <p:cNvSpPr>
            <a:spLocks noGrp="1"/>
          </p:cNvSpPr>
          <p:nvPr>
            <p:ph idx="1"/>
          </p:nvPr>
        </p:nvSpPr>
        <p:spPr/>
        <p:txBody>
          <a:bodyPr/>
          <a:lstStyle/>
          <a:p>
            <a:r>
              <a:rPr lang="en-US" dirty="0" smtClean="0"/>
              <a:t>Gradient descent:</a:t>
            </a:r>
          </a:p>
          <a:p>
            <a:endParaRPr lang="en-US" dirty="0"/>
          </a:p>
          <a:p>
            <a:endParaRPr lang="en-US" dirty="0" smtClean="0"/>
          </a:p>
          <a:p>
            <a:endParaRPr lang="en-US" dirty="0"/>
          </a:p>
          <a:p>
            <a:endParaRPr lang="en-US" dirty="0" smtClean="0"/>
          </a:p>
          <a:p>
            <a:r>
              <a:rPr lang="en-US" dirty="0" smtClean="0"/>
              <a:t>Problem:</a:t>
            </a:r>
          </a:p>
          <a:p>
            <a:pPr lvl="1"/>
            <a:r>
              <a:rPr lang="en-US" dirty="0" smtClean="0"/>
              <a:t>Computing        takes O(n) time</a:t>
            </a:r>
          </a:p>
          <a:p>
            <a:pPr lvl="2"/>
            <a:r>
              <a:rPr lang="en-US" dirty="0"/>
              <a:t>n</a:t>
            </a:r>
            <a:r>
              <a:rPr lang="en-US" dirty="0" smtClean="0"/>
              <a:t> … size of the training dataset</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37</a:t>
            </a:fld>
            <a:endParaRPr lang="zh-CN" altLang="en-US"/>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08584" y="2276872"/>
            <a:ext cx="6294120" cy="1729740"/>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008784" y="5261962"/>
            <a:ext cx="491490" cy="255270"/>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889105" y="4006616"/>
            <a:ext cx="3096344" cy="492801"/>
          </a:xfrm>
          <a:prstGeom prst="rect">
            <a:avLst/>
          </a:prstGeom>
        </p:spPr>
      </p:pic>
      <p:sp>
        <p:nvSpPr>
          <p:cNvPr id="5" name="Rectangle 4"/>
          <p:cNvSpPr/>
          <p:nvPr/>
        </p:nvSpPr>
        <p:spPr>
          <a:xfrm>
            <a:off x="4376935" y="5157192"/>
            <a:ext cx="1512169"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90535" y="3205625"/>
            <a:ext cx="618649"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6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How to </a:t>
            </a:r>
            <a:r>
              <a:rPr lang="en-US" altLang="zh-CN" dirty="0" smtClean="0"/>
              <a:t>E</a:t>
            </a:r>
            <a:r>
              <a:rPr lang="en-US" dirty="0" smtClean="0"/>
              <a:t>stimate </a:t>
            </a:r>
            <a:r>
              <a:rPr lang="en-US" dirty="0"/>
              <a:t>w?</a:t>
            </a:r>
          </a:p>
        </p:txBody>
      </p:sp>
      <p:sp>
        <p:nvSpPr>
          <p:cNvPr id="3" name="Content Placeholder 2"/>
          <p:cNvSpPr>
            <a:spLocks noGrp="1"/>
          </p:cNvSpPr>
          <p:nvPr>
            <p:ph idx="1"/>
          </p:nvPr>
        </p:nvSpPr>
        <p:spPr/>
        <p:txBody>
          <a:bodyPr/>
          <a:lstStyle/>
          <a:p>
            <a:r>
              <a:rPr lang="en-US" dirty="0" smtClean="0"/>
              <a:t>Stochastic Gradient Descent</a:t>
            </a:r>
          </a:p>
          <a:p>
            <a:pPr lvl="1"/>
            <a:r>
              <a:rPr lang="en-US" dirty="0" smtClean="0"/>
              <a:t>Instead of evaluating gradient over all examples, evaluate it for each </a:t>
            </a:r>
            <a:r>
              <a:rPr lang="en-US" dirty="0" smtClean="0">
                <a:solidFill>
                  <a:srgbClr val="FF0000"/>
                </a:solidFill>
              </a:rPr>
              <a:t>individual</a:t>
            </a:r>
            <a:r>
              <a:rPr lang="en-US" dirty="0" smtClean="0"/>
              <a:t> training example</a:t>
            </a:r>
          </a:p>
          <a:p>
            <a:pPr lvl="1"/>
            <a:endParaRPr lang="en-US" dirty="0" smtClean="0"/>
          </a:p>
          <a:p>
            <a:r>
              <a:rPr lang="en-US" dirty="0" smtClean="0"/>
              <a:t>Stochastic gradient descent (SGD):</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38</a:t>
            </a:fld>
            <a:endParaRPr lang="zh-CN" altLang="en-US"/>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84652" y="3140968"/>
            <a:ext cx="3099435" cy="544830"/>
          </a:xfrm>
          <a:prstGeom prst="rect">
            <a:avLst/>
          </a:prstGeom>
        </p:spPr>
      </p:pic>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24611" y="4293100"/>
            <a:ext cx="4829175" cy="2013585"/>
          </a:xfrm>
          <a:prstGeom prst="rect">
            <a:avLst/>
          </a:prstGeom>
        </p:spPr>
      </p:pic>
      <p:pic>
        <p:nvPicPr>
          <p:cNvPr id="12" name="Picture 1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681192" y="1556795"/>
            <a:ext cx="2846369" cy="508923"/>
          </a:xfrm>
          <a:prstGeom prst="rect">
            <a:avLst/>
          </a:prstGeom>
        </p:spPr>
      </p:pic>
      <p:sp>
        <p:nvSpPr>
          <p:cNvPr id="6" name="TextBox 5"/>
          <p:cNvSpPr txBox="1"/>
          <p:nvPr/>
        </p:nvSpPr>
        <p:spPr>
          <a:xfrm>
            <a:off x="9441496" y="1700808"/>
            <a:ext cx="235962" cy="276999"/>
          </a:xfrm>
          <a:prstGeom prst="rect">
            <a:avLst/>
          </a:prstGeom>
          <a:noFill/>
        </p:spPr>
        <p:txBody>
          <a:bodyPr wrap="none" rtlCol="0">
            <a:spAutoFit/>
          </a:bodyPr>
          <a:lstStyle/>
          <a:p>
            <a:r>
              <a:rPr lang="en-US" sz="1200" dirty="0" smtClean="0"/>
              <a:t>)</a:t>
            </a:r>
            <a:endParaRPr lang="en-US" sz="1200" dirty="0"/>
          </a:p>
        </p:txBody>
      </p:sp>
      <p:sp>
        <p:nvSpPr>
          <p:cNvPr id="9" name="Rectangle 8"/>
          <p:cNvSpPr/>
          <p:nvPr/>
        </p:nvSpPr>
        <p:spPr>
          <a:xfrm>
            <a:off x="8244724" y="1705267"/>
            <a:ext cx="618649"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7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mtClean="0"/>
              <a:t>Text Categorization</a:t>
            </a:r>
            <a:endParaRPr lang="en-US" dirty="0"/>
          </a:p>
        </p:txBody>
      </p:sp>
      <p:sp>
        <p:nvSpPr>
          <p:cNvPr id="3" name="Content Placeholder 2"/>
          <p:cNvSpPr>
            <a:spLocks noGrp="1"/>
          </p:cNvSpPr>
          <p:nvPr>
            <p:ph idx="1"/>
          </p:nvPr>
        </p:nvSpPr>
        <p:spPr/>
        <p:txBody>
          <a:bodyPr/>
          <a:lstStyle/>
          <a:p>
            <a:r>
              <a:rPr lang="en-US" dirty="0" smtClean="0"/>
              <a:t>Example by Leon </a:t>
            </a:r>
            <a:r>
              <a:rPr lang="en-US" dirty="0" err="1" smtClean="0"/>
              <a:t>Bottou</a:t>
            </a:r>
            <a:r>
              <a:rPr lang="en-US" dirty="0" smtClean="0"/>
              <a:t>:</a:t>
            </a:r>
          </a:p>
          <a:p>
            <a:pPr lvl="1"/>
            <a:r>
              <a:rPr lang="en-US" b="1" dirty="0" smtClean="0"/>
              <a:t>Reuters RCV1</a:t>
            </a:r>
            <a:r>
              <a:rPr lang="en-US" dirty="0" smtClean="0"/>
              <a:t> document corpus</a:t>
            </a:r>
          </a:p>
          <a:p>
            <a:pPr lvl="2"/>
            <a:r>
              <a:rPr lang="en-US" dirty="0" smtClean="0"/>
              <a:t>Predict a category of a document</a:t>
            </a:r>
          </a:p>
          <a:p>
            <a:pPr lvl="3"/>
            <a:r>
              <a:rPr lang="en-US" dirty="0" smtClean="0"/>
              <a:t>One </a:t>
            </a:r>
            <a:r>
              <a:rPr lang="en-US" b="1" dirty="0" smtClean="0"/>
              <a:t>vs. </a:t>
            </a:r>
            <a:r>
              <a:rPr lang="en-US" dirty="0" smtClean="0"/>
              <a:t>the rest classification</a:t>
            </a:r>
          </a:p>
          <a:p>
            <a:pPr lvl="1"/>
            <a:r>
              <a:rPr lang="en-US" b="1" i="1" dirty="0"/>
              <a:t>n</a:t>
            </a:r>
            <a:r>
              <a:rPr lang="en-US" b="1" i="1" dirty="0" smtClean="0"/>
              <a:t> = 781,000 </a:t>
            </a:r>
            <a:r>
              <a:rPr lang="en-US" dirty="0" smtClean="0"/>
              <a:t>training examples (documents)</a:t>
            </a:r>
          </a:p>
          <a:p>
            <a:pPr lvl="1"/>
            <a:r>
              <a:rPr lang="en-US" dirty="0" smtClean="0"/>
              <a:t>23,000 test examples</a:t>
            </a:r>
          </a:p>
          <a:p>
            <a:pPr lvl="1"/>
            <a:r>
              <a:rPr lang="en-US" b="1" dirty="0" smtClean="0"/>
              <a:t>d = 50, 000 </a:t>
            </a:r>
            <a:r>
              <a:rPr lang="en-US" dirty="0" smtClean="0"/>
              <a:t>features</a:t>
            </a:r>
          </a:p>
          <a:p>
            <a:pPr lvl="2"/>
            <a:r>
              <a:rPr lang="en-US" dirty="0" smtClean="0"/>
              <a:t>One feature per word</a:t>
            </a:r>
          </a:p>
          <a:p>
            <a:pPr lvl="2"/>
            <a:r>
              <a:rPr lang="en-US" dirty="0" smtClean="0"/>
              <a:t>Remove stop-words</a:t>
            </a:r>
          </a:p>
          <a:p>
            <a:pPr lvl="2"/>
            <a:r>
              <a:rPr lang="en-US" dirty="0" smtClean="0"/>
              <a:t>Remove low frequency words</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39</a:t>
            </a:fld>
            <a:endParaRPr lang="zh-CN" altLang="en-US"/>
          </a:p>
        </p:txBody>
      </p:sp>
    </p:spTree>
    <p:extLst>
      <p:ext uri="{BB962C8B-B14F-4D97-AF65-F5344CB8AC3E}">
        <p14:creationId xmlns:p14="http://schemas.microsoft.com/office/powerpoint/2010/main" val="3969222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a:t>
            </a:fld>
            <a:endParaRPr lang="zh-CN" altLang="en-US"/>
          </a:p>
        </p:txBody>
      </p:sp>
      <p:pic>
        <p:nvPicPr>
          <p:cNvPr id="2050" name="Picture 2" descr="C:\Users\localuser\Desktop\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4768" y="2209416"/>
            <a:ext cx="3863452" cy="367206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ocaluser\Desktop\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0752" y="1966682"/>
            <a:ext cx="598164" cy="5952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ocaluser\Desktop\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5248" y="2996952"/>
            <a:ext cx="683518" cy="6835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318916" y="2561928"/>
            <a:ext cx="409948" cy="435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6465168" y="3317532"/>
            <a:ext cx="648072" cy="5592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3863" y="3317528"/>
            <a:ext cx="656893" cy="49267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6361" y="4565798"/>
            <a:ext cx="704395" cy="476712"/>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0876" y="1404665"/>
            <a:ext cx="715979" cy="511414"/>
          </a:xfrm>
          <a:prstGeom prst="rect">
            <a:avLst/>
          </a:prstGeom>
        </p:spPr>
      </p:pic>
      <p:cxnSp>
        <p:nvCxnSpPr>
          <p:cNvPr id="12" name="Straight Arrow Connector 11"/>
          <p:cNvCxnSpPr/>
          <p:nvPr/>
        </p:nvCxnSpPr>
        <p:spPr>
          <a:xfrm>
            <a:off x="4016896" y="1916832"/>
            <a:ext cx="409948" cy="435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2792761" y="3642048"/>
            <a:ext cx="504056" cy="3842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2792760" y="4437112"/>
            <a:ext cx="432048"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9208" y="2164976"/>
            <a:ext cx="838407" cy="628805"/>
          </a:xfrm>
          <a:prstGeom prst="rect">
            <a:avLst/>
          </a:prstGeom>
        </p:spPr>
      </p:pic>
      <p:cxnSp>
        <p:nvCxnSpPr>
          <p:cNvPr id="19" name="Straight Arrow Connector 18"/>
          <p:cNvCxnSpPr/>
          <p:nvPr/>
        </p:nvCxnSpPr>
        <p:spPr>
          <a:xfrm flipH="1">
            <a:off x="6249144" y="2869733"/>
            <a:ext cx="648072" cy="5592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24491" y="4265978"/>
            <a:ext cx="840410" cy="630307"/>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6536630" y="5414724"/>
            <a:ext cx="865188" cy="540742"/>
          </a:xfrm>
          <a:prstGeom prst="rect">
            <a:avLst/>
          </a:prstGeom>
        </p:spPr>
      </p:pic>
      <p:cxnSp>
        <p:nvCxnSpPr>
          <p:cNvPr id="22" name="Straight Arrow Connector 21"/>
          <p:cNvCxnSpPr/>
          <p:nvPr/>
        </p:nvCxnSpPr>
        <p:spPr>
          <a:xfrm flipH="1">
            <a:off x="6346132" y="4581132"/>
            <a:ext cx="551084" cy="2005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flipV="1">
            <a:off x="5863032" y="5589244"/>
            <a:ext cx="602136" cy="958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1352601" y="5795225"/>
            <a:ext cx="3744416" cy="923330"/>
          </a:xfrm>
          <a:prstGeom prst="rect">
            <a:avLst/>
          </a:prstGeom>
          <a:noFill/>
        </p:spPr>
        <p:txBody>
          <a:bodyPr wrap="square" rtlCol="0">
            <a:spAutoFit/>
          </a:bodyPr>
          <a:lstStyle/>
          <a:p>
            <a:r>
              <a:rPr lang="en-US" dirty="0" smtClean="0"/>
              <a:t>What if there are </a:t>
            </a:r>
            <a:r>
              <a:rPr lang="en-US" dirty="0" smtClean="0">
                <a:solidFill>
                  <a:srgbClr val="FF0000"/>
                </a:solidFill>
              </a:rPr>
              <a:t>millions</a:t>
            </a:r>
            <a:r>
              <a:rPr lang="en-US" dirty="0" smtClean="0"/>
              <a:t> of photos, how to make the SVM training </a:t>
            </a:r>
            <a:r>
              <a:rPr lang="en-US" dirty="0" smtClean="0">
                <a:solidFill>
                  <a:srgbClr val="FF0000"/>
                </a:solidFill>
              </a:rPr>
              <a:t>scalable</a:t>
            </a:r>
            <a:r>
              <a:rPr lang="en-US" dirty="0" smtClean="0"/>
              <a:t>?</a:t>
            </a:r>
            <a:endParaRPr lang="en-US" dirty="0"/>
          </a:p>
        </p:txBody>
      </p:sp>
    </p:spTree>
    <p:extLst>
      <p:ext uri="{BB962C8B-B14F-4D97-AF65-F5344CB8AC3E}">
        <p14:creationId xmlns:p14="http://schemas.microsoft.com/office/powerpoint/2010/main" val="205238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ocaluser\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9348" y="3717032"/>
            <a:ext cx="6249144" cy="1164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Examples: Text Categorization</a:t>
            </a:r>
            <a:endParaRPr lang="en-US" dirty="0"/>
          </a:p>
        </p:txBody>
      </p:sp>
      <p:sp>
        <p:nvSpPr>
          <p:cNvPr id="3" name="Content Placeholder 2"/>
          <p:cNvSpPr>
            <a:spLocks noGrp="1"/>
          </p:cNvSpPr>
          <p:nvPr>
            <p:ph idx="1"/>
          </p:nvPr>
        </p:nvSpPr>
        <p:spPr/>
        <p:txBody>
          <a:bodyPr/>
          <a:lstStyle/>
          <a:p>
            <a:r>
              <a:rPr lang="en-US" dirty="0" smtClean="0"/>
              <a:t>Questions:</a:t>
            </a:r>
          </a:p>
          <a:p>
            <a:pPr lvl="1"/>
            <a:r>
              <a:rPr lang="en-US" dirty="0" smtClean="0"/>
              <a:t>Is </a:t>
            </a:r>
            <a:r>
              <a:rPr lang="en-US" dirty="0" smtClean="0">
                <a:solidFill>
                  <a:srgbClr val="FF0000"/>
                </a:solidFill>
              </a:rPr>
              <a:t>SGD</a:t>
            </a:r>
            <a:r>
              <a:rPr lang="en-US" dirty="0" smtClean="0"/>
              <a:t> successful at minimizing </a:t>
            </a:r>
            <a:r>
              <a:rPr lang="en-US" b="1" i="1" dirty="0" smtClean="0"/>
              <a:t>f(</a:t>
            </a:r>
            <a:r>
              <a:rPr lang="en-US" b="1" i="1" dirty="0" err="1" smtClean="0"/>
              <a:t>w,b</a:t>
            </a:r>
            <a:r>
              <a:rPr lang="en-US" b="1" i="1" dirty="0" smtClean="0"/>
              <a:t>)</a:t>
            </a:r>
            <a:r>
              <a:rPr lang="en-US" dirty="0" smtClean="0"/>
              <a:t>?</a:t>
            </a:r>
          </a:p>
          <a:p>
            <a:pPr lvl="1"/>
            <a:r>
              <a:rPr lang="en-US" dirty="0" smtClean="0"/>
              <a:t>How quickly does </a:t>
            </a:r>
            <a:r>
              <a:rPr lang="en-US" dirty="0" smtClean="0">
                <a:solidFill>
                  <a:srgbClr val="FF0000"/>
                </a:solidFill>
              </a:rPr>
              <a:t>SGD</a:t>
            </a:r>
            <a:r>
              <a:rPr lang="en-US" dirty="0" smtClean="0"/>
              <a:t> find the min of </a:t>
            </a:r>
            <a:r>
              <a:rPr lang="en-US" b="1" i="1" dirty="0" smtClean="0"/>
              <a:t>f(</a:t>
            </a:r>
            <a:r>
              <a:rPr lang="en-US" b="1" i="1" dirty="0" err="1" smtClean="0"/>
              <a:t>w,b</a:t>
            </a:r>
            <a:r>
              <a:rPr lang="en-US" b="1" i="1" dirty="0" smtClean="0"/>
              <a:t>)</a:t>
            </a:r>
            <a:r>
              <a:rPr lang="en-US" dirty="0" smtClean="0"/>
              <a:t>?</a:t>
            </a:r>
          </a:p>
          <a:p>
            <a:pPr lvl="1"/>
            <a:r>
              <a:rPr lang="en-US" dirty="0" smtClean="0"/>
              <a:t>What is the error on a test set?</a:t>
            </a:r>
          </a:p>
          <a:p>
            <a:pPr lvl="1"/>
            <a:endParaRPr lang="en-US" dirty="0"/>
          </a:p>
          <a:p>
            <a:pPr lvl="1"/>
            <a:endParaRPr lang="en-US" dirty="0" smtClean="0"/>
          </a:p>
          <a:p>
            <a:pPr lvl="2"/>
            <a:r>
              <a:rPr lang="en-US" dirty="0"/>
              <a:t>SGD-SVM is successful at minimizing the value of </a:t>
            </a:r>
            <a:r>
              <a:rPr lang="en-US" b="1" i="1" dirty="0"/>
              <a:t>f(</a:t>
            </a:r>
            <a:r>
              <a:rPr lang="en-US" b="1" i="1" dirty="0" err="1"/>
              <a:t>w,b</a:t>
            </a:r>
            <a:r>
              <a:rPr lang="en-US" b="1" i="1" dirty="0"/>
              <a:t>)</a:t>
            </a:r>
          </a:p>
          <a:p>
            <a:pPr lvl="2"/>
            <a:r>
              <a:rPr lang="en-US" dirty="0"/>
              <a:t>SGD-SVM is super </a:t>
            </a:r>
            <a:r>
              <a:rPr lang="en-US" dirty="0">
                <a:solidFill>
                  <a:srgbClr val="FF0000"/>
                </a:solidFill>
              </a:rPr>
              <a:t>fast</a:t>
            </a:r>
          </a:p>
          <a:p>
            <a:pPr lvl="2"/>
            <a:r>
              <a:rPr lang="en-US" dirty="0"/>
              <a:t>SGD-SVM test set error is </a:t>
            </a:r>
            <a:r>
              <a:rPr lang="en-US" dirty="0">
                <a:solidFill>
                  <a:srgbClr val="FF0000"/>
                </a:solidFill>
              </a:rPr>
              <a:t>comparable</a:t>
            </a:r>
          </a:p>
          <a:p>
            <a:pPr lvl="1"/>
            <a:endParaRPr lang="en-US" dirty="0" smtClean="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40</a:t>
            </a:fld>
            <a:endParaRPr lang="zh-CN" altLang="en-US"/>
          </a:p>
        </p:txBody>
      </p:sp>
    </p:spTree>
    <p:extLst>
      <p:ext uri="{BB962C8B-B14F-4D97-AF65-F5344CB8AC3E}">
        <p14:creationId xmlns:p14="http://schemas.microsoft.com/office/powerpoint/2010/main" val="10362447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“Accuracy”</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4318" y="1600204"/>
            <a:ext cx="7337371" cy="4525963"/>
          </a:xfrm>
        </p:spPr>
      </p:pic>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41</a:t>
            </a:fld>
            <a:endParaRPr lang="zh-CN" altLang="en-US"/>
          </a:p>
        </p:txBody>
      </p:sp>
    </p:spTree>
    <p:extLst>
      <p:ext uri="{BB962C8B-B14F-4D97-AF65-F5344CB8AC3E}">
        <p14:creationId xmlns:p14="http://schemas.microsoft.com/office/powerpoint/2010/main" val="371506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 vs. Batch Conjugate Gradient</a:t>
            </a:r>
            <a:endParaRPr lang="en-US" dirty="0"/>
          </a:p>
        </p:txBody>
      </p:sp>
      <p:sp>
        <p:nvSpPr>
          <p:cNvPr id="3" name="Content Placeholder 2"/>
          <p:cNvSpPr>
            <a:spLocks noGrp="1"/>
          </p:cNvSpPr>
          <p:nvPr>
            <p:ph idx="1"/>
          </p:nvPr>
        </p:nvSpPr>
        <p:spPr>
          <a:xfrm>
            <a:off x="838200" y="1600201"/>
            <a:ext cx="8229600" cy="1180728"/>
          </a:xfrm>
        </p:spPr>
        <p:txBody>
          <a:bodyPr/>
          <a:lstStyle/>
          <a:p>
            <a:r>
              <a:rPr lang="en-US" dirty="0" smtClean="0">
                <a:solidFill>
                  <a:srgbClr val="FF0000"/>
                </a:solidFill>
              </a:rPr>
              <a:t>SGD</a:t>
            </a:r>
            <a:r>
              <a:rPr lang="en-US" dirty="0" smtClean="0"/>
              <a:t> on full dataset vs. </a:t>
            </a:r>
            <a:r>
              <a:rPr lang="en-US" dirty="0" smtClean="0">
                <a:solidFill>
                  <a:schemeClr val="accent2"/>
                </a:solidFill>
              </a:rPr>
              <a:t>Batch Conjugate</a:t>
            </a:r>
          </a:p>
          <a:p>
            <a:pPr lvl="1"/>
            <a:r>
              <a:rPr lang="en-US" dirty="0" smtClean="0">
                <a:solidFill>
                  <a:schemeClr val="accent2"/>
                </a:solidFill>
              </a:rPr>
              <a:t>Gradient </a:t>
            </a:r>
            <a:r>
              <a:rPr lang="en-US" dirty="0" smtClean="0"/>
              <a:t>on a sample of </a:t>
            </a:r>
            <a:r>
              <a:rPr lang="en-US" b="1" i="1" dirty="0" smtClean="0"/>
              <a:t>n</a:t>
            </a:r>
            <a:r>
              <a:rPr lang="en-US" dirty="0" smtClean="0"/>
              <a:t> training examples</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42</a:t>
            </a:fld>
            <a:endParaRPr lang="zh-CN" altLang="en-US"/>
          </a:p>
        </p:txBody>
      </p:sp>
      <p:pic>
        <p:nvPicPr>
          <p:cNvPr id="3074" name="Picture 2" descr="C:\Users\localuser\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580" y="2708920"/>
            <a:ext cx="7258199" cy="3697676"/>
          </a:xfrm>
          <a:prstGeom prst="rect">
            <a:avLst/>
          </a:prstGeom>
          <a:noFill/>
          <a:extLst>
            <a:ext uri="{909E8E84-426E-40DD-AFC4-6F175D3DCCD1}">
              <a14:hiddenFill xmlns:a14="http://schemas.microsoft.com/office/drawing/2010/main">
                <a:solidFill>
                  <a:srgbClr val="FFFFFF"/>
                </a:solidFill>
              </a14:hiddenFill>
            </a:ext>
          </a:extLst>
        </p:spPr>
      </p:pic>
      <p:sp>
        <p:nvSpPr>
          <p:cNvPr id="6" name="Frame 5"/>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16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Considerations</a:t>
            </a:r>
            <a:endParaRPr lang="en-US" dirty="0"/>
          </a:p>
        </p:txBody>
      </p:sp>
      <p:sp>
        <p:nvSpPr>
          <p:cNvPr id="3" name="Content Placeholder 2"/>
          <p:cNvSpPr>
            <a:spLocks noGrp="1"/>
          </p:cNvSpPr>
          <p:nvPr>
            <p:ph idx="1"/>
          </p:nvPr>
        </p:nvSpPr>
        <p:spPr/>
        <p:txBody>
          <a:bodyPr/>
          <a:lstStyle/>
          <a:p>
            <a:r>
              <a:rPr lang="en-US" dirty="0" smtClean="0"/>
              <a:t>Need to choose learning rate</a:t>
            </a:r>
          </a:p>
          <a:p>
            <a:pPr marL="0" indent="0">
              <a:buNone/>
            </a:pPr>
            <a:endParaRPr lang="en-US" dirty="0" smtClean="0"/>
          </a:p>
          <a:p>
            <a:r>
              <a:rPr lang="en-US" dirty="0" smtClean="0"/>
              <a:t>Leon suggests: </a:t>
            </a:r>
          </a:p>
          <a:p>
            <a:pPr lvl="1"/>
            <a:r>
              <a:rPr lang="en-US" dirty="0" smtClean="0"/>
              <a:t>Choose     so that the expected initial updates are comparable with the expected size of the weights</a:t>
            </a:r>
          </a:p>
          <a:p>
            <a:pPr lvl="1"/>
            <a:r>
              <a:rPr lang="en-US" dirty="0" smtClean="0"/>
              <a:t>Choose   :</a:t>
            </a:r>
          </a:p>
          <a:p>
            <a:pPr lvl="2"/>
            <a:r>
              <a:rPr lang="en-US" dirty="0" smtClean="0"/>
              <a:t>Select a small </a:t>
            </a:r>
            <a:r>
              <a:rPr lang="en-US" dirty="0" smtClean="0">
                <a:solidFill>
                  <a:srgbClr val="FF0000"/>
                </a:solidFill>
              </a:rPr>
              <a:t>subsample</a:t>
            </a:r>
          </a:p>
          <a:p>
            <a:pPr lvl="2"/>
            <a:r>
              <a:rPr lang="en-US" dirty="0" smtClean="0"/>
              <a:t>Try</a:t>
            </a:r>
            <a:r>
              <a:rPr lang="en-US" dirty="0" smtClean="0">
                <a:solidFill>
                  <a:srgbClr val="FF0000"/>
                </a:solidFill>
              </a:rPr>
              <a:t> </a:t>
            </a:r>
            <a:r>
              <a:rPr lang="en-US" dirty="0" smtClean="0"/>
              <a:t>various rates    (e.g., 10,1,0.1,0.01,…)</a:t>
            </a:r>
          </a:p>
          <a:p>
            <a:pPr lvl="2"/>
            <a:r>
              <a:rPr lang="en-US" dirty="0" smtClean="0"/>
              <a:t>Pick the one that most reduces the cost</a:t>
            </a:r>
          </a:p>
          <a:p>
            <a:pPr lvl="2"/>
            <a:r>
              <a:rPr lang="en-US" dirty="0" smtClean="0"/>
              <a:t>Use    for next 100k iterations on the full dataset</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43</a:t>
            </a:fld>
            <a:endParaRPr lang="zh-CN" altLang="en-US"/>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889104" y="1750337"/>
            <a:ext cx="1245489" cy="322707"/>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712836" y="2132860"/>
            <a:ext cx="5040560" cy="693755"/>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460336" y="3488817"/>
            <a:ext cx="230314" cy="257556"/>
          </a:xfrm>
          <a:prstGeom prst="rect">
            <a:avLst/>
          </a:prstGeom>
        </p:spPr>
      </p:pic>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439196" y="4497501"/>
            <a:ext cx="156019" cy="2154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824301" y="5373789"/>
            <a:ext cx="156019" cy="215455"/>
          </a:xfrm>
          <a:prstGeom prst="rect">
            <a:avLst/>
          </a:prstGeom>
        </p:spPr>
      </p:pic>
      <p:pic>
        <p:nvPicPr>
          <p:cNvPr id="12" name="Picture 11"/>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2241080" y="6273892"/>
            <a:ext cx="156019" cy="215455"/>
          </a:xfrm>
          <a:prstGeom prst="rect">
            <a:avLst/>
          </a:prstGeom>
        </p:spPr>
      </p:pic>
    </p:spTree>
    <p:extLst>
      <p:ext uri="{BB962C8B-B14F-4D97-AF65-F5344CB8AC3E}">
        <p14:creationId xmlns:p14="http://schemas.microsoft.com/office/powerpoint/2010/main" val="101444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p:txBody>
          <a:bodyPr/>
          <a:lstStyle/>
          <a:p>
            <a:r>
              <a:rPr lang="en-US" dirty="0" smtClean="0"/>
              <a:t>Sparse Linear SVM:</a:t>
            </a:r>
          </a:p>
          <a:p>
            <a:pPr lvl="1"/>
            <a:r>
              <a:rPr lang="en-US" dirty="0" smtClean="0"/>
              <a:t>Feature vector     is sparse (contains many zeros)</a:t>
            </a:r>
          </a:p>
          <a:p>
            <a:pPr lvl="2"/>
            <a:r>
              <a:rPr lang="en-US" dirty="0" smtClean="0"/>
              <a:t>Do not do:</a:t>
            </a:r>
          </a:p>
          <a:p>
            <a:pPr lvl="2"/>
            <a:r>
              <a:rPr lang="en-US" dirty="0" smtClean="0"/>
              <a:t>But represent      as a sparse vector</a:t>
            </a:r>
          </a:p>
          <a:p>
            <a:pPr lvl="1"/>
            <a:r>
              <a:rPr lang="en-US" dirty="0" smtClean="0">
                <a:solidFill>
                  <a:schemeClr val="accent2">
                    <a:lumMod val="75000"/>
                  </a:schemeClr>
                </a:solidFill>
              </a:rPr>
              <a:t>Can we do the SGD update more efficiently</a:t>
            </a:r>
            <a:r>
              <a:rPr lang="en-US" dirty="0" smtClean="0"/>
              <a:t>?</a:t>
            </a:r>
          </a:p>
          <a:p>
            <a:pPr lvl="1"/>
            <a:endParaRPr lang="en-US" dirty="0"/>
          </a:p>
          <a:p>
            <a:pPr lvl="1"/>
            <a:r>
              <a:rPr lang="en-US" dirty="0" smtClean="0">
                <a:solidFill>
                  <a:srgbClr val="FF0000"/>
                </a:solidFill>
              </a:rPr>
              <a:t>Approximated</a:t>
            </a:r>
            <a:r>
              <a:rPr lang="en-US" dirty="0" smtClean="0"/>
              <a:t> in 2 steps: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44</a:t>
            </a:fld>
            <a:endParaRPr lang="zh-CN" altLang="en-US"/>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453024" y="2389632"/>
            <a:ext cx="260032" cy="198120"/>
          </a:xfrm>
          <a:prstGeom prst="rect">
            <a:avLst/>
          </a:prstGeom>
        </p:spPr>
      </p:pic>
      <p:pic>
        <p:nvPicPr>
          <p:cNvPr id="7" name="Picture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440832" y="2762121"/>
            <a:ext cx="5472788" cy="306843"/>
          </a:xfrm>
          <a:prstGeom prst="rect">
            <a:avLst/>
          </a:prstGeom>
        </p:spPr>
      </p:pic>
      <p:pic>
        <p:nvPicPr>
          <p:cNvPr id="8"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484839" y="3272792"/>
            <a:ext cx="260032" cy="198120"/>
          </a:xfrm>
          <a:prstGeom prst="rect">
            <a:avLst/>
          </a:prstGeom>
        </p:spPr>
      </p:pic>
      <p:pic>
        <p:nvPicPr>
          <p:cNvPr id="11" name="Picture 1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465172" y="3241973"/>
            <a:ext cx="2636139" cy="280797"/>
          </a:xfrm>
          <a:prstGeom prst="rect">
            <a:avLst/>
          </a:prstGeom>
        </p:spPr>
      </p:pic>
      <p:pic>
        <p:nvPicPr>
          <p:cNvPr id="12" name="Picture 1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921005" y="4078208"/>
            <a:ext cx="3430333" cy="502920"/>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640632" y="5256618"/>
            <a:ext cx="2757678" cy="980694"/>
          </a:xfrm>
          <a:prstGeom prst="rect">
            <a:avLst/>
          </a:prstGeom>
        </p:spPr>
      </p:pic>
      <p:sp>
        <p:nvSpPr>
          <p:cNvPr id="14" name="TextBox 13"/>
          <p:cNvSpPr txBox="1"/>
          <p:nvPr/>
        </p:nvSpPr>
        <p:spPr>
          <a:xfrm>
            <a:off x="4953000" y="5256622"/>
            <a:ext cx="3816424" cy="646331"/>
          </a:xfrm>
          <a:prstGeom prst="rect">
            <a:avLst/>
          </a:prstGeom>
          <a:noFill/>
        </p:spPr>
        <p:txBody>
          <a:bodyPr wrap="square" rtlCol="0">
            <a:spAutoFit/>
          </a:bodyPr>
          <a:lstStyle/>
          <a:p>
            <a:r>
              <a:rPr lang="en-US" dirty="0" smtClean="0">
                <a:solidFill>
                  <a:srgbClr val="FF0000"/>
                </a:solidFill>
              </a:rPr>
              <a:t>Cheap</a:t>
            </a:r>
            <a:r>
              <a:rPr lang="en-US" dirty="0" smtClean="0"/>
              <a:t>:      is sparse and so few coordinates </a:t>
            </a:r>
            <a:r>
              <a:rPr lang="en-US" b="1" dirty="0" smtClean="0"/>
              <a:t>j</a:t>
            </a:r>
            <a:r>
              <a:rPr lang="en-US" dirty="0" smtClean="0"/>
              <a:t> of </a:t>
            </a:r>
            <a:r>
              <a:rPr lang="en-US" b="1" dirty="0" smtClean="0"/>
              <a:t>w</a:t>
            </a:r>
            <a:r>
              <a:rPr lang="en-US" dirty="0" smtClean="0"/>
              <a:t> will be </a:t>
            </a:r>
            <a:r>
              <a:rPr lang="en-US" dirty="0" smtClean="0"/>
              <a:t>updates</a:t>
            </a:r>
            <a:endParaRPr lang="en-US" dirty="0" smtClean="0"/>
          </a:p>
        </p:txBody>
      </p:sp>
      <p:pic>
        <p:nvPicPr>
          <p:cNvPr id="15" name="Picture 14"/>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5880911" y="5394960"/>
            <a:ext cx="224218" cy="165544"/>
          </a:xfrm>
          <a:prstGeom prst="rect">
            <a:avLst/>
          </a:prstGeom>
        </p:spPr>
      </p:pic>
      <p:sp>
        <p:nvSpPr>
          <p:cNvPr id="16" name="TextBox 15"/>
          <p:cNvSpPr txBox="1"/>
          <p:nvPr/>
        </p:nvSpPr>
        <p:spPr>
          <a:xfrm>
            <a:off x="4953000" y="5847400"/>
            <a:ext cx="3816424" cy="646331"/>
          </a:xfrm>
          <a:prstGeom prst="rect">
            <a:avLst/>
          </a:prstGeom>
          <a:noFill/>
        </p:spPr>
        <p:txBody>
          <a:bodyPr wrap="square" rtlCol="0">
            <a:spAutoFit/>
          </a:bodyPr>
          <a:lstStyle/>
          <a:p>
            <a:r>
              <a:rPr lang="en-US" dirty="0" smtClean="0">
                <a:solidFill>
                  <a:srgbClr val="FF0000"/>
                </a:solidFill>
              </a:rPr>
              <a:t>Expensive</a:t>
            </a:r>
            <a:r>
              <a:rPr lang="en-US" dirty="0" smtClean="0"/>
              <a:t>: </a:t>
            </a:r>
            <a:r>
              <a:rPr lang="en-US" b="1" dirty="0" smtClean="0"/>
              <a:t>w</a:t>
            </a:r>
            <a:r>
              <a:rPr lang="en-US" dirty="0" smtClean="0"/>
              <a:t> is not sparse, all coordinates need to be updated</a:t>
            </a:r>
            <a:endParaRPr lang="en-US" dirty="0"/>
          </a:p>
        </p:txBody>
      </p:sp>
    </p:spTree>
    <p:extLst>
      <p:ext uri="{BB962C8B-B14F-4D97-AF65-F5344CB8AC3E}">
        <p14:creationId xmlns:p14="http://schemas.microsoft.com/office/powerpoint/2010/main" val="106513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a:xfrm>
            <a:off x="838200" y="1600204"/>
            <a:ext cx="7931224" cy="4525963"/>
          </a:xfrm>
        </p:spPr>
        <p:txBody>
          <a:bodyPr/>
          <a:lstStyle/>
          <a:p>
            <a:r>
              <a:rPr lang="en-US" dirty="0" smtClean="0">
                <a:solidFill>
                  <a:srgbClr val="C00000"/>
                </a:solidFill>
              </a:rPr>
              <a:t>Solution 1</a:t>
            </a:r>
            <a:r>
              <a:rPr lang="en-US" dirty="0" smtClean="0"/>
              <a:t>:</a:t>
            </a:r>
          </a:p>
          <a:p>
            <a:pPr lvl="1"/>
            <a:r>
              <a:rPr lang="en-US" dirty="0" smtClean="0"/>
              <a:t>Represent vector </a:t>
            </a:r>
            <a:r>
              <a:rPr lang="en-US" b="1" dirty="0" smtClean="0"/>
              <a:t>w</a:t>
            </a:r>
            <a:r>
              <a:rPr lang="en-US" dirty="0" smtClean="0"/>
              <a:t> as the product of scalar </a:t>
            </a:r>
            <a:r>
              <a:rPr lang="en-US" b="1" dirty="0" smtClean="0"/>
              <a:t>s</a:t>
            </a:r>
            <a:r>
              <a:rPr lang="en-US" dirty="0" smtClean="0"/>
              <a:t> and the vector </a:t>
            </a:r>
            <a:r>
              <a:rPr lang="en-US" b="1" dirty="0" smtClean="0"/>
              <a:t>v</a:t>
            </a:r>
          </a:p>
          <a:p>
            <a:pPr lvl="1"/>
            <a:r>
              <a:rPr lang="en-US" dirty="0" smtClean="0"/>
              <a:t>Then the update procedure is:</a:t>
            </a:r>
          </a:p>
          <a:p>
            <a:pPr lvl="2"/>
            <a:r>
              <a:rPr lang="en-US" dirty="0" smtClean="0"/>
              <a:t>1)</a:t>
            </a:r>
          </a:p>
          <a:p>
            <a:pPr lvl="2"/>
            <a:r>
              <a:rPr lang="en-US" dirty="0" smtClean="0"/>
              <a:t>2)</a:t>
            </a:r>
          </a:p>
          <a:p>
            <a:r>
              <a:rPr lang="en-US" dirty="0" smtClean="0">
                <a:solidFill>
                  <a:srgbClr val="C00000"/>
                </a:solidFill>
              </a:rPr>
              <a:t>Solution 2:</a:t>
            </a:r>
          </a:p>
          <a:p>
            <a:pPr lvl="1"/>
            <a:r>
              <a:rPr lang="en-US" dirty="0" smtClean="0"/>
              <a:t>Perform only step 1) for each training example</a:t>
            </a:r>
          </a:p>
          <a:p>
            <a:pPr lvl="1"/>
            <a:r>
              <a:rPr lang="en-US" dirty="0" smtClean="0"/>
              <a:t>Perform step 2) with lower frequency and higher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45</a:t>
            </a:fld>
            <a:endParaRPr lang="zh-CN" altLang="en-US"/>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224808" y="1844824"/>
            <a:ext cx="1485900" cy="174308"/>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432721" y="3645028"/>
            <a:ext cx="2336482" cy="379285"/>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32724" y="4156319"/>
            <a:ext cx="1435417" cy="280797"/>
          </a:xfrm>
          <a:prstGeom prst="rect">
            <a:avLst/>
          </a:prstGeom>
        </p:spPr>
      </p:pic>
      <p:pic>
        <p:nvPicPr>
          <p:cNvPr id="11" name="Picture 1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648748" y="6237885"/>
            <a:ext cx="156019" cy="215455"/>
          </a:xfrm>
          <a:prstGeom prst="rect">
            <a:avLst/>
          </a:prstGeom>
        </p:spPr>
      </p:pic>
      <p:pic>
        <p:nvPicPr>
          <p:cNvPr id="12" name="Picture 11"/>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033121" y="3697346"/>
            <a:ext cx="2951432" cy="1198741"/>
          </a:xfrm>
          <a:prstGeom prst="rect">
            <a:avLst/>
          </a:prstGeom>
        </p:spPr>
      </p:pic>
    </p:spTree>
    <p:extLst>
      <p:ext uri="{BB962C8B-B14F-4D97-AF65-F5344CB8AC3E}">
        <p14:creationId xmlns:p14="http://schemas.microsoft.com/office/powerpoint/2010/main" val="164202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p:txBody>
          <a:bodyPr/>
          <a:lstStyle/>
          <a:p>
            <a:r>
              <a:rPr lang="en-US" dirty="0" smtClean="0">
                <a:solidFill>
                  <a:srgbClr val="FF33CC"/>
                </a:solidFill>
              </a:rPr>
              <a:t>Stopping criteria</a:t>
            </a:r>
            <a:r>
              <a:rPr lang="en-US" dirty="0" smtClean="0"/>
              <a:t>:</a:t>
            </a:r>
          </a:p>
          <a:p>
            <a:pPr marL="0" indent="0">
              <a:buNone/>
            </a:pPr>
            <a:r>
              <a:rPr lang="en-US" dirty="0"/>
              <a:t> </a:t>
            </a:r>
            <a:r>
              <a:rPr lang="en-US" dirty="0" smtClean="0"/>
              <a:t>   How many iterations of SGD?</a:t>
            </a:r>
          </a:p>
          <a:p>
            <a:pPr lvl="1"/>
            <a:r>
              <a:rPr lang="en-US" dirty="0"/>
              <a:t>	</a:t>
            </a:r>
            <a:r>
              <a:rPr lang="en-US" dirty="0" smtClean="0"/>
              <a:t>Early stopping with </a:t>
            </a:r>
            <a:r>
              <a:rPr lang="en-US" dirty="0" smtClean="0">
                <a:solidFill>
                  <a:schemeClr val="accent6">
                    <a:lumMod val="50000"/>
                  </a:schemeClr>
                </a:solidFill>
              </a:rPr>
              <a:t>cross validation</a:t>
            </a:r>
          </a:p>
          <a:p>
            <a:pPr lvl="2"/>
            <a:r>
              <a:rPr lang="en-US" dirty="0" smtClean="0"/>
              <a:t>Create validation set</a:t>
            </a:r>
          </a:p>
          <a:p>
            <a:pPr lvl="2"/>
            <a:r>
              <a:rPr lang="en-US" dirty="0" smtClean="0"/>
              <a:t>Monitor cost function on the validation set</a:t>
            </a:r>
          </a:p>
          <a:p>
            <a:pPr lvl="2"/>
            <a:r>
              <a:rPr lang="en-US" dirty="0" smtClean="0"/>
              <a:t>Stop when loss stops decreasing</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46</a:t>
            </a:fld>
            <a:endParaRPr lang="zh-CN" altLang="en-US"/>
          </a:p>
        </p:txBody>
      </p:sp>
    </p:spTree>
    <p:extLst>
      <p:ext uri="{BB962C8B-B14F-4D97-AF65-F5344CB8AC3E}">
        <p14:creationId xmlns:p14="http://schemas.microsoft.com/office/powerpoint/2010/main" val="4062482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p:txBody>
          <a:bodyPr/>
          <a:lstStyle/>
          <a:p>
            <a:r>
              <a:rPr lang="en-US" dirty="0">
                <a:solidFill>
                  <a:srgbClr val="FF33CC"/>
                </a:solidFill>
              </a:rPr>
              <a:t>Stopping criteria</a:t>
            </a:r>
            <a:r>
              <a:rPr lang="en-US" dirty="0"/>
              <a:t>:</a:t>
            </a:r>
          </a:p>
          <a:p>
            <a:pPr marL="0" indent="0">
              <a:buNone/>
            </a:pPr>
            <a:r>
              <a:rPr lang="en-US" dirty="0"/>
              <a:t>    How many iterations of SGD?</a:t>
            </a:r>
          </a:p>
          <a:p>
            <a:pPr lvl="1"/>
            <a:r>
              <a:rPr lang="en-US" dirty="0" smtClean="0"/>
              <a:t>Early Stopping</a:t>
            </a:r>
          </a:p>
          <a:p>
            <a:pPr lvl="2"/>
            <a:r>
              <a:rPr lang="en-US" dirty="0" smtClean="0"/>
              <a:t>Extract two disjoint subsamples </a:t>
            </a:r>
            <a:r>
              <a:rPr lang="en-US" b="1" dirty="0" smtClean="0"/>
              <a:t>A</a:t>
            </a:r>
            <a:r>
              <a:rPr lang="en-US" dirty="0" smtClean="0"/>
              <a:t> and </a:t>
            </a:r>
            <a:r>
              <a:rPr lang="en-US" b="1" dirty="0" smtClean="0"/>
              <a:t>B</a:t>
            </a:r>
            <a:r>
              <a:rPr lang="en-US" dirty="0" smtClean="0"/>
              <a:t> of training data</a:t>
            </a:r>
          </a:p>
          <a:p>
            <a:pPr lvl="2"/>
            <a:r>
              <a:rPr lang="en-US" dirty="0" smtClean="0"/>
              <a:t>Train on </a:t>
            </a:r>
            <a:r>
              <a:rPr lang="en-US" b="1" dirty="0" smtClean="0"/>
              <a:t>A</a:t>
            </a:r>
            <a:r>
              <a:rPr lang="en-US" dirty="0" smtClean="0"/>
              <a:t>, stop by validating on </a:t>
            </a:r>
            <a:r>
              <a:rPr lang="en-US" b="1" dirty="0" smtClean="0"/>
              <a:t>B</a:t>
            </a:r>
          </a:p>
          <a:p>
            <a:pPr lvl="2"/>
            <a:r>
              <a:rPr lang="en-US" dirty="0" smtClean="0"/>
              <a:t>Number of epochs is an estimate of </a:t>
            </a:r>
            <a:r>
              <a:rPr lang="en-US" b="1" dirty="0" smtClean="0"/>
              <a:t>k</a:t>
            </a:r>
          </a:p>
          <a:p>
            <a:pPr lvl="2"/>
            <a:r>
              <a:rPr lang="en-US" dirty="0" smtClean="0"/>
              <a:t>Train for </a:t>
            </a:r>
            <a:r>
              <a:rPr lang="en-US" b="1" dirty="0" smtClean="0"/>
              <a:t>k </a:t>
            </a:r>
            <a:r>
              <a:rPr lang="en-US" dirty="0" smtClean="0"/>
              <a:t>epochs on the full dataset</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47</a:t>
            </a:fld>
            <a:endParaRPr lang="zh-CN" altLang="en-US"/>
          </a:p>
        </p:txBody>
      </p:sp>
      <p:sp>
        <p:nvSpPr>
          <p:cNvPr id="5" name="Frame 4"/>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7775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ocaluser\Deskto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5011" y="1772820"/>
            <a:ext cx="4260925" cy="3395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about Multiple Classes?</a:t>
            </a:r>
            <a:endParaRPr lang="en-US" dirty="0"/>
          </a:p>
        </p:txBody>
      </p:sp>
      <p:sp>
        <p:nvSpPr>
          <p:cNvPr id="3" name="Content Placeholder 2"/>
          <p:cNvSpPr>
            <a:spLocks noGrp="1"/>
          </p:cNvSpPr>
          <p:nvPr>
            <p:ph idx="1"/>
          </p:nvPr>
        </p:nvSpPr>
        <p:spPr/>
        <p:txBody>
          <a:bodyPr/>
          <a:lstStyle/>
          <a:p>
            <a:r>
              <a:rPr lang="en-US" dirty="0" smtClean="0"/>
              <a:t>Idea 1:</a:t>
            </a:r>
          </a:p>
          <a:p>
            <a:pPr lvl="1"/>
            <a:r>
              <a:rPr lang="en-US" dirty="0" smtClean="0">
                <a:solidFill>
                  <a:srgbClr val="FF0000"/>
                </a:solidFill>
              </a:rPr>
              <a:t>One against all</a:t>
            </a:r>
          </a:p>
          <a:p>
            <a:pPr marL="457198" lvl="1" indent="0">
              <a:buNone/>
            </a:pPr>
            <a:r>
              <a:rPr lang="en-US" dirty="0" smtClean="0"/>
              <a:t>Learn 3 classifiers</a:t>
            </a:r>
          </a:p>
          <a:p>
            <a:pPr lvl="2"/>
            <a:r>
              <a:rPr lang="en-US" dirty="0" smtClean="0"/>
              <a:t>+ vs. {o,-}</a:t>
            </a:r>
          </a:p>
          <a:p>
            <a:pPr lvl="2"/>
            <a:r>
              <a:rPr lang="en-US" dirty="0" smtClean="0"/>
              <a:t>- vs. {o,+}</a:t>
            </a:r>
          </a:p>
          <a:p>
            <a:pPr lvl="2"/>
            <a:r>
              <a:rPr lang="en-US" dirty="0"/>
              <a:t>o</a:t>
            </a:r>
            <a:r>
              <a:rPr lang="en-US" dirty="0" smtClean="0"/>
              <a:t> vs. {+,-}</a:t>
            </a:r>
          </a:p>
          <a:p>
            <a:pPr marL="457198" lvl="1" indent="0">
              <a:buNone/>
            </a:pPr>
            <a:r>
              <a:rPr lang="en-US" dirty="0" smtClean="0"/>
              <a:t>Obtain:</a:t>
            </a:r>
          </a:p>
          <a:p>
            <a:pPr lvl="1"/>
            <a:r>
              <a:rPr lang="en-US" dirty="0" smtClean="0"/>
              <a:t>Return class </a:t>
            </a:r>
            <a:r>
              <a:rPr lang="en-US" i="1" dirty="0" smtClean="0"/>
              <a:t>c</a:t>
            </a:r>
          </a:p>
          <a:p>
            <a:pPr marL="457198" lvl="1" indent="0">
              <a:buNone/>
            </a:pPr>
            <a:endParaRPr lang="en-US" dirty="0" smtClean="0"/>
          </a:p>
          <a:p>
            <a:pPr lvl="2"/>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48</a:t>
            </a:fld>
            <a:endParaRPr lang="zh-CN" altLang="en-US"/>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544662" y="4676911"/>
            <a:ext cx="2192314" cy="264261"/>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496620" y="5778785"/>
            <a:ext cx="2521077" cy="314515"/>
          </a:xfrm>
          <a:prstGeom prst="rect">
            <a:avLst/>
          </a:prstGeom>
        </p:spPr>
      </p:pic>
    </p:spTree>
    <p:extLst>
      <p:ext uri="{BB962C8B-B14F-4D97-AF65-F5344CB8AC3E}">
        <p14:creationId xmlns:p14="http://schemas.microsoft.com/office/powerpoint/2010/main" val="23326903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localuser\Deskto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0756" y="4077072"/>
            <a:ext cx="3107375" cy="24761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What about </a:t>
            </a:r>
            <a:r>
              <a:rPr lang="en-US" dirty="0" smtClean="0"/>
              <a:t>Multiple Classes</a:t>
            </a:r>
            <a:r>
              <a:rPr lang="en-US" dirty="0"/>
              <a:t>?</a:t>
            </a:r>
          </a:p>
        </p:txBody>
      </p:sp>
      <p:sp>
        <p:nvSpPr>
          <p:cNvPr id="3" name="Content Placeholder 2"/>
          <p:cNvSpPr>
            <a:spLocks noGrp="1"/>
          </p:cNvSpPr>
          <p:nvPr>
            <p:ph idx="1"/>
          </p:nvPr>
        </p:nvSpPr>
        <p:spPr/>
        <p:txBody>
          <a:bodyPr/>
          <a:lstStyle/>
          <a:p>
            <a:r>
              <a:rPr lang="en-US" dirty="0" smtClean="0"/>
              <a:t>Idea 2:</a:t>
            </a:r>
          </a:p>
          <a:p>
            <a:pPr lvl="1"/>
            <a:r>
              <a:rPr lang="en-US" dirty="0" smtClean="0"/>
              <a:t>Learn </a:t>
            </a:r>
            <a:r>
              <a:rPr lang="en-US" dirty="0" smtClean="0">
                <a:solidFill>
                  <a:srgbClr val="FF0000"/>
                </a:solidFill>
              </a:rPr>
              <a:t>3</a:t>
            </a:r>
            <a:r>
              <a:rPr lang="en-US" dirty="0" smtClean="0"/>
              <a:t> sets of weights </a:t>
            </a:r>
            <a:r>
              <a:rPr lang="en-US" dirty="0" smtClean="0">
                <a:solidFill>
                  <a:srgbClr val="FF0000"/>
                </a:solidFill>
              </a:rPr>
              <a:t>simultaneously</a:t>
            </a:r>
            <a:r>
              <a:rPr lang="en-US" dirty="0" smtClean="0"/>
              <a:t> </a:t>
            </a:r>
          </a:p>
          <a:p>
            <a:pPr lvl="1"/>
            <a:r>
              <a:rPr lang="en-US" dirty="0" smtClean="0"/>
              <a:t>Want the correct class to have highest margin:</a:t>
            </a:r>
          </a:p>
          <a:p>
            <a:pPr lvl="1"/>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49</a:t>
            </a:fld>
            <a:endParaRPr lang="zh-CN" altLang="en-US"/>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54140" y="3315650"/>
            <a:ext cx="5463159" cy="329374"/>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612915" y="3933056"/>
            <a:ext cx="697230" cy="255270"/>
          </a:xfrm>
          <a:prstGeom prst="rect">
            <a:avLst/>
          </a:prstGeom>
        </p:spPr>
      </p:pic>
      <p:cxnSp>
        <p:nvCxnSpPr>
          <p:cNvPr id="9" name="Straight Arrow Connector 8"/>
          <p:cNvCxnSpPr/>
          <p:nvPr/>
        </p:nvCxnSpPr>
        <p:spPr>
          <a:xfrm flipH="1">
            <a:off x="4945732" y="4020305"/>
            <a:ext cx="1667182" cy="3688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010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Support Vector Machines</a:t>
            </a:r>
          </a:p>
          <a:p>
            <a:pPr lvl="1"/>
            <a:r>
              <a:rPr lang="en-US" dirty="0" smtClean="0"/>
              <a:t>History</a:t>
            </a:r>
          </a:p>
          <a:p>
            <a:pPr lvl="1"/>
            <a:r>
              <a:rPr lang="en-US" dirty="0" smtClean="0"/>
              <a:t>Linear Separable SVMs</a:t>
            </a:r>
          </a:p>
          <a:p>
            <a:pPr lvl="1"/>
            <a:r>
              <a:rPr lang="en-US" dirty="0" smtClean="0"/>
              <a:t>Non-linear </a:t>
            </a:r>
            <a:r>
              <a:rPr lang="en-US" dirty="0"/>
              <a:t>Separable </a:t>
            </a:r>
            <a:r>
              <a:rPr lang="en-US" dirty="0" smtClean="0"/>
              <a:t>SVMs</a:t>
            </a:r>
          </a:p>
          <a:p>
            <a:pPr lvl="2"/>
            <a:r>
              <a:rPr lang="en-US" dirty="0" smtClean="0"/>
              <a:t>Soft Margin</a:t>
            </a:r>
          </a:p>
          <a:p>
            <a:pPr lvl="2"/>
            <a:r>
              <a:rPr lang="en-US" dirty="0" smtClean="0"/>
              <a:t>Kernel Trick</a:t>
            </a:r>
          </a:p>
          <a:p>
            <a:pPr marL="514347" indent="-457198"/>
            <a:r>
              <a:rPr lang="en-US" dirty="0" smtClean="0"/>
              <a:t>Parameter Estimation</a:t>
            </a:r>
          </a:p>
          <a:p>
            <a:pPr marL="514347" indent="-457198"/>
            <a:r>
              <a:rPr lang="en-US" dirty="0" smtClean="0"/>
              <a:t>Further Reading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5</a:t>
            </a:fld>
            <a:endParaRPr lang="zh-CN" altLang="en-US"/>
          </a:p>
        </p:txBody>
      </p:sp>
    </p:spTree>
    <p:extLst>
      <p:ext uri="{BB962C8B-B14F-4D97-AF65-F5344CB8AC3E}">
        <p14:creationId xmlns:p14="http://schemas.microsoft.com/office/powerpoint/2010/main" val="9876503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SVM</a:t>
            </a:r>
            <a:endParaRPr lang="en-US" dirty="0"/>
          </a:p>
        </p:txBody>
      </p:sp>
      <p:sp>
        <p:nvSpPr>
          <p:cNvPr id="3" name="Content Placeholder 2"/>
          <p:cNvSpPr>
            <a:spLocks noGrp="1"/>
          </p:cNvSpPr>
          <p:nvPr>
            <p:ph idx="1"/>
          </p:nvPr>
        </p:nvSpPr>
        <p:spPr/>
        <p:txBody>
          <a:bodyPr/>
          <a:lstStyle/>
          <a:p>
            <a:r>
              <a:rPr lang="en-US" dirty="0" smtClean="0"/>
              <a:t>Optimization problem:</a:t>
            </a:r>
          </a:p>
          <a:p>
            <a:endParaRPr lang="en-US" dirty="0"/>
          </a:p>
          <a:p>
            <a:endParaRPr lang="en-US" dirty="0" smtClean="0"/>
          </a:p>
          <a:p>
            <a:pPr lvl="1"/>
            <a:r>
              <a:rPr lang="en-US" dirty="0" smtClean="0"/>
              <a:t>To obtain parameters          for each class c, we can use similar techniques as for 2 class SVM</a:t>
            </a:r>
          </a:p>
          <a:p>
            <a:pPr lvl="1"/>
            <a:endParaRPr lang="en-US" dirty="0"/>
          </a:p>
          <a:p>
            <a:r>
              <a:rPr lang="en-US" dirty="0" smtClean="0"/>
              <a:t>SVM is widely perceived a </a:t>
            </a:r>
            <a:r>
              <a:rPr lang="en-US" dirty="0" smtClean="0">
                <a:solidFill>
                  <a:srgbClr val="FF0000"/>
                </a:solidFill>
              </a:rPr>
              <a:t>very powerful learning algorithm </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50</a:t>
            </a:fld>
            <a:endParaRPr lang="zh-CN" alt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52601" y="2204867"/>
            <a:ext cx="5478780" cy="1068705"/>
          </a:xfrm>
          <a:prstGeom prst="rect">
            <a:avLst/>
          </a:prstGeom>
        </p:spPr>
      </p:pic>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520952" y="3501012"/>
            <a:ext cx="648072" cy="250391"/>
          </a:xfrm>
          <a:prstGeom prst="rect">
            <a:avLst/>
          </a:prstGeom>
        </p:spPr>
      </p:pic>
    </p:spTree>
    <p:extLst>
      <p:ext uri="{BB962C8B-B14F-4D97-AF65-F5344CB8AC3E}">
        <p14:creationId xmlns:p14="http://schemas.microsoft.com/office/powerpoint/2010/main" val="47299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a:buNone/>
            </a:pPr>
            <a:endParaRPr lang="en-US" altLang="zh-CN" sz="2800" dirty="0"/>
          </a:p>
          <a:p>
            <a:pPr>
              <a:buNone/>
            </a:pPr>
            <a:r>
              <a:rPr lang="en-US" altLang="zh-CN" dirty="0" err="1" smtClean="0"/>
              <a:t>Libsvm</a:t>
            </a:r>
            <a:r>
              <a:rPr lang="en-US" altLang="zh-CN" dirty="0" smtClean="0"/>
              <a:t> package for R:</a:t>
            </a:r>
          </a:p>
          <a:p>
            <a:pPr>
              <a:buNone/>
            </a:pPr>
            <a:r>
              <a:rPr lang="en-US" altLang="zh-CN" sz="2400" dirty="0"/>
              <a:t> </a:t>
            </a:r>
            <a:r>
              <a:rPr lang="en-US" altLang="zh-CN" sz="2400" dirty="0">
                <a:hlinkClick r:id="rId2"/>
              </a:rPr>
              <a:t>http://cran.r-project.org/web/packages/e1071/index.html</a:t>
            </a:r>
            <a:endParaRPr lang="en-US" altLang="zh-CN" sz="2400" dirty="0"/>
          </a:p>
          <a:p>
            <a:endParaRPr lang="zh-CN" altLang="en-US" sz="2800" dirty="0"/>
          </a:p>
        </p:txBody>
      </p:sp>
      <p:sp>
        <p:nvSpPr>
          <p:cNvPr id="4" name="灯片编号占位符 3"/>
          <p:cNvSpPr>
            <a:spLocks noGrp="1"/>
          </p:cNvSpPr>
          <p:nvPr>
            <p:ph type="sldNum" sz="quarter" idx="12"/>
          </p:nvPr>
        </p:nvSpPr>
        <p:spPr/>
        <p:txBody>
          <a:bodyPr/>
          <a:lstStyle/>
          <a:p>
            <a:pPr>
              <a:defRPr/>
            </a:pPr>
            <a:fld id="{9CDD87AA-3629-476D-84D9-26BE87F7F3C8}" type="slidenum">
              <a:rPr lang="zh-CN" altLang="en-US" smtClean="0"/>
              <a:pPr>
                <a:defRPr/>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a:xfrm>
            <a:off x="838200" y="1600200"/>
            <a:ext cx="8229600" cy="4781128"/>
          </a:xfrm>
        </p:spPr>
        <p:txBody>
          <a:bodyPr/>
          <a:lstStyle/>
          <a:p>
            <a:pPr>
              <a:buNone/>
            </a:pPr>
            <a:r>
              <a:rPr lang="en-US" altLang="zh-CN" sz="1600" dirty="0"/>
              <a:t>&gt; # load library, class, a dependence for the SVM library</a:t>
            </a:r>
          </a:p>
          <a:p>
            <a:pPr>
              <a:buNone/>
            </a:pPr>
            <a:r>
              <a:rPr lang="en-US" altLang="zh-CN" sz="1600" dirty="0"/>
              <a:t>&gt; library(class)</a:t>
            </a:r>
          </a:p>
          <a:p>
            <a:pPr>
              <a:buNone/>
            </a:pPr>
            <a:r>
              <a:rPr lang="en-US" altLang="zh-CN" sz="1600" dirty="0"/>
              <a:t>&gt; # load library, SVM</a:t>
            </a:r>
          </a:p>
          <a:p>
            <a:pPr>
              <a:buNone/>
            </a:pPr>
            <a:r>
              <a:rPr lang="en-US" altLang="zh-CN" sz="1600" dirty="0"/>
              <a:t>&gt; library(e1071)</a:t>
            </a:r>
          </a:p>
          <a:p>
            <a:pPr>
              <a:buNone/>
            </a:pPr>
            <a:r>
              <a:rPr lang="en-US" altLang="zh-CN" sz="1600" dirty="0"/>
              <a:t>&gt; # load library, </a:t>
            </a:r>
            <a:r>
              <a:rPr lang="en-US" altLang="zh-CN" sz="1600" dirty="0" err="1"/>
              <a:t>mlbench</a:t>
            </a:r>
            <a:r>
              <a:rPr lang="en-US" altLang="zh-CN" sz="1600" dirty="0"/>
              <a:t>, a collection of some datasets from the UCI repository</a:t>
            </a:r>
          </a:p>
          <a:p>
            <a:pPr>
              <a:buNone/>
            </a:pPr>
            <a:r>
              <a:rPr lang="en-US" altLang="zh-CN" sz="1600" dirty="0"/>
              <a:t>&gt; library(</a:t>
            </a:r>
            <a:r>
              <a:rPr lang="en-US" altLang="zh-CN" sz="1600" dirty="0" err="1"/>
              <a:t>mlbench</a:t>
            </a:r>
            <a:r>
              <a:rPr lang="en-US" altLang="zh-CN" sz="1600" dirty="0"/>
              <a:t>)</a:t>
            </a:r>
          </a:p>
          <a:p>
            <a:pPr>
              <a:buNone/>
            </a:pPr>
            <a:r>
              <a:rPr lang="en-US" altLang="zh-CN" sz="1600" dirty="0"/>
              <a:t>&gt; # load data, has 7 classes, details of data: </a:t>
            </a:r>
            <a:r>
              <a:rPr lang="en-US" altLang="zh-CN" sz="1600" dirty="0">
                <a:hlinkClick r:id="rId2"/>
              </a:rPr>
              <a:t>http://archive.ics.uci.edu/ml/datasets/Glass+Identification</a:t>
            </a:r>
            <a:endParaRPr lang="en-US" altLang="zh-CN" sz="1600" dirty="0"/>
          </a:p>
          <a:p>
            <a:pPr>
              <a:buNone/>
            </a:pPr>
            <a:r>
              <a:rPr lang="en-US" altLang="zh-CN" sz="1600" dirty="0"/>
              <a:t>&gt; data(Glass, package = "</a:t>
            </a:r>
            <a:r>
              <a:rPr lang="en-US" altLang="zh-CN" sz="1600" dirty="0" err="1"/>
              <a:t>mlbench</a:t>
            </a:r>
            <a:r>
              <a:rPr lang="en-US" altLang="zh-CN" sz="1600" dirty="0"/>
              <a:t>")</a:t>
            </a:r>
          </a:p>
          <a:p>
            <a:pPr>
              <a:buNone/>
            </a:pPr>
            <a:r>
              <a:rPr lang="en-US" altLang="zh-CN" sz="1600" dirty="0"/>
              <a:t>&gt; # get the index of all data</a:t>
            </a:r>
          </a:p>
          <a:p>
            <a:pPr>
              <a:buNone/>
            </a:pPr>
            <a:r>
              <a:rPr lang="en-US" altLang="zh-CN" sz="1600" dirty="0"/>
              <a:t>&gt; index &lt;- 1:nrow(Glass)</a:t>
            </a:r>
          </a:p>
          <a:p>
            <a:pPr>
              <a:buNone/>
            </a:pPr>
            <a:r>
              <a:rPr lang="en-US" altLang="zh-CN" sz="1600" dirty="0"/>
              <a:t>&gt; # generate test index</a:t>
            </a:r>
          </a:p>
          <a:p>
            <a:pPr>
              <a:buNone/>
            </a:pPr>
            <a:r>
              <a:rPr lang="en-US" altLang="zh-CN" sz="1600" dirty="0"/>
              <a:t>&gt; </a:t>
            </a:r>
            <a:r>
              <a:rPr lang="en-US" altLang="zh-CN" sz="1600" dirty="0" err="1"/>
              <a:t>testindex</a:t>
            </a:r>
            <a:r>
              <a:rPr lang="en-US" altLang="zh-CN" sz="1600" dirty="0"/>
              <a:t> &lt;- sample(index, </a:t>
            </a:r>
            <a:r>
              <a:rPr lang="en-US" altLang="zh-CN" sz="1600" dirty="0" err="1"/>
              <a:t>trunc</a:t>
            </a:r>
            <a:r>
              <a:rPr lang="en-US" altLang="zh-CN" sz="1600" dirty="0"/>
              <a:t>(length(index)/3))</a:t>
            </a:r>
          </a:p>
          <a:p>
            <a:pPr>
              <a:buNone/>
            </a:pPr>
            <a:r>
              <a:rPr lang="en-US" altLang="zh-CN" sz="1600" dirty="0"/>
              <a:t>&gt; # generate test set</a:t>
            </a:r>
          </a:p>
          <a:p>
            <a:pPr>
              <a:buNone/>
            </a:pPr>
            <a:r>
              <a:rPr lang="en-US" altLang="zh-CN" sz="1600" dirty="0"/>
              <a:t>&gt; </a:t>
            </a:r>
            <a:r>
              <a:rPr lang="en-US" altLang="zh-CN" sz="1600" dirty="0" err="1"/>
              <a:t>testset</a:t>
            </a:r>
            <a:r>
              <a:rPr lang="en-US" altLang="zh-CN" sz="1600" dirty="0"/>
              <a:t> &lt;- Glass[</a:t>
            </a:r>
            <a:r>
              <a:rPr lang="en-US" altLang="zh-CN" sz="1600" dirty="0" err="1"/>
              <a:t>testindex</a:t>
            </a:r>
            <a:r>
              <a:rPr lang="en-US" altLang="zh-CN" sz="1600" dirty="0"/>
              <a:t>, ]</a:t>
            </a:r>
          </a:p>
          <a:p>
            <a:pPr>
              <a:buNone/>
            </a:pPr>
            <a:r>
              <a:rPr lang="en-US" altLang="zh-CN" sz="1600" dirty="0"/>
              <a:t>&gt; # generate </a:t>
            </a:r>
            <a:r>
              <a:rPr lang="en-US" altLang="zh-CN" sz="1600" dirty="0" err="1"/>
              <a:t>trainin</a:t>
            </a:r>
            <a:r>
              <a:rPr lang="en-US" altLang="zh-CN" sz="1600" dirty="0"/>
              <a:t> set</a:t>
            </a:r>
          </a:p>
          <a:p>
            <a:pPr>
              <a:buNone/>
            </a:pPr>
            <a:r>
              <a:rPr lang="en-US" altLang="zh-CN" sz="1600" dirty="0"/>
              <a:t>&gt; </a:t>
            </a:r>
            <a:r>
              <a:rPr lang="en-US" altLang="zh-CN" sz="1600" dirty="0" err="1"/>
              <a:t>trainset</a:t>
            </a:r>
            <a:r>
              <a:rPr lang="en-US" altLang="zh-CN" sz="1600" dirty="0"/>
              <a:t> &lt;- Glass[-</a:t>
            </a:r>
            <a:r>
              <a:rPr lang="en-US" altLang="zh-CN" sz="1600" dirty="0" err="1"/>
              <a:t>testindex</a:t>
            </a:r>
            <a:r>
              <a:rPr lang="en-US" altLang="zh-CN" sz="1600" dirty="0"/>
              <a:t>, ]</a:t>
            </a:r>
            <a:endParaRPr lang="zh-CN" altLang="en-US" sz="1600" dirty="0"/>
          </a:p>
        </p:txBody>
      </p:sp>
      <p:sp>
        <p:nvSpPr>
          <p:cNvPr id="4" name="灯片编号占位符 3"/>
          <p:cNvSpPr>
            <a:spLocks noGrp="1"/>
          </p:cNvSpPr>
          <p:nvPr>
            <p:ph type="sldNum" sz="quarter" idx="12"/>
          </p:nvPr>
        </p:nvSpPr>
        <p:spPr/>
        <p:txBody>
          <a:bodyPr/>
          <a:lstStyle/>
          <a:p>
            <a:pPr>
              <a:defRPr/>
            </a:pPr>
            <a:fld id="{9CDD87AA-3629-476D-84D9-26BE87F7F3C8}" type="slidenum">
              <a:rPr lang="zh-CN" altLang="en-US" smtClean="0"/>
              <a:pPr>
                <a:defRPr/>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a:xfrm>
            <a:off x="813112" y="1604416"/>
            <a:ext cx="7740288" cy="4497369"/>
          </a:xfrm>
        </p:spPr>
        <p:txBody>
          <a:bodyPr/>
          <a:lstStyle/>
          <a:p>
            <a:pPr>
              <a:buNone/>
            </a:pPr>
            <a:r>
              <a:rPr lang="en-US" altLang="zh-CN" sz="1600" dirty="0"/>
              <a:t>&gt; # train </a:t>
            </a:r>
            <a:r>
              <a:rPr lang="en-US" altLang="zh-CN" sz="1600" dirty="0" err="1"/>
              <a:t>svm</a:t>
            </a:r>
            <a:r>
              <a:rPr lang="en-US" altLang="zh-CN" sz="1600" dirty="0"/>
              <a:t> on the training set</a:t>
            </a:r>
          </a:p>
          <a:p>
            <a:pPr>
              <a:buNone/>
            </a:pPr>
            <a:r>
              <a:rPr lang="en-US" altLang="zh-CN" sz="1600" dirty="0"/>
              <a:t>&gt; # cost=100: the penalizing parameter for </a:t>
            </a:r>
            <a:r>
              <a:rPr lang="en-US" altLang="zh-CN" sz="1600" dirty="0" smtClean="0"/>
              <a:t>C-classification</a:t>
            </a:r>
            <a:endParaRPr lang="en-US" altLang="zh-CN" sz="1600" dirty="0"/>
          </a:p>
          <a:p>
            <a:pPr>
              <a:buNone/>
            </a:pPr>
            <a:r>
              <a:rPr lang="en-US" altLang="zh-CN" sz="1600" dirty="0"/>
              <a:t>&gt; # gamma=1: the radial basis function-specific kernel parameter</a:t>
            </a:r>
          </a:p>
          <a:p>
            <a:pPr>
              <a:buNone/>
            </a:pPr>
            <a:r>
              <a:rPr lang="en-US" altLang="zh-CN" sz="1600" dirty="0"/>
              <a:t>&gt; # Output values include SV, index, </a:t>
            </a:r>
            <a:r>
              <a:rPr lang="en-US" altLang="zh-CN" sz="1600" dirty="0" err="1"/>
              <a:t>coefs</a:t>
            </a:r>
            <a:r>
              <a:rPr lang="en-US" altLang="zh-CN" sz="1600" dirty="0"/>
              <a:t>, rho, sigma, </a:t>
            </a:r>
            <a:r>
              <a:rPr lang="en-US" altLang="zh-CN" sz="1600" dirty="0" err="1"/>
              <a:t>probA</a:t>
            </a:r>
            <a:r>
              <a:rPr lang="en-US" altLang="zh-CN" sz="1600" dirty="0"/>
              <a:t>, </a:t>
            </a:r>
            <a:r>
              <a:rPr lang="en-US" altLang="zh-CN" sz="1600" dirty="0" err="1"/>
              <a:t>probB</a:t>
            </a:r>
            <a:endParaRPr lang="en-US" altLang="zh-CN" sz="1600" dirty="0"/>
          </a:p>
          <a:p>
            <a:pPr>
              <a:buNone/>
            </a:pPr>
            <a:r>
              <a:rPr lang="en-US" altLang="zh-CN" sz="1600" dirty="0"/>
              <a:t>&gt; </a:t>
            </a:r>
            <a:r>
              <a:rPr lang="en-US" altLang="zh-CN" sz="1600" dirty="0" err="1">
                <a:solidFill>
                  <a:srgbClr val="0000FF"/>
                </a:solidFill>
              </a:rPr>
              <a:t>svm.model</a:t>
            </a:r>
            <a:r>
              <a:rPr lang="en-US" altLang="zh-CN" sz="1600" dirty="0">
                <a:solidFill>
                  <a:srgbClr val="0000FF"/>
                </a:solidFill>
              </a:rPr>
              <a:t> &lt;- </a:t>
            </a:r>
            <a:r>
              <a:rPr lang="en-US" altLang="zh-CN" sz="1600" dirty="0" err="1">
                <a:solidFill>
                  <a:srgbClr val="0000FF"/>
                </a:solidFill>
              </a:rPr>
              <a:t>svm</a:t>
            </a:r>
            <a:r>
              <a:rPr lang="en-US" altLang="zh-CN" sz="1600" dirty="0">
                <a:solidFill>
                  <a:srgbClr val="0000FF"/>
                </a:solidFill>
              </a:rPr>
              <a:t>(Type~ ., data = </a:t>
            </a:r>
            <a:r>
              <a:rPr lang="en-US" altLang="zh-CN" sz="1600" dirty="0" err="1">
                <a:solidFill>
                  <a:srgbClr val="0000FF"/>
                </a:solidFill>
              </a:rPr>
              <a:t>trainset</a:t>
            </a:r>
            <a:r>
              <a:rPr lang="en-US" altLang="zh-CN" sz="1600" dirty="0">
                <a:solidFill>
                  <a:srgbClr val="0000FF"/>
                </a:solidFill>
              </a:rPr>
              <a:t>, cost = 100, gamma = 1)</a:t>
            </a:r>
          </a:p>
          <a:p>
            <a:pPr>
              <a:buNone/>
            </a:pPr>
            <a:r>
              <a:rPr lang="en-US" altLang="zh-CN" sz="1600" dirty="0"/>
              <a:t>&gt; # a vector of predicted values,</a:t>
            </a:r>
          </a:p>
          <a:p>
            <a:pPr>
              <a:buNone/>
            </a:pPr>
            <a:r>
              <a:rPr lang="en-US" altLang="zh-CN" sz="1600" dirty="0"/>
              <a:t>&gt; # for classification: a vector of labels</a:t>
            </a:r>
          </a:p>
          <a:p>
            <a:pPr>
              <a:buNone/>
            </a:pPr>
            <a:r>
              <a:rPr lang="en-US" altLang="zh-CN" sz="1600" dirty="0"/>
              <a:t>&gt; </a:t>
            </a:r>
            <a:r>
              <a:rPr lang="en-US" altLang="zh-CN" sz="1600" dirty="0" err="1"/>
              <a:t>svm.pred</a:t>
            </a:r>
            <a:r>
              <a:rPr lang="en-US" altLang="zh-CN" sz="1600" dirty="0"/>
              <a:t> &lt;- predict(</a:t>
            </a:r>
            <a:r>
              <a:rPr lang="en-US" altLang="zh-CN" sz="1600" dirty="0" err="1"/>
              <a:t>svm.model</a:t>
            </a:r>
            <a:r>
              <a:rPr lang="en-US" altLang="zh-CN" sz="1600" dirty="0"/>
              <a:t>, </a:t>
            </a:r>
            <a:r>
              <a:rPr lang="en-US" altLang="zh-CN" sz="1600" dirty="0" err="1"/>
              <a:t>testset</a:t>
            </a:r>
            <a:r>
              <a:rPr lang="en-US" altLang="zh-CN" sz="1600" dirty="0"/>
              <a:t>[, -10])</a:t>
            </a:r>
          </a:p>
          <a:p>
            <a:pPr>
              <a:buNone/>
            </a:pPr>
            <a:r>
              <a:rPr lang="en-US" altLang="zh-CN" sz="1600" dirty="0"/>
              <a:t>&gt; # a cross-tabulation of the true</a:t>
            </a:r>
          </a:p>
          <a:p>
            <a:pPr>
              <a:buNone/>
            </a:pPr>
            <a:r>
              <a:rPr lang="en-US" altLang="zh-CN" sz="1600" dirty="0"/>
              <a:t>&gt; # versus the predicted values</a:t>
            </a:r>
          </a:p>
          <a:p>
            <a:pPr>
              <a:buNone/>
            </a:pPr>
            <a:r>
              <a:rPr lang="en-US" altLang="zh-CN" sz="1600" dirty="0"/>
              <a:t>&gt; table(</a:t>
            </a:r>
            <a:r>
              <a:rPr lang="en-US" altLang="zh-CN" sz="1600" dirty="0" err="1"/>
              <a:t>pred</a:t>
            </a:r>
            <a:r>
              <a:rPr lang="en-US" altLang="zh-CN" sz="1600" dirty="0"/>
              <a:t> = </a:t>
            </a:r>
            <a:r>
              <a:rPr lang="en-US" altLang="zh-CN" sz="1600" dirty="0" err="1"/>
              <a:t>svm.pred</a:t>
            </a:r>
            <a:r>
              <a:rPr lang="en-US" altLang="zh-CN" sz="1600" dirty="0"/>
              <a:t>, true = </a:t>
            </a:r>
            <a:r>
              <a:rPr lang="en-US" altLang="zh-CN" sz="1600" dirty="0" err="1"/>
              <a:t>testset</a:t>
            </a:r>
            <a:r>
              <a:rPr lang="en-US" altLang="zh-CN" sz="1600" dirty="0"/>
              <a:t>[, 10])</a:t>
            </a:r>
            <a:endParaRPr lang="zh-CN" altLang="en-US" sz="1600" dirty="0"/>
          </a:p>
        </p:txBody>
      </p:sp>
      <p:sp>
        <p:nvSpPr>
          <p:cNvPr id="4" name="灯片编号占位符 3"/>
          <p:cNvSpPr>
            <a:spLocks noGrp="1"/>
          </p:cNvSpPr>
          <p:nvPr>
            <p:ph type="sldNum" sz="quarter" idx="12"/>
          </p:nvPr>
        </p:nvSpPr>
        <p:spPr/>
        <p:txBody>
          <a:bodyPr/>
          <a:lstStyle/>
          <a:p>
            <a:pPr>
              <a:defRPr/>
            </a:pPr>
            <a:fld id="{9CDD87AA-3629-476D-84D9-26BE87F7F3C8}" type="slidenum">
              <a:rPr lang="zh-CN" altLang="en-US" smtClean="0"/>
              <a:pPr>
                <a:defRPr/>
              </a:pPr>
              <a:t>53</a:t>
            </a:fld>
            <a:endParaRPr lang="zh-CN" altLang="en-US"/>
          </a:p>
        </p:txBody>
      </p:sp>
      <p:sp>
        <p:nvSpPr>
          <p:cNvPr id="5" name="Frame 4"/>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One-slide </a:t>
            </a:r>
            <a:r>
              <a:rPr lang="en-US" dirty="0"/>
              <a:t>Takeaway </a:t>
            </a:r>
            <a:endParaRPr lang="zh-CN" altLang="en-US" dirty="0"/>
          </a:p>
        </p:txBody>
      </p:sp>
      <p:sp>
        <p:nvSpPr>
          <p:cNvPr id="3" name="内容占位符 2"/>
          <p:cNvSpPr>
            <a:spLocks noGrp="1"/>
          </p:cNvSpPr>
          <p:nvPr>
            <p:ph idx="1"/>
          </p:nvPr>
        </p:nvSpPr>
        <p:spPr/>
        <p:txBody>
          <a:bodyPr/>
          <a:lstStyle/>
          <a:p>
            <a:r>
              <a:rPr lang="en-US" altLang="zh-CN" dirty="0" smtClean="0"/>
              <a:t>SVM:</a:t>
            </a:r>
          </a:p>
          <a:p>
            <a:pPr lvl="1"/>
            <a:r>
              <a:rPr lang="en-US" altLang="zh-CN" dirty="0" smtClean="0"/>
              <a:t>Linear Separable SVMs</a:t>
            </a:r>
          </a:p>
          <a:p>
            <a:pPr lvl="1"/>
            <a:r>
              <a:rPr lang="en-US" altLang="zh-CN" dirty="0" smtClean="0"/>
              <a:t>Non-linear Separable SVMs: </a:t>
            </a:r>
            <a:r>
              <a:rPr lang="en-US" altLang="zh-CN" dirty="0" smtClean="0">
                <a:solidFill>
                  <a:srgbClr val="FF0000"/>
                </a:solidFill>
              </a:rPr>
              <a:t>Soft Margin </a:t>
            </a:r>
            <a:r>
              <a:rPr lang="en-US" altLang="zh-CN" dirty="0" smtClean="0"/>
              <a:t>and </a:t>
            </a:r>
            <a:r>
              <a:rPr lang="en-US" altLang="zh-CN" dirty="0" smtClean="0">
                <a:solidFill>
                  <a:srgbClr val="FF0000"/>
                </a:solidFill>
              </a:rPr>
              <a:t>Kernel Trick </a:t>
            </a:r>
          </a:p>
          <a:p>
            <a:r>
              <a:rPr lang="en-US" altLang="zh-CN" dirty="0" smtClean="0"/>
              <a:t>Parameter Estimation:</a:t>
            </a:r>
          </a:p>
          <a:p>
            <a:pPr lvl="1"/>
            <a:r>
              <a:rPr lang="en-US" altLang="zh-CN" dirty="0" smtClean="0"/>
              <a:t>Solver: e.g. </a:t>
            </a:r>
            <a:r>
              <a:rPr lang="en-US" altLang="zh-CN" dirty="0" err="1" smtClean="0"/>
              <a:t>libsvm</a:t>
            </a:r>
            <a:r>
              <a:rPr lang="en-US" altLang="zh-CN" dirty="0" smtClean="0"/>
              <a:t>, not efficient</a:t>
            </a:r>
          </a:p>
          <a:p>
            <a:pPr lvl="1"/>
            <a:r>
              <a:rPr lang="en-US" altLang="zh-CN" dirty="0" smtClean="0"/>
              <a:t>Stochastic gradient descent</a:t>
            </a:r>
          </a:p>
          <a:p>
            <a:pPr lvl="1">
              <a:buNone/>
            </a:pPr>
            <a:endParaRPr lang="zh-CN" altLang="en-US" dirty="0"/>
          </a:p>
        </p:txBody>
      </p:sp>
      <p:sp>
        <p:nvSpPr>
          <p:cNvPr id="4" name="灯片编号占位符 3"/>
          <p:cNvSpPr>
            <a:spLocks noGrp="1"/>
          </p:cNvSpPr>
          <p:nvPr>
            <p:ph type="sldNum" sz="quarter" idx="12"/>
          </p:nvPr>
        </p:nvSpPr>
        <p:spPr/>
        <p:txBody>
          <a:bodyPr/>
          <a:lstStyle/>
          <a:p>
            <a:pPr>
              <a:defRPr/>
            </a:pPr>
            <a:fld id="{9CDD87AA-3629-476D-84D9-26BE87F7F3C8}" type="slidenum">
              <a:rPr lang="zh-CN" altLang="en-US" smtClean="0"/>
              <a:pPr>
                <a:defRPr/>
              </a:pPr>
              <a:t>54</a:t>
            </a:fld>
            <a:endParaRPr lang="zh-CN" altLang="en-US"/>
          </a:p>
        </p:txBody>
      </p:sp>
      <p:sp>
        <p:nvSpPr>
          <p:cNvPr id="5" name="Frame 4"/>
          <p:cNvSpPr/>
          <p:nvPr/>
        </p:nvSpPr>
        <p:spPr>
          <a:xfrm>
            <a:off x="9421604" y="6375923"/>
            <a:ext cx="211916" cy="221429"/>
          </a:xfrm>
          <a:prstGeom prst="frame">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Support Vector Machines</a:t>
            </a:r>
          </a:p>
          <a:p>
            <a:pPr lvl="1"/>
            <a:r>
              <a:rPr lang="en-US" dirty="0" smtClean="0">
                <a:solidFill>
                  <a:schemeClr val="bg1">
                    <a:lumMod val="65000"/>
                  </a:schemeClr>
                </a:solidFill>
              </a:rPr>
              <a:t>History</a:t>
            </a:r>
          </a:p>
          <a:p>
            <a:pPr lvl="1"/>
            <a:r>
              <a:rPr lang="en-US" dirty="0" smtClean="0">
                <a:solidFill>
                  <a:schemeClr val="bg1">
                    <a:lumMod val="65000"/>
                  </a:schemeClr>
                </a:solidFill>
              </a:rPr>
              <a:t>Linear </a:t>
            </a:r>
            <a:r>
              <a:rPr lang="en-US" dirty="0">
                <a:solidFill>
                  <a:schemeClr val="bg1">
                    <a:lumMod val="65000"/>
                  </a:schemeClr>
                </a:solidFill>
              </a:rPr>
              <a:t>Separable </a:t>
            </a:r>
            <a:r>
              <a:rPr lang="en-US" dirty="0" smtClean="0">
                <a:solidFill>
                  <a:schemeClr val="bg1">
                    <a:lumMod val="65000"/>
                  </a:schemeClr>
                </a:solidFill>
              </a:rPr>
              <a:t>SVMs</a:t>
            </a:r>
          </a:p>
          <a:p>
            <a:pPr lvl="1"/>
            <a:r>
              <a:rPr lang="en-US" dirty="0" smtClean="0">
                <a:solidFill>
                  <a:schemeClr val="bg1">
                    <a:lumMod val="65000"/>
                  </a:schemeClr>
                </a:solidFill>
              </a:rPr>
              <a:t>Non-linear </a:t>
            </a:r>
            <a:r>
              <a:rPr lang="en-US" dirty="0">
                <a:solidFill>
                  <a:schemeClr val="bg1">
                    <a:lumMod val="65000"/>
                  </a:schemeClr>
                </a:solidFill>
              </a:rPr>
              <a:t>Separable </a:t>
            </a:r>
            <a:r>
              <a:rPr lang="en-US" dirty="0" smtClean="0">
                <a:solidFill>
                  <a:schemeClr val="bg1">
                    <a:lumMod val="65000"/>
                  </a:schemeClr>
                </a:solidFill>
              </a:rPr>
              <a:t>SVMs</a:t>
            </a:r>
          </a:p>
          <a:p>
            <a:pPr lvl="2"/>
            <a:r>
              <a:rPr lang="en-US" dirty="0" smtClean="0">
                <a:solidFill>
                  <a:schemeClr val="bg1">
                    <a:lumMod val="65000"/>
                  </a:schemeClr>
                </a:solidFill>
              </a:rPr>
              <a:t>Soft Margin</a:t>
            </a:r>
          </a:p>
          <a:p>
            <a:pPr lvl="2"/>
            <a:r>
              <a:rPr lang="en-US" dirty="0" smtClean="0">
                <a:solidFill>
                  <a:schemeClr val="bg1">
                    <a:lumMod val="65000"/>
                  </a:schemeClr>
                </a:solidFill>
              </a:rPr>
              <a:t>Kernel Trick</a:t>
            </a:r>
          </a:p>
          <a:p>
            <a:pPr marL="514347" indent="-457198"/>
            <a:r>
              <a:rPr lang="en-US" dirty="0" smtClean="0">
                <a:solidFill>
                  <a:schemeClr val="bg1">
                    <a:lumMod val="65000"/>
                  </a:schemeClr>
                </a:solidFill>
              </a:rPr>
              <a:t>Parameter Estimation</a:t>
            </a:r>
          </a:p>
          <a:p>
            <a:pPr marL="514347" indent="-457198"/>
            <a:r>
              <a:rPr lang="en-US" dirty="0" smtClean="0"/>
              <a:t>Further Reading</a:t>
            </a:r>
            <a:r>
              <a:rPr lang="en-US" dirty="0" smtClean="0">
                <a:solidFill>
                  <a:schemeClr val="bg1">
                    <a:lumMod val="85000"/>
                  </a:schemeClr>
                </a:solidFill>
              </a:rPr>
              <a:t>	</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55</a:t>
            </a:fld>
            <a:endParaRPr lang="zh-CN" altLang="en-US"/>
          </a:p>
        </p:txBody>
      </p:sp>
    </p:spTree>
    <p:extLst>
      <p:ext uri="{BB962C8B-B14F-4D97-AF65-F5344CB8AC3E}">
        <p14:creationId xmlns:p14="http://schemas.microsoft.com/office/powerpoint/2010/main" val="31069264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Early paper about SVM algorithm: </a:t>
            </a:r>
            <a:r>
              <a:rPr lang="en-US" dirty="0">
                <a:hlinkClick r:id="rId2"/>
              </a:rPr>
              <a:t>http://</a:t>
            </a:r>
            <a:r>
              <a:rPr lang="en-US" dirty="0" smtClean="0">
                <a:hlinkClick r:id="rId2"/>
              </a:rPr>
              <a:t>link.springer.com/content/pdf/10.1007%2FBF00994018.pdf</a:t>
            </a:r>
            <a:endParaRPr lang="en-US" dirty="0" smtClean="0"/>
          </a:p>
          <a:p>
            <a:r>
              <a:rPr lang="en-US" dirty="0" smtClean="0"/>
              <a:t>More kernel techniques: </a:t>
            </a:r>
          </a:p>
          <a:p>
            <a:pPr lvl="1"/>
            <a:r>
              <a:rPr lang="en-US" dirty="0" err="1" smtClean="0"/>
              <a:t>Schölkopf</a:t>
            </a:r>
            <a:r>
              <a:rPr lang="en-US" dirty="0"/>
              <a:t>, Bernhard; Burges, Christopher J. C.; and </a:t>
            </a:r>
            <a:r>
              <a:rPr lang="en-US" dirty="0" err="1"/>
              <a:t>Smola</a:t>
            </a:r>
            <a:r>
              <a:rPr lang="en-US" dirty="0"/>
              <a:t>, Alexander J. (editors); </a:t>
            </a:r>
            <a:r>
              <a:rPr lang="en-US" i="1" dirty="0"/>
              <a:t>Advances in Kernel Methods: Support Vector Learning</a:t>
            </a:r>
            <a:r>
              <a:rPr lang="en-US" dirty="0"/>
              <a:t>, MIT Press, Cambridge, MA, 1999. </a:t>
            </a:r>
            <a:r>
              <a:rPr lang="en-US" dirty="0">
                <a:hlinkClick r:id="rId3"/>
              </a:rPr>
              <a:t>ISBN 0-262-19416-3</a:t>
            </a:r>
            <a:r>
              <a:rPr lang="en-US" dirty="0"/>
              <a:t>.</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56</a:t>
            </a:fld>
            <a:endParaRPr lang="zh-CN" altLang="en-US"/>
          </a:p>
        </p:txBody>
      </p:sp>
    </p:spTree>
    <p:extLst>
      <p:ext uri="{BB962C8B-B14F-4D97-AF65-F5344CB8AC3E}">
        <p14:creationId xmlns:p14="http://schemas.microsoft.com/office/powerpoint/2010/main" val="1150225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More efficient learning algorithm for SVM: </a:t>
            </a:r>
          </a:p>
          <a:p>
            <a:pPr lvl="1"/>
            <a:r>
              <a:rPr lang="en-US" dirty="0" smtClean="0"/>
              <a:t>Parallelizing Support Vector Machines on Distributed Computers: </a:t>
            </a:r>
            <a:r>
              <a:rPr lang="en-US" dirty="0">
                <a:hlinkClick r:id="rId2"/>
              </a:rPr>
              <a:t>https://code.google.com/p/psvm/</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57</a:t>
            </a:fld>
            <a:endParaRPr lang="zh-CN" altLang="en-US"/>
          </a:p>
        </p:txBody>
      </p:sp>
    </p:spTree>
    <p:extLst>
      <p:ext uri="{BB962C8B-B14F-4D97-AF65-F5344CB8AC3E}">
        <p14:creationId xmlns:p14="http://schemas.microsoft.com/office/powerpoint/2010/main" val="2883366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ext Box 1"/>
          <p:cNvSpPr txBox="1">
            <a:spLocks noChangeArrowheads="1"/>
          </p:cNvSpPr>
          <p:nvPr/>
        </p:nvSpPr>
        <p:spPr bwMode="auto">
          <a:xfrm>
            <a:off x="6934200" y="6477004"/>
            <a:ext cx="2133600" cy="244475"/>
          </a:xfrm>
          <a:prstGeom prst="rect">
            <a:avLst/>
          </a:prstGeom>
          <a:noFill/>
          <a:ln w="9525">
            <a:noFill/>
            <a:round/>
            <a:headEnd/>
            <a:tailEnd/>
          </a:ln>
        </p:spPr>
        <p:txBody>
          <a:bodyPr lIns="90000" tIns="46800" rIns="90000" bIns="46800" anchor="ctr"/>
          <a:lstStyle/>
          <a:p>
            <a:pPr algn="r">
              <a:buSzPct val="100000"/>
              <a:tabLst>
                <a:tab pos="0" algn="l"/>
                <a:tab pos="447672" algn="l"/>
                <a:tab pos="896933" algn="l"/>
                <a:tab pos="1346192" algn="l"/>
                <a:tab pos="1795453" algn="l"/>
                <a:tab pos="2244712" algn="l"/>
                <a:tab pos="2693972" algn="l"/>
                <a:tab pos="3143232" algn="l"/>
                <a:tab pos="3592492" algn="l"/>
                <a:tab pos="4041752" algn="l"/>
                <a:tab pos="4491012" algn="l"/>
                <a:tab pos="4940272" algn="l"/>
                <a:tab pos="5389532" algn="l"/>
                <a:tab pos="5838791" algn="l"/>
                <a:tab pos="6288052" algn="l"/>
                <a:tab pos="6737311" algn="l"/>
                <a:tab pos="7186572" algn="l"/>
                <a:tab pos="7635831" algn="l"/>
                <a:tab pos="8085091" algn="l"/>
                <a:tab pos="8534351" algn="l"/>
                <a:tab pos="8983611" algn="l"/>
              </a:tabLst>
            </a:pPr>
            <a:fld id="{4A69E12A-E1DF-49F8-B8AD-F3A9E0B624CE}" type="slidenum">
              <a:rPr lang="en-US" sz="1200">
                <a:solidFill>
                  <a:srgbClr val="898989"/>
                </a:solidFill>
                <a:latin typeface="Calibri" pitchFamily="34" charset="0"/>
              </a:rPr>
              <a:pPr algn="r">
                <a:buSzPct val="100000"/>
                <a:tabLst>
                  <a:tab pos="0" algn="l"/>
                  <a:tab pos="447672" algn="l"/>
                  <a:tab pos="896933" algn="l"/>
                  <a:tab pos="1346192" algn="l"/>
                  <a:tab pos="1795453" algn="l"/>
                  <a:tab pos="2244712" algn="l"/>
                  <a:tab pos="2693972" algn="l"/>
                  <a:tab pos="3143232" algn="l"/>
                  <a:tab pos="3592492" algn="l"/>
                  <a:tab pos="4041752" algn="l"/>
                  <a:tab pos="4491012" algn="l"/>
                  <a:tab pos="4940272" algn="l"/>
                  <a:tab pos="5389532" algn="l"/>
                  <a:tab pos="5838791" algn="l"/>
                  <a:tab pos="6288052" algn="l"/>
                  <a:tab pos="6737311" algn="l"/>
                  <a:tab pos="7186572" algn="l"/>
                  <a:tab pos="7635831" algn="l"/>
                  <a:tab pos="8085091" algn="l"/>
                  <a:tab pos="8534351" algn="l"/>
                  <a:tab pos="8983611" algn="l"/>
                </a:tabLst>
              </a:pPr>
              <a:t>58</a:t>
            </a:fld>
            <a:endParaRPr lang="en-US" sz="1200">
              <a:solidFill>
                <a:srgbClr val="898989"/>
              </a:solidFill>
              <a:latin typeface="Calibri" pitchFamily="34" charset="0"/>
            </a:endParaRPr>
          </a:p>
        </p:txBody>
      </p:sp>
      <p:sp>
        <p:nvSpPr>
          <p:cNvPr id="181250" name="Text Box 4"/>
          <p:cNvSpPr txBox="1">
            <a:spLocks noChangeArrowheads="1"/>
          </p:cNvSpPr>
          <p:nvPr/>
        </p:nvSpPr>
        <p:spPr bwMode="auto">
          <a:xfrm>
            <a:off x="8021638" y="-33337"/>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atin typeface="Calibri" pitchFamily="34" charset="0"/>
            </a:endParaRPr>
          </a:p>
        </p:txBody>
      </p:sp>
      <p:sp>
        <p:nvSpPr>
          <p:cNvPr id="181251" name="标题 1"/>
          <p:cNvSpPr>
            <a:spLocks noGrp="1"/>
          </p:cNvSpPr>
          <p:nvPr>
            <p:ph type="title"/>
          </p:nvPr>
        </p:nvSpPr>
        <p:spPr/>
        <p:txBody>
          <a:bodyPr/>
          <a:lstStyle/>
          <a:p>
            <a:pPr eaLnBrk="1" hangingPunct="1"/>
            <a:r>
              <a:rPr lang="en-US" smtClean="0">
                <a:ea typeface="宋体" pitchFamily="2" charset="-122"/>
              </a:rPr>
              <a:t>Reference</a:t>
            </a:r>
          </a:p>
        </p:txBody>
      </p:sp>
      <p:sp>
        <p:nvSpPr>
          <p:cNvPr id="181252" name="内容占位符 2"/>
          <p:cNvSpPr>
            <a:spLocks noGrp="1"/>
          </p:cNvSpPr>
          <p:nvPr>
            <p:ph idx="1"/>
          </p:nvPr>
        </p:nvSpPr>
        <p:spPr/>
        <p:txBody>
          <a:bodyPr/>
          <a:lstStyle/>
          <a:p>
            <a:pPr eaLnBrk="1" hangingPunct="1">
              <a:spcBef>
                <a:spcPts val="700"/>
              </a:spcBef>
              <a:buClr>
                <a:schemeClr val="tx1"/>
              </a:buClr>
            </a:pPr>
            <a:r>
              <a:rPr lang="en-US" sz="2400" dirty="0">
                <a:hlinkClick r:id="rId3"/>
              </a:rPr>
              <a:t>http://www.stanford.edu/class/cs246/slides/13-svm.pdf</a:t>
            </a:r>
            <a:endParaRPr lang="en-US" sz="2400" dirty="0"/>
          </a:p>
          <a:p>
            <a:pPr eaLnBrk="1" hangingPunct="1">
              <a:spcBef>
                <a:spcPts val="700"/>
              </a:spcBef>
              <a:buClr>
                <a:schemeClr val="tx1"/>
              </a:buClr>
            </a:pPr>
            <a:r>
              <a:rPr lang="en-US" sz="2400" dirty="0">
                <a:hlinkClick r:id="rId4"/>
              </a:rPr>
              <a:t>http://www.stanford.edu/class/cs276/handouts/lecture14-SVMs.ppt</a:t>
            </a:r>
            <a:endParaRPr lang="en-US" sz="2400" dirty="0"/>
          </a:p>
          <a:p>
            <a:pPr eaLnBrk="1" hangingPunct="1">
              <a:spcBef>
                <a:spcPts val="700"/>
              </a:spcBef>
              <a:buClr>
                <a:schemeClr val="tx1"/>
              </a:buClr>
            </a:pPr>
            <a:r>
              <a:rPr lang="en-US" sz="2400" dirty="0">
                <a:hlinkClick r:id="rId5"/>
              </a:rPr>
              <a:t>http://i.stanford.edu/~ullman/pub/ch12.pdf</a:t>
            </a:r>
            <a:endParaRPr lang="en-US" sz="2400" dirty="0"/>
          </a:p>
          <a:p>
            <a:pPr eaLnBrk="1" hangingPunct="1">
              <a:spcBef>
                <a:spcPts val="700"/>
              </a:spcBef>
              <a:buClr>
                <a:schemeClr val="tx1"/>
              </a:buClr>
            </a:pPr>
            <a:r>
              <a:rPr lang="en-US" sz="2400" dirty="0">
                <a:hlinkClick r:id="rId6"/>
              </a:rPr>
              <a:t>http://www.svms.org/tutorials/</a:t>
            </a:r>
            <a:endParaRPr lang="en-US" sz="2400" dirty="0"/>
          </a:p>
          <a:p>
            <a:pPr eaLnBrk="1" hangingPunct="1">
              <a:spcBef>
                <a:spcPts val="700"/>
              </a:spcBef>
              <a:buClr>
                <a:schemeClr val="tx1"/>
              </a:buClr>
            </a:pPr>
            <a:r>
              <a:rPr lang="en-US" sz="2400" dirty="0">
                <a:hlinkClick r:id="rId7"/>
              </a:rPr>
              <a:t>http://www.cs.columbia.edu/~kathy/cs4701/documents/jason_svm_tutorial.pdf</a:t>
            </a:r>
            <a:endParaRPr lang="en-US" sz="2400" dirty="0"/>
          </a:p>
          <a:p>
            <a:pPr eaLnBrk="1" hangingPunct="1">
              <a:spcBef>
                <a:spcPts val="700"/>
              </a:spcBef>
              <a:buClr>
                <a:schemeClr val="tx1"/>
              </a:buClr>
            </a:pPr>
            <a:r>
              <a:rPr lang="en-US" sz="2400" dirty="0">
                <a:hlinkClick r:id="rId8"/>
              </a:rPr>
              <a:t>http://www.csie.ntu.edu.tw/~cjlin/libsvm/</a:t>
            </a:r>
            <a:endParaRPr lang="en-US" sz="2400" dirty="0"/>
          </a:p>
          <a:p>
            <a:pPr eaLnBrk="1" hangingPunct="1">
              <a:spcBef>
                <a:spcPts val="700"/>
              </a:spcBef>
              <a:buClr>
                <a:schemeClr val="tx1"/>
              </a:buClr>
            </a:pPr>
            <a:r>
              <a:rPr lang="en-US" sz="2400" dirty="0"/>
              <a:t>Chang, E, Zhu, K, Wang, H, </a:t>
            </a:r>
            <a:r>
              <a:rPr lang="en-US" sz="2400" dirty="0" err="1"/>
              <a:t>Bai</a:t>
            </a:r>
            <a:r>
              <a:rPr lang="en-US" sz="2400" dirty="0"/>
              <a:t>, H, Li, J, </a:t>
            </a:r>
            <a:r>
              <a:rPr lang="en-US" sz="2400" dirty="0" err="1"/>
              <a:t>Qiu</a:t>
            </a:r>
            <a:r>
              <a:rPr lang="en-US" sz="2400" dirty="0"/>
              <a:t>, Z, and Cui, H. PSVM: Parallelizing support vector machines on distributed computers. NIPS, 20:257-264. 2007.</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sp>
        <p:nvSpPr>
          <p:cNvPr id="3" name="Content Placeholder 2"/>
          <p:cNvSpPr>
            <a:spLocks noGrp="1"/>
          </p:cNvSpPr>
          <p:nvPr>
            <p:ph idx="1"/>
          </p:nvPr>
        </p:nvSpPr>
        <p:spPr>
          <a:xfrm>
            <a:off x="838200" y="4581131"/>
            <a:ext cx="8229600" cy="1545035"/>
          </a:xfrm>
        </p:spPr>
        <p:txBody>
          <a:bodyPr/>
          <a:lstStyle/>
          <a:p>
            <a:r>
              <a:rPr lang="en-US" dirty="0"/>
              <a:t>Consider building an SVM over the (very little) data set shown </a:t>
            </a:r>
            <a:r>
              <a:rPr lang="en-US" dirty="0" smtClean="0"/>
              <a:t>in above figure, </a:t>
            </a:r>
            <a:r>
              <a:rPr lang="en-US" dirty="0"/>
              <a:t>compute the </a:t>
            </a:r>
            <a:r>
              <a:rPr lang="en-US" dirty="0" smtClean="0"/>
              <a:t>each </a:t>
            </a:r>
            <a:r>
              <a:rPr lang="en-US" dirty="0"/>
              <a:t>SVM decision </a:t>
            </a:r>
            <a:r>
              <a:rPr lang="en-US" smtClean="0"/>
              <a:t>boundary.</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59</a:t>
            </a:fld>
            <a:endParaRPr lang="zh-CN" alt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8824" y="1556792"/>
            <a:ext cx="2900596" cy="2432758"/>
          </a:xfrm>
          <a:prstGeom prst="rect">
            <a:avLst/>
          </a:prstGeom>
        </p:spPr>
      </p:pic>
      <p:sp>
        <p:nvSpPr>
          <p:cNvPr id="5" name="TextBox 4"/>
          <p:cNvSpPr txBox="1"/>
          <p:nvPr/>
        </p:nvSpPr>
        <p:spPr>
          <a:xfrm>
            <a:off x="5529064" y="1556792"/>
            <a:ext cx="1405136" cy="369332"/>
          </a:xfrm>
          <a:prstGeom prst="rect">
            <a:avLst/>
          </a:prstGeom>
          <a:noFill/>
        </p:spPr>
        <p:txBody>
          <a:bodyPr wrap="square" rtlCol="0">
            <a:spAutoFit/>
          </a:bodyPr>
          <a:lstStyle/>
          <a:p>
            <a:r>
              <a:rPr lang="en-US" dirty="0" smtClean="0"/>
              <a:t>(2,3)</a:t>
            </a:r>
            <a:endParaRPr lang="en-US" dirty="0"/>
          </a:p>
        </p:txBody>
      </p:sp>
    </p:spTree>
    <p:extLst>
      <p:ext uri="{BB962C8B-B14F-4D97-AF65-F5344CB8AC3E}">
        <p14:creationId xmlns:p14="http://schemas.microsoft.com/office/powerpoint/2010/main" val="1842352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Support Vector Machines</a:t>
            </a:r>
          </a:p>
          <a:p>
            <a:pPr lvl="1"/>
            <a:r>
              <a:rPr lang="en-US" dirty="0" smtClean="0"/>
              <a:t>History</a:t>
            </a:r>
          </a:p>
          <a:p>
            <a:pPr lvl="1"/>
            <a:r>
              <a:rPr lang="en-US" dirty="0" smtClean="0">
                <a:solidFill>
                  <a:schemeClr val="bg1">
                    <a:lumMod val="65000"/>
                  </a:schemeClr>
                </a:solidFill>
              </a:rPr>
              <a:t>Linear </a:t>
            </a:r>
            <a:r>
              <a:rPr lang="en-US" dirty="0">
                <a:solidFill>
                  <a:schemeClr val="bg1">
                    <a:lumMod val="65000"/>
                  </a:schemeClr>
                </a:solidFill>
              </a:rPr>
              <a:t>Separable </a:t>
            </a:r>
            <a:r>
              <a:rPr lang="en-US" dirty="0" smtClean="0">
                <a:solidFill>
                  <a:schemeClr val="bg1">
                    <a:lumMod val="65000"/>
                  </a:schemeClr>
                </a:solidFill>
              </a:rPr>
              <a:t>SVMs</a:t>
            </a:r>
          </a:p>
          <a:p>
            <a:pPr lvl="1"/>
            <a:r>
              <a:rPr lang="en-US" dirty="0" smtClean="0">
                <a:solidFill>
                  <a:schemeClr val="bg1">
                    <a:lumMod val="65000"/>
                  </a:schemeClr>
                </a:solidFill>
              </a:rPr>
              <a:t>Non-linear </a:t>
            </a:r>
            <a:r>
              <a:rPr lang="en-US" dirty="0">
                <a:solidFill>
                  <a:schemeClr val="bg1">
                    <a:lumMod val="65000"/>
                  </a:schemeClr>
                </a:solidFill>
              </a:rPr>
              <a:t>Separable SVMs</a:t>
            </a:r>
          </a:p>
          <a:p>
            <a:pPr lvl="2"/>
            <a:r>
              <a:rPr lang="en-US" dirty="0" smtClean="0">
                <a:solidFill>
                  <a:schemeClr val="bg1">
                    <a:lumMod val="65000"/>
                  </a:schemeClr>
                </a:solidFill>
              </a:rPr>
              <a:t>Soft Margin</a:t>
            </a:r>
          </a:p>
          <a:p>
            <a:pPr lvl="2"/>
            <a:r>
              <a:rPr lang="en-US" dirty="0" smtClean="0">
                <a:solidFill>
                  <a:schemeClr val="bg1">
                    <a:lumMod val="65000"/>
                  </a:schemeClr>
                </a:solidFill>
              </a:rPr>
              <a:t>Kernel Trick</a:t>
            </a:r>
          </a:p>
          <a:p>
            <a:pPr marL="514347" indent="-457198"/>
            <a:r>
              <a:rPr lang="en-US" dirty="0" smtClean="0">
                <a:solidFill>
                  <a:schemeClr val="bg1">
                    <a:lumMod val="65000"/>
                  </a:schemeClr>
                </a:solidFill>
              </a:rPr>
              <a:t>Parameter Estimation</a:t>
            </a:r>
          </a:p>
          <a:p>
            <a:pPr marL="514347" indent="-457198"/>
            <a:r>
              <a:rPr lang="en-US" dirty="0" smtClean="0">
                <a:solidFill>
                  <a:schemeClr val="bg1">
                    <a:lumMod val="65000"/>
                  </a:schemeClr>
                </a:solidFill>
              </a:rPr>
              <a:t>Further Reading</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6</a:t>
            </a:fld>
            <a:endParaRPr lang="zh-CN" altLang="en-US"/>
          </a:p>
        </p:txBody>
      </p:sp>
    </p:spTree>
    <p:extLst>
      <p:ext uri="{BB962C8B-B14F-4D97-AF65-F5344CB8AC3E}">
        <p14:creationId xmlns:p14="http://schemas.microsoft.com/office/powerpoint/2010/main" val="4269366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History</a:t>
            </a:r>
            <a:endParaRPr lang="en-US" dirty="0"/>
          </a:p>
        </p:txBody>
      </p:sp>
      <p:sp>
        <p:nvSpPr>
          <p:cNvPr id="3" name="Content Placeholder 2"/>
          <p:cNvSpPr>
            <a:spLocks noGrp="1"/>
          </p:cNvSpPr>
          <p:nvPr>
            <p:ph idx="1"/>
          </p:nvPr>
        </p:nvSpPr>
        <p:spPr/>
        <p:txBody>
          <a:bodyPr/>
          <a:lstStyle/>
          <a:p>
            <a:r>
              <a:rPr lang="en-US" dirty="0" smtClean="0"/>
              <a:t>SVMs </a:t>
            </a:r>
            <a:r>
              <a:rPr lang="en-US" dirty="0"/>
              <a:t>introduced in COLT-92 by </a:t>
            </a:r>
            <a:r>
              <a:rPr lang="en-US" dirty="0" err="1">
                <a:solidFill>
                  <a:srgbClr val="FF0000"/>
                </a:solidFill>
              </a:rPr>
              <a:t>Boser</a:t>
            </a:r>
            <a:r>
              <a:rPr lang="en-US" dirty="0">
                <a:solidFill>
                  <a:srgbClr val="FF0000"/>
                </a:solidFill>
              </a:rPr>
              <a:t>, </a:t>
            </a:r>
            <a:r>
              <a:rPr lang="en-US" dirty="0" err="1">
                <a:solidFill>
                  <a:srgbClr val="FF0000"/>
                </a:solidFill>
              </a:rPr>
              <a:t>Guyon</a:t>
            </a:r>
            <a:r>
              <a:rPr lang="en-US" dirty="0">
                <a:solidFill>
                  <a:srgbClr val="FF0000"/>
                </a:solidFill>
              </a:rPr>
              <a:t> &amp; </a:t>
            </a:r>
            <a:r>
              <a:rPr lang="en-US" dirty="0" err="1">
                <a:solidFill>
                  <a:srgbClr val="FF0000"/>
                </a:solidFill>
              </a:rPr>
              <a:t>Vapnik</a:t>
            </a:r>
            <a:r>
              <a:rPr lang="en-US" dirty="0"/>
              <a:t>. </a:t>
            </a:r>
            <a:r>
              <a:rPr lang="en-US" dirty="0" smtClean="0"/>
              <a:t>Became rather </a:t>
            </a:r>
            <a:r>
              <a:rPr lang="en-US" dirty="0"/>
              <a:t>popular since.</a:t>
            </a:r>
          </a:p>
          <a:p>
            <a:r>
              <a:rPr lang="en-US" dirty="0" smtClean="0"/>
              <a:t>Theoretically </a:t>
            </a:r>
            <a:r>
              <a:rPr lang="en-US" dirty="0"/>
              <a:t>well motivated algorithm: developed from </a:t>
            </a:r>
            <a:r>
              <a:rPr lang="en-US" dirty="0" smtClean="0">
                <a:solidFill>
                  <a:srgbClr val="FF0000"/>
                </a:solidFill>
              </a:rPr>
              <a:t>Statistical Learning </a:t>
            </a:r>
            <a:r>
              <a:rPr lang="en-US" dirty="0">
                <a:solidFill>
                  <a:srgbClr val="FF0000"/>
                </a:solidFill>
              </a:rPr>
              <a:t>Theory </a:t>
            </a:r>
            <a:r>
              <a:rPr lang="en-US" dirty="0"/>
              <a:t>(</a:t>
            </a:r>
            <a:r>
              <a:rPr lang="en-US" dirty="0" err="1"/>
              <a:t>Vapnik</a:t>
            </a:r>
            <a:r>
              <a:rPr lang="en-US" dirty="0"/>
              <a:t> &amp; </a:t>
            </a:r>
            <a:r>
              <a:rPr lang="en-US" dirty="0" err="1"/>
              <a:t>Chervonenkis</a:t>
            </a:r>
            <a:r>
              <a:rPr lang="en-US" dirty="0"/>
              <a:t>) since the 60s.</a:t>
            </a:r>
          </a:p>
          <a:p>
            <a:r>
              <a:rPr lang="en-US" dirty="0" smtClean="0"/>
              <a:t>Empirically </a:t>
            </a:r>
            <a:r>
              <a:rPr lang="en-US" dirty="0"/>
              <a:t>good performance: successful applications in </a:t>
            </a:r>
            <a:r>
              <a:rPr lang="en-US" dirty="0" smtClean="0"/>
              <a:t>many fields </a:t>
            </a:r>
            <a:r>
              <a:rPr lang="en-US" dirty="0"/>
              <a:t>(</a:t>
            </a:r>
            <a:r>
              <a:rPr lang="en-US" dirty="0">
                <a:solidFill>
                  <a:srgbClr val="FF0000"/>
                </a:solidFill>
              </a:rPr>
              <a:t>bioinformatics, text, image recognition</a:t>
            </a:r>
            <a:r>
              <a:rPr lang="en-US" dirty="0"/>
              <a:t>, . . . )</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7</a:t>
            </a:fld>
            <a:endParaRPr lang="zh-CN" altLang="en-US"/>
          </a:p>
        </p:txBody>
      </p:sp>
    </p:spTree>
    <p:extLst>
      <p:ext uri="{BB962C8B-B14F-4D97-AF65-F5344CB8AC3E}">
        <p14:creationId xmlns:p14="http://schemas.microsoft.com/office/powerpoint/2010/main" val="30892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History</a:t>
            </a:r>
            <a:endParaRPr lang="en-US" dirty="0"/>
          </a:p>
        </p:txBody>
      </p:sp>
      <p:sp>
        <p:nvSpPr>
          <p:cNvPr id="3" name="Content Placeholder 2"/>
          <p:cNvSpPr>
            <a:spLocks noGrp="1"/>
          </p:cNvSpPr>
          <p:nvPr>
            <p:ph idx="1"/>
          </p:nvPr>
        </p:nvSpPr>
        <p:spPr/>
        <p:txBody>
          <a:bodyPr/>
          <a:lstStyle/>
          <a:p>
            <a:r>
              <a:rPr lang="en-US" dirty="0" smtClean="0"/>
              <a:t>Centralized </a:t>
            </a:r>
            <a:r>
              <a:rPr lang="en-US" dirty="0"/>
              <a:t>website: </a:t>
            </a:r>
            <a:r>
              <a:rPr lang="en-US" dirty="0" smtClean="0">
                <a:solidFill>
                  <a:srgbClr val="FF0000"/>
                </a:solidFill>
              </a:rPr>
              <a:t>www.kernel-machines.org</a:t>
            </a:r>
            <a:r>
              <a:rPr lang="en-US" dirty="0"/>
              <a:t>.</a:t>
            </a:r>
          </a:p>
          <a:p>
            <a:r>
              <a:rPr lang="en-US" dirty="0" smtClean="0"/>
              <a:t>Several </a:t>
            </a:r>
            <a:r>
              <a:rPr lang="en-US" dirty="0"/>
              <a:t>textbooks, e.g. </a:t>
            </a:r>
            <a:r>
              <a:rPr lang="en-US" dirty="0" smtClean="0"/>
              <a:t>“</a:t>
            </a:r>
            <a:r>
              <a:rPr lang="en-US" dirty="0" smtClean="0">
                <a:solidFill>
                  <a:srgbClr val="FF0000"/>
                </a:solidFill>
              </a:rPr>
              <a:t>An </a:t>
            </a:r>
            <a:r>
              <a:rPr lang="en-US" dirty="0">
                <a:solidFill>
                  <a:srgbClr val="FF0000"/>
                </a:solidFill>
              </a:rPr>
              <a:t>introduction to Support </a:t>
            </a:r>
            <a:r>
              <a:rPr lang="en-US" dirty="0" smtClean="0">
                <a:solidFill>
                  <a:srgbClr val="FF0000"/>
                </a:solidFill>
              </a:rPr>
              <a:t>Vector Machines</a:t>
            </a:r>
            <a:r>
              <a:rPr lang="en-US" dirty="0"/>
              <a:t>” by </a:t>
            </a:r>
            <a:r>
              <a:rPr lang="en-US" dirty="0" err="1"/>
              <a:t>Cristianini</a:t>
            </a:r>
            <a:r>
              <a:rPr lang="en-US" dirty="0"/>
              <a:t> and </a:t>
            </a:r>
            <a:r>
              <a:rPr lang="en-US" dirty="0" err="1"/>
              <a:t>Shawe</a:t>
            </a:r>
            <a:r>
              <a:rPr lang="en-US" dirty="0"/>
              <a:t>-Taylor is one.</a:t>
            </a:r>
          </a:p>
          <a:p>
            <a:r>
              <a:rPr lang="en-US" dirty="0" smtClean="0"/>
              <a:t>A </a:t>
            </a:r>
            <a:r>
              <a:rPr lang="en-US" dirty="0"/>
              <a:t>large and diverse community work on them: from </a:t>
            </a:r>
            <a:r>
              <a:rPr lang="en-US" dirty="0" smtClean="0">
                <a:solidFill>
                  <a:srgbClr val="FF0000"/>
                </a:solidFill>
              </a:rPr>
              <a:t>machine learning</a:t>
            </a:r>
            <a:r>
              <a:rPr lang="en-US" dirty="0">
                <a:solidFill>
                  <a:srgbClr val="FF0000"/>
                </a:solidFill>
              </a:rPr>
              <a:t>, optimization, statistics, neural networks, </a:t>
            </a:r>
            <a:r>
              <a:rPr lang="en-US" dirty="0" smtClean="0">
                <a:solidFill>
                  <a:srgbClr val="FF0000"/>
                </a:solidFill>
              </a:rPr>
              <a:t>functional analysis</a:t>
            </a:r>
            <a:r>
              <a:rPr lang="en-US" dirty="0"/>
              <a:t>, etc.</a:t>
            </a:r>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8</a:t>
            </a:fld>
            <a:endParaRPr lang="zh-CN" altLang="en-US"/>
          </a:p>
        </p:txBody>
      </p:sp>
      <p:sp>
        <p:nvSpPr>
          <p:cNvPr id="5" name="Frame 4"/>
          <p:cNvSpPr/>
          <p:nvPr/>
        </p:nvSpPr>
        <p:spPr>
          <a:xfrm>
            <a:off x="9421604" y="6375923"/>
            <a:ext cx="211916" cy="221429"/>
          </a:xfrm>
          <a:prstGeom prst="fram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77562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Support Vector Machines</a:t>
            </a:r>
          </a:p>
          <a:p>
            <a:pPr lvl="1"/>
            <a:r>
              <a:rPr lang="en-US" dirty="0" smtClean="0">
                <a:solidFill>
                  <a:schemeClr val="bg1">
                    <a:lumMod val="65000"/>
                  </a:schemeClr>
                </a:solidFill>
              </a:rPr>
              <a:t>History</a:t>
            </a:r>
          </a:p>
          <a:p>
            <a:pPr lvl="1"/>
            <a:r>
              <a:rPr lang="en-US" dirty="0" smtClean="0"/>
              <a:t>Linear SVMs</a:t>
            </a:r>
          </a:p>
          <a:p>
            <a:pPr lvl="1"/>
            <a:r>
              <a:rPr lang="en-US" dirty="0" smtClean="0">
                <a:solidFill>
                  <a:schemeClr val="bg1">
                    <a:lumMod val="65000"/>
                  </a:schemeClr>
                </a:solidFill>
              </a:rPr>
              <a:t>Non-linear SVMs</a:t>
            </a:r>
          </a:p>
          <a:p>
            <a:pPr lvl="2"/>
            <a:r>
              <a:rPr lang="en-US" dirty="0" smtClean="0">
                <a:solidFill>
                  <a:schemeClr val="bg1">
                    <a:lumMod val="65000"/>
                  </a:schemeClr>
                </a:solidFill>
              </a:rPr>
              <a:t>Soft Margin</a:t>
            </a:r>
          </a:p>
          <a:p>
            <a:pPr lvl="2"/>
            <a:r>
              <a:rPr lang="en-US" dirty="0" smtClean="0">
                <a:solidFill>
                  <a:schemeClr val="bg1">
                    <a:lumMod val="65000"/>
                  </a:schemeClr>
                </a:solidFill>
              </a:rPr>
              <a:t>Kernel Trick</a:t>
            </a:r>
          </a:p>
          <a:p>
            <a:pPr marL="514347" indent="-457198"/>
            <a:r>
              <a:rPr lang="en-US" dirty="0" smtClean="0">
                <a:solidFill>
                  <a:schemeClr val="bg1">
                    <a:lumMod val="65000"/>
                  </a:schemeClr>
                </a:solidFill>
              </a:rPr>
              <a:t>Parameter Estimation</a:t>
            </a:r>
          </a:p>
          <a:p>
            <a:pPr marL="514347" indent="-457198"/>
            <a:r>
              <a:rPr lang="en-US" dirty="0" smtClean="0">
                <a:solidFill>
                  <a:schemeClr val="bg1">
                    <a:lumMod val="65000"/>
                  </a:schemeClr>
                </a:solidFill>
              </a:rPr>
              <a:t>Further Reading</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CDD87AA-3629-476D-84D9-26BE87F7F3C8}" type="slidenum">
              <a:rPr lang="zh-CN" altLang="en-US" smtClean="0"/>
              <a:pPr>
                <a:defRPr/>
              </a:pPr>
              <a:t>9</a:t>
            </a:fld>
            <a:endParaRPr lang="zh-CN" altLang="en-US"/>
          </a:p>
        </p:txBody>
      </p:sp>
    </p:spTree>
    <p:extLst>
      <p:ext uri="{BB962C8B-B14F-4D97-AF65-F5344CB8AC3E}">
        <p14:creationId xmlns:p14="http://schemas.microsoft.com/office/powerpoint/2010/main" val="42693662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y_1),\ldots,(x_n,y_n)&#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pagestyle{empty}&#10;\begin{document}&#10;\[&#10;r = y \frac{w^Tx+b}{\lVert w \rVert}&#10;\]&#10;&#10;\end{document}"/>
  <p:tag name="IGUANATEXSIZE" val="2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newcommand{\norm}[1]{\ensuremath \lVert{#1}\rVert}&#10;\pagestyle{empty}&#10;\begin{document}&#10;\[&#10;\rho = \frac{2}{\norm{w}}&#10;\]&#10;&#10;\end{document}"/>
  <p:tag name="IGUANATEXSIZE" val="28"/>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ax_{w} \rho = \frac{2}{\norm{w}} \\ &#10;&amp;&amp; s.t. \quad y_i(w^Tx_i + b) \ge 1 \quad \forall i = 1,\ldots,n &#10;\end{eqnarray*}&#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in_{w} \frac{1}{2}\norm{w}^2 \\ &#10;&amp;&amp; s.t. \quad y_i(w^Tx_i + b) \ge 1 \quad \forall i = 1,\ldots,n &#10;\end{eqnarray*}&#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xi_i&#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in_{w} \frac{1}{2}\norm{w}^2 + C\sum \xi_i \\&#10;&amp;&amp; s.t. \quad y_i(w^Tx_i + b) \ge 1 - \xi_i,\quad\xi_i \ge 0 \quad \forall i=1,\ldots,n&#10;\end{eqnarray*}&#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norm{w}^2&#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x_i&#10;\]&#10;\end{document}"/>
  <p:tag name="IGUANATEXSIZE" val="2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xi_i&#10;\]&#10;\end{document}"/>
  <p:tag name="IGUANATEXSIZE" val="28"/>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in_{w} \frac{1}{2}\norm{w}^2 + C\sum \xi_i \\&#10;&amp;&amp; s.t. \quad y_i(w^Tx_i + b) \ge 1 - \xi_i,\quad\xi_i \ge 0 \quad \forall i=1,\ldots,n&#10;\end{eqnarray*}&#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pagestyle{empty}&#10;\begin{document}&#10;\[&#10;x_i \in \mathbb{R}^d, y_i \in \{+1,-1\}&#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C=0&#10;\]&#10;\end{document}"/>
  <p:tag name="IGUANATEXSIZE" val="28"/>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xi_i&#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C=\infty&#10;\]&#10;\end{document}"/>
  <p:tag name="IGUANATEXSIZE" val="28"/>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DeclareMathOperator*{\argmin}{arg\,min}&#10;\pagestyle{empty}&#10;\newcommand{\norm}[1]{\ensuremath \lVert{#1}\rVert}&#10;\begin{document}&#10;\[&#10;\argmin_{w,b} \frac{1}{2}\norm{w}^2 + C \sum_{i=1}^{n} \max\{0,1-y_i(w^Tx_i+b)\}&#10;\]&#10;\end{document}"/>
  <p:tag name="IGUANATEXSIZE" val="28"/>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in_{w} \frac{1}{2}\norm{w}^2 + C\sum \xi_i \\&#10;&amp;&amp; s.t. \quad y_i(w^Tx_i + b) \ge 1 - \xi_i,\quad\xi_i \ge 0 \quad \forall i=1,\ldots,n&#10;\end{eqnarray*}&#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mapsto \Phi(x)&#10;\]                                                                                                                                                                                                                                                                                                                                                                                                                     &#10;\end{document}"/>
  <p:tag name="IGUANATEXSIZE" val="28"/>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hi(x)&#10;\]                                                                                                                                                                                                                                                                                                                                                                                                                     &#10;\end{document}"/>
  <p:tag name="IGUANATEXSIZE" val="28"/>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y&#10;\]                                                                                                                                                                                                                                                                                                                                                                                                                     &#10;\end{document}"/>
  <p:tag name="IGUANATEXSIZE" val="28"/>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w \cdot \Phi(x) + b&#10;\]                                                                                                                                                                                                                                                                                                                                                                                                                     &#10;\end{document}"/>
  <p:tag name="IGUANATEXSIZE" val="28"/>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hi(\cdot)&#10;\]                                                                                                                                                                                                                                                                                                                                                                                                                     &#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pagestyle{empty}&#10;\begin{document}&#10;\[&#10;y = w^Tx + b&#10;\]&#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w = \sum_{i=1}^m \alpha_i \Phi(x_i)&#10;\]                                                                                                                                                                                                                                                                                                                                                                                                                     &#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lpha&#10;\]                                                                                                                                                                                                                                                                                                                                                                                                                     &#10;\end{document}"/>
  <p:tag name="IGUANATEXSIZE" val="28"/>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w&#10;\]                                                                                                                                                                                                                                                                                                                                                                                                                     &#10;\end{document}"/>
  <p:tag name="IGUANATEXSIZE" val="28"/>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lpha&#10;\]                                                                                                                                                                                                                                                                                                                                                                                                                     &#10;\end{document}"/>
  <p:tag name="IGUANATEXSIZE" val="2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_{i=1}^m \alpha_i \Phi(x_i) \cdot \Phi(x) + b&#10;\]                                                                                                                                                                                                                                                                                                                                                                                                                     &#10;\end{document}"/>
  <p:tag name="IGUANATEXSIZE" val="2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x_i,x) = \Phi(x_i) \cdot \Phi(x)&#10;\]                                                                                                                                                                                                                                                                                                                                                                                                                     &#10;\end{document}"/>
  <p:tag name="IGUANATEXSIZE" val="2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x_i,x_j) = (1 + x_i^T \cdot x_j)^d&#10;\]                                                                                                                                                                                                                                                                                                                                                                                                                     &#10;\end{document}"/>
  <p:tag name="IGUANATEXSIZE" val="2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newcommand{\norm}[1]{\ensuremath \lVert{#1}\rVert}&#10;\begin{document}&#10;\[&#10;K(x_i,x_j) = e^{-\norm{x_i - x_j}^2/2\sigma^2}&#10;\]                                                                                                                                                                                                                                                                                                                                                                                                                     &#10;\end{document}"/>
  <p:tag name="IGUANATEXSIZE" val="28"/>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in_{w} \frac{1}{2}\norm{w}^2 + C\sum \xi_i \\&#10;&amp;&amp; s.t. \quad y_i(w^Tx_i + b) \ge 1 - \xi_i,\quad\xi_i \ge 0 \quad \forall i=1,\ldots,n&#10;\end{eqnarray*}&#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begin{eqnarray*}&#10;&amp;&amp;\min_{w} \frac{1}{2}\norm{w}^2 + C\sum \xi_i \\&#10;&amp;&amp; s.t. \: \forall i\: y_i(w^Tx_i + b) \ge 1 - \xi_i,\:\xi_i \ge 0&#10;\end{eqnarray*}&#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pagestyle{empty}&#10;\begin{document}&#10;\[&#10;w&#10;\]&#10;&#10;\end{document}"/>
  <p:tag name="IGUANATEXSIZE" val="28"/>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f(w,b)=\frac{1}{2}\sum_{j=1}^d(w^{(j)})^2 + C\sum_{i=1}^n \max\{0,1-y_i(\sum_{j=1}^d w^{(j)}x_i^{(j)} + b)\}&#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in_{z}f(z)&#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z_{t+1} \leftarrow z_t - \eta f'(z_t)&#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symb, amsmath,amsfonts, amsmath}&#10;\pagestyle{empty}&#10;\newcommand{\norm}[1]{\ensuremath \lVert{#1}\rVert}&#10;\begin{document}&#10;\[&#10;f(w,b)=\frac{1}{2}\sum_{j=1}^d(w^{(j)})^2 + C\sum_{i=1}^n \max\{0,1-y_i(\sum_{j=1}^d w^{(j)}x_i^{(j)} + b)\}&#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bla(j) \: w.r.t \: w^{(j)}&#10;\]&#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bla(j) = \frac{\partial f(w,b)}{\partial w^{(j)}} = w^{(j)} + C \sum_{i=1}^n \frac{\partial L(x_i,y_j)}{\partial w^{(j)}}&#10;\]&#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partial L(x_i, y_j)}{\partial w^{(j)}} = \left \{ &#10;\begin{array}{ll}&#10;0 &amp; \mbox{if $y_i(w\cdot x_i + b) \ge 1$} \\&#10;-y_ix_i^{(j)} &amp; \mbox{otherwise}&#10;\end{array}&#10;\right.&#10;\]&#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Iterate untial convergence:&#10;\begin{itemize}&#10;\item For $j = 1,\ldots, d$ &#10;\begin{itemize}&#10;\item Evaluate: $\nabla(j)= \frac{\partial f(w,b)}{\partial w^{(j)}} = w^j + C\sum_{i=1}^n \frac{\partial L(x_i,y_i)}{\partial w^{(j)}}$&#10;\item Update: $w^{(j)} = w^{(j)} - \eta \nabla(j)$&#10;\end{itemize}&#10;\end{itemize}&#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bla (j)&#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array}{l}&#10;\mbox{$\eta \ldots$ learning rate parameter} \\&#10;\mbox{$C \ldots$ regularization parameter}&#10;\end{array}&#10;\] &#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pagestyle{empty}&#10;\begin{document}&#10;\[&#10;\rho&#10;\]&#10;&#10;\end{document}"/>
  <p:tag name="IGUANATEXSIZE" val="28"/>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bla (j,i) = w^{(j)}  + C \frac{\partial L(x_i,y_i)}{\partial w^{(j)}}&#10;\]&#10;\end{document}"/>
  <p:tag name="IGUANATEXSIZE" val="2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Iterate untial convergence:&#10;\begin{itemize}&#10;\item For $i=1,\ldots,n$&#10;\begin{itemize}&#10;\item For $j=1,\ldots,d$&#10;\begin{itemize}&#10;\item Evaluate: $\nabla(j,i)$&#10;\item Upadate: $w^{(j)} \leftarrow w^{(j)} - \eta \nabla(j,i)$&#10;\end{itemize}&#10;\end{itemize}&#10;\end{itemize}&#10;\end{document}"/>
  <p:tag name="IGUANATEXSIZE" val="2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array}{l}&#10;\mbox{We just had:} \\&#10;\mbox{$\nabla(j) = w^{(j)} + C \sum_{i=1}^n \frac{\partial L(x_i,y_i}{\partial w^{(j)}}$}&#10;\end{array}&#10;\]&#10;\end{document}"/>
  <p:tag name="IGUANATEXSIZE" val="2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ta$ and $t_0$&#10;\end{document}"/>
  <p:tag name="IGUANATEXSIZE" val="28"/>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w_{t+1} \leftarrow w_t - \frac{\eta_t}{t + t_0} \left( w_t + C \frac{\partial L(x_i,y_i)}{\partial w}\right)&#10;\]&#10;\end{document}"/>
  <p:tag name="IGUANATEXSIZE" val="28"/>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_0$&#10;\end{document}"/>
  <p:tag name="IGUANATEXSIZE" val="26"/>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ta$&#10;\end{document}"/>
  <p:tag name="IGUANATEXSIZE" val="26"/>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ta$&#10;\end{document}"/>
  <p:tag name="IGUANATEXSIZE" val="26"/>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ta$&#10;\end{document}"/>
  <p:tag name="IGUANATEXSIZE" val="26"/>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x_i$&#10;\end{document}"/>
  <p:tag name="IGUANATEXSIZE" val="26"/>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pagestyle{empty}&#10;\begin{document}&#10;\[&#10;r = y \frac{w^Tx+b}{\lVert w \rVert}&#10;\]&#10;&#10;\end{document}"/>
  <p:tag name="IGUANATEXSIZE" val="28"/>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x_i = [0,0,0,1,0,0,0,0,5,0,0,0,0,0,0,\ldots]$&#10;\end{document}"/>
  <p:tag name="IGUANATEXSIZE" val="26"/>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x_i$&#10;\end{document}"/>
  <p:tag name="IGUANATEXSIZE" val="26"/>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mathbf{x_i = [(4,1),(9,5),\ldots]}$&#10;\end{document}"/>
  <p:tag name="IGUANATEXSIZE" val="22"/>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w \leftarrow w - \eta \left( w + C \frac{\partial L(x_i,y_i)}{\partial w}\right)$&#10;\end{document}"/>
  <p:tag name="IGUANATEXSIZE" val="22"/>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begin{eqnarray*}&#10;&amp;&amp;w \leftarrow w - \eta C \frac{\partial L(x_i,y_i)}{\partial w} \\&#10;&amp;&amp; w \leftarrow w(1-\eta)&#10;\end{eqnarray*}&#10;\end{document}"/>
  <p:tag name="IGUANATEXSIZE" val="22"/>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mathbf{x_i}$&#10;\end{document}"/>
  <p:tag name="IGUANATEXSIZE" val="22"/>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mathbf{w=s \cdot v}$&#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 v = v - \eta C \frac{\partial L(x_i,y_i)}{\partial w}$&#10;\end{document}"/>
  <p:tag name="IGUANATEXSIZE" val="22"/>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s = s(1-\eta)$&#10;\end{document}"/>
  <p:tag name="IGUANATEXSIZE" val="22"/>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eta$&#10;\end{document}"/>
  <p:tag name="IGUANATEXSIZE" val="26"/>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newcommand{\norm}[1]{\ensuremath \lVert{#1}\rVert}&#10;\pagestyle{empty}&#10;\begin{document}&#10;$x'-x // w$, unit vector is $w/\norm{w}$, \\&#10;so line is $rw/\norm{w}$, $x' = x - yrw/\norm{w}$ \\&#10;since $x'$ is on the separator, $w^Tx' + b = 0$ \\&#10;so $w^T(x - yrw/\norm{w}) = 0$, $w = \sqrt(w^Tw)$, \\&#10;so $w^Tx - yr\norm{w} + b = 0$, \\&#10;then we get $r = y \frac{w^Tx+b}{\norm{w}}$    &#10;&#10;&#10;\end{document}"/>
  <p:tag name="IGUANATEXSIZE" val="2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Two step update procedure:&#10;\begin{enumerate}&#10;\item $w \leftarrow w - \eta C \frac{\partial L(x_i,y_i)}{\partial w}$&#10;\item $w \leftarrow w(1-\eta)$&#10;\end{enumerate}&#10;\end{document}"/>
  <p:tag name="IGUANATEXSIZE" val="26"/>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begin{document}&#10;$w_+b_+,w_{-}b_{-},w_ob_o$&#10;\end{document}"/>
  <p:tag name="IGUANATEXSIZE" val="26"/>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DeclareMathOperator*{\argmax}{arg\,max}&#10;\begin{document}&#10;$\argmax_c w_cx+b_c$&#10;\end{document}"/>
  <p:tag name="IGUANATEXSIZE" val="26"/>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DeclareMathOperator*{\argmax}{arg\,max}&#10;\begin{document}&#10;$w_{y_i}x_i + b_{y_i} \ge 1 + w_cx_i + b_c \: \forall c \ne y_i, \forall i$&#10;\end{document}"/>
  <p:tag name="IGUANATEXSIZE" val="26"/>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DeclareMathOperator*{\argmax}{arg\,max}&#10;\begin{document}&#10;$(x_i,y_i)$&#10;\end{document}"/>
  <p:tag name="IGUANATEXSIZE" val="2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newcommand{\norm}[1]{\ensuremath \lVert{#1}\rVert}&#10;\DeclareMathOperator*{\argmax}{arg\,max}&#10;\begin{document}&#10;\begin{eqnarray*}&#10;&amp;&amp; \min_{w,b} \frac{1}{2} \sum_c \norm{w_c}^2 + C \sum_{i=1}^n \xi_i\\&#10;&amp;&amp; w_{y_i}x_i + b_{y_i} \ge w_cx_i + b_c + 1-\xi_i\:\forall c \ne y_i,\xi_i \ge 0,\forall i&#10;\end{eqnarray*}&#10;\end{document}"/>
  <p:tag name="IGUANATEXSIZE" val="2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amsfonts,amsmath}&#10;\pagestyle{empty}&#10;\newcommand{\norm}[1]{\ensuremath \lVert{#1}\rVert}&#10;\DeclareMathOperator*{\argmax}{arg\,max}&#10;\begin{document}&#10;$w_c,b_c$&#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newcommand{\norm}[1]{\ensuremath \lVert{#1}\rVert}&#10;\pagestyle{empty}&#10;\begin{document}&#10;\[&#10;\{(x_i,y_i)\}_{i=1}^n&#10;\]&#10;&#10;\end{document}"/>
  <p:tag name="IGUANATEXSIZE" val="2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amssymb}&#10;\newcommand{\norm}[1]{\ensuremath \lVert{#1}\rVert}&#10;\pagestyle{empty}&#10;\begin{document}&#10;\[&#10;y_i(w^Tx_i + b) \ge 1&#10;\]&#10;&#10;\end{document}"/>
  <p:tag name="IGUANATEXSIZE" val="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22740</TotalTime>
  <Words>2095</Words>
  <Application>Microsoft Office PowerPoint</Application>
  <PresentationFormat>A4 Paper (210x297 mm)</PresentationFormat>
  <Paragraphs>464</Paragraphs>
  <Slides>59</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ＭＳ Ｐゴシック</vt:lpstr>
      <vt:lpstr>ＭＳ Ｐゴシック</vt:lpstr>
      <vt:lpstr>Utsaah</vt:lpstr>
      <vt:lpstr>宋体</vt:lpstr>
      <vt:lpstr>Arial</vt:lpstr>
      <vt:lpstr>Calibri</vt:lpstr>
      <vt:lpstr>Calibri Light</vt:lpstr>
      <vt:lpstr>Lucida Sans</vt:lpstr>
      <vt:lpstr>Symbol</vt:lpstr>
      <vt:lpstr>Times New Roman</vt:lpstr>
      <vt:lpstr>Office 主题</vt:lpstr>
      <vt:lpstr>Lecture 10: Large Scale  Support Vector Machines</vt:lpstr>
      <vt:lpstr>Motivation</vt:lpstr>
      <vt:lpstr>Motivation</vt:lpstr>
      <vt:lpstr>Motivation</vt:lpstr>
      <vt:lpstr>Outline</vt:lpstr>
      <vt:lpstr>Outline</vt:lpstr>
      <vt:lpstr>SVMs: History</vt:lpstr>
      <vt:lpstr>SVMs: History</vt:lpstr>
      <vt:lpstr>Outline</vt:lpstr>
      <vt:lpstr>Linear SVMs</vt:lpstr>
      <vt:lpstr>Largest Margin</vt:lpstr>
      <vt:lpstr>Largest Margin</vt:lpstr>
      <vt:lpstr>Largest Margin</vt:lpstr>
      <vt:lpstr>Largest Margin</vt:lpstr>
      <vt:lpstr>Linear SVMs</vt:lpstr>
      <vt:lpstr>Linear SVMs</vt:lpstr>
      <vt:lpstr>Outline</vt:lpstr>
      <vt:lpstr>Non-Linear Separable SVMs</vt:lpstr>
      <vt:lpstr>Soft Margin Classification</vt:lpstr>
      <vt:lpstr>Soft Margin Classification</vt:lpstr>
      <vt:lpstr>Slack Penalty C</vt:lpstr>
      <vt:lpstr>Soft Margin Classification</vt:lpstr>
      <vt:lpstr>In-class Practice</vt:lpstr>
      <vt:lpstr>Outline</vt:lpstr>
      <vt:lpstr>Non-linear Separable SVMs</vt:lpstr>
      <vt:lpstr>Non-linear Separable SVMs </vt:lpstr>
      <vt:lpstr>Example: Polynomial Mapping</vt:lpstr>
      <vt:lpstr>Example: Polynomial Mapping</vt:lpstr>
      <vt:lpstr>Example: MNIST</vt:lpstr>
      <vt:lpstr>MINST Results</vt:lpstr>
      <vt:lpstr>SVMs: Kernel Trick</vt:lpstr>
      <vt:lpstr>Kernels</vt:lpstr>
      <vt:lpstr>Outline</vt:lpstr>
      <vt:lpstr>SVM: How to Estimate w, b</vt:lpstr>
      <vt:lpstr>SVM: How to Estimate w, b</vt:lpstr>
      <vt:lpstr>SVM: How to Estimate w?</vt:lpstr>
      <vt:lpstr>SVM: How to Estimate w?</vt:lpstr>
      <vt:lpstr>SVM: How to Estimate w?</vt:lpstr>
      <vt:lpstr>Example: Text Categorization</vt:lpstr>
      <vt:lpstr>Examples: Text Categorization</vt:lpstr>
      <vt:lpstr>Optimization “Accuracy”</vt:lpstr>
      <vt:lpstr>SGD vs. Batch Conjugate Gradient</vt:lpstr>
      <vt:lpstr>Practical Considerations</vt:lpstr>
      <vt:lpstr>Practical Considerations</vt:lpstr>
      <vt:lpstr>Practical Considerations</vt:lpstr>
      <vt:lpstr>Practical Considerations</vt:lpstr>
      <vt:lpstr>Practical Considerations</vt:lpstr>
      <vt:lpstr>What about Multiple Classes?</vt:lpstr>
      <vt:lpstr>What about Multiple Classes?</vt:lpstr>
      <vt:lpstr>Multiclass SVM</vt:lpstr>
      <vt:lpstr>Demo</vt:lpstr>
      <vt:lpstr>Demo</vt:lpstr>
      <vt:lpstr>Demo</vt:lpstr>
      <vt:lpstr>One-slide Takeaway </vt:lpstr>
      <vt:lpstr>Outline</vt:lpstr>
      <vt:lpstr>Further Reading</vt:lpstr>
      <vt:lpstr>Further Reading</vt:lpstr>
      <vt:lpstr>Reference</vt:lpstr>
      <vt:lpstr>In-class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5250: Information Retrieval and Search Engine</dc:title>
  <dc:creator>lyu</dc:creator>
  <cp:lastModifiedBy>lyu</cp:lastModifiedBy>
  <cp:revision>582</cp:revision>
  <dcterms:modified xsi:type="dcterms:W3CDTF">2019-11-18T10:01:03Z</dcterms:modified>
</cp:coreProperties>
</file>