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77" r:id="rId4"/>
    <p:sldId id="324" r:id="rId5"/>
    <p:sldId id="280" r:id="rId6"/>
    <p:sldId id="282" r:id="rId7"/>
    <p:sldId id="328" r:id="rId8"/>
    <p:sldId id="287" r:id="rId9"/>
    <p:sldId id="334" r:id="rId10"/>
    <p:sldId id="336" r:id="rId11"/>
    <p:sldId id="330" r:id="rId12"/>
    <p:sldId id="331" r:id="rId13"/>
    <p:sldId id="258" r:id="rId14"/>
    <p:sldId id="259" r:id="rId15"/>
    <p:sldId id="294" r:id="rId16"/>
    <p:sldId id="318" r:id="rId17"/>
    <p:sldId id="296" r:id="rId18"/>
    <p:sldId id="295" r:id="rId19"/>
    <p:sldId id="298" r:id="rId20"/>
    <p:sldId id="297" r:id="rId21"/>
    <p:sldId id="299" r:id="rId22"/>
    <p:sldId id="300" r:id="rId23"/>
    <p:sldId id="320" r:id="rId24"/>
    <p:sldId id="313" r:id="rId25"/>
    <p:sldId id="339" r:id="rId26"/>
    <p:sldId id="262" r:id="rId27"/>
    <p:sldId id="322" r:id="rId28"/>
    <p:sldId id="264" r:id="rId29"/>
    <p:sldId id="265" r:id="rId30"/>
    <p:sldId id="266" r:id="rId31"/>
    <p:sldId id="268" r:id="rId32"/>
    <p:sldId id="338" r:id="rId33"/>
    <p:sldId id="317" r:id="rId34"/>
    <p:sldId id="269" r:id="rId35"/>
    <p:sldId id="311" r:id="rId36"/>
    <p:sldId id="310" r:id="rId37"/>
    <p:sldId id="308" r:id="rId38"/>
    <p:sldId id="270" r:id="rId39"/>
    <p:sldId id="273" r:id="rId40"/>
    <p:sldId id="333" r:id="rId41"/>
    <p:sldId id="274" r:id="rId42"/>
    <p:sldId id="276" r:id="rId43"/>
    <p:sldId id="30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3947" autoAdjust="0"/>
  </p:normalViewPr>
  <p:slideViewPr>
    <p:cSldViewPr>
      <p:cViewPr varScale="1">
        <p:scale>
          <a:sx n="90" d="100"/>
          <a:sy n="90" d="100"/>
        </p:scale>
        <p:origin x="2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E5F483-EB1E-4424-80D7-A1AABA8D174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55EF3A-1AE4-431B-8FA6-D8466F261F61}" type="slidenum">
              <a:rPr lang="zh-TW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A22E85-33CE-4B06-AC3B-6DEB8C0C1716}" type="slidenum">
              <a:rPr lang="zh-TW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BB751C-CDFF-47C3-B459-99794534CB48}" type="slidenum">
              <a:rPr lang="zh-TW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#include &lt;</a:t>
            </a:r>
            <a:r>
              <a:rPr lang="en-US" altLang="en-US" b="1" dirty="0" err="1">
                <a:latin typeface="Times New Roman" panose="02020603050405020304" pitchFamily="18" charset="0"/>
              </a:rPr>
              <a:t>stdio.h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</a:t>
            </a:r>
            <a:r>
              <a:rPr lang="en-US" altLang="en-US" b="1" dirty="0" err="1">
                <a:latin typeface="Times New Roman" panose="02020603050405020304" pitchFamily="18" charset="0"/>
              </a:rPr>
              <a:t>stdlib.h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&lt;sys/</a:t>
            </a:r>
            <a:r>
              <a:rPr lang="en-US" altLang="en-US" b="1" dirty="0" err="1">
                <a:latin typeface="Times New Roman" panose="02020603050405020304" pitchFamily="18" charset="0"/>
              </a:rPr>
              <a:t>types.h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&lt;sys/</a:t>
            </a:r>
            <a:r>
              <a:rPr lang="en-US" altLang="en-US" b="1" dirty="0" err="1">
                <a:latin typeface="Times New Roman" panose="02020603050405020304" pitchFamily="18" charset="0"/>
              </a:rPr>
              <a:t>socket.h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</a:t>
            </a:r>
            <a:r>
              <a:rPr lang="en-US" altLang="en-US" b="1" dirty="0" err="1">
                <a:latin typeface="Times New Roman" panose="02020603050405020304" pitchFamily="18" charset="0"/>
              </a:rPr>
              <a:t>netinet</a:t>
            </a:r>
            <a:r>
              <a:rPr lang="en-US" altLang="en-US" b="1" dirty="0">
                <a:latin typeface="Times New Roman" panose="02020603050405020304" pitchFamily="18" charset="0"/>
              </a:rPr>
              <a:t>/</a:t>
            </a:r>
            <a:r>
              <a:rPr lang="en-US" altLang="en-US" b="1" dirty="0" err="1">
                <a:latin typeface="Times New Roman" panose="02020603050405020304" pitchFamily="18" charset="0"/>
              </a:rPr>
              <a:t>in.h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</a:t>
            </a:r>
            <a:r>
              <a:rPr lang="en-US" altLang="en-US" b="1" dirty="0" err="1">
                <a:latin typeface="Times New Roman" panose="02020603050405020304" pitchFamily="18" charset="0"/>
              </a:rPr>
              <a:t>linux</a:t>
            </a:r>
            <a:r>
              <a:rPr lang="en-US" altLang="en-US" b="1" dirty="0">
                <a:latin typeface="Times New Roman" panose="02020603050405020304" pitchFamily="18" charset="0"/>
              </a:rPr>
              <a:t>/</a:t>
            </a:r>
            <a:r>
              <a:rPr lang="en-US" altLang="en-US" b="1" dirty="0" err="1">
                <a:latin typeface="Times New Roman" panose="02020603050405020304" pitchFamily="18" charset="0"/>
              </a:rPr>
              <a:t>if_arp.h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</a:t>
            </a:r>
            <a:r>
              <a:rPr lang="en-US" altLang="en-US" b="1" dirty="0" err="1">
                <a:latin typeface="Times New Roman" panose="02020603050405020304" pitchFamily="18" charset="0"/>
              </a:rPr>
              <a:t>linux</a:t>
            </a:r>
            <a:r>
              <a:rPr lang="en-US" altLang="en-US" b="1" dirty="0">
                <a:latin typeface="Times New Roman" panose="02020603050405020304" pitchFamily="18" charset="0"/>
              </a:rPr>
              <a:t>/</a:t>
            </a:r>
            <a:r>
              <a:rPr lang="en-US" altLang="en-US" b="1" dirty="0" err="1">
                <a:latin typeface="Times New Roman" panose="02020603050405020304" pitchFamily="18" charset="0"/>
              </a:rPr>
              <a:t>if_ether.h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</a:t>
            </a:r>
            <a:r>
              <a:rPr lang="en-US" altLang="en-US" b="1" dirty="0" err="1">
                <a:latin typeface="Times New Roman" panose="02020603050405020304" pitchFamily="18" charset="0"/>
              </a:rPr>
              <a:t>linux</a:t>
            </a:r>
            <a:r>
              <a:rPr lang="en-US" altLang="en-US" b="1" dirty="0">
                <a:latin typeface="Times New Roman" panose="02020603050405020304" pitchFamily="18" charset="0"/>
              </a:rPr>
              <a:t>/</a:t>
            </a:r>
            <a:r>
              <a:rPr lang="en-US" altLang="en-US" b="1" dirty="0" err="1">
                <a:latin typeface="Times New Roman" panose="02020603050405020304" pitchFamily="18" charset="0"/>
              </a:rPr>
              <a:t>sockios.h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#include &lt;net/</a:t>
            </a:r>
            <a:r>
              <a:rPr lang="en-US" altLang="en-US" b="1" dirty="0" err="1">
                <a:latin typeface="Times New Roman" panose="02020603050405020304" pitchFamily="18" charset="0"/>
              </a:rPr>
              <a:t>ethernet.h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 err="1">
                <a:latin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open_interface</a:t>
            </a:r>
            <a:r>
              <a:rPr lang="en-US" altLang="en-US" b="1" dirty="0">
                <a:latin typeface="Times New Roman" panose="02020603050405020304" pitchFamily="18" charset="0"/>
              </a:rPr>
              <a:t>(char *name)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struct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sockaddr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addr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struct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ifreq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ifr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/* open a socket and bind to the specified interface*/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 = socket(AF_INET, SOCK_PACKET, </a:t>
            </a:r>
            <a:r>
              <a:rPr lang="en-US" altLang="en-US" b="1" dirty="0" err="1">
                <a:latin typeface="Times New Roman" panose="02020603050405020304" pitchFamily="18" charset="0"/>
              </a:rPr>
              <a:t>htons</a:t>
            </a:r>
            <a:r>
              <a:rPr lang="en-US" altLang="en-US" b="1" dirty="0">
                <a:latin typeface="Times New Roman" panose="02020603050405020304" pitchFamily="18" charset="0"/>
              </a:rPr>
              <a:t>(ETH_P_ALL));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 &lt; 0)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memset</a:t>
            </a:r>
            <a:r>
              <a:rPr lang="en-US" altLang="en-US" b="1" dirty="0">
                <a:latin typeface="Times New Roman" panose="02020603050405020304" pitchFamily="18" charset="0"/>
              </a:rPr>
              <a:t>(&amp;addr,0,sizeof(</a:t>
            </a:r>
            <a:r>
              <a:rPr lang="en-US" altLang="en-US" b="1" dirty="0" err="1">
                <a:latin typeface="Times New Roman" panose="02020603050405020304" pitchFamily="18" charset="0"/>
              </a:rPr>
              <a:t>addr</a:t>
            </a:r>
            <a:r>
              <a:rPr lang="en-US" altLang="en-US" b="1" dirty="0">
                <a:latin typeface="Times New Roman" panose="02020603050405020304" pitchFamily="18" charset="0"/>
              </a:rPr>
              <a:t>));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addr.sa_family</a:t>
            </a:r>
            <a:r>
              <a:rPr lang="en-US" altLang="en-US" b="1" dirty="0">
                <a:latin typeface="Times New Roman" panose="02020603050405020304" pitchFamily="18" charset="0"/>
              </a:rPr>
              <a:t> = AF_INET;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strncpy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addr.sa_data,name,sizeof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addr.sa_data</a:t>
            </a:r>
            <a:r>
              <a:rPr lang="en-US" altLang="en-US" b="1" dirty="0">
                <a:latin typeface="Times New Roman" panose="02020603050405020304" pitchFamily="18" charset="0"/>
              </a:rPr>
              <a:t>));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(bind(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sockfd,&amp;addr,sizeof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addr</a:t>
            </a:r>
            <a:r>
              <a:rPr lang="en-US" altLang="en-US" b="1" dirty="0">
                <a:latin typeface="Times New Roman" panose="02020603050405020304" pitchFamily="18" charset="0"/>
              </a:rPr>
              <a:t>)) != 0)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close(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/* check to make sure this interface is </a:t>
            </a:r>
            <a:r>
              <a:rPr lang="en-US" altLang="en-US" b="1" dirty="0" err="1">
                <a:latin typeface="Times New Roman" panose="02020603050405020304" pitchFamily="18" charset="0"/>
              </a:rPr>
              <a:t>ethernet</a:t>
            </a:r>
            <a:r>
              <a:rPr lang="en-US" altLang="en-US" b="1" dirty="0">
                <a:latin typeface="Times New Roman" panose="02020603050405020304" pitchFamily="18" charset="0"/>
              </a:rPr>
              <a:t>, otherwise exit */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memset</a:t>
            </a:r>
            <a:r>
              <a:rPr lang="en-US" altLang="en-US" b="1" dirty="0">
                <a:latin typeface="Times New Roman" panose="02020603050405020304" pitchFamily="18" charset="0"/>
              </a:rPr>
              <a:t>(&amp;ifr,0,sizeof(</a:t>
            </a:r>
            <a:r>
              <a:rPr lang="en-US" altLang="en-US" b="1" dirty="0" err="1">
                <a:latin typeface="Times New Roman" panose="02020603050405020304" pitchFamily="18" charset="0"/>
              </a:rPr>
              <a:t>ifr</a:t>
            </a:r>
            <a:r>
              <a:rPr lang="en-US" altLang="en-US" b="1" dirty="0">
                <a:latin typeface="Times New Roman" panose="02020603050405020304" pitchFamily="18" charset="0"/>
              </a:rPr>
              <a:t>));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strncpy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ifr.ifr_name</a:t>
            </a:r>
            <a:r>
              <a:rPr lang="en-US" altLang="en-US" b="1" dirty="0">
                <a:latin typeface="Times New Roman" panose="02020603050405020304" pitchFamily="18" charset="0"/>
              </a:rPr>
              <a:t>, name, </a:t>
            </a:r>
            <a:r>
              <a:rPr lang="en-US" altLang="en-US" b="1" dirty="0" err="1">
                <a:latin typeface="Times New Roman" panose="02020603050405020304" pitchFamily="18" charset="0"/>
              </a:rPr>
              <a:t>sizeof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ifr.ifr_name</a:t>
            </a:r>
            <a:r>
              <a:rPr lang="en-US" altLang="en-US" b="1" dirty="0">
                <a:latin typeface="Times New Roman" panose="02020603050405020304" pitchFamily="18" charset="0"/>
              </a:rPr>
              <a:t>));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</a:t>
            </a:r>
            <a:r>
              <a:rPr lang="en-US" altLang="en-US" b="1" dirty="0" err="1">
                <a:latin typeface="Times New Roman" panose="02020603050405020304" pitchFamily="18" charset="0"/>
              </a:rPr>
              <a:t>ioctl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sockfd,SIOCGIFHWADDR,&amp;ifr</a:t>
            </a:r>
            <a:r>
              <a:rPr lang="en-US" altLang="en-US" b="1" dirty="0">
                <a:latin typeface="Times New Roman" panose="02020603050405020304" pitchFamily="18" charset="0"/>
              </a:rPr>
              <a:t>) &lt; 0)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close(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</a:t>
            </a:r>
            <a:r>
              <a:rPr lang="en-US" altLang="en-US" b="1" dirty="0" err="1">
                <a:latin typeface="Times New Roman" panose="02020603050405020304" pitchFamily="18" charset="0"/>
              </a:rPr>
              <a:t>ifr.ifr_hwaddr.sa_family</a:t>
            </a:r>
            <a:r>
              <a:rPr lang="en-US" altLang="en-US" b="1" dirty="0">
                <a:latin typeface="Times New Roman" panose="02020603050405020304" pitchFamily="18" charset="0"/>
              </a:rPr>
              <a:t> != ARPHRD_ETHER)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close(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/* now we set promiscuous mode */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memset</a:t>
            </a:r>
            <a:r>
              <a:rPr lang="en-US" altLang="en-US" b="1" dirty="0">
                <a:latin typeface="Times New Roman" panose="02020603050405020304" pitchFamily="18" charset="0"/>
              </a:rPr>
              <a:t>(&amp;ifr,0,sizeof(</a:t>
            </a:r>
            <a:r>
              <a:rPr lang="en-US" altLang="en-US" b="1" dirty="0" err="1">
                <a:latin typeface="Times New Roman" panose="02020603050405020304" pitchFamily="18" charset="0"/>
              </a:rPr>
              <a:t>ifr</a:t>
            </a:r>
            <a:r>
              <a:rPr lang="en-US" altLang="en-US" b="1" dirty="0">
                <a:latin typeface="Times New Roman" panose="02020603050405020304" pitchFamily="18" charset="0"/>
              </a:rPr>
              <a:t>));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strncpy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ifr.ifr_name,name,sizeof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ifr.ifr_name</a:t>
            </a:r>
            <a:r>
              <a:rPr lang="en-US" altLang="en-US" b="1" dirty="0">
                <a:latin typeface="Times New Roman" panose="02020603050405020304" pitchFamily="18" charset="0"/>
              </a:rPr>
              <a:t>));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</a:t>
            </a:r>
            <a:r>
              <a:rPr lang="en-US" altLang="en-US" b="1" dirty="0" err="1">
                <a:latin typeface="Times New Roman" panose="02020603050405020304" pitchFamily="18" charset="0"/>
              </a:rPr>
              <a:t>ioctl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sockfd,SIOCGIFFLAGS,&amp;ifr</a:t>
            </a:r>
            <a:r>
              <a:rPr lang="en-US" altLang="en-US" b="1" dirty="0">
                <a:latin typeface="Times New Roman" panose="02020603050405020304" pitchFamily="18" charset="0"/>
              </a:rPr>
              <a:t>) &lt; 0)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close(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ifr.ifr_flags</a:t>
            </a:r>
            <a:r>
              <a:rPr lang="en-US" altLang="en-US" b="1" dirty="0">
                <a:latin typeface="Times New Roman" panose="02020603050405020304" pitchFamily="18" charset="0"/>
              </a:rPr>
              <a:t> |= IFF_PROMISC;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</a:t>
            </a:r>
            <a:r>
              <a:rPr lang="en-US" altLang="en-US" b="1" dirty="0" err="1">
                <a:latin typeface="Times New Roman" panose="02020603050405020304" pitchFamily="18" charset="0"/>
              </a:rPr>
              <a:t>ioctl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sockfd,SIOCSIFFLAGS,&amp;ifr</a:t>
            </a:r>
            <a:r>
              <a:rPr lang="en-US" altLang="en-US" b="1" dirty="0">
                <a:latin typeface="Times New Roman" panose="02020603050405020304" pitchFamily="18" charset="0"/>
              </a:rPr>
              <a:t>) &lt; 0)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close(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return 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/* read </a:t>
            </a:r>
            <a:r>
              <a:rPr lang="en-US" altLang="en-US" b="1" dirty="0" err="1">
                <a:latin typeface="Times New Roman" panose="02020603050405020304" pitchFamily="18" charset="0"/>
              </a:rPr>
              <a:t>ethernet</a:t>
            </a:r>
            <a:r>
              <a:rPr lang="en-US" altLang="en-US" b="1" dirty="0">
                <a:latin typeface="Times New Roman" panose="02020603050405020304" pitchFamily="18" charset="0"/>
              </a:rPr>
              <a:t> packets, printing source and destination address */</a:t>
            </a:r>
          </a:p>
          <a:p>
            <a:r>
              <a:rPr lang="en-US" altLang="en-US" b="1" dirty="0" err="1">
                <a:latin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read_loop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struct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sockaddr_in</a:t>
            </a:r>
            <a:r>
              <a:rPr lang="en-US" altLang="en-US" b="1" dirty="0">
                <a:latin typeface="Times New Roman" panose="02020603050405020304" pitchFamily="18" charset="0"/>
              </a:rPr>
              <a:t> from;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char </a:t>
            </a:r>
            <a:r>
              <a:rPr lang="en-US" altLang="en-US" b="1" dirty="0" err="1">
                <a:latin typeface="Times New Roman" panose="02020603050405020304" pitchFamily="18" charset="0"/>
              </a:rPr>
              <a:t>buf</a:t>
            </a:r>
            <a:r>
              <a:rPr lang="en-US" altLang="en-US" b="1" dirty="0">
                <a:latin typeface="Times New Roman" panose="02020603050405020304" pitchFamily="18" charset="0"/>
              </a:rPr>
              <a:t>[1792], *</a:t>
            </a:r>
            <a:r>
              <a:rPr lang="en-US" altLang="en-US" b="1" dirty="0" err="1">
                <a:latin typeface="Times New Roman" panose="02020603050405020304" pitchFamily="18" charset="0"/>
              </a:rPr>
              <a:t>ptr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</a:rPr>
              <a:t> size, </a:t>
            </a:r>
            <a:r>
              <a:rPr lang="en-US" altLang="en-US" b="1" dirty="0" err="1">
                <a:latin typeface="Times New Roman" panose="02020603050405020304" pitchFamily="18" charset="0"/>
              </a:rPr>
              <a:t>fromlen</a:t>
            </a:r>
            <a:r>
              <a:rPr lang="en-US" altLang="en-US" b="1" dirty="0">
                <a:latin typeface="Times New Roman" panose="02020603050405020304" pitchFamily="18" charset="0"/>
              </a:rPr>
              <a:t>, c;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struct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ether_header</a:t>
            </a:r>
            <a:r>
              <a:rPr lang="en-US" altLang="en-US" b="1" dirty="0">
                <a:latin typeface="Times New Roman" panose="02020603050405020304" pitchFamily="18" charset="0"/>
              </a:rPr>
              <a:t> *</a:t>
            </a:r>
            <a:r>
              <a:rPr lang="en-US" altLang="en-US" b="1" dirty="0" err="1">
                <a:latin typeface="Times New Roman" panose="02020603050405020304" pitchFamily="18" charset="0"/>
              </a:rPr>
              <a:t>hdr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while (1)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/* read the next available packet */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size = </a:t>
            </a:r>
            <a:r>
              <a:rPr lang="en-US" altLang="en-US" b="1" dirty="0" err="1">
                <a:latin typeface="Times New Roman" panose="02020603050405020304" pitchFamily="18" charset="0"/>
              </a:rPr>
              <a:t>recvfrom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, </a:t>
            </a:r>
            <a:r>
              <a:rPr lang="en-US" altLang="en-US" b="1" dirty="0" err="1">
                <a:latin typeface="Times New Roman" panose="02020603050405020304" pitchFamily="18" charset="0"/>
              </a:rPr>
              <a:t>buf</a:t>
            </a:r>
            <a:r>
              <a:rPr lang="en-US" altLang="en-US" b="1" dirty="0">
                <a:latin typeface="Times New Roman" panose="02020603050405020304" pitchFamily="18" charset="0"/>
              </a:rPr>
              <a:t>, </a:t>
            </a:r>
            <a:r>
              <a:rPr lang="en-US" altLang="en-US" b="1" dirty="0" err="1">
                <a:latin typeface="Times New Roman" panose="02020603050405020304" pitchFamily="18" charset="0"/>
              </a:rPr>
              <a:t>sizeof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buf</a:t>
            </a:r>
            <a:r>
              <a:rPr lang="en-US" altLang="en-US" b="1" dirty="0">
                <a:latin typeface="Times New Roman" panose="02020603050405020304" pitchFamily="18" charset="0"/>
              </a:rPr>
              <a:t>), 0, &amp;from, &amp;</a:t>
            </a:r>
            <a:r>
              <a:rPr lang="en-US" altLang="en-US" b="1" dirty="0" err="1">
                <a:latin typeface="Times New Roman" panose="02020603050405020304" pitchFamily="18" charset="0"/>
              </a:rPr>
              <a:t>fromlen</a:t>
            </a:r>
            <a:r>
              <a:rPr lang="en-US" altLang="en-US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if (size &lt; 0)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   return -1;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if (size &lt; </a:t>
            </a:r>
            <a:r>
              <a:rPr lang="en-US" altLang="en-US" b="1" dirty="0" err="1">
                <a:latin typeface="Times New Roman" panose="02020603050405020304" pitchFamily="18" charset="0"/>
              </a:rPr>
              <a:t>sizeof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struct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ether_header</a:t>
            </a:r>
            <a:r>
              <a:rPr lang="en-US" altLang="en-US" b="1" dirty="0">
                <a:latin typeface="Times New Roman" panose="02020603050405020304" pitchFamily="18" charset="0"/>
              </a:rPr>
              <a:t>))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   continue;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hdr</a:t>
            </a:r>
            <a:r>
              <a:rPr lang="en-US" altLang="en-US" b="1" dirty="0">
                <a:latin typeface="Times New Roman" panose="02020603050405020304" pitchFamily="18" charset="0"/>
              </a:rPr>
              <a:t> = (</a:t>
            </a:r>
            <a:r>
              <a:rPr lang="en-US" altLang="en-US" b="1" dirty="0" err="1">
                <a:latin typeface="Times New Roman" panose="02020603050405020304" pitchFamily="18" charset="0"/>
              </a:rPr>
              <a:t>struct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ether_header</a:t>
            </a:r>
            <a:r>
              <a:rPr lang="en-US" altLang="en-US" b="1" dirty="0">
                <a:latin typeface="Times New Roman" panose="02020603050405020304" pitchFamily="18" charset="0"/>
              </a:rPr>
              <a:t> *)</a:t>
            </a:r>
            <a:r>
              <a:rPr lang="en-US" altLang="en-US" b="1" dirty="0" err="1">
                <a:latin typeface="Times New Roman" panose="02020603050405020304" pitchFamily="18" charset="0"/>
              </a:rPr>
              <a:t>buf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/* print out </a:t>
            </a:r>
            <a:r>
              <a:rPr lang="en-US" altLang="en-US" b="1" dirty="0" err="1">
                <a:latin typeface="Times New Roman" panose="02020603050405020304" pitchFamily="18" charset="0"/>
              </a:rPr>
              <a:t>ethernet</a:t>
            </a:r>
            <a:r>
              <a:rPr lang="en-US" altLang="en-US" b="1" dirty="0">
                <a:latin typeface="Times New Roman" panose="02020603050405020304" pitchFamily="18" charset="0"/>
              </a:rPr>
              <a:t> header */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for (c = 0; c &lt; ETH_ALEN; </a:t>
            </a:r>
            <a:r>
              <a:rPr lang="en-US" altLang="en-US" b="1" dirty="0" err="1">
                <a:latin typeface="Times New Roman" panose="02020603050405020304" pitchFamily="18" charset="0"/>
              </a:rPr>
              <a:t>c++</a:t>
            </a:r>
            <a:r>
              <a:rPr lang="en-US" altLang="en-US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printf</a:t>
            </a:r>
            <a:r>
              <a:rPr lang="en-US" altLang="en-US" b="1" dirty="0">
                <a:latin typeface="Times New Roman" panose="02020603050405020304" pitchFamily="18" charset="0"/>
              </a:rPr>
              <a:t>("%s%02x",c==0 ? "" : ":",</a:t>
            </a:r>
            <a:r>
              <a:rPr lang="en-US" altLang="en-US" b="1" dirty="0" err="1">
                <a:latin typeface="Times New Roman" panose="02020603050405020304" pitchFamily="18" charset="0"/>
              </a:rPr>
              <a:t>hdr</a:t>
            </a:r>
            <a:r>
              <a:rPr lang="en-US" altLang="en-US" b="1" dirty="0">
                <a:latin typeface="Times New Roman" panose="02020603050405020304" pitchFamily="18" charset="0"/>
              </a:rPr>
              <a:t>-&gt;</a:t>
            </a:r>
            <a:r>
              <a:rPr lang="en-US" altLang="en-US" b="1" dirty="0" err="1">
                <a:latin typeface="Times New Roman" panose="02020603050405020304" pitchFamily="18" charset="0"/>
              </a:rPr>
              <a:t>ether_shost</a:t>
            </a:r>
            <a:r>
              <a:rPr lang="en-US" altLang="en-US" b="1" dirty="0">
                <a:latin typeface="Times New Roman" panose="02020603050405020304" pitchFamily="18" charset="0"/>
              </a:rPr>
              <a:t>[c]);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printf</a:t>
            </a:r>
            <a:r>
              <a:rPr lang="en-US" altLang="en-US" b="1" dirty="0">
                <a:latin typeface="Times New Roman" panose="02020603050405020304" pitchFamily="18" charset="0"/>
              </a:rPr>
              <a:t>(" &gt; ");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for (c = 0; c &lt; ETH_ALEN; </a:t>
            </a:r>
            <a:r>
              <a:rPr lang="en-US" altLang="en-US" b="1" dirty="0" err="1">
                <a:latin typeface="Times New Roman" panose="02020603050405020304" pitchFamily="18" charset="0"/>
              </a:rPr>
              <a:t>c++</a:t>
            </a:r>
            <a:r>
              <a:rPr lang="en-US" altLang="en-US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printf</a:t>
            </a:r>
            <a:r>
              <a:rPr lang="en-US" altLang="en-US" b="1" dirty="0">
                <a:latin typeface="Times New Roman" panose="02020603050405020304" pitchFamily="18" charset="0"/>
              </a:rPr>
              <a:t>("%s%02x",c==0 ? "" : ":",</a:t>
            </a:r>
            <a:r>
              <a:rPr lang="en-US" altLang="en-US" b="1" dirty="0" err="1">
                <a:latin typeface="Times New Roman" panose="02020603050405020304" pitchFamily="18" charset="0"/>
              </a:rPr>
              <a:t>hdr</a:t>
            </a:r>
            <a:r>
              <a:rPr lang="en-US" altLang="en-US" b="1" dirty="0">
                <a:latin typeface="Times New Roman" panose="02020603050405020304" pitchFamily="18" charset="0"/>
              </a:rPr>
              <a:t>-&gt;</a:t>
            </a:r>
            <a:r>
              <a:rPr lang="en-US" altLang="en-US" b="1" dirty="0" err="1">
                <a:latin typeface="Times New Roman" panose="02020603050405020304" pitchFamily="18" charset="0"/>
              </a:rPr>
              <a:t>ether_dhost</a:t>
            </a:r>
            <a:r>
              <a:rPr lang="en-US" altLang="en-US" b="1" dirty="0">
                <a:latin typeface="Times New Roman" panose="02020603050405020304" pitchFamily="18" charset="0"/>
              </a:rPr>
              <a:t>[c]);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printf</a:t>
            </a:r>
            <a:r>
              <a:rPr lang="en-US" altLang="en-US" b="1" dirty="0">
                <a:latin typeface="Times New Roman" panose="02020603050405020304" pitchFamily="18" charset="0"/>
              </a:rPr>
              <a:t>(" type: %</a:t>
            </a:r>
            <a:r>
              <a:rPr lang="en-US" altLang="en-US" b="1" dirty="0" err="1">
                <a:latin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</a:rPr>
              <a:t>\n", </a:t>
            </a:r>
            <a:r>
              <a:rPr lang="en-US" altLang="en-US" b="1" dirty="0" err="1">
                <a:latin typeface="Times New Roman" panose="02020603050405020304" pitchFamily="18" charset="0"/>
              </a:rPr>
              <a:t>hdr</a:t>
            </a:r>
            <a:r>
              <a:rPr lang="en-US" altLang="en-US" b="1" dirty="0">
                <a:latin typeface="Times New Roman" panose="02020603050405020304" pitchFamily="18" charset="0"/>
              </a:rPr>
              <a:t>-&gt;</a:t>
            </a:r>
            <a:r>
              <a:rPr lang="en-US" altLang="en-US" b="1" dirty="0" err="1">
                <a:latin typeface="Times New Roman" panose="02020603050405020304" pitchFamily="18" charset="0"/>
              </a:rPr>
              <a:t>ether_type</a:t>
            </a:r>
            <a:r>
              <a:rPr lang="en-US" altLang="en-US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 err="1">
                <a:latin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</a:rPr>
              <a:t> main(</a:t>
            </a:r>
            <a:r>
              <a:rPr lang="en-US" altLang="en-US" b="1" dirty="0" err="1">
                <a:latin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argc</a:t>
            </a:r>
            <a:r>
              <a:rPr lang="en-US" altLang="en-US" b="1" dirty="0">
                <a:latin typeface="Times New Roman" panose="02020603050405020304" pitchFamily="18" charset="0"/>
              </a:rPr>
              <a:t>, char **</a:t>
            </a:r>
            <a:r>
              <a:rPr lang="en-US" altLang="en-US" b="1" dirty="0" err="1">
                <a:latin typeface="Times New Roman" panose="02020603050405020304" pitchFamily="18" charset="0"/>
              </a:rPr>
              <a:t>argv</a:t>
            </a:r>
            <a:r>
              <a:rPr lang="en-US" altLang="en-US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en-US" b="1" dirty="0" err="1">
                <a:latin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char *name = </a:t>
            </a:r>
            <a:r>
              <a:rPr lang="en-US" altLang="en-US" b="1" dirty="0" err="1">
                <a:latin typeface="Times New Roman" panose="02020603050405020304" pitchFamily="18" charset="0"/>
              </a:rPr>
              <a:t>argv</a:t>
            </a:r>
            <a:r>
              <a:rPr lang="en-US" altLang="en-US" b="1" dirty="0">
                <a:latin typeface="Times New Roman" panose="02020603050405020304" pitchFamily="18" charset="0"/>
              </a:rPr>
              <a:t>[1];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(!</a:t>
            </a:r>
            <a:r>
              <a:rPr lang="en-US" altLang="en-US" b="1" dirty="0" err="1">
                <a:latin typeface="Times New Roman" panose="02020603050405020304" pitchFamily="18" charset="0"/>
              </a:rPr>
              <a:t>argv</a:t>
            </a:r>
            <a:r>
              <a:rPr lang="en-US" altLang="en-US" b="1" dirty="0">
                <a:latin typeface="Times New Roman" panose="02020603050405020304" pitchFamily="18" charset="0"/>
              </a:rPr>
              <a:t>[1])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fprintf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stderr,"Please</a:t>
            </a:r>
            <a:r>
              <a:rPr lang="en-US" altLang="en-US" b="1" dirty="0">
                <a:latin typeface="Times New Roman" panose="02020603050405020304" pitchFamily="18" charset="0"/>
              </a:rPr>
              <a:t> specify an interface name\n");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 = </a:t>
            </a:r>
            <a:r>
              <a:rPr lang="en-US" altLang="en-US" b="1" dirty="0" err="1">
                <a:latin typeface="Times New Roman" panose="02020603050405020304" pitchFamily="18" charset="0"/>
              </a:rPr>
              <a:t>open_interface</a:t>
            </a:r>
            <a:r>
              <a:rPr lang="en-US" altLang="en-US" b="1" dirty="0">
                <a:latin typeface="Times New Roman" panose="02020603050405020304" pitchFamily="18" charset="0"/>
              </a:rPr>
              <a:t>(name)) &lt; 0)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fprintf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stderr,"Unable</a:t>
            </a:r>
            <a:r>
              <a:rPr lang="en-US" altLang="en-US" b="1" dirty="0">
                <a:latin typeface="Times New Roman" panose="02020603050405020304" pitchFamily="18" charset="0"/>
              </a:rPr>
              <a:t> to open interface\n");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if (</a:t>
            </a:r>
            <a:r>
              <a:rPr lang="en-US" altLang="en-US" b="1" dirty="0" err="1">
                <a:latin typeface="Times New Roman" panose="02020603050405020304" pitchFamily="18" charset="0"/>
              </a:rPr>
              <a:t>read_loop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sockfd</a:t>
            </a:r>
            <a:r>
              <a:rPr lang="en-US" altLang="en-US" b="1" dirty="0">
                <a:latin typeface="Times New Roman" panose="02020603050405020304" pitchFamily="18" charset="0"/>
              </a:rPr>
              <a:t>) &lt; 0) {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fprintf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stderr,"Error</a:t>
            </a:r>
            <a:r>
              <a:rPr lang="en-US" altLang="en-US" b="1" dirty="0">
                <a:latin typeface="Times New Roman" panose="02020603050405020304" pitchFamily="18" charset="0"/>
              </a:rPr>
              <a:t> reading packet \n");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   return -1;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    return 0;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}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endParaRPr lang="en-US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C35127-D442-4BEC-BAE3-292D0DEEE6CA}" type="slidenum">
              <a:rPr lang="zh-TW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BF80A6-3421-4586-95AA-6906BF4A3084}" type="slidenum">
              <a:rPr lang="zh-TW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3027A5-DAF2-4DD6-B91A-CC427646E1F1}" type="slidenum">
              <a:rPr lang="zh-TW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1C9E6B-2BA0-48F5-B989-524F2466F783}" type="slidenum">
              <a:rPr lang="zh-TW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Demo on ethereal</a:t>
            </a:r>
          </a:p>
          <a:p>
            <a:r>
              <a:rPr lang="en-US" altLang="en-US" b="1" dirty="0" err="1">
                <a:latin typeface="Times New Roman" panose="02020603050405020304" pitchFamily="18" charset="0"/>
              </a:rPr>
              <a:t>startx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Times New Roman" panose="02020603050405020304" pitchFamily="18" charset="0"/>
              </a:rPr>
              <a:t>ethereal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Machines A, B, and C are connected by a hub.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A: hacker (perform sniffing)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B: telnet client (telnet to C)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C: telnet server</a:t>
            </a:r>
            <a:endParaRPr lang="en-US" altLang="zh-TW" b="1" dirty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446940-FE74-4BE3-8594-2461DC9607D3}" type="slidenum">
              <a:rPr lang="zh-TW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F483-EB1E-4424-80D7-A1AABA8D174B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37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http demo by lynx and ethereal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161099-BD19-43A4-8029-8D757F680174}" type="slidenum">
              <a:rPr lang="zh-TW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0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7ECA62-9944-4DB7-9509-E97E16F30490}" type="slidenum">
              <a:rPr lang="zh-TW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C4EB36-E909-4233-82A8-86C637D8EB9C}" type="slidenum">
              <a:rPr lang="zh-TW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>
                <a:latin typeface="Times New Roman" panose="02020603050405020304" pitchFamily="18" charset="0"/>
              </a:rPr>
              <a:t>Demo on ping with ethereal</a:t>
            </a:r>
          </a:p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766C26-44CF-4E84-8C6C-04ACC6D76B8F}" type="slidenum">
              <a:rPr lang="zh-TW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</a:rPr>
              <a:t>Demo on ARP with ethereal</a:t>
            </a:r>
          </a:p>
          <a:p>
            <a:r>
              <a:rPr lang="en-US" altLang="zh-TW" b="1" dirty="0">
                <a:latin typeface="Times New Roman" panose="02020603050405020304" pitchFamily="18" charset="0"/>
              </a:rPr>
              <a:t>To clear ARP entry: </a:t>
            </a:r>
            <a:r>
              <a:rPr lang="en-US" altLang="zh-TW" b="1" dirty="0" err="1">
                <a:latin typeface="Times New Roman" panose="02020603050405020304" pitchFamily="18" charset="0"/>
              </a:rPr>
              <a:t>arp</a:t>
            </a:r>
            <a:r>
              <a:rPr lang="en-US" altLang="zh-TW" b="1" dirty="0">
                <a:latin typeface="Times New Roman" panose="02020603050405020304" pitchFamily="18" charset="0"/>
              </a:rPr>
              <a:t> -d &lt;</a:t>
            </a:r>
            <a:r>
              <a:rPr lang="en-US" altLang="zh-TW" b="1" dirty="0" err="1">
                <a:latin typeface="Times New Roman" panose="02020603050405020304" pitchFamily="18" charset="0"/>
              </a:rPr>
              <a:t>ip_address</a:t>
            </a:r>
            <a:r>
              <a:rPr lang="en-US" altLang="zh-TW" b="1" dirty="0">
                <a:latin typeface="Times New Roman" panose="02020603050405020304" pitchFamily="18" charset="0"/>
              </a:rPr>
              <a:t>&gt;</a:t>
            </a:r>
          </a:p>
          <a:p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196EC6-9BAB-495E-8AE6-53D6061CAA72}" type="slidenum">
              <a:rPr lang="zh-TW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1E8FC7-F08D-4661-9C1E-543BBD5D9C97}" type="slidenum">
              <a:rPr lang="zh-TW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?why he receive the fake TCP conn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F483-EB1E-4424-80D7-A1AABA8D174B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852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Demo on ping using eth0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F1FB6C-FC0E-4926-82C8-77BD42B6604F}" type="slidenum">
              <a:rPr lang="zh-TW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Demo on ping using eth1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A9C984-AECA-4868-8CF1-68E6859028F3}" type="slidenum">
              <a:rPr lang="zh-TW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telnet/</a:t>
            </a:r>
            <a:r>
              <a:rPr lang="en-US" altLang="en-US" b="1" dirty="0" err="1">
                <a:latin typeface="Times New Roman" panose="02020603050405020304" pitchFamily="18" charset="0"/>
              </a:rPr>
              <a:t>ssh</a:t>
            </a:r>
            <a:r>
              <a:rPr lang="en-US" altLang="en-US" b="1" dirty="0">
                <a:latin typeface="Times New Roman" panose="02020603050405020304" pitchFamily="18" charset="0"/>
              </a:rPr>
              <a:t> demo by ethereal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https demo by browser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http/https demo by ethereal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endParaRPr lang="en-US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1E8FC7-F08D-4661-9C1E-543BBD5D9C97}" type="slidenum">
              <a:rPr lang="zh-TW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149049-6888-435B-8D71-A2B34168B5A0}" type="slidenum">
              <a:rPr lang="zh-TW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</a:rPr>
              <a:t>Show ARP table: </a:t>
            </a:r>
            <a:r>
              <a:rPr lang="en-US" altLang="zh-TW" b="1" dirty="0" err="1">
                <a:latin typeface="Times New Roman" panose="02020603050405020304" pitchFamily="18" charset="0"/>
              </a:rPr>
              <a:t>arp</a:t>
            </a:r>
            <a:endParaRPr lang="en-US" altLang="zh-TW" b="1" dirty="0">
              <a:latin typeface="Times New Roman" panose="02020603050405020304" pitchFamily="18" charset="0"/>
            </a:endParaRPr>
          </a:p>
          <a:p>
            <a:endParaRPr lang="en-US" altLang="zh-TW" b="1" dirty="0">
              <a:latin typeface="Times New Roman" panose="02020603050405020304" pitchFamily="18" charset="0"/>
            </a:endParaRPr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CA0C69-2947-4708-A50A-E4EFEC6E69D4}" type="slidenum">
              <a:rPr lang="zh-TW" altLang="en-US"/>
              <a:pPr eaLnBrk="1" hangingPunct="1">
                <a:spcBef>
                  <a:spcPct val="0"/>
                </a:spcBef>
              </a:pPr>
              <a:t>41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</a:rPr>
              <a:t>Show routing table</a:t>
            </a:r>
            <a:r>
              <a:rPr lang="en-US" altLang="zh-TW" b="1">
                <a:latin typeface="Times New Roman" panose="02020603050405020304" pitchFamily="18" charset="0"/>
              </a:rPr>
              <a:t>: route</a:t>
            </a:r>
            <a:endParaRPr lang="en-US" altLang="zh-TW" b="1" dirty="0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74E87D-C316-48AF-B1E4-6E5DBF6B0E24}" type="slidenum">
              <a:rPr lang="zh-TW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4C6CFC-6CD1-442A-BF2C-D111C9E88946}" type="slidenum">
              <a:rPr lang="zh-TW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89E50A-F5EF-41D3-A632-09AA5ECAF488}" type="slidenum">
              <a:rPr lang="zh-TW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E0110E-839B-4ADC-BD0D-5BBBEA192C26}" type="slidenum">
              <a:rPr lang="zh-TW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DA506E-BED7-4978-A10C-05DA524511F7}" type="slidenum">
              <a:rPr lang="zh-TW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0F1D21-5EB9-4BEB-912B-CEC3D6ACE065}" type="slidenum">
              <a:rPr lang="zh-TW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Reference: http://www.cyberciti.biz/faq/key-differences-between-tcp-and-udp-protocols/</a:t>
            </a:r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F483-EB1E-4424-80D7-A1AABA8D174B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44C182-D663-489C-9EB1-C91A98DC2B6B}" type="slidenum">
              <a:rPr lang="zh-TW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E0FAE-C56A-40B9-B1C5-6FD693686D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2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E391C-22CC-4F78-A6EF-91293143B6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7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6E0CD-1738-4046-B706-84B2E7A8AD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05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89D67-95AE-4F9C-9BE6-38AF3F27A5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8EF2B-86BC-4336-B615-FA256853FB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631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2E0E6-0D9E-4100-85AB-687F4DD56D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0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80AB2-514D-4AC5-B10A-B69CAC8345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245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6F118-6075-4194-A5C7-339516D8CC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69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9CB43-7E6C-4CA8-8811-18744584E7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0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47A43-AF03-40C9-8D1A-2BFF3CA79C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40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83EED-5F2F-47B4-82F9-83C44455B4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8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31328D-89C4-4B65-8BC5-D505DBF8B4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cpdump.org/" TargetMode="External"/><Relationship Id="rId4" Type="http://schemas.openxmlformats.org/officeDocument/2006/relationships/hyperlink" Target="http://www.snort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Sniffing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en-US" altLang="zh-TW" dirty="0"/>
              <a:t>TCP vs. UDP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Transmission Control Protocol (TCP)</a:t>
            </a:r>
          </a:p>
          <a:p>
            <a:pPr lvl="1"/>
            <a:r>
              <a:rPr lang="en-US" altLang="zh-TW" sz="2400" b="1" dirty="0">
                <a:solidFill>
                  <a:srgbClr val="0070C0"/>
                </a:solidFill>
              </a:rPr>
              <a:t>Connection-oriented communication</a:t>
            </a:r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Adv: more reliable, ordered</a:t>
            </a:r>
          </a:p>
          <a:p>
            <a:pPr lvl="1"/>
            <a:r>
              <a:rPr lang="en-US" altLang="en-US" sz="2400" dirty="0" err="1">
                <a:latin typeface="Times New Roman" panose="02020603050405020304" pitchFamily="18" charset="0"/>
              </a:rPr>
              <a:t>Disadv</a:t>
            </a:r>
            <a:r>
              <a:rPr lang="en-US" altLang="en-US" sz="2400" dirty="0">
                <a:latin typeface="Times New Roman" panose="02020603050405020304" pitchFamily="18" charset="0"/>
              </a:rPr>
              <a:t>: heavyweight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Example: www, email,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ssh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</a:rPr>
              <a:t>User Datagram Protocol (UDP):</a:t>
            </a:r>
          </a:p>
          <a:p>
            <a:pPr lvl="1"/>
            <a:r>
              <a:rPr lang="en-US" altLang="zh-TW" sz="2400" b="1" dirty="0">
                <a:solidFill>
                  <a:srgbClr val="0070C0"/>
                </a:solidFill>
              </a:rPr>
              <a:t>Connectionless communication</a:t>
            </a:r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Adv: lightweight</a:t>
            </a:r>
          </a:p>
          <a:p>
            <a:pPr lvl="1"/>
            <a:r>
              <a:rPr lang="en-US" altLang="en-US" sz="2400" dirty="0" err="1">
                <a:latin typeface="Times New Roman" panose="02020603050405020304" pitchFamily="18" charset="0"/>
              </a:rPr>
              <a:t>Disadv</a:t>
            </a:r>
            <a:r>
              <a:rPr lang="en-US" altLang="en-US" sz="2400" dirty="0">
                <a:latin typeface="Times New Roman" panose="02020603050405020304" pitchFamily="18" charset="0"/>
              </a:rPr>
              <a:t>: less reliable, not ordered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Example: Domain Name Service (DNS):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</a:rPr>
              <a:t>Given a host name, lookup the IP address</a:t>
            </a:r>
          </a:p>
          <a:p>
            <a:pPr lvl="1"/>
            <a:endParaRPr lang="en-US" altLang="en-US" sz="2400" dirty="0">
              <a:latin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015962-C869-40C5-8759-C560B496A11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1828800" y="806450"/>
            <a:ext cx="5337175" cy="4830763"/>
            <a:chOff x="1888" y="1052"/>
            <a:chExt cx="2066" cy="22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2078" y="1240"/>
              <a:ext cx="436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2078" y="1238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socket()</a:t>
              </a:r>
              <a:endParaRPr kumimoji="0" lang="en-US" altLang="zh-TW" sz="2800" b="1"/>
            </a:p>
          </p:txBody>
        </p:sp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2125" y="1492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2123" y="1490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bind()</a:t>
              </a:r>
              <a:endParaRPr kumimoji="0" lang="en-US" altLang="zh-TW" sz="2800" b="1"/>
            </a:p>
          </p:txBody>
        </p:sp>
        <p:sp>
          <p:nvSpPr>
            <p:cNvPr id="12297" name="Rectangle 7"/>
            <p:cNvSpPr>
              <a:spLocks noChangeArrowheads="1"/>
            </p:cNvSpPr>
            <p:nvPr/>
          </p:nvSpPr>
          <p:spPr bwMode="auto">
            <a:xfrm>
              <a:off x="2078" y="1738"/>
              <a:ext cx="43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2078" y="1736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listen()</a:t>
              </a:r>
              <a:endParaRPr kumimoji="0" lang="en-US" altLang="zh-TW" sz="2800" b="1"/>
            </a:p>
          </p:txBody>
        </p:sp>
        <p:sp>
          <p:nvSpPr>
            <p:cNvPr id="12299" name="Rectangle 9"/>
            <p:cNvSpPr>
              <a:spLocks noChangeArrowheads="1"/>
            </p:cNvSpPr>
            <p:nvPr/>
          </p:nvSpPr>
          <p:spPr bwMode="auto">
            <a:xfrm>
              <a:off x="2125" y="2623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0" name="Rectangle 10"/>
            <p:cNvSpPr>
              <a:spLocks noChangeArrowheads="1"/>
            </p:cNvSpPr>
            <p:nvPr/>
          </p:nvSpPr>
          <p:spPr bwMode="auto">
            <a:xfrm>
              <a:off x="2123" y="2621"/>
              <a:ext cx="247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read()</a:t>
              </a:r>
              <a:endParaRPr kumimoji="0" lang="en-US" altLang="zh-TW" sz="2800" b="1"/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2101" y="3124"/>
              <a:ext cx="38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2101" y="3122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close()</a:t>
              </a:r>
              <a:endParaRPr kumimoji="0" lang="en-US" altLang="zh-TW" sz="2800" b="1"/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2040" y="16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2040" y="144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2040" y="119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2040" y="2573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040" y="3074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3491" y="2049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491" y="2047"/>
              <a:ext cx="3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socket()</a:t>
              </a:r>
              <a:endParaRPr kumimoji="0" lang="en-US" altLang="zh-TW" sz="2800" b="1"/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auto">
            <a:xfrm>
              <a:off x="3468" y="2327"/>
              <a:ext cx="48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auto">
            <a:xfrm>
              <a:off x="3468" y="2325"/>
              <a:ext cx="370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connect()</a:t>
              </a:r>
              <a:endParaRPr kumimoji="0" lang="en-US" altLang="zh-TW" sz="2800" b="1"/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3536" y="2909"/>
              <a:ext cx="33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auto">
            <a:xfrm>
              <a:off x="3536" y="2907"/>
              <a:ext cx="24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read()</a:t>
              </a:r>
              <a:endParaRPr kumimoji="0" lang="en-US" altLang="zh-TW" sz="2800" b="1"/>
            </a:p>
          </p:txBody>
        </p:sp>
        <p:sp>
          <p:nvSpPr>
            <p:cNvPr id="12314" name="Rectangle 24"/>
            <p:cNvSpPr>
              <a:spLocks noChangeArrowheads="1"/>
            </p:cNvSpPr>
            <p:nvPr/>
          </p:nvSpPr>
          <p:spPr bwMode="auto">
            <a:xfrm>
              <a:off x="3513" y="2590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15" name="Rectangle 25"/>
            <p:cNvSpPr>
              <a:spLocks noChangeArrowheads="1"/>
            </p:cNvSpPr>
            <p:nvPr/>
          </p:nvSpPr>
          <p:spPr bwMode="auto">
            <a:xfrm>
              <a:off x="3513" y="2588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write()</a:t>
              </a:r>
              <a:endParaRPr kumimoji="0" lang="en-US" altLang="zh-TW" sz="2800" b="1"/>
            </a:p>
          </p:txBody>
        </p:sp>
        <p:sp>
          <p:nvSpPr>
            <p:cNvPr id="12316" name="Rectangle 26"/>
            <p:cNvSpPr>
              <a:spLocks noChangeArrowheads="1"/>
            </p:cNvSpPr>
            <p:nvPr/>
          </p:nvSpPr>
          <p:spPr bwMode="auto">
            <a:xfrm>
              <a:off x="3513" y="3172"/>
              <a:ext cx="3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17" name="Rectangle 27"/>
            <p:cNvSpPr>
              <a:spLocks noChangeArrowheads="1"/>
            </p:cNvSpPr>
            <p:nvPr/>
          </p:nvSpPr>
          <p:spPr bwMode="auto">
            <a:xfrm>
              <a:off x="3513" y="3170"/>
              <a:ext cx="2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close()</a:t>
              </a:r>
              <a:endParaRPr kumimoji="0" lang="en-US" altLang="zh-TW" sz="2800" b="1"/>
            </a:p>
          </p:txBody>
        </p:sp>
        <p:sp>
          <p:nvSpPr>
            <p:cNvPr id="12318" name="Rectangle 28"/>
            <p:cNvSpPr>
              <a:spLocks noChangeArrowheads="1"/>
            </p:cNvSpPr>
            <p:nvPr/>
          </p:nvSpPr>
          <p:spPr bwMode="auto">
            <a:xfrm>
              <a:off x="3453" y="285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19" name="Rectangle 29"/>
            <p:cNvSpPr>
              <a:spLocks noChangeArrowheads="1"/>
            </p:cNvSpPr>
            <p:nvPr/>
          </p:nvSpPr>
          <p:spPr bwMode="auto">
            <a:xfrm>
              <a:off x="3453" y="227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20" name="Rectangle 30"/>
            <p:cNvSpPr>
              <a:spLocks noChangeArrowheads="1"/>
            </p:cNvSpPr>
            <p:nvPr/>
          </p:nvSpPr>
          <p:spPr bwMode="auto">
            <a:xfrm>
              <a:off x="3453" y="1999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21" name="Rectangle 31"/>
            <p:cNvSpPr>
              <a:spLocks noChangeArrowheads="1"/>
            </p:cNvSpPr>
            <p:nvPr/>
          </p:nvSpPr>
          <p:spPr bwMode="auto">
            <a:xfrm>
              <a:off x="3453" y="2540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22" name="Rectangle 32"/>
            <p:cNvSpPr>
              <a:spLocks noChangeArrowheads="1"/>
            </p:cNvSpPr>
            <p:nvPr/>
          </p:nvSpPr>
          <p:spPr bwMode="auto">
            <a:xfrm>
              <a:off x="3453" y="3122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2257" y="1355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Freeform 34"/>
            <p:cNvSpPr>
              <a:spLocks/>
            </p:cNvSpPr>
            <p:nvPr/>
          </p:nvSpPr>
          <p:spPr bwMode="auto">
            <a:xfrm>
              <a:off x="2240" y="1403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>
              <a:off x="3668" y="2164"/>
              <a:ext cx="2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Freeform 36"/>
            <p:cNvSpPr>
              <a:spLocks/>
            </p:cNvSpPr>
            <p:nvPr/>
          </p:nvSpPr>
          <p:spPr bwMode="auto">
            <a:xfrm>
              <a:off x="3653" y="2244"/>
              <a:ext cx="32" cy="39"/>
            </a:xfrm>
            <a:custGeom>
              <a:avLst/>
              <a:gdLst>
                <a:gd name="T0" fmla="*/ 0 w 32"/>
                <a:gd name="T1" fmla="*/ 0 h 39"/>
                <a:gd name="T2" fmla="*/ 15 w 32"/>
                <a:gd name="T3" fmla="*/ 6 h 39"/>
                <a:gd name="T4" fmla="*/ 32 w 32"/>
                <a:gd name="T5" fmla="*/ 0 h 39"/>
                <a:gd name="T6" fmla="*/ 15 w 32"/>
                <a:gd name="T7" fmla="*/ 39 h 39"/>
                <a:gd name="T8" fmla="*/ 0 w 32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9"/>
                <a:gd name="T17" fmla="*/ 32 w 3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9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Rectangle 37"/>
            <p:cNvSpPr>
              <a:spLocks noChangeArrowheads="1"/>
            </p:cNvSpPr>
            <p:nvPr/>
          </p:nvSpPr>
          <p:spPr bwMode="auto">
            <a:xfrm>
              <a:off x="1910" y="2214"/>
              <a:ext cx="81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28" name="Rectangle 38"/>
            <p:cNvSpPr>
              <a:spLocks noChangeArrowheads="1"/>
            </p:cNvSpPr>
            <p:nvPr/>
          </p:nvSpPr>
          <p:spPr bwMode="auto">
            <a:xfrm>
              <a:off x="1910" y="2214"/>
              <a:ext cx="75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</a:rPr>
                <a:t>blocks until server receives</a:t>
              </a:r>
              <a:endParaRPr kumimoji="0" lang="en-US" altLang="zh-TW" sz="2800" b="1"/>
            </a:p>
          </p:txBody>
        </p:sp>
        <p:sp>
          <p:nvSpPr>
            <p:cNvPr id="12329" name="Rectangle 39"/>
            <p:cNvSpPr>
              <a:spLocks noChangeArrowheads="1"/>
            </p:cNvSpPr>
            <p:nvPr/>
          </p:nvSpPr>
          <p:spPr bwMode="auto">
            <a:xfrm>
              <a:off x="1888" y="2289"/>
              <a:ext cx="860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30" name="Rectangle 40"/>
            <p:cNvSpPr>
              <a:spLocks noChangeArrowheads="1"/>
            </p:cNvSpPr>
            <p:nvPr/>
          </p:nvSpPr>
          <p:spPr bwMode="auto">
            <a:xfrm>
              <a:off x="1888" y="2289"/>
              <a:ext cx="7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dirty="0">
                  <a:solidFill>
                    <a:srgbClr val="000000"/>
                  </a:solidFill>
                </a:rPr>
                <a:t>a connect request from client</a:t>
              </a:r>
              <a:endParaRPr kumimoji="0" lang="en-US" altLang="zh-TW" sz="2800" b="1" dirty="0"/>
            </a:p>
          </p:txBody>
        </p:sp>
        <p:sp>
          <p:nvSpPr>
            <p:cNvPr id="12331" name="Line 41"/>
            <p:cNvSpPr>
              <a:spLocks noChangeShapeType="1"/>
            </p:cNvSpPr>
            <p:nvPr/>
          </p:nvSpPr>
          <p:spPr bwMode="auto">
            <a:xfrm>
              <a:off x="2257" y="2371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Freeform 42"/>
            <p:cNvSpPr>
              <a:spLocks/>
            </p:cNvSpPr>
            <p:nvPr/>
          </p:nvSpPr>
          <p:spPr bwMode="auto">
            <a:xfrm>
              <a:off x="2240" y="2531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5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5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43"/>
            <p:cNvSpPr>
              <a:spLocks/>
            </p:cNvSpPr>
            <p:nvPr/>
          </p:nvSpPr>
          <p:spPr bwMode="auto">
            <a:xfrm>
              <a:off x="3430" y="2617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44"/>
            <p:cNvSpPr>
              <a:spLocks/>
            </p:cNvSpPr>
            <p:nvPr/>
          </p:nvSpPr>
          <p:spPr bwMode="auto">
            <a:xfrm>
              <a:off x="3388" y="261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45"/>
            <p:cNvSpPr>
              <a:spLocks/>
            </p:cNvSpPr>
            <p:nvPr/>
          </p:nvSpPr>
          <p:spPr bwMode="auto">
            <a:xfrm>
              <a:off x="3346" y="2621"/>
              <a:ext cx="21" cy="7"/>
            </a:xfrm>
            <a:custGeom>
              <a:avLst/>
              <a:gdLst>
                <a:gd name="T0" fmla="*/ 21 w 21"/>
                <a:gd name="T1" fmla="*/ 6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Freeform 46"/>
            <p:cNvSpPr>
              <a:spLocks/>
            </p:cNvSpPr>
            <p:nvPr/>
          </p:nvSpPr>
          <p:spPr bwMode="auto">
            <a:xfrm>
              <a:off x="3303" y="2625"/>
              <a:ext cx="21" cy="5"/>
            </a:xfrm>
            <a:custGeom>
              <a:avLst/>
              <a:gdLst>
                <a:gd name="T0" fmla="*/ 21 w 21"/>
                <a:gd name="T1" fmla="*/ 3 h 5"/>
                <a:gd name="T2" fmla="*/ 21 w 21"/>
                <a:gd name="T3" fmla="*/ 0 h 5"/>
                <a:gd name="T4" fmla="*/ 0 w 21"/>
                <a:gd name="T5" fmla="*/ 0 h 5"/>
                <a:gd name="T6" fmla="*/ 0 w 21"/>
                <a:gd name="T7" fmla="*/ 5 h 5"/>
                <a:gd name="T8" fmla="*/ 21 w 21"/>
                <a:gd name="T9" fmla="*/ 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3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Freeform 47"/>
            <p:cNvSpPr>
              <a:spLocks/>
            </p:cNvSpPr>
            <p:nvPr/>
          </p:nvSpPr>
          <p:spPr bwMode="auto">
            <a:xfrm>
              <a:off x="3261" y="2627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1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Freeform 48"/>
            <p:cNvSpPr>
              <a:spLocks/>
            </p:cNvSpPr>
            <p:nvPr/>
          </p:nvSpPr>
          <p:spPr bwMode="auto">
            <a:xfrm>
              <a:off x="3219" y="2628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Freeform 49"/>
            <p:cNvSpPr>
              <a:spLocks/>
            </p:cNvSpPr>
            <p:nvPr/>
          </p:nvSpPr>
          <p:spPr bwMode="auto">
            <a:xfrm>
              <a:off x="3177" y="2632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Freeform 50"/>
            <p:cNvSpPr>
              <a:spLocks/>
            </p:cNvSpPr>
            <p:nvPr/>
          </p:nvSpPr>
          <p:spPr bwMode="auto">
            <a:xfrm>
              <a:off x="3134" y="2636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Freeform 51"/>
            <p:cNvSpPr>
              <a:spLocks/>
            </p:cNvSpPr>
            <p:nvPr/>
          </p:nvSpPr>
          <p:spPr bwMode="auto">
            <a:xfrm>
              <a:off x="3092" y="2638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Freeform 52"/>
            <p:cNvSpPr>
              <a:spLocks/>
            </p:cNvSpPr>
            <p:nvPr/>
          </p:nvSpPr>
          <p:spPr bwMode="auto">
            <a:xfrm>
              <a:off x="3050" y="2640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Freeform 53"/>
            <p:cNvSpPr>
              <a:spLocks/>
            </p:cNvSpPr>
            <p:nvPr/>
          </p:nvSpPr>
          <p:spPr bwMode="auto">
            <a:xfrm>
              <a:off x="3008" y="2644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Freeform 54"/>
            <p:cNvSpPr>
              <a:spLocks/>
            </p:cNvSpPr>
            <p:nvPr/>
          </p:nvSpPr>
          <p:spPr bwMode="auto">
            <a:xfrm>
              <a:off x="2965" y="2646"/>
              <a:ext cx="22" cy="7"/>
            </a:xfrm>
            <a:custGeom>
              <a:avLst/>
              <a:gdLst>
                <a:gd name="T0" fmla="*/ 22 w 22"/>
                <a:gd name="T1" fmla="*/ 5 h 7"/>
                <a:gd name="T2" fmla="*/ 22 w 22"/>
                <a:gd name="T3" fmla="*/ 0 h 7"/>
                <a:gd name="T4" fmla="*/ 0 w 22"/>
                <a:gd name="T5" fmla="*/ 2 h 7"/>
                <a:gd name="T6" fmla="*/ 0 w 22"/>
                <a:gd name="T7" fmla="*/ 7 h 7"/>
                <a:gd name="T8" fmla="*/ 22 w 2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22" y="5"/>
                  </a:moveTo>
                  <a:lnTo>
                    <a:pt x="22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Freeform 55"/>
            <p:cNvSpPr>
              <a:spLocks/>
            </p:cNvSpPr>
            <p:nvPr/>
          </p:nvSpPr>
          <p:spPr bwMode="auto">
            <a:xfrm>
              <a:off x="2923" y="2650"/>
              <a:ext cx="21" cy="5"/>
            </a:xfrm>
            <a:custGeom>
              <a:avLst/>
              <a:gdLst>
                <a:gd name="T0" fmla="*/ 21 w 21"/>
                <a:gd name="T1" fmla="*/ 5 h 5"/>
                <a:gd name="T2" fmla="*/ 21 w 21"/>
                <a:gd name="T3" fmla="*/ 0 h 5"/>
                <a:gd name="T4" fmla="*/ 0 w 21"/>
                <a:gd name="T5" fmla="*/ 1 h 5"/>
                <a:gd name="T6" fmla="*/ 0 w 21"/>
                <a:gd name="T7" fmla="*/ 5 h 5"/>
                <a:gd name="T8" fmla="*/ 21 w 21"/>
                <a:gd name="T9" fmla="*/ 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21" y="5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Freeform 56"/>
            <p:cNvSpPr>
              <a:spLocks/>
            </p:cNvSpPr>
            <p:nvPr/>
          </p:nvSpPr>
          <p:spPr bwMode="auto">
            <a:xfrm>
              <a:off x="2879" y="2651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Freeform 57"/>
            <p:cNvSpPr>
              <a:spLocks/>
            </p:cNvSpPr>
            <p:nvPr/>
          </p:nvSpPr>
          <p:spPr bwMode="auto">
            <a:xfrm>
              <a:off x="2839" y="2655"/>
              <a:ext cx="21" cy="6"/>
            </a:xfrm>
            <a:custGeom>
              <a:avLst/>
              <a:gdLst>
                <a:gd name="T0" fmla="*/ 21 w 21"/>
                <a:gd name="T1" fmla="*/ 4 h 6"/>
                <a:gd name="T2" fmla="*/ 21 w 21"/>
                <a:gd name="T3" fmla="*/ 0 h 6"/>
                <a:gd name="T4" fmla="*/ 0 w 21"/>
                <a:gd name="T5" fmla="*/ 0 h 6"/>
                <a:gd name="T6" fmla="*/ 0 w 21"/>
                <a:gd name="T7" fmla="*/ 6 h 6"/>
                <a:gd name="T8" fmla="*/ 21 w 21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4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Freeform 58"/>
            <p:cNvSpPr>
              <a:spLocks/>
            </p:cNvSpPr>
            <p:nvPr/>
          </p:nvSpPr>
          <p:spPr bwMode="auto">
            <a:xfrm>
              <a:off x="2795" y="2657"/>
              <a:ext cx="23" cy="6"/>
            </a:xfrm>
            <a:custGeom>
              <a:avLst/>
              <a:gdLst>
                <a:gd name="T0" fmla="*/ 23 w 23"/>
                <a:gd name="T1" fmla="*/ 6 h 6"/>
                <a:gd name="T2" fmla="*/ 23 w 23"/>
                <a:gd name="T3" fmla="*/ 0 h 6"/>
                <a:gd name="T4" fmla="*/ 0 w 23"/>
                <a:gd name="T5" fmla="*/ 2 h 6"/>
                <a:gd name="T6" fmla="*/ 0 w 23"/>
                <a:gd name="T7" fmla="*/ 6 h 6"/>
                <a:gd name="T8" fmla="*/ 23 w 2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6"/>
                <a:gd name="T17" fmla="*/ 23 w 2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6">
                  <a:moveTo>
                    <a:pt x="23" y="6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Freeform 59"/>
            <p:cNvSpPr>
              <a:spLocks/>
            </p:cNvSpPr>
            <p:nvPr/>
          </p:nvSpPr>
          <p:spPr bwMode="auto">
            <a:xfrm>
              <a:off x="2752" y="2659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Freeform 60"/>
            <p:cNvSpPr>
              <a:spLocks/>
            </p:cNvSpPr>
            <p:nvPr/>
          </p:nvSpPr>
          <p:spPr bwMode="auto">
            <a:xfrm>
              <a:off x="2710" y="2663"/>
              <a:ext cx="21" cy="8"/>
            </a:xfrm>
            <a:custGeom>
              <a:avLst/>
              <a:gdLst>
                <a:gd name="T0" fmla="*/ 21 w 21"/>
                <a:gd name="T1" fmla="*/ 4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4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Freeform 61"/>
            <p:cNvSpPr>
              <a:spLocks/>
            </p:cNvSpPr>
            <p:nvPr/>
          </p:nvSpPr>
          <p:spPr bwMode="auto">
            <a:xfrm>
              <a:off x="2668" y="2665"/>
              <a:ext cx="21" cy="8"/>
            </a:xfrm>
            <a:custGeom>
              <a:avLst/>
              <a:gdLst>
                <a:gd name="T0" fmla="*/ 21 w 21"/>
                <a:gd name="T1" fmla="*/ 6 h 8"/>
                <a:gd name="T2" fmla="*/ 21 w 21"/>
                <a:gd name="T3" fmla="*/ 0 h 8"/>
                <a:gd name="T4" fmla="*/ 0 w 21"/>
                <a:gd name="T5" fmla="*/ 2 h 8"/>
                <a:gd name="T6" fmla="*/ 0 w 21"/>
                <a:gd name="T7" fmla="*/ 8 h 8"/>
                <a:gd name="T8" fmla="*/ 21 w 21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Freeform 62"/>
            <p:cNvSpPr>
              <a:spLocks/>
            </p:cNvSpPr>
            <p:nvPr/>
          </p:nvSpPr>
          <p:spPr bwMode="auto">
            <a:xfrm>
              <a:off x="2626" y="266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21 w 21"/>
                <a:gd name="T3" fmla="*/ 0 h 6"/>
                <a:gd name="T4" fmla="*/ 0 w 21"/>
                <a:gd name="T5" fmla="*/ 2 h 6"/>
                <a:gd name="T6" fmla="*/ 0 w 21"/>
                <a:gd name="T7" fmla="*/ 6 h 6"/>
                <a:gd name="T8" fmla="*/ 21 w 21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21" y="6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Freeform 63"/>
            <p:cNvSpPr>
              <a:spLocks/>
            </p:cNvSpPr>
            <p:nvPr/>
          </p:nvSpPr>
          <p:spPr bwMode="auto">
            <a:xfrm>
              <a:off x="2583" y="2671"/>
              <a:ext cx="21" cy="7"/>
            </a:xfrm>
            <a:custGeom>
              <a:avLst/>
              <a:gdLst>
                <a:gd name="T0" fmla="*/ 21 w 21"/>
                <a:gd name="T1" fmla="*/ 5 h 7"/>
                <a:gd name="T2" fmla="*/ 21 w 21"/>
                <a:gd name="T3" fmla="*/ 0 h 7"/>
                <a:gd name="T4" fmla="*/ 0 w 21"/>
                <a:gd name="T5" fmla="*/ 2 h 7"/>
                <a:gd name="T6" fmla="*/ 0 w 21"/>
                <a:gd name="T7" fmla="*/ 7 h 7"/>
                <a:gd name="T8" fmla="*/ 21 w 21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21" y="5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Rectangle 64"/>
            <p:cNvSpPr>
              <a:spLocks noChangeArrowheads="1"/>
            </p:cNvSpPr>
            <p:nvPr/>
          </p:nvSpPr>
          <p:spPr bwMode="auto">
            <a:xfrm>
              <a:off x="2541" y="2675"/>
              <a:ext cx="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55" name="Freeform 65"/>
            <p:cNvSpPr>
              <a:spLocks/>
            </p:cNvSpPr>
            <p:nvPr/>
          </p:nvSpPr>
          <p:spPr bwMode="auto">
            <a:xfrm>
              <a:off x="2508" y="2676"/>
              <a:ext cx="12" cy="6"/>
            </a:xfrm>
            <a:custGeom>
              <a:avLst/>
              <a:gdLst>
                <a:gd name="T0" fmla="*/ 12 w 12"/>
                <a:gd name="T1" fmla="*/ 6 h 6"/>
                <a:gd name="T2" fmla="*/ 12 w 12"/>
                <a:gd name="T3" fmla="*/ 0 h 6"/>
                <a:gd name="T4" fmla="*/ 0 w 12"/>
                <a:gd name="T5" fmla="*/ 2 h 6"/>
                <a:gd name="T6" fmla="*/ 0 w 12"/>
                <a:gd name="T7" fmla="*/ 6 h 6"/>
                <a:gd name="T8" fmla="*/ 12 w 12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12" y="6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Freeform 66"/>
            <p:cNvSpPr>
              <a:spLocks/>
            </p:cNvSpPr>
            <p:nvPr/>
          </p:nvSpPr>
          <p:spPr bwMode="auto">
            <a:xfrm>
              <a:off x="2480" y="2661"/>
              <a:ext cx="40" cy="35"/>
            </a:xfrm>
            <a:custGeom>
              <a:avLst/>
              <a:gdLst>
                <a:gd name="T0" fmla="*/ 38 w 40"/>
                <a:gd name="T1" fmla="*/ 0 h 35"/>
                <a:gd name="T2" fmla="*/ 32 w 40"/>
                <a:gd name="T3" fmla="*/ 19 h 35"/>
                <a:gd name="T4" fmla="*/ 40 w 40"/>
                <a:gd name="T5" fmla="*/ 35 h 35"/>
                <a:gd name="T6" fmla="*/ 0 w 40"/>
                <a:gd name="T7" fmla="*/ 21 h 35"/>
                <a:gd name="T8" fmla="*/ 38 w 40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5"/>
                <a:gd name="T17" fmla="*/ 40 w 4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5">
                  <a:moveTo>
                    <a:pt x="38" y="0"/>
                  </a:moveTo>
                  <a:lnTo>
                    <a:pt x="32" y="19"/>
                  </a:lnTo>
                  <a:lnTo>
                    <a:pt x="40" y="35"/>
                  </a:lnTo>
                  <a:lnTo>
                    <a:pt x="0" y="2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Freeform 67"/>
            <p:cNvSpPr>
              <a:spLocks/>
            </p:cNvSpPr>
            <p:nvPr/>
          </p:nvSpPr>
          <p:spPr bwMode="auto">
            <a:xfrm>
              <a:off x="2484" y="2907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Freeform 68"/>
            <p:cNvSpPr>
              <a:spLocks/>
            </p:cNvSpPr>
            <p:nvPr/>
          </p:nvSpPr>
          <p:spPr bwMode="auto">
            <a:xfrm>
              <a:off x="2526" y="2909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6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6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Freeform 69"/>
            <p:cNvSpPr>
              <a:spLocks/>
            </p:cNvSpPr>
            <p:nvPr/>
          </p:nvSpPr>
          <p:spPr bwMode="auto">
            <a:xfrm>
              <a:off x="2568" y="291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3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3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Freeform 70"/>
            <p:cNvSpPr>
              <a:spLocks/>
            </p:cNvSpPr>
            <p:nvPr/>
          </p:nvSpPr>
          <p:spPr bwMode="auto">
            <a:xfrm>
              <a:off x="2610" y="2915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Freeform 71"/>
            <p:cNvSpPr>
              <a:spLocks/>
            </p:cNvSpPr>
            <p:nvPr/>
          </p:nvSpPr>
          <p:spPr bwMode="auto">
            <a:xfrm>
              <a:off x="2652" y="291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Freeform 72"/>
            <p:cNvSpPr>
              <a:spLocks/>
            </p:cNvSpPr>
            <p:nvPr/>
          </p:nvSpPr>
          <p:spPr bwMode="auto">
            <a:xfrm>
              <a:off x="2695" y="2922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Freeform 73"/>
            <p:cNvSpPr>
              <a:spLocks/>
            </p:cNvSpPr>
            <p:nvPr/>
          </p:nvSpPr>
          <p:spPr bwMode="auto">
            <a:xfrm>
              <a:off x="2737" y="2924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Freeform 74"/>
            <p:cNvSpPr>
              <a:spLocks/>
            </p:cNvSpPr>
            <p:nvPr/>
          </p:nvSpPr>
          <p:spPr bwMode="auto">
            <a:xfrm>
              <a:off x="2779" y="2928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Freeform 75"/>
            <p:cNvSpPr>
              <a:spLocks/>
            </p:cNvSpPr>
            <p:nvPr/>
          </p:nvSpPr>
          <p:spPr bwMode="auto">
            <a:xfrm>
              <a:off x="2821" y="2930"/>
              <a:ext cx="22" cy="6"/>
            </a:xfrm>
            <a:custGeom>
              <a:avLst/>
              <a:gdLst>
                <a:gd name="T0" fmla="*/ 0 w 22"/>
                <a:gd name="T1" fmla="*/ 0 h 6"/>
                <a:gd name="T2" fmla="*/ 0 w 22"/>
                <a:gd name="T3" fmla="*/ 6 h 6"/>
                <a:gd name="T4" fmla="*/ 22 w 22"/>
                <a:gd name="T5" fmla="*/ 6 h 6"/>
                <a:gd name="T6" fmla="*/ 22 w 22"/>
                <a:gd name="T7" fmla="*/ 2 h 6"/>
                <a:gd name="T8" fmla="*/ 0 w 2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"/>
                <a:gd name="T17" fmla="*/ 22 w 2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">
                  <a:moveTo>
                    <a:pt x="0" y="0"/>
                  </a:moveTo>
                  <a:lnTo>
                    <a:pt x="0" y="6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Freeform 76"/>
            <p:cNvSpPr>
              <a:spLocks/>
            </p:cNvSpPr>
            <p:nvPr/>
          </p:nvSpPr>
          <p:spPr bwMode="auto">
            <a:xfrm>
              <a:off x="2906" y="2936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2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Freeform 77"/>
            <p:cNvSpPr>
              <a:spLocks/>
            </p:cNvSpPr>
            <p:nvPr/>
          </p:nvSpPr>
          <p:spPr bwMode="auto">
            <a:xfrm>
              <a:off x="2948" y="293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Freeform 78"/>
            <p:cNvSpPr>
              <a:spLocks/>
            </p:cNvSpPr>
            <p:nvPr/>
          </p:nvSpPr>
          <p:spPr bwMode="auto">
            <a:xfrm>
              <a:off x="2990" y="2941"/>
              <a:ext cx="21" cy="8"/>
            </a:xfrm>
            <a:custGeom>
              <a:avLst/>
              <a:gdLst>
                <a:gd name="T0" fmla="*/ 0 w 21"/>
                <a:gd name="T1" fmla="*/ 0 h 8"/>
                <a:gd name="T2" fmla="*/ 0 w 21"/>
                <a:gd name="T3" fmla="*/ 6 h 8"/>
                <a:gd name="T4" fmla="*/ 21 w 21"/>
                <a:gd name="T5" fmla="*/ 8 h 8"/>
                <a:gd name="T6" fmla="*/ 21 w 21"/>
                <a:gd name="T7" fmla="*/ 2 h 8"/>
                <a:gd name="T8" fmla="*/ 0 w 2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"/>
                <a:gd name="T17" fmla="*/ 21 w 2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">
                  <a:moveTo>
                    <a:pt x="0" y="0"/>
                  </a:moveTo>
                  <a:lnTo>
                    <a:pt x="0" y="6"/>
                  </a:lnTo>
                  <a:lnTo>
                    <a:pt x="21" y="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Freeform 79"/>
            <p:cNvSpPr>
              <a:spLocks/>
            </p:cNvSpPr>
            <p:nvPr/>
          </p:nvSpPr>
          <p:spPr bwMode="auto">
            <a:xfrm>
              <a:off x="3033" y="2945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Freeform 80"/>
            <p:cNvSpPr>
              <a:spLocks/>
            </p:cNvSpPr>
            <p:nvPr/>
          </p:nvSpPr>
          <p:spPr bwMode="auto">
            <a:xfrm>
              <a:off x="3077" y="2949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4 h 6"/>
                <a:gd name="T4" fmla="*/ 21 w 21"/>
                <a:gd name="T5" fmla="*/ 6 h 6"/>
                <a:gd name="T6" fmla="*/ 21 w 21"/>
                <a:gd name="T7" fmla="*/ 0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4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Freeform 81"/>
            <p:cNvSpPr>
              <a:spLocks/>
            </p:cNvSpPr>
            <p:nvPr/>
          </p:nvSpPr>
          <p:spPr bwMode="auto">
            <a:xfrm>
              <a:off x="3119" y="2951"/>
              <a:ext cx="19" cy="8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9 w 19"/>
                <a:gd name="T5" fmla="*/ 8 h 8"/>
                <a:gd name="T6" fmla="*/ 19 w 19"/>
                <a:gd name="T7" fmla="*/ 2 h 8"/>
                <a:gd name="T8" fmla="*/ 0 w 19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8"/>
                <a:gd name="T17" fmla="*/ 19 w 1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8">
                  <a:moveTo>
                    <a:pt x="0" y="0"/>
                  </a:moveTo>
                  <a:lnTo>
                    <a:pt x="0" y="4"/>
                  </a:lnTo>
                  <a:lnTo>
                    <a:pt x="19" y="8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Freeform 82"/>
            <p:cNvSpPr>
              <a:spLocks/>
            </p:cNvSpPr>
            <p:nvPr/>
          </p:nvSpPr>
          <p:spPr bwMode="auto">
            <a:xfrm>
              <a:off x="3159" y="2953"/>
              <a:ext cx="23" cy="8"/>
            </a:xfrm>
            <a:custGeom>
              <a:avLst/>
              <a:gdLst>
                <a:gd name="T0" fmla="*/ 0 w 23"/>
                <a:gd name="T1" fmla="*/ 0 h 8"/>
                <a:gd name="T2" fmla="*/ 0 w 23"/>
                <a:gd name="T3" fmla="*/ 6 h 8"/>
                <a:gd name="T4" fmla="*/ 23 w 23"/>
                <a:gd name="T5" fmla="*/ 8 h 8"/>
                <a:gd name="T6" fmla="*/ 23 w 23"/>
                <a:gd name="T7" fmla="*/ 2 h 8"/>
                <a:gd name="T8" fmla="*/ 0 w 2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8"/>
                <a:gd name="T17" fmla="*/ 23 w 2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8">
                  <a:moveTo>
                    <a:pt x="0" y="0"/>
                  </a:moveTo>
                  <a:lnTo>
                    <a:pt x="0" y="6"/>
                  </a:lnTo>
                  <a:lnTo>
                    <a:pt x="23" y="8"/>
                  </a:lnTo>
                  <a:lnTo>
                    <a:pt x="2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Freeform 83"/>
            <p:cNvSpPr>
              <a:spLocks/>
            </p:cNvSpPr>
            <p:nvPr/>
          </p:nvSpPr>
          <p:spPr bwMode="auto">
            <a:xfrm>
              <a:off x="3203" y="2957"/>
              <a:ext cx="22" cy="7"/>
            </a:xfrm>
            <a:custGeom>
              <a:avLst/>
              <a:gdLst>
                <a:gd name="T0" fmla="*/ 0 w 22"/>
                <a:gd name="T1" fmla="*/ 0 h 7"/>
                <a:gd name="T2" fmla="*/ 0 w 22"/>
                <a:gd name="T3" fmla="*/ 6 h 7"/>
                <a:gd name="T4" fmla="*/ 22 w 22"/>
                <a:gd name="T5" fmla="*/ 7 h 7"/>
                <a:gd name="T6" fmla="*/ 22 w 22"/>
                <a:gd name="T7" fmla="*/ 2 h 7"/>
                <a:gd name="T8" fmla="*/ 0 w 2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"/>
                <a:gd name="T17" fmla="*/ 22 w 2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">
                  <a:moveTo>
                    <a:pt x="0" y="0"/>
                  </a:moveTo>
                  <a:lnTo>
                    <a:pt x="0" y="6"/>
                  </a:lnTo>
                  <a:lnTo>
                    <a:pt x="22" y="7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Freeform 84"/>
            <p:cNvSpPr>
              <a:spLocks/>
            </p:cNvSpPr>
            <p:nvPr/>
          </p:nvSpPr>
          <p:spPr bwMode="auto">
            <a:xfrm>
              <a:off x="3246" y="2961"/>
              <a:ext cx="21" cy="5"/>
            </a:xfrm>
            <a:custGeom>
              <a:avLst/>
              <a:gdLst>
                <a:gd name="T0" fmla="*/ 0 w 21"/>
                <a:gd name="T1" fmla="*/ 0 h 5"/>
                <a:gd name="T2" fmla="*/ 0 w 21"/>
                <a:gd name="T3" fmla="*/ 3 h 5"/>
                <a:gd name="T4" fmla="*/ 21 w 21"/>
                <a:gd name="T5" fmla="*/ 5 h 5"/>
                <a:gd name="T6" fmla="*/ 21 w 21"/>
                <a:gd name="T7" fmla="*/ 0 h 5"/>
                <a:gd name="T8" fmla="*/ 0 w 2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5"/>
                <a:gd name="T17" fmla="*/ 21 w 2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5">
                  <a:moveTo>
                    <a:pt x="0" y="0"/>
                  </a:moveTo>
                  <a:lnTo>
                    <a:pt x="0" y="3"/>
                  </a:lnTo>
                  <a:lnTo>
                    <a:pt x="21" y="5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Freeform 85"/>
            <p:cNvSpPr>
              <a:spLocks/>
            </p:cNvSpPr>
            <p:nvPr/>
          </p:nvSpPr>
          <p:spPr bwMode="auto">
            <a:xfrm>
              <a:off x="3288" y="2963"/>
              <a:ext cx="21" cy="7"/>
            </a:xfrm>
            <a:custGeom>
              <a:avLst/>
              <a:gdLst>
                <a:gd name="T0" fmla="*/ 0 w 21"/>
                <a:gd name="T1" fmla="*/ 0 h 7"/>
                <a:gd name="T2" fmla="*/ 0 w 21"/>
                <a:gd name="T3" fmla="*/ 5 h 7"/>
                <a:gd name="T4" fmla="*/ 21 w 21"/>
                <a:gd name="T5" fmla="*/ 7 h 7"/>
                <a:gd name="T6" fmla="*/ 21 w 21"/>
                <a:gd name="T7" fmla="*/ 1 h 7"/>
                <a:gd name="T8" fmla="*/ 0 w 2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0"/>
                  </a:moveTo>
                  <a:lnTo>
                    <a:pt x="0" y="5"/>
                  </a:lnTo>
                  <a:lnTo>
                    <a:pt x="21" y="7"/>
                  </a:lnTo>
                  <a:lnTo>
                    <a:pt x="2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Freeform 86"/>
            <p:cNvSpPr>
              <a:spLocks/>
            </p:cNvSpPr>
            <p:nvPr/>
          </p:nvSpPr>
          <p:spPr bwMode="auto">
            <a:xfrm>
              <a:off x="3330" y="2966"/>
              <a:ext cx="21" cy="6"/>
            </a:xfrm>
            <a:custGeom>
              <a:avLst/>
              <a:gdLst>
                <a:gd name="T0" fmla="*/ 0 w 21"/>
                <a:gd name="T1" fmla="*/ 0 h 6"/>
                <a:gd name="T2" fmla="*/ 0 w 21"/>
                <a:gd name="T3" fmla="*/ 6 h 6"/>
                <a:gd name="T4" fmla="*/ 21 w 21"/>
                <a:gd name="T5" fmla="*/ 6 h 6"/>
                <a:gd name="T6" fmla="*/ 21 w 21"/>
                <a:gd name="T7" fmla="*/ 2 h 6"/>
                <a:gd name="T8" fmla="*/ 0 w 2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"/>
                <a:gd name="T17" fmla="*/ 21 w 2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">
                  <a:moveTo>
                    <a:pt x="0" y="0"/>
                  </a:moveTo>
                  <a:lnTo>
                    <a:pt x="0" y="6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Freeform 87"/>
            <p:cNvSpPr>
              <a:spLocks/>
            </p:cNvSpPr>
            <p:nvPr/>
          </p:nvSpPr>
          <p:spPr bwMode="auto">
            <a:xfrm>
              <a:off x="3372" y="2968"/>
              <a:ext cx="22" cy="8"/>
            </a:xfrm>
            <a:custGeom>
              <a:avLst/>
              <a:gdLst>
                <a:gd name="T0" fmla="*/ 0 w 22"/>
                <a:gd name="T1" fmla="*/ 0 h 8"/>
                <a:gd name="T2" fmla="*/ 0 w 22"/>
                <a:gd name="T3" fmla="*/ 6 h 8"/>
                <a:gd name="T4" fmla="*/ 22 w 22"/>
                <a:gd name="T5" fmla="*/ 8 h 8"/>
                <a:gd name="T6" fmla="*/ 22 w 22"/>
                <a:gd name="T7" fmla="*/ 2 h 8"/>
                <a:gd name="T8" fmla="*/ 0 w 2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"/>
                <a:gd name="T17" fmla="*/ 22 w 2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">
                  <a:moveTo>
                    <a:pt x="0" y="0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Rectangle 88"/>
            <p:cNvSpPr>
              <a:spLocks noChangeArrowheads="1"/>
            </p:cNvSpPr>
            <p:nvPr/>
          </p:nvSpPr>
          <p:spPr bwMode="auto">
            <a:xfrm>
              <a:off x="3415" y="2972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79" name="Freeform 89"/>
            <p:cNvSpPr>
              <a:spLocks/>
            </p:cNvSpPr>
            <p:nvPr/>
          </p:nvSpPr>
          <p:spPr bwMode="auto">
            <a:xfrm>
              <a:off x="3411" y="2957"/>
              <a:ext cx="40" cy="34"/>
            </a:xfrm>
            <a:custGeom>
              <a:avLst/>
              <a:gdLst>
                <a:gd name="T0" fmla="*/ 0 w 40"/>
                <a:gd name="T1" fmla="*/ 34 h 34"/>
                <a:gd name="T2" fmla="*/ 6 w 40"/>
                <a:gd name="T3" fmla="*/ 17 h 34"/>
                <a:gd name="T4" fmla="*/ 2 w 40"/>
                <a:gd name="T5" fmla="*/ 0 h 34"/>
                <a:gd name="T6" fmla="*/ 40 w 40"/>
                <a:gd name="T7" fmla="*/ 19 h 34"/>
                <a:gd name="T8" fmla="*/ 0 w 40"/>
                <a:gd name="T9" fmla="*/ 3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4"/>
                <a:gd name="T17" fmla="*/ 40 w 4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4">
                  <a:moveTo>
                    <a:pt x="0" y="34"/>
                  </a:moveTo>
                  <a:lnTo>
                    <a:pt x="6" y="17"/>
                  </a:lnTo>
                  <a:lnTo>
                    <a:pt x="2" y="0"/>
                  </a:lnTo>
                  <a:lnTo>
                    <a:pt x="40" y="19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Line 90"/>
            <p:cNvSpPr>
              <a:spLocks noChangeShapeType="1"/>
            </p:cNvSpPr>
            <p:nvPr/>
          </p:nvSpPr>
          <p:spPr bwMode="auto">
            <a:xfrm>
              <a:off x="2257" y="2738"/>
              <a:ext cx="1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Freeform 91"/>
            <p:cNvSpPr>
              <a:spLocks/>
            </p:cNvSpPr>
            <p:nvPr/>
          </p:nvSpPr>
          <p:spPr bwMode="auto">
            <a:xfrm>
              <a:off x="2240" y="2786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17 w 34"/>
                <a:gd name="T3" fmla="*/ 6 h 40"/>
                <a:gd name="T4" fmla="*/ 34 w 34"/>
                <a:gd name="T5" fmla="*/ 0 h 40"/>
                <a:gd name="T6" fmla="*/ 17 w 34"/>
                <a:gd name="T7" fmla="*/ 40 h 40"/>
                <a:gd name="T8" fmla="*/ 0 w 34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0"/>
                <a:gd name="T17" fmla="*/ 34 w 34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0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Line 92"/>
            <p:cNvSpPr>
              <a:spLocks noChangeShapeType="1"/>
            </p:cNvSpPr>
            <p:nvPr/>
          </p:nvSpPr>
          <p:spPr bwMode="auto">
            <a:xfrm>
              <a:off x="3668" y="303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Freeform 93"/>
            <p:cNvSpPr>
              <a:spLocks/>
            </p:cNvSpPr>
            <p:nvPr/>
          </p:nvSpPr>
          <p:spPr bwMode="auto">
            <a:xfrm>
              <a:off x="3653" y="3087"/>
              <a:ext cx="32" cy="41"/>
            </a:xfrm>
            <a:custGeom>
              <a:avLst/>
              <a:gdLst>
                <a:gd name="T0" fmla="*/ 0 w 32"/>
                <a:gd name="T1" fmla="*/ 0 h 41"/>
                <a:gd name="T2" fmla="*/ 15 w 32"/>
                <a:gd name="T3" fmla="*/ 8 h 41"/>
                <a:gd name="T4" fmla="*/ 32 w 32"/>
                <a:gd name="T5" fmla="*/ 0 h 41"/>
                <a:gd name="T6" fmla="*/ 15 w 32"/>
                <a:gd name="T7" fmla="*/ 41 h 41"/>
                <a:gd name="T8" fmla="*/ 0 w 3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1"/>
                <a:gd name="T17" fmla="*/ 32 w 3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1">
                  <a:moveTo>
                    <a:pt x="0" y="0"/>
                  </a:moveTo>
                  <a:lnTo>
                    <a:pt x="15" y="8"/>
                  </a:lnTo>
                  <a:lnTo>
                    <a:pt x="32" y="0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Rectangle 94"/>
            <p:cNvSpPr>
              <a:spLocks noChangeArrowheads="1"/>
            </p:cNvSpPr>
            <p:nvPr/>
          </p:nvSpPr>
          <p:spPr bwMode="auto">
            <a:xfrm>
              <a:off x="2958" y="2561"/>
              <a:ext cx="149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85" name="Rectangle 95"/>
            <p:cNvSpPr>
              <a:spLocks noChangeArrowheads="1"/>
            </p:cNvSpPr>
            <p:nvPr/>
          </p:nvSpPr>
          <p:spPr bwMode="auto">
            <a:xfrm>
              <a:off x="2958" y="2561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</a:rPr>
                <a:t>data</a:t>
              </a:r>
              <a:endParaRPr kumimoji="0" lang="en-US" altLang="zh-TW" b="1"/>
            </a:p>
          </p:txBody>
        </p:sp>
        <p:sp>
          <p:nvSpPr>
            <p:cNvPr id="12386" name="Rectangle 96"/>
            <p:cNvSpPr>
              <a:spLocks noChangeArrowheads="1"/>
            </p:cNvSpPr>
            <p:nvPr/>
          </p:nvSpPr>
          <p:spPr bwMode="auto">
            <a:xfrm>
              <a:off x="2958" y="2855"/>
              <a:ext cx="14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87" name="Rectangle 97"/>
            <p:cNvSpPr>
              <a:spLocks noChangeArrowheads="1"/>
            </p:cNvSpPr>
            <p:nvPr/>
          </p:nvSpPr>
          <p:spPr bwMode="auto">
            <a:xfrm>
              <a:off x="2958" y="2855"/>
              <a:ext cx="11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</a:rPr>
                <a:t>data</a:t>
              </a:r>
              <a:endParaRPr kumimoji="0" lang="en-US" altLang="zh-TW" b="1"/>
            </a:p>
          </p:txBody>
        </p:sp>
        <p:sp>
          <p:nvSpPr>
            <p:cNvPr id="12388" name="Rectangle 98"/>
            <p:cNvSpPr>
              <a:spLocks noChangeArrowheads="1"/>
            </p:cNvSpPr>
            <p:nvPr/>
          </p:nvSpPr>
          <p:spPr bwMode="auto">
            <a:xfrm>
              <a:off x="2132" y="1052"/>
              <a:ext cx="29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89" name="Rectangle 99"/>
            <p:cNvSpPr>
              <a:spLocks noChangeArrowheads="1"/>
            </p:cNvSpPr>
            <p:nvPr/>
          </p:nvSpPr>
          <p:spPr bwMode="auto">
            <a:xfrm>
              <a:off x="2132" y="1054"/>
              <a:ext cx="23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</a:rPr>
                <a:t>Server</a:t>
              </a:r>
              <a:endParaRPr kumimoji="0" lang="en-US" altLang="zh-TW" sz="2800" b="1"/>
            </a:p>
          </p:txBody>
        </p:sp>
        <p:sp>
          <p:nvSpPr>
            <p:cNvPr id="12390" name="Rectangle 100"/>
            <p:cNvSpPr>
              <a:spLocks noChangeArrowheads="1"/>
            </p:cNvSpPr>
            <p:nvPr/>
          </p:nvSpPr>
          <p:spPr bwMode="auto">
            <a:xfrm>
              <a:off x="3553" y="1864"/>
              <a:ext cx="2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91" name="Rectangle 101"/>
            <p:cNvSpPr>
              <a:spLocks noChangeArrowheads="1"/>
            </p:cNvSpPr>
            <p:nvPr/>
          </p:nvSpPr>
          <p:spPr bwMode="auto">
            <a:xfrm>
              <a:off x="3553" y="1866"/>
              <a:ext cx="21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</a:rPr>
                <a:t>Client</a:t>
              </a:r>
              <a:endParaRPr kumimoji="0" lang="en-US" altLang="zh-TW" sz="2800" b="1"/>
            </a:p>
          </p:txBody>
        </p:sp>
        <p:sp>
          <p:nvSpPr>
            <p:cNvPr id="12392" name="Line 102"/>
            <p:cNvSpPr>
              <a:spLocks noChangeShapeType="1"/>
            </p:cNvSpPr>
            <p:nvPr/>
          </p:nvSpPr>
          <p:spPr bwMode="auto">
            <a:xfrm>
              <a:off x="2257" y="1607"/>
              <a:ext cx="1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Freeform 103"/>
            <p:cNvSpPr>
              <a:spLocks/>
            </p:cNvSpPr>
            <p:nvPr/>
          </p:nvSpPr>
          <p:spPr bwMode="auto">
            <a:xfrm>
              <a:off x="2240" y="1655"/>
              <a:ext cx="34" cy="38"/>
            </a:xfrm>
            <a:custGeom>
              <a:avLst/>
              <a:gdLst>
                <a:gd name="T0" fmla="*/ 0 w 34"/>
                <a:gd name="T1" fmla="*/ 0 h 38"/>
                <a:gd name="T2" fmla="*/ 17 w 34"/>
                <a:gd name="T3" fmla="*/ 6 h 38"/>
                <a:gd name="T4" fmla="*/ 34 w 34"/>
                <a:gd name="T5" fmla="*/ 0 h 38"/>
                <a:gd name="T6" fmla="*/ 17 w 34"/>
                <a:gd name="T7" fmla="*/ 38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Line 104"/>
            <p:cNvSpPr>
              <a:spLocks noChangeShapeType="1"/>
            </p:cNvSpPr>
            <p:nvPr/>
          </p:nvSpPr>
          <p:spPr bwMode="auto">
            <a:xfrm>
              <a:off x="2257" y="1862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Freeform 105"/>
            <p:cNvSpPr>
              <a:spLocks/>
            </p:cNvSpPr>
            <p:nvPr/>
          </p:nvSpPr>
          <p:spPr bwMode="auto">
            <a:xfrm>
              <a:off x="2240" y="1908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" name="Rectangle 106"/>
            <p:cNvSpPr>
              <a:spLocks noChangeArrowheads="1"/>
            </p:cNvSpPr>
            <p:nvPr/>
          </p:nvSpPr>
          <p:spPr bwMode="auto">
            <a:xfrm>
              <a:off x="2078" y="2001"/>
              <a:ext cx="4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97" name="Rectangle 107"/>
            <p:cNvSpPr>
              <a:spLocks noChangeArrowheads="1"/>
            </p:cNvSpPr>
            <p:nvPr/>
          </p:nvSpPr>
          <p:spPr bwMode="auto">
            <a:xfrm>
              <a:off x="2078" y="1999"/>
              <a:ext cx="32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accept()</a:t>
              </a:r>
              <a:endParaRPr kumimoji="0" lang="en-US" altLang="zh-TW" sz="2800" b="1"/>
            </a:p>
          </p:txBody>
        </p:sp>
        <p:sp>
          <p:nvSpPr>
            <p:cNvPr id="12398" name="Rectangle 108"/>
            <p:cNvSpPr>
              <a:spLocks noChangeArrowheads="1"/>
            </p:cNvSpPr>
            <p:nvPr/>
          </p:nvSpPr>
          <p:spPr bwMode="auto">
            <a:xfrm>
              <a:off x="2040" y="1953"/>
              <a:ext cx="436" cy="1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399" name="Line 109"/>
            <p:cNvSpPr>
              <a:spLocks noChangeShapeType="1"/>
            </p:cNvSpPr>
            <p:nvPr/>
          </p:nvSpPr>
          <p:spPr bwMode="auto">
            <a:xfrm>
              <a:off x="2257" y="2125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Freeform 110"/>
            <p:cNvSpPr>
              <a:spLocks/>
            </p:cNvSpPr>
            <p:nvPr/>
          </p:nvSpPr>
          <p:spPr bwMode="auto">
            <a:xfrm>
              <a:off x="2240" y="2171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6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6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Rectangle 111"/>
            <p:cNvSpPr>
              <a:spLocks noChangeArrowheads="1"/>
            </p:cNvSpPr>
            <p:nvPr/>
          </p:nvSpPr>
          <p:spPr bwMode="auto">
            <a:xfrm>
              <a:off x="2101" y="2876"/>
              <a:ext cx="38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02" name="Rectangle 112"/>
            <p:cNvSpPr>
              <a:spLocks noChangeArrowheads="1"/>
            </p:cNvSpPr>
            <p:nvPr/>
          </p:nvSpPr>
          <p:spPr bwMode="auto">
            <a:xfrm>
              <a:off x="2101" y="2876"/>
              <a:ext cx="288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write()</a:t>
              </a:r>
              <a:endParaRPr kumimoji="0" lang="en-US" altLang="zh-TW" sz="2800" b="1"/>
            </a:p>
          </p:txBody>
        </p:sp>
        <p:sp>
          <p:nvSpPr>
            <p:cNvPr id="12403" name="Rectangle 113"/>
            <p:cNvSpPr>
              <a:spLocks noChangeArrowheads="1"/>
            </p:cNvSpPr>
            <p:nvPr/>
          </p:nvSpPr>
          <p:spPr bwMode="auto">
            <a:xfrm>
              <a:off x="2040" y="2828"/>
              <a:ext cx="436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04" name="Line 114"/>
            <p:cNvSpPr>
              <a:spLocks noChangeShapeType="1"/>
            </p:cNvSpPr>
            <p:nvPr/>
          </p:nvSpPr>
          <p:spPr bwMode="auto">
            <a:xfrm>
              <a:off x="2257" y="2993"/>
              <a:ext cx="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5" name="Freeform 115"/>
            <p:cNvSpPr>
              <a:spLocks/>
            </p:cNvSpPr>
            <p:nvPr/>
          </p:nvSpPr>
          <p:spPr bwMode="auto">
            <a:xfrm>
              <a:off x="2240" y="3039"/>
              <a:ext cx="34" cy="41"/>
            </a:xfrm>
            <a:custGeom>
              <a:avLst/>
              <a:gdLst>
                <a:gd name="T0" fmla="*/ 0 w 34"/>
                <a:gd name="T1" fmla="*/ 0 h 41"/>
                <a:gd name="T2" fmla="*/ 17 w 34"/>
                <a:gd name="T3" fmla="*/ 8 h 41"/>
                <a:gd name="T4" fmla="*/ 34 w 34"/>
                <a:gd name="T5" fmla="*/ 0 h 41"/>
                <a:gd name="T6" fmla="*/ 17 w 34"/>
                <a:gd name="T7" fmla="*/ 41 h 41"/>
                <a:gd name="T8" fmla="*/ 0 w 34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1"/>
                <a:gd name="T17" fmla="*/ 34 w 3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1">
                  <a:moveTo>
                    <a:pt x="0" y="0"/>
                  </a:moveTo>
                  <a:lnTo>
                    <a:pt x="17" y="8"/>
                  </a:lnTo>
                  <a:lnTo>
                    <a:pt x="34" y="0"/>
                  </a:lnTo>
                  <a:lnTo>
                    <a:pt x="1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6" name="Rectangle 116"/>
            <p:cNvSpPr>
              <a:spLocks noChangeArrowheads="1"/>
            </p:cNvSpPr>
            <p:nvPr/>
          </p:nvSpPr>
          <p:spPr bwMode="auto">
            <a:xfrm>
              <a:off x="3403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07" name="Rectangle 117"/>
            <p:cNvSpPr>
              <a:spLocks noChangeArrowheads="1"/>
            </p:cNvSpPr>
            <p:nvPr/>
          </p:nvSpPr>
          <p:spPr bwMode="auto">
            <a:xfrm>
              <a:off x="3361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08" name="Rectangle 118"/>
            <p:cNvSpPr>
              <a:spLocks noChangeArrowheads="1"/>
            </p:cNvSpPr>
            <p:nvPr/>
          </p:nvSpPr>
          <p:spPr bwMode="auto">
            <a:xfrm>
              <a:off x="3319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09" name="Rectangle 119"/>
            <p:cNvSpPr>
              <a:spLocks noChangeArrowheads="1"/>
            </p:cNvSpPr>
            <p:nvPr/>
          </p:nvSpPr>
          <p:spPr bwMode="auto">
            <a:xfrm>
              <a:off x="3276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0" name="Rectangle 120"/>
            <p:cNvSpPr>
              <a:spLocks noChangeArrowheads="1"/>
            </p:cNvSpPr>
            <p:nvPr/>
          </p:nvSpPr>
          <p:spPr bwMode="auto">
            <a:xfrm>
              <a:off x="323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1" name="Rectangle 121"/>
            <p:cNvSpPr>
              <a:spLocks noChangeArrowheads="1"/>
            </p:cNvSpPr>
            <p:nvPr/>
          </p:nvSpPr>
          <p:spPr bwMode="auto">
            <a:xfrm>
              <a:off x="3192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2" name="Rectangle 122"/>
            <p:cNvSpPr>
              <a:spLocks noChangeArrowheads="1"/>
            </p:cNvSpPr>
            <p:nvPr/>
          </p:nvSpPr>
          <p:spPr bwMode="auto">
            <a:xfrm>
              <a:off x="315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3" name="Rectangle 123"/>
            <p:cNvSpPr>
              <a:spLocks noChangeArrowheads="1"/>
            </p:cNvSpPr>
            <p:nvPr/>
          </p:nvSpPr>
          <p:spPr bwMode="auto">
            <a:xfrm>
              <a:off x="3107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4" name="Rectangle 124"/>
            <p:cNvSpPr>
              <a:spLocks noChangeArrowheads="1"/>
            </p:cNvSpPr>
            <p:nvPr/>
          </p:nvSpPr>
          <p:spPr bwMode="auto">
            <a:xfrm>
              <a:off x="306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5" name="Rectangle 125"/>
            <p:cNvSpPr>
              <a:spLocks noChangeArrowheads="1"/>
            </p:cNvSpPr>
            <p:nvPr/>
          </p:nvSpPr>
          <p:spPr bwMode="auto">
            <a:xfrm>
              <a:off x="3023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6" name="Rectangle 126"/>
            <p:cNvSpPr>
              <a:spLocks noChangeArrowheads="1"/>
            </p:cNvSpPr>
            <p:nvPr/>
          </p:nvSpPr>
          <p:spPr bwMode="auto">
            <a:xfrm>
              <a:off x="298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7" name="Rectangle 127"/>
            <p:cNvSpPr>
              <a:spLocks noChangeArrowheads="1"/>
            </p:cNvSpPr>
            <p:nvPr/>
          </p:nvSpPr>
          <p:spPr bwMode="auto">
            <a:xfrm>
              <a:off x="2939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8" name="Rectangle 128"/>
            <p:cNvSpPr>
              <a:spLocks noChangeArrowheads="1"/>
            </p:cNvSpPr>
            <p:nvPr/>
          </p:nvSpPr>
          <p:spPr bwMode="auto">
            <a:xfrm>
              <a:off x="2896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19" name="Rectangle 129"/>
            <p:cNvSpPr>
              <a:spLocks noChangeArrowheads="1"/>
            </p:cNvSpPr>
            <p:nvPr/>
          </p:nvSpPr>
          <p:spPr bwMode="auto">
            <a:xfrm>
              <a:off x="2854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0" name="Rectangle 130"/>
            <p:cNvSpPr>
              <a:spLocks noChangeArrowheads="1"/>
            </p:cNvSpPr>
            <p:nvPr/>
          </p:nvSpPr>
          <p:spPr bwMode="auto">
            <a:xfrm>
              <a:off x="2812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1" name="Rectangle 131"/>
            <p:cNvSpPr>
              <a:spLocks noChangeArrowheads="1"/>
            </p:cNvSpPr>
            <p:nvPr/>
          </p:nvSpPr>
          <p:spPr bwMode="auto">
            <a:xfrm>
              <a:off x="2770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2" name="Rectangle 132"/>
            <p:cNvSpPr>
              <a:spLocks noChangeArrowheads="1"/>
            </p:cNvSpPr>
            <p:nvPr/>
          </p:nvSpPr>
          <p:spPr bwMode="auto">
            <a:xfrm>
              <a:off x="2727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3" name="Rectangle 133"/>
            <p:cNvSpPr>
              <a:spLocks noChangeArrowheads="1"/>
            </p:cNvSpPr>
            <p:nvPr/>
          </p:nvSpPr>
          <p:spPr bwMode="auto">
            <a:xfrm>
              <a:off x="268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4" name="Rectangle 134"/>
            <p:cNvSpPr>
              <a:spLocks noChangeArrowheads="1"/>
            </p:cNvSpPr>
            <p:nvPr/>
          </p:nvSpPr>
          <p:spPr bwMode="auto">
            <a:xfrm>
              <a:off x="2643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5" name="Rectangle 135"/>
            <p:cNvSpPr>
              <a:spLocks noChangeArrowheads="1"/>
            </p:cNvSpPr>
            <p:nvPr/>
          </p:nvSpPr>
          <p:spPr bwMode="auto">
            <a:xfrm>
              <a:off x="2601" y="2390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6" name="Rectangle 136"/>
            <p:cNvSpPr>
              <a:spLocks noChangeArrowheads="1"/>
            </p:cNvSpPr>
            <p:nvPr/>
          </p:nvSpPr>
          <p:spPr bwMode="auto">
            <a:xfrm>
              <a:off x="2558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7" name="Rectangle 137"/>
            <p:cNvSpPr>
              <a:spLocks noChangeArrowheads="1"/>
            </p:cNvSpPr>
            <p:nvPr/>
          </p:nvSpPr>
          <p:spPr bwMode="auto">
            <a:xfrm>
              <a:off x="2514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8" name="Rectangle 138"/>
            <p:cNvSpPr>
              <a:spLocks noChangeArrowheads="1"/>
            </p:cNvSpPr>
            <p:nvPr/>
          </p:nvSpPr>
          <p:spPr bwMode="auto">
            <a:xfrm>
              <a:off x="2472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29" name="Rectangle 139"/>
            <p:cNvSpPr>
              <a:spLocks noChangeArrowheads="1"/>
            </p:cNvSpPr>
            <p:nvPr/>
          </p:nvSpPr>
          <p:spPr bwMode="auto">
            <a:xfrm>
              <a:off x="2430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30" name="Rectangle 140"/>
            <p:cNvSpPr>
              <a:spLocks noChangeArrowheads="1"/>
            </p:cNvSpPr>
            <p:nvPr/>
          </p:nvSpPr>
          <p:spPr bwMode="auto">
            <a:xfrm>
              <a:off x="2388" y="2390"/>
              <a:ext cx="1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31" name="Rectangle 141"/>
            <p:cNvSpPr>
              <a:spLocks noChangeArrowheads="1"/>
            </p:cNvSpPr>
            <p:nvPr/>
          </p:nvSpPr>
          <p:spPr bwMode="auto">
            <a:xfrm>
              <a:off x="2345" y="2390"/>
              <a:ext cx="12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32" name="Rectangle 142"/>
            <p:cNvSpPr>
              <a:spLocks noChangeArrowheads="1"/>
            </p:cNvSpPr>
            <p:nvPr/>
          </p:nvSpPr>
          <p:spPr bwMode="auto">
            <a:xfrm>
              <a:off x="2305" y="2390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33" name="Freeform 143"/>
            <p:cNvSpPr>
              <a:spLocks/>
            </p:cNvSpPr>
            <p:nvPr/>
          </p:nvSpPr>
          <p:spPr bwMode="auto">
            <a:xfrm>
              <a:off x="3397" y="2373"/>
              <a:ext cx="54" cy="44"/>
            </a:xfrm>
            <a:custGeom>
              <a:avLst/>
              <a:gdLst>
                <a:gd name="T0" fmla="*/ 0 w 54"/>
                <a:gd name="T1" fmla="*/ 44 h 44"/>
                <a:gd name="T2" fmla="*/ 8 w 54"/>
                <a:gd name="T3" fmla="*/ 21 h 44"/>
                <a:gd name="T4" fmla="*/ 0 w 54"/>
                <a:gd name="T5" fmla="*/ 0 h 44"/>
                <a:gd name="T6" fmla="*/ 54 w 54"/>
                <a:gd name="T7" fmla="*/ 21 h 44"/>
                <a:gd name="T8" fmla="*/ 0 w 54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4"/>
                <a:gd name="T17" fmla="*/ 54 w 5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4">
                  <a:moveTo>
                    <a:pt x="0" y="44"/>
                  </a:moveTo>
                  <a:lnTo>
                    <a:pt x="8" y="21"/>
                  </a:lnTo>
                  <a:lnTo>
                    <a:pt x="0" y="0"/>
                  </a:lnTo>
                  <a:lnTo>
                    <a:pt x="54" y="2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4" name="Freeform 144"/>
            <p:cNvSpPr>
              <a:spLocks/>
            </p:cNvSpPr>
            <p:nvPr/>
          </p:nvSpPr>
          <p:spPr bwMode="auto">
            <a:xfrm>
              <a:off x="2269" y="2373"/>
              <a:ext cx="53" cy="44"/>
            </a:xfrm>
            <a:custGeom>
              <a:avLst/>
              <a:gdLst>
                <a:gd name="T0" fmla="*/ 53 w 53"/>
                <a:gd name="T1" fmla="*/ 0 h 44"/>
                <a:gd name="T2" fmla="*/ 46 w 53"/>
                <a:gd name="T3" fmla="*/ 21 h 44"/>
                <a:gd name="T4" fmla="*/ 53 w 53"/>
                <a:gd name="T5" fmla="*/ 44 h 44"/>
                <a:gd name="T6" fmla="*/ 0 w 53"/>
                <a:gd name="T7" fmla="*/ 21 h 44"/>
                <a:gd name="T8" fmla="*/ 53 w 53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4"/>
                <a:gd name="T17" fmla="*/ 53 w 53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4">
                  <a:moveTo>
                    <a:pt x="53" y="0"/>
                  </a:moveTo>
                  <a:lnTo>
                    <a:pt x="46" y="21"/>
                  </a:lnTo>
                  <a:lnTo>
                    <a:pt x="53" y="44"/>
                  </a:lnTo>
                  <a:lnTo>
                    <a:pt x="0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5" name="Rectangle 145"/>
            <p:cNvSpPr>
              <a:spLocks noChangeArrowheads="1"/>
            </p:cNvSpPr>
            <p:nvPr/>
          </p:nvSpPr>
          <p:spPr bwMode="auto">
            <a:xfrm>
              <a:off x="2762" y="2291"/>
              <a:ext cx="59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436" name="Rectangle 146"/>
            <p:cNvSpPr>
              <a:spLocks noChangeArrowheads="1"/>
            </p:cNvSpPr>
            <p:nvPr/>
          </p:nvSpPr>
          <p:spPr bwMode="auto">
            <a:xfrm>
              <a:off x="2762" y="2291"/>
              <a:ext cx="541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</a:rPr>
                <a:t>connect negotiation</a:t>
              </a:r>
              <a:endParaRPr kumimoji="0" lang="en-US" altLang="zh-TW" sz="2800" b="1"/>
            </a:p>
          </p:txBody>
        </p:sp>
        <p:sp>
          <p:nvSpPr>
            <p:cNvPr id="12437" name="Line 147"/>
            <p:cNvSpPr>
              <a:spLocks noChangeShapeType="1"/>
            </p:cNvSpPr>
            <p:nvPr/>
          </p:nvSpPr>
          <p:spPr bwMode="auto">
            <a:xfrm>
              <a:off x="3668" y="2442"/>
              <a:ext cx="2" cy="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8" name="Freeform 148"/>
            <p:cNvSpPr>
              <a:spLocks/>
            </p:cNvSpPr>
            <p:nvPr/>
          </p:nvSpPr>
          <p:spPr bwMode="auto">
            <a:xfrm>
              <a:off x="3653" y="2498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6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6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9" name="Line 149"/>
            <p:cNvSpPr>
              <a:spLocks noChangeShapeType="1"/>
            </p:cNvSpPr>
            <p:nvPr/>
          </p:nvSpPr>
          <p:spPr bwMode="auto">
            <a:xfrm>
              <a:off x="3668" y="2713"/>
              <a:ext cx="2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0" name="Freeform 150"/>
            <p:cNvSpPr>
              <a:spLocks/>
            </p:cNvSpPr>
            <p:nvPr/>
          </p:nvSpPr>
          <p:spPr bwMode="auto">
            <a:xfrm>
              <a:off x="3653" y="2817"/>
              <a:ext cx="32" cy="40"/>
            </a:xfrm>
            <a:custGeom>
              <a:avLst/>
              <a:gdLst>
                <a:gd name="T0" fmla="*/ 0 w 32"/>
                <a:gd name="T1" fmla="*/ 0 h 40"/>
                <a:gd name="T2" fmla="*/ 15 w 32"/>
                <a:gd name="T3" fmla="*/ 7 h 40"/>
                <a:gd name="T4" fmla="*/ 32 w 32"/>
                <a:gd name="T5" fmla="*/ 0 h 40"/>
                <a:gd name="T6" fmla="*/ 15 w 32"/>
                <a:gd name="T7" fmla="*/ 40 h 40"/>
                <a:gd name="T8" fmla="*/ 0 w 3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0" y="0"/>
                  </a:moveTo>
                  <a:lnTo>
                    <a:pt x="15" y="7"/>
                  </a:lnTo>
                  <a:lnTo>
                    <a:pt x="32" y="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1" name="Text Box 151"/>
          <p:cNvSpPr txBox="1">
            <a:spLocks noChangeArrowheads="1"/>
          </p:cNvSpPr>
          <p:nvPr/>
        </p:nvSpPr>
        <p:spPr bwMode="auto">
          <a:xfrm>
            <a:off x="990600" y="594360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Socket calls for connection-oriented communication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C6585B-2FBF-4DFB-BA76-38ED65B4587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cxnSp>
        <p:nvCxnSpPr>
          <p:cNvPr id="154" name="直線單箭頭接點 153"/>
          <p:cNvCxnSpPr>
            <a:stCxn id="155" idx="1"/>
            <a:endCxn id="12305" idx="3"/>
          </p:cNvCxnSpPr>
          <p:nvPr/>
        </p:nvCxnSpPr>
        <p:spPr bwMode="auto">
          <a:xfrm flipH="1">
            <a:off x="3347802" y="946666"/>
            <a:ext cx="1224198" cy="336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5" name="文字方塊 154"/>
          <p:cNvSpPr txBox="1"/>
          <p:nvPr/>
        </p:nvSpPr>
        <p:spPr>
          <a:xfrm>
            <a:off x="4572000" y="76200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c</a:t>
            </a:r>
            <a:r>
              <a:rPr lang="en-US" altLang="zh-TW" sz="1800" dirty="0"/>
              <a:t>reate an endpoint for communication</a:t>
            </a:r>
            <a:endParaRPr lang="zh-TW" altLang="en-US" sz="18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4572000" y="1295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assign an address (IP address / port pair) to the socket</a:t>
            </a:r>
            <a:endParaRPr lang="zh-TW" altLang="en-US" sz="1800" dirty="0"/>
          </a:p>
        </p:txBody>
      </p:sp>
      <p:cxnSp>
        <p:nvCxnSpPr>
          <p:cNvPr id="159" name="直線單箭頭接點 158"/>
          <p:cNvCxnSpPr>
            <a:stCxn id="157" idx="1"/>
            <a:endCxn id="12304" idx="3"/>
          </p:cNvCxnSpPr>
          <p:nvPr/>
        </p:nvCxnSpPr>
        <p:spPr bwMode="auto">
          <a:xfrm flipH="1">
            <a:off x="3347802" y="1618566"/>
            <a:ext cx="1224198" cy="209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311400" y="1343025"/>
            <a:ext cx="9572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socket()</a:t>
            </a:r>
            <a:endParaRPr kumimoji="0" lang="en-US" altLang="zh-TW" sz="1800" b="1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419350" y="2149475"/>
            <a:ext cx="7445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bind()</a:t>
            </a:r>
            <a:endParaRPr kumimoji="0" lang="en-US" altLang="zh-TW" sz="1800" b="1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311400" y="429260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sendto()</a:t>
            </a:r>
            <a:endParaRPr kumimoji="0" lang="en-US" altLang="zh-TW" sz="1800" b="1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365375" y="5108575"/>
            <a:ext cx="8509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close()</a:t>
            </a:r>
            <a:endParaRPr kumimoji="0" lang="en-US" altLang="zh-TW" sz="1800" b="1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171700" y="203358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171700" y="122713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171700" y="4176713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171700" y="4992688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703888" y="1903413"/>
            <a:ext cx="9572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socket()</a:t>
            </a:r>
            <a:endParaRPr kumimoji="0" lang="en-US" altLang="zh-TW" sz="1800" b="1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811838" y="2566988"/>
            <a:ext cx="7445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bind()</a:t>
            </a:r>
            <a:endParaRPr kumimoji="0" lang="en-US" altLang="zh-TW" sz="1800" b="1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597525" y="4614863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recvfrom()</a:t>
            </a:r>
            <a:endParaRPr kumimoji="0" lang="en-US" altLang="zh-TW" sz="1800" b="1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703888" y="3476625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sendto()</a:t>
            </a:r>
            <a:endParaRPr kumimoji="0" lang="en-US" altLang="zh-TW" sz="1800" b="1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757863" y="5316538"/>
            <a:ext cx="850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close()</a:t>
            </a:r>
            <a:endParaRPr kumimoji="0" lang="en-US" altLang="zh-TW" sz="1800" b="1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564188" y="4498975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5564188" y="2451100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5564188" y="1785938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5564188" y="3360738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564188" y="5200650"/>
            <a:ext cx="1135062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738438" y="1619250"/>
            <a:ext cx="1587" cy="33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Freeform 21"/>
          <p:cNvSpPr>
            <a:spLocks/>
          </p:cNvSpPr>
          <p:nvPr/>
        </p:nvSpPr>
        <p:spPr bwMode="auto">
          <a:xfrm>
            <a:off x="2697163" y="1931988"/>
            <a:ext cx="82550" cy="95250"/>
          </a:xfrm>
          <a:custGeom>
            <a:avLst/>
            <a:gdLst>
              <a:gd name="T0" fmla="*/ 0 w 104"/>
              <a:gd name="T1" fmla="*/ 0 h 120"/>
              <a:gd name="T2" fmla="*/ 2147483647 w 104"/>
              <a:gd name="T3" fmla="*/ 2147483647 h 120"/>
              <a:gd name="T4" fmla="*/ 2147483647 w 104"/>
              <a:gd name="T5" fmla="*/ 0 h 120"/>
              <a:gd name="T6" fmla="*/ 2147483647 w 104"/>
              <a:gd name="T7" fmla="*/ 2147483647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130925" y="2178050"/>
            <a:ext cx="1588" cy="217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Freeform 23"/>
          <p:cNvSpPr>
            <a:spLocks/>
          </p:cNvSpPr>
          <p:nvPr/>
        </p:nvSpPr>
        <p:spPr bwMode="auto">
          <a:xfrm>
            <a:off x="6089650" y="2368550"/>
            <a:ext cx="82550" cy="95250"/>
          </a:xfrm>
          <a:custGeom>
            <a:avLst/>
            <a:gdLst>
              <a:gd name="T0" fmla="*/ 0 w 104"/>
              <a:gd name="T1" fmla="*/ 0 h 119"/>
              <a:gd name="T2" fmla="*/ 2147483647 w 104"/>
              <a:gd name="T3" fmla="*/ 2147483647 h 119"/>
              <a:gd name="T4" fmla="*/ 2147483647 w 104"/>
              <a:gd name="T5" fmla="*/ 0 h 119"/>
              <a:gd name="T6" fmla="*/ 2147483647 w 104"/>
              <a:gd name="T7" fmla="*/ 2147483647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174875" y="3406775"/>
            <a:ext cx="1285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>
                <a:solidFill>
                  <a:srgbClr val="000000"/>
                </a:solidFill>
              </a:rPr>
              <a:t>blocks until server</a:t>
            </a:r>
            <a:endParaRPr kumimoji="0" lang="en-US" altLang="zh-TW" sz="1800" b="1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1987550" y="3587750"/>
            <a:ext cx="16906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>
                <a:solidFill>
                  <a:srgbClr val="000000"/>
                </a:solidFill>
              </a:rPr>
              <a:t>receives data from client</a:t>
            </a:r>
            <a:endParaRPr kumimoji="0" lang="en-US" altLang="zh-TW" sz="1800" b="1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2738438" y="3829050"/>
            <a:ext cx="1587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Freeform 27"/>
          <p:cNvSpPr>
            <a:spLocks/>
          </p:cNvSpPr>
          <p:nvPr/>
        </p:nvSpPr>
        <p:spPr bwMode="auto">
          <a:xfrm>
            <a:off x="2697163" y="4075113"/>
            <a:ext cx="82550" cy="95250"/>
          </a:xfrm>
          <a:custGeom>
            <a:avLst/>
            <a:gdLst>
              <a:gd name="T0" fmla="*/ 0 w 104"/>
              <a:gd name="T1" fmla="*/ 0 h 120"/>
              <a:gd name="T2" fmla="*/ 2147483647 w 104"/>
              <a:gd name="T3" fmla="*/ 2147483647 h 120"/>
              <a:gd name="T4" fmla="*/ 2147483647 w 104"/>
              <a:gd name="T5" fmla="*/ 0 h 120"/>
              <a:gd name="T6" fmla="*/ 2147483647 w 104"/>
              <a:gd name="T7" fmla="*/ 2147483647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Freeform 28"/>
          <p:cNvSpPr>
            <a:spLocks/>
          </p:cNvSpPr>
          <p:nvPr/>
        </p:nvSpPr>
        <p:spPr bwMode="auto">
          <a:xfrm>
            <a:off x="5516563" y="3633788"/>
            <a:ext cx="50800" cy="17462"/>
          </a:xfrm>
          <a:custGeom>
            <a:avLst/>
            <a:gdLst>
              <a:gd name="T0" fmla="*/ 2147483647 w 63"/>
              <a:gd name="T1" fmla="*/ 2147483647 h 22"/>
              <a:gd name="T2" fmla="*/ 2147483647 w 63"/>
              <a:gd name="T3" fmla="*/ 0 h 22"/>
              <a:gd name="T4" fmla="*/ 0 w 63"/>
              <a:gd name="T5" fmla="*/ 2147483647 h 22"/>
              <a:gd name="T6" fmla="*/ 0 w 63"/>
              <a:gd name="T7" fmla="*/ 2147483647 h 22"/>
              <a:gd name="T8" fmla="*/ 2147483647 w 63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22"/>
              <a:gd name="T17" fmla="*/ 63 w 63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22">
                <a:moveTo>
                  <a:pt x="63" y="14"/>
                </a:moveTo>
                <a:lnTo>
                  <a:pt x="63" y="0"/>
                </a:lnTo>
                <a:lnTo>
                  <a:pt x="0" y="6"/>
                </a:lnTo>
                <a:lnTo>
                  <a:pt x="0" y="22"/>
                </a:lnTo>
                <a:lnTo>
                  <a:pt x="63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Freeform 29"/>
          <p:cNvSpPr>
            <a:spLocks/>
          </p:cNvSpPr>
          <p:nvPr/>
        </p:nvSpPr>
        <p:spPr bwMode="auto">
          <a:xfrm>
            <a:off x="5414963" y="3644900"/>
            <a:ext cx="50800" cy="17463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Freeform 30"/>
          <p:cNvSpPr>
            <a:spLocks/>
          </p:cNvSpPr>
          <p:nvPr/>
        </p:nvSpPr>
        <p:spPr bwMode="auto">
          <a:xfrm>
            <a:off x="5313363" y="3656013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Freeform 31"/>
          <p:cNvSpPr>
            <a:spLocks/>
          </p:cNvSpPr>
          <p:nvPr/>
        </p:nvSpPr>
        <p:spPr bwMode="auto">
          <a:xfrm>
            <a:off x="5211763" y="3667125"/>
            <a:ext cx="50800" cy="19050"/>
          </a:xfrm>
          <a:custGeom>
            <a:avLst/>
            <a:gdLst>
              <a:gd name="T0" fmla="*/ 2147483647 w 64"/>
              <a:gd name="T1" fmla="*/ 2147483647 h 23"/>
              <a:gd name="T2" fmla="*/ 2147483647 w 64"/>
              <a:gd name="T3" fmla="*/ 0 h 23"/>
              <a:gd name="T4" fmla="*/ 0 w 64"/>
              <a:gd name="T5" fmla="*/ 2147483647 h 23"/>
              <a:gd name="T6" fmla="*/ 0 w 64"/>
              <a:gd name="T7" fmla="*/ 2147483647 h 23"/>
              <a:gd name="T8" fmla="*/ 2147483647 w 64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3"/>
              <a:gd name="T17" fmla="*/ 64 w 6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3">
                <a:moveTo>
                  <a:pt x="64" y="15"/>
                </a:moveTo>
                <a:lnTo>
                  <a:pt x="64" y="0"/>
                </a:lnTo>
                <a:lnTo>
                  <a:pt x="0" y="8"/>
                </a:lnTo>
                <a:lnTo>
                  <a:pt x="0" y="23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Freeform 32"/>
          <p:cNvSpPr>
            <a:spLocks/>
          </p:cNvSpPr>
          <p:nvPr/>
        </p:nvSpPr>
        <p:spPr bwMode="auto">
          <a:xfrm>
            <a:off x="5110163" y="3679825"/>
            <a:ext cx="50800" cy="17463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Freeform 33"/>
          <p:cNvSpPr>
            <a:spLocks/>
          </p:cNvSpPr>
          <p:nvPr/>
        </p:nvSpPr>
        <p:spPr bwMode="auto">
          <a:xfrm>
            <a:off x="5008563" y="3690938"/>
            <a:ext cx="50800" cy="17462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Freeform 34"/>
          <p:cNvSpPr>
            <a:spLocks/>
          </p:cNvSpPr>
          <p:nvPr/>
        </p:nvSpPr>
        <p:spPr bwMode="auto">
          <a:xfrm>
            <a:off x="4906963" y="3702050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Freeform 35"/>
          <p:cNvSpPr>
            <a:spLocks/>
          </p:cNvSpPr>
          <p:nvPr/>
        </p:nvSpPr>
        <p:spPr bwMode="auto">
          <a:xfrm>
            <a:off x="4805363" y="3713163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Freeform 36"/>
          <p:cNvSpPr>
            <a:spLocks/>
          </p:cNvSpPr>
          <p:nvPr/>
        </p:nvSpPr>
        <p:spPr bwMode="auto">
          <a:xfrm>
            <a:off x="4703763" y="3725863"/>
            <a:ext cx="50800" cy="17462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Freeform 37"/>
          <p:cNvSpPr>
            <a:spLocks/>
          </p:cNvSpPr>
          <p:nvPr/>
        </p:nvSpPr>
        <p:spPr bwMode="auto">
          <a:xfrm>
            <a:off x="4602163" y="3736975"/>
            <a:ext cx="50800" cy="17463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Freeform 38"/>
          <p:cNvSpPr>
            <a:spLocks/>
          </p:cNvSpPr>
          <p:nvPr/>
        </p:nvSpPr>
        <p:spPr bwMode="auto">
          <a:xfrm>
            <a:off x="4500563" y="3748088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Freeform 39"/>
          <p:cNvSpPr>
            <a:spLocks/>
          </p:cNvSpPr>
          <p:nvPr/>
        </p:nvSpPr>
        <p:spPr bwMode="auto">
          <a:xfrm>
            <a:off x="4398963" y="3759200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Freeform 40"/>
          <p:cNvSpPr>
            <a:spLocks/>
          </p:cNvSpPr>
          <p:nvPr/>
        </p:nvSpPr>
        <p:spPr bwMode="auto">
          <a:xfrm>
            <a:off x="4298950" y="3771900"/>
            <a:ext cx="49213" cy="17463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Freeform 41"/>
          <p:cNvSpPr>
            <a:spLocks/>
          </p:cNvSpPr>
          <p:nvPr/>
        </p:nvSpPr>
        <p:spPr bwMode="auto">
          <a:xfrm>
            <a:off x="4197350" y="3783013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Freeform 42"/>
          <p:cNvSpPr>
            <a:spLocks/>
          </p:cNvSpPr>
          <p:nvPr/>
        </p:nvSpPr>
        <p:spPr bwMode="auto">
          <a:xfrm>
            <a:off x="4095750" y="3794125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Freeform 43"/>
          <p:cNvSpPr>
            <a:spLocks/>
          </p:cNvSpPr>
          <p:nvPr/>
        </p:nvSpPr>
        <p:spPr bwMode="auto">
          <a:xfrm>
            <a:off x="3994150" y="3806825"/>
            <a:ext cx="50800" cy="17463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4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Freeform 44"/>
          <p:cNvSpPr>
            <a:spLocks/>
          </p:cNvSpPr>
          <p:nvPr/>
        </p:nvSpPr>
        <p:spPr bwMode="auto">
          <a:xfrm>
            <a:off x="3892550" y="3817938"/>
            <a:ext cx="50800" cy="17462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Freeform 45"/>
          <p:cNvSpPr>
            <a:spLocks/>
          </p:cNvSpPr>
          <p:nvPr/>
        </p:nvSpPr>
        <p:spPr bwMode="auto">
          <a:xfrm>
            <a:off x="3790950" y="3829050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Freeform 46"/>
          <p:cNvSpPr>
            <a:spLocks/>
          </p:cNvSpPr>
          <p:nvPr/>
        </p:nvSpPr>
        <p:spPr bwMode="auto">
          <a:xfrm>
            <a:off x="3689350" y="3840163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Freeform 47"/>
          <p:cNvSpPr>
            <a:spLocks/>
          </p:cNvSpPr>
          <p:nvPr/>
        </p:nvSpPr>
        <p:spPr bwMode="auto">
          <a:xfrm>
            <a:off x="3587750" y="3852863"/>
            <a:ext cx="50800" cy="17462"/>
          </a:xfrm>
          <a:custGeom>
            <a:avLst/>
            <a:gdLst>
              <a:gd name="T0" fmla="*/ 2147483647 w 64"/>
              <a:gd name="T1" fmla="*/ 2147483647 h 21"/>
              <a:gd name="T2" fmla="*/ 2147483647 w 64"/>
              <a:gd name="T3" fmla="*/ 0 h 21"/>
              <a:gd name="T4" fmla="*/ 0 w 64"/>
              <a:gd name="T5" fmla="*/ 2147483647 h 21"/>
              <a:gd name="T6" fmla="*/ 0 w 64"/>
              <a:gd name="T7" fmla="*/ 2147483647 h 21"/>
              <a:gd name="T8" fmla="*/ 2147483647 w 64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64" y="15"/>
                </a:moveTo>
                <a:lnTo>
                  <a:pt x="64" y="0"/>
                </a:lnTo>
                <a:lnTo>
                  <a:pt x="0" y="6"/>
                </a:lnTo>
                <a:lnTo>
                  <a:pt x="0" y="21"/>
                </a:lnTo>
                <a:lnTo>
                  <a:pt x="64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Freeform 48"/>
          <p:cNvSpPr>
            <a:spLocks/>
          </p:cNvSpPr>
          <p:nvPr/>
        </p:nvSpPr>
        <p:spPr bwMode="auto">
          <a:xfrm>
            <a:off x="3486150" y="3863975"/>
            <a:ext cx="50800" cy="17463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Freeform 49"/>
          <p:cNvSpPr>
            <a:spLocks/>
          </p:cNvSpPr>
          <p:nvPr/>
        </p:nvSpPr>
        <p:spPr bwMode="auto">
          <a:xfrm>
            <a:off x="3384550" y="3875088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Freeform 50"/>
          <p:cNvSpPr>
            <a:spLocks/>
          </p:cNvSpPr>
          <p:nvPr/>
        </p:nvSpPr>
        <p:spPr bwMode="auto">
          <a:xfrm>
            <a:off x="3282950" y="3886200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Freeform 51"/>
          <p:cNvSpPr>
            <a:spLocks/>
          </p:cNvSpPr>
          <p:nvPr/>
        </p:nvSpPr>
        <p:spPr bwMode="auto">
          <a:xfrm>
            <a:off x="3181350" y="3898900"/>
            <a:ext cx="50800" cy="17463"/>
          </a:xfrm>
          <a:custGeom>
            <a:avLst/>
            <a:gdLst>
              <a:gd name="T0" fmla="*/ 2147483647 w 64"/>
              <a:gd name="T1" fmla="*/ 2147483647 h 22"/>
              <a:gd name="T2" fmla="*/ 2147483647 w 64"/>
              <a:gd name="T3" fmla="*/ 0 h 22"/>
              <a:gd name="T4" fmla="*/ 0 w 64"/>
              <a:gd name="T5" fmla="*/ 2147483647 h 22"/>
              <a:gd name="T6" fmla="*/ 0 w 64"/>
              <a:gd name="T7" fmla="*/ 2147483647 h 22"/>
              <a:gd name="T8" fmla="*/ 2147483647 w 6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2"/>
              <a:gd name="T17" fmla="*/ 64 w 6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2">
                <a:moveTo>
                  <a:pt x="64" y="16"/>
                </a:moveTo>
                <a:lnTo>
                  <a:pt x="64" y="0"/>
                </a:lnTo>
                <a:lnTo>
                  <a:pt x="0" y="6"/>
                </a:lnTo>
                <a:lnTo>
                  <a:pt x="0" y="22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Freeform 52"/>
          <p:cNvSpPr>
            <a:spLocks/>
          </p:cNvSpPr>
          <p:nvPr/>
        </p:nvSpPr>
        <p:spPr bwMode="auto">
          <a:xfrm>
            <a:off x="3079750" y="3910013"/>
            <a:ext cx="50800" cy="17462"/>
          </a:xfrm>
          <a:custGeom>
            <a:avLst/>
            <a:gdLst>
              <a:gd name="T0" fmla="*/ 2147483647 w 63"/>
              <a:gd name="T1" fmla="*/ 2147483647 h 22"/>
              <a:gd name="T2" fmla="*/ 2147483647 w 63"/>
              <a:gd name="T3" fmla="*/ 0 h 22"/>
              <a:gd name="T4" fmla="*/ 0 w 63"/>
              <a:gd name="T5" fmla="*/ 2147483647 h 22"/>
              <a:gd name="T6" fmla="*/ 0 w 63"/>
              <a:gd name="T7" fmla="*/ 2147483647 h 22"/>
              <a:gd name="T8" fmla="*/ 2147483647 w 63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22"/>
              <a:gd name="T17" fmla="*/ 63 w 63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22">
                <a:moveTo>
                  <a:pt x="63" y="16"/>
                </a:moveTo>
                <a:lnTo>
                  <a:pt x="63" y="0"/>
                </a:lnTo>
                <a:lnTo>
                  <a:pt x="0" y="8"/>
                </a:lnTo>
                <a:lnTo>
                  <a:pt x="0" y="22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Freeform 53"/>
          <p:cNvSpPr>
            <a:spLocks/>
          </p:cNvSpPr>
          <p:nvPr/>
        </p:nvSpPr>
        <p:spPr bwMode="auto">
          <a:xfrm>
            <a:off x="2978150" y="3921125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Freeform 54"/>
          <p:cNvSpPr>
            <a:spLocks/>
          </p:cNvSpPr>
          <p:nvPr/>
        </p:nvSpPr>
        <p:spPr bwMode="auto">
          <a:xfrm>
            <a:off x="2876550" y="3932238"/>
            <a:ext cx="50800" cy="19050"/>
          </a:xfrm>
          <a:custGeom>
            <a:avLst/>
            <a:gdLst>
              <a:gd name="T0" fmla="*/ 2147483647 w 64"/>
              <a:gd name="T1" fmla="*/ 2147483647 h 24"/>
              <a:gd name="T2" fmla="*/ 2147483647 w 64"/>
              <a:gd name="T3" fmla="*/ 0 h 24"/>
              <a:gd name="T4" fmla="*/ 0 w 64"/>
              <a:gd name="T5" fmla="*/ 2147483647 h 24"/>
              <a:gd name="T6" fmla="*/ 0 w 64"/>
              <a:gd name="T7" fmla="*/ 2147483647 h 24"/>
              <a:gd name="T8" fmla="*/ 2147483647 w 6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4"/>
              <a:gd name="T17" fmla="*/ 64 w 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Freeform 55"/>
          <p:cNvSpPr>
            <a:spLocks/>
          </p:cNvSpPr>
          <p:nvPr/>
        </p:nvSpPr>
        <p:spPr bwMode="auto">
          <a:xfrm>
            <a:off x="2800350" y="3944938"/>
            <a:ext cx="25400" cy="12700"/>
          </a:xfrm>
          <a:custGeom>
            <a:avLst/>
            <a:gdLst>
              <a:gd name="T0" fmla="*/ 2147483647 w 32"/>
              <a:gd name="T1" fmla="*/ 2147483647 h 18"/>
              <a:gd name="T2" fmla="*/ 2147483647 w 32"/>
              <a:gd name="T3" fmla="*/ 0 h 18"/>
              <a:gd name="T4" fmla="*/ 0 w 32"/>
              <a:gd name="T5" fmla="*/ 2147483647 h 18"/>
              <a:gd name="T6" fmla="*/ 0 w 32"/>
              <a:gd name="T7" fmla="*/ 2147483647 h 18"/>
              <a:gd name="T8" fmla="*/ 2147483647 w 32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8"/>
              <a:gd name="T17" fmla="*/ 32 w 3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8">
                <a:moveTo>
                  <a:pt x="32" y="16"/>
                </a:moveTo>
                <a:lnTo>
                  <a:pt x="32" y="0"/>
                </a:lnTo>
                <a:lnTo>
                  <a:pt x="0" y="4"/>
                </a:lnTo>
                <a:lnTo>
                  <a:pt x="0" y="18"/>
                </a:lnTo>
                <a:lnTo>
                  <a:pt x="32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Freeform 56"/>
          <p:cNvSpPr>
            <a:spLocks/>
          </p:cNvSpPr>
          <p:nvPr/>
        </p:nvSpPr>
        <p:spPr bwMode="auto">
          <a:xfrm>
            <a:off x="2730500" y="3910013"/>
            <a:ext cx="100013" cy="80962"/>
          </a:xfrm>
          <a:custGeom>
            <a:avLst/>
            <a:gdLst>
              <a:gd name="T0" fmla="*/ 2147483647 w 126"/>
              <a:gd name="T1" fmla="*/ 0 h 104"/>
              <a:gd name="T2" fmla="*/ 2147483647 w 126"/>
              <a:gd name="T3" fmla="*/ 2147483647 h 104"/>
              <a:gd name="T4" fmla="*/ 2147483647 w 126"/>
              <a:gd name="T5" fmla="*/ 2147483647 h 104"/>
              <a:gd name="T6" fmla="*/ 0 w 126"/>
              <a:gd name="T7" fmla="*/ 2147483647 h 104"/>
              <a:gd name="T8" fmla="*/ 2147483647 w 126"/>
              <a:gd name="T9" fmla="*/ 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4"/>
              <a:gd name="T17" fmla="*/ 126 w 126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4">
                <a:moveTo>
                  <a:pt x="114" y="0"/>
                </a:moveTo>
                <a:lnTo>
                  <a:pt x="102" y="54"/>
                </a:lnTo>
                <a:lnTo>
                  <a:pt x="126" y="104"/>
                </a:lnTo>
                <a:lnTo>
                  <a:pt x="0" y="66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Freeform 57"/>
          <p:cNvSpPr>
            <a:spLocks/>
          </p:cNvSpPr>
          <p:nvPr/>
        </p:nvSpPr>
        <p:spPr bwMode="auto">
          <a:xfrm>
            <a:off x="3281363" y="4421188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Freeform 58"/>
          <p:cNvSpPr>
            <a:spLocks/>
          </p:cNvSpPr>
          <p:nvPr/>
        </p:nvSpPr>
        <p:spPr bwMode="auto">
          <a:xfrm>
            <a:off x="3382963" y="4435475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1" name="Freeform 59"/>
          <p:cNvSpPr>
            <a:spLocks/>
          </p:cNvSpPr>
          <p:nvPr/>
        </p:nvSpPr>
        <p:spPr bwMode="auto">
          <a:xfrm>
            <a:off x="3484563" y="4449763"/>
            <a:ext cx="53975" cy="20637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2" name="Freeform 60"/>
          <p:cNvSpPr>
            <a:spLocks/>
          </p:cNvSpPr>
          <p:nvPr/>
        </p:nvSpPr>
        <p:spPr bwMode="auto">
          <a:xfrm>
            <a:off x="3586163" y="4465638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Freeform 61"/>
          <p:cNvSpPr>
            <a:spLocks/>
          </p:cNvSpPr>
          <p:nvPr/>
        </p:nvSpPr>
        <p:spPr bwMode="auto">
          <a:xfrm>
            <a:off x="3687763" y="4479925"/>
            <a:ext cx="53975" cy="20638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Freeform 62"/>
          <p:cNvSpPr>
            <a:spLocks/>
          </p:cNvSpPr>
          <p:nvPr/>
        </p:nvSpPr>
        <p:spPr bwMode="auto">
          <a:xfrm>
            <a:off x="3789363" y="4494213"/>
            <a:ext cx="53975" cy="20637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Freeform 63"/>
          <p:cNvSpPr>
            <a:spLocks/>
          </p:cNvSpPr>
          <p:nvPr/>
        </p:nvSpPr>
        <p:spPr bwMode="auto">
          <a:xfrm>
            <a:off x="3890963" y="4510088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Freeform 64"/>
          <p:cNvSpPr>
            <a:spLocks/>
          </p:cNvSpPr>
          <p:nvPr/>
        </p:nvSpPr>
        <p:spPr bwMode="auto">
          <a:xfrm>
            <a:off x="3992563" y="4524375"/>
            <a:ext cx="53975" cy="20638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Freeform 65"/>
          <p:cNvSpPr>
            <a:spLocks/>
          </p:cNvSpPr>
          <p:nvPr/>
        </p:nvSpPr>
        <p:spPr bwMode="auto">
          <a:xfrm>
            <a:off x="4094163" y="4538663"/>
            <a:ext cx="53975" cy="20637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Freeform 66"/>
          <p:cNvSpPr>
            <a:spLocks/>
          </p:cNvSpPr>
          <p:nvPr/>
        </p:nvSpPr>
        <p:spPr bwMode="auto">
          <a:xfrm>
            <a:off x="4195763" y="4554538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9" name="Freeform 67"/>
          <p:cNvSpPr>
            <a:spLocks/>
          </p:cNvSpPr>
          <p:nvPr/>
        </p:nvSpPr>
        <p:spPr bwMode="auto">
          <a:xfrm>
            <a:off x="4297363" y="4568825"/>
            <a:ext cx="52387" cy="20638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0" name="Freeform 68"/>
          <p:cNvSpPr>
            <a:spLocks/>
          </p:cNvSpPr>
          <p:nvPr/>
        </p:nvSpPr>
        <p:spPr bwMode="auto">
          <a:xfrm>
            <a:off x="4397375" y="4583113"/>
            <a:ext cx="53975" cy="20637"/>
          </a:xfrm>
          <a:custGeom>
            <a:avLst/>
            <a:gdLst>
              <a:gd name="T0" fmla="*/ 2147483647 w 68"/>
              <a:gd name="T1" fmla="*/ 0 h 25"/>
              <a:gd name="T2" fmla="*/ 0 w 68"/>
              <a:gd name="T3" fmla="*/ 2147483647 h 25"/>
              <a:gd name="T4" fmla="*/ 2147483647 w 68"/>
              <a:gd name="T5" fmla="*/ 2147483647 h 25"/>
              <a:gd name="T6" fmla="*/ 2147483647 w 68"/>
              <a:gd name="T7" fmla="*/ 2147483647 h 25"/>
              <a:gd name="T8" fmla="*/ 2147483647 w 68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5"/>
              <a:gd name="T17" fmla="*/ 68 w 6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5">
                <a:moveTo>
                  <a:pt x="4" y="0"/>
                </a:moveTo>
                <a:lnTo>
                  <a:pt x="0" y="15"/>
                </a:lnTo>
                <a:lnTo>
                  <a:pt x="64" y="25"/>
                </a:lnTo>
                <a:lnTo>
                  <a:pt x="68" y="9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1" name="Freeform 69"/>
          <p:cNvSpPr>
            <a:spLocks/>
          </p:cNvSpPr>
          <p:nvPr/>
        </p:nvSpPr>
        <p:spPr bwMode="auto">
          <a:xfrm>
            <a:off x="4498975" y="4598988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2" name="Freeform 70"/>
          <p:cNvSpPr>
            <a:spLocks/>
          </p:cNvSpPr>
          <p:nvPr/>
        </p:nvSpPr>
        <p:spPr bwMode="auto">
          <a:xfrm>
            <a:off x="4600575" y="4613275"/>
            <a:ext cx="53975" cy="20638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3" name="Freeform 71"/>
          <p:cNvSpPr>
            <a:spLocks/>
          </p:cNvSpPr>
          <p:nvPr/>
        </p:nvSpPr>
        <p:spPr bwMode="auto">
          <a:xfrm>
            <a:off x="4702175" y="4627563"/>
            <a:ext cx="53975" cy="20637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4" name="Freeform 72"/>
          <p:cNvSpPr>
            <a:spLocks/>
          </p:cNvSpPr>
          <p:nvPr/>
        </p:nvSpPr>
        <p:spPr bwMode="auto">
          <a:xfrm>
            <a:off x="4803775" y="4643438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5" name="Freeform 73"/>
          <p:cNvSpPr>
            <a:spLocks/>
          </p:cNvSpPr>
          <p:nvPr/>
        </p:nvSpPr>
        <p:spPr bwMode="auto">
          <a:xfrm>
            <a:off x="4905375" y="4657725"/>
            <a:ext cx="53975" cy="20638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6" name="Freeform 74"/>
          <p:cNvSpPr>
            <a:spLocks/>
          </p:cNvSpPr>
          <p:nvPr/>
        </p:nvSpPr>
        <p:spPr bwMode="auto">
          <a:xfrm>
            <a:off x="5006975" y="4673600"/>
            <a:ext cx="53975" cy="17463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4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7" name="Freeform 75"/>
          <p:cNvSpPr>
            <a:spLocks/>
          </p:cNvSpPr>
          <p:nvPr/>
        </p:nvSpPr>
        <p:spPr bwMode="auto">
          <a:xfrm>
            <a:off x="5108575" y="4686300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8" name="Freeform 76"/>
          <p:cNvSpPr>
            <a:spLocks/>
          </p:cNvSpPr>
          <p:nvPr/>
        </p:nvSpPr>
        <p:spPr bwMode="auto">
          <a:xfrm>
            <a:off x="5210175" y="4700588"/>
            <a:ext cx="53975" cy="20637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9" name="Freeform 77"/>
          <p:cNvSpPr>
            <a:spLocks/>
          </p:cNvSpPr>
          <p:nvPr/>
        </p:nvSpPr>
        <p:spPr bwMode="auto">
          <a:xfrm>
            <a:off x="5311775" y="4716463"/>
            <a:ext cx="53975" cy="19050"/>
          </a:xfrm>
          <a:custGeom>
            <a:avLst/>
            <a:gdLst>
              <a:gd name="T0" fmla="*/ 2147483647 w 68"/>
              <a:gd name="T1" fmla="*/ 0 h 24"/>
              <a:gd name="T2" fmla="*/ 0 w 68"/>
              <a:gd name="T3" fmla="*/ 2147483647 h 24"/>
              <a:gd name="T4" fmla="*/ 2147483647 w 68"/>
              <a:gd name="T5" fmla="*/ 2147483647 h 24"/>
              <a:gd name="T6" fmla="*/ 2147483647 w 68"/>
              <a:gd name="T7" fmla="*/ 2147483647 h 24"/>
              <a:gd name="T8" fmla="*/ 2147483647 w 68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4"/>
              <a:gd name="T17" fmla="*/ 68 w 6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4">
                <a:moveTo>
                  <a:pt x="4" y="0"/>
                </a:moveTo>
                <a:lnTo>
                  <a:pt x="0" y="16"/>
                </a:lnTo>
                <a:lnTo>
                  <a:pt x="64" y="24"/>
                </a:lnTo>
                <a:lnTo>
                  <a:pt x="68" y="8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0" name="Freeform 78"/>
          <p:cNvSpPr>
            <a:spLocks/>
          </p:cNvSpPr>
          <p:nvPr/>
        </p:nvSpPr>
        <p:spPr bwMode="auto">
          <a:xfrm>
            <a:off x="5413375" y="4730750"/>
            <a:ext cx="53975" cy="20638"/>
          </a:xfrm>
          <a:custGeom>
            <a:avLst/>
            <a:gdLst>
              <a:gd name="T0" fmla="*/ 2147483647 w 68"/>
              <a:gd name="T1" fmla="*/ 0 h 26"/>
              <a:gd name="T2" fmla="*/ 0 w 68"/>
              <a:gd name="T3" fmla="*/ 2147483647 h 26"/>
              <a:gd name="T4" fmla="*/ 2147483647 w 68"/>
              <a:gd name="T5" fmla="*/ 2147483647 h 26"/>
              <a:gd name="T6" fmla="*/ 2147483647 w 68"/>
              <a:gd name="T7" fmla="*/ 2147483647 h 26"/>
              <a:gd name="T8" fmla="*/ 2147483647 w 68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26"/>
              <a:gd name="T17" fmla="*/ 68 w 6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26">
                <a:moveTo>
                  <a:pt x="4" y="0"/>
                </a:moveTo>
                <a:lnTo>
                  <a:pt x="0" y="16"/>
                </a:lnTo>
                <a:lnTo>
                  <a:pt x="64" y="26"/>
                </a:lnTo>
                <a:lnTo>
                  <a:pt x="68" y="10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1" name="Freeform 79"/>
          <p:cNvSpPr>
            <a:spLocks/>
          </p:cNvSpPr>
          <p:nvPr/>
        </p:nvSpPr>
        <p:spPr bwMode="auto">
          <a:xfrm>
            <a:off x="5457825" y="4702175"/>
            <a:ext cx="100013" cy="82550"/>
          </a:xfrm>
          <a:custGeom>
            <a:avLst/>
            <a:gdLst>
              <a:gd name="T0" fmla="*/ 0 w 125"/>
              <a:gd name="T1" fmla="*/ 2147483647 h 103"/>
              <a:gd name="T2" fmla="*/ 2147483647 w 125"/>
              <a:gd name="T3" fmla="*/ 2147483647 h 103"/>
              <a:gd name="T4" fmla="*/ 2147483647 w 125"/>
              <a:gd name="T5" fmla="*/ 0 h 103"/>
              <a:gd name="T6" fmla="*/ 2147483647 w 125"/>
              <a:gd name="T7" fmla="*/ 2147483647 h 103"/>
              <a:gd name="T8" fmla="*/ 0 w 125"/>
              <a:gd name="T9" fmla="*/ 2147483647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103"/>
              <a:gd name="T17" fmla="*/ 125 w 12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103">
                <a:moveTo>
                  <a:pt x="0" y="103"/>
                </a:moveTo>
                <a:lnTo>
                  <a:pt x="26" y="54"/>
                </a:lnTo>
                <a:lnTo>
                  <a:pt x="16" y="0"/>
                </a:lnTo>
                <a:lnTo>
                  <a:pt x="125" y="70"/>
                </a:lnTo>
                <a:lnTo>
                  <a:pt x="0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>
            <a:off x="2738438" y="4568825"/>
            <a:ext cx="158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3" name="Freeform 81"/>
          <p:cNvSpPr>
            <a:spLocks/>
          </p:cNvSpPr>
          <p:nvPr/>
        </p:nvSpPr>
        <p:spPr bwMode="auto">
          <a:xfrm>
            <a:off x="2697163" y="4891088"/>
            <a:ext cx="82550" cy="95250"/>
          </a:xfrm>
          <a:custGeom>
            <a:avLst/>
            <a:gdLst>
              <a:gd name="T0" fmla="*/ 0 w 104"/>
              <a:gd name="T1" fmla="*/ 0 h 119"/>
              <a:gd name="T2" fmla="*/ 2147483647 w 104"/>
              <a:gd name="T3" fmla="*/ 2147483647 h 119"/>
              <a:gd name="T4" fmla="*/ 2147483647 w 104"/>
              <a:gd name="T5" fmla="*/ 0 h 119"/>
              <a:gd name="T6" fmla="*/ 2147483647 w 104"/>
              <a:gd name="T7" fmla="*/ 2147483647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4" name="Line 82"/>
          <p:cNvSpPr>
            <a:spLocks noChangeShapeType="1"/>
          </p:cNvSpPr>
          <p:nvPr/>
        </p:nvSpPr>
        <p:spPr bwMode="auto">
          <a:xfrm>
            <a:off x="6130925" y="4891088"/>
            <a:ext cx="1588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5" name="Freeform 83"/>
          <p:cNvSpPr>
            <a:spLocks/>
          </p:cNvSpPr>
          <p:nvPr/>
        </p:nvSpPr>
        <p:spPr bwMode="auto">
          <a:xfrm>
            <a:off x="6089650" y="5118100"/>
            <a:ext cx="82550" cy="95250"/>
          </a:xfrm>
          <a:custGeom>
            <a:avLst/>
            <a:gdLst>
              <a:gd name="T0" fmla="*/ 0 w 104"/>
              <a:gd name="T1" fmla="*/ 0 h 119"/>
              <a:gd name="T2" fmla="*/ 2147483647 w 104"/>
              <a:gd name="T3" fmla="*/ 2147483647 h 119"/>
              <a:gd name="T4" fmla="*/ 2147483647 w 104"/>
              <a:gd name="T5" fmla="*/ 0 h 119"/>
              <a:gd name="T6" fmla="*/ 2147483647 w 104"/>
              <a:gd name="T7" fmla="*/ 2147483647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6" name="Rectangle 84"/>
          <p:cNvSpPr>
            <a:spLocks noChangeArrowheads="1"/>
          </p:cNvSpPr>
          <p:nvPr/>
        </p:nvSpPr>
        <p:spPr bwMode="auto">
          <a:xfrm>
            <a:off x="4311650" y="3557588"/>
            <a:ext cx="34131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>
                <a:solidFill>
                  <a:srgbClr val="000000"/>
                </a:solidFill>
              </a:rPr>
              <a:t>data</a:t>
            </a:r>
            <a:endParaRPr kumimoji="0" lang="en-US" altLang="zh-TW" sz="1800" b="1"/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4311650" y="4373563"/>
            <a:ext cx="34131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>
                <a:solidFill>
                  <a:srgbClr val="000000"/>
                </a:solidFill>
              </a:rPr>
              <a:t>data</a:t>
            </a:r>
            <a:endParaRPr kumimoji="0" lang="en-US" altLang="zh-TW" sz="1800" b="1"/>
          </a:p>
        </p:txBody>
      </p:sp>
      <p:sp>
        <p:nvSpPr>
          <p:cNvPr id="13398" name="Rectangle 86"/>
          <p:cNvSpPr>
            <a:spLocks noChangeArrowheads="1"/>
          </p:cNvSpPr>
          <p:nvPr/>
        </p:nvSpPr>
        <p:spPr bwMode="auto">
          <a:xfrm>
            <a:off x="2439988" y="893763"/>
            <a:ext cx="6921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Server</a:t>
            </a:r>
            <a:endParaRPr kumimoji="0" lang="en-US" altLang="zh-TW" sz="1800" b="1"/>
          </a:p>
        </p:txBody>
      </p:sp>
      <p:sp>
        <p:nvSpPr>
          <p:cNvPr id="13399" name="Rectangle 87"/>
          <p:cNvSpPr>
            <a:spLocks noChangeArrowheads="1"/>
          </p:cNvSpPr>
          <p:nvPr/>
        </p:nvSpPr>
        <p:spPr bwMode="auto">
          <a:xfrm>
            <a:off x="5851525" y="1463675"/>
            <a:ext cx="6540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Client</a:t>
            </a:r>
            <a:endParaRPr kumimoji="0" lang="en-US" altLang="zh-TW" sz="1800" b="1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>
            <a:off x="2738438" y="2425700"/>
            <a:ext cx="1587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1" name="Freeform 89"/>
          <p:cNvSpPr>
            <a:spLocks/>
          </p:cNvSpPr>
          <p:nvPr/>
        </p:nvSpPr>
        <p:spPr bwMode="auto">
          <a:xfrm>
            <a:off x="2697163" y="2709863"/>
            <a:ext cx="82550" cy="95250"/>
          </a:xfrm>
          <a:custGeom>
            <a:avLst/>
            <a:gdLst>
              <a:gd name="T0" fmla="*/ 0 w 104"/>
              <a:gd name="T1" fmla="*/ 0 h 119"/>
              <a:gd name="T2" fmla="*/ 2147483647 w 104"/>
              <a:gd name="T3" fmla="*/ 2147483647 h 119"/>
              <a:gd name="T4" fmla="*/ 2147483647 w 104"/>
              <a:gd name="T5" fmla="*/ 0 h 119"/>
              <a:gd name="T6" fmla="*/ 2147483647 w 104"/>
              <a:gd name="T7" fmla="*/ 2147483647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205038" y="2908300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Courier New" panose="02070309020205020404" pitchFamily="49" charset="0"/>
              </a:rPr>
              <a:t>recvfrom()</a:t>
            </a:r>
            <a:endParaRPr kumimoji="0" lang="en-US" altLang="zh-TW" sz="1800" b="1"/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171700" y="2792413"/>
            <a:ext cx="11350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2738438" y="3203575"/>
            <a:ext cx="1587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5" name="Freeform 93"/>
          <p:cNvSpPr>
            <a:spLocks/>
          </p:cNvSpPr>
          <p:nvPr/>
        </p:nvSpPr>
        <p:spPr bwMode="auto">
          <a:xfrm>
            <a:off x="2697163" y="3316288"/>
            <a:ext cx="82550" cy="95250"/>
          </a:xfrm>
          <a:custGeom>
            <a:avLst/>
            <a:gdLst>
              <a:gd name="T0" fmla="*/ 0 w 104"/>
              <a:gd name="T1" fmla="*/ 0 h 120"/>
              <a:gd name="T2" fmla="*/ 2147483647 w 104"/>
              <a:gd name="T3" fmla="*/ 2147483647 h 120"/>
              <a:gd name="T4" fmla="*/ 2147483647 w 104"/>
              <a:gd name="T5" fmla="*/ 0 h 120"/>
              <a:gd name="T6" fmla="*/ 2147483647 w 104"/>
              <a:gd name="T7" fmla="*/ 2147483647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6130925" y="3752850"/>
            <a:ext cx="1588" cy="690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7" name="Freeform 95"/>
          <p:cNvSpPr>
            <a:spLocks/>
          </p:cNvSpPr>
          <p:nvPr/>
        </p:nvSpPr>
        <p:spPr bwMode="auto">
          <a:xfrm>
            <a:off x="6089650" y="4416425"/>
            <a:ext cx="82550" cy="95250"/>
          </a:xfrm>
          <a:custGeom>
            <a:avLst/>
            <a:gdLst>
              <a:gd name="T0" fmla="*/ 0 w 104"/>
              <a:gd name="T1" fmla="*/ 0 h 120"/>
              <a:gd name="T2" fmla="*/ 2147483647 w 104"/>
              <a:gd name="T3" fmla="*/ 2147483647 h 120"/>
              <a:gd name="T4" fmla="*/ 2147483647 w 104"/>
              <a:gd name="T5" fmla="*/ 0 h 120"/>
              <a:gd name="T6" fmla="*/ 2147483647 w 104"/>
              <a:gd name="T7" fmla="*/ 2147483647 h 120"/>
              <a:gd name="T8" fmla="*/ 0 w 104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20"/>
              <a:gd name="T17" fmla="*/ 104 w 104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20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6127750" y="2178050"/>
            <a:ext cx="1588" cy="217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9" name="Freeform 97"/>
          <p:cNvSpPr>
            <a:spLocks/>
          </p:cNvSpPr>
          <p:nvPr/>
        </p:nvSpPr>
        <p:spPr bwMode="auto">
          <a:xfrm>
            <a:off x="6086475" y="2368550"/>
            <a:ext cx="82550" cy="95250"/>
          </a:xfrm>
          <a:custGeom>
            <a:avLst/>
            <a:gdLst>
              <a:gd name="T0" fmla="*/ 0 w 104"/>
              <a:gd name="T1" fmla="*/ 0 h 119"/>
              <a:gd name="T2" fmla="*/ 2147483647 w 104"/>
              <a:gd name="T3" fmla="*/ 2147483647 h 119"/>
              <a:gd name="T4" fmla="*/ 2147483647 w 104"/>
              <a:gd name="T5" fmla="*/ 0 h 119"/>
              <a:gd name="T6" fmla="*/ 2147483647 w 104"/>
              <a:gd name="T7" fmla="*/ 2147483647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6127750" y="2852738"/>
            <a:ext cx="1588" cy="442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1" name="Freeform 99"/>
          <p:cNvSpPr>
            <a:spLocks/>
          </p:cNvSpPr>
          <p:nvPr/>
        </p:nvSpPr>
        <p:spPr bwMode="auto">
          <a:xfrm>
            <a:off x="6086475" y="3268663"/>
            <a:ext cx="82550" cy="95250"/>
          </a:xfrm>
          <a:custGeom>
            <a:avLst/>
            <a:gdLst>
              <a:gd name="T0" fmla="*/ 0 w 104"/>
              <a:gd name="T1" fmla="*/ 0 h 119"/>
              <a:gd name="T2" fmla="*/ 2147483647 w 104"/>
              <a:gd name="T3" fmla="*/ 2147483647 h 119"/>
              <a:gd name="T4" fmla="*/ 2147483647 w 104"/>
              <a:gd name="T5" fmla="*/ 0 h 119"/>
              <a:gd name="T6" fmla="*/ 2147483647 w 104"/>
              <a:gd name="T7" fmla="*/ 2147483647 h 119"/>
              <a:gd name="T8" fmla="*/ 0 w 104"/>
              <a:gd name="T9" fmla="*/ 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19"/>
              <a:gd name="T17" fmla="*/ 104 w 104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19">
                <a:moveTo>
                  <a:pt x="0" y="0"/>
                </a:moveTo>
                <a:lnTo>
                  <a:pt x="52" y="18"/>
                </a:lnTo>
                <a:lnTo>
                  <a:pt x="104" y="0"/>
                </a:lnTo>
                <a:lnTo>
                  <a:pt x="52" y="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48AD9D-D2F4-4742-8CED-D102F7A935B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13414" name="文字方塊 101"/>
          <p:cNvSpPr txBox="1">
            <a:spLocks noChangeArrowheads="1"/>
          </p:cNvSpPr>
          <p:nvPr/>
        </p:nvSpPr>
        <p:spPr bwMode="auto">
          <a:xfrm>
            <a:off x="6705600" y="24384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(optional)</a:t>
            </a:r>
            <a:endParaRPr lang="zh-TW" altLang="en-US" sz="1800"/>
          </a:p>
        </p:txBody>
      </p:sp>
      <p:sp>
        <p:nvSpPr>
          <p:cNvPr id="103" name="Text Box 151"/>
          <p:cNvSpPr txBox="1">
            <a:spLocks noChangeArrowheads="1"/>
          </p:cNvSpPr>
          <p:nvPr/>
        </p:nvSpPr>
        <p:spPr bwMode="auto">
          <a:xfrm>
            <a:off x="990600" y="594360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Socket calls for connectionless communication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How sniffers work?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A packet sniffer is a program that eavesdrops on the network traffic.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It captures data that pass across the network.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Normal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Data is placed in frames for LAN.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Each frame is addressed to a particular MAC address.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015962-C869-40C5-8759-C560B496A11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9436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Each network interface card (NIC) and network device has a unique MAC address.</a:t>
            </a:r>
          </a:p>
          <a:p>
            <a:pPr lvl="2" eaLnBrk="1" hangingPunct="1"/>
            <a:r>
              <a:rPr lang="en-US" altLang="zh-TW" dirty="0"/>
              <a:t>It is possible to change the MAC address on software level.</a:t>
            </a:r>
          </a:p>
          <a:p>
            <a:pPr lvl="2" eaLnBrk="1" hangingPunct="1"/>
            <a:r>
              <a:rPr lang="en-US" altLang="zh-TW" dirty="0"/>
              <a:t>But usually the network administrator will set the policy preventing the MAC address from changing.</a:t>
            </a:r>
          </a:p>
          <a:p>
            <a:pPr lvl="1" eaLnBrk="1" hangingPunct="1"/>
            <a:r>
              <a:rPr lang="en-US" altLang="zh-TW" dirty="0"/>
              <a:t>Normally, NIC only accepts frames destined to its specific MAC address, and all other frames are ignored.</a:t>
            </a:r>
          </a:p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Promiscuous mode</a:t>
            </a:r>
          </a:p>
          <a:p>
            <a:pPr lvl="1" eaLnBrk="1" hangingPunct="1"/>
            <a:r>
              <a:rPr lang="en-US" altLang="zh-TW" dirty="0"/>
              <a:t>When the NIC is in promiscuous mode, it will accept frames regardless of the MAC address.</a:t>
            </a: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8CBC9E-3906-45BF-907F-56178E75654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Writing a Simple Sniffer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505200" y="18288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3505200" y="29718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3505200" y="41148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3505200" y="52578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1" name="Line 12"/>
          <p:cNvSpPr>
            <a:spLocks noChangeShapeType="1"/>
          </p:cNvSpPr>
          <p:nvPr/>
        </p:nvSpPr>
        <p:spPr bwMode="auto">
          <a:xfrm>
            <a:off x="4191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3"/>
          <p:cNvSpPr>
            <a:spLocks noChangeShapeType="1"/>
          </p:cNvSpPr>
          <p:nvPr/>
        </p:nvSpPr>
        <p:spPr bwMode="auto">
          <a:xfrm>
            <a:off x="41910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41910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41910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7"/>
          <p:cNvSpPr>
            <a:spLocks noChangeShapeType="1"/>
          </p:cNvSpPr>
          <p:nvPr/>
        </p:nvSpPr>
        <p:spPr bwMode="auto">
          <a:xfrm flipH="1">
            <a:off x="2895600" y="624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20"/>
          <p:cNvSpPr>
            <a:spLocks noChangeShapeType="1"/>
          </p:cNvSpPr>
          <p:nvPr/>
        </p:nvSpPr>
        <p:spPr bwMode="auto">
          <a:xfrm>
            <a:off x="28956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21"/>
          <p:cNvSpPr>
            <a:spLocks noChangeShapeType="1"/>
          </p:cNvSpPr>
          <p:nvPr/>
        </p:nvSpPr>
        <p:spPr bwMode="auto">
          <a:xfrm flipV="1">
            <a:off x="2895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28"/>
          <p:cNvSpPr txBox="1">
            <a:spLocks noChangeArrowheads="1"/>
          </p:cNvSpPr>
          <p:nvPr/>
        </p:nvSpPr>
        <p:spPr bwMode="auto">
          <a:xfrm>
            <a:off x="3733800" y="19050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socket()</a:t>
            </a:r>
          </a:p>
        </p:txBody>
      </p:sp>
      <p:sp>
        <p:nvSpPr>
          <p:cNvPr id="16399" name="Text Box 29"/>
          <p:cNvSpPr txBox="1">
            <a:spLocks noChangeArrowheads="1"/>
          </p:cNvSpPr>
          <p:nvPr/>
        </p:nvSpPr>
        <p:spPr bwMode="auto">
          <a:xfrm>
            <a:off x="3810000" y="30480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bind()</a:t>
            </a:r>
          </a:p>
        </p:txBody>
      </p:sp>
      <p:sp>
        <p:nvSpPr>
          <p:cNvPr id="16400" name="Text Box 30"/>
          <p:cNvSpPr txBox="1">
            <a:spLocks noChangeArrowheads="1"/>
          </p:cNvSpPr>
          <p:nvPr/>
        </p:nvSpPr>
        <p:spPr bwMode="auto">
          <a:xfrm>
            <a:off x="3505200" y="40767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Promiscuous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mode</a:t>
            </a:r>
          </a:p>
        </p:txBody>
      </p:sp>
      <p:sp>
        <p:nvSpPr>
          <p:cNvPr id="16401" name="Text Box 31"/>
          <p:cNvSpPr txBox="1">
            <a:spLocks noChangeArrowheads="1"/>
          </p:cNvSpPr>
          <p:nvPr/>
        </p:nvSpPr>
        <p:spPr bwMode="auto">
          <a:xfrm>
            <a:off x="3657600" y="53340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recvfrom()</a:t>
            </a:r>
          </a:p>
        </p:txBody>
      </p:sp>
      <p:sp>
        <p:nvSpPr>
          <p:cNvPr id="164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EC944C-29F2-47F5-B097-43E7E61041B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/>
              <a:t>Here is the code for a simple sniffer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	(from Chapter 9 of “Hack proofing your network”)</a:t>
            </a:r>
          </a:p>
          <a:p>
            <a:pPr eaLnBrk="1" hangingPunct="1">
              <a:buFontTx/>
              <a:buNone/>
            </a:pPr>
            <a:endParaRPr lang="zh-TW" altLang="en-US" sz="2400"/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2743200" y="3338513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WordPad Document" r:id="rId4" imgW="3657600" imgH="180975" progId="WordPad.Document.1">
                  <p:embed/>
                </p:oleObj>
              </mc:Choice>
              <mc:Fallback>
                <p:oleObj name="WordPad Document" r:id="rId4" imgW="3657600" imgH="180975" progId="WordPad.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38513"/>
                        <a:ext cx="36576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186644"/>
              </p:ext>
            </p:extLst>
          </p:nvPr>
        </p:nvGraphicFramePr>
        <p:xfrm>
          <a:off x="3962400" y="2209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Wordpad Document" showAsIcon="1" r:id="rId6" imgW="914400" imgH="771480" progId="WordPad.Document.1">
                  <p:embed/>
                </p:oleObj>
              </mc:Choice>
              <mc:Fallback>
                <p:oleObj name="Wordpad Document" showAsIcon="1" r:id="rId6" imgW="914400" imgH="771480" progId="WordPad.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098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6815C0-B5F1-47EF-96CC-A9528E5D830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1">
                                      <p:cBhvr>
                                        <p:cTn id="6" dur="1" fill="hold"/>
                                        <p:tgtEl>
                                          <p:spTgt spid="563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 err="1">
                <a:solidFill>
                  <a:srgbClr val="FF0066"/>
                </a:solidFill>
              </a:rPr>
              <a:t>int</a:t>
            </a:r>
            <a:r>
              <a:rPr lang="en-US" altLang="zh-TW" sz="2400" dirty="0">
                <a:solidFill>
                  <a:srgbClr val="FF0066"/>
                </a:solidFill>
              </a:rPr>
              <a:t> socket(</a:t>
            </a:r>
            <a:r>
              <a:rPr lang="en-US" altLang="zh-TW" sz="2400" dirty="0" err="1">
                <a:solidFill>
                  <a:srgbClr val="FF0066"/>
                </a:solidFill>
              </a:rPr>
              <a:t>int</a:t>
            </a:r>
            <a:r>
              <a:rPr lang="en-US" altLang="zh-TW" sz="2400" dirty="0">
                <a:solidFill>
                  <a:srgbClr val="FF0066"/>
                </a:solidFill>
              </a:rPr>
              <a:t> family, </a:t>
            </a:r>
            <a:r>
              <a:rPr lang="en-US" altLang="zh-TW" sz="2400" dirty="0" err="1">
                <a:solidFill>
                  <a:srgbClr val="FF0066"/>
                </a:solidFill>
              </a:rPr>
              <a:t>int</a:t>
            </a:r>
            <a:r>
              <a:rPr lang="en-US" altLang="zh-TW" sz="2400" dirty="0">
                <a:solidFill>
                  <a:srgbClr val="FF0066"/>
                </a:solidFill>
              </a:rPr>
              <a:t> type, </a:t>
            </a:r>
            <a:r>
              <a:rPr lang="en-US" altLang="zh-TW" sz="2400" dirty="0" err="1">
                <a:solidFill>
                  <a:srgbClr val="FF0066"/>
                </a:solidFill>
              </a:rPr>
              <a:t>int</a:t>
            </a:r>
            <a:r>
              <a:rPr lang="en-US" altLang="zh-TW" sz="2400" dirty="0">
                <a:solidFill>
                  <a:srgbClr val="FF0066"/>
                </a:solidFill>
              </a:rPr>
              <a:t> protocol)</a:t>
            </a:r>
          </a:p>
          <a:p>
            <a:pPr eaLnBrk="1" hangingPunct="1"/>
            <a:r>
              <a:rPr lang="en-US" altLang="zh-TW" sz="2400" dirty="0"/>
              <a:t>Create an endpoint for communication</a:t>
            </a:r>
          </a:p>
          <a:p>
            <a:pPr eaLnBrk="1" hangingPunct="1"/>
            <a:r>
              <a:rPr lang="en-US" altLang="zh-TW" sz="2400" dirty="0"/>
              <a:t>family: identifies the family by address or protocol</a:t>
            </a:r>
          </a:p>
          <a:p>
            <a:pPr lvl="1" eaLnBrk="1" hangingPunct="1"/>
            <a:r>
              <a:rPr lang="da-DK" altLang="zh-TW" sz="2000" dirty="0"/>
              <a:t>AF_INET is for IPv4 (4 bytes for an IP address)</a:t>
            </a:r>
          </a:p>
          <a:p>
            <a:pPr lvl="1" eaLnBrk="1" hangingPunct="1"/>
            <a:r>
              <a:rPr lang="da-DK" altLang="zh-TW" sz="2000" dirty="0"/>
              <a:t>AF_INET6 is for IPv6 (16 bytes for an IP address)</a:t>
            </a:r>
          </a:p>
          <a:p>
            <a:pPr eaLnBrk="1" hangingPunct="1"/>
            <a:r>
              <a:rPr lang="en-US" altLang="zh-TW" sz="2400" dirty="0"/>
              <a:t>type: identifies the semantics of communication</a:t>
            </a:r>
          </a:p>
          <a:p>
            <a:pPr lvl="1" eaLnBrk="1" hangingPunct="1"/>
            <a:r>
              <a:rPr lang="en-US" altLang="zh-TW" sz="2000" dirty="0"/>
              <a:t>SOCK_STREAM</a:t>
            </a:r>
          </a:p>
          <a:p>
            <a:pPr lvl="2" eaLnBrk="1" hangingPunct="1"/>
            <a:r>
              <a:rPr lang="en-US" altLang="zh-TW" sz="1800" dirty="0"/>
              <a:t>Sequence of bytes, does not preserve message boundary</a:t>
            </a:r>
          </a:p>
          <a:p>
            <a:pPr lvl="1" eaLnBrk="1" hangingPunct="1"/>
            <a:r>
              <a:rPr lang="en-US" altLang="zh-TW" sz="2000" dirty="0"/>
              <a:t>SOCK_DGRAM</a:t>
            </a:r>
          </a:p>
          <a:p>
            <a:pPr lvl="2" eaLnBrk="1" hangingPunct="1"/>
            <a:r>
              <a:rPr lang="en-US" altLang="zh-TW" sz="1800" dirty="0"/>
              <a:t>In blocks of bytes called datagram</a:t>
            </a:r>
          </a:p>
          <a:p>
            <a:pPr lvl="1" eaLnBrk="1" hangingPunct="1"/>
            <a:r>
              <a:rPr lang="en-US" altLang="zh-TW" sz="2000" dirty="0"/>
              <a:t>SOCK_RAW </a:t>
            </a:r>
          </a:p>
          <a:p>
            <a:pPr lvl="2" eaLnBrk="1" hangingPunct="1"/>
            <a:r>
              <a:rPr lang="en-US" altLang="zh-TW" sz="1800" dirty="0"/>
              <a:t>Access to internal network interface (</a:t>
            </a:r>
            <a:r>
              <a:rPr lang="en-US" altLang="zh-TW" sz="1800" dirty="0" err="1"/>
              <a:t>superuser</a:t>
            </a:r>
            <a:r>
              <a:rPr lang="en-US" altLang="zh-TW" sz="1800" dirty="0"/>
              <a:t>)</a:t>
            </a:r>
          </a:p>
          <a:p>
            <a:pPr lvl="1" eaLnBrk="1" hangingPunct="1"/>
            <a:r>
              <a:rPr lang="en-US" altLang="zh-TW" sz="2000" dirty="0"/>
              <a:t>SOCK_PACKET</a:t>
            </a:r>
          </a:p>
          <a:p>
            <a:pPr lvl="2" eaLnBrk="1" hangingPunct="1"/>
            <a:r>
              <a:rPr lang="en-US" altLang="zh-TW" sz="1800" dirty="0"/>
              <a:t>To get Ethernet packets (for Linux).</a:t>
            </a:r>
            <a:endParaRPr lang="en-US" altLang="zh-TW" dirty="0"/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9663E0-1536-4832-9FF8-5478F78E79F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protocol: identifies protocol (0 - default)</a:t>
            </a:r>
          </a:p>
          <a:p>
            <a:pPr lvl="1" eaLnBrk="1" hangingPunct="1"/>
            <a:r>
              <a:rPr lang="en-US" altLang="zh-TW" sz="2000" dirty="0"/>
              <a:t>IPPROTO_TCP</a:t>
            </a:r>
          </a:p>
          <a:p>
            <a:pPr lvl="2" eaLnBrk="1" hangingPunct="1"/>
            <a:r>
              <a:rPr lang="en-US" altLang="zh-TW" sz="1800" dirty="0"/>
              <a:t>with SOCK_STREAM and AF_INET (or AF_INET6)</a:t>
            </a:r>
          </a:p>
          <a:p>
            <a:pPr lvl="1" eaLnBrk="1" hangingPunct="1"/>
            <a:r>
              <a:rPr lang="en-US" altLang="zh-TW" sz="2000" dirty="0"/>
              <a:t>IPPROTO_UDP</a:t>
            </a:r>
          </a:p>
          <a:p>
            <a:pPr lvl="2" eaLnBrk="1" hangingPunct="1"/>
            <a:r>
              <a:rPr lang="en-US" altLang="zh-TW" sz="1800" dirty="0"/>
              <a:t>with SOCK_DGRAM and AF_INET (or AF_INET6)</a:t>
            </a:r>
          </a:p>
          <a:p>
            <a:pPr lvl="1" eaLnBrk="1" hangingPunct="1"/>
            <a:r>
              <a:rPr lang="en-US" altLang="zh-TW" sz="2000" dirty="0"/>
              <a:t>ETH_P_ALL</a:t>
            </a:r>
          </a:p>
          <a:p>
            <a:pPr lvl="2" eaLnBrk="1" hangingPunct="1"/>
            <a:r>
              <a:rPr lang="en-US" altLang="zh-TW" sz="1800" dirty="0"/>
              <a:t>Get Ethernet packets.</a:t>
            </a:r>
          </a:p>
          <a:p>
            <a:pPr lvl="2" eaLnBrk="1" hangingPunct="1"/>
            <a:r>
              <a:rPr lang="en-US" altLang="zh-TW" sz="1800" dirty="0">
                <a:latin typeface="Times New Roman" panose="02020603050405020304" pitchFamily="18" charset="0"/>
              </a:rPr>
              <a:t>In the code,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htons</a:t>
            </a:r>
            <a:r>
              <a:rPr lang="en-US" altLang="zh-TW" sz="1800" b="1" dirty="0">
                <a:latin typeface="Times New Roman" panose="02020603050405020304" pitchFamily="18" charset="0"/>
              </a:rPr>
              <a:t>()</a:t>
            </a:r>
            <a:r>
              <a:rPr lang="en-US" altLang="zh-TW" sz="1800" dirty="0">
                <a:latin typeface="Times New Roman" panose="02020603050405020304" pitchFamily="18" charset="0"/>
              </a:rPr>
              <a:t> is used to convert to TCP/IP network byte order (big-endian)</a:t>
            </a:r>
            <a:endParaRPr lang="zh-TW" altLang="en-US" sz="1800" dirty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TW" sz="1800" dirty="0"/>
          </a:p>
          <a:p>
            <a:pPr eaLnBrk="1" hangingPunct="1"/>
            <a:endParaRPr lang="zh-TW" altLang="en-US" sz="2800" dirty="0"/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A8066C-EFDC-4EC2-AC08-41684042030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66"/>
                </a:solidFill>
              </a:rPr>
              <a:t>int</a:t>
            </a:r>
            <a:r>
              <a:rPr lang="en-US" altLang="zh-TW" sz="2800" dirty="0">
                <a:solidFill>
                  <a:srgbClr val="FF0066"/>
                </a:solidFill>
              </a:rPr>
              <a:t> bind(</a:t>
            </a:r>
            <a:r>
              <a:rPr lang="en-US" altLang="zh-TW" sz="2800" dirty="0" err="1">
                <a:solidFill>
                  <a:srgbClr val="FF0066"/>
                </a:solidFill>
              </a:rPr>
              <a:t>int</a:t>
            </a:r>
            <a:r>
              <a:rPr lang="en-US" altLang="zh-TW" sz="2800" dirty="0">
                <a:solidFill>
                  <a:srgbClr val="FF0066"/>
                </a:solidFill>
              </a:rPr>
              <a:t> </a:t>
            </a:r>
            <a:r>
              <a:rPr lang="en-US" altLang="zh-TW" sz="2800" dirty="0" err="1">
                <a:solidFill>
                  <a:srgbClr val="FF0066"/>
                </a:solidFill>
              </a:rPr>
              <a:t>sd</a:t>
            </a:r>
            <a:r>
              <a:rPr lang="en-US" altLang="zh-TW" sz="2800" dirty="0">
                <a:solidFill>
                  <a:srgbClr val="FF0066"/>
                </a:solidFill>
              </a:rPr>
              <a:t>, </a:t>
            </a:r>
            <a:r>
              <a:rPr lang="en-US" altLang="zh-TW" sz="2800" dirty="0" err="1">
                <a:solidFill>
                  <a:srgbClr val="FF0066"/>
                </a:solidFill>
              </a:rPr>
              <a:t>struct</a:t>
            </a:r>
            <a:r>
              <a:rPr lang="en-US" altLang="zh-TW" sz="2800" dirty="0">
                <a:solidFill>
                  <a:srgbClr val="FF0066"/>
                </a:solidFill>
              </a:rPr>
              <a:t> </a:t>
            </a:r>
            <a:r>
              <a:rPr lang="en-US" altLang="zh-TW" sz="2800" dirty="0" err="1">
                <a:solidFill>
                  <a:srgbClr val="FF0066"/>
                </a:solidFill>
              </a:rPr>
              <a:t>sockaddr</a:t>
            </a:r>
            <a:r>
              <a:rPr lang="en-US" altLang="zh-TW" sz="2800" dirty="0">
                <a:solidFill>
                  <a:srgbClr val="FF0066"/>
                </a:solidFill>
              </a:rPr>
              <a:t> *name, </a:t>
            </a:r>
            <a:r>
              <a:rPr lang="en-US" altLang="zh-TW" sz="2800" dirty="0" err="1">
                <a:solidFill>
                  <a:srgbClr val="FF0066"/>
                </a:solidFill>
              </a:rPr>
              <a:t>int</a:t>
            </a:r>
            <a:r>
              <a:rPr lang="en-US" altLang="zh-TW" sz="2800" dirty="0">
                <a:solidFill>
                  <a:srgbClr val="FF0066"/>
                </a:solidFill>
              </a:rPr>
              <a:t> </a:t>
            </a:r>
            <a:r>
              <a:rPr lang="en-US" altLang="zh-TW" sz="2800" dirty="0" err="1">
                <a:solidFill>
                  <a:srgbClr val="FF0066"/>
                </a:solidFill>
              </a:rPr>
              <a:t>namelen</a:t>
            </a:r>
            <a:r>
              <a:rPr lang="en-US" altLang="zh-TW" sz="2800" dirty="0">
                <a:solidFill>
                  <a:srgbClr val="FF0066"/>
                </a:solidFill>
              </a:rPr>
              <a:t>)</a:t>
            </a:r>
          </a:p>
          <a:p>
            <a:pPr eaLnBrk="1" hangingPunct="1"/>
            <a:r>
              <a:rPr lang="en-US" altLang="zh-TW" sz="2800" dirty="0"/>
              <a:t>Assign an address to the socket.</a:t>
            </a:r>
          </a:p>
          <a:p>
            <a:pPr eaLnBrk="1" hangingPunct="1"/>
            <a:r>
              <a:rPr lang="en-US" altLang="zh-TW" sz="2800" dirty="0" err="1"/>
              <a:t>sd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/>
              <a:t>the socket descriptor returned by the socket call.</a:t>
            </a:r>
          </a:p>
          <a:p>
            <a:pPr eaLnBrk="1" hangingPunct="1"/>
            <a:r>
              <a:rPr lang="en-US" altLang="zh-TW" sz="2800" dirty="0"/>
              <a:t>name</a:t>
            </a:r>
          </a:p>
          <a:p>
            <a:pPr lvl="1" eaLnBrk="1" hangingPunct="1"/>
            <a:r>
              <a:rPr lang="en-US" altLang="zh-TW" sz="2400" dirty="0"/>
              <a:t>a pointer to an address structure.</a:t>
            </a:r>
          </a:p>
          <a:p>
            <a:pPr eaLnBrk="1" hangingPunct="1"/>
            <a:r>
              <a:rPr lang="en-US" altLang="zh-TW" sz="2800" dirty="0" err="1"/>
              <a:t>namelen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/>
              <a:t>the size of address structure.</a:t>
            </a: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F3419B-E6B7-410E-AA7C-62308E532A2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TW" dirty="0"/>
              <a:t>Sniffing is passively eavesdropping on the network.</a:t>
            </a:r>
          </a:p>
          <a:p>
            <a:pPr eaLnBrk="1" hangingPunct="1"/>
            <a:r>
              <a:rPr lang="en-US" altLang="zh-TW" dirty="0"/>
              <a:t>A way for hackers to gain information on the network. E.g.</a:t>
            </a:r>
          </a:p>
          <a:p>
            <a:pPr lvl="1" eaLnBrk="1" hangingPunct="1"/>
            <a:r>
              <a:rPr lang="en-US" altLang="zh-TW" dirty="0"/>
              <a:t>Username and password</a:t>
            </a:r>
          </a:p>
          <a:p>
            <a:pPr lvl="1" eaLnBrk="1" hangingPunct="1"/>
            <a:r>
              <a:rPr lang="en-US" altLang="zh-TW" dirty="0"/>
              <a:t>Message</a:t>
            </a:r>
          </a:p>
          <a:p>
            <a:pPr lvl="1" eaLnBrk="1" hangingPunct="1"/>
            <a:r>
              <a:rPr lang="en-US" altLang="zh-TW" dirty="0"/>
              <a:t>Visiting website</a:t>
            </a:r>
          </a:p>
          <a:p>
            <a:pPr eaLnBrk="1" hangingPunct="1"/>
            <a:r>
              <a:rPr lang="en-US" altLang="zh-TW" dirty="0"/>
              <a:t>Can also be used as an investigating technique.</a:t>
            </a:r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AFCD12-54D3-4B1A-B089-F23DD103E27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sockaddr</a:t>
            </a:r>
            <a:r>
              <a:rPr lang="en-US" altLang="zh-TW" sz="2400" dirty="0"/>
              <a:t> {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sa_family_t</a:t>
            </a:r>
            <a:r>
              <a:rPr lang="en-US" altLang="zh-TW" sz="2400" dirty="0"/>
              <a:t>     </a:t>
            </a:r>
            <a:r>
              <a:rPr lang="en-US" altLang="zh-TW" sz="2400" dirty="0" err="1"/>
              <a:t>sa_family</a:t>
            </a:r>
            <a:r>
              <a:rPr lang="en-US" altLang="zh-TW" sz="2400" dirty="0"/>
              <a:t>;       /* address family */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 sz="2400" dirty="0"/>
              <a:t>        char                 </a:t>
            </a:r>
            <a:r>
              <a:rPr lang="en-US" altLang="zh-TW" sz="2400" dirty="0" err="1"/>
              <a:t>sa_data</a:t>
            </a:r>
            <a:r>
              <a:rPr lang="en-US" altLang="zh-TW" sz="2400" dirty="0"/>
              <a:t>[14];    /* up to 14 bytes of direct                                 					address */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 sz="2400" dirty="0"/>
              <a:t>};</a:t>
            </a:r>
          </a:p>
          <a:p>
            <a:pPr marL="609600" indent="-609600" eaLnBrk="1" hangingPunct="1">
              <a:buFontTx/>
              <a:buNone/>
            </a:pPr>
            <a:endParaRPr lang="en-US" altLang="zh-TW" sz="2400" dirty="0"/>
          </a:p>
          <a:p>
            <a:pPr marL="609600" indent="-609600" eaLnBrk="1" hangingPunct="1"/>
            <a:r>
              <a:rPr lang="en-US" altLang="zh-TW" sz="2400" dirty="0" err="1"/>
              <a:t>sa_familiy</a:t>
            </a:r>
            <a:r>
              <a:rPr lang="en-US" altLang="zh-TW" sz="2400" dirty="0"/>
              <a:t> = AF_INET</a:t>
            </a:r>
          </a:p>
          <a:p>
            <a:pPr marL="609600" indent="-609600" eaLnBrk="1" hangingPunct="1"/>
            <a:r>
              <a:rPr lang="en-US" altLang="zh-TW" sz="2400" dirty="0" err="1"/>
              <a:t>sa_data</a:t>
            </a:r>
            <a:r>
              <a:rPr lang="en-US" altLang="zh-TW" sz="2400" dirty="0"/>
              <a:t> = name of the interface (e.g., eth0, eth1)</a:t>
            </a:r>
          </a:p>
          <a:p>
            <a:pPr marL="609600" indent="-609600" eaLnBrk="1" hangingPunct="1"/>
            <a:r>
              <a:rPr lang="en-US" altLang="zh-TW" sz="2400" dirty="0"/>
              <a:t>In our sniffer, </a:t>
            </a:r>
            <a:r>
              <a:rPr lang="en-US" altLang="zh-TW" sz="2400" dirty="0" err="1"/>
              <a:t>sockaddr</a:t>
            </a:r>
            <a:r>
              <a:rPr lang="en-US" altLang="zh-TW" sz="2400" dirty="0"/>
              <a:t> is used to assign the value.</a:t>
            </a:r>
          </a:p>
          <a:p>
            <a:pPr marL="1009650" lvl="1" indent="-609600" eaLnBrk="1" hangingPunct="1"/>
            <a:r>
              <a:rPr lang="en-US" altLang="zh-TW" sz="2000" dirty="0" err="1"/>
              <a:t>sockaddr</a:t>
            </a:r>
            <a:r>
              <a:rPr lang="en-US" altLang="zh-TW" sz="2000" dirty="0"/>
              <a:t> is a generic socket type</a:t>
            </a:r>
          </a:p>
          <a:p>
            <a:pPr marL="1009650" lvl="1" indent="-609600" eaLnBrk="1" hangingPunct="1"/>
            <a:r>
              <a:rPr lang="en-US" altLang="zh-TW" sz="2000" dirty="0"/>
              <a:t>But for normal network programming using IPv4, we use </a:t>
            </a:r>
            <a:r>
              <a:rPr lang="en-US" altLang="zh-TW" sz="2000" dirty="0" err="1"/>
              <a:t>sockaddr_in</a:t>
            </a:r>
            <a:r>
              <a:rPr lang="en-US" altLang="zh-TW" sz="2000" dirty="0"/>
              <a:t> to assign the values, which also contains the port number and the IP address</a:t>
            </a:r>
            <a:endParaRPr lang="en-US" altLang="zh-TW" sz="2400" dirty="0"/>
          </a:p>
          <a:p>
            <a:pPr marL="609600" indent="-609600" eaLnBrk="1" hangingPunct="1"/>
            <a:endParaRPr lang="en-US" altLang="zh-TW" sz="2400" dirty="0"/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19F8E5-23B2-4521-A080-F57A9A08500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solidFill>
                  <a:schemeClr val="accent2"/>
                </a:solidFill>
              </a:rPr>
              <a:t>ioctl</a:t>
            </a:r>
            <a:r>
              <a:rPr lang="en-US" altLang="zh-TW" dirty="0">
                <a:solidFill>
                  <a:schemeClr val="accent2"/>
                </a:solidFill>
              </a:rPr>
              <a:t> operation</a:t>
            </a:r>
          </a:p>
          <a:p>
            <a:pPr lvl="1" eaLnBrk="1" hangingPunct="1"/>
            <a:r>
              <a:rPr lang="en-US" altLang="zh-TW" dirty="0"/>
              <a:t>Has traditionally been the system interface.</a:t>
            </a:r>
          </a:p>
          <a:p>
            <a:pPr lvl="1" eaLnBrk="1" hangingPunct="1"/>
            <a:r>
              <a:rPr lang="en-US" altLang="zh-TW" dirty="0"/>
              <a:t>Used by network programming to</a:t>
            </a:r>
          </a:p>
          <a:p>
            <a:pPr lvl="2" eaLnBrk="1" hangingPunct="1"/>
            <a:r>
              <a:rPr lang="en-US" altLang="zh-TW" dirty="0"/>
              <a:t>obtain interface information</a:t>
            </a:r>
          </a:p>
          <a:p>
            <a:pPr lvl="2" eaLnBrk="1" hangingPunct="1"/>
            <a:r>
              <a:rPr lang="en-US" altLang="zh-TW" dirty="0"/>
              <a:t>set the interface configuration</a:t>
            </a:r>
          </a:p>
          <a:p>
            <a:pPr lvl="2" eaLnBrk="1" hangingPunct="1"/>
            <a:r>
              <a:rPr lang="en-US" altLang="zh-TW" dirty="0"/>
              <a:t>access the routing table</a:t>
            </a:r>
          </a:p>
          <a:p>
            <a:pPr lvl="2" eaLnBrk="1" hangingPunct="1"/>
            <a:r>
              <a:rPr lang="en-US" altLang="zh-TW" dirty="0"/>
              <a:t>access the ARP cache</a:t>
            </a:r>
          </a:p>
          <a:p>
            <a:pPr lvl="1" eaLnBrk="1" hangingPunct="1"/>
            <a:r>
              <a:rPr lang="en-US" altLang="zh-TW" dirty="0"/>
              <a:t>Here we will use this function to</a:t>
            </a:r>
          </a:p>
          <a:p>
            <a:pPr lvl="2" eaLnBrk="1" hangingPunct="1"/>
            <a:r>
              <a:rPr lang="en-US" altLang="zh-TW" dirty="0"/>
              <a:t>ensure the interface is Ethernet</a:t>
            </a:r>
          </a:p>
          <a:p>
            <a:pPr lvl="2" eaLnBrk="1" hangingPunct="1"/>
            <a:r>
              <a:rPr lang="en-US" altLang="zh-TW" dirty="0"/>
              <a:t>set the network interface to </a:t>
            </a:r>
            <a:r>
              <a:rPr lang="en-US" altLang="zh-TW" b="1" dirty="0">
                <a:solidFill>
                  <a:srgbClr val="0070C0"/>
                </a:solidFill>
              </a:rPr>
              <a:t>promiscuous</a:t>
            </a:r>
            <a:r>
              <a:rPr lang="en-US" altLang="zh-TW" dirty="0"/>
              <a:t> mode</a:t>
            </a:r>
          </a:p>
          <a:p>
            <a:pPr lvl="2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</p:txBody>
      </p:sp>
      <p:sp>
        <p:nvSpPr>
          <p:cNvPr id="225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B98209-7225-43C2-BD0B-0BD8004844B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rgbClr val="FF0066"/>
                </a:solidFill>
              </a:rPr>
              <a:t>ioctl</a:t>
            </a:r>
            <a:r>
              <a:rPr lang="en-US" altLang="zh-TW" dirty="0">
                <a:solidFill>
                  <a:srgbClr val="FF0066"/>
                </a:solidFill>
              </a:rPr>
              <a:t>(</a:t>
            </a:r>
            <a:r>
              <a:rPr lang="en-US" altLang="zh-TW" dirty="0" err="1">
                <a:solidFill>
                  <a:srgbClr val="FF0066"/>
                </a:solidFill>
              </a:rPr>
              <a:t>int</a:t>
            </a:r>
            <a:r>
              <a:rPr lang="en-US" altLang="zh-TW" dirty="0">
                <a:solidFill>
                  <a:srgbClr val="FF0066"/>
                </a:solidFill>
              </a:rPr>
              <a:t> </a:t>
            </a:r>
            <a:r>
              <a:rPr lang="en-US" altLang="zh-TW" dirty="0" err="1">
                <a:solidFill>
                  <a:srgbClr val="FF0066"/>
                </a:solidFill>
              </a:rPr>
              <a:t>fd</a:t>
            </a:r>
            <a:r>
              <a:rPr lang="en-US" altLang="zh-TW" dirty="0">
                <a:solidFill>
                  <a:srgbClr val="FF0066"/>
                </a:solidFill>
              </a:rPr>
              <a:t>, </a:t>
            </a:r>
            <a:r>
              <a:rPr lang="en-US" altLang="zh-TW" dirty="0" err="1">
                <a:solidFill>
                  <a:srgbClr val="FF0066"/>
                </a:solidFill>
              </a:rPr>
              <a:t>int</a:t>
            </a:r>
            <a:r>
              <a:rPr lang="en-US" altLang="zh-TW" dirty="0">
                <a:solidFill>
                  <a:srgbClr val="FF0066"/>
                </a:solidFill>
              </a:rPr>
              <a:t> request, /*void *</a:t>
            </a:r>
            <a:r>
              <a:rPr lang="en-US" altLang="zh-TW" dirty="0" err="1">
                <a:solidFill>
                  <a:srgbClr val="FF0066"/>
                </a:solidFill>
              </a:rPr>
              <a:t>arg</a:t>
            </a:r>
            <a:r>
              <a:rPr lang="en-US" altLang="zh-TW" dirty="0">
                <a:solidFill>
                  <a:srgbClr val="FF0066"/>
                </a:solidFill>
              </a:rPr>
              <a:t> */);</a:t>
            </a:r>
          </a:p>
          <a:p>
            <a:pPr eaLnBrk="1" hangingPunct="1"/>
            <a:r>
              <a:rPr lang="en-US" altLang="zh-TW" sz="2800" dirty="0" err="1"/>
              <a:t>fd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/>
              <a:t>the socket descriptor returned by the socket call.</a:t>
            </a:r>
          </a:p>
          <a:p>
            <a:pPr eaLnBrk="1" hangingPunct="1"/>
            <a:r>
              <a:rPr lang="en-US" altLang="zh-TW" sz="2800" dirty="0"/>
              <a:t>request: type of the request</a:t>
            </a:r>
          </a:p>
          <a:p>
            <a:pPr lvl="1" eaLnBrk="1" hangingPunct="1"/>
            <a:r>
              <a:rPr lang="en-US" altLang="zh-TW" sz="2400" dirty="0"/>
              <a:t>SIOCGIFHWADDR</a:t>
            </a:r>
          </a:p>
          <a:p>
            <a:pPr lvl="2" eaLnBrk="1" hangingPunct="1"/>
            <a:r>
              <a:rPr lang="en-US" altLang="zh-TW" sz="2000" dirty="0"/>
              <a:t>Get the hardware address in the </a:t>
            </a:r>
            <a:r>
              <a:rPr lang="en-US" altLang="zh-TW" sz="2000" dirty="0" err="1"/>
              <a:t>ifr_hwaddr</a:t>
            </a:r>
            <a:r>
              <a:rPr lang="en-US" altLang="zh-TW" sz="2000" dirty="0"/>
              <a:t> member</a:t>
            </a:r>
          </a:p>
          <a:p>
            <a:pPr lvl="1" eaLnBrk="1" hangingPunct="1"/>
            <a:r>
              <a:rPr lang="en-US" altLang="zh-TW" sz="2400" dirty="0"/>
              <a:t>SIOCGIFFLAGS</a:t>
            </a:r>
          </a:p>
          <a:p>
            <a:pPr lvl="2" eaLnBrk="1" hangingPunct="1"/>
            <a:r>
              <a:rPr lang="en-US" altLang="zh-TW" sz="2000" dirty="0"/>
              <a:t>Get the interface flags in the </a:t>
            </a:r>
            <a:r>
              <a:rPr lang="en-US" altLang="zh-TW" sz="2000" dirty="0" err="1"/>
              <a:t>ifr_flags</a:t>
            </a:r>
            <a:r>
              <a:rPr lang="en-US" altLang="zh-TW" sz="2000" dirty="0"/>
              <a:t> member</a:t>
            </a:r>
          </a:p>
          <a:p>
            <a:pPr lvl="1" eaLnBrk="1" hangingPunct="1"/>
            <a:r>
              <a:rPr lang="en-US" altLang="zh-TW" sz="2400" dirty="0"/>
              <a:t>SIOCSIFFLAGS</a:t>
            </a:r>
          </a:p>
          <a:p>
            <a:pPr lvl="2" eaLnBrk="1" hangingPunct="1"/>
            <a:r>
              <a:rPr lang="en-US" altLang="zh-TW" sz="2000" dirty="0"/>
              <a:t>Set the interface flags from the </a:t>
            </a:r>
            <a:r>
              <a:rPr lang="en-US" altLang="zh-TW" sz="2000" dirty="0" err="1"/>
              <a:t>ifr_flags</a:t>
            </a:r>
            <a:r>
              <a:rPr lang="en-US" altLang="zh-TW" sz="2000" dirty="0"/>
              <a:t> member</a:t>
            </a:r>
          </a:p>
          <a:p>
            <a:pPr eaLnBrk="1" hangingPunct="1"/>
            <a:r>
              <a:rPr lang="en-US" altLang="zh-TW" sz="2800" dirty="0" err="1"/>
              <a:t>arg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/>
              <a:t>address of an </a:t>
            </a:r>
            <a:r>
              <a:rPr lang="en-US" altLang="zh-TW" sz="2400" dirty="0" err="1"/>
              <a:t>ifr</a:t>
            </a:r>
            <a:r>
              <a:rPr lang="en-US" altLang="zh-TW" sz="2400" dirty="0"/>
              <a:t> record</a:t>
            </a:r>
            <a:endParaRPr lang="en-US" altLang="zh-TW" dirty="0"/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1AEA44-75B9-4044-8E6A-78C0BF0FDD4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solidFill>
                  <a:srgbClr val="FF0066"/>
                </a:solidFill>
              </a:rPr>
              <a:t>recvfrom(int sockfd, void *buf, size_t len, …)</a:t>
            </a:r>
          </a:p>
          <a:p>
            <a:pPr lvl="1" eaLnBrk="1" hangingPunct="1"/>
            <a:r>
              <a:rPr lang="en-US" altLang="zh-TW"/>
              <a:t>Get the next available packet and store the data into buf.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D3AFA6-4525-49BC-A21D-097046088EE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We can also use </a:t>
            </a:r>
            <a:r>
              <a:rPr lang="en-US" altLang="en-US" dirty="0" err="1"/>
              <a:t>libpcap</a:t>
            </a:r>
            <a:r>
              <a:rPr lang="en-US" altLang="en-US" dirty="0"/>
              <a:t> to implement our sniffer.</a:t>
            </a:r>
          </a:p>
          <a:p>
            <a:pPr lvl="1" eaLnBrk="1" hangingPunct="1"/>
            <a:r>
              <a:rPr lang="en-US" altLang="en-US" dirty="0" err="1"/>
              <a:t>libpcap</a:t>
            </a:r>
            <a:r>
              <a:rPr lang="en-US" altLang="en-US" dirty="0"/>
              <a:t> is an open source library for packet capturing and filtering.</a:t>
            </a:r>
          </a:p>
          <a:p>
            <a:pPr eaLnBrk="1" hangingPunct="1"/>
            <a:r>
              <a:rPr lang="en-US" altLang="en-US" dirty="0"/>
              <a:t>More information can be found at </a:t>
            </a:r>
            <a:r>
              <a:rPr lang="en-US" altLang="en-US" dirty="0">
                <a:hlinkClick r:id="rId3"/>
              </a:rPr>
              <a:t>http://www.tcpdump.org/</a:t>
            </a:r>
            <a:endParaRPr lang="en-US" altLang="en-US" dirty="0"/>
          </a:p>
          <a:p>
            <a:pPr eaLnBrk="1" hangingPunct="1"/>
            <a:r>
              <a:rPr lang="en-US" altLang="en-US" b="1" dirty="0" err="1">
                <a:solidFill>
                  <a:srgbClr val="0070C0"/>
                </a:solidFill>
              </a:rPr>
              <a:t>Wireshark</a:t>
            </a:r>
            <a:r>
              <a:rPr lang="en-US" altLang="en-US" dirty="0"/>
              <a:t> (formerly </a:t>
            </a:r>
            <a:r>
              <a:rPr lang="en-US" altLang="en-US" b="1" dirty="0">
                <a:solidFill>
                  <a:srgbClr val="0070C0"/>
                </a:solidFill>
              </a:rPr>
              <a:t>Ethereal</a:t>
            </a:r>
            <a:r>
              <a:rPr lang="en-US" altLang="en-US" dirty="0"/>
              <a:t>) is implemented using </a:t>
            </a:r>
            <a:r>
              <a:rPr lang="en-US" altLang="en-US" dirty="0" err="1"/>
              <a:t>libpcap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24FD91-49D9-4E0F-A8D1-E07DAE6F7B3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Some Common Sniffers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err="1"/>
              <a:t>Wireshark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hlinkClick r:id="rId3"/>
              </a:rPr>
              <a:t>https://www.wireshark.org/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Snort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hlinkClick r:id="rId4"/>
              </a:rPr>
              <a:t>http://www.snort.org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 err="1"/>
              <a:t>Tcpdump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hlinkClick r:id="rId5"/>
              </a:rPr>
              <a:t>http://www.tcpdump.org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zh-TW" altLang="en-US" dirty="0"/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7F113A-250F-40BC-AAD4-7F9B3F2DD58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What can a sniffer do?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TW" sz="2800"/>
              <a:t>Determine the local gateway of an unknown network via passive sniffing.</a:t>
            </a:r>
          </a:p>
          <a:p>
            <a:pPr eaLnBrk="1" hangingPunct="1"/>
            <a:r>
              <a:rPr lang="en-US" altLang="zh-TW" sz="2800"/>
              <a:t>Become a simple password sniffer</a:t>
            </a:r>
          </a:p>
          <a:p>
            <a:pPr lvl="1" eaLnBrk="1" hangingPunct="1"/>
            <a:r>
              <a:rPr lang="en-US" altLang="zh-TW" sz="2400"/>
              <a:t>Parsing each application protocol and saving interesting formation.</a:t>
            </a:r>
          </a:p>
          <a:p>
            <a:pPr lvl="2" eaLnBrk="1" hangingPunct="1"/>
            <a:r>
              <a:rPr lang="en-US" altLang="zh-TW" sz="2000"/>
              <a:t>Header information.</a:t>
            </a:r>
          </a:p>
          <a:p>
            <a:pPr lvl="2" eaLnBrk="1" hangingPunct="1"/>
            <a:r>
              <a:rPr lang="en-US" altLang="zh-TW" sz="2000"/>
              <a:t>Username and password etc.</a:t>
            </a:r>
          </a:p>
          <a:p>
            <a:pPr eaLnBrk="1" hangingPunct="1"/>
            <a:r>
              <a:rPr lang="en-US" altLang="zh-TW" sz="2800"/>
              <a:t>Output all requested URLs sniffed from HTTP traffic and analyze them offline.</a:t>
            </a:r>
          </a:p>
          <a:p>
            <a:pPr eaLnBrk="1" hangingPunct="1"/>
            <a:r>
              <a:rPr lang="en-US" altLang="zh-TW" sz="2800"/>
              <a:t>Send URLs sniffed from the target to an Internet browser for display.</a:t>
            </a:r>
          </a:p>
          <a:p>
            <a:pPr lvl="1" eaLnBrk="1" hangingPunct="1"/>
            <a:endParaRPr lang="en-US" altLang="zh-TW" sz="2400"/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07CE78-AF25-4F37-89B6-F186577656C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Common application protocols that are interested by hackers.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telnet (port 23)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ftp (port 21)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pop (port 110)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imap (port 143)</a:t>
            </a:r>
          </a:p>
          <a:p>
            <a:pPr lvl="1" eaLnBrk="1" hangingPunct="1"/>
            <a:r>
              <a:rPr lang="en-US" altLang="zh-TW"/>
              <a:t>rlogin (port 513)</a:t>
            </a:r>
          </a:p>
          <a:p>
            <a:pPr lvl="1" eaLnBrk="1" hangingPunct="1"/>
            <a:r>
              <a:rPr lang="en-US" altLang="zh-TW"/>
              <a:t>NFS files handles</a:t>
            </a:r>
          </a:p>
          <a:p>
            <a:pPr lvl="1" eaLnBrk="1" hangingPunct="1"/>
            <a:r>
              <a:rPr lang="en-US" altLang="zh-TW"/>
              <a:t>Windows authentication</a:t>
            </a:r>
          </a:p>
          <a:p>
            <a:pPr lvl="1" eaLnBrk="1" hangingPunct="1"/>
            <a:r>
              <a:rPr lang="en-US" altLang="zh-TW"/>
              <a:t>HTTP (Port 80)</a:t>
            </a:r>
          </a:p>
          <a:p>
            <a:pPr lvl="1" eaLnBrk="1" hangingPunct="1"/>
            <a:r>
              <a:rPr lang="en-US" altLang="zh-TW"/>
              <a:t>It can also watch IP, TCP, UDP, ICMP, ARP, RARP.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BCD42A-E3DE-4ABF-8162-CC13C969D76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Detection of Quiet Sniffers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Properties</a:t>
            </a:r>
          </a:p>
          <a:p>
            <a:pPr lvl="1" eaLnBrk="1" hangingPunct="1"/>
            <a:r>
              <a:rPr lang="en-US" altLang="zh-TW"/>
              <a:t>Collect data only</a:t>
            </a:r>
          </a:p>
          <a:p>
            <a:pPr lvl="1" eaLnBrk="1" hangingPunct="1"/>
            <a:r>
              <a:rPr lang="en-US" altLang="zh-TW"/>
              <a:t>Do not respond to any of the information</a:t>
            </a:r>
          </a:p>
          <a:p>
            <a:pPr lvl="1" eaLnBrk="1" hangingPunct="1"/>
            <a:r>
              <a:rPr lang="en-US" altLang="zh-TW"/>
              <a:t>Do not generate their own traffic</a:t>
            </a:r>
          </a:p>
          <a:p>
            <a:pPr eaLnBrk="1" hangingPunct="1"/>
            <a:r>
              <a:rPr lang="en-US" altLang="zh-TW"/>
              <a:t>Requires physical checking</a:t>
            </a:r>
          </a:p>
          <a:p>
            <a:pPr lvl="1" eaLnBrk="1" hangingPunct="1"/>
            <a:r>
              <a:rPr lang="en-US" altLang="zh-TW"/>
              <a:t>Ethernet connections</a:t>
            </a:r>
          </a:p>
          <a:p>
            <a:pPr lvl="1" eaLnBrk="1" hangingPunct="1"/>
            <a:r>
              <a:rPr lang="en-US" altLang="zh-TW"/>
              <a:t>Check the configuration of network card</a:t>
            </a:r>
          </a:p>
          <a:p>
            <a:pPr lvl="2" eaLnBrk="1" hangingPunct="1"/>
            <a:r>
              <a:rPr lang="en-US" altLang="zh-TW"/>
              <a:t>E.g., ip link</a:t>
            </a:r>
          </a:p>
          <a:p>
            <a:pPr lvl="2" eaLnBrk="1" hangingPunct="1"/>
            <a:r>
              <a:rPr lang="en-US" altLang="zh-TW"/>
              <a:t>It is known that “ifconfig” may not work properly for checking the promiscuous mode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2DE4F2-F4B3-40A4-9D6C-C600C240BA4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Detection of Malicious Sniffer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DNS Test</a:t>
            </a:r>
          </a:p>
          <a:p>
            <a:pPr lvl="1" eaLnBrk="1" hangingPunct="1"/>
            <a:r>
              <a:rPr lang="en-US" altLang="zh-TW" sz="2400" dirty="0"/>
              <a:t>Domain Name Service (DNS)</a:t>
            </a:r>
          </a:p>
          <a:p>
            <a:pPr lvl="2" eaLnBrk="1" hangingPunct="1"/>
            <a:r>
              <a:rPr lang="en-US" altLang="zh-TW" sz="2000" dirty="0"/>
              <a:t>Given a host name, lookup the IP address</a:t>
            </a:r>
          </a:p>
          <a:p>
            <a:pPr lvl="1" eaLnBrk="1" hangingPunct="1"/>
            <a:r>
              <a:rPr lang="en-US" altLang="zh-TW" sz="2400" dirty="0"/>
              <a:t>Reverse DNS</a:t>
            </a:r>
          </a:p>
          <a:p>
            <a:pPr lvl="2" eaLnBrk="1" hangingPunct="1"/>
            <a:r>
              <a:rPr lang="en-US" altLang="zh-TW" sz="2000" dirty="0"/>
              <a:t>Given an IP address, lookup the host name</a:t>
            </a:r>
          </a:p>
          <a:p>
            <a:pPr lvl="1" eaLnBrk="1" hangingPunct="1"/>
            <a:r>
              <a:rPr lang="en-US" altLang="zh-TW" sz="2400" dirty="0"/>
              <a:t>In the DNS test, the administrator creates numerous fake TCP connections.</a:t>
            </a:r>
          </a:p>
          <a:p>
            <a:pPr lvl="1" eaLnBrk="1" hangingPunct="1"/>
            <a:r>
              <a:rPr lang="en-US" altLang="zh-TW" sz="2400" dirty="0"/>
              <a:t>Expecting a poorly written sniffer to</a:t>
            </a:r>
          </a:p>
          <a:p>
            <a:pPr lvl="2" eaLnBrk="1" hangingPunct="1"/>
            <a:r>
              <a:rPr lang="en-US" altLang="zh-TW" sz="2000" dirty="0"/>
              <a:t>Pick up on those connections.</a:t>
            </a:r>
          </a:p>
          <a:p>
            <a:pPr lvl="2" eaLnBrk="1" hangingPunct="1"/>
            <a:r>
              <a:rPr lang="en-US" altLang="zh-TW" sz="2000" dirty="0"/>
              <a:t>Resolve the IP addresses of the nonexistent hosts.</a:t>
            </a:r>
          </a:p>
          <a:p>
            <a:pPr lvl="1" eaLnBrk="1" hangingPunct="1"/>
            <a:r>
              <a:rPr lang="en-US" altLang="zh-TW" sz="2400" dirty="0"/>
              <a:t>The administrator sniffs the network to see if there is any reverse DNS lookup request looking up for the nonexistent host.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42EAB4-E950-45BD-BF9C-BEE09E10A8D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Local Area Network (LAN)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Computers and network devices are interconnected by a shared transmission medium.</a:t>
            </a:r>
          </a:p>
          <a:p>
            <a:pPr eaLnBrk="1" hangingPunct="1"/>
            <a:r>
              <a:rPr lang="en-US" altLang="zh-TW" dirty="0"/>
              <a:t>Cabling system</a:t>
            </a:r>
          </a:p>
          <a:p>
            <a:pPr lvl="1" eaLnBrk="1" hangingPunct="1"/>
            <a:r>
              <a:rPr lang="en-US" altLang="zh-TW" dirty="0"/>
              <a:t>Copper twisted-pair cable (e.g., Cat5E/6/7/8)</a:t>
            </a:r>
          </a:p>
          <a:p>
            <a:pPr lvl="1" eaLnBrk="1" hangingPunct="1"/>
            <a:r>
              <a:rPr lang="en-US" altLang="zh-TW" dirty="0"/>
              <a:t>Optical fiber</a:t>
            </a: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F285FE-76FB-4924-9D0C-44037A90298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1722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Ping Test</a:t>
            </a:r>
          </a:p>
          <a:p>
            <a:pPr lvl="1" eaLnBrk="1" hangingPunct="1"/>
            <a:r>
              <a:rPr lang="en-US" altLang="zh-TW" sz="2400" dirty="0"/>
              <a:t>The administrator constructs an ICMP echo request</a:t>
            </a:r>
          </a:p>
          <a:p>
            <a:pPr lvl="2" eaLnBrk="1" hangingPunct="1"/>
            <a:r>
              <a:rPr lang="en-US" altLang="zh-TW" sz="2000" dirty="0"/>
              <a:t>Set the IP address to that of the suspected host.</a:t>
            </a:r>
          </a:p>
          <a:p>
            <a:pPr lvl="2" eaLnBrk="1" hangingPunct="1"/>
            <a:r>
              <a:rPr lang="en-US" altLang="zh-TW" sz="2000" dirty="0"/>
              <a:t>Intentionally choose a mismatched MAC address.</a:t>
            </a:r>
          </a:p>
          <a:p>
            <a:pPr lvl="1" eaLnBrk="1" hangingPunct="1"/>
            <a:r>
              <a:rPr lang="en-US" altLang="zh-TW" sz="2400" dirty="0"/>
              <a:t>Most systems will ignore this packet since its MAC address is wrong.</a:t>
            </a:r>
          </a:p>
          <a:p>
            <a:pPr lvl="1" eaLnBrk="1" hangingPunct="1"/>
            <a:r>
              <a:rPr lang="en-US" altLang="zh-TW" sz="2400" dirty="0"/>
              <a:t>In some systems, if the NIC is in promiscuous mode, the sniffer will grab this packet as a legitimate packet and respond accordingly.</a:t>
            </a:r>
          </a:p>
          <a:p>
            <a:pPr lvl="1" eaLnBrk="1" hangingPunct="1"/>
            <a:r>
              <a:rPr lang="en-US" altLang="zh-TW" sz="2400" dirty="0"/>
              <a:t>If the suspected host replies to the request, we know that it is in promiscuous mode.</a:t>
            </a:r>
          </a:p>
          <a:p>
            <a:pPr lvl="1" eaLnBrk="1" hangingPunct="1"/>
            <a:r>
              <a:rPr lang="en-US" altLang="zh-TW" sz="2400" dirty="0"/>
              <a:t>Clever attackers are of course aware of this and update their sniffers to filter out these packets.</a:t>
            </a:r>
          </a:p>
        </p:txBody>
      </p:sp>
      <p:sp>
        <p:nvSpPr>
          <p:cNvPr id="307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C19F5F-F485-419B-B78F-A360FD7B2C3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dirty="0"/>
              <a:t>ARP Test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</a:rPr>
              <a:t>Communications in a LAN rely on the MAC addresses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</a:rPr>
              <a:t>ARP request: given the IP address, lookup the MAC address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</a:rPr>
              <a:t>In normal scenario, the destination MAC address of the ARP request is the broadcast address (for all machines to receive).</a:t>
            </a:r>
          </a:p>
        </p:txBody>
      </p:sp>
      <p:sp>
        <p:nvSpPr>
          <p:cNvPr id="317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9432D5-1D93-4EC2-A355-EE58E5476D0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In the ARP test, the administrator sends out an ARP request to the suspect host with all valid information except a bogus destination MAC address.</a:t>
            </a:r>
          </a:p>
          <a:p>
            <a:pPr lvl="1" eaLnBrk="1" hangingPunct="1"/>
            <a:r>
              <a:rPr lang="en-US" altLang="zh-TW" dirty="0"/>
              <a:t>A machine that is not in promiscuous mode will ignore the packet.</a:t>
            </a:r>
          </a:p>
          <a:p>
            <a:pPr lvl="1" eaLnBrk="1" hangingPunct="1"/>
            <a:r>
              <a:rPr lang="en-US" altLang="zh-TW" dirty="0"/>
              <a:t>If a machine is in promiscuous mode, the ARP request would be accepted and the kernel may process it and reply.</a:t>
            </a:r>
          </a:p>
          <a:p>
            <a:endParaRPr lang="zh-TW" altLang="en-US" dirty="0"/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8369C0-095A-4719-ABAD-3D36FF40B37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zh-TW" dirty="0"/>
              <a:t>ICMP Ping Latency Test</a:t>
            </a:r>
          </a:p>
          <a:p>
            <a:pPr lvl="1" eaLnBrk="1" hangingPunct="1"/>
            <a:r>
              <a:rPr lang="en-US" altLang="zh-TW" dirty="0"/>
              <a:t>The administrator pings the suspected host and takes the round trip time.</a:t>
            </a:r>
          </a:p>
          <a:p>
            <a:pPr lvl="1" eaLnBrk="1" hangingPunct="1"/>
            <a:r>
              <a:rPr lang="en-US" altLang="zh-TW" dirty="0"/>
              <a:t>The administrator then creates a lot of fake TCP connections.</a:t>
            </a:r>
          </a:p>
          <a:p>
            <a:pPr lvl="1" eaLnBrk="1" hangingPunct="1"/>
            <a:r>
              <a:rPr lang="en-US" altLang="zh-TW" dirty="0"/>
              <a:t>The sniffer may be processing those packets and the latency will increase.</a:t>
            </a:r>
          </a:p>
          <a:p>
            <a:pPr lvl="1" eaLnBrk="1" hangingPunct="1"/>
            <a:r>
              <a:rPr lang="en-US" altLang="zh-TW" dirty="0"/>
              <a:t>The administrator then pings the suspected host again to see if the round trip time is increased.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2B6D7C-B7FA-4E1D-B186-3E8A289DD9C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Sniffer Countermeasures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best countermeasure for a sniffer is to prevent hackers from accessing your systems.</a:t>
            </a:r>
          </a:p>
          <a:p>
            <a:pPr eaLnBrk="1" hangingPunct="1"/>
            <a:r>
              <a:rPr lang="en-US" altLang="zh-TW"/>
              <a:t>Use switches instead of hubs.</a:t>
            </a:r>
          </a:p>
          <a:p>
            <a:pPr lvl="1" eaLnBrk="1" hangingPunct="1"/>
            <a:r>
              <a:rPr lang="en-US" altLang="zh-TW"/>
              <a:t>With a hub, all traffic is shown to each system on the LAN.</a:t>
            </a:r>
          </a:p>
          <a:p>
            <a:pPr lvl="1" eaLnBrk="1" hangingPunct="1"/>
            <a:r>
              <a:rPr lang="en-US" altLang="zh-TW"/>
              <a:t>In a switched environment, frames are shown only to the interface where the MAC address actually resides.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3BE927-83E9-495D-91A6-711B055149E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T1</a:t>
            </a:r>
            <a:endParaRPr lang="en-US" altLang="zh-TW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aa:aa:aa:aa:aa:aa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6576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T2</a:t>
            </a:r>
            <a:endParaRPr lang="en-US" altLang="zh-TW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bb:bb:bb:bb:bb:bb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5532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T3</a:t>
            </a:r>
            <a:endParaRPr lang="en-US" altLang="zh-TW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cc:cc:cc:cc:cc:cc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Hub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495800" y="1905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1447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67400" y="381000"/>
            <a:ext cx="1905000" cy="914400"/>
            <a:chOff x="3696" y="240"/>
            <a:chExt cx="1200" cy="576"/>
          </a:xfrm>
        </p:grpSpPr>
        <p:sp>
          <p:nvSpPr>
            <p:cNvPr id="34842" name="Rectangle 1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4843" name="Line 1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1905000"/>
            <a:ext cx="3238500" cy="2057400"/>
            <a:chOff x="240" y="1200"/>
            <a:chExt cx="2040" cy="1296"/>
          </a:xfrm>
        </p:grpSpPr>
        <p:grpSp>
          <p:nvGrpSpPr>
            <p:cNvPr id="34836" name="Group 15"/>
            <p:cNvGrpSpPr>
              <a:grpSpLocks/>
            </p:cNvGrpSpPr>
            <p:nvPr/>
          </p:nvGrpSpPr>
          <p:grpSpPr bwMode="auto">
            <a:xfrm rot="-5385571">
              <a:off x="-120" y="1560"/>
              <a:ext cx="1224" cy="504"/>
              <a:chOff x="3696" y="240"/>
              <a:chExt cx="1200" cy="576"/>
            </a:xfrm>
          </p:grpSpPr>
          <p:sp>
            <p:nvSpPr>
              <p:cNvPr id="34840" name="Rectangle 16"/>
              <p:cNvSpPr>
                <a:spLocks noChangeArrowheads="1"/>
              </p:cNvSpPr>
              <p:nvPr/>
            </p:nvSpPr>
            <p:spPr bwMode="auto">
              <a:xfrm>
                <a:off x="3696" y="240"/>
                <a:ext cx="1200" cy="43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To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aa:aa:aa:aa:aa:aa</a:t>
                </a:r>
              </a:p>
            </p:txBody>
          </p:sp>
          <p:sp>
            <p:nvSpPr>
              <p:cNvPr id="34841" name="Line 17"/>
              <p:cNvSpPr>
                <a:spLocks noChangeShapeType="1"/>
              </p:cNvSpPr>
              <p:nvPr/>
            </p:nvSpPr>
            <p:spPr bwMode="auto">
              <a:xfrm flipH="1">
                <a:off x="3744" y="816"/>
                <a:ext cx="9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7" name="Group 18"/>
            <p:cNvGrpSpPr>
              <a:grpSpLocks/>
            </p:cNvGrpSpPr>
            <p:nvPr/>
          </p:nvGrpSpPr>
          <p:grpSpPr bwMode="auto">
            <a:xfrm rot="-5385571">
              <a:off x="1416" y="1632"/>
              <a:ext cx="1224" cy="504"/>
              <a:chOff x="3696" y="240"/>
              <a:chExt cx="1200" cy="576"/>
            </a:xfrm>
          </p:grpSpPr>
          <p:sp>
            <p:nvSpPr>
              <p:cNvPr id="34838" name="Rectangle 19"/>
              <p:cNvSpPr>
                <a:spLocks noChangeArrowheads="1"/>
              </p:cNvSpPr>
              <p:nvPr/>
            </p:nvSpPr>
            <p:spPr bwMode="auto">
              <a:xfrm>
                <a:off x="3696" y="240"/>
                <a:ext cx="1200" cy="43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To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aa:aa:aa:aa:aa:aa</a:t>
                </a:r>
              </a:p>
            </p:txBody>
          </p:sp>
          <p:sp>
            <p:nvSpPr>
              <p:cNvPr id="34839" name="Line 20"/>
              <p:cNvSpPr>
                <a:spLocks noChangeShapeType="1"/>
              </p:cNvSpPr>
              <p:nvPr/>
            </p:nvSpPr>
            <p:spPr bwMode="auto">
              <a:xfrm flipH="1">
                <a:off x="3744" y="816"/>
                <a:ext cx="9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5400000">
            <a:off x="7277100" y="2552700"/>
            <a:ext cx="1905000" cy="914400"/>
            <a:chOff x="3696" y="240"/>
            <a:chExt cx="1200" cy="576"/>
          </a:xfrm>
        </p:grpSpPr>
        <p:sp>
          <p:nvSpPr>
            <p:cNvPr id="34834" name="Rectangle 2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4835" name="Line 2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657600" y="5562600"/>
            <a:ext cx="175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Ignore the frame</a:t>
            </a:r>
          </a:p>
        </p:txBody>
      </p:sp>
      <p:sp>
        <p:nvSpPr>
          <p:cNvPr id="348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4A04F5-29F6-477B-9F47-5633B25EB6C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454775" y="5562600"/>
            <a:ext cx="188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No frame received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33400" y="5562600"/>
            <a:ext cx="198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Accept the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0" grpId="0" autoUpdateAnimBg="0"/>
      <p:bldP spid="28" grpId="0" autoUpdateAnimBg="0"/>
      <p:bldP spid="2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T1</a:t>
            </a:r>
            <a:endParaRPr lang="en-US" altLang="zh-TW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aa:aa:aa:aa:aa:aa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6576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Hacker</a:t>
            </a:r>
            <a:endParaRPr lang="en-US" altLang="zh-TW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bb:bb:bb:bb:bb:bb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5532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T3</a:t>
            </a:r>
            <a:endParaRPr lang="en-US" altLang="zh-TW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cc:cc:cc:cc:cc:cc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Hub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495800" y="1905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447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67400" y="381000"/>
            <a:ext cx="1905000" cy="914400"/>
            <a:chOff x="3696" y="240"/>
            <a:chExt cx="1200" cy="576"/>
          </a:xfrm>
        </p:grpSpPr>
        <p:sp>
          <p:nvSpPr>
            <p:cNvPr id="35866" name="Rectangle 1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5867" name="Line 1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1905000"/>
            <a:ext cx="3238500" cy="2057400"/>
            <a:chOff x="240" y="1200"/>
            <a:chExt cx="2040" cy="1296"/>
          </a:xfrm>
        </p:grpSpPr>
        <p:grpSp>
          <p:nvGrpSpPr>
            <p:cNvPr id="35860" name="Group 15"/>
            <p:cNvGrpSpPr>
              <a:grpSpLocks/>
            </p:cNvGrpSpPr>
            <p:nvPr/>
          </p:nvGrpSpPr>
          <p:grpSpPr bwMode="auto">
            <a:xfrm rot="-5385571">
              <a:off x="-120" y="1560"/>
              <a:ext cx="1224" cy="504"/>
              <a:chOff x="3696" y="240"/>
              <a:chExt cx="1200" cy="576"/>
            </a:xfrm>
          </p:grpSpPr>
          <p:sp>
            <p:nvSpPr>
              <p:cNvPr id="35864" name="Rectangle 16"/>
              <p:cNvSpPr>
                <a:spLocks noChangeArrowheads="1"/>
              </p:cNvSpPr>
              <p:nvPr/>
            </p:nvSpPr>
            <p:spPr bwMode="auto">
              <a:xfrm>
                <a:off x="3696" y="240"/>
                <a:ext cx="1200" cy="43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To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aa:aa:aa:aa:aa:aa</a:t>
                </a:r>
              </a:p>
            </p:txBody>
          </p:sp>
          <p:sp>
            <p:nvSpPr>
              <p:cNvPr id="35865" name="Line 17"/>
              <p:cNvSpPr>
                <a:spLocks noChangeShapeType="1"/>
              </p:cNvSpPr>
              <p:nvPr/>
            </p:nvSpPr>
            <p:spPr bwMode="auto">
              <a:xfrm flipH="1">
                <a:off x="3744" y="816"/>
                <a:ext cx="9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1" name="Group 18"/>
            <p:cNvGrpSpPr>
              <a:grpSpLocks/>
            </p:cNvGrpSpPr>
            <p:nvPr/>
          </p:nvGrpSpPr>
          <p:grpSpPr bwMode="auto">
            <a:xfrm rot="-5385571">
              <a:off x="1416" y="1632"/>
              <a:ext cx="1224" cy="504"/>
              <a:chOff x="3696" y="240"/>
              <a:chExt cx="1200" cy="576"/>
            </a:xfrm>
          </p:grpSpPr>
          <p:sp>
            <p:nvSpPr>
              <p:cNvPr id="35862" name="Rectangle 19"/>
              <p:cNvSpPr>
                <a:spLocks noChangeArrowheads="1"/>
              </p:cNvSpPr>
              <p:nvPr/>
            </p:nvSpPr>
            <p:spPr bwMode="auto">
              <a:xfrm>
                <a:off x="3696" y="240"/>
                <a:ext cx="1200" cy="43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To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600"/>
                  <a:t>aa:aa:aa:aa:aa:aa</a:t>
                </a:r>
              </a:p>
            </p:txBody>
          </p:sp>
          <p:sp>
            <p:nvSpPr>
              <p:cNvPr id="35863" name="Line 20"/>
              <p:cNvSpPr>
                <a:spLocks noChangeShapeType="1"/>
              </p:cNvSpPr>
              <p:nvPr/>
            </p:nvSpPr>
            <p:spPr bwMode="auto">
              <a:xfrm flipH="1">
                <a:off x="3744" y="816"/>
                <a:ext cx="96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5400000">
            <a:off x="7277100" y="2552700"/>
            <a:ext cx="1905000" cy="914400"/>
            <a:chOff x="3696" y="240"/>
            <a:chExt cx="1200" cy="576"/>
          </a:xfrm>
        </p:grpSpPr>
        <p:sp>
          <p:nvSpPr>
            <p:cNvPr id="35858" name="Rectangle 2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5859" name="Line 2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533400" y="5562600"/>
            <a:ext cx="198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Accept the frame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429000" y="5562600"/>
            <a:ext cx="2667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When the NIC is run in promiscuous mode, the frame will be accepted.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6454775" y="5562600"/>
            <a:ext cx="188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No frame received</a:t>
            </a:r>
          </a:p>
        </p:txBody>
      </p:sp>
      <p:sp>
        <p:nvSpPr>
          <p:cNvPr id="358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F30D61-3B10-49AB-B102-77902C589AF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5" grpId="0" autoUpdateAnimBg="0"/>
      <p:bldP spid="68636" grpId="0" autoUpdateAnimBg="0"/>
      <p:bldP spid="6863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T1</a:t>
            </a:r>
            <a:endParaRPr lang="en-US" altLang="zh-TW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aa:aa:aa:aa:aa:aa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6576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Hacker</a:t>
            </a:r>
            <a:endParaRPr lang="en-US" altLang="zh-TW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bb:bb:bb:bb:bb:bb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553200" y="4267200"/>
            <a:ext cx="167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T3</a:t>
            </a:r>
            <a:endParaRPr lang="en-US" altLang="zh-TW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MAC address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cc:cc:cc:cc:cc:cc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Switch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495800" y="1905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447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67400" y="381000"/>
            <a:ext cx="1905000" cy="914400"/>
            <a:chOff x="3696" y="240"/>
            <a:chExt cx="1200" cy="576"/>
          </a:xfrm>
        </p:grpSpPr>
        <p:sp>
          <p:nvSpPr>
            <p:cNvPr id="36889" name="Rectangle 1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6890" name="Line 1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-5385571">
            <a:off x="-190500" y="2476500"/>
            <a:ext cx="1943100" cy="800100"/>
            <a:chOff x="3696" y="240"/>
            <a:chExt cx="1200" cy="576"/>
          </a:xfrm>
        </p:grpSpPr>
        <p:sp>
          <p:nvSpPr>
            <p:cNvPr id="36887" name="Rectangle 1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6888" name="Line 1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 rot="5400000">
            <a:off x="7277100" y="2552700"/>
            <a:ext cx="1905000" cy="914400"/>
            <a:chOff x="3696" y="240"/>
            <a:chExt cx="1200" cy="576"/>
          </a:xfrm>
        </p:grpSpPr>
        <p:sp>
          <p:nvSpPr>
            <p:cNvPr id="36885" name="Rectangle 18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533400" y="5562600"/>
            <a:ext cx="198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Accept the frame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338888" y="5562600"/>
            <a:ext cx="2119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No frame is received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524000" y="381000"/>
            <a:ext cx="1905000" cy="914400"/>
            <a:chOff x="3696" y="240"/>
            <a:chExt cx="1200" cy="576"/>
          </a:xfrm>
        </p:grpSpPr>
        <p:sp>
          <p:nvSpPr>
            <p:cNvPr id="36883" name="Rectangle 23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/>
                <a:t>aa:aa:aa:aa:aa:aa</a:t>
              </a:r>
            </a:p>
          </p:txBody>
        </p:sp>
        <p:sp>
          <p:nvSpPr>
            <p:cNvPr id="36884" name="Line 2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3505200" y="5562600"/>
            <a:ext cx="2119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/>
              <a:t>No frame is received</a:t>
            </a:r>
          </a:p>
        </p:txBody>
      </p:sp>
      <p:sp>
        <p:nvSpPr>
          <p:cNvPr id="368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E0BE4A-E0D7-44F8-99E5-96C43E4AFAE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0" grpId="0" autoUpdateAnimBg="0"/>
      <p:bldP spid="66581" grpId="0" autoUpdateAnimBg="0"/>
      <p:bldP spid="6658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/>
              <a:t>However, some new sniffers can sniff on switched networks (see later slides).</a:t>
            </a:r>
          </a:p>
          <a:p>
            <a:pPr eaLnBrk="1" hangingPunct="1"/>
            <a:r>
              <a:rPr lang="en-US" altLang="zh-TW" dirty="0"/>
              <a:t>The best way to avoid damage by sniffers is not to pass usernames and passwords over the network in form of clear text.</a:t>
            </a:r>
          </a:p>
          <a:p>
            <a:pPr lvl="1" eaLnBrk="1" hangingPunct="1"/>
            <a:r>
              <a:rPr lang="en-US" altLang="zh-TW" dirty="0"/>
              <a:t>Encryption is the key idea.</a:t>
            </a:r>
          </a:p>
          <a:p>
            <a:pPr lvl="1" eaLnBrk="1" hangingPunct="1"/>
            <a:r>
              <a:rPr lang="en-US" altLang="zh-TW" dirty="0"/>
              <a:t>Use SSH instead of telnet.</a:t>
            </a:r>
          </a:p>
          <a:p>
            <a:pPr lvl="1" eaLnBrk="1" hangingPunct="1"/>
            <a:r>
              <a:rPr lang="en-US" altLang="zh-TW" dirty="0"/>
              <a:t>Use HTTPS instead of HTTP</a:t>
            </a:r>
          </a:p>
          <a:p>
            <a:pPr lvl="1" eaLnBrk="1" hangingPunct="1"/>
            <a:r>
              <a:rPr lang="en-US" altLang="zh-TW" dirty="0"/>
              <a:t>Use SCP and SFTP for file transfer.</a:t>
            </a: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8369C0-095A-4719-ABAD-3D36FF40B37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Advanced Sniffing Techniques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Switch is better than hub, but it is not absolutely secure</a:t>
            </a:r>
          </a:p>
          <a:p>
            <a:pPr lvl="1" eaLnBrk="1" hangingPunct="1"/>
            <a:r>
              <a:rPr lang="en-US" altLang="zh-TW" dirty="0"/>
              <a:t>A switch keeps an internal list of the MAC addresses of the hosts that are on its ports.</a:t>
            </a:r>
          </a:p>
          <a:p>
            <a:pPr lvl="1" eaLnBrk="1" hangingPunct="1"/>
            <a:r>
              <a:rPr lang="en-US" altLang="zh-TW" dirty="0"/>
              <a:t>Traffic is sent to a port, only if the destination hosts is recorded as being present on that port.</a:t>
            </a:r>
          </a:p>
          <a:p>
            <a:pPr lvl="1" eaLnBrk="1" hangingPunct="1"/>
            <a:r>
              <a:rPr lang="en-US" altLang="zh-TW" dirty="0"/>
              <a:t>Attackers have created new methods to get around these technology advancements.</a:t>
            </a:r>
          </a:p>
          <a:p>
            <a:pPr lvl="1" eaLnBrk="1" hangingPunct="1"/>
            <a:endParaRPr lang="en-US" altLang="zh-TW" dirty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451C3C-B0C1-4D8E-B403-3D20098F040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en-US" altLang="en-US" dirty="0"/>
              <a:t>Network devices</a:t>
            </a:r>
          </a:p>
          <a:p>
            <a:pPr lvl="1"/>
            <a:r>
              <a:rPr lang="en-US" altLang="en-US" dirty="0"/>
              <a:t>Hub / Switch</a:t>
            </a:r>
          </a:p>
          <a:p>
            <a:pPr lvl="2"/>
            <a:r>
              <a:rPr lang="en-US" altLang="en-US" dirty="0"/>
              <a:t>Create a network by connecting the computers together</a:t>
            </a:r>
          </a:p>
          <a:p>
            <a:pPr lvl="1"/>
            <a:r>
              <a:rPr lang="en-US" altLang="en-US" dirty="0"/>
              <a:t>Router</a:t>
            </a:r>
          </a:p>
          <a:p>
            <a:pPr lvl="2"/>
            <a:r>
              <a:rPr lang="en-US" altLang="en-US" dirty="0"/>
              <a:t>Connect two networks together (e.g. LAN and WAN)</a:t>
            </a:r>
          </a:p>
          <a:p>
            <a:pPr lvl="3"/>
            <a:r>
              <a:rPr lang="en-US" altLang="en-US" dirty="0"/>
              <a:t>WAN: Wide Area Network</a:t>
            </a:r>
          </a:p>
          <a:p>
            <a:pPr lvl="1"/>
            <a:r>
              <a:rPr lang="en-US" altLang="en-US" dirty="0"/>
              <a:t>For a home router we use nowadays, it consists of three components</a:t>
            </a:r>
          </a:p>
          <a:p>
            <a:pPr lvl="2"/>
            <a:r>
              <a:rPr lang="en-US" altLang="en-US" dirty="0"/>
              <a:t>Router, switch, and firewall</a:t>
            </a: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D8DF94-21E9-4C05-9010-BD2D9E5E3E5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/>
              <a:t>ARP Flooding</a:t>
            </a:r>
          </a:p>
          <a:p>
            <a:pPr lvl="1" eaLnBrk="1" hangingPunct="1"/>
            <a:r>
              <a:rPr lang="en-US" altLang="zh-TW"/>
              <a:t>A switch must keep a table of all MAC addresses appear on each port.</a:t>
            </a:r>
          </a:p>
          <a:p>
            <a:pPr lvl="1" eaLnBrk="1" hangingPunct="1"/>
            <a:r>
              <a:rPr lang="en-US" altLang="zh-TW"/>
              <a:t>If a large number of addresses appear on a single port, some switches begin to send all traffic to that port.</a:t>
            </a:r>
          </a:p>
          <a:p>
            <a:pPr lvl="2" eaLnBrk="1" hangingPunct="1"/>
            <a:r>
              <a:rPr lang="en-US" altLang="zh-TW"/>
              <a:t>Fail open in repeating mode.</a:t>
            </a: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EB6D7D-FBA1-4734-BE57-16991A2FAFA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/>
              <a:t>ARP Spoofing</a:t>
            </a:r>
          </a:p>
          <a:p>
            <a:pPr lvl="1" eaLnBrk="1" hangingPunct="1"/>
            <a:r>
              <a:rPr lang="en-US" altLang="zh-TW"/>
              <a:t>It is possible to overwrite the ARP cache on many operating systems.</a:t>
            </a:r>
          </a:p>
          <a:p>
            <a:pPr lvl="1" eaLnBrk="1" hangingPunct="1"/>
            <a:r>
              <a:rPr lang="en-US" altLang="zh-TW"/>
              <a:t>It is also possible to associate the hacker’s MAC address with the default gateway’s IP address.</a:t>
            </a:r>
          </a:p>
          <a:p>
            <a:pPr lvl="1" eaLnBrk="1" hangingPunct="1"/>
            <a:r>
              <a:rPr lang="en-US" altLang="zh-TW"/>
              <a:t>Cause all outgoing traffic from the target host to be transmitted to the hacker’s host.</a:t>
            </a:r>
          </a:p>
          <a:p>
            <a:pPr lvl="1" eaLnBrk="1" hangingPunct="1"/>
            <a:r>
              <a:rPr lang="en-US" altLang="zh-TW"/>
              <a:t>More details in later lectures.</a:t>
            </a: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9286C7-5C00-476F-A7B7-B15FADF086D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ICMP Redirection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Change the routing table of the target host.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The hacker declares himself as the default gateway.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All outbound traffic from the target host will pass through the hacker’s host.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The hacker’s host sniffs the traffic and then forwards it to the real gateway so that the target host can still communicate with outside.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However, the hacker’s host cannot receive return traffic from the real gateway.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More details in later lectures.</a:t>
            </a: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1854F5-8BA0-4207-9C42-F256E57B168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Reference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Kevin L. Poulsen, “Hack Proofing Your Network: Internet Tradecraft”, Chapter 9, p. 260-284.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C42023-CA6C-4EF3-9C9A-313304A07B6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dirty="0"/>
              <a:t>Computers and network devices are connected to the cabling system through the </a:t>
            </a:r>
            <a:r>
              <a:rPr lang="en-US" altLang="zh-TW" b="1" dirty="0">
                <a:solidFill>
                  <a:srgbClr val="0070C0"/>
                </a:solidFill>
              </a:rPr>
              <a:t>Network Interface Card (NIC) </a:t>
            </a:r>
          </a:p>
          <a:p>
            <a:pPr lvl="1" eaLnBrk="1" hangingPunct="1"/>
            <a:r>
              <a:rPr lang="en-US" altLang="zh-TW" dirty="0"/>
              <a:t>Assigned with a unique </a:t>
            </a:r>
            <a:r>
              <a:rPr lang="en-US" altLang="zh-TW" b="1" dirty="0">
                <a:solidFill>
                  <a:srgbClr val="0070C0"/>
                </a:solidFill>
              </a:rPr>
              <a:t>Media Access Control (MAC) address</a:t>
            </a:r>
            <a:r>
              <a:rPr lang="en-US" altLang="zh-TW" b="1" dirty="0"/>
              <a:t> </a:t>
            </a:r>
            <a:r>
              <a:rPr lang="en-US" altLang="zh-TW" dirty="0"/>
              <a:t>hardcoded in ROM</a:t>
            </a:r>
          </a:p>
          <a:p>
            <a:pPr lvl="2" eaLnBrk="1" hangingPunct="1"/>
            <a:r>
              <a:rPr lang="en-US" altLang="zh-TW" dirty="0"/>
              <a:t>MAC address / Physical address / Hardware address</a:t>
            </a:r>
          </a:p>
          <a:p>
            <a:pPr lvl="2" eaLnBrk="1" hangingPunct="1"/>
            <a:r>
              <a:rPr lang="en-US" altLang="zh-TW" dirty="0"/>
              <a:t>Six bytes</a:t>
            </a:r>
          </a:p>
          <a:p>
            <a:pPr lvl="3" eaLnBrk="1" hangingPunct="1"/>
            <a:r>
              <a:rPr lang="en-US" altLang="zh-TW" dirty="0"/>
              <a:t>First three bytes specify the card vendor</a:t>
            </a:r>
          </a:p>
          <a:p>
            <a:pPr lvl="3" eaLnBrk="1" hangingPunct="1"/>
            <a:r>
              <a:rPr lang="en-US" altLang="zh-TW" dirty="0"/>
              <a:t>Remaining three bytes specify a unique number for that vendor.</a:t>
            </a:r>
          </a:p>
          <a:p>
            <a:pPr lvl="2" eaLnBrk="1" hangingPunct="1"/>
            <a:r>
              <a:rPr lang="en-US" altLang="zh-TW" dirty="0"/>
              <a:t>Most routers or operating systems nowadays allow us to change the MAC address on the software level.</a:t>
            </a:r>
            <a:endParaRPr lang="zh-TW" altLang="en-US" dirty="0"/>
          </a:p>
          <a:p>
            <a:pPr lvl="2" eaLnBrk="1" hangingPunct="1"/>
            <a:endParaRPr lang="en-US" altLang="zh-TW" dirty="0"/>
          </a:p>
          <a:p>
            <a:pPr lvl="1" eaLnBrk="1" hangingPunct="1">
              <a:buFontTx/>
              <a:buNone/>
            </a:pPr>
            <a:endParaRPr lang="en-US" altLang="zh-TW" dirty="0"/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AAC6CA-BE29-47D7-8376-E0EAD7E24C3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248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Contain hardware that allows it to recognize </a:t>
            </a:r>
          </a:p>
          <a:p>
            <a:pPr lvl="2" eaLnBrk="1" hangingPunct="1"/>
            <a:r>
              <a:rPr lang="en-US" altLang="zh-TW" dirty="0"/>
              <a:t>Its MAC address</a:t>
            </a:r>
          </a:p>
          <a:p>
            <a:pPr lvl="3" eaLnBrk="1" hangingPunct="1"/>
            <a:r>
              <a:rPr lang="en-US" altLang="zh-TW" dirty="0"/>
              <a:t>Normally, NIC only accepts frames destined to its specific MAC address, and all other frames are ignored.</a:t>
            </a:r>
          </a:p>
          <a:p>
            <a:pPr lvl="2" eaLnBrk="1" hangingPunct="1"/>
            <a:r>
              <a:rPr lang="en-US" altLang="zh-TW" dirty="0"/>
              <a:t>Broadcast address</a:t>
            </a:r>
          </a:p>
          <a:p>
            <a:pPr lvl="2" eaLnBrk="1" hangingPunct="1"/>
            <a:r>
              <a:rPr lang="en-US" altLang="zh-TW" dirty="0"/>
              <a:t>Multicast addresses that direct frames to groups of stations.</a:t>
            </a:r>
          </a:p>
          <a:p>
            <a:pPr lvl="1" eaLnBrk="1" hangingPunct="1"/>
            <a:r>
              <a:rPr lang="en-US" altLang="zh-TW" dirty="0"/>
              <a:t>Can be set to run in the </a:t>
            </a:r>
            <a:r>
              <a:rPr lang="en-US" altLang="zh-TW" b="1" dirty="0">
                <a:solidFill>
                  <a:srgbClr val="0070C0"/>
                </a:solidFill>
              </a:rPr>
              <a:t>promiscuous</a:t>
            </a:r>
            <a:r>
              <a:rPr lang="en-US" altLang="zh-TW" dirty="0"/>
              <a:t> mode where it listens to all transmissions.</a:t>
            </a:r>
          </a:p>
          <a:p>
            <a:pPr lvl="2" eaLnBrk="1" hangingPunct="1"/>
            <a:r>
              <a:rPr lang="en-US" altLang="en-US" dirty="0"/>
              <a:t>In the </a:t>
            </a:r>
            <a:r>
              <a:rPr lang="en-US" altLang="zh-TW" dirty="0"/>
              <a:t>promiscuous </a:t>
            </a:r>
            <a:r>
              <a:rPr lang="en-US" altLang="en-US" dirty="0"/>
              <a:t>mode, the NIC will accept the received frame that is not destined to it.</a:t>
            </a:r>
          </a:p>
          <a:p>
            <a:pPr lvl="2" eaLnBrk="1" hangingPunct="1"/>
            <a:r>
              <a:rPr lang="en-US" altLang="zh-TW" dirty="0"/>
              <a:t>Used by system administrators to troubleshoot the network.</a:t>
            </a:r>
          </a:p>
          <a:p>
            <a:pPr lvl="2" eaLnBrk="1" hangingPunct="1"/>
            <a:r>
              <a:rPr lang="en-US" altLang="zh-TW" dirty="0"/>
              <a:t>Used by hackers to intercept unencrypted passwords and other information.</a:t>
            </a:r>
          </a:p>
        </p:txBody>
      </p:sp>
      <p:sp>
        <p:nvSpPr>
          <p:cNvPr id="7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94A4D3-280F-406E-B0AE-33D51D1C898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Star Topology</a:t>
            </a:r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7B6BC8-01BA-494A-A4CD-D4A8224FB8C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pic>
        <p:nvPicPr>
          <p:cNvPr id="9220" name="Picture 4" descr="https://upload.wikimedia.org/wikipedia/commons/8/84/Star_Topolog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52600"/>
            <a:ext cx="4248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文字方塊 6"/>
          <p:cNvSpPr txBox="1">
            <a:spLocks noChangeArrowheads="1"/>
          </p:cNvSpPr>
          <p:nvPr/>
        </p:nvSpPr>
        <p:spPr bwMode="auto">
          <a:xfrm>
            <a:off x="1143000" y="4191000"/>
            <a:ext cx="180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Hub / Switch</a:t>
            </a:r>
            <a:endParaRPr lang="zh-TW" altLang="en-US" sz="2400"/>
          </a:p>
        </p:txBody>
      </p:sp>
      <p:cxnSp>
        <p:nvCxnSpPr>
          <p:cNvPr id="9222" name="直線單箭頭接點 8"/>
          <p:cNvCxnSpPr>
            <a:cxnSpLocks noChangeShapeType="1"/>
            <a:stCxn id="9221" idx="3"/>
          </p:cNvCxnSpPr>
          <p:nvPr/>
        </p:nvCxnSpPr>
        <p:spPr bwMode="auto">
          <a:xfrm flipV="1">
            <a:off x="2951163" y="3505200"/>
            <a:ext cx="2535237" cy="915988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矩形 9"/>
          <p:cNvSpPr>
            <a:spLocks noChangeArrowheads="1"/>
          </p:cNvSpPr>
          <p:nvPr/>
        </p:nvSpPr>
        <p:spPr bwMode="auto">
          <a:xfrm>
            <a:off x="2895600" y="5943600"/>
            <a:ext cx="5791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zh-TW" sz="1200"/>
              <a:t>Image source: https://en.wikipedia.org/wiki/Star_network#/media/File:Star_Topology.png</a:t>
            </a:r>
            <a:endParaRPr lang="zh-TW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zh-TW" dirty="0"/>
              <a:t>Widely used in LAN nowadays.</a:t>
            </a:r>
          </a:p>
          <a:p>
            <a:pPr eaLnBrk="1" hangingPunct="1"/>
            <a:r>
              <a:rPr lang="en-US" altLang="zh-TW" dirty="0"/>
              <a:t>Connected to either a </a:t>
            </a:r>
            <a:r>
              <a:rPr lang="en-US" altLang="zh-TW" b="1" dirty="0">
                <a:solidFill>
                  <a:srgbClr val="0070C0"/>
                </a:solidFill>
              </a:rPr>
              <a:t>hub</a:t>
            </a:r>
            <a:r>
              <a:rPr lang="en-US" altLang="zh-TW" b="1" dirty="0"/>
              <a:t> </a:t>
            </a:r>
            <a:r>
              <a:rPr lang="en-US" altLang="zh-TW" dirty="0"/>
              <a:t>or</a:t>
            </a:r>
            <a:r>
              <a:rPr lang="en-US" altLang="zh-TW" b="1" dirty="0"/>
              <a:t> </a:t>
            </a:r>
            <a:r>
              <a:rPr lang="en-US" altLang="zh-TW" dirty="0"/>
              <a:t>a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switch</a:t>
            </a:r>
            <a:r>
              <a:rPr lang="en-US" altLang="zh-TW" dirty="0"/>
              <a:t>.</a:t>
            </a:r>
          </a:p>
          <a:p>
            <a:pPr lvl="1" eaLnBrk="1" hangingPunct="1"/>
            <a:r>
              <a:rPr lang="en-US" altLang="zh-TW" dirty="0"/>
              <a:t>Hub</a:t>
            </a:r>
          </a:p>
          <a:p>
            <a:pPr lvl="2" eaLnBrk="1" hangingPunct="1"/>
            <a:r>
              <a:rPr lang="en-US" altLang="zh-TW" dirty="0"/>
              <a:t>Repeat the incoming frames to ALL outgoing ports.</a:t>
            </a:r>
          </a:p>
          <a:p>
            <a:pPr lvl="1" eaLnBrk="1" hangingPunct="1"/>
            <a:r>
              <a:rPr lang="en-US" altLang="zh-TW" dirty="0"/>
              <a:t>Switch</a:t>
            </a:r>
          </a:p>
          <a:p>
            <a:pPr lvl="2" eaLnBrk="1" hangingPunct="1"/>
            <a:r>
              <a:rPr lang="en-US" altLang="zh-TW" dirty="0"/>
              <a:t>The incoming frames are examined and transferred to the appropriate outgoing ports only.</a:t>
            </a:r>
          </a:p>
          <a:p>
            <a:pPr lvl="1" eaLnBrk="1" hangingPunct="1"/>
            <a:r>
              <a:rPr lang="en-US" altLang="zh-TW" dirty="0"/>
              <a:t>In the past, the switch is much more expensive than the hub.</a:t>
            </a:r>
          </a:p>
          <a:p>
            <a:pPr lvl="1" eaLnBrk="1" hangingPunct="1"/>
            <a:r>
              <a:rPr lang="en-US" altLang="zh-TW" dirty="0"/>
              <a:t>Nowadays, the switch is much cheaper and the hub is rarely used.</a:t>
            </a:r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72BA6A-A1B2-43AD-B5AA-BF0E97E161B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62225" y="3379788"/>
            <a:ext cx="242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148147" y="990600"/>
            <a:ext cx="3048000" cy="742950"/>
            <a:chOff x="2418" y="290"/>
            <a:chExt cx="2189" cy="468"/>
          </a:xfrm>
        </p:grpSpPr>
        <p:sp>
          <p:nvSpPr>
            <p:cNvPr id="11291" name="Rectangle 4"/>
            <p:cNvSpPr>
              <a:spLocks noChangeArrowheads="1"/>
            </p:cNvSpPr>
            <p:nvPr/>
          </p:nvSpPr>
          <p:spPr bwMode="auto">
            <a:xfrm>
              <a:off x="2418" y="290"/>
              <a:ext cx="2189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92" name="Rectangle 5"/>
            <p:cNvSpPr>
              <a:spLocks noChangeArrowheads="1"/>
            </p:cNvSpPr>
            <p:nvPr/>
          </p:nvSpPr>
          <p:spPr bwMode="auto">
            <a:xfrm>
              <a:off x="2970" y="409"/>
              <a:ext cx="108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/>
                <a:t>HTTP Request</a:t>
              </a:r>
            </a:p>
          </p:txBody>
        </p:sp>
      </p:grpSp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6553200" y="1828800"/>
            <a:ext cx="201613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4343400" y="2362200"/>
            <a:ext cx="9398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 dirty="0"/>
              <a:t>TCP Header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419600" y="2286000"/>
            <a:ext cx="3754437" cy="730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 flipH="1">
            <a:off x="5148262" y="2271713"/>
            <a:ext cx="0" cy="728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10"/>
          <p:cNvSpPr>
            <a:spLocks/>
          </p:cNvSpPr>
          <p:nvPr/>
        </p:nvSpPr>
        <p:spPr bwMode="auto">
          <a:xfrm rot="-5400000">
            <a:off x="6197600" y="1270000"/>
            <a:ext cx="198437" cy="3754437"/>
          </a:xfrm>
          <a:prstGeom prst="leftBrace">
            <a:avLst>
              <a:gd name="adj1" fmla="val 13857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3" name="AutoShape 11"/>
          <p:cNvSpPr>
            <a:spLocks noChangeArrowheads="1"/>
          </p:cNvSpPr>
          <p:nvPr/>
        </p:nvSpPr>
        <p:spPr bwMode="auto">
          <a:xfrm>
            <a:off x="6172200" y="3352800"/>
            <a:ext cx="201613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4" name="Rectangle 14"/>
          <p:cNvSpPr>
            <a:spLocks noChangeArrowheads="1"/>
          </p:cNvSpPr>
          <p:nvPr/>
        </p:nvSpPr>
        <p:spPr bwMode="auto">
          <a:xfrm>
            <a:off x="2409825" y="5208588"/>
            <a:ext cx="242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5" name="Rectangle 15"/>
          <p:cNvSpPr>
            <a:spLocks noChangeArrowheads="1"/>
          </p:cNvSpPr>
          <p:nvPr/>
        </p:nvSpPr>
        <p:spPr bwMode="auto">
          <a:xfrm>
            <a:off x="3657600" y="3886200"/>
            <a:ext cx="4521200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4419600" y="3886200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7"/>
          <p:cNvSpPr>
            <a:spLocks noChangeArrowheads="1"/>
          </p:cNvSpPr>
          <p:nvPr/>
        </p:nvSpPr>
        <p:spPr bwMode="auto">
          <a:xfrm>
            <a:off x="3600450" y="3990975"/>
            <a:ext cx="9064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IP Header</a:t>
            </a:r>
          </a:p>
        </p:txBody>
      </p:sp>
      <p:sp>
        <p:nvSpPr>
          <p:cNvPr id="11278" name="AutoShape 18"/>
          <p:cNvSpPr>
            <a:spLocks/>
          </p:cNvSpPr>
          <p:nvPr/>
        </p:nvSpPr>
        <p:spPr bwMode="auto">
          <a:xfrm rot="-5400000">
            <a:off x="5791200" y="2667000"/>
            <a:ext cx="177800" cy="4445000"/>
          </a:xfrm>
          <a:prstGeom prst="leftBrace">
            <a:avLst>
              <a:gd name="adj1" fmla="val 2392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9" name="AutoShape 19"/>
          <p:cNvSpPr>
            <a:spLocks noChangeArrowheads="1"/>
          </p:cNvSpPr>
          <p:nvPr/>
        </p:nvSpPr>
        <p:spPr bwMode="auto">
          <a:xfrm>
            <a:off x="5791200" y="5029200"/>
            <a:ext cx="201613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0" name="Rectangle 21"/>
          <p:cNvSpPr>
            <a:spLocks noChangeArrowheads="1"/>
          </p:cNvSpPr>
          <p:nvPr/>
        </p:nvSpPr>
        <p:spPr bwMode="auto">
          <a:xfrm>
            <a:off x="2898775" y="5486400"/>
            <a:ext cx="6169025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81" name="Line 22"/>
          <p:cNvSpPr>
            <a:spLocks noChangeShapeType="1"/>
          </p:cNvSpPr>
          <p:nvPr/>
        </p:nvSpPr>
        <p:spPr bwMode="auto">
          <a:xfrm>
            <a:off x="3670300" y="5486400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3"/>
          <p:cNvSpPr>
            <a:spLocks noChangeShapeType="1"/>
          </p:cNvSpPr>
          <p:nvPr/>
        </p:nvSpPr>
        <p:spPr bwMode="auto">
          <a:xfrm>
            <a:off x="8172450" y="5497513"/>
            <a:ext cx="0" cy="779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24"/>
          <p:cNvSpPr>
            <a:spLocks noChangeArrowheads="1"/>
          </p:cNvSpPr>
          <p:nvPr/>
        </p:nvSpPr>
        <p:spPr bwMode="auto">
          <a:xfrm>
            <a:off x="8172450" y="5519738"/>
            <a:ext cx="911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/>
              <a:t>Frame Check Sequence</a:t>
            </a:r>
          </a:p>
        </p:txBody>
      </p:sp>
      <p:sp>
        <p:nvSpPr>
          <p:cNvPr id="11284" name="Rectangle 25"/>
          <p:cNvSpPr>
            <a:spLocks noChangeArrowheads="1"/>
          </p:cNvSpPr>
          <p:nvPr/>
        </p:nvSpPr>
        <p:spPr bwMode="auto">
          <a:xfrm>
            <a:off x="2771775" y="5599113"/>
            <a:ext cx="10652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Ethernet Header</a:t>
            </a:r>
          </a:p>
        </p:txBody>
      </p:sp>
      <p:sp>
        <p:nvSpPr>
          <p:cNvPr id="112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78D729-6563-4D50-BD64-3F9BDAD6C4F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dirty="0"/>
          </a:p>
        </p:txBody>
      </p:sp>
      <p:sp>
        <p:nvSpPr>
          <p:cNvPr id="11286" name="TextBox 1"/>
          <p:cNvSpPr txBox="1">
            <a:spLocks noChangeArrowheads="1"/>
          </p:cNvSpPr>
          <p:nvPr/>
        </p:nvSpPr>
        <p:spPr bwMode="auto">
          <a:xfrm>
            <a:off x="3124200" y="1143000"/>
            <a:ext cx="198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/>
              <a:t>Application Layer</a:t>
            </a:r>
          </a:p>
        </p:txBody>
      </p:sp>
      <p:sp>
        <p:nvSpPr>
          <p:cNvPr id="11287" name="TextBox 2"/>
          <p:cNvSpPr txBox="1">
            <a:spLocks noChangeArrowheads="1"/>
          </p:cNvSpPr>
          <p:nvPr/>
        </p:nvSpPr>
        <p:spPr bwMode="auto">
          <a:xfrm>
            <a:off x="1524000" y="2133600"/>
            <a:ext cx="2852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/>
              <a:t>Transport Layer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Header contains source and destination port numbers, etc.</a:t>
            </a:r>
            <a:endParaRPr lang="en-US" altLang="zh-TW" sz="1800" dirty="0"/>
          </a:p>
        </p:txBody>
      </p:sp>
      <p:sp>
        <p:nvSpPr>
          <p:cNvPr id="11288" name="TextBox 3"/>
          <p:cNvSpPr txBox="1">
            <a:spLocks noChangeArrowheads="1"/>
          </p:cNvSpPr>
          <p:nvPr/>
        </p:nvSpPr>
        <p:spPr bwMode="auto">
          <a:xfrm>
            <a:off x="838200" y="3733800"/>
            <a:ext cx="2709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/>
              <a:t>Internet Layer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Header contains source and destination IP addresses; transport protocol type, </a:t>
            </a:r>
            <a:r>
              <a:rPr kumimoji="0" lang="en-US" altLang="zh-TW" sz="1800" dirty="0" err="1"/>
              <a:t>etc</a:t>
            </a:r>
            <a:endParaRPr lang="en-US" altLang="zh-TW" sz="1800" dirty="0"/>
          </a:p>
        </p:txBody>
      </p:sp>
      <p:sp>
        <p:nvSpPr>
          <p:cNvPr id="11289" name="TextBox 4"/>
          <p:cNvSpPr txBox="1">
            <a:spLocks noChangeArrowheads="1"/>
          </p:cNvSpPr>
          <p:nvPr/>
        </p:nvSpPr>
        <p:spPr bwMode="auto">
          <a:xfrm>
            <a:off x="146050" y="5283200"/>
            <a:ext cx="2752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/>
              <a:t>Network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Header contains source and destination MAC addresses;  network protocol type, etc.</a:t>
            </a:r>
            <a:endParaRPr lang="en-US" altLang="zh-TW" sz="1800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TCP/IP 4-Layer Model</a:t>
            </a:r>
            <a:endParaRPr kumimoji="1" lang="en-US" altLang="zh-TW" sz="4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8846</TotalTime>
  <Words>3555</Words>
  <Application>Microsoft Macintosh PowerPoint</Application>
  <PresentationFormat>全屏显示(4:3)</PresentationFormat>
  <Paragraphs>569</Paragraphs>
  <Slides>43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Courier New</vt:lpstr>
      <vt:lpstr>Times New Roman</vt:lpstr>
      <vt:lpstr>mystyle</vt:lpstr>
      <vt:lpstr>WordPad Document</vt:lpstr>
      <vt:lpstr>Wordpad Document</vt:lpstr>
      <vt:lpstr>Sniffing</vt:lpstr>
      <vt:lpstr>Introduction</vt:lpstr>
      <vt:lpstr>Local Area Network (LAN)</vt:lpstr>
      <vt:lpstr>PowerPoint 演示文稿</vt:lpstr>
      <vt:lpstr>PowerPoint 演示文稿</vt:lpstr>
      <vt:lpstr>PowerPoint 演示文稿</vt:lpstr>
      <vt:lpstr>Star Topology</vt:lpstr>
      <vt:lpstr>PowerPoint 演示文稿</vt:lpstr>
      <vt:lpstr>PowerPoint 演示文稿</vt:lpstr>
      <vt:lpstr>TCP vs. UDP</vt:lpstr>
      <vt:lpstr>PowerPoint 演示文稿</vt:lpstr>
      <vt:lpstr>PowerPoint 演示文稿</vt:lpstr>
      <vt:lpstr>How sniffers work?</vt:lpstr>
      <vt:lpstr>PowerPoint 演示文稿</vt:lpstr>
      <vt:lpstr>Writing a Simple Sniffer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Some Common Sniffers</vt:lpstr>
      <vt:lpstr>What can a sniffer do?</vt:lpstr>
      <vt:lpstr>PowerPoint 演示文稿</vt:lpstr>
      <vt:lpstr>Detection of Quiet Sniffers</vt:lpstr>
      <vt:lpstr>Detection of Malicious Sniffer</vt:lpstr>
      <vt:lpstr>PowerPoint 演示文稿</vt:lpstr>
      <vt:lpstr>PowerPoint 演示文稿</vt:lpstr>
      <vt:lpstr>PowerPoint 演示文稿</vt:lpstr>
      <vt:lpstr>PowerPoint 演示文稿</vt:lpstr>
      <vt:lpstr>Sniffer Countermeasures</vt:lpstr>
      <vt:lpstr>PowerPoint 演示文稿</vt:lpstr>
      <vt:lpstr>PowerPoint 演示文稿</vt:lpstr>
      <vt:lpstr>PowerPoint 演示文稿</vt:lpstr>
      <vt:lpstr>PowerPoint 演示文稿</vt:lpstr>
      <vt:lpstr>Advanced Sniffing Techniques</vt:lpstr>
      <vt:lpstr>PowerPoint 演示文稿</vt:lpstr>
      <vt:lpstr>PowerPoint 演示文稿</vt:lpstr>
      <vt:lpstr>PowerPoint 演示文稿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Sniffing</dc:title>
  <cp:lastModifiedBy>XU, Xuehan</cp:lastModifiedBy>
  <cp:revision>4</cp:revision>
  <dcterms:created xsi:type="dcterms:W3CDTF">1601-01-01T00:00:00Z</dcterms:created>
  <dcterms:modified xsi:type="dcterms:W3CDTF">2020-03-25T10:58:32Z</dcterms:modified>
</cp:coreProperties>
</file>