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2"/>
  </p:notesMasterIdLst>
  <p:sldIdLst>
    <p:sldId id="256" r:id="rId2"/>
    <p:sldId id="271" r:id="rId3"/>
    <p:sldId id="272" r:id="rId4"/>
    <p:sldId id="314" r:id="rId5"/>
    <p:sldId id="274" r:id="rId6"/>
    <p:sldId id="308" r:id="rId7"/>
    <p:sldId id="309" r:id="rId8"/>
    <p:sldId id="296" r:id="rId9"/>
    <p:sldId id="335" r:id="rId10"/>
    <p:sldId id="29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333CC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87360" autoAdjust="0"/>
  </p:normalViewPr>
  <p:slideViewPr>
    <p:cSldViewPr>
      <p:cViewPr varScale="1">
        <p:scale>
          <a:sx n="107" d="100"/>
          <a:sy n="107" d="100"/>
        </p:scale>
        <p:origin x="7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5D23446A-FC87-4407-A335-868C016DB978}" type="datetimeFigureOut">
              <a:rPr lang="en-US"/>
              <a:pPr>
                <a:defRPr/>
              </a:pPr>
              <a:t>3/28/20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D5E9B1-499D-436A-A597-7187746AC5C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b="1"/>
              <a:t>Demo with ping</a:t>
            </a:r>
          </a:p>
          <a:p>
            <a:r>
              <a:rPr lang="en-US" altLang="zh-TW" b="1"/>
              <a:t>Delete an entry in arp cache: arp  -d &lt;ip_address&gt;</a:t>
            </a:r>
            <a:endParaRPr lang="zh-TW" altLang="en-US" b="1"/>
          </a:p>
        </p:txBody>
      </p:sp>
      <p:sp>
        <p:nvSpPr>
          <p:cNvPr id="3789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8ECBEFD5-D1DB-42F3-9059-74BD095630D8}" type="slidenum">
              <a:rPr lang="en-US" altLang="zh-TW" sz="1200"/>
              <a:pPr eaLnBrk="1" hangingPunct="1"/>
              <a:t>5</a:t>
            </a:fld>
            <a:endParaRPr lang="en-US" altLang="zh-TW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b="1" dirty="0"/>
              <a:t>Demo during</a:t>
            </a:r>
            <a:r>
              <a:rPr lang="en-US" altLang="zh-TW" b="1" baseline="0" dirty="0"/>
              <a:t> </a:t>
            </a:r>
            <a:r>
              <a:rPr lang="en-US" altLang="zh-TW" b="1" dirty="0"/>
              <a:t>ping (eth1)</a:t>
            </a:r>
          </a:p>
        </p:txBody>
      </p:sp>
      <p:sp>
        <p:nvSpPr>
          <p:cNvPr id="389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621DC51A-F490-423B-8ADC-0611063EF7A1}" type="slidenum">
              <a:rPr lang="en-US" altLang="zh-TW" sz="1200"/>
              <a:pPr eaLnBrk="1" hangingPunct="1"/>
              <a:t>8</a:t>
            </a:fld>
            <a:endParaRPr lang="en-US" altLang="zh-TW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/>
              <a:t>Demo during</a:t>
            </a:r>
            <a:r>
              <a:rPr lang="en-US" altLang="zh-TW" b="1" baseline="0" dirty="0"/>
              <a:t> </a:t>
            </a:r>
            <a:r>
              <a:rPr lang="en-US" altLang="zh-TW" b="1" dirty="0"/>
              <a:t>ping (eth1)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5E9B1-499D-436A-A597-7187746AC5CA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38A0F9-355D-42C7-872D-E6D3957A80F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935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862F42-34A1-4053-87AD-95861E0B9B8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173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31C9DC-20C1-4629-916C-1E54163CE3D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865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AF4747-DF34-49F5-9059-5B0862A3FE8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15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3AF78F-B373-4FD8-90E2-D39254D5270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469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FD7DF-9147-48B3-B41B-456B85028BA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93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F36723-A1F8-4DD2-8D70-DAE005C9AC5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866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46115-C5A4-4FD3-B0B9-55A82226BB7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318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EE035C-D609-43C9-AD85-C06F9E04CE8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358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BA02F7-7D5E-42D0-9B5A-E0F990F2251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431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B4B29-9ED6-4CBA-93B5-19ED2E3D07A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616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21500C2-0C0A-4EBD-9261-B244422C795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hocobospore.org/arpspoo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ARP Spoofing (Part II)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References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Sean Whalen, “An introduction to ARP Spoofing”, </a:t>
            </a:r>
            <a:r>
              <a:rPr lang="en-US" altLang="zh-TW">
                <a:hlinkClick r:id="rId2"/>
              </a:rPr>
              <a:t>http://chocobospore.org/arpspoof</a:t>
            </a:r>
            <a:r>
              <a:rPr lang="en-US" altLang="zh-TW"/>
              <a:t>.</a:t>
            </a:r>
          </a:p>
          <a:p>
            <a:pPr eaLnBrk="1" hangingPunct="1"/>
            <a:r>
              <a:rPr lang="en-US" altLang="zh-TW"/>
              <a:t>Yuri Volobuev, “Playing redir games with ARP and ICMP”, it doesn’t seem to be published formally.</a:t>
            </a:r>
          </a:p>
          <a:p>
            <a:pPr eaLnBrk="1" hangingPunct="1"/>
            <a:r>
              <a:rPr lang="en-US" altLang="zh-TW"/>
              <a:t>Forouzan, “TCP/IP protocol Suite”., Chapter 8. (Background of ARP)</a:t>
            </a:r>
          </a:p>
        </p:txBody>
      </p:sp>
      <p:sp>
        <p:nvSpPr>
          <p:cNvPr id="3584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655D0A05-22AB-42D1-92C7-5EC5D3B2EB22}" type="slidenum">
              <a:rPr lang="en-US" altLang="zh-TW" sz="1400"/>
              <a:pPr eaLnBrk="1" hangingPunct="1"/>
              <a:t>10</a:t>
            </a:fld>
            <a:endParaRPr lang="en-US" altLang="zh-TW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ARP Spoofing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A hacker in computer S constructs spoofed ARP replies to update the ARP cache of computer A.</a:t>
            </a:r>
          </a:p>
          <a:p>
            <a:pPr lvl="1" eaLnBrk="1" hangingPunct="1"/>
            <a:r>
              <a:rPr lang="en-US" altLang="zh-TW" sz="2400" dirty="0"/>
              <a:t>Associate the MAC address of S with the IP address of B</a:t>
            </a:r>
          </a:p>
          <a:p>
            <a:pPr eaLnBrk="1" hangingPunct="1"/>
            <a:r>
              <a:rPr lang="en-US" altLang="zh-TW" sz="2800" dirty="0"/>
              <a:t>Frames intended sent from computer A to computer B will be sent to computer S instead.</a:t>
            </a:r>
          </a:p>
          <a:p>
            <a:pPr eaLnBrk="1" hangingPunct="1"/>
            <a:r>
              <a:rPr lang="en-US" altLang="zh-TW" sz="2800" dirty="0"/>
              <a:t>Computer B will have no idea that this redirection took place.</a:t>
            </a:r>
          </a:p>
          <a:p>
            <a:pPr eaLnBrk="1" hangingPunct="1"/>
            <a:r>
              <a:rPr lang="en-US" altLang="zh-TW" sz="2800" dirty="0"/>
              <a:t>This process of updating a target computer’s ARP cache is referred to as “</a:t>
            </a:r>
            <a:r>
              <a:rPr lang="en-US" altLang="zh-TW" sz="2800" dirty="0">
                <a:solidFill>
                  <a:srgbClr val="0070C0"/>
                </a:solidFill>
              </a:rPr>
              <a:t>ARP spoofing</a:t>
            </a:r>
            <a:r>
              <a:rPr lang="en-US" altLang="zh-TW" sz="2800" dirty="0"/>
              <a:t>” or “</a:t>
            </a:r>
            <a:r>
              <a:rPr lang="en-US" altLang="zh-TW" sz="2800" dirty="0">
                <a:solidFill>
                  <a:srgbClr val="0070C0"/>
                </a:solidFill>
              </a:rPr>
              <a:t>ARP poisoning</a:t>
            </a:r>
            <a:r>
              <a:rPr lang="en-US" altLang="zh-TW" sz="2800" dirty="0"/>
              <a:t>”.</a:t>
            </a:r>
          </a:p>
        </p:txBody>
      </p:sp>
      <p:sp>
        <p:nvSpPr>
          <p:cNvPr id="307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385B1B1C-DB93-4467-8A48-2ECB724686B2}" type="slidenum">
              <a:rPr lang="en-US" altLang="zh-TW" sz="1400"/>
              <a:pPr eaLnBrk="1" hangingPunct="1"/>
              <a:t>2</a:t>
            </a:fld>
            <a:endParaRPr lang="en-US" altLang="zh-TW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342900" y="3603625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A</a:t>
            </a:r>
          </a:p>
          <a:p>
            <a:pPr algn="ctr" eaLnBrk="1" hangingPunct="1"/>
            <a:r>
              <a:rPr lang="en-US" altLang="zh-TW" sz="1800"/>
              <a:t>IP:10.0.0.1</a:t>
            </a:r>
          </a:p>
          <a:p>
            <a:pPr algn="ctr" eaLnBrk="1" hangingPunct="1"/>
            <a:r>
              <a:rPr lang="en-US" altLang="zh-TW" sz="1800"/>
              <a:t>MAC:aa:aa:aa:aa:aa:aa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3311525" y="3603625"/>
            <a:ext cx="236855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B</a:t>
            </a:r>
          </a:p>
          <a:p>
            <a:pPr algn="ctr" eaLnBrk="1" hangingPunct="1"/>
            <a:r>
              <a:rPr lang="en-US" altLang="zh-TW" sz="1800"/>
              <a:t>IP:10.0.0.2</a:t>
            </a:r>
          </a:p>
          <a:p>
            <a:pPr algn="ctr" eaLnBrk="1" hangingPunct="1"/>
            <a:r>
              <a:rPr lang="en-US" altLang="zh-TW" sz="1800"/>
              <a:t>MAC:bb:bb:bb:bb:bb:bb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6362700" y="3603625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Hacker S</a:t>
            </a:r>
          </a:p>
          <a:p>
            <a:pPr algn="ctr" eaLnBrk="1" hangingPunct="1"/>
            <a:r>
              <a:rPr lang="en-US" altLang="zh-TW" sz="1800"/>
              <a:t>IP:10.0.0.3</a:t>
            </a:r>
          </a:p>
          <a:p>
            <a:pPr algn="ctr" eaLnBrk="1" hangingPunct="1"/>
            <a:r>
              <a:rPr lang="en-US" altLang="zh-TW" sz="1800"/>
              <a:t>MAC:cc:cc:cc:cc:cc:cc</a:t>
            </a:r>
          </a:p>
        </p:txBody>
      </p:sp>
      <p:sp>
        <p:nvSpPr>
          <p:cNvPr id="4101" name="Oval 6"/>
          <p:cNvSpPr>
            <a:spLocks noChangeArrowheads="1"/>
          </p:cNvSpPr>
          <p:nvPr/>
        </p:nvSpPr>
        <p:spPr bwMode="auto">
          <a:xfrm>
            <a:off x="3733800" y="1219200"/>
            <a:ext cx="15240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switch</a:t>
            </a:r>
          </a:p>
        </p:txBody>
      </p:sp>
      <p:sp>
        <p:nvSpPr>
          <p:cNvPr id="4102" name="Line 7"/>
          <p:cNvSpPr>
            <a:spLocks noChangeShapeType="1"/>
          </p:cNvSpPr>
          <p:nvPr/>
        </p:nvSpPr>
        <p:spPr bwMode="auto">
          <a:xfrm>
            <a:off x="4495800" y="1905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Line 8"/>
          <p:cNvSpPr>
            <a:spLocks noChangeShapeType="1"/>
          </p:cNvSpPr>
          <p:nvPr/>
        </p:nvSpPr>
        <p:spPr bwMode="auto">
          <a:xfrm flipV="1">
            <a:off x="1447800" y="1524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Line 9"/>
          <p:cNvSpPr>
            <a:spLocks noChangeShapeType="1"/>
          </p:cNvSpPr>
          <p:nvPr/>
        </p:nvSpPr>
        <p:spPr bwMode="auto">
          <a:xfrm flipV="1">
            <a:off x="1447800" y="1524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Line 10"/>
          <p:cNvSpPr>
            <a:spLocks noChangeShapeType="1"/>
          </p:cNvSpPr>
          <p:nvPr/>
        </p:nvSpPr>
        <p:spPr bwMode="auto">
          <a:xfrm>
            <a:off x="5257800" y="1524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Line 11"/>
          <p:cNvSpPr>
            <a:spLocks noChangeShapeType="1"/>
          </p:cNvSpPr>
          <p:nvPr/>
        </p:nvSpPr>
        <p:spPr bwMode="auto">
          <a:xfrm flipH="1" flipV="1">
            <a:off x="7467600" y="1524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594" name="Group 66"/>
          <p:cNvGraphicFramePr>
            <a:graphicFrameLocks noGrp="1"/>
          </p:cNvGraphicFramePr>
          <p:nvPr/>
        </p:nvGraphicFramePr>
        <p:xfrm>
          <a:off x="152400" y="5486400"/>
          <a:ext cx="2590800" cy="677863"/>
        </p:xfrm>
        <a:graphic>
          <a:graphicData uri="http://schemas.openxmlformats.org/drawingml/2006/table">
            <a:tbl>
              <a:tblPr/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6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10.0.0.2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bb:bb:bb:bb:bb:bb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18" name="Text Box 68"/>
          <p:cNvSpPr txBox="1">
            <a:spLocks noChangeArrowheads="1"/>
          </p:cNvSpPr>
          <p:nvPr/>
        </p:nvSpPr>
        <p:spPr bwMode="auto">
          <a:xfrm>
            <a:off x="990600" y="5029200"/>
            <a:ext cx="120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sp>
        <p:nvSpPr>
          <p:cNvPr id="4119" name="Text Box 80"/>
          <p:cNvSpPr txBox="1">
            <a:spLocks noChangeArrowheads="1"/>
          </p:cNvSpPr>
          <p:nvPr/>
        </p:nvSpPr>
        <p:spPr bwMode="auto">
          <a:xfrm>
            <a:off x="3886200" y="5029200"/>
            <a:ext cx="120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5867400" y="381000"/>
            <a:ext cx="2286000" cy="914400"/>
            <a:chOff x="3696" y="240"/>
            <a:chExt cx="1440" cy="576"/>
          </a:xfrm>
        </p:grpSpPr>
        <p:sp>
          <p:nvSpPr>
            <p:cNvPr id="4139" name="Rectangle 82"/>
            <p:cNvSpPr>
              <a:spLocks noChangeArrowheads="1"/>
            </p:cNvSpPr>
            <p:nvPr/>
          </p:nvSpPr>
          <p:spPr bwMode="auto">
            <a:xfrm>
              <a:off x="3696" y="240"/>
              <a:ext cx="144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600" dirty="0"/>
                <a:t>Spoofed ARP reply</a:t>
              </a:r>
            </a:p>
            <a:p>
              <a:pPr algn="ctr" eaLnBrk="1" hangingPunct="1"/>
              <a:r>
                <a:rPr lang="en-US" altLang="zh-TW" sz="1600" dirty="0"/>
                <a:t>IP:10.0.0.2</a:t>
              </a:r>
            </a:p>
            <a:p>
              <a:pPr algn="ctr" eaLnBrk="1" hangingPunct="1"/>
              <a:r>
                <a:rPr lang="en-US" altLang="zh-TW" sz="1600" dirty="0" err="1"/>
                <a:t>MAC:cc:cc:cc:cc:cc:cc</a:t>
              </a:r>
              <a:endParaRPr lang="en-US" altLang="zh-TW" sz="1600" dirty="0"/>
            </a:p>
          </p:txBody>
        </p:sp>
        <p:sp>
          <p:nvSpPr>
            <p:cNvPr id="4140" name="Line 84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 rot="-5423267">
            <a:off x="-458787" y="1905000"/>
            <a:ext cx="2286000" cy="914400"/>
            <a:chOff x="3696" y="240"/>
            <a:chExt cx="1200" cy="576"/>
          </a:xfrm>
        </p:grpSpPr>
        <p:sp>
          <p:nvSpPr>
            <p:cNvPr id="4137" name="Rectangle 87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600"/>
                <a:t>Spoofed ARP reply</a:t>
              </a:r>
            </a:p>
            <a:p>
              <a:pPr algn="ctr" eaLnBrk="1" hangingPunct="1"/>
              <a:r>
                <a:rPr lang="en-US" altLang="zh-TW" sz="1600"/>
                <a:t>IP:10.0.0.2</a:t>
              </a:r>
            </a:p>
            <a:p>
              <a:pPr algn="ctr" eaLnBrk="1" hangingPunct="1"/>
              <a:r>
                <a:rPr lang="en-US" altLang="zh-TW" sz="1600"/>
                <a:t>MAC:cc:cc:cc:cc:cc:cc</a:t>
              </a:r>
            </a:p>
          </p:txBody>
        </p:sp>
        <p:sp>
          <p:nvSpPr>
            <p:cNvPr id="4138" name="Line 88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1371600" y="381000"/>
            <a:ext cx="2286000" cy="914400"/>
            <a:chOff x="3696" y="240"/>
            <a:chExt cx="1440" cy="576"/>
          </a:xfrm>
        </p:grpSpPr>
        <p:sp>
          <p:nvSpPr>
            <p:cNvPr id="4135" name="Rectangle 90"/>
            <p:cNvSpPr>
              <a:spLocks noChangeArrowheads="1"/>
            </p:cNvSpPr>
            <p:nvPr/>
          </p:nvSpPr>
          <p:spPr bwMode="auto">
            <a:xfrm>
              <a:off x="3696" y="240"/>
              <a:ext cx="144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600" dirty="0"/>
                <a:t>Spoofed ARP reply</a:t>
              </a:r>
            </a:p>
            <a:p>
              <a:pPr algn="ctr" eaLnBrk="1" hangingPunct="1"/>
              <a:r>
                <a:rPr lang="en-US" altLang="zh-TW" sz="1600" dirty="0"/>
                <a:t>IP:10.0.0.2</a:t>
              </a:r>
            </a:p>
            <a:p>
              <a:pPr algn="ctr" eaLnBrk="1" hangingPunct="1"/>
              <a:r>
                <a:rPr lang="en-US" altLang="zh-TW" sz="1600" dirty="0" err="1"/>
                <a:t>MAC:cc:cc:cc:cc:cc:cc</a:t>
              </a:r>
              <a:endParaRPr lang="en-US" altLang="zh-TW" sz="1600" dirty="0"/>
            </a:p>
          </p:txBody>
        </p:sp>
        <p:sp>
          <p:nvSpPr>
            <p:cNvPr id="4136" name="Line 91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ABF922B0-A6C4-4BB7-9B11-3256DF42972A}" type="slidenum">
              <a:rPr lang="en-US" altLang="zh-TW" sz="1400"/>
              <a:pPr eaLnBrk="1" hangingPunct="1"/>
              <a:t>3</a:t>
            </a:fld>
            <a:endParaRPr lang="en-US" altLang="zh-TW" sz="1400"/>
          </a:p>
        </p:txBody>
      </p:sp>
      <p:graphicFrame>
        <p:nvGraphicFramePr>
          <p:cNvPr id="26" name="Group 66"/>
          <p:cNvGraphicFramePr>
            <a:graphicFrameLocks noGrp="1"/>
          </p:cNvGraphicFramePr>
          <p:nvPr/>
        </p:nvGraphicFramePr>
        <p:xfrm>
          <a:off x="3238500" y="5486400"/>
          <a:ext cx="2590800" cy="677863"/>
        </p:xfrm>
        <a:graphic>
          <a:graphicData uri="http://schemas.openxmlformats.org/drawingml/2006/table">
            <a:tbl>
              <a:tblPr/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6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aa:aa:aa:aa:aa:aa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4267200" y="228600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Sender IP</a:t>
            </a:r>
          </a:p>
          <a:p>
            <a:r>
              <a:rPr lang="en-US" altLang="zh-TW" sz="1600" dirty="0"/>
              <a:t>Sender MAC</a:t>
            </a:r>
            <a:endParaRPr lang="zh-TW" altLang="en-US" sz="1600" dirty="0"/>
          </a:p>
        </p:txBody>
      </p:sp>
      <p:cxnSp>
        <p:nvCxnSpPr>
          <p:cNvPr id="28" name="直線單箭頭接點 27"/>
          <p:cNvCxnSpPr>
            <a:stCxn id="25" idx="3"/>
          </p:cNvCxnSpPr>
          <p:nvPr/>
        </p:nvCxnSpPr>
        <p:spPr bwMode="auto">
          <a:xfrm>
            <a:off x="5540305" y="520988"/>
            <a:ext cx="708095" cy="2410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342900" y="3603625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A</a:t>
            </a:r>
          </a:p>
          <a:p>
            <a:pPr algn="ctr" eaLnBrk="1" hangingPunct="1"/>
            <a:r>
              <a:rPr lang="en-US" altLang="zh-TW" sz="1800"/>
              <a:t>IP:10.0.0.1</a:t>
            </a:r>
          </a:p>
          <a:p>
            <a:pPr algn="ctr" eaLnBrk="1" hangingPunct="1"/>
            <a:r>
              <a:rPr lang="en-US" altLang="zh-TW" sz="1800"/>
              <a:t>MAC:aa:aa:aa:aa:aa:aa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3311525" y="3603625"/>
            <a:ext cx="236855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B</a:t>
            </a:r>
          </a:p>
          <a:p>
            <a:pPr algn="ctr" eaLnBrk="1" hangingPunct="1"/>
            <a:r>
              <a:rPr lang="en-US" altLang="zh-TW" sz="1800"/>
              <a:t>IP:10.0.0.2</a:t>
            </a:r>
          </a:p>
          <a:p>
            <a:pPr algn="ctr" eaLnBrk="1" hangingPunct="1"/>
            <a:r>
              <a:rPr lang="en-US" altLang="zh-TW" sz="1800"/>
              <a:t>MAC:bb:bb:bb:bb:bb:bb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6362700" y="3603625"/>
            <a:ext cx="2209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/>
              <a:t>Hacker S</a:t>
            </a:r>
          </a:p>
          <a:p>
            <a:pPr algn="ctr" eaLnBrk="1" hangingPunct="1"/>
            <a:r>
              <a:rPr lang="en-US" altLang="zh-TW" sz="1800"/>
              <a:t>IP:10.0.0.3</a:t>
            </a:r>
          </a:p>
          <a:p>
            <a:pPr algn="ctr" eaLnBrk="1" hangingPunct="1"/>
            <a:r>
              <a:rPr lang="en-US" altLang="zh-TW" sz="1800"/>
              <a:t>MAC:cc:cc:cc:cc:cc:cc</a:t>
            </a:r>
          </a:p>
        </p:txBody>
      </p:sp>
      <p:sp>
        <p:nvSpPr>
          <p:cNvPr id="5125" name="Oval 6"/>
          <p:cNvSpPr>
            <a:spLocks noChangeArrowheads="1"/>
          </p:cNvSpPr>
          <p:nvPr/>
        </p:nvSpPr>
        <p:spPr bwMode="auto">
          <a:xfrm>
            <a:off x="3733800" y="1219200"/>
            <a:ext cx="15240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/>
              <a:t>switch</a:t>
            </a:r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>
            <a:off x="4495800" y="1905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Line 8"/>
          <p:cNvSpPr>
            <a:spLocks noChangeShapeType="1"/>
          </p:cNvSpPr>
          <p:nvPr/>
        </p:nvSpPr>
        <p:spPr bwMode="auto">
          <a:xfrm flipV="1">
            <a:off x="1447800" y="1524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 flipV="1">
            <a:off x="1447800" y="1524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10"/>
          <p:cNvSpPr>
            <a:spLocks noChangeShapeType="1"/>
          </p:cNvSpPr>
          <p:nvPr/>
        </p:nvSpPr>
        <p:spPr bwMode="auto">
          <a:xfrm>
            <a:off x="5257800" y="1524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 flipH="1" flipV="1">
            <a:off x="7467600" y="1524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594" name="Group 66"/>
          <p:cNvGraphicFramePr>
            <a:graphicFrameLocks noGrp="1"/>
          </p:cNvGraphicFramePr>
          <p:nvPr/>
        </p:nvGraphicFramePr>
        <p:xfrm>
          <a:off x="152400" y="5486400"/>
          <a:ext cx="2590800" cy="677863"/>
        </p:xfrm>
        <a:graphic>
          <a:graphicData uri="http://schemas.openxmlformats.org/drawingml/2006/table">
            <a:tbl>
              <a:tblPr/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6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10.0.0.2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cc:cc:cc:cc:cc:cc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42" name="Text Box 68"/>
          <p:cNvSpPr txBox="1">
            <a:spLocks noChangeArrowheads="1"/>
          </p:cNvSpPr>
          <p:nvPr/>
        </p:nvSpPr>
        <p:spPr bwMode="auto">
          <a:xfrm>
            <a:off x="990600" y="5029200"/>
            <a:ext cx="120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sp>
        <p:nvSpPr>
          <p:cNvPr id="5143" name="Text Box 80"/>
          <p:cNvSpPr txBox="1">
            <a:spLocks noChangeArrowheads="1"/>
          </p:cNvSpPr>
          <p:nvPr/>
        </p:nvSpPr>
        <p:spPr bwMode="auto">
          <a:xfrm>
            <a:off x="3886200" y="5029200"/>
            <a:ext cx="120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/>
              <a:t>ARP cache</a:t>
            </a:r>
          </a:p>
        </p:txBody>
      </p:sp>
      <p:sp>
        <p:nvSpPr>
          <p:cNvPr id="514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71F896FE-1FD4-4A59-B3DC-047FE50F4DC5}" type="slidenum">
              <a:rPr lang="en-US" altLang="zh-TW" sz="1400"/>
              <a:pPr eaLnBrk="1" hangingPunct="1"/>
              <a:t>4</a:t>
            </a:fld>
            <a:endParaRPr lang="en-US" altLang="zh-TW" sz="1400"/>
          </a:p>
        </p:txBody>
      </p:sp>
      <p:graphicFrame>
        <p:nvGraphicFramePr>
          <p:cNvPr id="26" name="Group 66"/>
          <p:cNvGraphicFramePr>
            <a:graphicFrameLocks noGrp="1"/>
          </p:cNvGraphicFramePr>
          <p:nvPr/>
        </p:nvGraphicFramePr>
        <p:xfrm>
          <a:off x="3238500" y="5486400"/>
          <a:ext cx="2590800" cy="677863"/>
        </p:xfrm>
        <a:graphic>
          <a:graphicData uri="http://schemas.openxmlformats.org/drawingml/2006/table">
            <a:tbl>
              <a:tblPr/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6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MAC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10.0.0.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endParaRPr kumimoji="1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aa:aa:aa:aa:aa:aa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56" name="Text Box 44"/>
          <p:cNvSpPr txBox="1">
            <a:spLocks noChangeArrowheads="1"/>
          </p:cNvSpPr>
          <p:nvPr/>
        </p:nvSpPr>
        <p:spPr bwMode="auto">
          <a:xfrm>
            <a:off x="212725" y="6213475"/>
            <a:ext cx="2849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A’s cache is poisoned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715000"/>
          </a:xfrm>
        </p:spPr>
        <p:txBody>
          <a:bodyPr/>
          <a:lstStyle/>
          <a:p>
            <a:pPr eaLnBrk="1" hangingPunct="1"/>
            <a:r>
              <a:rPr lang="en-US" altLang="zh-TW" sz="2800"/>
              <a:t>Now all the packets that A intends to send to B will go to the hacker’s machine.</a:t>
            </a:r>
          </a:p>
          <a:p>
            <a:pPr eaLnBrk="1" hangingPunct="1"/>
            <a:r>
              <a:rPr lang="en-US" altLang="zh-TW" sz="2800"/>
              <a:t>Cache entry would expire, so it needs to be updated by sending the ARP reply again.</a:t>
            </a:r>
          </a:p>
          <a:p>
            <a:pPr lvl="1" eaLnBrk="1" hangingPunct="1"/>
            <a:r>
              <a:rPr lang="en-US" altLang="zh-TW" sz="2400"/>
              <a:t>How often?</a:t>
            </a:r>
          </a:p>
          <a:p>
            <a:pPr lvl="2" eaLnBrk="1" hangingPunct="1"/>
            <a:r>
              <a:rPr lang="en-US" altLang="zh-TW" sz="2000"/>
              <a:t>Depends on the particular system.</a:t>
            </a:r>
          </a:p>
          <a:p>
            <a:pPr lvl="2" eaLnBrk="1" hangingPunct="1"/>
            <a:r>
              <a:rPr lang="en-US" altLang="zh-TW" sz="2000"/>
              <a:t>Usually every 40s should be sufficient.</a:t>
            </a:r>
          </a:p>
          <a:p>
            <a:pPr eaLnBrk="1" hangingPunct="1"/>
            <a:r>
              <a:rPr lang="en-US" altLang="zh-TW" sz="2800"/>
              <a:t>In addition, the hacker may not want his Ethernet driver talk too much</a:t>
            </a:r>
          </a:p>
          <a:p>
            <a:pPr lvl="1" eaLnBrk="1" hangingPunct="1"/>
            <a:r>
              <a:rPr lang="en-US" altLang="zh-TW" sz="2400"/>
              <a:t>Disable ARP: </a:t>
            </a:r>
            <a:r>
              <a:rPr lang="en-US" altLang="zh-TW" sz="2400">
                <a:solidFill>
                  <a:srgbClr val="0070C0"/>
                </a:solidFill>
              </a:rPr>
              <a:t>ifconfig eth1 –arp</a:t>
            </a:r>
          </a:p>
          <a:p>
            <a:pPr lvl="2" eaLnBrk="1" hangingPunct="1"/>
            <a:r>
              <a:rPr lang="en-US" altLang="zh-TW" sz="2000"/>
              <a:t>No ARP request / reply</a:t>
            </a:r>
            <a:endParaRPr lang="en-US" altLang="zh-TW" sz="2000">
              <a:solidFill>
                <a:srgbClr val="0070C0"/>
              </a:solidFill>
            </a:endParaRPr>
          </a:p>
          <a:p>
            <a:pPr lvl="1" eaLnBrk="1" hangingPunct="1"/>
            <a:r>
              <a:rPr lang="en-US" altLang="zh-TW" sz="2400"/>
              <a:t>Enable ARP: </a:t>
            </a:r>
            <a:r>
              <a:rPr lang="en-US" altLang="zh-TW" sz="2400">
                <a:solidFill>
                  <a:srgbClr val="0070C0"/>
                </a:solidFill>
              </a:rPr>
              <a:t>ifconfig eth1 arp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C2ADCDB5-870E-4F2E-A100-371342CFEF1E}" type="slidenum">
              <a:rPr lang="en-US" altLang="zh-TW" sz="1400"/>
              <a:pPr eaLnBrk="1" hangingPunct="1"/>
              <a:t>5</a:t>
            </a:fld>
            <a:endParaRPr lang="en-US" altLang="zh-TW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S’s spoofed ARP reply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1800" dirty="0"/>
              <a:t>Assume S tries to impersonate B and compromise victim A</a:t>
            </a:r>
          </a:p>
          <a:p>
            <a:pPr eaLnBrk="1" hangingPunct="1"/>
            <a:r>
              <a:rPr lang="en-US" altLang="zh-TW" sz="1800" dirty="0"/>
              <a:t>Spoofed ARP reply packet</a:t>
            </a:r>
          </a:p>
          <a:p>
            <a:pPr lvl="1" eaLnBrk="1" hangingPunct="1"/>
            <a:r>
              <a:rPr lang="en-US" altLang="zh-TW" sz="1800" dirty="0"/>
              <a:t>Sender Hardware Address – S’s MAC address</a:t>
            </a:r>
          </a:p>
          <a:p>
            <a:pPr lvl="1" eaLnBrk="1" hangingPunct="1"/>
            <a:r>
              <a:rPr lang="en-US" altLang="zh-TW" sz="1800" dirty="0"/>
              <a:t>Sender Protocol Address – B’s IP address</a:t>
            </a:r>
          </a:p>
          <a:p>
            <a:pPr lvl="1" eaLnBrk="1" hangingPunct="1"/>
            <a:r>
              <a:rPr lang="en-US" altLang="zh-TW" sz="1800" dirty="0"/>
              <a:t>Target Hardware Address – A’s MAC address</a:t>
            </a:r>
          </a:p>
          <a:p>
            <a:pPr lvl="1" eaLnBrk="1" hangingPunct="1"/>
            <a:r>
              <a:rPr lang="en-US" altLang="zh-TW" sz="1800" dirty="0"/>
              <a:t>Target Protocol Address – A’s IP address</a:t>
            </a:r>
          </a:p>
          <a:p>
            <a:pPr eaLnBrk="1" hangingPunct="1"/>
            <a:r>
              <a:rPr lang="en-US" altLang="zh-TW" sz="1800" dirty="0"/>
              <a:t>Ethernet layer</a:t>
            </a:r>
          </a:p>
          <a:p>
            <a:pPr lvl="1" eaLnBrk="1" hangingPunct="1"/>
            <a:r>
              <a:rPr lang="en-US" altLang="zh-TW" sz="1800" dirty="0"/>
              <a:t>Source Hardware Address – S’s MAC address</a:t>
            </a:r>
          </a:p>
          <a:p>
            <a:pPr lvl="1" eaLnBrk="1" hangingPunct="1"/>
            <a:r>
              <a:rPr lang="en-US" altLang="zh-TW" sz="1800" dirty="0"/>
              <a:t>Target Hardware Address – A’s MAC address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DDDCDDD3-2A22-4DA2-80CD-CEE1A75F4770}" type="slidenum">
              <a:rPr lang="en-US" altLang="zh-TW" sz="1400"/>
              <a:pPr eaLnBrk="1" hangingPunct="1"/>
              <a:t>6</a:t>
            </a:fld>
            <a:endParaRPr lang="en-US" altLang="zh-TW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S’s spoofed ARP request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1800"/>
              <a:t>Some machines will also update the ARP cache according to the MAC address appeared in the ARP request.</a:t>
            </a:r>
          </a:p>
          <a:p>
            <a:pPr eaLnBrk="1" hangingPunct="1"/>
            <a:r>
              <a:rPr lang="en-US" altLang="zh-TW" sz="1800"/>
              <a:t>Assume S tries to impersonate B and compromise victim A</a:t>
            </a:r>
          </a:p>
          <a:p>
            <a:pPr eaLnBrk="1" hangingPunct="1"/>
            <a:r>
              <a:rPr lang="en-US" altLang="zh-TW" sz="1800"/>
              <a:t>Spoofed ARP request packet</a:t>
            </a:r>
          </a:p>
          <a:p>
            <a:pPr lvl="1" eaLnBrk="1" hangingPunct="1"/>
            <a:r>
              <a:rPr lang="en-US" altLang="zh-TW" sz="1800"/>
              <a:t>Sender Hardware Address – S’s MAC address</a:t>
            </a:r>
          </a:p>
          <a:p>
            <a:pPr lvl="1" eaLnBrk="1" hangingPunct="1"/>
            <a:r>
              <a:rPr lang="en-US" altLang="zh-TW" sz="1800"/>
              <a:t>Sender Protocol Address – B’s IP address</a:t>
            </a:r>
          </a:p>
          <a:p>
            <a:pPr lvl="1" eaLnBrk="1" hangingPunct="1"/>
            <a:r>
              <a:rPr lang="en-US" altLang="zh-TW" sz="1800"/>
              <a:t>Target Hardware Address – Zeroes</a:t>
            </a:r>
          </a:p>
          <a:p>
            <a:pPr lvl="1" eaLnBrk="1" hangingPunct="1"/>
            <a:r>
              <a:rPr lang="en-US" altLang="zh-TW" sz="1800"/>
              <a:t>Target Protocol Address – A’s IP address</a:t>
            </a:r>
          </a:p>
          <a:p>
            <a:pPr eaLnBrk="1" hangingPunct="1"/>
            <a:r>
              <a:rPr lang="en-US" altLang="zh-TW" sz="1800"/>
              <a:t>Ethernet layer</a:t>
            </a:r>
          </a:p>
          <a:p>
            <a:pPr lvl="1" eaLnBrk="1" hangingPunct="1"/>
            <a:r>
              <a:rPr lang="en-US" altLang="zh-TW" sz="1800"/>
              <a:t>Source Hardware Address – S’s MAC address</a:t>
            </a:r>
          </a:p>
          <a:p>
            <a:pPr lvl="1" eaLnBrk="1" hangingPunct="1"/>
            <a:r>
              <a:rPr lang="en-US" altLang="zh-TW" sz="1800"/>
              <a:t>Target Hardware Address – FF:FF:FF:FF:FF:FF</a:t>
            </a:r>
          </a:p>
          <a:p>
            <a:pPr eaLnBrk="1" hangingPunct="1"/>
            <a:endParaRPr lang="en-US" alt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8D179FED-2AA5-41CE-9F55-1CAC4093FB5E}" type="slidenum">
              <a:rPr lang="en-US" altLang="zh-TW" sz="1400"/>
              <a:pPr eaLnBrk="1" hangingPunct="1"/>
              <a:t>7</a:t>
            </a:fld>
            <a:endParaRPr lang="en-US" altLang="zh-TW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Demonstration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z="2800"/>
              <a:t>We will discuss the program “</a:t>
            </a:r>
            <a:r>
              <a:rPr lang="en-US" altLang="zh-TW" sz="2800">
                <a:solidFill>
                  <a:srgbClr val="0070C0"/>
                </a:solidFill>
              </a:rPr>
              <a:t>send_arp_reply.c</a:t>
            </a:r>
            <a:r>
              <a:rPr lang="en-US" altLang="zh-TW" sz="2800"/>
              <a:t>”</a:t>
            </a:r>
          </a:p>
          <a:p>
            <a:pPr eaLnBrk="1" hangingPunct="1"/>
            <a:r>
              <a:rPr lang="en-US" altLang="zh-TW" sz="2800"/>
              <a:t>Experiment</a:t>
            </a:r>
          </a:p>
          <a:p>
            <a:pPr lvl="1" eaLnBrk="1" hangingPunct="1"/>
            <a:r>
              <a:rPr lang="en-US" altLang="zh-TW" sz="2400"/>
              <a:t>Use Ethereal to capture the spoofed ARP reply.</a:t>
            </a:r>
          </a:p>
          <a:p>
            <a:pPr lvl="1" eaLnBrk="1" hangingPunct="1"/>
            <a:r>
              <a:rPr lang="en-US" altLang="zh-TW" sz="2400"/>
              <a:t>Use the command “arp” to show that the target machine will accept the reply and updates its ARP cache.</a:t>
            </a:r>
          </a:p>
          <a:p>
            <a:pPr lvl="2" eaLnBrk="1" hangingPunct="1"/>
            <a:r>
              <a:rPr lang="en-US" altLang="zh-TW" sz="2000"/>
              <a:t>Sometimes there has to be an entry in the ARP cache in the victim’s machine in order to be poisoned successfully</a:t>
            </a:r>
          </a:p>
          <a:p>
            <a:pPr eaLnBrk="1" hangingPunct="1"/>
            <a:r>
              <a:rPr lang="en-US" altLang="zh-TW" sz="2800"/>
              <a:t>We can also modify the program, so that it can send spoofed ARP request: “</a:t>
            </a:r>
            <a:r>
              <a:rPr lang="en-US" altLang="zh-TW" sz="2800">
                <a:solidFill>
                  <a:srgbClr val="0070C0"/>
                </a:solidFill>
              </a:rPr>
              <a:t>send_arp_request.c</a:t>
            </a:r>
            <a:r>
              <a:rPr lang="en-US" altLang="zh-TW" sz="2800"/>
              <a:t>”.</a:t>
            </a:r>
          </a:p>
        </p:txBody>
      </p:sp>
      <p:sp>
        <p:nvSpPr>
          <p:cNvPr id="1126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8450E46D-0B15-4E77-9B96-C28CD353A115}" type="slidenum">
              <a:rPr lang="en-US" altLang="zh-TW" sz="1400"/>
              <a:pPr eaLnBrk="1" hangingPunct="1"/>
              <a:t>8</a:t>
            </a:fld>
            <a:endParaRPr lang="en-US" altLang="zh-TW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solidFill>
                  <a:schemeClr val="accent2"/>
                </a:solidFill>
              </a:rPr>
              <a:t>ARP Cache Validation</a:t>
            </a:r>
          </a:p>
          <a:p>
            <a:pPr lvl="1" eaLnBrk="1" hangingPunct="1"/>
            <a:r>
              <a:rPr lang="en-US" altLang="zh-TW" sz="2400" dirty="0"/>
              <a:t>Some systems would try to delete out-of-date cache entries by sending out some </a:t>
            </a:r>
            <a:r>
              <a:rPr lang="en-US" altLang="zh-TW" sz="2400" dirty="0" err="1"/>
              <a:t>unicast</a:t>
            </a:r>
            <a:r>
              <a:rPr lang="en-US" altLang="zh-TW" sz="2400" dirty="0"/>
              <a:t> ARP requests based on those entries.</a:t>
            </a:r>
          </a:p>
          <a:p>
            <a:pPr lvl="2" eaLnBrk="1" hangingPunct="1"/>
            <a:r>
              <a:rPr lang="en-US" altLang="zh-TW" sz="2000" dirty="0" err="1"/>
              <a:t>Unicast</a:t>
            </a:r>
            <a:r>
              <a:rPr lang="en-US" altLang="zh-TW" sz="2000" dirty="0"/>
              <a:t>: directed to the target host only</a:t>
            </a:r>
          </a:p>
          <a:p>
            <a:pPr lvl="1" eaLnBrk="1" hangingPunct="1"/>
            <a:r>
              <a:rPr lang="en-US" altLang="zh-TW" sz="2400" dirty="0"/>
              <a:t>If no ARP reply is received after some trials, the entry will be deleted</a:t>
            </a:r>
          </a:p>
          <a:p>
            <a:pPr lvl="1" eaLnBrk="1" hangingPunct="1"/>
            <a:r>
              <a:rPr lang="en-US" altLang="zh-TW" sz="2400" dirty="0"/>
              <a:t>To prevent this, the hacker keeps sending the victim with spoofed ARP replies </a:t>
            </a:r>
          </a:p>
          <a:p>
            <a:pPr lvl="2" eaLnBrk="1" hangingPunct="1"/>
            <a:r>
              <a:rPr lang="en-US" altLang="zh-TW" sz="2000" dirty="0"/>
              <a:t>For example, the hacker keep impersonating B to send ARP replies to A.</a:t>
            </a:r>
          </a:p>
          <a:p>
            <a:pPr lvl="1" eaLnBrk="1" hangingPunct="1"/>
            <a:r>
              <a:rPr lang="en-US" altLang="zh-TW" sz="2400" dirty="0"/>
              <a:t>How often?</a:t>
            </a:r>
          </a:p>
          <a:p>
            <a:pPr lvl="2" eaLnBrk="1" hangingPunct="1"/>
            <a:r>
              <a:rPr lang="en-US" altLang="zh-TW" sz="2000" dirty="0"/>
              <a:t>Again every 40s is usually OK.</a:t>
            </a:r>
            <a:endParaRPr lang="en-US" altLang="zh-TW" sz="2400" dirty="0"/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/>
            <a:fld id="{6D869A17-F85F-4794-BA96-F0F4E1331840}" type="slidenum">
              <a:rPr lang="en-US" altLang="zh-TW" sz="1400"/>
              <a:pPr eaLnBrk="1" hangingPunct="1"/>
              <a:t>9</a:t>
            </a:fld>
            <a:endParaRPr lang="en-US" altLang="zh-TW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Settings\mhwong\Application Data\Microsoft\Templates\mystyle.pot</Template>
  <TotalTime>3681</TotalTime>
  <Words>834</Words>
  <Application>Microsoft Macintosh PowerPoint</Application>
  <PresentationFormat>全屏显示(4:3)</PresentationFormat>
  <Paragraphs>124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Calibri</vt:lpstr>
      <vt:lpstr>Times New Roman</vt:lpstr>
      <vt:lpstr>mystyle</vt:lpstr>
      <vt:lpstr>ARP Spoofing (Part II)</vt:lpstr>
      <vt:lpstr>ARP Spoofing</vt:lpstr>
      <vt:lpstr>PowerPoint 演示文稿</vt:lpstr>
      <vt:lpstr>PowerPoint 演示文稿</vt:lpstr>
      <vt:lpstr>PowerPoint 演示文稿</vt:lpstr>
      <vt:lpstr>S’s spoofed ARP reply</vt:lpstr>
      <vt:lpstr>S’s spoofed ARP request</vt:lpstr>
      <vt:lpstr>Demonstration</vt:lpstr>
      <vt:lpstr>PowerPoint 演示文稿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 Spoofing (Part II)</dc:title>
  <cp:lastModifiedBy>XU, Xuehan</cp:lastModifiedBy>
  <cp:revision>2</cp:revision>
  <dcterms:created xsi:type="dcterms:W3CDTF">1601-01-01T00:00:00Z</dcterms:created>
  <dcterms:modified xsi:type="dcterms:W3CDTF">2020-03-29T15:50:38Z</dcterms:modified>
</cp:coreProperties>
</file>