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9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83" r:id="rId15"/>
    <p:sldId id="284" r:id="rId16"/>
    <p:sldId id="285" r:id="rId17"/>
    <p:sldId id="273" r:id="rId18"/>
    <p:sldId id="274" r:id="rId19"/>
    <p:sldId id="275" r:id="rId20"/>
    <p:sldId id="276" r:id="rId21"/>
    <p:sldId id="286" r:id="rId22"/>
    <p:sldId id="277" r:id="rId23"/>
    <p:sldId id="304" r:id="rId24"/>
    <p:sldId id="299" r:id="rId25"/>
    <p:sldId id="300" r:id="rId26"/>
    <p:sldId id="301" r:id="rId27"/>
    <p:sldId id="302" r:id="rId28"/>
    <p:sldId id="303" r:id="rId29"/>
    <p:sldId id="278" r:id="rId30"/>
    <p:sldId id="279" r:id="rId31"/>
    <p:sldId id="296" r:id="rId32"/>
    <p:sldId id="281" r:id="rId33"/>
    <p:sldId id="297" r:id="rId34"/>
    <p:sldId id="282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Arial Unicode MS" pitchFamily="34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Arial Unicode MS" pitchFamily="34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Arial Unicode MS" pitchFamily="34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Arial Unicode MS" pitchFamily="34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Arial Unicode MS" pitchFamily="34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Arial Unicode MS" pitchFamily="34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Arial Unicode MS" pitchFamily="34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Arial Unicode MS" pitchFamily="34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Arial Unicode MS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33"/>
    <p:restoredTop sz="79986" autoAdjust="0"/>
  </p:normalViewPr>
  <p:slideViewPr>
    <p:cSldViewPr>
      <p:cViewPr varScale="1">
        <p:scale>
          <a:sx n="97" d="100"/>
          <a:sy n="97" d="100"/>
        </p:scale>
        <p:origin x="160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charset="-120"/>
              </a:defRPr>
            </a:lvl1pPr>
          </a:lstStyle>
          <a:p>
            <a:fld id="{D3094CB7-B50B-403A-86B7-0E1A7AD788B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charset="-120"/>
              </a:defRPr>
            </a:lvl1pPr>
          </a:lstStyle>
          <a:p>
            <a:fld id="{1121F98E-10F3-402B-9A1D-A0BC9278127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>
                <a:ea typeface="新細明體" charset="-120"/>
              </a:rPr>
              <a:t>Demo</a:t>
            </a:r>
          </a:p>
          <a:p>
            <a:r>
              <a:rPr lang="en-US" altLang="en-US" b="1">
                <a:ea typeface="新細明體" charset="-120"/>
              </a:rPr>
              <a:t>netstat -an</a:t>
            </a:r>
          </a:p>
          <a:p>
            <a:r>
              <a:rPr lang="en-US" altLang="en-US" b="1">
                <a:ea typeface="新細明體" charset="-120"/>
              </a:rPr>
              <a:t>netstat -a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903F7E1-5419-4BBA-AA85-97B9FAA8EA1E}" type="slidenum">
              <a:rPr lang="en-US" altLang="en-US">
                <a:ea typeface="Arial Unicode MS" pitchFamily="34" charset="-120"/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en-US">
              <a:ea typeface="Arial Unicode MS" pitchFamily="34" charset="-12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en-US" altLang="zh-TW">
              <a:ea typeface="新細明體" charset="-12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5ED4F86B-742E-4C9B-88D7-7C184384D541}" type="slidenum">
              <a:rPr lang="en-US" altLang="en-US">
                <a:ea typeface="Arial Unicode MS" pitchFamily="34" charset="-120"/>
              </a:rPr>
              <a:pPr eaLnBrk="1" hangingPunct="1">
                <a:spcBef>
                  <a:spcPct val="0"/>
                </a:spcBef>
              </a:pPr>
              <a:t>16</a:t>
            </a:fld>
            <a:endParaRPr lang="en-US" altLang="en-US">
              <a:ea typeface="Arial Unicode MS" pitchFamily="34" charset="-12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altLang="zh-TW" b="1" dirty="0"/>
              <a:t>Demo (with Ethereal)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altLang="zh-TW" b="1" dirty="0" err="1"/>
              <a:t>nmap</a:t>
            </a:r>
            <a:r>
              <a:rPr lang="en-US" altLang="zh-TW" b="1" dirty="0"/>
              <a:t> -</a:t>
            </a:r>
            <a:r>
              <a:rPr lang="en-US" altLang="zh-TW" b="1" dirty="0" err="1"/>
              <a:t>sU</a:t>
            </a:r>
            <a:r>
              <a:rPr lang="en-US" altLang="zh-TW" b="1" dirty="0"/>
              <a:t> -p68 &lt;</a:t>
            </a:r>
            <a:r>
              <a:rPr lang="en-US" altLang="zh-TW" b="1" dirty="0" err="1"/>
              <a:t>ip_address</a:t>
            </a:r>
            <a:r>
              <a:rPr lang="en-US" altLang="zh-TW" b="1" dirty="0"/>
              <a:t>&gt;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altLang="zh-TW" b="1" dirty="0" err="1"/>
              <a:t>nmap</a:t>
            </a:r>
            <a:r>
              <a:rPr lang="en-US" altLang="zh-TW" b="1" dirty="0"/>
              <a:t> -</a:t>
            </a:r>
            <a:r>
              <a:rPr lang="en-US" altLang="zh-TW" b="1" dirty="0" err="1"/>
              <a:t>sU</a:t>
            </a:r>
            <a:r>
              <a:rPr lang="en-US" altLang="zh-TW" b="1" dirty="0"/>
              <a:t> -p69 &lt;</a:t>
            </a:r>
            <a:r>
              <a:rPr lang="en-US" altLang="zh-TW" b="1" dirty="0" err="1"/>
              <a:t>ip_address</a:t>
            </a:r>
            <a:r>
              <a:rPr lang="en-US" altLang="zh-TW" b="1" dirty="0"/>
              <a:t>&gt;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481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0B4052C7-7A16-4F66-9A6F-F8A0846FCDE7}" type="slidenum">
              <a:rPr lang="en-US" altLang="zh-TW">
                <a:ea typeface="Arial Unicode MS" pitchFamily="34" charset="-120"/>
              </a:rPr>
              <a:pPr eaLnBrk="1" hangingPunct="1">
                <a:spcBef>
                  <a:spcPct val="0"/>
                </a:spcBef>
              </a:pPr>
              <a:t>17</a:t>
            </a:fld>
            <a:endParaRPr lang="en-US" altLang="zh-TW">
              <a:ea typeface="Arial Unicode MS" pitchFamily="34" charset="-12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新細明體" charset="-120"/>
              </a:rPr>
              <a:t>短时间发多个</a:t>
            </a:r>
            <a:r>
              <a:rPr lang="en-US" altLang="zh-CN" dirty="0">
                <a:ea typeface="新細明體" charset="-120"/>
              </a:rPr>
              <a:t>reply</a:t>
            </a:r>
            <a:r>
              <a:rPr lang="zh-CN" altLang="en-US">
                <a:ea typeface="新細明體" charset="-120"/>
              </a:rPr>
              <a:t>咋了呢</a:t>
            </a:r>
            <a:endParaRPr lang="en-US" altLang="zh-TW">
              <a:ea typeface="新細明體" charset="-12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F7C3BC0-E8E4-4F18-972C-6646F7CD897C}" type="slidenum">
              <a:rPr lang="en-US" altLang="en-US">
                <a:ea typeface="Arial Unicode MS" pitchFamily="34" charset="-120"/>
              </a:rPr>
              <a:pPr eaLnBrk="1" hangingPunct="1">
                <a:spcBef>
                  <a:spcPct val="0"/>
                </a:spcBef>
              </a:pPr>
              <a:t>18</a:t>
            </a:fld>
            <a:endParaRPr lang="en-US" altLang="en-US">
              <a:ea typeface="Arial Unicode MS" pitchFamily="34" charset="-12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新細明體" charset="-12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8934E13-5BAD-4BF6-9904-34F7E1930082}" type="slidenum">
              <a:rPr lang="en-US" altLang="en-US">
                <a:ea typeface="Arial Unicode MS" pitchFamily="34" charset="-120"/>
              </a:rPr>
              <a:pPr eaLnBrk="1" hangingPunct="1">
                <a:spcBef>
                  <a:spcPct val="0"/>
                </a:spcBef>
              </a:pPr>
              <a:t>24</a:t>
            </a:fld>
            <a:endParaRPr lang="en-US" altLang="en-US"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7763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新細明體" charset="-12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0B9500AD-82E9-40E5-BDB7-3921FD98D8F8}" type="slidenum">
              <a:rPr lang="en-US" altLang="en-US">
                <a:ea typeface="Arial Unicode MS" pitchFamily="34" charset="-120"/>
              </a:rPr>
              <a:pPr eaLnBrk="1" hangingPunct="1">
                <a:spcBef>
                  <a:spcPct val="0"/>
                </a:spcBef>
              </a:pPr>
              <a:t>25</a:t>
            </a:fld>
            <a:endParaRPr lang="en-US" altLang="en-US"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8234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新細明體" charset="-12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53B5049A-4BCA-40E8-A739-C1675708D734}" type="slidenum">
              <a:rPr lang="en-US" altLang="en-US">
                <a:ea typeface="Arial Unicode MS" pitchFamily="34" charset="-120"/>
              </a:rPr>
              <a:pPr eaLnBrk="1" hangingPunct="1">
                <a:spcBef>
                  <a:spcPct val="0"/>
                </a:spcBef>
              </a:pPr>
              <a:t>26</a:t>
            </a:fld>
            <a:endParaRPr lang="en-US" altLang="en-US"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3994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新細明體" charset="-12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7F73C2B-D396-48CD-9AD7-43C7B5070518}" type="slidenum">
              <a:rPr lang="en-US" altLang="en-US">
                <a:ea typeface="Arial Unicode MS" pitchFamily="34" charset="-120"/>
              </a:rPr>
              <a:pPr eaLnBrk="1" hangingPunct="1">
                <a:spcBef>
                  <a:spcPct val="0"/>
                </a:spcBef>
              </a:pPr>
              <a:t>27</a:t>
            </a:fld>
            <a:endParaRPr lang="en-US" altLang="en-US"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3181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0BBEB64A-25EF-4A9F-8950-2B2089E3A4B6}" type="slidenum">
              <a:rPr lang="en-US" altLang="zh-TW">
                <a:ea typeface="Arial Unicode MS" pitchFamily="34" charset="-120"/>
              </a:rPr>
              <a:pPr eaLnBrk="1" hangingPunct="1">
                <a:spcBef>
                  <a:spcPct val="0"/>
                </a:spcBef>
              </a:pPr>
              <a:t>30</a:t>
            </a:fld>
            <a:endParaRPr lang="en-US" altLang="zh-TW">
              <a:ea typeface="Arial Unicode MS" pitchFamily="34" charset="-12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BDAB1247-71F4-4774-ACDA-7047FFACD6E7}" type="slidenum">
              <a:rPr lang="en-US" altLang="zh-TW">
                <a:ea typeface="Arial Unicode MS" pitchFamily="34" charset="-120"/>
              </a:rPr>
              <a:pPr eaLnBrk="1" hangingPunct="1">
                <a:spcBef>
                  <a:spcPct val="0"/>
                </a:spcBef>
              </a:pPr>
              <a:t>31</a:t>
            </a:fld>
            <a:endParaRPr lang="en-US" altLang="zh-TW">
              <a:ea typeface="Arial Unicode MS" pitchFamily="34" charset="-12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新細明體" charset="-12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14FD1F77-30D3-44F3-842C-7AA4AFF2D84F}" type="slidenum">
              <a:rPr lang="en-US" altLang="en-US">
                <a:ea typeface="Arial Unicode MS" pitchFamily="34" charset="-120"/>
              </a:rPr>
              <a:pPr eaLnBrk="1" hangingPunct="1">
                <a:spcBef>
                  <a:spcPct val="0"/>
                </a:spcBef>
              </a:pPr>
              <a:t>32</a:t>
            </a:fld>
            <a:endParaRPr lang="en-US" altLang="en-US">
              <a:ea typeface="Arial Unicode MS" pitchFamily="34" charset="-12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新細明體" charset="-12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4EF34D6-9694-487E-B9C2-680A0C45D68E}" type="slidenum">
              <a:rPr lang="en-US" altLang="en-US">
                <a:ea typeface="Arial Unicode MS" pitchFamily="34" charset="-120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en-US">
              <a:ea typeface="Arial Unicode MS" pitchFamily="34" charset="-12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583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FBE128FA-AF9B-44E1-AB77-F263F5C7D179}" type="slidenum">
              <a:rPr lang="en-US" altLang="zh-TW">
                <a:ea typeface="Arial Unicode MS" pitchFamily="34" charset="-120"/>
              </a:rPr>
              <a:pPr eaLnBrk="1" hangingPunct="1">
                <a:spcBef>
                  <a:spcPct val="0"/>
                </a:spcBef>
              </a:pPr>
              <a:t>33</a:t>
            </a:fld>
            <a:endParaRPr lang="en-US" altLang="zh-TW">
              <a:ea typeface="Arial Unicode MS" pitchFamily="34" charset="-12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F3F812BE-EA51-4438-A3DA-C4EFD63594EE}" type="slidenum">
              <a:rPr lang="en-US" altLang="zh-TW">
                <a:ea typeface="Arial Unicode MS" pitchFamily="34" charset="-120"/>
              </a:rPr>
              <a:pPr eaLnBrk="1" hangingPunct="1">
                <a:spcBef>
                  <a:spcPct val="0"/>
                </a:spcBef>
              </a:pPr>
              <a:t>34</a:t>
            </a:fld>
            <a:endParaRPr lang="en-US" altLang="zh-TW">
              <a:ea typeface="Arial Unicode MS" pitchFamily="34" charset="-12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新細明體" charset="-12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4D0CA39-4A10-44CF-98AA-8DE5202B302F}" type="slidenum">
              <a:rPr lang="en-US" altLang="en-US">
                <a:ea typeface="Arial Unicode MS" pitchFamily="34" charset="-120"/>
              </a:rPr>
              <a:pPr eaLnBrk="1" hangingPunct="1">
                <a:spcBef>
                  <a:spcPct val="0"/>
                </a:spcBef>
              </a:pPr>
              <a:t>8</a:t>
            </a:fld>
            <a:endParaRPr lang="en-US" altLang="en-US">
              <a:ea typeface="Arial Unicode MS" pitchFamily="34" charset="-12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b="1" dirty="0"/>
              <a:t>Demo (with Ethereal)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altLang="zh-TW" b="1" dirty="0" err="1"/>
              <a:t>nmap</a:t>
            </a:r>
            <a:r>
              <a:rPr lang="en-US" altLang="zh-TW" b="1" dirty="0"/>
              <a:t> -</a:t>
            </a:r>
            <a:r>
              <a:rPr lang="en-US" altLang="zh-TW" b="1" dirty="0" err="1"/>
              <a:t>sT</a:t>
            </a:r>
            <a:r>
              <a:rPr lang="en-US" altLang="zh-TW" b="1" dirty="0"/>
              <a:t> -p23 &lt;</a:t>
            </a:r>
            <a:r>
              <a:rPr lang="en-US" altLang="zh-TW" b="1" dirty="0" err="1"/>
              <a:t>ip_address</a:t>
            </a:r>
            <a:r>
              <a:rPr lang="en-US" altLang="zh-TW" b="1" dirty="0"/>
              <a:t>&gt;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altLang="zh-TW" b="1" dirty="0" err="1"/>
              <a:t>nmap</a:t>
            </a:r>
            <a:r>
              <a:rPr lang="en-US" altLang="zh-TW" b="1" dirty="0"/>
              <a:t> -</a:t>
            </a:r>
            <a:r>
              <a:rPr lang="en-US" altLang="zh-TW" b="1" dirty="0" err="1"/>
              <a:t>sT</a:t>
            </a:r>
            <a:r>
              <a:rPr lang="en-US" altLang="zh-TW" b="1" dirty="0"/>
              <a:t> -p25 &lt;</a:t>
            </a:r>
            <a:r>
              <a:rPr lang="en-US" altLang="zh-TW" b="1" dirty="0" err="1"/>
              <a:t>ip_address</a:t>
            </a:r>
            <a:r>
              <a:rPr lang="en-US" altLang="zh-TW" b="1" dirty="0"/>
              <a:t>&gt;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altLang="zh-TW" b="1" dirty="0" err="1"/>
              <a:t>nmap</a:t>
            </a:r>
            <a:r>
              <a:rPr lang="en-US" altLang="zh-TW" b="1" dirty="0"/>
              <a:t> -</a:t>
            </a:r>
            <a:r>
              <a:rPr lang="en-US" altLang="zh-TW" b="1" dirty="0" err="1"/>
              <a:t>sT</a:t>
            </a:r>
            <a:r>
              <a:rPr lang="en-US" altLang="zh-TW" b="1" dirty="0"/>
              <a:t> -p22-25 &lt;</a:t>
            </a:r>
            <a:r>
              <a:rPr lang="en-US" altLang="zh-TW" b="1" dirty="0" err="1"/>
              <a:t>ip_address</a:t>
            </a:r>
            <a:r>
              <a:rPr lang="en-US" altLang="zh-TW" b="1" dirty="0"/>
              <a:t>&gt;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altLang="zh-TW" b="1" dirty="0" err="1"/>
              <a:t>nmap</a:t>
            </a:r>
            <a:r>
              <a:rPr lang="en-US" altLang="zh-TW" b="1" dirty="0"/>
              <a:t> -</a:t>
            </a:r>
            <a:r>
              <a:rPr lang="en-US" altLang="zh-TW" b="1" dirty="0" err="1"/>
              <a:t>sT</a:t>
            </a:r>
            <a:r>
              <a:rPr lang="en-US" altLang="zh-TW" b="1" dirty="0"/>
              <a:t>  &lt;</a:t>
            </a:r>
            <a:r>
              <a:rPr lang="en-US" altLang="zh-TW" b="1" dirty="0" err="1"/>
              <a:t>ip_address</a:t>
            </a:r>
            <a:r>
              <a:rPr lang="en-US" altLang="zh-TW" b="1" dirty="0"/>
              <a:t>&gt;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409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8B01B9F6-E171-4FF0-8197-D2DB73EB0ADA}" type="slidenum">
              <a:rPr lang="en-US" altLang="zh-TW">
                <a:ea typeface="Arial Unicode MS" pitchFamily="34" charset="-120"/>
              </a:rPr>
              <a:pPr eaLnBrk="1" hangingPunct="1">
                <a:spcBef>
                  <a:spcPct val="0"/>
                </a:spcBef>
              </a:pPr>
              <a:t>9</a:t>
            </a:fld>
            <a:endParaRPr lang="en-US" altLang="zh-TW">
              <a:ea typeface="Arial Unicode MS" pitchFamily="34" charset="-12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b="1" dirty="0"/>
              <a:t>Demo (with Ethereal)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altLang="zh-TW" b="1" dirty="0" err="1"/>
              <a:t>nmap</a:t>
            </a:r>
            <a:r>
              <a:rPr lang="en-US" altLang="zh-TW" b="1" dirty="0"/>
              <a:t> -</a:t>
            </a:r>
            <a:r>
              <a:rPr lang="en-US" altLang="zh-TW" b="1" dirty="0" err="1"/>
              <a:t>sS</a:t>
            </a:r>
            <a:r>
              <a:rPr lang="en-US" altLang="zh-TW" b="1" dirty="0"/>
              <a:t> -p23 &lt;</a:t>
            </a:r>
            <a:r>
              <a:rPr lang="en-US" altLang="zh-TW" b="1" dirty="0" err="1"/>
              <a:t>ip_address</a:t>
            </a:r>
            <a:r>
              <a:rPr lang="en-US" altLang="zh-TW" b="1" dirty="0"/>
              <a:t>&gt;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altLang="zh-TW" b="1" dirty="0" err="1"/>
              <a:t>nmap</a:t>
            </a:r>
            <a:r>
              <a:rPr lang="en-US" altLang="zh-TW" b="1" dirty="0"/>
              <a:t> -</a:t>
            </a:r>
            <a:r>
              <a:rPr lang="en-US" altLang="zh-TW" b="1" dirty="0" err="1"/>
              <a:t>sS</a:t>
            </a:r>
            <a:r>
              <a:rPr lang="en-US" altLang="zh-TW" b="1" dirty="0"/>
              <a:t> -p25 &lt;</a:t>
            </a:r>
            <a:r>
              <a:rPr lang="en-US" altLang="zh-TW" b="1" dirty="0" err="1"/>
              <a:t>ip_address</a:t>
            </a:r>
            <a:r>
              <a:rPr lang="en-US" altLang="zh-TW" b="1" dirty="0"/>
              <a:t>&gt;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altLang="zh-TW" b="1" dirty="0" err="1"/>
              <a:t>nmap</a:t>
            </a:r>
            <a:r>
              <a:rPr lang="en-US" altLang="zh-TW" b="1" dirty="0"/>
              <a:t> -</a:t>
            </a:r>
            <a:r>
              <a:rPr lang="en-US" altLang="zh-TW" b="1" dirty="0" err="1"/>
              <a:t>sS</a:t>
            </a:r>
            <a:r>
              <a:rPr lang="en-US" altLang="zh-TW" b="1" dirty="0"/>
              <a:t> -p22-25 &lt;</a:t>
            </a:r>
            <a:r>
              <a:rPr lang="en-US" altLang="zh-TW" b="1" dirty="0" err="1"/>
              <a:t>ip_address</a:t>
            </a:r>
            <a:r>
              <a:rPr lang="en-US" altLang="zh-TW" b="1" dirty="0"/>
              <a:t>&gt;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altLang="zh-TW" b="1" dirty="0" err="1"/>
              <a:t>nmap</a:t>
            </a:r>
            <a:r>
              <a:rPr lang="en-US" altLang="zh-TW" b="1" dirty="0"/>
              <a:t> -</a:t>
            </a:r>
            <a:r>
              <a:rPr lang="en-US" altLang="zh-TW" b="1" dirty="0" err="1"/>
              <a:t>sS</a:t>
            </a:r>
            <a:r>
              <a:rPr lang="en-US" altLang="zh-TW" b="1" dirty="0"/>
              <a:t>  &lt;</a:t>
            </a:r>
            <a:r>
              <a:rPr lang="en-US" altLang="zh-TW" b="1" dirty="0" err="1"/>
              <a:t>ip_address</a:t>
            </a:r>
            <a:r>
              <a:rPr lang="en-US" altLang="zh-TW" b="1" dirty="0"/>
              <a:t>&gt;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4198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D6064B00-95A1-42C2-8B39-017BE3A71FAD}" type="slidenum">
              <a:rPr lang="en-US" altLang="zh-TW">
                <a:ea typeface="Arial Unicode MS" pitchFamily="34" charset="-120"/>
              </a:rPr>
              <a:pPr eaLnBrk="1" hangingPunct="1">
                <a:spcBef>
                  <a:spcPct val="0"/>
                </a:spcBef>
              </a:pPr>
              <a:t>11</a:t>
            </a:fld>
            <a:endParaRPr lang="en-US" altLang="zh-TW">
              <a:ea typeface="Arial Unicode MS" pitchFamily="34" charset="-12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b="1" dirty="0"/>
              <a:t>Demo (with Ethereal)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altLang="zh-TW" b="1" dirty="0" err="1"/>
              <a:t>nmap</a:t>
            </a:r>
            <a:r>
              <a:rPr lang="en-US" altLang="zh-TW" b="1" dirty="0"/>
              <a:t> -</a:t>
            </a:r>
            <a:r>
              <a:rPr lang="en-US" altLang="zh-TW" b="1" dirty="0" err="1"/>
              <a:t>sF</a:t>
            </a:r>
            <a:r>
              <a:rPr lang="en-US" altLang="zh-TW" b="1" dirty="0"/>
              <a:t> -p23 &lt;</a:t>
            </a:r>
            <a:r>
              <a:rPr lang="en-US" altLang="zh-TW" b="1" dirty="0" err="1"/>
              <a:t>ip_address</a:t>
            </a:r>
            <a:r>
              <a:rPr lang="en-US" altLang="zh-TW" b="1" dirty="0"/>
              <a:t>&gt;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altLang="zh-TW" b="1" dirty="0" err="1"/>
              <a:t>nmap</a:t>
            </a:r>
            <a:r>
              <a:rPr lang="en-US" altLang="zh-TW" b="1" dirty="0"/>
              <a:t> -</a:t>
            </a:r>
            <a:r>
              <a:rPr lang="en-US" altLang="zh-TW" b="1" dirty="0" err="1"/>
              <a:t>sF</a:t>
            </a:r>
            <a:r>
              <a:rPr lang="en-US" altLang="zh-TW" b="1" dirty="0"/>
              <a:t> -p25 &lt;</a:t>
            </a:r>
            <a:r>
              <a:rPr lang="en-US" altLang="zh-TW" b="1" dirty="0" err="1"/>
              <a:t>ip_address</a:t>
            </a:r>
            <a:r>
              <a:rPr lang="en-US" altLang="zh-TW" b="1" dirty="0"/>
              <a:t>&gt;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altLang="zh-TW" b="1" dirty="0" err="1"/>
              <a:t>nmap</a:t>
            </a:r>
            <a:r>
              <a:rPr lang="en-US" altLang="zh-TW" b="1" dirty="0"/>
              <a:t> -</a:t>
            </a:r>
            <a:r>
              <a:rPr lang="en-US" altLang="zh-TW" b="1" dirty="0" err="1"/>
              <a:t>sF</a:t>
            </a:r>
            <a:r>
              <a:rPr lang="en-US" altLang="zh-TW" b="1" dirty="0"/>
              <a:t> -p22-25 &lt;</a:t>
            </a:r>
            <a:r>
              <a:rPr lang="en-US" altLang="zh-TW" b="1" dirty="0" err="1"/>
              <a:t>ip_address</a:t>
            </a:r>
            <a:r>
              <a:rPr lang="en-US" altLang="zh-TW" b="1" dirty="0"/>
              <a:t>&gt;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altLang="zh-TW" b="1" dirty="0" err="1"/>
              <a:t>nmap</a:t>
            </a:r>
            <a:r>
              <a:rPr lang="en-US" altLang="zh-TW" b="1" dirty="0"/>
              <a:t> -</a:t>
            </a:r>
            <a:r>
              <a:rPr lang="en-US" altLang="zh-TW" b="1" dirty="0" err="1"/>
              <a:t>sF</a:t>
            </a:r>
            <a:r>
              <a:rPr lang="en-US" altLang="zh-TW" b="1" dirty="0"/>
              <a:t>  &lt;</a:t>
            </a:r>
            <a:r>
              <a:rPr lang="en-US" altLang="zh-TW" b="1" dirty="0" err="1"/>
              <a:t>ip_address</a:t>
            </a:r>
            <a:r>
              <a:rPr lang="en-US" altLang="zh-TW" b="1" dirty="0"/>
              <a:t>&gt;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zh-TW" b="1" dirty="0"/>
          </a:p>
          <a:p>
            <a:pPr>
              <a:defRPr/>
            </a:pPr>
            <a:endParaRPr lang="zh-TW" altLang="en-US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430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FB8B8F6D-18C0-46A0-BC9A-716F33E78F24}" type="slidenum">
              <a:rPr lang="en-US" altLang="zh-TW">
                <a:ea typeface="Arial Unicode MS" pitchFamily="34" charset="-120"/>
              </a:rPr>
              <a:pPr eaLnBrk="1" hangingPunct="1">
                <a:spcBef>
                  <a:spcPct val="0"/>
                </a:spcBef>
              </a:pPr>
              <a:t>12</a:t>
            </a:fld>
            <a:endParaRPr lang="en-US" altLang="zh-TW">
              <a:ea typeface="Arial Unicode MS" pitchFamily="34" charset="-12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4403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DCAA37B1-0241-4625-9051-7573EA19264C}" type="slidenum">
              <a:rPr lang="en-US" altLang="zh-TW">
                <a:ea typeface="Arial Unicode MS" pitchFamily="34" charset="-120"/>
              </a:rPr>
              <a:pPr eaLnBrk="1" hangingPunct="1">
                <a:spcBef>
                  <a:spcPct val="0"/>
                </a:spcBef>
              </a:pPr>
              <a:t>13</a:t>
            </a:fld>
            <a:endParaRPr lang="en-US" altLang="zh-TW">
              <a:ea typeface="Arial Unicode MS" pitchFamily="34" charset="-12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b="1" dirty="0"/>
              <a:t>Demo (with Ethereal)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altLang="zh-TW" b="1" dirty="0" err="1"/>
              <a:t>nmap</a:t>
            </a:r>
            <a:r>
              <a:rPr lang="en-US" altLang="zh-TW" b="1" dirty="0"/>
              <a:t> -</a:t>
            </a:r>
            <a:r>
              <a:rPr lang="en-US" altLang="zh-TW" b="1" dirty="0" err="1"/>
              <a:t>sT</a:t>
            </a:r>
            <a:r>
              <a:rPr lang="en-US" altLang="zh-TW" b="1" dirty="0"/>
              <a:t> -p21 -I -O &lt;</a:t>
            </a:r>
            <a:r>
              <a:rPr lang="en-US" altLang="zh-TW" b="1" dirty="0" err="1"/>
              <a:t>ip_address</a:t>
            </a:r>
            <a:r>
              <a:rPr lang="en-US" altLang="zh-TW" b="1" dirty="0"/>
              <a:t>&gt;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altLang="zh-TW" b="1" dirty="0" err="1"/>
              <a:t>nmap</a:t>
            </a:r>
            <a:r>
              <a:rPr lang="en-US" altLang="zh-TW" b="1" dirty="0"/>
              <a:t> -</a:t>
            </a:r>
            <a:r>
              <a:rPr lang="en-US" altLang="zh-TW" b="1" dirty="0" err="1"/>
              <a:t>sT</a:t>
            </a:r>
            <a:r>
              <a:rPr lang="en-US" altLang="zh-TW" b="1" dirty="0"/>
              <a:t> -p21-22 -I -O &lt;</a:t>
            </a:r>
            <a:r>
              <a:rPr lang="en-US" altLang="zh-TW" b="1" dirty="0" err="1"/>
              <a:t>ip_address</a:t>
            </a:r>
            <a:r>
              <a:rPr lang="en-US" altLang="zh-TW" b="1" dirty="0"/>
              <a:t>&gt;</a:t>
            </a:r>
          </a:p>
          <a:p>
            <a:pPr marL="228600" indent="-228600">
              <a:defRPr/>
            </a:pPr>
            <a:r>
              <a:rPr lang="en-US" altLang="zh-TW" b="1" dirty="0"/>
              <a:t>Check the kernel version by "</a:t>
            </a:r>
            <a:r>
              <a:rPr lang="en-US" altLang="zh-TW" b="1" dirty="0" err="1"/>
              <a:t>uname</a:t>
            </a:r>
            <a:r>
              <a:rPr lang="en-US" altLang="zh-TW" b="1" dirty="0"/>
              <a:t> -r"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zh-TW" b="1" dirty="0"/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869CBFCB-D2D2-4E73-8E7A-2F7CE6A3F735}" type="slidenum">
              <a:rPr lang="en-US" altLang="zh-TW">
                <a:ea typeface="Arial Unicode MS" pitchFamily="34" charset="-120"/>
              </a:rPr>
              <a:pPr eaLnBrk="1" hangingPunct="1">
                <a:spcBef>
                  <a:spcPct val="0"/>
                </a:spcBef>
              </a:pPr>
              <a:t>14</a:t>
            </a:fld>
            <a:endParaRPr lang="en-US" altLang="zh-TW">
              <a:ea typeface="Arial Unicode MS" pitchFamily="34" charset="-12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新細明體" charset="-12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508E9F78-6079-4F69-941D-A9D30DD7901B}" type="slidenum">
              <a:rPr lang="en-US" altLang="en-US">
                <a:ea typeface="Arial Unicode MS" pitchFamily="34" charset="-120"/>
              </a:rPr>
              <a:pPr eaLnBrk="1" hangingPunct="1">
                <a:spcBef>
                  <a:spcPct val="0"/>
                </a:spcBef>
              </a:pPr>
              <a:t>15</a:t>
            </a:fld>
            <a:endParaRPr lang="en-US" altLang="en-US">
              <a:ea typeface="Arial Unicode MS" pitchFamily="34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173017-3C77-4002-A094-FD75B626287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86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D4F251-3FB4-4F53-ACBE-0CD794B5D36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803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378BA-6AF6-4B93-8973-33AAFA23822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538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FC8713-5DD7-46AF-859A-F8819B8266D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813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029C8D-D19F-46A4-A1AB-5D159F45F5C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174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FBC27-6E70-4E37-A8F5-0DFAE9086BF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283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C9174D-842D-4656-8506-6A4BA20786F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831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C8C1DB-1FC3-4D37-8927-78E14A5F29B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5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D2E62-CE0C-41C8-8320-8B2785988BE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419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8E6860-2480-4CA8-86E9-86A73384FEC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425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696E3B-0004-433A-8B8A-A722E988ED6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723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charset="-120"/>
              </a:defRPr>
            </a:lvl1pPr>
          </a:lstStyle>
          <a:p>
            <a:fld id="{392E7FA2-F75B-41D3-99B7-C071A0791A19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hyperlink" Target="http://www.insecure.org/nmap/nmap-fingerprinting-article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csecurityworld.com/75/common-trojan-port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Port Scanning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9pPr>
          </a:lstStyle>
          <a:p>
            <a:pPr eaLnBrk="1" hangingPunct="1"/>
            <a:fld id="{859B5CF7-3864-40CA-9140-9E2A6152A2E5}" type="slidenum">
              <a:rPr lang="zh-TW" altLang="en-US" sz="1400">
                <a:ea typeface="新細明體" charset="-120"/>
              </a:rPr>
              <a:pPr eaLnBrk="1" hangingPunct="1"/>
              <a:t>10</a:t>
            </a:fld>
            <a:endParaRPr lang="en-US" altLang="zh-TW" sz="1400">
              <a:ea typeface="新細明體" charset="-12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TCP SYN Scanning</a:t>
            </a:r>
          </a:p>
          <a:p>
            <a:pPr lvl="1" eaLnBrk="1" hangingPunct="1"/>
            <a:r>
              <a:rPr lang="en-US" altLang="zh-TW"/>
              <a:t>Often referred to as </a:t>
            </a:r>
            <a:r>
              <a:rPr lang="en-US" altLang="zh-TW" b="1">
                <a:solidFill>
                  <a:srgbClr val="0070C0"/>
                </a:solidFill>
              </a:rPr>
              <a:t>half-open scanning</a:t>
            </a:r>
            <a:r>
              <a:rPr lang="en-US" altLang="zh-TW"/>
              <a:t>.</a:t>
            </a:r>
          </a:p>
          <a:p>
            <a:pPr lvl="2" eaLnBrk="1" hangingPunct="1"/>
            <a:r>
              <a:rPr lang="en-US" altLang="zh-TW"/>
              <a:t>Not to open a full TCP connection.</a:t>
            </a:r>
          </a:p>
          <a:p>
            <a:pPr lvl="1" eaLnBrk="1" hangingPunct="1"/>
            <a:r>
              <a:rPr lang="en-US" altLang="zh-TW"/>
              <a:t>Send a SYN packet, as if a real connection is open. </a:t>
            </a:r>
          </a:p>
          <a:p>
            <a:pPr lvl="1" eaLnBrk="1" hangingPunct="1"/>
            <a:r>
              <a:rPr lang="en-US" altLang="zh-TW"/>
              <a:t>Then wait for a response.</a:t>
            </a:r>
          </a:p>
          <a:p>
            <a:pPr lvl="2" eaLnBrk="1" hangingPunct="1"/>
            <a:r>
              <a:rPr lang="en-US" altLang="zh-TW"/>
              <a:t>A SYN/ACK indicates the port is listening.</a:t>
            </a:r>
          </a:p>
          <a:p>
            <a:pPr lvl="1" eaLnBrk="1" hangingPunct="1"/>
            <a:r>
              <a:rPr lang="en-US" altLang="zh-TW"/>
              <a:t>If a SYN/ACK is received, send an RST to tear down the connection immediately. (kernel will do this for you).</a:t>
            </a:r>
          </a:p>
          <a:p>
            <a:pPr lvl="1" eaLnBrk="1" hangingPunct="1"/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9pPr>
          </a:lstStyle>
          <a:p>
            <a:pPr eaLnBrk="1" hangingPunct="1"/>
            <a:fld id="{6E8435B0-BCD3-4AD0-80EA-3F8956C230BE}" type="slidenum">
              <a:rPr lang="zh-TW" altLang="en-US" sz="1400">
                <a:ea typeface="新細明體" charset="-120"/>
              </a:rPr>
              <a:pPr eaLnBrk="1" hangingPunct="1"/>
              <a:t>11</a:t>
            </a:fld>
            <a:endParaRPr lang="en-US" altLang="zh-TW" sz="1400">
              <a:ea typeface="新細明體" charset="-12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1" eaLnBrk="1" hangingPunct="1"/>
            <a:r>
              <a:rPr lang="en-US" altLang="zh-TW" dirty="0"/>
              <a:t>The primary advantage to this scanning technique is that fewer sites will log it.</a:t>
            </a:r>
          </a:p>
          <a:p>
            <a:pPr lvl="1" eaLnBrk="1" hangingPunct="1"/>
            <a:r>
              <a:rPr lang="en-US" altLang="zh-TW" dirty="0"/>
              <a:t>It is also faster than TCP </a:t>
            </a:r>
            <a:r>
              <a:rPr lang="en-US" altLang="zh-TW" b="1" dirty="0"/>
              <a:t>connect()</a:t>
            </a:r>
            <a:r>
              <a:rPr lang="en-US" altLang="zh-TW" dirty="0"/>
              <a:t> scanning</a:t>
            </a:r>
          </a:p>
          <a:p>
            <a:pPr lvl="1" eaLnBrk="1" hangingPunct="1"/>
            <a:r>
              <a:rPr lang="en-US" altLang="zh-TW" dirty="0"/>
              <a:t>But you need root privileges to build these custom SYN packets.</a:t>
            </a:r>
          </a:p>
          <a:p>
            <a:pPr eaLnBrk="1" hangingPunct="1"/>
            <a:endParaRPr lang="en-US" altLang="zh-TW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9pPr>
          </a:lstStyle>
          <a:p>
            <a:pPr eaLnBrk="1" hangingPunct="1"/>
            <a:fld id="{5F854309-4D86-48D4-B433-7AE220D16F17}" type="slidenum">
              <a:rPr lang="zh-TW" altLang="en-US" sz="1400">
                <a:ea typeface="新細明體" charset="-120"/>
              </a:rPr>
              <a:pPr eaLnBrk="1" hangingPunct="1"/>
              <a:t>12</a:t>
            </a:fld>
            <a:endParaRPr lang="en-US" altLang="zh-TW" sz="1400">
              <a:ea typeface="新細明體" charset="-12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TCP FIN Scanning</a:t>
            </a:r>
          </a:p>
          <a:p>
            <a:pPr lvl="1" eaLnBrk="1" hangingPunct="1"/>
            <a:r>
              <a:rPr lang="en-US" altLang="zh-TW" sz="2600" dirty="0"/>
              <a:t>Sometimes SYN scanning isn’t stealthy enough.</a:t>
            </a:r>
          </a:p>
          <a:p>
            <a:pPr lvl="1" eaLnBrk="1" hangingPunct="1"/>
            <a:r>
              <a:rPr lang="en-US" altLang="zh-TW" sz="2600" dirty="0"/>
              <a:t>Some firewalls and packet filters watch for SYNs to restricted ports.</a:t>
            </a:r>
          </a:p>
          <a:p>
            <a:pPr lvl="1" eaLnBrk="1" hangingPunct="1"/>
            <a:r>
              <a:rPr lang="en-US" altLang="zh-TW" sz="2600" dirty="0"/>
              <a:t>FIN packets may be able to pass through.</a:t>
            </a:r>
          </a:p>
          <a:p>
            <a:pPr lvl="1" eaLnBrk="1" hangingPunct="1"/>
            <a:r>
              <a:rPr lang="en-US" altLang="zh-TW" sz="2600" dirty="0"/>
              <a:t>Closed ports tend to reply to FIN packet with proper RST.</a:t>
            </a:r>
          </a:p>
          <a:p>
            <a:pPr lvl="1" eaLnBrk="1" hangingPunct="1"/>
            <a:r>
              <a:rPr lang="en-US" altLang="zh-TW" sz="2600" dirty="0"/>
              <a:t>Open ports tend to ignore the packet in question.</a:t>
            </a:r>
          </a:p>
          <a:p>
            <a:pPr lvl="1" eaLnBrk="1" hangingPunct="1"/>
            <a:r>
              <a:rPr lang="en-US" altLang="zh-TW" sz="2600" dirty="0"/>
              <a:t>However, some systems are broken in this regard</a:t>
            </a:r>
          </a:p>
          <a:p>
            <a:pPr lvl="2" eaLnBrk="1" hangingPunct="1"/>
            <a:r>
              <a:rPr lang="en-US" altLang="zh-TW" dirty="0"/>
              <a:t>They send RST’s regardless of the port state.</a:t>
            </a:r>
          </a:p>
          <a:p>
            <a:pPr lvl="2" eaLnBrk="1" hangingPunct="1"/>
            <a:r>
              <a:rPr lang="en-US" altLang="zh-TW" dirty="0"/>
              <a:t>Thus they aren't vulnerable to this type of scan.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9pPr>
          </a:lstStyle>
          <a:p>
            <a:pPr eaLnBrk="1" hangingPunct="1"/>
            <a:fld id="{F39CEA91-F0F4-4FD0-9773-0D63A081F0F3}" type="slidenum">
              <a:rPr lang="zh-TW" altLang="en-US" sz="1400">
                <a:ea typeface="新細明體" charset="-120"/>
              </a:rPr>
              <a:pPr eaLnBrk="1" hangingPunct="1"/>
              <a:t>13</a:t>
            </a:fld>
            <a:endParaRPr lang="en-US" altLang="zh-TW" sz="1400">
              <a:ea typeface="新細明體" charset="-12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TCP Reverse Ident Scanning</a:t>
            </a:r>
          </a:p>
          <a:p>
            <a:pPr lvl="1" eaLnBrk="1" hangingPunct="1"/>
            <a:r>
              <a:rPr lang="en-US" altLang="zh-TW"/>
              <a:t>The ident protocol (rfc1413) allows for the disclosure of the </a:t>
            </a:r>
            <a:r>
              <a:rPr lang="en-US" altLang="zh-TW" b="1">
                <a:solidFill>
                  <a:srgbClr val="0070C0"/>
                </a:solidFill>
              </a:rPr>
              <a:t>username</a:t>
            </a:r>
            <a:r>
              <a:rPr lang="en-US" altLang="zh-TW"/>
              <a:t> of the owner of any process connected via TCP (provided by port 113), even if that process didn’t initiate the connection. </a:t>
            </a:r>
          </a:p>
          <a:p>
            <a:pPr lvl="1" eaLnBrk="1" hangingPunct="1"/>
            <a:r>
              <a:rPr lang="en-US" altLang="zh-TW"/>
              <a:t>We can for example, connect to the http port and then use ident to find out whether the server is running as root.</a:t>
            </a:r>
          </a:p>
          <a:p>
            <a:pPr lvl="1" eaLnBrk="1" hangingPunct="1"/>
            <a:r>
              <a:rPr lang="en-US" altLang="zh-TW"/>
              <a:t>This can only be done with a full TCP connection to the target port.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9pPr>
          </a:lstStyle>
          <a:p>
            <a:pPr eaLnBrk="1" hangingPunct="1"/>
            <a:fld id="{79ACDD6D-3F53-4BBD-9D40-E7F3862D3B2B}" type="slidenum">
              <a:rPr lang="zh-TW" altLang="en-US" sz="1400">
                <a:ea typeface="新細明體" charset="-120"/>
              </a:rPr>
              <a:pPr eaLnBrk="1" hangingPunct="1"/>
              <a:t>14</a:t>
            </a:fld>
            <a:endParaRPr lang="en-US" altLang="zh-TW" sz="1400">
              <a:ea typeface="新細明體" charset="-12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9436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OS Fingerprinting</a:t>
            </a:r>
          </a:p>
          <a:p>
            <a:pPr lvl="1" eaLnBrk="1" hangingPunct="1"/>
            <a:r>
              <a:rPr lang="en-US" altLang="zh-TW" dirty="0"/>
              <a:t>Guess the remote OS system</a:t>
            </a:r>
          </a:p>
          <a:p>
            <a:pPr lvl="1" eaLnBrk="1" hangingPunct="1"/>
            <a:r>
              <a:rPr lang="en-US" altLang="zh-TW" dirty="0"/>
              <a:t>Sending different types of probes to the host, which will narrow the target operating system.</a:t>
            </a:r>
          </a:p>
          <a:p>
            <a:pPr lvl="2" eaLnBrk="1" hangingPunct="1"/>
            <a:r>
              <a:rPr lang="en-US" altLang="zh-TW" dirty="0"/>
              <a:t>FIN probing to see what kind of response the target has.</a:t>
            </a:r>
          </a:p>
          <a:p>
            <a:pPr lvl="2" eaLnBrk="1" hangingPunct="1"/>
            <a:r>
              <a:rPr lang="en-US" altLang="zh-TW" dirty="0"/>
              <a:t>BOGUS flag probing to see the remote host's reaction to undefined flags sent with a SYN packet,</a:t>
            </a:r>
          </a:p>
          <a:p>
            <a:pPr lvl="2" eaLnBrk="1" hangingPunct="1"/>
            <a:r>
              <a:rPr lang="en-US" altLang="zh-TW" dirty="0"/>
              <a:t>TCP Initial Sequence Number (ISN) sampling to find patterns of ISN numbers, </a:t>
            </a:r>
          </a:p>
          <a:p>
            <a:pPr lvl="2" eaLnBrk="1" hangingPunct="1"/>
            <a:r>
              <a:rPr lang="en-US" altLang="zh-TW" dirty="0"/>
              <a:t>Other methods of determining the remote operating system.</a:t>
            </a:r>
          </a:p>
          <a:p>
            <a:pPr lvl="3" eaLnBrk="1" hangingPunct="1"/>
            <a:r>
              <a:rPr lang="en-US" altLang="zh-TW" dirty="0"/>
              <a:t>See </a:t>
            </a:r>
            <a:r>
              <a:rPr lang="en-US" altLang="zh-TW" sz="1600" dirty="0">
                <a:hlinkClick r:id="rId4"/>
              </a:rPr>
              <a:t>http://www.insecure.org/nmap/nmap-fingerprinting-article.html</a:t>
            </a:r>
            <a:endParaRPr lang="en-US" altLang="zh-TW" sz="1600" dirty="0"/>
          </a:p>
          <a:p>
            <a:pPr lvl="2" eaLnBrk="1" hangingPunct="1"/>
            <a:endParaRPr lang="en-US" altLang="zh-TW" sz="18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9pPr>
          </a:lstStyle>
          <a:p>
            <a:pPr eaLnBrk="1" hangingPunct="1"/>
            <a:fld id="{F735DF77-CCCB-42C7-9BEB-5A5CDE96C35F}" type="slidenum">
              <a:rPr lang="zh-TW" altLang="en-US" sz="1400">
                <a:ea typeface="新細明體" charset="-120"/>
              </a:rPr>
              <a:pPr eaLnBrk="1" hangingPunct="1"/>
              <a:t>15</a:t>
            </a:fld>
            <a:endParaRPr lang="en-US" altLang="zh-TW" sz="1400">
              <a:ea typeface="新細明體" charset="-12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pPr lvl="1" eaLnBrk="1" hangingPunct="1"/>
            <a:r>
              <a:rPr lang="en-US" altLang="zh-TW" sz="2400"/>
              <a:t>Example: TCP scan, port 80, ident &amp; fingerprinting</a:t>
            </a:r>
            <a:endParaRPr lang="zh-TW" altLang="en-US" sz="2400"/>
          </a:p>
          <a:p>
            <a:pPr lvl="1" eaLnBrk="1" hangingPunct="1"/>
            <a:endParaRPr lang="en-US" altLang="zh-TW" sz="240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52400" y="1752600"/>
            <a:ext cx="8839200" cy="203132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ea typeface="Arial Unicode MS" pitchFamily="34" charset="-120"/>
              </a:rPr>
              <a:t>[</a:t>
            </a:r>
            <a:r>
              <a:rPr lang="en-US" altLang="zh-TW" sz="1400" dirty="0" err="1">
                <a:ea typeface="Arial Unicode MS" pitchFamily="34" charset="-120"/>
              </a:rPr>
              <a:t>root@localhost</a:t>
            </a:r>
            <a:r>
              <a:rPr lang="en-US" altLang="zh-TW" sz="1400" dirty="0">
                <a:ea typeface="Arial Unicode MS" pitchFamily="34" charset="-120"/>
              </a:rPr>
              <a:t> root]# </a:t>
            </a:r>
            <a:r>
              <a:rPr lang="en-US" altLang="zh-TW" sz="1400" dirty="0" err="1">
                <a:ea typeface="Arial Unicode MS" pitchFamily="34" charset="-120"/>
              </a:rPr>
              <a:t>nmap</a:t>
            </a:r>
            <a:r>
              <a:rPr lang="en-US" altLang="zh-TW" sz="1400" dirty="0">
                <a:ea typeface="Arial Unicode MS" pitchFamily="34" charset="-120"/>
              </a:rPr>
              <a:t> -</a:t>
            </a:r>
            <a:r>
              <a:rPr lang="en-US" altLang="zh-TW" sz="1400" dirty="0" err="1">
                <a:ea typeface="Arial Unicode MS" pitchFamily="34" charset="-120"/>
              </a:rPr>
              <a:t>sT</a:t>
            </a:r>
            <a:r>
              <a:rPr lang="en-US" altLang="zh-TW" sz="1400" dirty="0">
                <a:ea typeface="Arial Unicode MS" pitchFamily="34" charset="-120"/>
              </a:rPr>
              <a:t> -p 80 -I -O &lt;a hostname&gt;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400" dirty="0">
              <a:ea typeface="Arial Unicode MS" pitchFamily="34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ea typeface="Arial Unicode MS" pitchFamily="34" charset="-120"/>
              </a:rPr>
              <a:t>Starting </a:t>
            </a:r>
            <a:r>
              <a:rPr lang="en-US" altLang="zh-TW" sz="1400" dirty="0" err="1">
                <a:ea typeface="Arial Unicode MS" pitchFamily="34" charset="-120"/>
              </a:rPr>
              <a:t>nmap</a:t>
            </a:r>
            <a:r>
              <a:rPr lang="en-US" altLang="zh-TW" sz="1400" dirty="0">
                <a:ea typeface="Arial Unicode MS" pitchFamily="34" charset="-120"/>
              </a:rPr>
              <a:t> V. 2.54BETA31 ( www.insecure.org/nmap/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ea typeface="Arial Unicode MS" pitchFamily="34" charset="-120"/>
              </a:rPr>
              <a:t>Warning:  OS detection will be MUCH less reliable because we did not find at least 1 open and 1 closed TCP port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ea typeface="Arial Unicode MS" pitchFamily="34" charset="-120"/>
              </a:rPr>
              <a:t>Interesting ports on &lt;a hostname&gt; 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ea typeface="Arial Unicode MS" pitchFamily="34" charset="-120"/>
              </a:rPr>
              <a:t>Port       State       Service                 Owner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ea typeface="Arial Unicode MS" pitchFamily="34" charset="-120"/>
              </a:rPr>
              <a:t>80/</a:t>
            </a:r>
            <a:r>
              <a:rPr lang="en-US" altLang="zh-TW" sz="1400" dirty="0" err="1">
                <a:ea typeface="Arial Unicode MS" pitchFamily="34" charset="-120"/>
              </a:rPr>
              <a:t>tcp</a:t>
            </a:r>
            <a:r>
              <a:rPr lang="en-US" altLang="zh-TW" sz="1400" dirty="0">
                <a:ea typeface="Arial Unicode MS" pitchFamily="34" charset="-120"/>
              </a:rPr>
              <a:t>     open        http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400" dirty="0">
              <a:ea typeface="Arial Unicode MS" pitchFamily="34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ea typeface="Arial Unicode MS" pitchFamily="34" charset="-120"/>
              </a:rPr>
              <a:t>Remote operating system guess: Solaris 2.6 - 2.7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9pPr>
          </a:lstStyle>
          <a:p>
            <a:pPr eaLnBrk="1" hangingPunct="1"/>
            <a:fld id="{67E91F9A-36D8-4020-8167-31C8D8737DA0}" type="slidenum">
              <a:rPr lang="zh-TW" altLang="en-US" sz="1400">
                <a:ea typeface="新細明體" charset="-120"/>
              </a:rPr>
              <a:pPr eaLnBrk="1" hangingPunct="1"/>
              <a:t>16</a:t>
            </a:fld>
            <a:endParaRPr lang="en-US" altLang="zh-TW" sz="1400">
              <a:ea typeface="新細明體" charset="-120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838200" y="457200"/>
            <a:ext cx="7202613" cy="501675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ea typeface="Arial Unicode MS" pitchFamily="34" charset="-120"/>
              </a:rPr>
              <a:t>[</a:t>
            </a:r>
            <a:r>
              <a:rPr lang="en-US" altLang="zh-TW" sz="1600" dirty="0" err="1">
                <a:ea typeface="Arial Unicode MS" pitchFamily="34" charset="-120"/>
              </a:rPr>
              <a:t>root@localhost</a:t>
            </a:r>
            <a:r>
              <a:rPr lang="en-US" altLang="zh-TW" sz="1600" dirty="0">
                <a:ea typeface="Arial Unicode MS" pitchFamily="34" charset="-120"/>
              </a:rPr>
              <a:t> root]# </a:t>
            </a:r>
            <a:r>
              <a:rPr lang="en-US" altLang="zh-TW" sz="1600" dirty="0" err="1">
                <a:ea typeface="Arial Unicode MS" pitchFamily="34" charset="-120"/>
              </a:rPr>
              <a:t>nmap</a:t>
            </a:r>
            <a:r>
              <a:rPr lang="en-US" altLang="zh-TW" sz="1600" dirty="0">
                <a:ea typeface="Arial Unicode MS" pitchFamily="34" charset="-120"/>
              </a:rPr>
              <a:t> -</a:t>
            </a:r>
            <a:r>
              <a:rPr lang="en-US" altLang="zh-TW" sz="1600" dirty="0" err="1">
                <a:ea typeface="Arial Unicode MS" pitchFamily="34" charset="-120"/>
              </a:rPr>
              <a:t>sT</a:t>
            </a:r>
            <a:r>
              <a:rPr lang="en-US" altLang="zh-TW" sz="1600" dirty="0">
                <a:ea typeface="Arial Unicode MS" pitchFamily="34" charset="-120"/>
              </a:rPr>
              <a:t> -I -O &lt;a hostname&gt;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600" dirty="0">
              <a:ea typeface="Arial Unicode MS" pitchFamily="34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ea typeface="Arial Unicode MS" pitchFamily="34" charset="-120"/>
              </a:rPr>
              <a:t>Starting </a:t>
            </a:r>
            <a:r>
              <a:rPr lang="en-US" altLang="zh-TW" sz="1600" dirty="0" err="1">
                <a:ea typeface="Arial Unicode MS" pitchFamily="34" charset="-120"/>
              </a:rPr>
              <a:t>nmap</a:t>
            </a:r>
            <a:r>
              <a:rPr lang="en-US" altLang="zh-TW" sz="1600" dirty="0">
                <a:ea typeface="Arial Unicode MS" pitchFamily="34" charset="-120"/>
              </a:rPr>
              <a:t> V. 2.54BETA31 ( www.insecure.org/nmap/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ea typeface="Arial Unicode MS" pitchFamily="34" charset="-120"/>
              </a:rPr>
              <a:t>Interesting ports on &lt;a hostname&gt; 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ea typeface="Arial Unicode MS" pitchFamily="34" charset="-120"/>
              </a:rPr>
              <a:t>(The 1542 ports scanned but not shown below are in state: closed)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ea typeface="Arial Unicode MS" pitchFamily="34" charset="-120"/>
              </a:rPr>
              <a:t>Port           State       Service                      Owner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ea typeface="Arial Unicode MS" pitchFamily="34" charset="-120"/>
              </a:rPr>
              <a:t>23/</a:t>
            </a:r>
            <a:r>
              <a:rPr lang="en-US" altLang="zh-TW" sz="1600" dirty="0" err="1">
                <a:ea typeface="Arial Unicode MS" pitchFamily="34" charset="-120"/>
              </a:rPr>
              <a:t>tcp</a:t>
            </a:r>
            <a:r>
              <a:rPr lang="en-US" altLang="zh-TW" sz="1600" dirty="0">
                <a:ea typeface="Arial Unicode MS" pitchFamily="34" charset="-120"/>
              </a:rPr>
              <a:t>        open        telnet                         root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ea typeface="Arial Unicode MS" pitchFamily="34" charset="-120"/>
              </a:rPr>
              <a:t>70/</a:t>
            </a:r>
            <a:r>
              <a:rPr lang="en-US" altLang="zh-TW" sz="1600" dirty="0" err="1">
                <a:ea typeface="Arial Unicode MS" pitchFamily="34" charset="-120"/>
              </a:rPr>
              <a:t>tcp</a:t>
            </a:r>
            <a:r>
              <a:rPr lang="en-US" altLang="zh-TW" sz="1600" dirty="0">
                <a:ea typeface="Arial Unicode MS" pitchFamily="34" charset="-120"/>
              </a:rPr>
              <a:t>        open        gopher                       root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ea typeface="Arial Unicode MS" pitchFamily="34" charset="-120"/>
              </a:rPr>
              <a:t>80/</a:t>
            </a:r>
            <a:r>
              <a:rPr lang="en-US" altLang="zh-TW" sz="1600" dirty="0" err="1">
                <a:ea typeface="Arial Unicode MS" pitchFamily="34" charset="-120"/>
              </a:rPr>
              <a:t>tcp</a:t>
            </a:r>
            <a:r>
              <a:rPr lang="en-US" altLang="zh-TW" sz="1600" dirty="0">
                <a:ea typeface="Arial Unicode MS" pitchFamily="34" charset="-120"/>
              </a:rPr>
              <a:t>        open        http                            nobody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ea typeface="Arial Unicode MS" pitchFamily="34" charset="-120"/>
              </a:rPr>
              <a:t>111/</a:t>
            </a:r>
            <a:r>
              <a:rPr lang="en-US" altLang="zh-TW" sz="1600" dirty="0" err="1">
                <a:ea typeface="Arial Unicode MS" pitchFamily="34" charset="-120"/>
              </a:rPr>
              <a:t>tcp</a:t>
            </a:r>
            <a:r>
              <a:rPr lang="en-US" altLang="zh-TW" sz="1600" dirty="0">
                <a:ea typeface="Arial Unicode MS" pitchFamily="34" charset="-120"/>
              </a:rPr>
              <a:t>      open        </a:t>
            </a:r>
            <a:r>
              <a:rPr lang="en-US" altLang="zh-TW" sz="1600" dirty="0" err="1">
                <a:ea typeface="Arial Unicode MS" pitchFamily="34" charset="-120"/>
              </a:rPr>
              <a:t>sunrpc</a:t>
            </a:r>
            <a:r>
              <a:rPr lang="en-US" altLang="zh-TW" sz="1600" dirty="0">
                <a:ea typeface="Arial Unicode MS" pitchFamily="34" charset="-120"/>
              </a:rPr>
              <a:t>                        root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ea typeface="Arial Unicode MS" pitchFamily="34" charset="-120"/>
              </a:rPr>
              <a:t>113/</a:t>
            </a:r>
            <a:r>
              <a:rPr lang="en-US" altLang="zh-TW" sz="1600" dirty="0" err="1">
                <a:ea typeface="Arial Unicode MS" pitchFamily="34" charset="-120"/>
              </a:rPr>
              <a:t>tcp</a:t>
            </a:r>
            <a:r>
              <a:rPr lang="en-US" altLang="zh-TW" sz="1600" dirty="0">
                <a:ea typeface="Arial Unicode MS" pitchFamily="34" charset="-120"/>
              </a:rPr>
              <a:t>      open        </a:t>
            </a:r>
            <a:r>
              <a:rPr lang="en-US" altLang="zh-TW" sz="1600" dirty="0" err="1">
                <a:ea typeface="Arial Unicode MS" pitchFamily="34" charset="-120"/>
              </a:rPr>
              <a:t>auth</a:t>
            </a:r>
            <a:r>
              <a:rPr lang="en-US" altLang="zh-TW" sz="1600" dirty="0">
                <a:ea typeface="Arial Unicode MS" pitchFamily="34" charset="-120"/>
              </a:rPr>
              <a:t>                            nobody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ea typeface="Arial Unicode MS" pitchFamily="34" charset="-120"/>
              </a:rPr>
              <a:t>139/</a:t>
            </a:r>
            <a:r>
              <a:rPr lang="en-US" altLang="zh-TW" sz="1600" dirty="0" err="1">
                <a:ea typeface="Arial Unicode MS" pitchFamily="34" charset="-120"/>
              </a:rPr>
              <a:t>tcp</a:t>
            </a:r>
            <a:r>
              <a:rPr lang="en-US" altLang="zh-TW" sz="1600" dirty="0">
                <a:ea typeface="Arial Unicode MS" pitchFamily="34" charset="-120"/>
              </a:rPr>
              <a:t>      open        </a:t>
            </a:r>
            <a:r>
              <a:rPr lang="en-US" altLang="zh-TW" sz="1600" dirty="0" err="1">
                <a:ea typeface="Arial Unicode MS" pitchFamily="34" charset="-120"/>
              </a:rPr>
              <a:t>netbios-ssn</a:t>
            </a:r>
            <a:r>
              <a:rPr lang="en-US" altLang="zh-TW" sz="1600" dirty="0">
                <a:ea typeface="Arial Unicode MS" pitchFamily="34" charset="-120"/>
              </a:rPr>
              <a:t>                 root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ea typeface="Arial Unicode MS" pitchFamily="34" charset="-120"/>
              </a:rPr>
              <a:t>443/</a:t>
            </a:r>
            <a:r>
              <a:rPr lang="en-US" altLang="zh-TW" sz="1600" dirty="0" err="1">
                <a:ea typeface="Arial Unicode MS" pitchFamily="34" charset="-120"/>
              </a:rPr>
              <a:t>tcp</a:t>
            </a:r>
            <a:r>
              <a:rPr lang="en-US" altLang="zh-TW" sz="1600" dirty="0">
                <a:ea typeface="Arial Unicode MS" pitchFamily="34" charset="-120"/>
              </a:rPr>
              <a:t>      open        https                           nobody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ea typeface="Arial Unicode MS" pitchFamily="34" charset="-120"/>
              </a:rPr>
              <a:t>513/</a:t>
            </a:r>
            <a:r>
              <a:rPr lang="en-US" altLang="zh-TW" sz="1600" dirty="0" err="1">
                <a:ea typeface="Arial Unicode MS" pitchFamily="34" charset="-120"/>
              </a:rPr>
              <a:t>tcp</a:t>
            </a:r>
            <a:r>
              <a:rPr lang="en-US" altLang="zh-TW" sz="1600" dirty="0">
                <a:ea typeface="Arial Unicode MS" pitchFamily="34" charset="-120"/>
              </a:rPr>
              <a:t>      open        login                           root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ea typeface="Arial Unicode MS" pitchFamily="34" charset="-120"/>
              </a:rPr>
              <a:t>514/</a:t>
            </a:r>
            <a:r>
              <a:rPr lang="en-US" altLang="zh-TW" sz="1600" dirty="0" err="1">
                <a:ea typeface="Arial Unicode MS" pitchFamily="34" charset="-120"/>
              </a:rPr>
              <a:t>tcp</a:t>
            </a:r>
            <a:r>
              <a:rPr lang="en-US" altLang="zh-TW" sz="1600" dirty="0">
                <a:ea typeface="Arial Unicode MS" pitchFamily="34" charset="-120"/>
              </a:rPr>
              <a:t>      open        shell                            root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ea typeface="Arial Unicode MS" pitchFamily="34" charset="-120"/>
              </a:rPr>
              <a:t>4045/</a:t>
            </a:r>
            <a:r>
              <a:rPr lang="en-US" altLang="zh-TW" sz="1600" dirty="0" err="1">
                <a:ea typeface="Arial Unicode MS" pitchFamily="34" charset="-120"/>
              </a:rPr>
              <a:t>tcp</a:t>
            </a:r>
            <a:r>
              <a:rPr lang="en-US" altLang="zh-TW" sz="1600" dirty="0">
                <a:ea typeface="Arial Unicode MS" pitchFamily="34" charset="-120"/>
              </a:rPr>
              <a:t>    open        </a:t>
            </a:r>
            <a:r>
              <a:rPr lang="en-US" altLang="zh-TW" sz="1600" dirty="0" err="1">
                <a:ea typeface="Arial Unicode MS" pitchFamily="34" charset="-120"/>
              </a:rPr>
              <a:t>lockd</a:t>
            </a:r>
            <a:r>
              <a:rPr lang="en-US" altLang="zh-TW" sz="1600" dirty="0">
                <a:ea typeface="Arial Unicode MS" pitchFamily="34" charset="-120"/>
              </a:rPr>
              <a:t>                           root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ea typeface="Arial Unicode MS" pitchFamily="34" charset="-120"/>
              </a:rPr>
              <a:t>32771/</a:t>
            </a:r>
            <a:r>
              <a:rPr lang="en-US" altLang="zh-TW" sz="1600" dirty="0" err="1">
                <a:ea typeface="Arial Unicode MS" pitchFamily="34" charset="-120"/>
              </a:rPr>
              <a:t>tcp</a:t>
            </a:r>
            <a:r>
              <a:rPr lang="en-US" altLang="zh-TW" sz="1600" dirty="0">
                <a:ea typeface="Arial Unicode MS" pitchFamily="34" charset="-120"/>
              </a:rPr>
              <a:t>  open        sometimes-rpc5          root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ea typeface="Arial Unicode MS" pitchFamily="34" charset="-120"/>
              </a:rPr>
              <a:t>32776/</a:t>
            </a:r>
            <a:r>
              <a:rPr lang="en-US" altLang="zh-TW" sz="1600" dirty="0" err="1">
                <a:ea typeface="Arial Unicode MS" pitchFamily="34" charset="-120"/>
              </a:rPr>
              <a:t>tcp</a:t>
            </a:r>
            <a:r>
              <a:rPr lang="en-US" altLang="zh-TW" sz="1600" dirty="0">
                <a:ea typeface="Arial Unicode MS" pitchFamily="34" charset="-120"/>
              </a:rPr>
              <a:t>  open        sometimes-rpc15        root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600" dirty="0">
              <a:ea typeface="Arial Unicode MS" pitchFamily="34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ea typeface="Arial Unicode MS" pitchFamily="34" charset="-120"/>
              </a:rPr>
              <a:t>Remote operating system guess: Sun Solaris 8 early </a:t>
            </a:r>
            <a:r>
              <a:rPr lang="en-US" altLang="zh-TW" sz="1600" dirty="0" err="1">
                <a:ea typeface="Arial Unicode MS" pitchFamily="34" charset="-120"/>
              </a:rPr>
              <a:t>acces</a:t>
            </a:r>
            <a:r>
              <a:rPr lang="en-US" altLang="zh-TW" sz="1600" dirty="0">
                <a:ea typeface="Arial Unicode MS" pitchFamily="34" charset="-120"/>
              </a:rPr>
              <a:t> beta through actual release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9pPr>
          </a:lstStyle>
          <a:p>
            <a:pPr eaLnBrk="1" hangingPunct="1"/>
            <a:fld id="{ECDA6712-8179-44C6-9669-8386737E36E6}" type="slidenum">
              <a:rPr lang="zh-TW" altLang="en-US" sz="1400">
                <a:ea typeface="新細明體" charset="-120"/>
              </a:rPr>
              <a:pPr eaLnBrk="1" hangingPunct="1"/>
              <a:t>17</a:t>
            </a:fld>
            <a:endParaRPr lang="en-US" altLang="zh-TW" sz="1400">
              <a:ea typeface="新細明體" charset="-12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382000" cy="5334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UDP ICMP Port Unreachable Scanning</a:t>
            </a:r>
          </a:p>
          <a:p>
            <a:pPr lvl="1" eaLnBrk="1" hangingPunct="1"/>
            <a:r>
              <a:rPr lang="en-US" altLang="zh-TW" dirty="0"/>
              <a:t>UDP protocol instead of TCP</a:t>
            </a:r>
          </a:p>
          <a:p>
            <a:pPr lvl="1" eaLnBrk="1" hangingPunct="1"/>
            <a:r>
              <a:rPr lang="en-US" altLang="zh-TW" dirty="0"/>
              <a:t>Protocol is simpler, but the scanning is more difficult</a:t>
            </a:r>
          </a:p>
          <a:p>
            <a:pPr lvl="2" eaLnBrk="1" hangingPunct="1"/>
            <a:r>
              <a:rPr lang="en-US" altLang="zh-TW" dirty="0"/>
              <a:t>Open ports don’t have to send an acknowledgement.</a:t>
            </a:r>
          </a:p>
          <a:p>
            <a:pPr lvl="2" eaLnBrk="1" hangingPunct="1"/>
            <a:r>
              <a:rPr lang="en-US" altLang="zh-TW" dirty="0"/>
              <a:t>Closed ports aren’t even required to send an error packet.</a:t>
            </a:r>
          </a:p>
          <a:p>
            <a:pPr lvl="1" eaLnBrk="1" hangingPunct="1"/>
            <a:r>
              <a:rPr lang="en-US" altLang="zh-TW" dirty="0"/>
              <a:t>Most hosts do send an ICMP_PORT_UNREACH error when you send a packet to a closed UDP port.</a:t>
            </a:r>
          </a:p>
          <a:p>
            <a:pPr lvl="2" eaLnBrk="1" hangingPunct="1"/>
            <a:r>
              <a:rPr lang="en-US" altLang="zh-TW" dirty="0"/>
              <a:t>Can find out if a port is NOT open.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9pPr>
          </a:lstStyle>
          <a:p>
            <a:pPr eaLnBrk="1" hangingPunct="1"/>
            <a:fld id="{EC928AD4-216F-47E6-A253-B9FD01602CD8}" type="slidenum">
              <a:rPr lang="zh-TW" altLang="en-US" sz="1400">
                <a:ea typeface="新細明體" charset="-120"/>
              </a:rPr>
              <a:pPr eaLnBrk="1" hangingPunct="1"/>
              <a:t>18</a:t>
            </a:fld>
            <a:endParaRPr lang="en-US" altLang="zh-TW" sz="1400">
              <a:ea typeface="新細明體" charset="-12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6019800"/>
          </a:xfrm>
        </p:spPr>
        <p:txBody>
          <a:bodyPr/>
          <a:lstStyle/>
          <a:p>
            <a:pPr lvl="1" eaLnBrk="1" hangingPunct="1"/>
            <a:r>
              <a:rPr lang="en-US" altLang="zh-TW" dirty="0"/>
              <a:t>Neither UDP packets, nor the ICMP errors are guaranteed to arrive.</a:t>
            </a:r>
          </a:p>
          <a:p>
            <a:pPr lvl="2" eaLnBrk="1" hangingPunct="1"/>
            <a:r>
              <a:rPr lang="en-US" altLang="zh-TW" dirty="0"/>
              <a:t>Retransmission of packets is required for packets that appear to be lost</a:t>
            </a:r>
          </a:p>
          <a:p>
            <a:pPr lvl="2" eaLnBrk="1" hangingPunct="1"/>
            <a:r>
              <a:rPr lang="en-US" altLang="zh-TW" dirty="0"/>
              <a:t>Otherwise, we will have many false positives.</a:t>
            </a:r>
          </a:p>
          <a:p>
            <a:pPr lvl="1" eaLnBrk="1" hangingPunct="1"/>
            <a:r>
              <a:rPr lang="en-US" altLang="zh-TW" dirty="0"/>
              <a:t>Disadvantages</a:t>
            </a:r>
          </a:p>
          <a:p>
            <a:pPr lvl="2" eaLnBrk="1" hangingPunct="1"/>
            <a:r>
              <a:rPr lang="en-US" altLang="zh-TW" dirty="0"/>
              <a:t>Slow: the ICMP error message rate is limited.</a:t>
            </a:r>
          </a:p>
          <a:p>
            <a:pPr lvl="3" eaLnBrk="1" hangingPunct="1"/>
            <a:r>
              <a:rPr lang="en-US" altLang="zh-TW" dirty="0"/>
              <a:t>To avoid reflected attack by using ICMP packets</a:t>
            </a:r>
          </a:p>
          <a:p>
            <a:pPr lvl="4" eaLnBrk="1" hangingPunct="1"/>
            <a:r>
              <a:rPr lang="en-US" altLang="zh-TW" dirty="0"/>
              <a:t>Hacker S pretends to be A and sends ICMP requests to B</a:t>
            </a:r>
          </a:p>
          <a:p>
            <a:pPr lvl="4" eaLnBrk="1" hangingPunct="1"/>
            <a:r>
              <a:rPr lang="en-US" altLang="zh-TW" dirty="0"/>
              <a:t>B will send ICMP reply to A</a:t>
            </a:r>
          </a:p>
          <a:p>
            <a:pPr lvl="4" eaLnBrk="1" hangingPunct="1"/>
            <a:r>
              <a:rPr lang="en-US" altLang="zh-TW" dirty="0"/>
              <a:t>If the ICMP packet rate is not limited, hacker can manipulate B to send many ICMP reply packets to A in a short time.</a:t>
            </a:r>
          </a:p>
          <a:p>
            <a:pPr lvl="2" eaLnBrk="1" hangingPunct="1"/>
            <a:r>
              <a:rPr lang="en-US" altLang="zh-TW" dirty="0"/>
              <a:t>Need to be root for access to raw ICMP socket.</a:t>
            </a:r>
          </a:p>
          <a:p>
            <a:pPr eaLnBrk="1" hangingPunct="1"/>
            <a:endParaRPr lang="en-US" altLang="zh-TW" dirty="0"/>
          </a:p>
          <a:p>
            <a:pPr lvl="1" eaLnBrk="1" hangingPunct="1"/>
            <a:endParaRPr lang="zh-TW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9pPr>
          </a:lstStyle>
          <a:p>
            <a:pPr eaLnBrk="1" hangingPunct="1"/>
            <a:fld id="{36134203-AC91-4DF7-84A8-D294E6D54B8A}" type="slidenum">
              <a:rPr lang="zh-TW" altLang="en-US" sz="1400">
                <a:ea typeface="新細明體" charset="-120"/>
              </a:rPr>
              <a:pPr eaLnBrk="1" hangingPunct="1"/>
              <a:t>19</a:t>
            </a:fld>
            <a:endParaRPr lang="en-US" altLang="zh-TW" sz="1400">
              <a:ea typeface="新細明體" charset="-12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60198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UDP recvfrom() and write() scanning</a:t>
            </a:r>
          </a:p>
          <a:p>
            <a:pPr lvl="1" eaLnBrk="1" hangingPunct="1"/>
            <a:r>
              <a:rPr lang="en-US" altLang="zh-TW"/>
              <a:t>Non-root users can’t read port unreachable errors directly.</a:t>
            </a:r>
          </a:p>
          <a:p>
            <a:pPr lvl="1" eaLnBrk="1" hangingPunct="1"/>
            <a:r>
              <a:rPr lang="en-US" altLang="zh-TW"/>
              <a:t>But users can learn it indirectly.</a:t>
            </a:r>
          </a:p>
          <a:p>
            <a:pPr lvl="2" eaLnBrk="1" hangingPunct="1"/>
            <a:r>
              <a:rPr lang="en-US" altLang="zh-TW"/>
              <a:t>A second </a:t>
            </a:r>
            <a:r>
              <a:rPr lang="en-US" altLang="zh-TW" b="1"/>
              <a:t>write() </a:t>
            </a:r>
            <a:r>
              <a:rPr lang="en-US" altLang="zh-TW"/>
              <a:t>call to a closed port will usually fail.</a:t>
            </a:r>
          </a:p>
          <a:p>
            <a:pPr lvl="2" eaLnBrk="1" hangingPunct="1"/>
            <a:r>
              <a:rPr lang="en-US" altLang="zh-TW"/>
              <a:t>Use </a:t>
            </a:r>
            <a:r>
              <a:rPr lang="en-US" altLang="zh-TW" b="1"/>
              <a:t>recvfrom() </a:t>
            </a:r>
            <a:r>
              <a:rPr lang="en-US" altLang="zh-TW"/>
              <a:t>on non-blocking UDP sockets to guess whether the ICMP error has been received or not</a:t>
            </a:r>
          </a:p>
          <a:p>
            <a:pPr lvl="3" eaLnBrk="1" hangingPunct="1"/>
            <a:r>
              <a:rPr lang="en-US" altLang="zh-TW"/>
              <a:t>If the ICMP error hasn’t been received</a:t>
            </a:r>
          </a:p>
          <a:p>
            <a:pPr lvl="4" eaLnBrk="1" hangingPunct="1"/>
            <a:r>
              <a:rPr lang="en-US" altLang="zh-TW"/>
              <a:t>it usually returns EAGAIN (try again) </a:t>
            </a:r>
          </a:p>
          <a:p>
            <a:pPr lvl="3" eaLnBrk="1" hangingPunct="1"/>
            <a:r>
              <a:rPr lang="en-US" altLang="zh-TW"/>
              <a:t>If the ICMP error has been received</a:t>
            </a:r>
          </a:p>
          <a:p>
            <a:pPr lvl="4" eaLnBrk="1" hangingPunct="1"/>
            <a:r>
              <a:rPr lang="en-US" altLang="zh-TW"/>
              <a:t>it will return ECONNREFUSED (connection refuse). </a:t>
            </a:r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9pPr>
          </a:lstStyle>
          <a:p>
            <a:pPr eaLnBrk="1" hangingPunct="1"/>
            <a:fld id="{BFBB2CE9-4A33-455A-B881-C654DBF7FF66}" type="slidenum">
              <a:rPr lang="zh-TW" altLang="en-US" sz="1400">
                <a:ea typeface="新細明體" charset="-120"/>
              </a:rPr>
              <a:pPr eaLnBrk="1" hangingPunct="1"/>
              <a:t>2</a:t>
            </a:fld>
            <a:endParaRPr lang="en-US" altLang="zh-TW" sz="1400">
              <a:ea typeface="新細明體" charset="-120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Introduction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3600" dirty="0"/>
              <a:t>Port Scanning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3200" dirty="0"/>
              <a:t>Port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800" dirty="0"/>
              <a:t>Logical number that associates with the service provided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800" dirty="0"/>
              <a:t>In the Transport layer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3200" dirty="0"/>
              <a:t>Techniques for attackers to discover services they can break into.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3200" dirty="0"/>
              <a:t>Can also be used by system administrators to check if there is any secret port open on their machines through the network.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9pPr>
          </a:lstStyle>
          <a:p>
            <a:pPr eaLnBrk="1" hangingPunct="1"/>
            <a:fld id="{9F449A38-DE0F-4328-BF54-91346125759E}" type="slidenum">
              <a:rPr lang="zh-TW" altLang="en-US" sz="1400">
                <a:ea typeface="新細明體" charset="-120"/>
              </a:rPr>
              <a:pPr eaLnBrk="1" hangingPunct="1"/>
              <a:t>20</a:t>
            </a:fld>
            <a:endParaRPr lang="en-US" altLang="zh-TW" sz="1400">
              <a:ea typeface="新細明體" charset="-12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Stealth Scan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Simple port scanning can be easily logged by the services listening at the ports.</a:t>
            </a:r>
          </a:p>
          <a:p>
            <a:pPr lvl="1" eaLnBrk="1" hangingPunct="1"/>
            <a:r>
              <a:rPr lang="en-US" altLang="zh-TW"/>
              <a:t>E.g. they see an incoming connection with no data, thus they log an error.</a:t>
            </a:r>
          </a:p>
          <a:p>
            <a:pPr eaLnBrk="1" hangingPunct="1"/>
            <a:r>
              <a:rPr lang="en-US" altLang="zh-TW"/>
              <a:t>Stealth scan refers to some scanning techniques to avoid being logged.</a:t>
            </a:r>
          </a:p>
          <a:p>
            <a:pPr eaLnBrk="1" hangingPunct="1"/>
            <a:r>
              <a:rPr lang="en-US" altLang="zh-TW"/>
              <a:t>These techniques include SYN scanning, FIN scanning, fragmented packets etc.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9pPr>
          </a:lstStyle>
          <a:p>
            <a:pPr eaLnBrk="1" hangingPunct="1"/>
            <a:fld id="{5B2AB097-4079-4BEF-BBC1-E68F450715D2}" type="slidenum">
              <a:rPr lang="zh-TW" altLang="en-US" sz="1400">
                <a:ea typeface="新細明體" charset="-120"/>
              </a:rPr>
              <a:pPr eaLnBrk="1" hangingPunct="1"/>
              <a:t>21</a:t>
            </a:fld>
            <a:endParaRPr lang="en-US" altLang="zh-TW" sz="1400">
              <a:ea typeface="新細明體" charset="-12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Fragmentation Scanning</a:t>
            </a:r>
          </a:p>
          <a:p>
            <a:pPr lvl="1" eaLnBrk="1" hangingPunct="1"/>
            <a:r>
              <a:rPr lang="en-US" altLang="zh-TW" dirty="0"/>
              <a:t>Not a new scanning method, but just a modification of other techniques.</a:t>
            </a:r>
          </a:p>
          <a:p>
            <a:pPr lvl="1" eaLnBrk="1" hangingPunct="1"/>
            <a:r>
              <a:rPr lang="en-US" altLang="zh-TW" dirty="0"/>
              <a:t>Instead of just sending the probe packet, we break it into a couple of small IP fragments.</a:t>
            </a:r>
          </a:p>
          <a:p>
            <a:pPr lvl="1" eaLnBrk="1" hangingPunct="1"/>
            <a:r>
              <a:rPr lang="en-US" altLang="zh-TW" dirty="0"/>
              <a:t>By splitting up the TCP header over several packets, it is harder for packet filters to detect what we are doing.</a:t>
            </a:r>
          </a:p>
          <a:p>
            <a:pPr lvl="1" eaLnBrk="1" hangingPunct="1"/>
            <a:endParaRPr lang="en-US" altLang="zh-TW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9pPr>
          </a:lstStyle>
          <a:p>
            <a:pPr eaLnBrk="1" hangingPunct="1"/>
            <a:fld id="{A443CF48-BF8F-461E-8B55-B782007453B4}" type="slidenum">
              <a:rPr lang="zh-TW" altLang="en-US" sz="1400">
                <a:ea typeface="新細明體" charset="-120"/>
              </a:rPr>
              <a:pPr eaLnBrk="1" hangingPunct="1"/>
              <a:t>22</a:t>
            </a:fld>
            <a:endParaRPr lang="en-US" altLang="zh-TW" sz="1400">
              <a:ea typeface="新細明體" charset="-12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>
                <a:solidFill>
                  <a:schemeClr val="accent2"/>
                </a:solidFill>
              </a:rPr>
              <a:t>Other stealth scan 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Scan slowly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/>
              <a:t>Usually a port scanner scans a host rapidly by firing off packets at different ports.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/>
              <a:t>Some detector try to recognize these pattern (signature).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/>
              <a:t>Thus, scanning very slowly (may take several days) is a stealth scanning techniques.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Firing packets with fake IPs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/>
              <a:t>Send a large amount of spoofed “port scans” and only one scan from the real source address (or an address on the same LAN of the source)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/>
              <a:t>So that it is difficult to trace the source of the scanner.</a:t>
            </a:r>
          </a:p>
          <a:p>
            <a:pPr lvl="2" eaLnBrk="1" hangingPunct="1">
              <a:lnSpc>
                <a:spcPct val="90000"/>
              </a:lnSpc>
            </a:pPr>
            <a:endParaRPr lang="zh-TW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9pPr>
          </a:lstStyle>
          <a:p>
            <a:pPr eaLnBrk="1" hangingPunct="1"/>
            <a:fld id="{9F449A38-DE0F-4328-BF54-91346125759E}" type="slidenum">
              <a:rPr lang="zh-TW" altLang="en-US" sz="1400">
                <a:ea typeface="新細明體" charset="-120"/>
              </a:rPr>
              <a:pPr eaLnBrk="1" hangingPunct="1"/>
              <a:t>23</a:t>
            </a:fld>
            <a:endParaRPr lang="en-US" altLang="zh-TW" sz="1400">
              <a:ea typeface="新細明體" charset="-12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FTP Bounce Scanning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zh-TW" sz="2400" dirty="0"/>
              <a:t>Suppose a hacker wants to perform port scanning on a target host that is not in the same LAN</a:t>
            </a:r>
          </a:p>
          <a:p>
            <a:pPr lvl="1" eaLnBrk="1" hangingPunct="1"/>
            <a:r>
              <a:rPr lang="en-US" altLang="zh-TW" sz="2400" dirty="0"/>
              <a:t>The target host is behind a firewall and hence normal scanning techniques will probably fail</a:t>
            </a:r>
          </a:p>
          <a:p>
            <a:pPr lvl="1" eaLnBrk="1" hangingPunct="1"/>
            <a:r>
              <a:rPr lang="en-US" altLang="zh-TW" sz="2400" dirty="0"/>
              <a:t>Fortunately, in the same LAN as the target host, there is a File Transfer Protocol (FTP) server with the </a:t>
            </a:r>
            <a:r>
              <a:rPr lang="en-US" altLang="zh-TW" sz="2400" b="1" dirty="0"/>
              <a:t>Proxy FTP Connections</a:t>
            </a:r>
            <a:r>
              <a:rPr lang="en-US" altLang="zh-TW" sz="2400" dirty="0"/>
              <a:t> feature enabled</a:t>
            </a:r>
          </a:p>
          <a:p>
            <a:pPr lvl="1" eaLnBrk="1" hangingPunct="1"/>
            <a:r>
              <a:rPr lang="en-US" altLang="zh-TW" sz="2400" dirty="0"/>
              <a:t>The hacker can take the advantage of the vulnerability of this feature to perform port scanning on the target host</a:t>
            </a:r>
          </a:p>
          <a:p>
            <a:pPr lvl="1" eaLnBrk="1" hangingPunct="1"/>
            <a:endParaRPr lang="en-US" altLang="zh-TW" sz="2400" dirty="0"/>
          </a:p>
          <a:p>
            <a:pPr lvl="2" eaLnBrk="1" hangingPunct="1"/>
            <a:endParaRPr lang="en-US" altLang="zh-TW" sz="2000" dirty="0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2365375" y="5129442"/>
            <a:ext cx="5140325" cy="1770063"/>
            <a:chOff x="2167383" y="5029200"/>
            <a:chExt cx="5139434" cy="1769537"/>
          </a:xfrm>
        </p:grpSpPr>
        <p:sp>
          <p:nvSpPr>
            <p:cNvPr id="6" name="Rectangle 1"/>
            <p:cNvSpPr>
              <a:spLocks noChangeArrowheads="1"/>
            </p:cNvSpPr>
            <p:nvPr/>
          </p:nvSpPr>
          <p:spPr bwMode="auto">
            <a:xfrm>
              <a:off x="3048000" y="5537200"/>
              <a:ext cx="800100" cy="381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9pPr>
            </a:lstStyle>
            <a:p>
              <a:pPr eaLnBrk="1" hangingPunct="1"/>
              <a:r>
                <a:rPr lang="en-US" altLang="en-US" sz="1600"/>
                <a:t>Hacker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105400" y="5105400"/>
              <a:ext cx="1143000" cy="3429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9pPr>
            </a:lstStyle>
            <a:p>
              <a:pPr eaLnBrk="1" hangingPunct="1"/>
              <a:r>
                <a:rPr lang="en-US" altLang="en-US" sz="1600" dirty="0"/>
                <a:t>FTP Server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5110480" y="6057900"/>
              <a:ext cx="1143000" cy="3429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9pPr>
            </a:lstStyle>
            <a:p>
              <a:pPr eaLnBrk="1" hangingPunct="1"/>
              <a:r>
                <a:rPr lang="en-US" altLang="en-US" sz="1600"/>
                <a:t>Target Host</a:t>
              </a: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4419600" y="5029200"/>
              <a:ext cx="76200" cy="1676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2167383" y="6229350"/>
              <a:ext cx="9060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9pPr>
            </a:lstStyle>
            <a:p>
              <a:pPr eaLnBrk="1" hangingPunct="1"/>
              <a:r>
                <a:rPr lang="en-US" altLang="en-US" sz="2000"/>
                <a:t>LAN 1</a:t>
              </a:r>
            </a:p>
          </p:txBody>
        </p:sp>
        <p:sp>
          <p:nvSpPr>
            <p:cNvPr id="11" name="TextBox 8"/>
            <p:cNvSpPr txBox="1">
              <a:spLocks noChangeArrowheads="1"/>
            </p:cNvSpPr>
            <p:nvPr/>
          </p:nvSpPr>
          <p:spPr bwMode="auto">
            <a:xfrm>
              <a:off x="6400800" y="6229350"/>
              <a:ext cx="9060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9pPr>
            </a:lstStyle>
            <a:p>
              <a:pPr eaLnBrk="1" hangingPunct="1"/>
              <a:r>
                <a:rPr lang="en-US" altLang="en-US" sz="2000"/>
                <a:t>LAN 2</a:t>
              </a:r>
            </a:p>
          </p:txBody>
        </p:sp>
        <p:sp>
          <p:nvSpPr>
            <p:cNvPr id="12" name="TextBox 7"/>
            <p:cNvSpPr txBox="1">
              <a:spLocks noChangeArrowheads="1"/>
            </p:cNvSpPr>
            <p:nvPr/>
          </p:nvSpPr>
          <p:spPr bwMode="auto">
            <a:xfrm>
              <a:off x="4495800" y="6460183"/>
              <a:ext cx="87075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9pPr>
            </a:lstStyle>
            <a:p>
              <a:pPr eaLnBrk="1" hangingPunct="1"/>
              <a:r>
                <a:rPr lang="en-US" altLang="en-US" sz="1600"/>
                <a:t>Firewall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5690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pPr lvl="1" eaLnBrk="1" hangingPunct="1"/>
            <a:r>
              <a:rPr lang="en-US" altLang="zh-TW"/>
              <a:t>FTP model:</a:t>
            </a:r>
          </a:p>
          <a:p>
            <a:pPr lvl="1" eaLnBrk="1" hangingPunct="1"/>
            <a:endParaRPr lang="en-US" altLang="zh-TW"/>
          </a:p>
          <a:p>
            <a:pPr lvl="1" eaLnBrk="1" hangingPunct="1"/>
            <a:endParaRPr lang="en-US" altLang="zh-TW"/>
          </a:p>
          <a:p>
            <a:pPr lvl="1" eaLnBrk="1" hangingPunct="1"/>
            <a:endParaRPr lang="en-US" altLang="zh-TW"/>
          </a:p>
          <a:p>
            <a:pPr lvl="1" eaLnBrk="1" hangingPunct="1"/>
            <a:endParaRPr lang="en-US" altLang="zh-TW"/>
          </a:p>
        </p:txBody>
      </p:sp>
      <p:pic>
        <p:nvPicPr>
          <p:cNvPr id="22531" name="Picture 2" descr="C:\Users\Hong\Desktop\ftp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71913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9pPr>
          </a:lstStyle>
          <a:p>
            <a:pPr eaLnBrk="1" hangingPunct="1"/>
            <a:fld id="{7E0D9612-3E9D-48BA-8DE2-60A3A95C289C}" type="slidenum">
              <a:rPr lang="zh-TW" altLang="en-US" sz="1400">
                <a:ea typeface="新細明體" charset="-120"/>
              </a:rPr>
              <a:pPr eaLnBrk="1" hangingPunct="1"/>
              <a:t>24</a:t>
            </a:fld>
            <a:endParaRPr lang="en-US" altLang="zh-TW" sz="1400">
              <a:ea typeface="新細明體" charset="-120"/>
            </a:endParaRPr>
          </a:p>
        </p:txBody>
      </p:sp>
      <p:sp>
        <p:nvSpPr>
          <p:cNvPr id="22533" name="矩形 4"/>
          <p:cNvSpPr>
            <a:spLocks noChangeArrowheads="1"/>
          </p:cNvSpPr>
          <p:nvPr/>
        </p:nvSpPr>
        <p:spPr bwMode="auto">
          <a:xfrm>
            <a:off x="914400" y="6165850"/>
            <a:ext cx="4267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ea typeface="Arial Unicode MS" pitchFamily="34" charset="-120"/>
              </a:rPr>
              <a:t>Image source: http://www.rhyshaden.com/ftp.htm</a:t>
            </a:r>
            <a:endParaRPr lang="zh-TW" altLang="en-US" sz="1600" dirty="0">
              <a:ea typeface="Arial Unicode MS" pitchFamily="34" charset="-120"/>
            </a:endParaRPr>
          </a:p>
        </p:txBody>
      </p:sp>
      <p:sp>
        <p:nvSpPr>
          <p:cNvPr id="22534" name="矩形 5"/>
          <p:cNvSpPr>
            <a:spLocks noChangeArrowheads="1"/>
          </p:cNvSpPr>
          <p:nvPr/>
        </p:nvSpPr>
        <p:spPr bwMode="auto">
          <a:xfrm>
            <a:off x="1219200" y="1657350"/>
            <a:ext cx="2895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Arial Unicode MS" pitchFamily="34" charset="-120"/>
              </a:rPr>
              <a:t>PI: Protocol Interpreter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Arial Unicode MS" pitchFamily="34" charset="-120"/>
              </a:rPr>
              <a:t>DTP: Data Transfer Process</a:t>
            </a:r>
            <a:endParaRPr lang="zh-TW" altLang="en-US" sz="1800">
              <a:ea typeface="Arial Unicode MS" pitchFamily="34" charset="-120"/>
            </a:endParaRPr>
          </a:p>
        </p:txBody>
      </p:sp>
      <p:sp>
        <p:nvSpPr>
          <p:cNvPr id="22535" name="TextBox 1"/>
          <p:cNvSpPr txBox="1">
            <a:spLocks noChangeArrowheads="1"/>
          </p:cNvSpPr>
          <p:nvPr/>
        </p:nvSpPr>
        <p:spPr bwMode="auto">
          <a:xfrm>
            <a:off x="1295400" y="5334000"/>
            <a:ext cx="7038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ea typeface="Arial Unicode MS" pitchFamily="34" charset="-120"/>
              </a:rPr>
              <a:t>Normal situation: User PI and User DTP are on the same computer.</a:t>
            </a:r>
          </a:p>
        </p:txBody>
      </p:sp>
    </p:spTree>
    <p:extLst>
      <p:ext uri="{BB962C8B-B14F-4D97-AF65-F5344CB8AC3E}">
        <p14:creationId xmlns:p14="http://schemas.microsoft.com/office/powerpoint/2010/main" val="3759727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9pPr>
          </a:lstStyle>
          <a:p>
            <a:pPr eaLnBrk="1" hangingPunct="1"/>
            <a:fld id="{C3EC4CE4-F701-4350-BDB6-6D9413EC7322}" type="slidenum">
              <a:rPr lang="zh-TW" altLang="en-US" sz="1400">
                <a:ea typeface="新細明體" charset="-120"/>
              </a:rPr>
              <a:pPr eaLnBrk="1" hangingPunct="1"/>
              <a:t>25</a:t>
            </a:fld>
            <a:endParaRPr lang="en-US" altLang="zh-TW" sz="1400">
              <a:ea typeface="新細明體" charset="-12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pPr lvl="1" eaLnBrk="1" hangingPunct="1"/>
            <a:r>
              <a:rPr lang="en-US" altLang="zh-TW"/>
              <a:t>FTP Bounce Scanning requires support for </a:t>
            </a:r>
            <a:r>
              <a:rPr lang="en-US" altLang="zh-TW" b="1"/>
              <a:t>Proxy FTP Connections</a:t>
            </a:r>
            <a:r>
              <a:rPr lang="en-US" altLang="zh-TW"/>
              <a:t>.</a:t>
            </a:r>
          </a:p>
          <a:p>
            <a:pPr lvl="1" eaLnBrk="1" hangingPunct="1"/>
            <a:r>
              <a:rPr lang="en-US" altLang="zh-TW"/>
              <a:t>One can ask a FTP server to send a file to another host</a:t>
            </a:r>
          </a:p>
          <a:p>
            <a:pPr lvl="1" eaLnBrk="1" hangingPunct="1"/>
            <a:r>
              <a:rPr lang="en-US" altLang="zh-TW"/>
              <a:t>For example, one can establish a control communication connection to server-PI of a FTP server and request the server-PI to initiate an active server-DTP to send a file ANYWHERE on the Internet.</a:t>
            </a:r>
          </a:p>
        </p:txBody>
      </p:sp>
    </p:spTree>
    <p:extLst>
      <p:ext uri="{BB962C8B-B14F-4D97-AF65-F5344CB8AC3E}">
        <p14:creationId xmlns:p14="http://schemas.microsoft.com/office/powerpoint/2010/main" val="3295769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9pPr>
          </a:lstStyle>
          <a:p>
            <a:pPr eaLnBrk="1" hangingPunct="1"/>
            <a:fld id="{50612E30-6B59-4733-AC5A-D2CED484F82A}" type="slidenum">
              <a:rPr lang="zh-TW" altLang="en-US" sz="1400">
                <a:ea typeface="新細明體" charset="-120"/>
              </a:rPr>
              <a:pPr eaLnBrk="1" hangingPunct="1"/>
              <a:t>26</a:t>
            </a:fld>
            <a:endParaRPr lang="en-US" altLang="zh-TW" sz="1400">
              <a:ea typeface="新細明體" charset="-12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562600"/>
          </a:xfrm>
        </p:spPr>
        <p:txBody>
          <a:bodyPr/>
          <a:lstStyle/>
          <a:p>
            <a:pPr lvl="1" eaLnBrk="1" hangingPunct="1"/>
            <a:r>
              <a:rPr lang="en-US" altLang="zh-TW"/>
              <a:t>A port scanner can exploit this to scan TCP ports from such a FTP server.</a:t>
            </a:r>
          </a:p>
          <a:p>
            <a:pPr lvl="1" eaLnBrk="1" hangingPunct="1"/>
            <a:r>
              <a:rPr lang="en-US" altLang="zh-TW"/>
              <a:t>Suppose the target host is behind a firewall</a:t>
            </a:r>
          </a:p>
          <a:p>
            <a:pPr lvl="2" eaLnBrk="1" hangingPunct="1"/>
            <a:r>
              <a:rPr lang="en-US" altLang="zh-TW"/>
              <a:t>The hacker cannot perform port scanning directly</a:t>
            </a:r>
          </a:p>
          <a:p>
            <a:pPr lvl="1" eaLnBrk="1" hangingPunct="1"/>
            <a:r>
              <a:rPr lang="en-US" altLang="zh-TW"/>
              <a:t>There is a FTP server behind the same firewall</a:t>
            </a:r>
          </a:p>
          <a:p>
            <a:pPr lvl="1" eaLnBrk="1" hangingPunct="1"/>
            <a:r>
              <a:rPr lang="en-US" altLang="zh-TW"/>
              <a:t>The hacker connects to the FTP server and uses it to perform port scanning on the target indirectly</a:t>
            </a:r>
          </a:p>
          <a:p>
            <a:pPr lvl="1" eaLnBrk="1" hangingPunct="1"/>
            <a:r>
              <a:rPr lang="en-US" altLang="zh-TW"/>
              <a:t>If the FTP server allows reading from and writing to a directory (such as /incoming), the hacker can send arbitrary data to opened ports of the target.</a:t>
            </a:r>
          </a:p>
          <a:p>
            <a:pPr lvl="1" eaLnBrk="1" hangingPunct="1">
              <a:buFontTx/>
              <a:buNone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125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9pPr>
          </a:lstStyle>
          <a:p>
            <a:pPr eaLnBrk="1" hangingPunct="1"/>
            <a:fld id="{BC4EFF64-951A-4324-A019-5625DCE807B5}" type="slidenum">
              <a:rPr lang="zh-TW" altLang="en-US" sz="1400">
                <a:ea typeface="新細明體" charset="-120"/>
              </a:rPr>
              <a:pPr eaLnBrk="1" hangingPunct="1"/>
              <a:t>27</a:t>
            </a:fld>
            <a:endParaRPr lang="en-US" altLang="zh-TW" sz="1400">
              <a:ea typeface="新細明體" charset="-12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lvl="1" eaLnBrk="1" hangingPunct="1"/>
            <a:r>
              <a:rPr lang="en-US" altLang="zh-TW"/>
              <a:t>Technique</a:t>
            </a:r>
          </a:p>
          <a:p>
            <a:pPr lvl="2" eaLnBrk="1" hangingPunct="1"/>
            <a:r>
              <a:rPr lang="en-US" altLang="zh-TW"/>
              <a:t>Use the PORT command (of FTP) to declare that our passive user-DTP is listening on the target host at a certain port number.</a:t>
            </a:r>
          </a:p>
          <a:p>
            <a:pPr lvl="2" eaLnBrk="1" hangingPunct="1"/>
            <a:r>
              <a:rPr lang="en-US" altLang="zh-TW"/>
              <a:t>LIST the current directory, and the result is sent over the server-DTP channel to the user-DTP.</a:t>
            </a:r>
          </a:p>
          <a:p>
            <a:pPr lvl="2" eaLnBrk="1" hangingPunct="1"/>
            <a:r>
              <a:rPr lang="en-US" altLang="zh-TW"/>
              <a:t>If our target host is listening on the port, the transfer will be successful.</a:t>
            </a:r>
          </a:p>
          <a:p>
            <a:pPr lvl="2" eaLnBrk="1" hangingPunct="1"/>
            <a:r>
              <a:rPr lang="en-US" altLang="zh-TW"/>
              <a:t>Otherwise, connection will be refused.	</a:t>
            </a:r>
          </a:p>
          <a:p>
            <a:pPr lvl="2" eaLnBrk="1" hangingPunct="1"/>
            <a:r>
              <a:rPr lang="en-US" altLang="zh-TW"/>
              <a:t>Then issue another PORT command to try the next port on the target.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2166938" y="5029200"/>
            <a:ext cx="5140325" cy="1770063"/>
            <a:chOff x="2167383" y="5029200"/>
            <a:chExt cx="5139434" cy="1769537"/>
          </a:xfrm>
        </p:grpSpPr>
        <p:sp>
          <p:nvSpPr>
            <p:cNvPr id="25612" name="Rectangle 4"/>
            <p:cNvSpPr>
              <a:spLocks noChangeArrowheads="1"/>
            </p:cNvSpPr>
            <p:nvPr/>
          </p:nvSpPr>
          <p:spPr bwMode="auto">
            <a:xfrm>
              <a:off x="3048000" y="5537200"/>
              <a:ext cx="800100" cy="381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9pPr>
            </a:lstStyle>
            <a:p>
              <a:pPr eaLnBrk="1" hangingPunct="1"/>
              <a:r>
                <a:rPr lang="en-US" altLang="en-US" sz="1600"/>
                <a:t>Hacker</a:t>
              </a:r>
            </a:p>
          </p:txBody>
        </p:sp>
        <p:sp>
          <p:nvSpPr>
            <p:cNvPr id="25613" name="Rectangle 5"/>
            <p:cNvSpPr>
              <a:spLocks noChangeArrowheads="1"/>
            </p:cNvSpPr>
            <p:nvPr/>
          </p:nvSpPr>
          <p:spPr bwMode="auto">
            <a:xfrm>
              <a:off x="5105400" y="5105400"/>
              <a:ext cx="1143000" cy="3429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9pPr>
            </a:lstStyle>
            <a:p>
              <a:pPr eaLnBrk="1" hangingPunct="1"/>
              <a:r>
                <a:rPr lang="en-US" altLang="en-US" sz="1600"/>
                <a:t>FTP Server</a:t>
              </a:r>
            </a:p>
          </p:txBody>
        </p:sp>
        <p:sp>
          <p:nvSpPr>
            <p:cNvPr id="25614" name="Rectangle 6"/>
            <p:cNvSpPr>
              <a:spLocks noChangeArrowheads="1"/>
            </p:cNvSpPr>
            <p:nvPr/>
          </p:nvSpPr>
          <p:spPr bwMode="auto">
            <a:xfrm>
              <a:off x="5110480" y="6057900"/>
              <a:ext cx="1143000" cy="3429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9pPr>
            </a:lstStyle>
            <a:p>
              <a:pPr eaLnBrk="1" hangingPunct="1"/>
              <a:r>
                <a:rPr lang="en-US" altLang="en-US" sz="1600"/>
                <a:t>Target Host</a:t>
              </a:r>
            </a:p>
          </p:txBody>
        </p:sp>
        <p:sp>
          <p:nvSpPr>
            <p:cNvPr id="25615" name="Rectangle 7"/>
            <p:cNvSpPr>
              <a:spLocks noChangeArrowheads="1"/>
            </p:cNvSpPr>
            <p:nvPr/>
          </p:nvSpPr>
          <p:spPr bwMode="auto">
            <a:xfrm>
              <a:off x="4419600" y="5029200"/>
              <a:ext cx="76200" cy="1676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16" name="TextBox 8"/>
            <p:cNvSpPr txBox="1">
              <a:spLocks noChangeArrowheads="1"/>
            </p:cNvSpPr>
            <p:nvPr/>
          </p:nvSpPr>
          <p:spPr bwMode="auto">
            <a:xfrm>
              <a:off x="2167383" y="6229350"/>
              <a:ext cx="9060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9pPr>
            </a:lstStyle>
            <a:p>
              <a:pPr eaLnBrk="1" hangingPunct="1"/>
              <a:r>
                <a:rPr lang="en-US" altLang="en-US" sz="2000"/>
                <a:t>LAN 1</a:t>
              </a:r>
            </a:p>
          </p:txBody>
        </p:sp>
        <p:sp>
          <p:nvSpPr>
            <p:cNvPr id="25617" name="TextBox 9"/>
            <p:cNvSpPr txBox="1">
              <a:spLocks noChangeArrowheads="1"/>
            </p:cNvSpPr>
            <p:nvPr/>
          </p:nvSpPr>
          <p:spPr bwMode="auto">
            <a:xfrm>
              <a:off x="6400800" y="6229350"/>
              <a:ext cx="9060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9pPr>
            </a:lstStyle>
            <a:p>
              <a:pPr eaLnBrk="1" hangingPunct="1"/>
              <a:r>
                <a:rPr lang="en-US" altLang="en-US" sz="2000"/>
                <a:t>LAN 2</a:t>
              </a:r>
            </a:p>
          </p:txBody>
        </p:sp>
        <p:sp>
          <p:nvSpPr>
            <p:cNvPr id="25618" name="TextBox 10"/>
            <p:cNvSpPr txBox="1">
              <a:spLocks noChangeArrowheads="1"/>
            </p:cNvSpPr>
            <p:nvPr/>
          </p:nvSpPr>
          <p:spPr bwMode="auto">
            <a:xfrm>
              <a:off x="4495800" y="6460183"/>
              <a:ext cx="87075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0"/>
                </a:defRPr>
              </a:lvl9pPr>
            </a:lstStyle>
            <a:p>
              <a:pPr eaLnBrk="1" hangingPunct="1"/>
              <a:r>
                <a:rPr lang="en-US" altLang="en-US" sz="1600"/>
                <a:t>Firewall</a:t>
              </a:r>
            </a:p>
          </p:txBody>
        </p:sp>
      </p:grpSp>
      <p:cxnSp>
        <p:nvCxnSpPr>
          <p:cNvPr id="25605" name="Straight Arrow Connector 11"/>
          <p:cNvCxnSpPr>
            <a:cxnSpLocks noChangeShapeType="1"/>
          </p:cNvCxnSpPr>
          <p:nvPr/>
        </p:nvCxnSpPr>
        <p:spPr bwMode="auto">
          <a:xfrm flipV="1">
            <a:off x="3829050" y="5168900"/>
            <a:ext cx="1257300" cy="450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606" name="Straight Arrow Connector 13"/>
          <p:cNvCxnSpPr>
            <a:cxnSpLocks noChangeShapeType="1"/>
            <a:stCxn id="25613" idx="2"/>
          </p:cNvCxnSpPr>
          <p:nvPr/>
        </p:nvCxnSpPr>
        <p:spPr bwMode="auto">
          <a:xfrm>
            <a:off x="5676900" y="5448300"/>
            <a:ext cx="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607" name="Straight Arrow Connector 15"/>
          <p:cNvCxnSpPr>
            <a:cxnSpLocks noChangeShapeType="1"/>
          </p:cNvCxnSpPr>
          <p:nvPr/>
        </p:nvCxnSpPr>
        <p:spPr bwMode="auto">
          <a:xfrm flipH="1">
            <a:off x="3829050" y="5394325"/>
            <a:ext cx="1276350" cy="4730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08" name="TextBox 17"/>
          <p:cNvSpPr txBox="1">
            <a:spLocks noChangeArrowheads="1"/>
          </p:cNvSpPr>
          <p:nvPr/>
        </p:nvSpPr>
        <p:spPr bwMode="auto">
          <a:xfrm>
            <a:off x="6629400" y="5029200"/>
            <a:ext cx="2397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9pPr>
          </a:lstStyle>
          <a:p>
            <a:pPr eaLnBrk="1" hangingPunct="1"/>
            <a:r>
              <a:rPr lang="en-US" altLang="en-US" sz="1600"/>
              <a:t>1. Issue commands</a:t>
            </a:r>
          </a:p>
          <a:p>
            <a:pPr eaLnBrk="1" hangingPunct="1"/>
            <a:r>
              <a:rPr lang="en-US" altLang="en-US" sz="1600"/>
              <a:t>2. Send result of LIST</a:t>
            </a:r>
          </a:p>
          <a:p>
            <a:pPr eaLnBrk="1" hangingPunct="1"/>
            <a:r>
              <a:rPr lang="en-US" altLang="en-US" sz="1600"/>
              <a:t>3. Report successful or fail</a:t>
            </a:r>
          </a:p>
        </p:txBody>
      </p:sp>
      <p:sp>
        <p:nvSpPr>
          <p:cNvPr id="25609" name="TextBox 18"/>
          <p:cNvSpPr txBox="1">
            <a:spLocks noChangeArrowheads="1"/>
          </p:cNvSpPr>
          <p:nvPr/>
        </p:nvSpPr>
        <p:spPr bwMode="auto">
          <a:xfrm>
            <a:off x="4170363" y="511968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9pPr>
          </a:lstStyle>
          <a:p>
            <a:pPr eaLnBrk="1" hangingPunct="1"/>
            <a:r>
              <a:rPr lang="en-US" altLang="en-US" sz="1600"/>
              <a:t>1</a:t>
            </a:r>
          </a:p>
        </p:txBody>
      </p:sp>
      <p:sp>
        <p:nvSpPr>
          <p:cNvPr id="25610" name="TextBox 21"/>
          <p:cNvSpPr txBox="1">
            <a:spLocks noChangeArrowheads="1"/>
          </p:cNvSpPr>
          <p:nvPr/>
        </p:nvSpPr>
        <p:spPr bwMode="auto">
          <a:xfrm>
            <a:off x="5676900" y="55800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9pPr>
          </a:lstStyle>
          <a:p>
            <a:pPr eaLnBrk="1" hangingPunct="1"/>
            <a:r>
              <a:rPr lang="en-US" altLang="en-US" sz="1600"/>
              <a:t>2</a:t>
            </a:r>
          </a:p>
        </p:txBody>
      </p:sp>
      <p:sp>
        <p:nvSpPr>
          <p:cNvPr id="25611" name="TextBox 22"/>
          <p:cNvSpPr txBox="1">
            <a:spLocks noChangeArrowheads="1"/>
          </p:cNvSpPr>
          <p:nvPr/>
        </p:nvSpPr>
        <p:spPr bwMode="auto">
          <a:xfrm>
            <a:off x="4467225" y="5583238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9pPr>
          </a:lstStyle>
          <a:p>
            <a:pPr eaLnBrk="1" hangingPunct="1"/>
            <a:r>
              <a:rPr lang="en-US" altLang="en-US" sz="16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37602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9pPr>
          </a:lstStyle>
          <a:p>
            <a:pPr eaLnBrk="1" hangingPunct="1"/>
            <a:fld id="{3855FF57-2BD5-44EF-84FE-653EEAD8E1AF}" type="slidenum">
              <a:rPr lang="zh-TW" altLang="en-US" sz="1400">
                <a:ea typeface="新細明體" charset="-120"/>
              </a:rPr>
              <a:pPr eaLnBrk="1" hangingPunct="1"/>
              <a:t>28</a:t>
            </a:fld>
            <a:endParaRPr lang="en-US" altLang="zh-TW" sz="1400">
              <a:ea typeface="新細明體" charset="-12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lvl="1" eaLnBrk="1" hangingPunct="1"/>
            <a:r>
              <a:rPr lang="en-US" altLang="zh-TW"/>
              <a:t>Advantages</a:t>
            </a:r>
          </a:p>
          <a:p>
            <a:pPr lvl="2" eaLnBrk="1" hangingPunct="1"/>
            <a:r>
              <a:rPr lang="en-US" altLang="zh-TW"/>
              <a:t>Harder to trace</a:t>
            </a:r>
          </a:p>
          <a:p>
            <a:pPr lvl="2" eaLnBrk="1" hangingPunct="1"/>
            <a:r>
              <a:rPr lang="en-US" altLang="zh-TW"/>
              <a:t>Potential to bypass firewalls.</a:t>
            </a:r>
          </a:p>
          <a:p>
            <a:pPr lvl="1" eaLnBrk="1" hangingPunct="1"/>
            <a:r>
              <a:rPr lang="en-US" altLang="zh-TW"/>
              <a:t>Disadvantages</a:t>
            </a:r>
          </a:p>
          <a:p>
            <a:pPr lvl="2" eaLnBrk="1" hangingPunct="1"/>
            <a:r>
              <a:rPr lang="en-US" altLang="zh-TW"/>
              <a:t>Slow</a:t>
            </a:r>
          </a:p>
          <a:p>
            <a:pPr lvl="2" eaLnBrk="1" hangingPunct="1"/>
            <a:r>
              <a:rPr lang="en-US" altLang="zh-TW"/>
              <a:t>Some FTP servers have finally disabled the proxy connection feature.</a:t>
            </a:r>
          </a:p>
        </p:txBody>
      </p:sp>
    </p:spTree>
    <p:extLst>
      <p:ext uri="{BB962C8B-B14F-4D97-AF65-F5344CB8AC3E}">
        <p14:creationId xmlns:p14="http://schemas.microsoft.com/office/powerpoint/2010/main" val="903981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9pPr>
          </a:lstStyle>
          <a:p>
            <a:pPr eaLnBrk="1" hangingPunct="1"/>
            <a:fld id="{2F7EDCD5-3D06-4FF1-BBFB-CCE93CB878CA}" type="slidenum">
              <a:rPr lang="zh-TW" altLang="en-US" sz="1400">
                <a:ea typeface="新細明體" charset="-120"/>
              </a:rPr>
              <a:pPr eaLnBrk="1" hangingPunct="1"/>
              <a:t>29</a:t>
            </a:fld>
            <a:endParaRPr lang="en-US" altLang="zh-TW" sz="1400">
              <a:ea typeface="新細明體" charset="-12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Detection of Port Scanning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Idea of non-stealth scan detector</a:t>
            </a:r>
          </a:p>
          <a:p>
            <a:pPr lvl="1" eaLnBrk="1" hangingPunct="1"/>
            <a:r>
              <a:rPr lang="en-US" altLang="zh-TW"/>
              <a:t>Open a socket in SOCK_RAW mode.</a:t>
            </a:r>
          </a:p>
          <a:p>
            <a:pPr lvl="1" eaLnBrk="1" hangingPunct="1"/>
            <a:r>
              <a:rPr lang="en-US" altLang="zh-TW"/>
              <a:t>Set the protocol type to IPPROTO_IP</a:t>
            </a:r>
          </a:p>
          <a:p>
            <a:pPr lvl="1" eaLnBrk="1" hangingPunct="1"/>
            <a:r>
              <a:rPr lang="en-US" altLang="zh-TW"/>
              <a:t>Call </a:t>
            </a:r>
            <a:r>
              <a:rPr lang="en-US" altLang="zh-TW" b="1"/>
              <a:t>recvfrom() </a:t>
            </a:r>
            <a:r>
              <a:rPr lang="en-US" altLang="zh-TW"/>
              <a:t>to capture the packets</a:t>
            </a:r>
          </a:p>
          <a:p>
            <a:pPr lvl="1" eaLnBrk="1" hangingPunct="1"/>
            <a:r>
              <a:rPr lang="en-US" altLang="zh-TW"/>
              <a:t>Analyze the packets</a:t>
            </a:r>
          </a:p>
          <a:p>
            <a:pPr eaLnBrk="1" hangingPunct="1"/>
            <a:r>
              <a:rPr lang="en-US" altLang="zh-TW"/>
              <a:t>Signature for port scan</a:t>
            </a:r>
          </a:p>
          <a:p>
            <a:pPr lvl="1" eaLnBrk="1" hangingPunct="1"/>
            <a:r>
              <a:rPr lang="en-US" altLang="zh-TW"/>
              <a:t>Several packets to different destination ports from the same source address within a short period of time.</a:t>
            </a:r>
          </a:p>
          <a:p>
            <a:pPr lvl="1" eaLnBrk="1" hangingPunct="1">
              <a:buFontTx/>
              <a:buNone/>
            </a:pPr>
            <a:endParaRPr lang="en-US" altLang="zh-TW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9pPr>
          </a:lstStyle>
          <a:p>
            <a:pPr eaLnBrk="1" hangingPunct="1"/>
            <a:fld id="{4DD3F2F2-4A9A-4122-BF64-BA7D99D6264E}" type="slidenum">
              <a:rPr lang="zh-TW" altLang="en-US" sz="1400">
                <a:ea typeface="新細明體" charset="-120"/>
              </a:rPr>
              <a:pPr eaLnBrk="1" hangingPunct="1"/>
              <a:t>3</a:t>
            </a:fld>
            <a:endParaRPr lang="en-US" altLang="zh-TW" sz="1400">
              <a:ea typeface="新細明體" charset="-12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867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3600"/>
              <a:t>Idea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3200"/>
              <a:t>Sending a message to each TCP/UDP port, one at a time.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3200"/>
              <a:t>Based on the type of response, an attacker knows if the port is used.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3200"/>
              <a:t>The used ports can be probed further for weaknesses.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3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9pPr>
          </a:lstStyle>
          <a:p>
            <a:pPr eaLnBrk="1" hangingPunct="1"/>
            <a:fld id="{FDFB443D-34CD-4F41-8A65-3BF1D7AD658D}" type="slidenum">
              <a:rPr lang="zh-TW" altLang="en-US" sz="1400">
                <a:ea typeface="新細明體" charset="-120"/>
              </a:rPr>
              <a:pPr eaLnBrk="1" hangingPunct="1"/>
              <a:t>30</a:t>
            </a:fld>
            <a:endParaRPr lang="en-US" altLang="zh-TW" sz="1400">
              <a:ea typeface="新細明體" charset="-12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6019800"/>
          </a:xfrm>
        </p:spPr>
        <p:txBody>
          <a:bodyPr/>
          <a:lstStyle/>
          <a:p>
            <a:pPr lvl="1" eaLnBrk="1" hangingPunct="1"/>
            <a:r>
              <a:rPr lang="en-US" altLang="zh-TW"/>
              <a:t>SYN to a non-listening port</a:t>
            </a:r>
          </a:p>
          <a:p>
            <a:pPr lvl="1" eaLnBrk="1" hangingPunct="1"/>
            <a:r>
              <a:rPr lang="en-US" altLang="zh-TW"/>
              <a:t>Of course, there are many other possible signatures.</a:t>
            </a:r>
          </a:p>
          <a:p>
            <a:pPr eaLnBrk="1" hangingPunct="1"/>
            <a:r>
              <a:rPr lang="en-US" altLang="zh-TW"/>
              <a:t>Discovering stealth scans may require kernel level work.</a:t>
            </a:r>
          </a:p>
          <a:p>
            <a:pPr eaLnBrk="1" hangingPunct="1"/>
            <a:r>
              <a:rPr lang="en-US" altLang="zh-TW"/>
              <a:t>A detector can inform us that we have been port-scanned, but the source address may not be reliable.</a:t>
            </a:r>
          </a:p>
          <a:p>
            <a:pPr lvl="1" eaLnBrk="1" hangingPunct="1"/>
            <a:r>
              <a:rPr lang="en-US" altLang="zh-TW"/>
              <a:t>Attacker may also perform IP address spoofing.</a:t>
            </a:r>
          </a:p>
          <a:p>
            <a:pPr lvl="1" eaLnBrk="1" hangingPunct="1"/>
            <a:endParaRPr lang="en-US" altLang="zh-TW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9pPr>
          </a:lstStyle>
          <a:p>
            <a:pPr eaLnBrk="1" hangingPunct="1"/>
            <a:fld id="{25FF1188-753A-4984-BF24-CEED337FFDDB}" type="slidenum">
              <a:rPr lang="zh-TW" altLang="en-US" sz="1400">
                <a:ea typeface="新細明體" charset="-120"/>
              </a:rPr>
              <a:pPr eaLnBrk="1" hangingPunct="1"/>
              <a:t>31</a:t>
            </a:fld>
            <a:endParaRPr lang="en-US" altLang="zh-TW" sz="1400">
              <a:ea typeface="新細明體" charset="-12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6019800"/>
          </a:xfrm>
        </p:spPr>
        <p:txBody>
          <a:bodyPr/>
          <a:lstStyle/>
          <a:p>
            <a:pPr eaLnBrk="1" hangingPunct="1"/>
            <a:r>
              <a:rPr lang="en-US" altLang="zh-TW"/>
              <a:t>Sometimes, a stupid scanner may leak extra information</a:t>
            </a:r>
          </a:p>
          <a:p>
            <a:pPr lvl="1" eaLnBrk="1" hangingPunct="1"/>
            <a:r>
              <a:rPr lang="en-US" altLang="zh-TW"/>
              <a:t>If the packets we received have an IP TTL of 255, we can conclude that it was sent from our local network, regardless of what the source address field says.</a:t>
            </a:r>
          </a:p>
          <a:p>
            <a:pPr lvl="2" eaLnBrk="1" hangingPunct="1"/>
            <a:r>
              <a:rPr lang="en-US" altLang="zh-TW"/>
              <a:t>TTL: Time to Live, the value is reduced by one after reaching a router</a:t>
            </a:r>
          </a:p>
          <a:p>
            <a:pPr lvl="2" eaLnBrk="1" hangingPunct="1"/>
            <a:r>
              <a:rPr lang="en-US" altLang="zh-TW"/>
              <a:t>Max = 255</a:t>
            </a:r>
          </a:p>
          <a:p>
            <a:pPr lvl="2" eaLnBrk="1" hangingPunct="1"/>
            <a:r>
              <a:rPr lang="en-US" altLang="zh-TW"/>
              <a:t>Recommended initial value = 64</a:t>
            </a:r>
          </a:p>
          <a:p>
            <a:pPr lvl="1" eaLnBrk="1" hangingPunct="1"/>
            <a:r>
              <a:rPr lang="en-US" altLang="zh-TW"/>
              <a:t>If TTL is 250, we can only tell that the attacker was no more than 5 hops away.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lvl="1" eaLnBrk="1" hangingPunct="1"/>
            <a:endParaRPr lang="en-US" altLang="zh-TW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9pPr>
          </a:lstStyle>
          <a:p>
            <a:pPr eaLnBrk="1" hangingPunct="1"/>
            <a:fld id="{60246AD3-39F8-4436-A577-E9266625B6D0}" type="slidenum">
              <a:rPr lang="zh-TW" altLang="en-US" sz="1400">
                <a:ea typeface="新細明體" charset="-120"/>
              </a:rPr>
              <a:pPr eaLnBrk="1" hangingPunct="1"/>
              <a:t>32</a:t>
            </a:fld>
            <a:endParaRPr lang="en-US" altLang="zh-TW" sz="1400">
              <a:ea typeface="新細明體" charset="-12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Demonstration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181600"/>
          </a:xfrm>
        </p:spPr>
        <p:txBody>
          <a:bodyPr/>
          <a:lstStyle/>
          <a:p>
            <a:pPr eaLnBrk="1" hangingPunct="1"/>
            <a:r>
              <a:rPr lang="en-US" altLang="zh-TW"/>
              <a:t>In the class, we will study the log of packets generated by nmap and the responses from the target.</a:t>
            </a:r>
          </a:p>
          <a:p>
            <a:pPr lvl="1" eaLnBrk="1" hangingPunct="1"/>
            <a:r>
              <a:rPr lang="en-US" altLang="zh-TW"/>
              <a:t>We will study the options</a:t>
            </a:r>
          </a:p>
          <a:p>
            <a:pPr lvl="2" eaLnBrk="1" hangingPunct="1"/>
            <a:r>
              <a:rPr lang="en-US" altLang="zh-TW"/>
              <a:t>-sT (TCP scan)</a:t>
            </a:r>
          </a:p>
          <a:p>
            <a:pPr lvl="2" eaLnBrk="1" hangingPunct="1"/>
            <a:r>
              <a:rPr lang="en-US" altLang="zh-TW"/>
              <a:t>-sT -I -O (ident &amp; fingerprinting)</a:t>
            </a:r>
          </a:p>
          <a:p>
            <a:pPr lvl="2" eaLnBrk="1" hangingPunct="1"/>
            <a:r>
              <a:rPr lang="en-US" altLang="zh-TW"/>
              <a:t>-sS (SYN scan)</a:t>
            </a:r>
          </a:p>
          <a:p>
            <a:pPr lvl="2" eaLnBrk="1" hangingPunct="1"/>
            <a:r>
              <a:rPr lang="en-US" altLang="zh-TW"/>
              <a:t>-sF (FIN scan)</a:t>
            </a:r>
          </a:p>
          <a:p>
            <a:pPr lvl="2" eaLnBrk="1" hangingPunct="1"/>
            <a:r>
              <a:rPr lang="en-US" altLang="zh-TW"/>
              <a:t>-sU (UDP scan)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9pPr>
          </a:lstStyle>
          <a:p>
            <a:pPr eaLnBrk="1" hangingPunct="1"/>
            <a:fld id="{D5DD917F-2424-414E-8DCA-60F5AC150352}" type="slidenum">
              <a:rPr lang="zh-TW" altLang="en-US" sz="1400">
                <a:ea typeface="新細明體" charset="-120"/>
              </a:rPr>
              <a:pPr eaLnBrk="1" hangingPunct="1"/>
              <a:t>33</a:t>
            </a:fld>
            <a:endParaRPr lang="en-US" altLang="zh-TW" sz="1400">
              <a:ea typeface="新細明體" charset="-12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6019800"/>
          </a:xfrm>
        </p:spPr>
        <p:txBody>
          <a:bodyPr/>
          <a:lstStyle/>
          <a:p>
            <a:pPr eaLnBrk="1" hangingPunct="1"/>
            <a:r>
              <a:rPr lang="en-US" altLang="zh-TW" sz="2800" b="1" dirty="0" err="1">
                <a:solidFill>
                  <a:srgbClr val="0070C0"/>
                </a:solidFill>
              </a:rPr>
              <a:t>scanlogd</a:t>
            </a:r>
            <a:r>
              <a:rPr lang="en-US" altLang="zh-TW" sz="2800" dirty="0"/>
              <a:t> can be used to detect port scanning.</a:t>
            </a:r>
          </a:p>
          <a:p>
            <a:pPr lvl="1" eaLnBrk="1" hangingPunct="1"/>
            <a:r>
              <a:rPr lang="en-US" altLang="zh-TW" sz="2400" dirty="0"/>
              <a:t>Type "</a:t>
            </a:r>
            <a:r>
              <a:rPr lang="en-US" altLang="zh-TW" sz="2400" dirty="0" err="1"/>
              <a:t>ps</a:t>
            </a:r>
            <a:r>
              <a:rPr lang="en-US" altLang="zh-TW" sz="2400" dirty="0"/>
              <a:t>" to check if </a:t>
            </a:r>
            <a:r>
              <a:rPr lang="en-US" altLang="zh-TW" sz="2400" dirty="0" err="1"/>
              <a:t>scanlogd</a:t>
            </a:r>
            <a:r>
              <a:rPr lang="en-US" altLang="zh-TW" sz="2400" dirty="0"/>
              <a:t> is running</a:t>
            </a:r>
          </a:p>
          <a:p>
            <a:pPr lvl="1" eaLnBrk="1" hangingPunct="1"/>
            <a:r>
              <a:rPr lang="en-US" altLang="zh-TW" sz="2400" dirty="0"/>
              <a:t>Check the log at /</a:t>
            </a:r>
            <a:r>
              <a:rPr lang="en-US" altLang="zh-TW" sz="2400" dirty="0" err="1"/>
              <a:t>var</a:t>
            </a:r>
            <a:r>
              <a:rPr lang="en-US" altLang="zh-TW" sz="2400" dirty="0"/>
              <a:t>/log/alert</a:t>
            </a:r>
          </a:p>
          <a:p>
            <a:pPr eaLnBrk="1" hangingPunct="1"/>
            <a:r>
              <a:rPr lang="en-US" altLang="zh-TW" sz="2800" dirty="0"/>
              <a:t>Usage of </a:t>
            </a:r>
            <a:r>
              <a:rPr lang="en-US" altLang="zh-TW" sz="2800" dirty="0" err="1"/>
              <a:t>scanlogd</a:t>
            </a:r>
            <a:endParaRPr lang="en-US" altLang="zh-TW" sz="2800" dirty="0"/>
          </a:p>
          <a:p>
            <a:pPr lvl="1" eaLnBrk="1" hangingPunct="1"/>
            <a:r>
              <a:rPr lang="en-US" altLang="zh-TW" sz="2400" dirty="0"/>
              <a:t>Create a dummy user for </a:t>
            </a:r>
            <a:r>
              <a:rPr lang="en-US" altLang="zh-TW" sz="2400" dirty="0" err="1"/>
              <a:t>scanlogd</a:t>
            </a:r>
            <a:r>
              <a:rPr lang="en-US" altLang="zh-TW" sz="2400" dirty="0"/>
              <a:t> to run as.</a:t>
            </a:r>
          </a:p>
          <a:p>
            <a:pPr lvl="1" eaLnBrk="1" hangingPunct="1"/>
            <a:r>
              <a:rPr lang="en-US" altLang="zh-TW" sz="2400" dirty="0"/>
              <a:t>Make sure to allocate unique UID and GID to the user.</a:t>
            </a:r>
          </a:p>
          <a:p>
            <a:pPr lvl="1" eaLnBrk="1" hangingPunct="1"/>
            <a:r>
              <a:rPr lang="en-US" altLang="zh-TW" sz="2400" dirty="0"/>
              <a:t>In most cases, </a:t>
            </a:r>
            <a:r>
              <a:rPr lang="en-US" altLang="zh-TW" sz="2400" dirty="0" err="1"/>
              <a:t>scanlogd</a:t>
            </a:r>
            <a:r>
              <a:rPr lang="en-US" altLang="zh-TW" sz="2400" dirty="0"/>
              <a:t> should be started from a </a:t>
            </a:r>
            <a:r>
              <a:rPr lang="en-US" altLang="zh-TW" sz="2400" dirty="0" err="1"/>
              <a:t>rc.d</a:t>
            </a:r>
            <a:r>
              <a:rPr lang="en-US" altLang="zh-TW" sz="2400" dirty="0"/>
              <a:t> script on system startup.</a:t>
            </a:r>
          </a:p>
          <a:p>
            <a:pPr lvl="2" eaLnBrk="1" hangingPunct="1"/>
            <a:r>
              <a:rPr lang="en-US" altLang="zh-TW" sz="2000" dirty="0"/>
              <a:t>For example, adding a line to execute </a:t>
            </a:r>
            <a:r>
              <a:rPr lang="en-US" altLang="zh-TW" sz="2000" dirty="0" err="1"/>
              <a:t>scanlogd</a:t>
            </a:r>
            <a:r>
              <a:rPr lang="en-US" altLang="zh-TW" sz="2000" dirty="0"/>
              <a:t> in /</a:t>
            </a:r>
            <a:r>
              <a:rPr lang="en-US" altLang="zh-TW" sz="2000" dirty="0" err="1"/>
              <a:t>etc</a:t>
            </a:r>
            <a:r>
              <a:rPr lang="en-US" altLang="zh-TW" sz="2000" dirty="0"/>
              <a:t>/</a:t>
            </a:r>
            <a:r>
              <a:rPr lang="en-US" altLang="zh-TW" sz="2000" dirty="0" err="1"/>
              <a:t>rc.local</a:t>
            </a:r>
            <a:endParaRPr lang="en-US" altLang="zh-TW" sz="2000" dirty="0"/>
          </a:p>
          <a:p>
            <a:pPr lvl="1" eaLnBrk="1" hangingPunct="1"/>
            <a:r>
              <a:rPr lang="en-US" altLang="zh-TW" sz="2400" dirty="0"/>
              <a:t>In /</a:t>
            </a:r>
            <a:r>
              <a:rPr lang="en-US" altLang="zh-TW" sz="2400" dirty="0" err="1"/>
              <a:t>etc</a:t>
            </a:r>
            <a:r>
              <a:rPr lang="en-US" altLang="zh-TW" sz="2400" dirty="0"/>
              <a:t>/</a:t>
            </a:r>
            <a:r>
              <a:rPr lang="en-US" altLang="zh-TW" sz="2400" dirty="0" err="1"/>
              <a:t>syslog.conf</a:t>
            </a:r>
            <a:r>
              <a:rPr lang="en-US" altLang="zh-TW" sz="2400" dirty="0"/>
              <a:t> we may use something like:</a:t>
            </a:r>
          </a:p>
          <a:p>
            <a:pPr lvl="2" eaLnBrk="1" hangingPunct="1"/>
            <a:r>
              <a:rPr lang="en-US" altLang="zh-TW" sz="2000" dirty="0" err="1"/>
              <a:t>daemon.alert</a:t>
            </a:r>
            <a:r>
              <a:rPr lang="en-US" altLang="zh-TW" sz="2000" dirty="0"/>
              <a:t>   /</a:t>
            </a:r>
            <a:r>
              <a:rPr lang="en-US" altLang="zh-TW" sz="2000" dirty="0" err="1"/>
              <a:t>var</a:t>
            </a:r>
            <a:r>
              <a:rPr lang="en-US" altLang="zh-TW" sz="2000" dirty="0"/>
              <a:t>/log/alert</a:t>
            </a:r>
          </a:p>
          <a:p>
            <a:pPr eaLnBrk="1" hangingPunct="1"/>
            <a:r>
              <a:rPr lang="en-US" altLang="zh-TW" sz="2800" dirty="0"/>
              <a:t>For more information</a:t>
            </a:r>
          </a:p>
          <a:p>
            <a:pPr lvl="1" eaLnBrk="1" hangingPunct="1"/>
            <a:r>
              <a:rPr lang="en-US" altLang="zh-TW" sz="2400" dirty="0"/>
              <a:t>http://www.openwall.com/scanlogd/scanlogd.8.shtml</a:t>
            </a:r>
          </a:p>
          <a:p>
            <a:pPr eaLnBrk="1" hangingPunct="1"/>
            <a:endParaRPr lang="en-US" altLang="zh-TW" sz="2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9pPr>
          </a:lstStyle>
          <a:p>
            <a:pPr eaLnBrk="1" hangingPunct="1"/>
            <a:fld id="{31AAD323-2892-479D-B386-277295F7D692}" type="slidenum">
              <a:rPr lang="zh-TW" altLang="en-US" sz="1400">
                <a:ea typeface="新細明體" charset="-120"/>
              </a:rPr>
              <a:pPr eaLnBrk="1" hangingPunct="1"/>
              <a:t>34</a:t>
            </a:fld>
            <a:endParaRPr lang="en-US" altLang="zh-TW" sz="1400">
              <a:ea typeface="新細明體" charset="-120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References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572000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Fyodor, “The Art of Port Scanning’, http://www.insecure.org/nmap/nmap_doc.html</a:t>
            </a:r>
            <a:endParaRPr lang="zh-TW" altLang="en-US" sz="2400" dirty="0"/>
          </a:p>
          <a:p>
            <a:pPr eaLnBrk="1" hangingPunct="1"/>
            <a:r>
              <a:rPr lang="en-US" altLang="zh-TW" sz="2400" dirty="0"/>
              <a:t>Rhys Haden, File Transfer Protocol (FTP), http://www.rhyshaden.com/ftp.htm</a:t>
            </a:r>
            <a:endParaRPr lang="zh-TW" altLang="en-US" sz="2400" dirty="0"/>
          </a:p>
          <a:p>
            <a:pPr eaLnBrk="1" hangingPunct="1"/>
            <a:r>
              <a:rPr lang="en-US" altLang="zh-TW" sz="2400" dirty="0"/>
              <a:t>Solar designer, “Designing and Attacking Port Scan Tools”, </a:t>
            </a:r>
            <a:r>
              <a:rPr lang="en-US" altLang="zh-TW" sz="2400" dirty="0" err="1"/>
              <a:t>Phrack</a:t>
            </a:r>
            <a:r>
              <a:rPr lang="en-US" altLang="zh-TW" sz="2400" dirty="0"/>
              <a:t> Magazine, Vol 8, Issue 53, article 13 of 15.</a:t>
            </a:r>
          </a:p>
          <a:p>
            <a:pPr lvl="1" eaLnBrk="1" hangingPunct="1"/>
            <a:r>
              <a:rPr lang="en-US" altLang="zh-TW" sz="2000" dirty="0"/>
              <a:t>The program “</a:t>
            </a:r>
            <a:r>
              <a:rPr lang="en-US" altLang="zh-TW" sz="2000" dirty="0" err="1"/>
              <a:t>scanlogd</a:t>
            </a:r>
            <a:r>
              <a:rPr lang="en-US" altLang="zh-TW" sz="2000" dirty="0"/>
              <a:t>” we have discussed in class is extracted from this paper.</a:t>
            </a:r>
          </a:p>
          <a:p>
            <a:pPr eaLnBrk="1" hangingPunct="1"/>
            <a:r>
              <a:rPr lang="en-US" altLang="zh-TW" sz="2400" dirty="0" err="1"/>
              <a:t>scanlogd</a:t>
            </a:r>
            <a:r>
              <a:rPr lang="en-US" altLang="zh-TW" sz="2400" dirty="0"/>
              <a:t> - a port scan detection tool, http://www.openwall.com/scanlogd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9pPr>
          </a:lstStyle>
          <a:p>
            <a:pPr eaLnBrk="1" hangingPunct="1"/>
            <a:fld id="{92D63021-CAC6-40DA-AD37-E7C9EAD09E37}" type="slidenum">
              <a:rPr lang="zh-TW" altLang="en-US" sz="1400">
                <a:ea typeface="新細明體" charset="-120"/>
              </a:rPr>
              <a:pPr eaLnBrk="1" hangingPunct="1"/>
              <a:t>4</a:t>
            </a:fld>
            <a:endParaRPr lang="en-US" altLang="zh-TW" sz="1400">
              <a:ea typeface="新細明體" charset="-12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Port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All computers connected to a LAN run various services that listen at some ports.</a:t>
            </a:r>
          </a:p>
          <a:p>
            <a:pPr eaLnBrk="1" hangingPunct="1"/>
            <a:r>
              <a:rPr lang="en-US" altLang="zh-TW"/>
              <a:t>The use of port numbers are not unique.</a:t>
            </a:r>
          </a:p>
          <a:p>
            <a:pPr eaLnBrk="1" hangingPunct="1"/>
            <a:r>
              <a:rPr lang="en-US" altLang="zh-TW"/>
              <a:t>However, some port numbers become standard for certain services.</a:t>
            </a:r>
          </a:p>
          <a:p>
            <a:pPr eaLnBrk="1" hangingPunct="1"/>
            <a:r>
              <a:rPr lang="en-US" altLang="zh-TW"/>
              <a:t>Port numbers are 16-bits unsigned numbers</a:t>
            </a:r>
          </a:p>
          <a:p>
            <a:pPr lvl="1" eaLnBrk="1" hangingPunct="1"/>
            <a:r>
              <a:rPr lang="en-US" altLang="zh-TW"/>
              <a:t>Ranged from 0 to 65,535</a:t>
            </a:r>
          </a:p>
          <a:p>
            <a:pPr eaLnBrk="1" hangingPunct="1"/>
            <a:r>
              <a:rPr lang="en-US" altLang="zh-TW"/>
              <a:t>In general, port numbers are divided into two ranges.</a:t>
            </a:r>
          </a:p>
          <a:p>
            <a:pPr lvl="1" eaLnBrk="1" hangingPunct="1">
              <a:buFontTx/>
              <a:buNone/>
            </a:pPr>
            <a:endParaRPr lang="en-US" altLang="zh-TW"/>
          </a:p>
          <a:p>
            <a:pPr eaLnBrk="1" hangingPunct="1"/>
            <a:endParaRPr lang="en-US" altLang="zh-TW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9pPr>
          </a:lstStyle>
          <a:p>
            <a:pPr eaLnBrk="1" hangingPunct="1"/>
            <a:fld id="{3169ACC6-6090-4A0C-A51D-935507BBC197}" type="slidenum">
              <a:rPr lang="zh-TW" altLang="en-US" sz="1400">
                <a:ea typeface="新細明體" charset="-120"/>
              </a:rPr>
              <a:pPr eaLnBrk="1" hangingPunct="1"/>
              <a:t>5</a:t>
            </a:fld>
            <a:endParaRPr lang="en-US" altLang="zh-TW" sz="1400">
              <a:ea typeface="新細明體" charset="-12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>
                <a:solidFill>
                  <a:schemeClr val="accent2"/>
                </a:solidFill>
              </a:rPr>
              <a:t>Standard ports</a:t>
            </a:r>
            <a:r>
              <a:rPr lang="en-US" altLang="zh-TW"/>
              <a:t> (0 – 1023)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Assigned to services by IANA (Internet Assigned Numbers Authority)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Only super-user is allowed to open the ports.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Examples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/>
              <a:t>ftp-data 20/udp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/>
              <a:t>ftp 21/tcp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/>
              <a:t>ssh 22/tcp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/>
              <a:t>telnet 23/tcp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/>
              <a:t>time 37/tcp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/>
              <a:t>time 37/udp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/>
              <a:t>whois 43/tcp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/>
              <a:t>imap 143/tcp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/>
          </a:p>
          <a:p>
            <a:pPr lvl="1" eaLnBrk="1" hangingPunct="1">
              <a:lnSpc>
                <a:spcPct val="90000"/>
              </a:lnSpc>
            </a:pPr>
            <a:endParaRPr lang="en-US" altLang="zh-TW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9pPr>
          </a:lstStyle>
          <a:p>
            <a:pPr eaLnBrk="1" hangingPunct="1"/>
            <a:fld id="{BA7F9138-084C-43FC-951C-AC3DC74189DA}" type="slidenum">
              <a:rPr lang="zh-TW" altLang="en-US" sz="1400">
                <a:ea typeface="新細明體" charset="-120"/>
              </a:rPr>
              <a:pPr eaLnBrk="1" hangingPunct="1"/>
              <a:t>6</a:t>
            </a:fld>
            <a:endParaRPr lang="en-US" altLang="zh-TW" sz="1400">
              <a:ea typeface="新細明體" charset="-12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715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Non-Standard Ports </a:t>
            </a:r>
            <a:r>
              <a:rPr lang="en-US" altLang="zh-TW"/>
              <a:t>(&gt; 1023)</a:t>
            </a:r>
          </a:p>
          <a:p>
            <a:pPr lvl="1" eaLnBrk="1" hangingPunct="1"/>
            <a:r>
              <a:rPr lang="en-US" altLang="zh-TW"/>
              <a:t>A user program can open any unallocated port higher than 1023.</a:t>
            </a:r>
          </a:p>
          <a:p>
            <a:pPr lvl="1" eaLnBrk="1" hangingPunct="1"/>
            <a:r>
              <a:rPr lang="en-US" altLang="zh-TW"/>
              <a:t>A non-standard port refers to a port whose number is higher than 1023.</a:t>
            </a:r>
          </a:p>
          <a:p>
            <a:pPr lvl="1" eaLnBrk="1" hangingPunct="1"/>
            <a:r>
              <a:rPr lang="en-US" altLang="zh-TW"/>
              <a:t>However, several services in this range is also standard.</a:t>
            </a:r>
          </a:p>
          <a:p>
            <a:pPr lvl="1" eaLnBrk="1" hangingPunct="1"/>
            <a:r>
              <a:rPr lang="en-US" altLang="zh-TW"/>
              <a:t>Examples:</a:t>
            </a:r>
          </a:p>
          <a:p>
            <a:pPr lvl="2" eaLnBrk="1" hangingPunct="1"/>
            <a:r>
              <a:rPr lang="en-US" altLang="zh-TW"/>
              <a:t>Wins 1512/tcp #(Microsoft Windows internet name service).</a:t>
            </a:r>
          </a:p>
          <a:p>
            <a:pPr lvl="2" eaLnBrk="1" hangingPunct="1"/>
            <a:r>
              <a:rPr lang="en-US" altLang="zh-TW"/>
              <a:t>X11 6000-6063/tcp X window system.</a:t>
            </a:r>
          </a:p>
          <a:p>
            <a:pPr lvl="1" eaLnBrk="1" hangingPunct="1"/>
            <a:endParaRPr lang="en-US" altLang="zh-TW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9pPr>
          </a:lstStyle>
          <a:p>
            <a:pPr eaLnBrk="1" hangingPunct="1"/>
            <a:fld id="{D4975E47-E4AF-4191-B06F-DB914D0F088E}" type="slidenum">
              <a:rPr lang="zh-TW" altLang="en-US" sz="1400">
                <a:ea typeface="新細明體" charset="-120"/>
              </a:rPr>
              <a:pPr eaLnBrk="1" hangingPunct="1"/>
              <a:t>7</a:t>
            </a:fld>
            <a:endParaRPr lang="en-US" altLang="zh-TW" sz="1400">
              <a:ea typeface="新細明體" charset="-12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609600"/>
            <a:ext cx="7924800" cy="6019800"/>
          </a:xfrm>
        </p:spPr>
        <p:txBody>
          <a:bodyPr/>
          <a:lstStyle/>
          <a:p>
            <a:pPr lvl="1" eaLnBrk="1" hangingPunct="1"/>
            <a:r>
              <a:rPr lang="en-US" altLang="zh-TW" sz="2400" dirty="0"/>
              <a:t>The non-standard ports can also be divided into</a:t>
            </a:r>
          </a:p>
          <a:p>
            <a:pPr lvl="2" eaLnBrk="1" hangingPunct="1"/>
            <a:r>
              <a:rPr lang="en-US" altLang="zh-TW" sz="2000" dirty="0"/>
              <a:t>Registered ports (1024 – 49151)</a:t>
            </a:r>
          </a:p>
          <a:p>
            <a:pPr lvl="2" eaLnBrk="1" hangingPunct="1"/>
            <a:r>
              <a:rPr lang="en-US" altLang="zh-TW" sz="2000" dirty="0"/>
              <a:t>Dynamic/private Ports (49152 – 65535) </a:t>
            </a:r>
          </a:p>
          <a:p>
            <a:pPr eaLnBrk="1" hangingPunct="1"/>
            <a:r>
              <a:rPr lang="en-US" altLang="zh-TW" sz="2800" dirty="0"/>
              <a:t>The service names and ports used in a computer system can be found in the file</a:t>
            </a:r>
          </a:p>
          <a:p>
            <a:pPr lvl="1" eaLnBrk="1" hangingPunct="1"/>
            <a:r>
              <a:rPr lang="en-US" altLang="zh-TW" sz="2400" dirty="0"/>
              <a:t>UNIX, Linux</a:t>
            </a:r>
          </a:p>
          <a:p>
            <a:pPr lvl="2" eaLnBrk="1" hangingPunct="1"/>
            <a:r>
              <a:rPr lang="en-US" altLang="zh-TW" sz="2000" dirty="0"/>
              <a:t>/etc/services</a:t>
            </a:r>
          </a:p>
          <a:p>
            <a:pPr lvl="1" eaLnBrk="1" hangingPunct="1"/>
            <a:r>
              <a:rPr lang="en-US" altLang="zh-TW" sz="2400" dirty="0"/>
              <a:t>Windows</a:t>
            </a:r>
          </a:p>
          <a:p>
            <a:pPr lvl="2" eaLnBrk="1" hangingPunct="1"/>
            <a:r>
              <a:rPr lang="en-US" altLang="zh-TW" sz="2000" dirty="0"/>
              <a:t>%</a:t>
            </a:r>
            <a:r>
              <a:rPr lang="en-US" altLang="zh-TW" sz="2000" dirty="0" err="1"/>
              <a:t>windir</a:t>
            </a:r>
            <a:r>
              <a:rPr lang="en-US" altLang="zh-TW" sz="2000" dirty="0"/>
              <a:t>%\system32\drivers\etc\services</a:t>
            </a:r>
          </a:p>
          <a:p>
            <a:pPr eaLnBrk="1" hangingPunct="1"/>
            <a:r>
              <a:rPr lang="en-US" altLang="zh-TW" sz="2800" dirty="0"/>
              <a:t>List of ports used by Trojans</a:t>
            </a:r>
          </a:p>
          <a:p>
            <a:pPr lvl="1" eaLnBrk="1" hangingPunct="1"/>
            <a:r>
              <a:rPr lang="en-US" altLang="zh-TW" sz="2400" dirty="0">
                <a:hlinkClick r:id="rId2"/>
              </a:rPr>
              <a:t>https://www.pcsecurityworld.com/75/common-trojan-ports.html</a:t>
            </a:r>
            <a:endParaRPr lang="en-US" altLang="zh-TW" sz="2400" dirty="0"/>
          </a:p>
          <a:p>
            <a:pPr lvl="1" eaLnBrk="1" hangingPunct="1"/>
            <a:endParaRPr lang="en-US" altLang="zh-TW" sz="2400" dirty="0"/>
          </a:p>
          <a:p>
            <a:pPr eaLnBrk="1" hangingPunct="1"/>
            <a:endParaRPr lang="zh-TW" alt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9pPr>
          </a:lstStyle>
          <a:p>
            <a:pPr eaLnBrk="1" hangingPunct="1"/>
            <a:fld id="{5559BBE2-A050-4B51-827E-0288ED4C0519}" type="slidenum">
              <a:rPr lang="zh-TW" altLang="en-US" sz="1400">
                <a:ea typeface="新細明體" charset="-120"/>
              </a:rPr>
              <a:pPr eaLnBrk="1" hangingPunct="1"/>
              <a:t>8</a:t>
            </a:fld>
            <a:endParaRPr lang="en-US" altLang="zh-TW" sz="1400">
              <a:ea typeface="新細明體" charset="-120"/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Port Scanning Techniques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TCP connect() Scanning</a:t>
            </a:r>
          </a:p>
          <a:p>
            <a:pPr lvl="1" eaLnBrk="1" hangingPunct="1"/>
            <a:r>
              <a:rPr lang="en-US" altLang="zh-TW" dirty="0"/>
              <a:t>The most basic form of TCP scanning</a:t>
            </a:r>
          </a:p>
          <a:p>
            <a:pPr lvl="1" eaLnBrk="1" hangingPunct="1"/>
            <a:r>
              <a:rPr lang="en-US" altLang="zh-TW" dirty="0"/>
              <a:t>The </a:t>
            </a:r>
            <a:r>
              <a:rPr lang="en-US" altLang="zh-TW" b="1" dirty="0"/>
              <a:t>connect() </a:t>
            </a:r>
            <a:r>
              <a:rPr lang="en-US" altLang="zh-TW" dirty="0"/>
              <a:t>system call provided by the OS is used to open a connection to every interesting port on the machine.</a:t>
            </a:r>
          </a:p>
          <a:p>
            <a:pPr lvl="1" eaLnBrk="1" hangingPunct="1"/>
            <a:r>
              <a:rPr lang="en-US" altLang="zh-TW" dirty="0"/>
              <a:t>If the port is listening, </a:t>
            </a:r>
            <a:r>
              <a:rPr lang="en-US" altLang="zh-TW" b="1" dirty="0"/>
              <a:t>connect()</a:t>
            </a:r>
            <a:r>
              <a:rPr lang="en-US" altLang="zh-TW" dirty="0"/>
              <a:t> will succeed.</a:t>
            </a:r>
          </a:p>
          <a:p>
            <a:pPr lvl="2" eaLnBrk="1" hangingPunct="1"/>
            <a:r>
              <a:rPr lang="en-US" altLang="en-US" dirty="0"/>
              <a:t>A SYN/ACK packet will be received and then an ACK packet will be sent.</a:t>
            </a:r>
            <a:endParaRPr lang="en-US" altLang="zh-TW" dirty="0"/>
          </a:p>
          <a:p>
            <a:pPr lvl="1" eaLnBrk="1" hangingPunct="1"/>
            <a:r>
              <a:rPr lang="en-US" altLang="zh-TW" dirty="0"/>
              <a:t>Otherwise, the port isn’t reachable.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0"/>
              </a:defRPr>
            </a:lvl9pPr>
          </a:lstStyle>
          <a:p>
            <a:pPr eaLnBrk="1" hangingPunct="1"/>
            <a:fld id="{AC539476-0821-4D90-9AC8-EB9DA30ED7AB}" type="slidenum">
              <a:rPr lang="zh-TW" altLang="en-US" sz="1400">
                <a:ea typeface="新細明體" charset="-120"/>
              </a:rPr>
              <a:pPr eaLnBrk="1" hangingPunct="1"/>
              <a:t>9</a:t>
            </a:fld>
            <a:endParaRPr lang="en-US" altLang="zh-TW" sz="1400">
              <a:ea typeface="新細明體" charset="-12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1" eaLnBrk="1" hangingPunct="1"/>
            <a:r>
              <a:rPr lang="en-US" altLang="zh-TW" dirty="0"/>
              <a:t>It doesn’t need any special privileges. Any user can use it.</a:t>
            </a:r>
          </a:p>
          <a:p>
            <a:pPr lvl="1" eaLnBrk="1" hangingPunct="1"/>
            <a:r>
              <a:rPr lang="en-US" altLang="zh-TW" dirty="0"/>
              <a:t>Speed</a:t>
            </a:r>
          </a:p>
          <a:p>
            <a:pPr lvl="2" eaLnBrk="1" hangingPunct="1"/>
            <a:r>
              <a:rPr lang="en-US" altLang="zh-TW" dirty="0"/>
              <a:t>Making a separate connect() call for every targeted port in a linear fashion could be slow.</a:t>
            </a:r>
          </a:p>
          <a:p>
            <a:pPr lvl="2" eaLnBrk="1" hangingPunct="1"/>
            <a:r>
              <a:rPr lang="en-US" altLang="zh-TW" dirty="0"/>
              <a:t>Can hasten the scan by using many sockets in parallel.</a:t>
            </a:r>
          </a:p>
          <a:p>
            <a:pPr lvl="2" eaLnBrk="1" hangingPunct="1"/>
            <a:r>
              <a:rPr lang="en-US" altLang="zh-TW" dirty="0"/>
              <a:t>Using non-blocking I/O allows you to set a low time-out period and watch all the sockets at once.</a:t>
            </a:r>
          </a:p>
          <a:p>
            <a:pPr lvl="1" eaLnBrk="1" hangingPunct="1"/>
            <a:r>
              <a:rPr lang="en-US" altLang="zh-TW" dirty="0"/>
              <a:t>Disadvantage</a:t>
            </a:r>
          </a:p>
          <a:p>
            <a:pPr lvl="2" eaLnBrk="1" hangingPunct="1"/>
            <a:r>
              <a:rPr lang="en-US" altLang="zh-TW" dirty="0"/>
              <a:t>There can be many TCP connections and can be logged easily</a:t>
            </a:r>
          </a:p>
          <a:p>
            <a:pPr lvl="2" eaLnBrk="1" hangingPunct="1"/>
            <a:endParaRPr lang="en-US" altLang="zh-TW" dirty="0"/>
          </a:p>
          <a:p>
            <a:pPr lvl="1" eaLnBrk="1" hangingPunct="1"/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ystyle">
  <a:themeElements>
    <a:clrScheme name="mysty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ysty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Arial Unicode MS" pitchFamily="34" charset="-120"/>
            <a:cs typeface="Arial Unicode MS" pitchFamily="34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Arial Unicode MS" pitchFamily="34" charset="-120"/>
            <a:cs typeface="Arial Unicode MS" pitchFamily="34" charset="-120"/>
          </a:defRPr>
        </a:defPPr>
      </a:lstStyle>
    </a:lnDef>
  </a:objectDefaults>
  <a:extraClrSchemeLst>
    <a:extraClrScheme>
      <a:clrScheme name="mysty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sty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6600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Data\Microsoft\Templates\mystyle.pot</Template>
  <TotalTime>3710</TotalTime>
  <Words>2756</Words>
  <Application>Microsoft Macintosh PowerPoint</Application>
  <PresentationFormat>On-screen Show (4:3)</PresentationFormat>
  <Paragraphs>344</Paragraphs>
  <Slides>34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Times New Roman</vt:lpstr>
      <vt:lpstr>mystyle</vt:lpstr>
      <vt:lpstr>Port Scanning</vt:lpstr>
      <vt:lpstr>Introduction</vt:lpstr>
      <vt:lpstr>PowerPoint Presentation</vt:lpstr>
      <vt:lpstr>Port</vt:lpstr>
      <vt:lpstr>PowerPoint Presentation</vt:lpstr>
      <vt:lpstr>PowerPoint Presentation</vt:lpstr>
      <vt:lpstr>PowerPoint Presentation</vt:lpstr>
      <vt:lpstr>Port Scanning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Stealth Scan</vt:lpstr>
      <vt:lpstr>PowerPoint Presentation</vt:lpstr>
      <vt:lpstr>PowerPoint Presentation</vt:lpstr>
      <vt:lpstr>FTP Bounce Scanning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Detection of Port Scanning</vt:lpstr>
      <vt:lpstr>PowerPoint Presentation</vt:lpstr>
      <vt:lpstr>PowerPoint Presentation</vt:lpstr>
      <vt:lpstr>Demonstration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 Scanning</dc:title>
  <cp:lastModifiedBy>XU, Xuehan</cp:lastModifiedBy>
  <cp:revision>1</cp:revision>
  <dcterms:created xsi:type="dcterms:W3CDTF">1601-01-01T00:00:00Z</dcterms:created>
  <dcterms:modified xsi:type="dcterms:W3CDTF">2020-04-24T03:40:22Z</dcterms:modified>
</cp:coreProperties>
</file>