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9" r:id="rId9"/>
    <p:sldId id="263" r:id="rId10"/>
    <p:sldId id="296" r:id="rId11"/>
    <p:sldId id="264" r:id="rId12"/>
    <p:sldId id="265" r:id="rId13"/>
    <p:sldId id="297" r:id="rId14"/>
    <p:sldId id="326" r:id="rId15"/>
    <p:sldId id="327" r:id="rId16"/>
    <p:sldId id="300" r:id="rId17"/>
    <p:sldId id="301" r:id="rId18"/>
    <p:sldId id="331" r:id="rId19"/>
    <p:sldId id="330" r:id="rId20"/>
    <p:sldId id="303" r:id="rId21"/>
    <p:sldId id="328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3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2" r:id="rId39"/>
    <p:sldId id="323" r:id="rId40"/>
    <p:sldId id="329" r:id="rId41"/>
    <p:sldId id="324" r:id="rId42"/>
    <p:sldId id="325" r:id="rId43"/>
  </p:sldIdLst>
  <p:sldSz cx="9144000" cy="6858000" type="screen4x3"/>
  <p:notesSz cx="6746875" cy="9867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FFCC"/>
    <a:srgbClr val="FFFF99"/>
    <a:srgbClr val="FF00FF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538" autoAdjust="0"/>
    <p:restoredTop sz="70927" autoAdjust="0"/>
  </p:normalViewPr>
  <p:slideViewPr>
    <p:cSldViewPr>
      <p:cViewPr varScale="1">
        <p:scale>
          <a:sx n="86" d="100"/>
          <a:sy n="86" d="100"/>
        </p:scale>
        <p:origin x="329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-11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41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2700" y="0"/>
            <a:ext cx="29241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2417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2700" y="9374188"/>
            <a:ext cx="292417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5E3015-7762-4F0A-9883-9078860720F5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41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113" y="0"/>
            <a:ext cx="29241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6463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687888"/>
            <a:ext cx="5397500" cy="444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241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113" y="9372600"/>
            <a:ext cx="29241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fld id="{C6D0712C-9216-4BC5-8928-D1CC151EF36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/>
              <a:t>A new packet filter named </a:t>
            </a:r>
            <a:r>
              <a:rPr lang="en-US" altLang="zh-TW" b="1" u="sng" dirty="0" err="1"/>
              <a:t>nftables</a:t>
            </a:r>
            <a:r>
              <a:rPr lang="en-US" altLang="zh-TW" b="1" dirty="0"/>
              <a:t> (Linux 3.13) is currently</a:t>
            </a:r>
            <a:r>
              <a:rPr lang="en-US" altLang="zh-TW" b="1" baseline="0" dirty="0"/>
              <a:t> under</a:t>
            </a:r>
            <a:r>
              <a:rPr lang="en-US" altLang="zh-TW" b="1" dirty="0"/>
              <a:t> development (latest stable version: 0.9.3, released on </a:t>
            </a:r>
            <a:r>
              <a:rPr lang="en-US" altLang="zh-TW" sz="1200" b="1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2019-12-02</a:t>
            </a:r>
            <a:r>
              <a:rPr lang="en-US" altLang="zh-TW" b="1" dirty="0"/>
              <a:t>).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 supports 3/4 of the existing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iptables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features.</a:t>
            </a:r>
            <a:endParaRPr lang="en-US" altLang="zh-TW" b="1" dirty="0"/>
          </a:p>
          <a:p>
            <a:r>
              <a:rPr lang="en-US" altLang="zh-TW" b="1" dirty="0"/>
              <a:t>Source: http://netfilter.org/news.html</a:t>
            </a:r>
            <a:endParaRPr lang="zh-TW" altLang="en-US" b="1" dirty="0"/>
          </a:p>
        </p:txBody>
      </p:sp>
      <p:sp>
        <p:nvSpPr>
          <p:cNvPr id="460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3E1E738-974C-4C90-93EC-CC860EDBCA38}" type="slidenum">
              <a:rPr lang="en-US" altLang="zh-TW"/>
              <a:pPr>
                <a:spcBef>
                  <a:spcPct val="0"/>
                </a:spcBef>
              </a:pPr>
              <a:t>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Demo</a:t>
            </a:r>
          </a:p>
          <a:p>
            <a:r>
              <a:rPr lang="en-US" altLang="zh-TW" b="1" dirty="0" err="1"/>
              <a:t>iptables</a:t>
            </a:r>
            <a:r>
              <a:rPr lang="en-US" altLang="zh-TW" b="1" dirty="0"/>
              <a:t> -A OUTPUT -o eth0 -j DROP</a:t>
            </a:r>
          </a:p>
          <a:p>
            <a:r>
              <a:rPr lang="en-US" altLang="zh-TW" b="1" dirty="0"/>
              <a:t>ping &lt;</a:t>
            </a:r>
            <a:r>
              <a:rPr lang="en-US" altLang="zh-TW" b="1" dirty="0" err="1"/>
              <a:t>machine_outside</a:t>
            </a:r>
            <a:r>
              <a:rPr lang="en-US" altLang="zh-TW" b="1" dirty="0"/>
              <a:t>&gt;</a:t>
            </a:r>
          </a:p>
          <a:p>
            <a:r>
              <a:rPr lang="en-US" altLang="zh-TW" b="1" dirty="0"/>
              <a:t>- The computer cannot send out any packet through eth0 (but no problem for eth1)</a:t>
            </a:r>
          </a:p>
          <a:p>
            <a:r>
              <a:rPr lang="en-US" altLang="zh-TW" b="1" dirty="0"/>
              <a:t>-</a:t>
            </a:r>
            <a:r>
              <a:rPr lang="en-US" altLang="zh-TW" b="1" baseline="0" dirty="0"/>
              <a:t> Note: use "</a:t>
            </a:r>
            <a:r>
              <a:rPr lang="en-US" altLang="zh-TW" b="1" baseline="0" dirty="0" err="1"/>
              <a:t>iptables</a:t>
            </a:r>
            <a:r>
              <a:rPr lang="en-US" altLang="zh-TW" b="1" baseline="0" dirty="0"/>
              <a:t> -</a:t>
            </a:r>
            <a:r>
              <a:rPr lang="en-US" altLang="zh-TW" b="1" baseline="0" dirty="0" err="1"/>
              <a:t>vL</a:t>
            </a:r>
            <a:r>
              <a:rPr lang="en-US" altLang="zh-TW" b="1" baseline="0" dirty="0"/>
              <a:t>" to list out the interface vs. “</a:t>
            </a:r>
            <a:r>
              <a:rPr lang="en-US" altLang="zh-TW" b="1" baseline="0" dirty="0" err="1"/>
              <a:t>iptables</a:t>
            </a:r>
            <a:r>
              <a:rPr lang="en-US" altLang="zh-TW" b="1" baseline="0" dirty="0"/>
              <a:t> -L"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0712C-9216-4BC5-8928-D1CC151EF36F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Demo</a:t>
            </a:r>
          </a:p>
          <a:p>
            <a:pPr marL="0" lvl="1"/>
            <a:r>
              <a:rPr lang="en-US" altLang="zh-TW" sz="2400" b="1" dirty="0"/>
              <a:t>1. </a:t>
            </a:r>
            <a:r>
              <a:rPr lang="en-US" altLang="zh-TW" sz="2400" b="1" dirty="0" err="1"/>
              <a:t>iptables</a:t>
            </a:r>
            <a:r>
              <a:rPr lang="en-US" altLang="zh-TW" sz="2400" b="1" dirty="0"/>
              <a:t> -A OUTPUT -f -j DROP</a:t>
            </a:r>
          </a:p>
          <a:p>
            <a:pPr marL="0" lvl="1"/>
            <a:r>
              <a:rPr lang="en-US" altLang="zh-TW" sz="2400" b="1" dirty="0"/>
              <a:t>    - Drop all outgoing</a:t>
            </a:r>
            <a:r>
              <a:rPr lang="en-US" altLang="zh-TW" sz="2400" b="1" baseline="0" dirty="0"/>
              <a:t> </a:t>
            </a:r>
            <a:r>
              <a:rPr lang="en-US" altLang="zh-TW" sz="2400" b="1" dirty="0"/>
              <a:t>fragments (second or further)</a:t>
            </a:r>
          </a:p>
          <a:p>
            <a:pPr marL="0" lvl="1"/>
            <a:r>
              <a:rPr lang="en-US" altLang="zh-TW" sz="2400" b="1" dirty="0"/>
              <a:t>    - But allowing other non-fragmented packets or the first part of the fragmented packets.</a:t>
            </a:r>
          </a:p>
          <a:p>
            <a:pPr marL="0" lvl="1"/>
            <a:r>
              <a:rPr lang="zh-CN" altLang="en-US" sz="2400" b="1" dirty="0"/>
              <a:t>其他協議的分段能出去嗎</a:t>
            </a:r>
            <a:endParaRPr lang="en-HK" altLang="zh-CN" sz="2400" b="1" dirty="0"/>
          </a:p>
          <a:p>
            <a:pPr marL="0" lvl="1"/>
            <a:endParaRPr lang="en-US" altLang="zh-TW" sz="2400" b="1" dirty="0"/>
          </a:p>
          <a:p>
            <a:pPr marL="0" lvl="1"/>
            <a:r>
              <a:rPr lang="en-US" altLang="zh-TW" sz="2400" b="1" dirty="0"/>
              <a:t>2. </a:t>
            </a:r>
            <a:r>
              <a:rPr lang="en-US" altLang="zh-TW" sz="2400" b="1" dirty="0" err="1"/>
              <a:t>iptables</a:t>
            </a:r>
            <a:r>
              <a:rPr lang="en-US" altLang="zh-TW" sz="2400" b="1" dirty="0"/>
              <a:t> -A OUTPUT -j DROP</a:t>
            </a:r>
          </a:p>
          <a:p>
            <a:pPr marL="0" lvl="1"/>
            <a:r>
              <a:rPr lang="en-US" altLang="zh-TW" sz="2400" b="1" dirty="0"/>
              <a:t>    - Drop all outgoing packets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0712C-9216-4BC5-8928-D1CC151EF36F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DD0A0F7-E1C0-4A36-9E73-E148FE69FE4A}" type="slidenum">
              <a:rPr lang="en-US" altLang="zh-TW"/>
              <a:pPr>
                <a:spcBef>
                  <a:spcPct val="0"/>
                </a:spcBef>
              </a:pPr>
              <a:t>20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備忘稿版面配置區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zh-TW" b="1" dirty="0"/>
              <a:t>Demo (with ethereal)</a:t>
            </a:r>
          </a:p>
          <a:p>
            <a:pPr>
              <a:buFont typeface="+mj-lt"/>
              <a:buNone/>
              <a:defRPr/>
            </a:pPr>
            <a:r>
              <a:rPr lang="en-US" altLang="zh-TW" b="1" dirty="0"/>
              <a:t>1. iptables -A INPUT -p </a:t>
            </a:r>
            <a:r>
              <a:rPr lang="en-US" altLang="zh-TW" b="1" dirty="0" err="1"/>
              <a:t>tcp</a:t>
            </a:r>
            <a:r>
              <a:rPr lang="en-US" altLang="zh-TW" b="1" dirty="0"/>
              <a:t> --</a:t>
            </a:r>
            <a:r>
              <a:rPr lang="en-US" altLang="zh-TW" b="1" dirty="0" err="1"/>
              <a:t>tcp</a:t>
            </a:r>
            <a:r>
              <a:rPr lang="en-US" altLang="zh-TW" b="1" dirty="0"/>
              <a:t>-flags ALL SYN -j DROP</a:t>
            </a:r>
          </a:p>
          <a:p>
            <a:pPr>
              <a:buFont typeface="+mj-lt"/>
              <a:buNone/>
              <a:defRPr/>
            </a:pPr>
            <a:r>
              <a:rPr lang="en-US" altLang="zh-TW" b="1" dirty="0"/>
              <a:t>    - Can telnet out, but cannot telnet in</a:t>
            </a:r>
          </a:p>
          <a:p>
            <a:pPr>
              <a:buFont typeface="+mj-lt"/>
              <a:buNone/>
              <a:defRPr/>
            </a:pPr>
            <a:endParaRPr lang="en-US" altLang="zh-TW" b="1" dirty="0"/>
          </a:p>
          <a:p>
            <a:pPr>
              <a:buFont typeface="+mj-lt"/>
              <a:buNone/>
              <a:defRPr/>
            </a:pPr>
            <a:r>
              <a:rPr lang="en-US" altLang="zh-TW" b="1" dirty="0"/>
              <a:t>2. iptables -A OUTPUT -p </a:t>
            </a:r>
            <a:r>
              <a:rPr lang="en-US" altLang="zh-TW" b="1" dirty="0" err="1"/>
              <a:t>tcp</a:t>
            </a:r>
            <a:r>
              <a:rPr lang="en-US" altLang="zh-TW" b="1" dirty="0"/>
              <a:t> --</a:t>
            </a:r>
            <a:r>
              <a:rPr lang="en-US" altLang="zh-TW" b="1" dirty="0" err="1"/>
              <a:t>tcp</a:t>
            </a:r>
            <a:r>
              <a:rPr lang="en-US" altLang="zh-TW" b="1" dirty="0"/>
              <a:t>-flags ALL SYN -j DROP</a:t>
            </a:r>
          </a:p>
          <a:p>
            <a:pPr>
              <a:defRPr/>
            </a:pPr>
            <a:r>
              <a:rPr lang="en-US" altLang="zh-TW" b="1" dirty="0"/>
              <a:t>    - Can telnet in, but cannot telnet out</a:t>
            </a:r>
          </a:p>
          <a:p>
            <a:pPr marL="171450" indent="-171450">
              <a:buFontTx/>
              <a:buChar char="-"/>
              <a:defRPr/>
            </a:pPr>
            <a:endParaRPr lang="en-US" altLang="zh-TW" b="1" dirty="0"/>
          </a:p>
          <a:p>
            <a:pPr>
              <a:defRPr/>
            </a:pPr>
            <a:r>
              <a:rPr lang="en-US" altLang="zh-TW" b="1" dirty="0"/>
              <a:t>3. iptables -A INPUT -p </a:t>
            </a:r>
            <a:r>
              <a:rPr lang="en-US" altLang="zh-TW" b="1" dirty="0" err="1"/>
              <a:t>tcp</a:t>
            </a:r>
            <a:r>
              <a:rPr lang="en-US" altLang="zh-TW" b="1" dirty="0"/>
              <a:t> --</a:t>
            </a:r>
            <a:r>
              <a:rPr lang="en-US" altLang="zh-TW" b="1" dirty="0" err="1"/>
              <a:t>tcp</a:t>
            </a:r>
            <a:r>
              <a:rPr lang="en-US" altLang="zh-TW" b="1" dirty="0"/>
              <a:t>-flags ALL SYN,ACK -j DROP</a:t>
            </a:r>
          </a:p>
          <a:p>
            <a:pPr>
              <a:defRPr/>
            </a:pPr>
            <a:r>
              <a:rPr lang="en-US" altLang="zh-TW" b="1" dirty="0"/>
              <a:t>    - This computer cannot telnet to other computers (incoming [SYN, ACK] packet will be dropped)</a:t>
            </a:r>
          </a:p>
          <a:p>
            <a:pPr>
              <a:defRPr/>
            </a:pPr>
            <a:r>
              <a:rPr lang="en-US" altLang="zh-TW" b="1" dirty="0"/>
              <a:t>    - But other computers can telnet to this computer (incoming [SYN] and [ACK] packets will NOT be dropped)</a:t>
            </a:r>
          </a:p>
        </p:txBody>
      </p:sp>
      <p:sp>
        <p:nvSpPr>
          <p:cNvPr id="573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2654D9B-2A4B-4123-B750-9DAB05941881}" type="slidenum">
              <a:rPr lang="en-US" altLang="zh-TW"/>
              <a:pPr>
                <a:spcBef>
                  <a:spcPct val="0"/>
                </a:spcBef>
              </a:pPr>
              <a:t>21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zh-TW" b="1" dirty="0"/>
              <a:t>Demo</a:t>
            </a:r>
          </a:p>
          <a:p>
            <a:pPr>
              <a:buFont typeface="+mj-lt"/>
              <a:buNone/>
              <a:defRPr/>
            </a:pPr>
            <a:r>
              <a:rPr lang="en-US" altLang="zh-TW" b="1" dirty="0"/>
              <a:t>1. </a:t>
            </a:r>
            <a:r>
              <a:rPr lang="en-US" altLang="zh-TW" b="1" dirty="0" err="1"/>
              <a:t>iptables</a:t>
            </a:r>
            <a:r>
              <a:rPr lang="en-US" altLang="zh-TW" b="1" dirty="0"/>
              <a:t> -A INPUT -p </a:t>
            </a:r>
            <a:r>
              <a:rPr lang="en-US" altLang="zh-TW" b="1" dirty="0" err="1"/>
              <a:t>tcp</a:t>
            </a:r>
            <a:r>
              <a:rPr lang="en-US" altLang="zh-TW" b="1" dirty="0"/>
              <a:t> --</a:t>
            </a:r>
            <a:r>
              <a:rPr lang="en-US" altLang="zh-TW" b="1" dirty="0" err="1"/>
              <a:t>dport</a:t>
            </a:r>
            <a:r>
              <a:rPr lang="en-US" altLang="zh-TW" b="1" baseline="0" dirty="0"/>
              <a:t> 23</a:t>
            </a:r>
            <a:r>
              <a:rPr lang="en-US" altLang="zh-TW" b="1" dirty="0"/>
              <a:t> -j DROP</a:t>
            </a:r>
          </a:p>
          <a:p>
            <a:pPr>
              <a:buFont typeface="+mj-lt"/>
              <a:buNone/>
              <a:defRPr/>
            </a:pPr>
            <a:r>
              <a:rPr lang="en-US" altLang="zh-TW" b="1" dirty="0"/>
              <a:t>    - Drop any incoming telnet connections (not affecting SSH connections</a:t>
            </a:r>
            <a:r>
              <a:rPr lang="en-US" altLang="zh-TW" b="1" baseline="0" dirty="0"/>
              <a:t> and outgoing telnet connections</a:t>
            </a:r>
            <a:r>
              <a:rPr lang="en-US" altLang="zh-TW" b="1" dirty="0"/>
              <a:t>)</a:t>
            </a:r>
          </a:p>
          <a:p>
            <a:pPr>
              <a:buFont typeface="+mj-lt"/>
              <a:buNone/>
              <a:defRPr/>
            </a:pPr>
            <a:endParaRPr lang="en-US" altLang="zh-TW" b="1" dirty="0"/>
          </a:p>
        </p:txBody>
      </p:sp>
      <p:sp>
        <p:nvSpPr>
          <p:cNvPr id="583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EFE46E5-F36D-40BC-A032-7627D8E421D5}" type="slidenum">
              <a:rPr lang="en-US" altLang="zh-TW"/>
              <a:pPr>
                <a:spcBef>
                  <a:spcPct val="0"/>
                </a:spcBef>
              </a:pPr>
              <a:t>22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備忘稿版面配置區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zh-TW" b="1" dirty="0"/>
              <a:t>Demo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altLang="zh-TW" b="1" dirty="0"/>
              <a:t>iptables -A INPUT -p ICMP --</a:t>
            </a:r>
            <a:r>
              <a:rPr lang="en-US" altLang="zh-TW" b="1" dirty="0" err="1"/>
              <a:t>icmp</a:t>
            </a:r>
            <a:r>
              <a:rPr lang="en-US" altLang="zh-TW" b="1" dirty="0"/>
              <a:t>-type 8 -j DROP</a:t>
            </a:r>
          </a:p>
          <a:p>
            <a:pPr>
              <a:defRPr/>
            </a:pPr>
            <a:r>
              <a:rPr lang="en-US" altLang="zh-TW" b="1" dirty="0"/>
              <a:t>     - Drop all incoming ICMP echo request packets</a:t>
            </a:r>
          </a:p>
          <a:p>
            <a:pPr>
              <a:defRPr/>
            </a:pPr>
            <a:endParaRPr lang="en-US" altLang="zh-TW" b="1" dirty="0"/>
          </a:p>
          <a:p>
            <a:pPr>
              <a:defRPr/>
            </a:pPr>
            <a:r>
              <a:rPr lang="en-US" altLang="zh-TW" b="1" dirty="0"/>
              <a:t>2. iptables -A OUTPUT -p ICMP --</a:t>
            </a:r>
            <a:r>
              <a:rPr lang="en-US" altLang="zh-TW" b="1" dirty="0" err="1"/>
              <a:t>icmp</a:t>
            </a:r>
            <a:r>
              <a:rPr lang="en-US" altLang="zh-TW" b="1" dirty="0"/>
              <a:t>-type 0 -j DROP</a:t>
            </a:r>
          </a:p>
          <a:p>
            <a:pPr>
              <a:defRPr/>
            </a:pPr>
            <a:r>
              <a:rPr lang="en-US" altLang="zh-TW" b="1" dirty="0"/>
              <a:t>     - Drop all outgoing ICMP echo reply packets</a:t>
            </a:r>
            <a:endParaRPr lang="zh-TW" altLang="en-US" b="1" dirty="0"/>
          </a:p>
          <a:p>
            <a:pPr>
              <a:defRPr/>
            </a:pPr>
            <a:endParaRPr lang="en-US" altLang="zh-TW" b="1" dirty="0"/>
          </a:p>
          <a:p>
            <a:pPr>
              <a:defRPr/>
            </a:pPr>
            <a:r>
              <a:rPr lang="en-US" altLang="zh-TW" b="1" dirty="0"/>
              <a:t>3. iptables -A INPUT -p ICMP --</a:t>
            </a:r>
            <a:r>
              <a:rPr lang="en-US" altLang="zh-TW" b="1" dirty="0" err="1"/>
              <a:t>icmp</a:t>
            </a:r>
            <a:r>
              <a:rPr lang="en-US" altLang="zh-TW" b="1" dirty="0"/>
              <a:t>-type 5 -j DROP</a:t>
            </a:r>
          </a:p>
          <a:p>
            <a:pPr>
              <a:defRPr/>
            </a:pPr>
            <a:r>
              <a:rPr lang="en-US" altLang="zh-TW" b="1" dirty="0"/>
              <a:t>     - Drop all incoming ICMP redirect packets</a:t>
            </a:r>
            <a:endParaRPr lang="zh-TW" altLang="en-US" b="1" dirty="0"/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DAD9D64-7CF3-4C32-8FB7-A8A196FDC934}" type="slidenum">
              <a:rPr lang="en-US" altLang="zh-TW"/>
              <a:pPr>
                <a:spcBef>
                  <a:spcPct val="0"/>
                </a:spcBef>
              </a:pPr>
              <a:t>23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HK" altLang="zh-TW" b="1" dirty="0"/>
              <a:t>Demo</a:t>
            </a:r>
          </a:p>
          <a:p>
            <a:r>
              <a:rPr lang="en-US" altLang="zh-TW" b="1" dirty="0"/>
              <a:t>1. </a:t>
            </a:r>
            <a:r>
              <a:rPr lang="en-US" altLang="zh-TW" b="1" dirty="0" err="1"/>
              <a:t>iptables</a:t>
            </a:r>
            <a:r>
              <a:rPr lang="en-US" altLang="zh-TW" b="1" dirty="0"/>
              <a:t> -P INPUT ACCEPT</a:t>
            </a:r>
          </a:p>
          <a:p>
            <a:r>
              <a:rPr lang="en-US" altLang="zh-TW" b="1" dirty="0"/>
              <a:t>    </a:t>
            </a:r>
            <a:r>
              <a:rPr lang="en-US" altLang="zh-TW" b="1" dirty="0" err="1"/>
              <a:t>iptables</a:t>
            </a:r>
            <a:r>
              <a:rPr lang="en-US" altLang="zh-TW" b="1" dirty="0"/>
              <a:t> -F</a:t>
            </a:r>
          </a:p>
          <a:p>
            <a:r>
              <a:rPr lang="en-US" altLang="zh-TW" b="1" dirty="0"/>
              <a:t>    </a:t>
            </a:r>
            <a:r>
              <a:rPr lang="en-US" altLang="zh-TW" b="1" dirty="0" err="1"/>
              <a:t>iptables</a:t>
            </a:r>
            <a:r>
              <a:rPr lang="en-US" altLang="zh-TW" b="1" dirty="0"/>
              <a:t> -A INPUT -p </a:t>
            </a:r>
            <a:r>
              <a:rPr lang="en-US" altLang="zh-TW" b="1" dirty="0" err="1"/>
              <a:t>icmp</a:t>
            </a:r>
            <a:r>
              <a:rPr lang="en-US" altLang="zh-TW" b="1" dirty="0"/>
              <a:t> -j LOG</a:t>
            </a:r>
          </a:p>
          <a:p>
            <a:r>
              <a:rPr lang="en-US" altLang="zh-TW" b="1" dirty="0"/>
              <a:t>    - All ICMP packets are logged in /</a:t>
            </a:r>
            <a:r>
              <a:rPr lang="en-US" altLang="zh-TW" b="1" dirty="0" err="1"/>
              <a:t>var</a:t>
            </a:r>
            <a:r>
              <a:rPr lang="en-US" altLang="zh-TW" b="1" dirty="0"/>
              <a:t>/log/messages</a:t>
            </a:r>
          </a:p>
          <a:p>
            <a:r>
              <a:rPr lang="en-US" altLang="zh-TW" b="1" dirty="0"/>
              <a:t>    - All ICMP packets are accepted (default)</a:t>
            </a:r>
          </a:p>
          <a:p>
            <a:r>
              <a:rPr lang="en-US" altLang="zh-TW" b="1" dirty="0"/>
              <a:t>    - To clear log, type "&gt; /</a:t>
            </a:r>
            <a:r>
              <a:rPr lang="en-US" altLang="zh-TW" b="1" dirty="0" err="1"/>
              <a:t>var</a:t>
            </a:r>
            <a:r>
              <a:rPr lang="en-US" altLang="zh-TW" b="1" dirty="0"/>
              <a:t>/log/messages"</a:t>
            </a:r>
          </a:p>
          <a:p>
            <a:endParaRPr lang="en-US" altLang="zh-TW" b="1" dirty="0"/>
          </a:p>
          <a:p>
            <a:r>
              <a:rPr lang="en-US" altLang="zh-TW" b="1" dirty="0"/>
              <a:t>2. </a:t>
            </a:r>
            <a:r>
              <a:rPr lang="en-US" altLang="zh-TW" b="1" dirty="0" err="1"/>
              <a:t>iptables</a:t>
            </a:r>
            <a:r>
              <a:rPr lang="en-US" altLang="zh-TW" b="1" dirty="0"/>
              <a:t> -F</a:t>
            </a:r>
          </a:p>
          <a:p>
            <a:r>
              <a:rPr lang="en-US" altLang="zh-TW" b="1" dirty="0"/>
              <a:t>    </a:t>
            </a:r>
            <a:r>
              <a:rPr lang="en-US" altLang="zh-TW" b="1" dirty="0" err="1"/>
              <a:t>iptables</a:t>
            </a:r>
            <a:r>
              <a:rPr lang="en-US" altLang="zh-TW" b="1" dirty="0"/>
              <a:t> -A INPUT -p </a:t>
            </a:r>
            <a:r>
              <a:rPr lang="en-US" altLang="zh-TW" b="1" dirty="0" err="1"/>
              <a:t>icmp</a:t>
            </a:r>
            <a:r>
              <a:rPr lang="en-US" altLang="zh-TW" b="1" dirty="0"/>
              <a:t> -m limit -j LOG</a:t>
            </a:r>
          </a:p>
          <a:p>
            <a:r>
              <a:rPr lang="en-US" altLang="zh-TW" b="1" dirty="0"/>
              <a:t>    - Only some ICMP packets are logged in /</a:t>
            </a:r>
            <a:r>
              <a:rPr lang="en-US" altLang="zh-TW" b="1" dirty="0" err="1"/>
              <a:t>var</a:t>
            </a:r>
            <a:r>
              <a:rPr lang="en-US" altLang="zh-TW" b="1" dirty="0"/>
              <a:t>/log/messages</a:t>
            </a:r>
          </a:p>
          <a:p>
            <a:r>
              <a:rPr lang="en-US" altLang="zh-TW" b="1" dirty="0"/>
              <a:t>    - All ICMP packets are accepted (default)</a:t>
            </a:r>
          </a:p>
          <a:p>
            <a:pPr>
              <a:buFont typeface="+mj-lt"/>
              <a:buNone/>
            </a:pPr>
            <a:endParaRPr lang="en-US" altLang="zh-TW" b="1" dirty="0"/>
          </a:p>
          <a:p>
            <a:pPr>
              <a:buFont typeface="+mj-lt"/>
              <a:buNone/>
            </a:pPr>
            <a:r>
              <a:rPr lang="en-US" altLang="zh-TW" b="1" dirty="0"/>
              <a:t>    </a:t>
            </a:r>
            <a:r>
              <a:rPr lang="en-US" altLang="zh-TW" b="1" dirty="0" err="1"/>
              <a:t>iptables</a:t>
            </a:r>
            <a:r>
              <a:rPr lang="en-US" altLang="zh-TW" b="1" dirty="0"/>
              <a:t> -Z INPUT</a:t>
            </a:r>
          </a:p>
          <a:p>
            <a:pPr>
              <a:buFont typeface="+mj-lt"/>
              <a:buNone/>
            </a:pPr>
            <a:r>
              <a:rPr lang="en-US" altLang="zh-TW" b="1" dirty="0"/>
              <a:t>    - Reset counter, </a:t>
            </a:r>
            <a:r>
              <a:rPr lang="en-US" altLang="zh-TW" b="1"/>
              <a:t>log the </a:t>
            </a:r>
            <a:r>
              <a:rPr lang="en-US" altLang="zh-TW" b="1" dirty="0"/>
              <a:t>next few packets</a:t>
            </a:r>
            <a:endParaRPr lang="en-HK" altLang="zh-TW" b="1" dirty="0"/>
          </a:p>
          <a:p>
            <a:pPr>
              <a:buFont typeface="+mj-lt"/>
              <a:buNone/>
            </a:pPr>
            <a:endParaRPr lang="en-HK" altLang="zh-TW" b="1" dirty="0"/>
          </a:p>
          <a:p>
            <a:pPr>
              <a:buFont typeface="+mj-lt"/>
              <a:buNone/>
            </a:pPr>
            <a:r>
              <a:rPr lang="en-HK" altLang="zh-TW" b="1" dirty="0"/>
              <a:t>3. Add the second rule (will be</a:t>
            </a:r>
            <a:r>
              <a:rPr lang="en-HK" altLang="zh-TW" b="1" baseline="0" dirty="0"/>
              <a:t> consulted as LOG will not end the transversal)</a:t>
            </a:r>
            <a:r>
              <a:rPr lang="en-HK" altLang="zh-TW" b="1" dirty="0"/>
              <a:t>:</a:t>
            </a:r>
          </a:p>
          <a:p>
            <a:pPr>
              <a:buFont typeface="+mj-lt"/>
              <a:buNone/>
            </a:pPr>
            <a:r>
              <a:rPr lang="en-US" altLang="zh-TW" b="1" dirty="0"/>
              <a:t>    </a:t>
            </a:r>
            <a:r>
              <a:rPr lang="en-US" altLang="zh-TW" b="1" dirty="0" err="1"/>
              <a:t>iptables</a:t>
            </a:r>
            <a:r>
              <a:rPr lang="en-US" altLang="zh-TW" b="1" dirty="0"/>
              <a:t> -A INPUT -p </a:t>
            </a:r>
            <a:r>
              <a:rPr lang="en-US" altLang="zh-TW" b="1" dirty="0" err="1"/>
              <a:t>icmp</a:t>
            </a:r>
            <a:r>
              <a:rPr lang="en-US" altLang="zh-TW" b="1" dirty="0"/>
              <a:t> -j DROP</a:t>
            </a:r>
          </a:p>
          <a:p>
            <a:pPr>
              <a:buFont typeface="+mj-lt"/>
              <a:buNone/>
            </a:pPr>
            <a:r>
              <a:rPr lang="en-US" altLang="zh-TW" b="1" dirty="0"/>
              <a:t>    - Only some ICMP packets are logged in /</a:t>
            </a:r>
            <a:r>
              <a:rPr lang="en-US" altLang="zh-TW" b="1" dirty="0" err="1"/>
              <a:t>var</a:t>
            </a:r>
            <a:r>
              <a:rPr lang="en-US" altLang="zh-TW" b="1" dirty="0"/>
              <a:t>/log/messages (the first rule)</a:t>
            </a:r>
          </a:p>
          <a:p>
            <a:pPr>
              <a:buFont typeface="+mj-lt"/>
              <a:buNone/>
            </a:pPr>
            <a:r>
              <a:rPr lang="en-US" altLang="zh-TW" b="1" dirty="0"/>
              <a:t>    - All ICMP packets are dropped (the second rule)</a:t>
            </a: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9A2FA3A-223C-4376-A7EB-E9766436E350}" type="slidenum">
              <a:rPr lang="en-US" altLang="zh-TW"/>
              <a:pPr>
                <a:spcBef>
                  <a:spcPct val="0"/>
                </a:spcBef>
              </a:pPr>
              <a:t>25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+mj-lt"/>
              <a:buNone/>
            </a:pPr>
            <a:r>
              <a:rPr lang="en-US" altLang="zh-TW" b="1" dirty="0"/>
              <a:t>Demo</a:t>
            </a:r>
          </a:p>
          <a:p>
            <a:pPr>
              <a:buFont typeface="+mj-lt"/>
              <a:buNone/>
            </a:pPr>
            <a:r>
              <a:rPr lang="en-US" altLang="zh-TW" b="1" dirty="0"/>
              <a:t>1. </a:t>
            </a:r>
            <a:r>
              <a:rPr lang="en-US" altLang="zh-TW" b="1" dirty="0" err="1"/>
              <a:t>iptables</a:t>
            </a:r>
            <a:r>
              <a:rPr lang="en-US" altLang="zh-TW" b="1" dirty="0"/>
              <a:t> -P INPUT DROP</a:t>
            </a:r>
          </a:p>
          <a:p>
            <a:r>
              <a:rPr lang="en-US" altLang="zh-TW" b="1" dirty="0"/>
              <a:t>    </a:t>
            </a:r>
            <a:r>
              <a:rPr lang="en-US" altLang="zh-TW" b="1" dirty="0" err="1"/>
              <a:t>iptables</a:t>
            </a:r>
            <a:r>
              <a:rPr lang="en-US" altLang="zh-TW" b="1" dirty="0"/>
              <a:t> -A INPUT -p </a:t>
            </a:r>
            <a:r>
              <a:rPr lang="en-US" altLang="zh-TW" b="1" dirty="0" err="1"/>
              <a:t>icmp</a:t>
            </a:r>
            <a:r>
              <a:rPr lang="en-US" altLang="zh-TW" b="1" dirty="0"/>
              <a:t> -m limit --limit 10/m --limit-burst 5 -j ACCEPT</a:t>
            </a:r>
          </a:p>
          <a:p>
            <a:r>
              <a:rPr lang="en-US" altLang="zh-TW" b="1" dirty="0"/>
              <a:t>    - Limit burst counter cap at 5 and recharged by one in every 6 seconds</a:t>
            </a:r>
          </a:p>
          <a:p>
            <a:r>
              <a:rPr lang="en-US" altLang="zh-TW" b="1" dirty="0"/>
              <a:t>    - Try to ping from another computer (ping success: 1, 2, 3, 4, 5, 7, 13, 19, 25, 31, …)</a:t>
            </a:r>
          </a:p>
          <a:p>
            <a:pPr>
              <a:buFont typeface="+mj-lt"/>
              <a:buNone/>
            </a:pPr>
            <a:endParaRPr lang="en-US" altLang="zh-TW" b="1" dirty="0"/>
          </a:p>
          <a:p>
            <a:pPr>
              <a:buFont typeface="+mj-lt"/>
              <a:buNone/>
            </a:pPr>
            <a:r>
              <a:rPr lang="en-US" altLang="zh-TW" b="1" dirty="0"/>
              <a:t>    </a:t>
            </a:r>
            <a:r>
              <a:rPr lang="en-US" altLang="zh-TW" b="1" dirty="0" err="1"/>
              <a:t>iptables</a:t>
            </a:r>
            <a:r>
              <a:rPr lang="en-US" altLang="zh-TW" b="1" dirty="0"/>
              <a:t> -Z INPUT</a:t>
            </a:r>
          </a:p>
          <a:p>
            <a:pPr>
              <a:buFont typeface="+mj-lt"/>
              <a:buNone/>
            </a:pPr>
            <a:r>
              <a:rPr lang="en-US" altLang="zh-TW" b="1" dirty="0"/>
              <a:t>    - Reset counter, ping successful for the next few packets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98EF7D-19FB-4EA9-9ED1-AE7F62BA82D7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dirty="0"/>
              <a:t>Demo</a:t>
            </a:r>
          </a:p>
          <a:p>
            <a:r>
              <a:rPr lang="en-US" altLang="zh-TW" b="1" dirty="0"/>
              <a:t>1. </a:t>
            </a:r>
            <a:r>
              <a:rPr lang="en-US" altLang="zh-TW" b="1" dirty="0" err="1"/>
              <a:t>iptables</a:t>
            </a:r>
            <a:r>
              <a:rPr lang="en-US" altLang="zh-TW" b="1" dirty="0"/>
              <a:t> -A INPUT -m state --state NEW -j DROP</a:t>
            </a:r>
          </a:p>
          <a:p>
            <a:r>
              <a:rPr lang="en-US" altLang="zh-TW" b="1" dirty="0"/>
              <a:t>    - Preventing other computers from initiating connection (e.g., telnet, </a:t>
            </a:r>
            <a:r>
              <a:rPr lang="en-US" altLang="zh-TW" b="1" dirty="0" err="1"/>
              <a:t>ssh</a:t>
            </a:r>
            <a:r>
              <a:rPr lang="en-US" altLang="zh-TW" b="1" dirty="0"/>
              <a:t>) to this computer</a:t>
            </a:r>
          </a:p>
          <a:p>
            <a:r>
              <a:rPr lang="en-US" altLang="zh-TW" b="1" dirty="0"/>
              <a:t>    - But this computer can initiate connection to other computers</a:t>
            </a:r>
          </a:p>
          <a:p>
            <a:endParaRPr lang="en-US" altLang="zh-TW" b="1" dirty="0"/>
          </a:p>
          <a:p>
            <a:r>
              <a:rPr lang="en-US" altLang="zh-TW" b="1" dirty="0"/>
              <a:t>2. </a:t>
            </a:r>
            <a:r>
              <a:rPr lang="en-US" altLang="zh-TW" b="1" dirty="0" err="1"/>
              <a:t>iptables</a:t>
            </a:r>
            <a:r>
              <a:rPr lang="en-US" altLang="zh-TW" b="1" dirty="0"/>
              <a:t> -A OUTPUT -m state --state NEW -j DROP</a:t>
            </a:r>
          </a:p>
          <a:p>
            <a:r>
              <a:rPr lang="en-US" altLang="zh-TW" b="1" dirty="0"/>
              <a:t>    - Preventing this computer from initiating connection to other computers</a:t>
            </a:r>
          </a:p>
          <a:p>
            <a:r>
              <a:rPr lang="en-US" altLang="zh-TW" b="1" dirty="0"/>
              <a:t>    - But other computers can initiate connection to this computer</a:t>
            </a:r>
            <a:endParaRPr lang="zh-TW" altLang="en-US" b="1" dirty="0"/>
          </a:p>
        </p:txBody>
      </p:sp>
      <p:sp>
        <p:nvSpPr>
          <p:cNvPr id="6246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5ABCE21-224F-4D88-8261-1A4BD52AAA33}" type="slidenum">
              <a:rPr lang="en-US" altLang="zh-TW"/>
              <a:pPr>
                <a:spcBef>
                  <a:spcPct val="0"/>
                </a:spcBef>
              </a:pPr>
              <a:t>27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dirty="0"/>
              <a:t>Demo (with ethereal)</a:t>
            </a:r>
          </a:p>
          <a:p>
            <a:r>
              <a:rPr lang="en-US" altLang="zh-TW" b="1" dirty="0" err="1"/>
              <a:t>iptables</a:t>
            </a:r>
            <a:r>
              <a:rPr lang="en-US" altLang="zh-TW" b="1" dirty="0"/>
              <a:t> -A INPUT -m state --state NEW -j REJECT</a:t>
            </a:r>
          </a:p>
          <a:p>
            <a:pPr marL="171450" indent="-171450">
              <a:buFontTx/>
              <a:buChar char="-"/>
            </a:pPr>
            <a:r>
              <a:rPr lang="en-US" altLang="zh-TW" b="1" dirty="0"/>
              <a:t>Initiate a telnet connection to this computer will cause an ICMP error message to be sent</a:t>
            </a:r>
          </a:p>
          <a:p>
            <a:pPr marL="171450" indent="-171450">
              <a:buFontTx/>
              <a:buChar char="-"/>
            </a:pPr>
            <a:endParaRPr lang="en-US" altLang="zh-TW" b="1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HK" altLang="en-US" b="1" dirty="0"/>
              <a:t>man syslog</a:t>
            </a:r>
          </a:p>
          <a:p>
            <a:endParaRPr lang="en-US" altLang="en-US" dirty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B6AF271-88FF-4D06-8A26-A9BB5F271D32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/>
              <a:t>Demo</a:t>
            </a:r>
          </a:p>
          <a:p>
            <a:r>
              <a:rPr lang="en-US" altLang="zh-TW" b="1"/>
              <a:t>iptables -L</a:t>
            </a:r>
            <a:endParaRPr lang="zh-TW" altLang="en-US" b="1"/>
          </a:p>
        </p:txBody>
      </p:sp>
      <p:sp>
        <p:nvSpPr>
          <p:cNvPr id="4710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874A6CB-5FE6-44C4-8B7B-90B3B2B98DBC}" type="slidenum">
              <a:rPr lang="en-US" altLang="zh-TW"/>
              <a:pPr>
                <a:spcBef>
                  <a:spcPct val="0"/>
                </a:spcBef>
              </a:pPr>
              <a:t>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0" dirty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B6AF271-88FF-4D06-8A26-A9BB5F271D32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  <p:sp>
        <p:nvSpPr>
          <p:cNvPr id="6451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4AF443C-537B-453F-AE18-CC9FC722A105}" type="slidenum">
              <a:rPr lang="en-US" altLang="zh-TW"/>
              <a:pPr>
                <a:spcBef>
                  <a:spcPct val="0"/>
                </a:spcBef>
              </a:pPr>
              <a:t>31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112D104-F95D-4FD8-B7C5-207C6E8CAF85}" type="slidenum">
              <a:rPr lang="en-US" altLang="zh-TW"/>
              <a:pPr>
                <a:spcBef>
                  <a:spcPct val="0"/>
                </a:spcBef>
              </a:pPr>
              <a:t>32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HK" altLang="en-US" b="1" dirty="0"/>
              <a:t>Demo</a:t>
            </a:r>
            <a:endParaRPr lang="en-US" altLang="en-US" b="1" dirty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0D42C71-9295-4EAA-9135-8C737EA059E7}" type="slidenum">
              <a:rPr lang="en-US" altLang="en-US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58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B26957-00DB-429A-9A2C-1A7DBA99B3DE}" type="slidenum">
              <a:rPr lang="en-US" altLang="zh-TW"/>
              <a:pPr>
                <a:spcBef>
                  <a:spcPct val="0"/>
                </a:spcBef>
              </a:pPr>
              <a:t>35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HK" altLang="zh-TW" b="1"/>
              <a:t>Demo in Windows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0712C-9216-4BC5-8928-D1CC151EF36F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D9F8938-E2C0-49EC-91C8-6135F175F96F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  <p:sp>
        <p:nvSpPr>
          <p:cNvPr id="706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B46E910-3C3A-4DCF-85FF-C3720145F3E5}" type="slidenum">
              <a:rPr lang="en-US" altLang="zh-TW"/>
              <a:pPr>
                <a:spcBef>
                  <a:spcPct val="0"/>
                </a:spcBef>
              </a:pPr>
              <a:t>39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/>
              <a:t>Demo</a:t>
            </a:r>
          </a:p>
          <a:p>
            <a:r>
              <a:rPr lang="en-US" altLang="zh-TW" b="1"/>
              <a:t>iptables -L -t nat</a:t>
            </a:r>
          </a:p>
          <a:p>
            <a:r>
              <a:rPr lang="en-US" altLang="zh-TW" b="1"/>
              <a:t>(list all the NAT rules)</a:t>
            </a:r>
          </a:p>
          <a:p>
            <a:endParaRPr lang="zh-TW" altLang="en-US"/>
          </a:p>
        </p:txBody>
      </p:sp>
      <p:sp>
        <p:nvSpPr>
          <p:cNvPr id="716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B7D81FD-A8D4-434A-B2E6-E414CD3F6678}" type="slidenum">
              <a:rPr lang="en-US" altLang="zh-TW"/>
              <a:pPr>
                <a:spcBef>
                  <a:spcPct val="0"/>
                </a:spcBef>
              </a:pPr>
              <a:t>40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dirty="0"/>
              <a:t>Demo</a:t>
            </a:r>
          </a:p>
          <a:p>
            <a:endParaRPr lang="en-US" altLang="zh-TW" b="1" dirty="0"/>
          </a:p>
          <a:p>
            <a:r>
              <a:rPr lang="en-US" altLang="zh-TW" b="1" dirty="0"/>
              <a:t>Set "/proc/sys/net/ipv4/conf/eth0/forwarding" to 1</a:t>
            </a:r>
          </a:p>
          <a:p>
            <a:endParaRPr lang="en-US" altLang="zh-TW" b="1" dirty="0"/>
          </a:p>
          <a:p>
            <a:r>
              <a:rPr lang="en-US" altLang="zh-TW" b="1" dirty="0"/>
              <a:t>iptables -A PREROUTING -t </a:t>
            </a:r>
            <a:r>
              <a:rPr lang="en-US" altLang="zh-TW" b="1" dirty="0" err="1"/>
              <a:t>nat</a:t>
            </a:r>
            <a:r>
              <a:rPr lang="en-US" altLang="zh-TW" b="1" dirty="0"/>
              <a:t> -j DNAT --to &lt;</a:t>
            </a:r>
            <a:r>
              <a:rPr lang="en-US" altLang="zh-TW" b="1" dirty="0" err="1"/>
              <a:t>target_ip_address</a:t>
            </a:r>
            <a:r>
              <a:rPr lang="en-US" altLang="zh-TW" b="1" dirty="0"/>
              <a:t>&gt;//</a:t>
            </a:r>
            <a:r>
              <a:rPr lang="zh-CN" altLang="en-US" b="1" dirty="0"/>
              <a:t>只是改包的</a:t>
            </a:r>
            <a:r>
              <a:rPr lang="en-US" altLang="zh-CN" b="1" dirty="0" err="1"/>
              <a:t>dest</a:t>
            </a:r>
            <a:r>
              <a:rPr lang="en-US" altLang="zh-CN" b="1" dirty="0"/>
              <a:t> </a:t>
            </a:r>
            <a:r>
              <a:rPr lang="en-US" altLang="zh-CN" b="1" dirty="0" err="1"/>
              <a:t>ip</a:t>
            </a:r>
            <a:r>
              <a:rPr lang="zh-CN" altLang="en-US" b="1" dirty="0"/>
              <a:t>和</a:t>
            </a:r>
            <a:r>
              <a:rPr lang="en-US" altLang="zh-CN" b="1" dirty="0" err="1"/>
              <a:t>src</a:t>
            </a:r>
            <a:r>
              <a:rPr lang="en-US" altLang="zh-CN" b="1" dirty="0"/>
              <a:t> </a:t>
            </a:r>
            <a:r>
              <a:rPr lang="en-US" altLang="zh-CN" b="1" dirty="0" err="1"/>
              <a:t>ip</a:t>
            </a:r>
            <a:endParaRPr lang="en-US" altLang="zh-TW" b="1" dirty="0"/>
          </a:p>
          <a:p>
            <a:r>
              <a:rPr lang="en-US" altLang="zh-TW" b="1" dirty="0" err="1"/>
              <a:t>iptables</a:t>
            </a:r>
            <a:r>
              <a:rPr lang="en-US" altLang="zh-TW" b="1" dirty="0"/>
              <a:t> -L -t </a:t>
            </a:r>
            <a:r>
              <a:rPr lang="en-US" altLang="zh-TW" b="1" dirty="0" err="1"/>
              <a:t>nat</a:t>
            </a:r>
            <a:endParaRPr lang="en-US" altLang="zh-TW" b="1" dirty="0"/>
          </a:p>
          <a:p>
            <a:r>
              <a:rPr lang="en-US" altLang="zh-TW" b="1" dirty="0"/>
              <a:t>(start ethereal, from another host, ping &lt;</a:t>
            </a:r>
            <a:r>
              <a:rPr lang="en-US" altLang="zh-TW" b="1" dirty="0" err="1"/>
              <a:t>my_ip_address</a:t>
            </a:r>
            <a:r>
              <a:rPr lang="en-US" altLang="zh-TW" b="1" dirty="0"/>
              <a:t>&gt;)</a:t>
            </a:r>
          </a:p>
          <a:p>
            <a:r>
              <a:rPr lang="en-US" altLang="zh-TW" b="1" dirty="0" err="1"/>
              <a:t>iptables</a:t>
            </a:r>
            <a:r>
              <a:rPr lang="en-US" altLang="zh-TW" b="1" dirty="0"/>
              <a:t> -P FORWARD DROP</a:t>
            </a:r>
          </a:p>
          <a:p>
            <a:r>
              <a:rPr lang="en-US" altLang="zh-TW" b="1" dirty="0"/>
              <a:t>(ping &lt;</a:t>
            </a:r>
            <a:r>
              <a:rPr lang="en-US" altLang="zh-TW" b="1" dirty="0" err="1"/>
              <a:t>my_ip_address</a:t>
            </a:r>
            <a:r>
              <a:rPr lang="en-US" altLang="zh-TW" b="1" dirty="0"/>
              <a:t>&gt; from another host)</a:t>
            </a:r>
          </a:p>
          <a:p>
            <a:r>
              <a:rPr lang="en-US" altLang="zh-TW" b="1" dirty="0" err="1"/>
              <a:t>iptables</a:t>
            </a:r>
            <a:r>
              <a:rPr lang="en-US" altLang="zh-TW" b="1" dirty="0"/>
              <a:t> -P FORWARD ACCEPT</a:t>
            </a:r>
          </a:p>
          <a:p>
            <a:r>
              <a:rPr lang="en-US" altLang="zh-TW" b="1" dirty="0"/>
              <a:t>(ping &lt;</a:t>
            </a:r>
            <a:r>
              <a:rPr lang="en-US" altLang="zh-TW" b="1" dirty="0" err="1"/>
              <a:t>my_ip_address</a:t>
            </a:r>
            <a:r>
              <a:rPr lang="en-US" altLang="zh-TW" b="1" dirty="0"/>
              <a:t>&gt; from another host)</a:t>
            </a:r>
          </a:p>
          <a:p>
            <a:r>
              <a:rPr lang="en-US" altLang="zh-TW" b="1" dirty="0" err="1"/>
              <a:t>iptables</a:t>
            </a:r>
            <a:r>
              <a:rPr lang="en-US" altLang="zh-TW" b="1" dirty="0"/>
              <a:t> -A POSTROUTING -t </a:t>
            </a:r>
            <a:r>
              <a:rPr lang="en-US" altLang="zh-TW" b="1" dirty="0" err="1"/>
              <a:t>nat</a:t>
            </a:r>
            <a:r>
              <a:rPr lang="en-US" altLang="zh-TW" b="1" dirty="0"/>
              <a:t> -j SNAT --to &lt;</a:t>
            </a:r>
            <a:r>
              <a:rPr lang="en-US" altLang="zh-TW" b="1" dirty="0" err="1"/>
              <a:t>my_ip_address</a:t>
            </a:r>
            <a:r>
              <a:rPr lang="en-US" altLang="zh-TW" b="1" dirty="0"/>
              <a:t>&gt;</a:t>
            </a:r>
          </a:p>
          <a:p>
            <a:r>
              <a:rPr lang="en-US" altLang="zh-TW" b="1" dirty="0" err="1"/>
              <a:t>iptables</a:t>
            </a:r>
            <a:r>
              <a:rPr lang="en-US" altLang="zh-TW" b="1" dirty="0"/>
              <a:t> -L -t </a:t>
            </a:r>
            <a:r>
              <a:rPr lang="en-US" altLang="zh-TW" b="1" dirty="0" err="1"/>
              <a:t>nat</a:t>
            </a:r>
            <a:endParaRPr lang="en-US" altLang="zh-TW" b="1" dirty="0"/>
          </a:p>
          <a:p>
            <a:r>
              <a:rPr lang="en-US" altLang="zh-TW" b="1" dirty="0"/>
              <a:t>(start ethereal, from another host, ping &lt;</a:t>
            </a:r>
            <a:r>
              <a:rPr lang="en-US" altLang="zh-TW" b="1" dirty="0" err="1"/>
              <a:t>my_ip_address</a:t>
            </a:r>
            <a:r>
              <a:rPr lang="en-US" altLang="zh-TW" b="1" dirty="0"/>
              <a:t>&gt;)</a:t>
            </a:r>
          </a:p>
          <a:p>
            <a:r>
              <a:rPr lang="en-US" altLang="zh-TW" b="1" dirty="0"/>
              <a:t>(start ethereal, from another host, </a:t>
            </a:r>
            <a:r>
              <a:rPr lang="en-US" altLang="zh-TW" b="1" dirty="0" err="1"/>
              <a:t>ssh</a:t>
            </a:r>
            <a:r>
              <a:rPr lang="en-US" altLang="zh-TW" b="1" dirty="0"/>
              <a:t> &lt;</a:t>
            </a:r>
            <a:r>
              <a:rPr lang="en-US" altLang="zh-TW" b="1" dirty="0" err="1"/>
              <a:t>my_ip_address</a:t>
            </a:r>
            <a:r>
              <a:rPr lang="en-US" altLang="zh-TW" b="1" dirty="0"/>
              <a:t>&gt; and then </a:t>
            </a:r>
            <a:r>
              <a:rPr lang="en-US" altLang="zh-TW" b="1" dirty="0" err="1"/>
              <a:t>ifconfig</a:t>
            </a:r>
            <a:r>
              <a:rPr lang="en-US" altLang="zh-TW" b="1" dirty="0"/>
              <a:t> inside)</a:t>
            </a:r>
          </a:p>
          <a:p>
            <a:r>
              <a:rPr lang="en-US" altLang="zh-TW" b="1" dirty="0" err="1"/>
              <a:t>iptables</a:t>
            </a:r>
            <a:r>
              <a:rPr lang="en-US" altLang="zh-TW" b="1" dirty="0"/>
              <a:t> -F -t </a:t>
            </a:r>
            <a:r>
              <a:rPr lang="en-US" altLang="zh-TW" b="1" dirty="0" err="1"/>
              <a:t>nat</a:t>
            </a:r>
            <a:endParaRPr lang="en-US" altLang="zh-TW" b="1" dirty="0"/>
          </a:p>
        </p:txBody>
      </p:sp>
      <p:sp>
        <p:nvSpPr>
          <p:cNvPr id="7270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31AF3C8-A04F-45FD-9000-84E7B3387EA4}" type="slidenum">
              <a:rPr lang="en-US" altLang="zh-TW"/>
              <a:pPr>
                <a:spcBef>
                  <a:spcPct val="0"/>
                </a:spcBef>
              </a:pPr>
              <a:t>41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D69925B-F19F-4162-A4BA-87B544560E1F}" type="slidenum">
              <a:rPr lang="en-US" altLang="zh-TW"/>
              <a:pPr>
                <a:spcBef>
                  <a:spcPct val="0"/>
                </a:spcBef>
              </a:pPr>
              <a:t>8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5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A325331-0618-4E6E-81D3-3B93D2108F98}" type="slidenum">
              <a:rPr lang="en-US" altLang="zh-TW"/>
              <a:pPr>
                <a:spcBef>
                  <a:spcPct val="0"/>
                </a:spcBef>
              </a:pPr>
              <a:t>9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備忘稿版面配置區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altLang="zh-TW" b="1" dirty="0"/>
              <a:t>Demo A (use ethereal)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zh-TW" b="1" dirty="0"/>
              <a:t>iptables -A INPUT -s 127.0.0.1 -p </a:t>
            </a:r>
            <a:r>
              <a:rPr lang="en-US" altLang="zh-TW" b="1" dirty="0" err="1"/>
              <a:t>icmp</a:t>
            </a:r>
            <a:r>
              <a:rPr lang="en-US" altLang="zh-TW" b="1" dirty="0"/>
              <a:t> -j DROP</a:t>
            </a:r>
          </a:p>
          <a:p>
            <a:pPr marL="228600" indent="-228600">
              <a:buFont typeface="+mj-lt"/>
              <a:buNone/>
              <a:defRPr/>
            </a:pPr>
            <a:r>
              <a:rPr lang="en-US" altLang="zh-TW" b="1" dirty="0"/>
              <a:t>	- ping 127.0.0.1 </a:t>
            </a:r>
            <a:r>
              <a:rPr lang="en-US" altLang="zh-TW" b="1" dirty="0">
                <a:sym typeface="Wingdings" panose="05000000000000000000" pitchFamily="2" charset="2"/>
              </a:rPr>
              <a:t> </a:t>
            </a:r>
            <a:r>
              <a:rPr lang="en-US" altLang="zh-TW" b="1" dirty="0"/>
              <a:t>Only request packets are captured.</a:t>
            </a:r>
          </a:p>
          <a:p>
            <a:pPr marL="228600" indent="-228600">
              <a:buFont typeface="+mj-lt"/>
              <a:buNone/>
              <a:defRPr/>
            </a:pPr>
            <a:endParaRPr lang="en-US" altLang="zh-TW" b="1" dirty="0"/>
          </a:p>
          <a:p>
            <a:pPr marL="228600" indent="-228600">
              <a:buFont typeface="+mj-lt"/>
              <a:buNone/>
              <a:defRPr/>
            </a:pPr>
            <a:r>
              <a:rPr lang="en-US" altLang="zh-TW" b="1" dirty="0"/>
              <a:t>2.	iptables -A OUTPUT -s 127.0.0.1 -p </a:t>
            </a:r>
            <a:r>
              <a:rPr lang="en-US" altLang="zh-TW" b="1" dirty="0" err="1"/>
              <a:t>icmp</a:t>
            </a:r>
            <a:r>
              <a:rPr lang="en-US" altLang="zh-TW" b="1" dirty="0"/>
              <a:t> -j DROP</a:t>
            </a:r>
          </a:p>
          <a:p>
            <a:pPr marL="228600" indent="-228600">
              <a:buFont typeface="+mj-lt"/>
              <a:buNone/>
              <a:defRPr/>
            </a:pPr>
            <a:r>
              <a:rPr lang="en-US" altLang="zh-TW" b="1" dirty="0"/>
              <a:t>	- ping 127.0.0.1 </a:t>
            </a:r>
            <a:r>
              <a:rPr lang="en-US" altLang="zh-TW" b="1" dirty="0">
                <a:sym typeface="Wingdings" panose="05000000000000000000" pitchFamily="2" charset="2"/>
              </a:rPr>
              <a:t> </a:t>
            </a:r>
            <a:r>
              <a:rPr lang="en-US" altLang="zh-TW" b="1" dirty="0"/>
              <a:t>No packets are captured.</a:t>
            </a:r>
          </a:p>
          <a:p>
            <a:pPr marL="228600" indent="-228600">
              <a:buFont typeface="+mj-lt"/>
              <a:buNone/>
              <a:defRPr/>
            </a:pPr>
            <a:r>
              <a:rPr lang="en-US" altLang="zh-TW" b="1" dirty="0"/>
              <a:t>	</a:t>
            </a:r>
            <a:r>
              <a:rPr lang="zh-CN" altLang="en-US" b="1" dirty="0"/>
              <a:t>这个会有操作禁止的提示</a:t>
            </a:r>
            <a:endParaRPr lang="en-US" altLang="zh-TW" b="1" dirty="0"/>
          </a:p>
          <a:p>
            <a:pPr marL="228600" indent="-228600">
              <a:buFont typeface="+mj-lt"/>
              <a:buNone/>
              <a:defRPr/>
            </a:pPr>
            <a:endParaRPr lang="en-US" altLang="zh-TW" b="1" dirty="0"/>
          </a:p>
          <a:p>
            <a:pPr>
              <a:defRPr/>
            </a:pPr>
            <a:r>
              <a:rPr lang="en-US" altLang="zh-TW" b="1" dirty="0"/>
              <a:t>Demo B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zh-TW" b="1" dirty="0" err="1"/>
              <a:t>iptables</a:t>
            </a:r>
            <a:r>
              <a:rPr lang="en-US" altLang="zh-TW" b="1" dirty="0"/>
              <a:t> -A INPUT -p </a:t>
            </a:r>
            <a:r>
              <a:rPr lang="en-US" altLang="zh-TW" b="1" dirty="0" err="1"/>
              <a:t>icmp</a:t>
            </a:r>
            <a:r>
              <a:rPr lang="en-US" altLang="zh-TW" b="1" dirty="0"/>
              <a:t> -j DROP</a:t>
            </a:r>
          </a:p>
          <a:p>
            <a:pPr marL="228600" indent="-228600">
              <a:buFont typeface="+mj-lt"/>
              <a:buNone/>
              <a:defRPr/>
            </a:pPr>
            <a:r>
              <a:rPr lang="en-US" altLang="zh-TW" b="1" dirty="0"/>
              <a:t>	- No computers can ping it.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b="1" dirty="0"/>
          </a:p>
          <a:p>
            <a:pPr marL="228600" indent="-228600">
              <a:buFont typeface="+mj-lt"/>
              <a:buNone/>
              <a:defRPr/>
            </a:pPr>
            <a:r>
              <a:rPr lang="en-US" altLang="zh-TW" b="1" dirty="0"/>
              <a:t>2.	</a:t>
            </a:r>
            <a:r>
              <a:rPr lang="en-US" altLang="zh-TW" b="1" dirty="0" err="1"/>
              <a:t>iptables</a:t>
            </a:r>
            <a:r>
              <a:rPr lang="en-US" altLang="zh-TW" b="1" dirty="0"/>
              <a:t> -A INPUT -s &lt;</a:t>
            </a:r>
            <a:r>
              <a:rPr lang="en-US" altLang="zh-TW" b="1" dirty="0" err="1"/>
              <a:t>source_ip</a:t>
            </a:r>
            <a:r>
              <a:rPr lang="en-US" altLang="zh-TW" b="1" dirty="0"/>
              <a:t>&gt; -p </a:t>
            </a:r>
            <a:r>
              <a:rPr lang="en-US" altLang="zh-TW" b="1" dirty="0" err="1"/>
              <a:t>icmp</a:t>
            </a:r>
            <a:r>
              <a:rPr lang="en-US" altLang="zh-TW" b="1" dirty="0"/>
              <a:t> -j DROP</a:t>
            </a:r>
          </a:p>
          <a:p>
            <a:pPr marL="228600" indent="-228600">
              <a:buFont typeface="+mj-lt"/>
              <a:buNone/>
              <a:defRPr/>
            </a:pPr>
            <a:r>
              <a:rPr lang="en-US" altLang="zh-TW" b="1" dirty="0"/>
              <a:t>	- All computers except the one with &lt;</a:t>
            </a:r>
            <a:r>
              <a:rPr lang="en-US" altLang="zh-TW" b="1" dirty="0" err="1"/>
              <a:t>source_ip</a:t>
            </a:r>
            <a:r>
              <a:rPr lang="en-US" altLang="zh-TW" b="1" dirty="0"/>
              <a:t>&gt; can ping it.</a:t>
            </a:r>
          </a:p>
          <a:p>
            <a:pPr marL="228600" indent="-228600">
              <a:buFont typeface="+mj-lt"/>
              <a:buNone/>
              <a:defRPr/>
            </a:pPr>
            <a:r>
              <a:rPr lang="en-US" altLang="zh-TW" b="1" dirty="0"/>
              <a:t>	- But &lt;</a:t>
            </a:r>
            <a:r>
              <a:rPr lang="en-US" altLang="zh-TW" b="1" dirty="0" err="1"/>
              <a:t>source_ip</a:t>
            </a:r>
            <a:r>
              <a:rPr lang="en-US" altLang="zh-TW" b="1" dirty="0"/>
              <a:t>&gt; can still telnet to it.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b="1" dirty="0"/>
          </a:p>
          <a:p>
            <a:pPr marL="228600" indent="-228600">
              <a:buFont typeface="+mj-lt"/>
              <a:buNone/>
              <a:defRPr/>
            </a:pPr>
            <a:r>
              <a:rPr lang="en-US" altLang="zh-TW" b="1" dirty="0"/>
              <a:t>3.	</a:t>
            </a:r>
            <a:r>
              <a:rPr lang="en-US" altLang="zh-TW" b="1" dirty="0" err="1"/>
              <a:t>iptables</a:t>
            </a:r>
            <a:r>
              <a:rPr lang="en-US" altLang="zh-TW" b="1" dirty="0"/>
              <a:t> -A INPUT -p </a:t>
            </a:r>
            <a:r>
              <a:rPr lang="en-US" altLang="zh-TW" b="1" dirty="0" err="1"/>
              <a:t>icmp</a:t>
            </a:r>
            <a:r>
              <a:rPr lang="en-US" altLang="zh-TW" b="1" dirty="0"/>
              <a:t> -j ACCEPT</a:t>
            </a:r>
          </a:p>
          <a:p>
            <a:pPr marL="228600" indent="-228600">
              <a:buFont typeface="+mj-lt"/>
              <a:buNone/>
              <a:defRPr/>
            </a:pPr>
            <a:r>
              <a:rPr lang="en-US" altLang="zh-TW" b="1" dirty="0"/>
              <a:t>	</a:t>
            </a:r>
            <a:r>
              <a:rPr lang="en-US" altLang="zh-TW" b="1" dirty="0" err="1"/>
              <a:t>iptables</a:t>
            </a:r>
            <a:r>
              <a:rPr lang="en-US" altLang="zh-TW" b="1" dirty="0"/>
              <a:t> -A INPUT -p </a:t>
            </a:r>
            <a:r>
              <a:rPr lang="en-US" altLang="zh-TW" b="1" dirty="0" err="1"/>
              <a:t>icmp</a:t>
            </a:r>
            <a:r>
              <a:rPr lang="en-US" altLang="zh-TW" b="1" dirty="0"/>
              <a:t> -j DROP</a:t>
            </a:r>
          </a:p>
          <a:p>
            <a:pPr marL="228600" indent="-228600">
              <a:buFont typeface="+mj-lt"/>
              <a:buNone/>
              <a:defRPr/>
            </a:pPr>
            <a:r>
              <a:rPr lang="en-US" altLang="zh-TW" b="1" dirty="0"/>
              <a:t>	- All computers can ping it. (The second rule will never be consulted.)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b="1" dirty="0"/>
          </a:p>
          <a:p>
            <a:pPr marL="228600" indent="-228600">
              <a:buFont typeface="+mj-lt"/>
              <a:buNone/>
              <a:defRPr/>
            </a:pPr>
            <a:r>
              <a:rPr lang="en-US" altLang="zh-TW" b="1" dirty="0"/>
              <a:t>4.	iptables -A INPUT -p </a:t>
            </a:r>
            <a:r>
              <a:rPr lang="en-US" altLang="zh-TW" b="1" dirty="0" err="1"/>
              <a:t>icmp</a:t>
            </a:r>
            <a:r>
              <a:rPr lang="en-US" altLang="zh-TW" b="1" dirty="0"/>
              <a:t> -j DROP</a:t>
            </a:r>
          </a:p>
          <a:p>
            <a:pPr marL="228600" indent="-228600">
              <a:buFont typeface="+mj-lt"/>
              <a:buNone/>
              <a:defRPr/>
            </a:pPr>
            <a:r>
              <a:rPr lang="en-US" altLang="zh-TW" b="1" dirty="0"/>
              <a:t>	iptables -A INPUT -p </a:t>
            </a:r>
            <a:r>
              <a:rPr lang="en-US" altLang="zh-TW" b="1" dirty="0" err="1"/>
              <a:t>icmp</a:t>
            </a:r>
            <a:r>
              <a:rPr lang="en-US" altLang="zh-TW" b="1" dirty="0"/>
              <a:t> -j ACCEPT</a:t>
            </a:r>
          </a:p>
          <a:p>
            <a:pPr marL="228600" indent="-228600">
              <a:buFont typeface="+mj-lt"/>
              <a:buNone/>
              <a:defRPr/>
            </a:pPr>
            <a:r>
              <a:rPr lang="en-US" altLang="zh-TW" b="1" dirty="0"/>
              <a:t>	- No computers can ping it. (The second rule will never be consulted.)</a:t>
            </a:r>
          </a:p>
        </p:txBody>
      </p:sp>
      <p:sp>
        <p:nvSpPr>
          <p:cNvPr id="501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C57B8BF-8B4A-48AC-8CD4-173CD149A0C3}" type="slidenum">
              <a:rPr lang="en-US" altLang="zh-TW"/>
              <a:pPr>
                <a:spcBef>
                  <a:spcPct val="0"/>
                </a:spcBef>
              </a:pPr>
              <a:t>10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備忘稿版面配置區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zh-TW" b="1" dirty="0"/>
              <a:t>Demo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zh-TW" b="1" dirty="0"/>
              <a:t>iptables -P INPUT DROP</a:t>
            </a:r>
          </a:p>
          <a:p>
            <a:pPr marL="228600" indent="-228600">
              <a:buFont typeface="+mj-lt"/>
              <a:buNone/>
              <a:defRPr/>
            </a:pPr>
            <a:r>
              <a:rPr lang="en-US" altLang="zh-TW" b="1" dirty="0"/>
              <a:t>	- ping from &lt;source_ip1&gt; unsuccessful</a:t>
            </a:r>
          </a:p>
          <a:p>
            <a:pPr marL="228600" indent="-228600">
              <a:buFont typeface="+mj-lt"/>
              <a:buNone/>
              <a:defRPr/>
            </a:pPr>
            <a:r>
              <a:rPr lang="en-US" altLang="zh-TW" b="1" dirty="0"/>
              <a:t>	- ping from &lt;source_ip2&gt; unsuccessful</a:t>
            </a:r>
          </a:p>
          <a:p>
            <a:pPr marL="228600" indent="-228600">
              <a:buFont typeface="+mj-lt"/>
              <a:buNone/>
              <a:defRPr/>
            </a:pPr>
            <a:r>
              <a:rPr lang="en-US" altLang="zh-TW" b="1" dirty="0"/>
              <a:t>	iptables -A INPUT -s &lt;source_ip1&gt; -j ACCEPT</a:t>
            </a:r>
          </a:p>
          <a:p>
            <a:pPr marL="228600" indent="-228600">
              <a:buFont typeface="+mj-lt"/>
              <a:buNone/>
              <a:defRPr/>
            </a:pPr>
            <a:r>
              <a:rPr lang="en-US" altLang="zh-TW" b="1" dirty="0"/>
              <a:t>	- ping from &lt;source_ip1&gt; successful</a:t>
            </a:r>
          </a:p>
          <a:p>
            <a:pPr marL="228600" indent="-228600">
              <a:buFont typeface="+mj-lt"/>
              <a:buNone/>
              <a:defRPr/>
            </a:pPr>
            <a:r>
              <a:rPr lang="en-US" altLang="zh-TW" b="1" dirty="0"/>
              <a:t>	- ping from &lt;source_ip2&gt; unsuccessful</a:t>
            </a:r>
          </a:p>
          <a:p>
            <a:pPr marL="228600" indent="-228600">
              <a:buFont typeface="+mj-lt"/>
              <a:buNone/>
              <a:defRPr/>
            </a:pPr>
            <a:r>
              <a:rPr lang="en-US" altLang="zh-TW" b="1" dirty="0"/>
              <a:t>	- i.e., only the computer with &lt;source_ip1&gt; can ping it.</a:t>
            </a:r>
          </a:p>
          <a:p>
            <a:pPr>
              <a:buFont typeface="+mj-lt"/>
              <a:buNone/>
              <a:defRPr/>
            </a:pPr>
            <a:endParaRPr lang="en-US" altLang="zh-TW" b="1" dirty="0"/>
          </a:p>
        </p:txBody>
      </p:sp>
      <p:sp>
        <p:nvSpPr>
          <p:cNvPr id="5120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21870C0-7B42-482C-8578-5EAAFF8E2EB1}" type="slidenum">
              <a:rPr lang="en-US" altLang="zh-TW"/>
              <a:pPr>
                <a:spcBef>
                  <a:spcPct val="0"/>
                </a:spcBef>
              </a:pPr>
              <a:t>11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dirty="0" err="1"/>
              <a:t>iptables</a:t>
            </a:r>
            <a:r>
              <a:rPr lang="en-US" altLang="zh-TW" b="1" dirty="0"/>
              <a:t> -h | less</a:t>
            </a:r>
          </a:p>
          <a:p>
            <a:r>
              <a:rPr lang="en-US" altLang="zh-TW" b="1" dirty="0"/>
              <a:t>(press "q" to exit)</a:t>
            </a:r>
            <a:endParaRPr lang="zh-TW" altLang="en-US" b="1" dirty="0"/>
          </a:p>
        </p:txBody>
      </p:sp>
      <p:sp>
        <p:nvSpPr>
          <p:cNvPr id="522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AF18C3B-AC53-42D5-A2AB-53A7BF65E316}" type="slidenum">
              <a:rPr lang="en-US" altLang="zh-TW"/>
              <a:pPr>
                <a:spcBef>
                  <a:spcPct val="0"/>
                </a:spcBef>
              </a:pPr>
              <a:t>13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dirty="0"/>
              <a:t>Demo</a:t>
            </a:r>
          </a:p>
          <a:p>
            <a:r>
              <a:rPr lang="en-US" altLang="en-US" b="1" dirty="0" err="1"/>
              <a:t>iptables</a:t>
            </a:r>
            <a:r>
              <a:rPr lang="en-US" altLang="en-US" b="1" dirty="0"/>
              <a:t> -P INPUT DROP</a:t>
            </a:r>
          </a:p>
          <a:p>
            <a:r>
              <a:rPr lang="en-US" altLang="en-US" b="1" dirty="0" err="1"/>
              <a:t>iptables</a:t>
            </a:r>
            <a:r>
              <a:rPr lang="en-US" altLang="en-US" b="1" dirty="0"/>
              <a:t> -A INPUT -s &lt;</a:t>
            </a:r>
            <a:r>
              <a:rPr lang="en-US" altLang="en-US" b="1" dirty="0" err="1"/>
              <a:t>ip_address_with_subnet_mask</a:t>
            </a:r>
            <a:r>
              <a:rPr lang="en-US" altLang="en-US" b="1" dirty="0"/>
              <a:t>&gt; -j ACCEPT</a:t>
            </a:r>
          </a:p>
          <a:p>
            <a:r>
              <a:rPr lang="en-US" altLang="en-US" b="1" dirty="0"/>
              <a:t>- The computer can only receive packets from the specific IP addresses.</a:t>
            </a:r>
          </a:p>
          <a:p>
            <a:r>
              <a:rPr lang="en-US" altLang="en-US" b="1" dirty="0"/>
              <a:t>- It will drop all other packets including from 127.0.0.1.</a:t>
            </a:r>
          </a:p>
          <a:p>
            <a:r>
              <a:rPr lang="en-US" altLang="en-US" b="1" dirty="0"/>
              <a:t>- Note: use "</a:t>
            </a:r>
            <a:r>
              <a:rPr lang="en-US" altLang="en-US" b="1" dirty="0" err="1"/>
              <a:t>iptables</a:t>
            </a:r>
            <a:r>
              <a:rPr lang="en-US" altLang="en-US" b="1" dirty="0"/>
              <a:t> -</a:t>
            </a:r>
            <a:r>
              <a:rPr lang="en-US" altLang="en-US" b="1" dirty="0" err="1"/>
              <a:t>nL</a:t>
            </a:r>
            <a:r>
              <a:rPr lang="en-US" altLang="en-US" b="1" dirty="0"/>
              <a:t>"  to avoid having reverse</a:t>
            </a:r>
            <a:r>
              <a:rPr lang="en-US" altLang="en-US" b="1" baseline="0" dirty="0"/>
              <a:t> DNS lookup when listing the rules</a:t>
            </a:r>
            <a:endParaRPr lang="en-US" altLang="en-US" b="1" dirty="0"/>
          </a:p>
          <a:p>
            <a:endParaRPr lang="en-US" altLang="en-US" b="1" dirty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FF46545-04C6-444A-B680-46009772104A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dirty="0"/>
              <a:t>Demo</a:t>
            </a:r>
          </a:p>
          <a:p>
            <a:r>
              <a:rPr lang="en-US" altLang="zh-TW" b="1" dirty="0" err="1"/>
              <a:t>iptables</a:t>
            </a:r>
            <a:r>
              <a:rPr lang="en-US" altLang="zh-TW" b="1" dirty="0"/>
              <a:t> -P INPUT ACCEPT</a:t>
            </a:r>
          </a:p>
          <a:p>
            <a:r>
              <a:rPr lang="en-US" altLang="zh-TW" b="1" dirty="0" err="1"/>
              <a:t>iptables</a:t>
            </a:r>
            <a:r>
              <a:rPr lang="en-US" altLang="zh-TW" b="1" dirty="0"/>
              <a:t> -A INPUT -s ! 127.0.0.1 -j DROP</a:t>
            </a:r>
          </a:p>
          <a:p>
            <a:r>
              <a:rPr lang="en-US" altLang="zh-TW" b="1" dirty="0"/>
              <a:t>- The computer can only receive packets from </a:t>
            </a:r>
            <a:r>
              <a:rPr lang="en-US" altLang="zh-TW" b="1" dirty="0" err="1"/>
              <a:t>localhost</a:t>
            </a:r>
            <a:r>
              <a:rPr lang="en-US" altLang="zh-TW" b="1" dirty="0"/>
              <a:t>.</a:t>
            </a:r>
          </a:p>
          <a:p>
            <a:r>
              <a:rPr lang="en-US" altLang="zh-TW" b="1" dirty="0"/>
              <a:t>- It will drop all incoming packets from other IP addresses.</a:t>
            </a:r>
            <a:endParaRPr lang="zh-TW" altLang="en-US" b="1" dirty="0"/>
          </a:p>
        </p:txBody>
      </p:sp>
      <p:sp>
        <p:nvSpPr>
          <p:cNvPr id="542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393CB61-655A-4758-81A7-154BBAB3024F}" type="slidenum">
              <a:rPr lang="en-US" altLang="zh-TW"/>
              <a:pPr>
                <a:spcBef>
                  <a:spcPct val="0"/>
                </a:spcBef>
              </a:pPr>
              <a:t>15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EF5FF9-3B5A-4879-B0D1-74DA8E4A574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9611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09FA3B-5A7F-4E73-92CE-4FA07560B3E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269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751BF4-5ACD-4B93-8555-DB9CBBD936B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126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5535E-CE63-42C1-ACE0-84BFA8AD12E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239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1806E-8F81-45B1-B63C-796E46E62BC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155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7FBAF6-73FC-4DDD-AB54-68693476782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75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A9544C-DB87-4374-9271-C4A43DE2005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245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E012A5-54AE-473E-8233-5AE818AB9D9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087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8E8620-89DE-4A7E-A641-9FA36020CDA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866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D40D0-7873-4C21-AEBB-F75C9514F18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120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B308AD-41BE-4AA0-8A1D-9EECDD18D93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643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830FDB3-2594-4628-A48F-65E05BF66F2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Packet Filtering and Firewall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6056313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A simple experiment</a:t>
            </a:r>
          </a:p>
          <a:p>
            <a:pPr lvl="1" eaLnBrk="1" hangingPunct="1"/>
            <a:r>
              <a:rPr lang="en-US" altLang="zh-TW"/>
              <a:t>Drop all ICMP packets coming from the IP address 127.0.0.1 (localhost)</a:t>
            </a:r>
          </a:p>
          <a:p>
            <a:pPr lvl="1" eaLnBrk="1" hangingPunct="1"/>
            <a:endParaRPr lang="zh-TW" altLang="en-US"/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1447800" y="2362200"/>
            <a:ext cx="7010400" cy="426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 b="1"/>
              <a:t>     # </a:t>
            </a:r>
            <a:r>
              <a:rPr lang="en-US" altLang="zh-TW" sz="2000" b="1"/>
              <a:t>ping -c 1 127.0.0.1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     PING 127.0.0.1 (127.0.0.1): 56 data bytes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     64 bytes from 127.0.0.1: icmp_seq=0 ttl=64 time=0.2 ms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     --- 127.0.0.1 ping statistics 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     1 packets transmitted, 1 packets received, 0% packet loss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     round-trip min/avg/max = 0.2/0.2/0.2 ms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     # iptables -A INPUT -s 127.0.0.1 -p icmp -j DROP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     # ping -c 1 127.0.0.1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     PING 127.0.0.1 (127.0.0.1): 56 data bytes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     --- 127.0.0.1 ping statistics 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     1 packets transmitted, 0 packets received, 100% packet loss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     #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E03B66F-983E-4F9D-A4F0-270CB9151ABD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ADD0A61-B5CD-44FE-91F1-2791C643FF79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400"/>
          </a:p>
        </p:txBody>
      </p:sp>
      <p:graphicFrame>
        <p:nvGraphicFramePr>
          <p:cNvPr id="18434" name="Group 2"/>
          <p:cNvGraphicFramePr>
            <a:graphicFrameLocks noGrp="1"/>
          </p:cNvGraphicFramePr>
          <p:nvPr/>
        </p:nvGraphicFramePr>
        <p:xfrm>
          <a:off x="838200" y="914400"/>
          <a:ext cx="7620000" cy="5059362"/>
        </p:xfrm>
        <a:graphic>
          <a:graphicData uri="http://schemas.openxmlformats.org/drawingml/2006/table">
            <a:tbl>
              <a:tblPr/>
              <a:tblGrid>
                <a:gridCol w="165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1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7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List the rules in a chain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7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Flush the rules out of a chain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7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Change the policy for a built-in chain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8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Z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Zero the packet and byte counters on all rules in a chain (see later slides)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7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Create a new user-defined chain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7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Delete an empty user-defined chain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57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Rename a user-defined chain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317" name="Text Box 27"/>
          <p:cNvSpPr txBox="1">
            <a:spLocks noChangeArrowheads="1"/>
          </p:cNvSpPr>
          <p:nvPr/>
        </p:nvSpPr>
        <p:spPr bwMode="auto">
          <a:xfrm>
            <a:off x="2124075" y="6021388"/>
            <a:ext cx="5253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chemeClr val="accent2"/>
                </a:solidFill>
              </a:rPr>
              <a:t>Operations to manage whole chains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45F0E62-8005-4F90-B327-479CDD517CCF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400"/>
          </a:p>
        </p:txBody>
      </p:sp>
      <p:graphicFrame>
        <p:nvGraphicFramePr>
          <p:cNvPr id="20507" name="Group 27"/>
          <p:cNvGraphicFramePr>
            <a:graphicFrameLocks noGrp="1"/>
          </p:cNvGraphicFramePr>
          <p:nvPr/>
        </p:nvGraphicFramePr>
        <p:xfrm>
          <a:off x="1524000" y="762000"/>
          <a:ext cx="6096000" cy="4592636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2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Append a new rule to a chain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Insert a new rule at some position in a chain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Replace a rule at some position in a chain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Delete a rule at some position in a chain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 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Delete the first rule that matches in a chain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335" name="Text Box 28"/>
          <p:cNvSpPr txBox="1">
            <a:spLocks noChangeArrowheads="1"/>
          </p:cNvSpPr>
          <p:nvPr/>
        </p:nvSpPr>
        <p:spPr bwMode="auto">
          <a:xfrm>
            <a:off x="2209800" y="5638800"/>
            <a:ext cx="4619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chemeClr val="accent2"/>
                </a:solidFill>
              </a:rPr>
              <a:t>Manipulate rules inside a chain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ABC8A3C-8964-4084-A7E5-002E5DAC9060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400"/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609600" y="1447800"/>
            <a:ext cx="82296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/>
              <a:t>SYNOPSIS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/>
              <a:t>       iptables -[AD] chain rule-specification [options]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/>
              <a:t>       iptables -[RI] chain rulenum rule-specification [options]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/>
              <a:t>       iptables -D chain rulenum [options]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/>
              <a:t>       iptables -[LFZ] [chain] [options]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/>
              <a:t>       iptables -[NX] chain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/>
              <a:t>       iptables -P chain target [options]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/>
              <a:t>       iptables -E old-chain-name new-chain-name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/>
              <a:t>       iptables -h (print help for more information)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191000" y="457200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chemeClr val="accent2"/>
                </a:solidFill>
              </a:rPr>
              <a:t>Usage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FE0379D-903C-40DD-9E5C-0096A376108A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z="140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Filtering Specifications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218113"/>
          </a:xfrm>
        </p:spPr>
        <p:txBody>
          <a:bodyPr/>
          <a:lstStyle/>
          <a:p>
            <a:pPr eaLnBrk="1" hangingPunct="1"/>
            <a:r>
              <a:rPr lang="en-US" altLang="zh-TW" sz="3000" dirty="0">
                <a:solidFill>
                  <a:schemeClr val="accent2"/>
                </a:solidFill>
              </a:rPr>
              <a:t>Specifying Source and Destination IP address</a:t>
            </a:r>
          </a:p>
          <a:p>
            <a:pPr lvl="1" eaLnBrk="1" hangingPunct="1"/>
            <a:r>
              <a:rPr lang="en-US" altLang="zh-TW" dirty="0"/>
              <a:t>Source</a:t>
            </a:r>
          </a:p>
          <a:p>
            <a:pPr lvl="2" eaLnBrk="1" hangingPunct="1"/>
            <a:r>
              <a:rPr lang="en-US" altLang="zh-TW" dirty="0"/>
              <a:t>-s, --source, or --</a:t>
            </a:r>
            <a:r>
              <a:rPr lang="en-US" altLang="zh-TW" dirty="0" err="1"/>
              <a:t>src</a:t>
            </a:r>
            <a:endParaRPr lang="en-US" altLang="zh-TW" dirty="0"/>
          </a:p>
          <a:p>
            <a:pPr lvl="1" eaLnBrk="1" hangingPunct="1"/>
            <a:r>
              <a:rPr lang="en-US" altLang="zh-TW" dirty="0"/>
              <a:t>Destination</a:t>
            </a:r>
          </a:p>
          <a:p>
            <a:pPr lvl="2" eaLnBrk="1" hangingPunct="1"/>
            <a:r>
              <a:rPr lang="en-US" altLang="zh-TW" dirty="0"/>
              <a:t>-d, --destination, or --</a:t>
            </a:r>
            <a:r>
              <a:rPr lang="en-US" altLang="zh-TW" dirty="0" err="1"/>
              <a:t>dst</a:t>
            </a:r>
            <a:endParaRPr lang="en-US" altLang="zh-TW" dirty="0"/>
          </a:p>
          <a:p>
            <a:pPr lvl="1" eaLnBrk="1" hangingPunct="1"/>
            <a:r>
              <a:rPr lang="en-US" altLang="zh-TW" dirty="0"/>
              <a:t>IP address can be specified in four ways.</a:t>
            </a:r>
          </a:p>
          <a:p>
            <a:pPr lvl="2" eaLnBrk="1" hangingPunct="1"/>
            <a:r>
              <a:rPr lang="en-US" altLang="zh-TW" dirty="0"/>
              <a:t>Full name</a:t>
            </a:r>
            <a:r>
              <a:rPr lang="en-US" altLang="zh-TW" sz="2000" dirty="0"/>
              <a:t> (e.g., www.cse.cuhk.edu.hk)</a:t>
            </a:r>
            <a:endParaRPr lang="en-US" altLang="zh-TW" dirty="0"/>
          </a:p>
          <a:p>
            <a:pPr lvl="2" eaLnBrk="1" hangingPunct="1"/>
            <a:r>
              <a:rPr lang="en-US" altLang="zh-TW" dirty="0"/>
              <a:t>IP address</a:t>
            </a:r>
            <a:r>
              <a:rPr lang="en-US" altLang="zh-TW" sz="2000" dirty="0"/>
              <a:t> (e.g., 127.0.0.1)</a:t>
            </a:r>
            <a:endParaRPr lang="en-US" altLang="zh-TW" dirty="0"/>
          </a:p>
          <a:p>
            <a:pPr lvl="2" eaLnBrk="1" hangingPunct="1"/>
            <a:r>
              <a:rPr lang="en-US" altLang="zh-TW" dirty="0"/>
              <a:t>Group specification </a:t>
            </a:r>
            <a:r>
              <a:rPr lang="en-US" altLang="zh-TW" sz="2000" dirty="0"/>
              <a:t>(e.g.,199.95.207.0/255.255.255.0)</a:t>
            </a:r>
            <a:endParaRPr lang="en-US" altLang="zh-TW" dirty="0"/>
          </a:p>
          <a:p>
            <a:pPr lvl="2" eaLnBrk="1" hangingPunct="1"/>
            <a:r>
              <a:rPr lang="en-US" altLang="zh-TW" dirty="0"/>
              <a:t>Group specification </a:t>
            </a:r>
            <a:r>
              <a:rPr lang="en-US" altLang="zh-TW" sz="2000" dirty="0"/>
              <a:t>(e.g., 199.95.207.0/24)</a:t>
            </a:r>
            <a:endParaRPr lang="en-US" altLang="zh-TW" dirty="0"/>
          </a:p>
          <a:p>
            <a:pPr lvl="2" eaLnBrk="1" hangingPunct="1"/>
            <a:endParaRPr lang="en-US" altLang="zh-TW" dirty="0"/>
          </a:p>
          <a:p>
            <a:pPr lvl="2" eaLnBrk="1" hangingPunct="1"/>
            <a:endParaRPr lang="en-US" altLang="zh-TW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20D35BF-1E35-4555-875E-D88035E1DD7B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zh-TW" sz="140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Specifying Inversion</a:t>
            </a:r>
          </a:p>
          <a:p>
            <a:pPr lvl="1" eaLnBrk="1" hangingPunct="1"/>
            <a:r>
              <a:rPr lang="en-US" altLang="zh-TW"/>
              <a:t>Many flags, including the ‘-s’ and ‘-d’ flags can have their arguments preceded by ‘!’ (not).</a:t>
            </a:r>
          </a:p>
          <a:p>
            <a:pPr lvl="1" eaLnBrk="1" hangingPunct="1"/>
            <a:r>
              <a:rPr lang="en-US" altLang="zh-TW"/>
              <a:t>Match address NOT equal to the ones given.</a:t>
            </a:r>
          </a:p>
          <a:p>
            <a:pPr lvl="1" eaLnBrk="1" hangingPunct="1"/>
            <a:r>
              <a:rPr lang="en-US" altLang="zh-TW"/>
              <a:t>E.g. ‘-s ! localhost’ matches any packet not coming from localhost.</a:t>
            </a:r>
          </a:p>
          <a:p>
            <a:pPr lvl="1" eaLnBrk="1" hangingPunct="1"/>
            <a:endParaRPr lang="en-US" altLang="zh-TW"/>
          </a:p>
          <a:p>
            <a:pPr lvl="1" eaLnBrk="1" hangingPunct="1"/>
            <a:endParaRPr lang="en-US" altLang="zh-TW"/>
          </a:p>
          <a:p>
            <a:pPr lvl="1" eaLnBrk="1" hangingPunct="1"/>
            <a:endParaRPr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57D30FC-0454-4A0E-86BC-1CA9B4B108C4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zh-TW" sz="14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6388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Specifying an Interface</a:t>
            </a:r>
          </a:p>
          <a:p>
            <a:pPr lvl="1" eaLnBrk="1" hangingPunct="1"/>
            <a:r>
              <a:rPr lang="en-US" altLang="zh-TW"/>
              <a:t>Physical device for packets to come in</a:t>
            </a:r>
          </a:p>
          <a:p>
            <a:pPr lvl="2" eaLnBrk="1" hangingPunct="1"/>
            <a:r>
              <a:rPr lang="en-US" altLang="zh-TW"/>
              <a:t>-i, --in-interface</a:t>
            </a:r>
          </a:p>
          <a:p>
            <a:pPr lvl="1" eaLnBrk="1" hangingPunct="1"/>
            <a:r>
              <a:rPr lang="en-US" altLang="zh-TW"/>
              <a:t>Physical device for packets to go out</a:t>
            </a:r>
          </a:p>
          <a:p>
            <a:pPr lvl="2" eaLnBrk="1" hangingPunct="1"/>
            <a:r>
              <a:rPr lang="en-US" altLang="zh-TW"/>
              <a:t>-o, --out-interface</a:t>
            </a:r>
          </a:p>
          <a:p>
            <a:pPr lvl="1" eaLnBrk="1" hangingPunct="1"/>
            <a:r>
              <a:rPr lang="en-US" altLang="zh-TW"/>
              <a:t>Packets traversing the INPUT chain don’t have an output interface</a:t>
            </a:r>
          </a:p>
          <a:p>
            <a:pPr lvl="2" eaLnBrk="1" hangingPunct="1"/>
            <a:r>
              <a:rPr lang="en-US" altLang="zh-TW"/>
              <a:t>Rules using ‘-o’ in this chain will never match.</a:t>
            </a:r>
          </a:p>
          <a:p>
            <a:pPr lvl="1" eaLnBrk="1" hangingPunct="1"/>
            <a:r>
              <a:rPr lang="en-US" altLang="zh-TW"/>
              <a:t>Packets traversing the OUTPUT chain don’t have an input interface</a:t>
            </a:r>
          </a:p>
          <a:p>
            <a:pPr lvl="2" eaLnBrk="1" hangingPunct="1"/>
            <a:r>
              <a:rPr lang="en-US" altLang="zh-TW"/>
              <a:t>Rules using ‘-i’ in this chain will never match.</a:t>
            </a:r>
          </a:p>
          <a:p>
            <a:pPr lvl="1" eaLnBrk="1" hangingPunct="1">
              <a:buFontTx/>
              <a:buNone/>
            </a:pPr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98F70C8-ABA4-4742-8D35-202664A19FF9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zh-TW" sz="140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983288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Specifying Fragments</a:t>
            </a:r>
          </a:p>
          <a:p>
            <a:pPr lvl="1" eaLnBrk="1" hangingPunct="1"/>
            <a:r>
              <a:rPr lang="en-US" altLang="zh-TW" dirty="0"/>
              <a:t>Sometimes a packet is too large</a:t>
            </a:r>
          </a:p>
          <a:p>
            <a:pPr lvl="2" eaLnBrk="1" hangingPunct="1"/>
            <a:r>
              <a:rPr lang="en-US" altLang="zh-TW" dirty="0"/>
              <a:t>Divided into fragments</a:t>
            </a:r>
          </a:p>
          <a:p>
            <a:pPr lvl="2" eaLnBrk="1" hangingPunct="1"/>
            <a:r>
              <a:rPr lang="en-US" altLang="zh-TW" dirty="0"/>
              <a:t>Sent as multiple packets.</a:t>
            </a:r>
          </a:p>
          <a:p>
            <a:pPr lvl="1" eaLnBrk="1" hangingPunct="1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7144" y="6525344"/>
            <a:ext cx="6937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Image modified from: http://www.cse.scu.edu/~tschwarz/coen152_05/Lectures/IPTraffic.html</a:t>
            </a:r>
            <a:endParaRPr lang="zh-TW" altLang="en-US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708920"/>
            <a:ext cx="6237162" cy="3832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字方塊 7"/>
          <p:cNvSpPr txBox="1"/>
          <p:nvPr/>
        </p:nvSpPr>
        <p:spPr>
          <a:xfrm>
            <a:off x="544353" y="4625617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Fragment 1:</a:t>
            </a:r>
            <a:endParaRPr lang="zh-TW" altLang="en-US" sz="1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766729" y="5289646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Fragment 2:</a:t>
            </a:r>
            <a:endParaRPr lang="zh-TW" altLang="en-US" sz="1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004048" y="6021288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Fragment 3:</a:t>
            </a:r>
            <a:endParaRPr lang="zh-TW" altLang="en-US" sz="1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07504" y="289647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Original packet:</a:t>
            </a:r>
            <a:endParaRPr lang="zh-TW" alt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98F70C8-ABA4-4742-8D35-202664A19FF9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zh-TW" sz="140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983288"/>
          </a:xfrm>
        </p:spPr>
        <p:txBody>
          <a:bodyPr/>
          <a:lstStyle/>
          <a:p>
            <a:pPr lvl="1" eaLnBrk="1" hangingPunct="1"/>
            <a:r>
              <a:rPr lang="en-US" altLang="zh-TW" dirty="0"/>
              <a:t>Each fragment has its own IP header.</a:t>
            </a:r>
          </a:p>
          <a:p>
            <a:pPr lvl="1" eaLnBrk="1" hangingPunct="1"/>
            <a:r>
              <a:rPr lang="en-US" altLang="zh-TW" dirty="0"/>
              <a:t>But in most cases, the headers for TCP, UDP, and ICMP are in the first segment only.</a:t>
            </a:r>
          </a:p>
          <a:p>
            <a:pPr lvl="1" eaLnBrk="1" hangingPunct="1"/>
            <a:r>
              <a:rPr lang="en-US" altLang="zh-TW" dirty="0"/>
              <a:t>Subsequent fragments do not contain such protocol headers.</a:t>
            </a:r>
          </a:p>
          <a:p>
            <a:pPr lvl="2" eaLnBrk="1" hangingPunct="1"/>
            <a:r>
              <a:rPr lang="en-US" altLang="zh-TW" dirty="0"/>
              <a:t>The followings will never match subsequent fragments</a:t>
            </a:r>
          </a:p>
          <a:p>
            <a:pPr lvl="3" eaLnBrk="1" hangingPunct="1"/>
            <a:r>
              <a:rPr lang="en-US" altLang="zh-TW" dirty="0"/>
              <a:t>-p ICMP --</a:t>
            </a:r>
            <a:r>
              <a:rPr lang="en-US" altLang="zh-TW" dirty="0" err="1"/>
              <a:t>icmp</a:t>
            </a:r>
            <a:r>
              <a:rPr lang="en-US" altLang="zh-TW" dirty="0"/>
              <a:t>-type 8</a:t>
            </a:r>
          </a:p>
          <a:p>
            <a:pPr lvl="4" eaLnBrk="1" hangingPunct="1"/>
            <a:r>
              <a:rPr lang="en-US" altLang="zh-TW" dirty="0"/>
              <a:t>specifying an ICMP echo request packet</a:t>
            </a:r>
          </a:p>
          <a:p>
            <a:pPr lvl="3" eaLnBrk="1" hangingPunct="1"/>
            <a:r>
              <a:rPr lang="en-US" altLang="zh-TW" dirty="0"/>
              <a:t>-p TCP --sport www</a:t>
            </a:r>
          </a:p>
          <a:p>
            <a:pPr lvl="4" eaLnBrk="1" hangingPunct="1"/>
            <a:r>
              <a:rPr lang="en-US" altLang="zh-TW" dirty="0"/>
              <a:t>specifying a TCP packet from port 80</a:t>
            </a:r>
          </a:p>
          <a:p>
            <a:pPr lvl="2" eaLnBrk="1" hangingPunct="1"/>
            <a:endParaRPr lang="en-US" altLang="zh-TW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98F70C8-ABA4-4742-8D35-202664A19FF9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zh-TW" sz="140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3391272"/>
          </a:xfrm>
        </p:spPr>
        <p:txBody>
          <a:bodyPr/>
          <a:lstStyle/>
          <a:p>
            <a:pPr lvl="1" eaLnBrk="1" hangingPunct="1"/>
            <a:r>
              <a:rPr lang="en-US" altLang="zh-TW" dirty="0"/>
              <a:t>We can specify a rule specifically for the second and further fragments, using the ‘-f’ </a:t>
            </a:r>
          </a:p>
          <a:p>
            <a:pPr lvl="1" eaLnBrk="1" hangingPunct="1">
              <a:buFontTx/>
              <a:buNone/>
            </a:pPr>
            <a:r>
              <a:rPr lang="en-US" altLang="zh-TW" dirty="0"/>
              <a:t>	(or --fragment) flag.</a:t>
            </a:r>
          </a:p>
          <a:p>
            <a:pPr lvl="2" eaLnBrk="1" hangingPunct="1"/>
            <a:r>
              <a:rPr lang="en-US" altLang="zh-TW" dirty="0"/>
              <a:t>E.g. The following rule will drop any incoming fragments (second or further) coming from 192.168.1.1</a:t>
            </a:r>
          </a:p>
          <a:p>
            <a:pPr lvl="2" eaLnBrk="1" hangingPunct="1"/>
            <a:r>
              <a:rPr lang="en-US" altLang="zh-TW" sz="2000" dirty="0"/>
              <a:t># </a:t>
            </a:r>
            <a:r>
              <a:rPr lang="en-US" altLang="zh-TW" sz="2000" dirty="0" err="1"/>
              <a:t>iptables</a:t>
            </a:r>
            <a:r>
              <a:rPr lang="en-US" altLang="zh-TW" sz="2000" dirty="0"/>
              <a:t> -A INPUT -f -s 192.168.1.1 -j DROP</a:t>
            </a:r>
          </a:p>
          <a:p>
            <a:pPr lvl="1" eaLnBrk="1" hangingPunct="1"/>
            <a:endParaRPr lang="zh-TW" altLang="en-US" dirty="0"/>
          </a:p>
          <a:p>
            <a:pPr lvl="1" eaLnBrk="1" hangingPunct="1"/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AD590E0-1181-40B1-AAD2-CDE3D12FA9EE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40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What is a Packet Filter?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A piece of software that looks at the headers of the packets as they pass through and decides their fate</a:t>
            </a:r>
          </a:p>
          <a:p>
            <a:pPr lvl="1" eaLnBrk="1" hangingPunct="1"/>
            <a:r>
              <a:rPr lang="en-US" altLang="zh-TW" dirty="0"/>
              <a:t>ACCEPT</a:t>
            </a:r>
          </a:p>
          <a:p>
            <a:pPr lvl="1" eaLnBrk="1" hangingPunct="1"/>
            <a:r>
              <a:rPr lang="en-US" altLang="zh-TW" dirty="0"/>
              <a:t>DROP</a:t>
            </a:r>
          </a:p>
          <a:p>
            <a:pPr lvl="1" eaLnBrk="1" hangingPunct="1"/>
            <a:r>
              <a:rPr lang="en-US" altLang="zh-TW" dirty="0"/>
              <a:t>Or something more complicated.</a:t>
            </a:r>
          </a:p>
          <a:p>
            <a:pPr eaLnBrk="1" hangingPunct="1"/>
            <a:r>
              <a:rPr lang="en-US" altLang="zh-TW" dirty="0"/>
              <a:t>Under Linux, packet filtering is built into the kernel.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B0670A1-D34B-4AB8-8FBC-FBFD97754AC9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zh-TW" sz="140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622925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TCP extensions</a:t>
            </a:r>
          </a:p>
          <a:p>
            <a:pPr lvl="1" eaLnBrk="1" hangingPunct="1"/>
            <a:r>
              <a:rPr lang="en-US" altLang="zh-TW" dirty="0"/>
              <a:t>Automatically loaded if ‘-p </a:t>
            </a:r>
            <a:r>
              <a:rPr lang="en-US" altLang="zh-TW" dirty="0" err="1"/>
              <a:t>tcp</a:t>
            </a:r>
            <a:r>
              <a:rPr lang="en-US" altLang="zh-TW" dirty="0"/>
              <a:t>’ (or ‘--protocol </a:t>
            </a:r>
            <a:r>
              <a:rPr lang="en-US" altLang="zh-TW" dirty="0" err="1"/>
              <a:t>tcp</a:t>
            </a:r>
            <a:r>
              <a:rPr lang="en-US" altLang="zh-TW" dirty="0"/>
              <a:t>’) is specified.</a:t>
            </a:r>
          </a:p>
          <a:p>
            <a:pPr lvl="1" eaLnBrk="1" hangingPunct="1"/>
            <a:r>
              <a:rPr lang="en-US" altLang="zh-TW" dirty="0"/>
              <a:t>--</a:t>
            </a:r>
            <a:r>
              <a:rPr lang="en-US" altLang="zh-TW" dirty="0" err="1"/>
              <a:t>tcp</a:t>
            </a:r>
            <a:r>
              <a:rPr lang="en-US" altLang="zh-TW" dirty="0"/>
              <a:t>-flags</a:t>
            </a:r>
          </a:p>
          <a:p>
            <a:pPr lvl="2" eaLnBrk="1" hangingPunct="1"/>
            <a:r>
              <a:rPr lang="en-US" altLang="zh-TW" dirty="0"/>
              <a:t>Allows us to filter on specific TCP flags.</a:t>
            </a:r>
          </a:p>
          <a:p>
            <a:pPr lvl="2" eaLnBrk="1" hangingPunct="1"/>
            <a:r>
              <a:rPr lang="en-US" altLang="zh-TW" dirty="0"/>
              <a:t>The first string of flags is the mask (the flag(s) that are going to be examined)</a:t>
            </a:r>
          </a:p>
          <a:p>
            <a:pPr lvl="2" eaLnBrk="1" hangingPunct="1"/>
            <a:r>
              <a:rPr lang="en-US" altLang="zh-TW" dirty="0"/>
              <a:t>The second string of flags tells we are interested in the packets with which flag(s) to be set.</a:t>
            </a:r>
          </a:p>
          <a:p>
            <a:pPr lvl="2" eaLnBrk="1" hangingPunct="1"/>
            <a:r>
              <a:rPr lang="en-US" altLang="zh-TW" dirty="0"/>
              <a:t>E.g.</a:t>
            </a:r>
          </a:p>
          <a:p>
            <a:pPr lvl="1" eaLnBrk="1" hangingPunct="1"/>
            <a:endParaRPr lang="zh-TW" altLang="en-US" dirty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143000" y="5410200"/>
            <a:ext cx="7100888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 dirty="0"/>
              <a:t># </a:t>
            </a:r>
            <a:r>
              <a:rPr lang="en-US" altLang="zh-TW" sz="2000" dirty="0" err="1"/>
              <a:t>iptables</a:t>
            </a:r>
            <a:r>
              <a:rPr lang="en-US" altLang="zh-TW" sz="2000" dirty="0"/>
              <a:t>  -A INPUT -p </a:t>
            </a:r>
            <a:r>
              <a:rPr lang="en-US" altLang="zh-TW" sz="2000" dirty="0" err="1"/>
              <a:t>tcp</a:t>
            </a:r>
            <a:r>
              <a:rPr lang="en-US" altLang="zh-TW" sz="2000" dirty="0"/>
              <a:t> --</a:t>
            </a:r>
            <a:r>
              <a:rPr lang="en-US" altLang="zh-TW" sz="2000" dirty="0" err="1"/>
              <a:t>tcp</a:t>
            </a:r>
            <a:r>
              <a:rPr lang="en-US" altLang="zh-TW" sz="2000" dirty="0"/>
              <a:t>-flags ALL SYN,ACK –j DROP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3DB428B-BED5-4CC1-AD48-2C2B286C10A4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zh-TW" sz="140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772400" cy="6019800"/>
          </a:xfrm>
        </p:spPr>
        <p:txBody>
          <a:bodyPr/>
          <a:lstStyle/>
          <a:p>
            <a:pPr lvl="2" eaLnBrk="1" hangingPunct="1">
              <a:defRPr/>
            </a:pPr>
            <a:r>
              <a:rPr lang="en-US" altLang="zh-TW" dirty="0"/>
              <a:t>Indicates that all flags should be examined</a:t>
            </a:r>
          </a:p>
          <a:p>
            <a:pPr lvl="2" eaLnBrk="1" hangingPunct="1">
              <a:defRPr/>
            </a:pPr>
            <a:r>
              <a:rPr lang="en-US" altLang="zh-TW" dirty="0"/>
              <a:t>ALL is synonymous with ‘SYN,ACK,FIN,RST,URG,PSH’</a:t>
            </a:r>
          </a:p>
          <a:p>
            <a:pPr lvl="2" eaLnBrk="1" hangingPunct="1">
              <a:defRPr/>
            </a:pPr>
            <a:r>
              <a:rPr lang="en-US" altLang="zh-TW" dirty="0"/>
              <a:t>But </a:t>
            </a:r>
            <a:r>
              <a:rPr lang="en-US" altLang="zh-TW" u="sng" dirty="0"/>
              <a:t>only</a:t>
            </a:r>
            <a:r>
              <a:rPr lang="en-US" altLang="zh-TW" dirty="0"/>
              <a:t> SYN and ACK are set.</a:t>
            </a:r>
          </a:p>
          <a:p>
            <a:pPr lvl="3" eaLnBrk="1" hangingPunct="1">
              <a:defRPr/>
            </a:pPr>
            <a:r>
              <a:rPr lang="en-US" altLang="zh-TW" dirty="0"/>
              <a:t>Other flags are not set</a:t>
            </a:r>
          </a:p>
          <a:p>
            <a:pPr lvl="2" eaLnBrk="1" hangingPunct="1">
              <a:defRPr/>
            </a:pPr>
            <a:r>
              <a:rPr lang="en-US" altLang="zh-TW" dirty="0"/>
              <a:t>There is also an argument ‘NONE’ meaning no flags.</a:t>
            </a:r>
          </a:p>
          <a:p>
            <a:pPr lvl="1" eaLnBrk="1" hangingPunct="1">
              <a:defRPr/>
            </a:pPr>
            <a:r>
              <a:rPr lang="en-US" altLang="zh-TW" dirty="0"/>
              <a:t>--</a:t>
            </a:r>
            <a:r>
              <a:rPr lang="en-US" altLang="zh-TW" dirty="0" err="1"/>
              <a:t>syn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/>
              <a:t>Shorthand for ‘--</a:t>
            </a:r>
            <a:r>
              <a:rPr lang="en-US" altLang="zh-TW" dirty="0" err="1"/>
              <a:t>tcp</a:t>
            </a:r>
            <a:r>
              <a:rPr lang="en-US" altLang="zh-TW" dirty="0"/>
              <a:t>-flags SYN,RST,ACK  SYN’.</a:t>
            </a:r>
          </a:p>
          <a:p>
            <a:pPr lvl="3" eaLnBrk="1" hangingPunct="1">
              <a:defRPr/>
            </a:pPr>
            <a:r>
              <a:rPr lang="en-US" altLang="zh-TW" dirty="0"/>
              <a:t>Among SYN, RST, ACK, only the SYN flag is set</a:t>
            </a:r>
          </a:p>
          <a:p>
            <a:pPr lvl="2" eaLnBrk="1" hangingPunct="1">
              <a:defRPr/>
            </a:pPr>
            <a:r>
              <a:rPr lang="en-US" altLang="zh-TW" dirty="0"/>
              <a:t>Optionally preceded by a ‘!’.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TW" dirty="0"/>
              <a:t>E.g.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zh-TW" dirty="0"/>
          </a:p>
          <a:p>
            <a:pPr lvl="3" eaLnBrk="1" hangingPunct="1">
              <a:lnSpc>
                <a:spcPct val="90000"/>
              </a:lnSpc>
              <a:defRPr/>
            </a:pPr>
            <a:endParaRPr lang="en-US" altLang="zh-TW" dirty="0"/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altLang="zh-TW" dirty="0"/>
              <a:t>Specify TCP connection attempts from 192.168.1.1</a:t>
            </a:r>
          </a:p>
          <a:p>
            <a:pPr marL="1371600" lvl="3" indent="0" eaLnBrk="1" hangingPunct="1">
              <a:buFontTx/>
              <a:buNone/>
              <a:defRPr/>
            </a:pPr>
            <a:endParaRPr lang="en-US" altLang="zh-TW" dirty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059113" y="5013325"/>
            <a:ext cx="3744912" cy="685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400"/>
              <a:t>-</a:t>
            </a:r>
            <a:r>
              <a:rPr lang="en-US" altLang="zh-TW" sz="2400"/>
              <a:t>p TCP -s 192.168.1.1 --syn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280E7A8-56DF-47FF-9E1C-D1AA3F9A0698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zh-TW" sz="140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772400" cy="6019800"/>
          </a:xfrm>
        </p:spPr>
        <p:txBody>
          <a:bodyPr/>
          <a:lstStyle/>
          <a:p>
            <a:pPr lvl="1" eaLnBrk="1" hangingPunct="1"/>
            <a:r>
              <a:rPr lang="en-US" altLang="zh-TW" dirty="0"/>
              <a:t>--source-port or --sport</a:t>
            </a:r>
          </a:p>
          <a:p>
            <a:pPr lvl="2" eaLnBrk="1" hangingPunct="1"/>
            <a:r>
              <a:rPr lang="en-US" altLang="zh-TW" dirty="0"/>
              <a:t>Single port or range of ports</a:t>
            </a:r>
          </a:p>
          <a:p>
            <a:pPr lvl="2" eaLnBrk="1" hangingPunct="1"/>
            <a:r>
              <a:rPr lang="en-US" altLang="zh-TW" dirty="0"/>
              <a:t>Can be specified by names listed in /etc/services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--destination-port or --</a:t>
            </a:r>
            <a:r>
              <a:rPr lang="en-US" altLang="zh-TW" dirty="0" err="1"/>
              <a:t>dport</a:t>
            </a:r>
            <a:endParaRPr lang="en-US" altLang="zh-TW" dirty="0"/>
          </a:p>
          <a:p>
            <a:pPr lvl="2" eaLnBrk="1" hangingPunct="1">
              <a:lnSpc>
                <a:spcPct val="90000"/>
              </a:lnSpc>
            </a:pPr>
            <a:r>
              <a:rPr lang="en-US" altLang="zh-TW" dirty="0"/>
              <a:t>Specify the destination port.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/>
              <a:t>Can be specified by names listed in /etc/services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65DBD64-03D7-4E6C-BC90-2406C9F1F03E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zh-TW" sz="140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UDP Extensions</a:t>
            </a:r>
          </a:p>
          <a:p>
            <a:pPr lvl="1" eaLnBrk="1" hangingPunct="1"/>
            <a:r>
              <a:rPr lang="en-US" altLang="zh-TW" dirty="0"/>
              <a:t>Loaded if ‘-p </a:t>
            </a:r>
            <a:r>
              <a:rPr lang="en-US" altLang="zh-TW" dirty="0" err="1"/>
              <a:t>udp</a:t>
            </a:r>
            <a:r>
              <a:rPr lang="en-US" altLang="zh-TW" dirty="0"/>
              <a:t>’ or ‘--protocol </a:t>
            </a:r>
            <a:r>
              <a:rPr lang="en-US" altLang="zh-TW" dirty="0" err="1"/>
              <a:t>udp</a:t>
            </a:r>
            <a:r>
              <a:rPr lang="en-US" altLang="zh-TW" dirty="0"/>
              <a:t>’ is specified.</a:t>
            </a:r>
          </a:p>
          <a:p>
            <a:pPr lvl="1" eaLnBrk="1" hangingPunct="1"/>
            <a:r>
              <a:rPr lang="en-US" altLang="zh-TW" dirty="0"/>
              <a:t>Provides the following options</a:t>
            </a:r>
          </a:p>
          <a:p>
            <a:pPr lvl="2" eaLnBrk="1" hangingPunct="1"/>
            <a:r>
              <a:rPr lang="en-US" altLang="zh-TW" dirty="0"/>
              <a:t>--source-port or --sport</a:t>
            </a:r>
          </a:p>
          <a:p>
            <a:pPr lvl="2" eaLnBrk="1" hangingPunct="1"/>
            <a:r>
              <a:rPr lang="en-US" altLang="zh-TW" dirty="0"/>
              <a:t>--destination-port or --</a:t>
            </a:r>
            <a:r>
              <a:rPr lang="en-US" altLang="zh-TW" dirty="0" err="1"/>
              <a:t>dport</a:t>
            </a:r>
            <a:endParaRPr lang="en-US" altLang="zh-TW" dirty="0"/>
          </a:p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ICMP Extensions</a:t>
            </a:r>
          </a:p>
          <a:p>
            <a:pPr lvl="1" eaLnBrk="1" hangingPunct="1"/>
            <a:r>
              <a:rPr lang="en-US" altLang="zh-TW" dirty="0"/>
              <a:t>Loaded if ‘-p </a:t>
            </a:r>
            <a:r>
              <a:rPr lang="en-US" altLang="zh-TW" dirty="0" err="1"/>
              <a:t>icmp</a:t>
            </a:r>
            <a:r>
              <a:rPr lang="en-US" altLang="zh-TW" dirty="0"/>
              <a:t>’ or ‘--protocol </a:t>
            </a:r>
            <a:r>
              <a:rPr lang="en-US" altLang="zh-TW" dirty="0" err="1"/>
              <a:t>icmp</a:t>
            </a:r>
            <a:r>
              <a:rPr lang="en-US" altLang="zh-TW" dirty="0"/>
              <a:t>’ is specified.</a:t>
            </a:r>
          </a:p>
          <a:p>
            <a:pPr lvl="1" eaLnBrk="1" hangingPunct="1"/>
            <a:r>
              <a:rPr lang="en-US" altLang="zh-TW" dirty="0"/>
              <a:t>--</a:t>
            </a:r>
            <a:r>
              <a:rPr lang="en-US" altLang="zh-TW" dirty="0" err="1"/>
              <a:t>icmp</a:t>
            </a:r>
            <a:r>
              <a:rPr lang="en-US" altLang="zh-TW" dirty="0"/>
              <a:t>-type</a:t>
            </a:r>
          </a:p>
          <a:p>
            <a:pPr lvl="2" eaLnBrk="1" hangingPunct="1"/>
            <a:r>
              <a:rPr lang="en-US" altLang="zh-TW" dirty="0"/>
              <a:t>Specify ICMP type (numeric type or name)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89BA065-3BBD-4A9E-8947-6C0325DBB911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zh-TW" sz="140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09600"/>
            <a:ext cx="7848600" cy="58674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Other Match Extension</a:t>
            </a:r>
          </a:p>
          <a:p>
            <a:pPr lvl="1" eaLnBrk="1" hangingPunct="1"/>
            <a:r>
              <a:rPr lang="en-US" altLang="zh-TW" dirty="0"/>
              <a:t>Invoked with the ‘-m’ option.</a:t>
            </a:r>
          </a:p>
          <a:p>
            <a:pPr lvl="1" eaLnBrk="1" hangingPunct="1"/>
            <a:r>
              <a:rPr lang="en-US" altLang="zh-TW" dirty="0" err="1">
                <a:solidFill>
                  <a:schemeClr val="accent2"/>
                </a:solidFill>
              </a:rPr>
              <a:t>mac</a:t>
            </a:r>
            <a:endParaRPr lang="en-US" altLang="zh-TW" dirty="0">
              <a:solidFill>
                <a:schemeClr val="accent2"/>
              </a:solidFill>
            </a:endParaRPr>
          </a:p>
          <a:p>
            <a:pPr lvl="2" eaLnBrk="1" hangingPunct="1"/>
            <a:r>
              <a:rPr lang="en-US" altLang="zh-TW" dirty="0"/>
              <a:t>Specified with ‘-m mac’ or ‘--match mac’</a:t>
            </a:r>
          </a:p>
          <a:p>
            <a:pPr lvl="2" eaLnBrk="1" hangingPunct="1"/>
            <a:r>
              <a:rPr lang="en-US" altLang="zh-TW" dirty="0"/>
              <a:t>Used for matching incoming packet's source Ethernet address. (MAC).</a:t>
            </a:r>
          </a:p>
          <a:p>
            <a:pPr lvl="2" eaLnBrk="1" hangingPunct="1"/>
            <a:r>
              <a:rPr lang="en-US" altLang="zh-TW" dirty="0"/>
              <a:t>Only one option ‘--</a:t>
            </a:r>
            <a:r>
              <a:rPr lang="en-US" altLang="zh-TW" dirty="0" err="1"/>
              <a:t>mac</a:t>
            </a:r>
            <a:r>
              <a:rPr lang="en-US" altLang="zh-TW" dirty="0"/>
              <a:t>-source’</a:t>
            </a:r>
          </a:p>
          <a:p>
            <a:pPr lvl="2" eaLnBrk="1" hangingPunct="1"/>
            <a:r>
              <a:rPr lang="en-US" altLang="zh-TW" dirty="0"/>
              <a:t>E.g. --</a:t>
            </a:r>
            <a:r>
              <a:rPr lang="en-US" altLang="zh-TW" dirty="0" err="1"/>
              <a:t>mac</a:t>
            </a:r>
            <a:r>
              <a:rPr lang="en-US" altLang="zh-TW" dirty="0"/>
              <a:t>-source 00:60:08:91:CC:B7</a:t>
            </a:r>
          </a:p>
          <a:p>
            <a:pPr lvl="1" eaLnBrk="1" hangingPunct="1"/>
            <a:r>
              <a:rPr lang="en-US" altLang="zh-TW" dirty="0">
                <a:solidFill>
                  <a:schemeClr val="accent2"/>
                </a:solidFill>
              </a:rPr>
              <a:t>limit</a:t>
            </a:r>
          </a:p>
          <a:p>
            <a:pPr lvl="2" eaLnBrk="1" hangingPunct="1"/>
            <a:r>
              <a:rPr lang="en-US" altLang="zh-TW" dirty="0"/>
              <a:t>Specified with ‘-m limit’ or --match limit’.</a:t>
            </a:r>
          </a:p>
          <a:p>
            <a:pPr lvl="2" eaLnBrk="1" hangingPunct="1"/>
            <a:r>
              <a:rPr lang="en-US" altLang="zh-TW" dirty="0"/>
              <a:t>Restrict the rate of matches, such as for suppressing log messages.</a:t>
            </a:r>
          </a:p>
          <a:p>
            <a:pPr lvl="2" eaLnBrk="1" hangingPunct="1"/>
            <a:endParaRPr lang="en-US" altLang="zh-TW" dirty="0"/>
          </a:p>
          <a:p>
            <a:pPr lvl="2" eaLnBrk="1" hangingPunct="1"/>
            <a:endParaRPr lang="zh-TW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A48FC01-4A45-4223-83BE-E02CDC2A6E8D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zh-TW" sz="140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"/>
            <a:ext cx="7772400" cy="6400800"/>
          </a:xfrm>
        </p:spPr>
        <p:txBody>
          <a:bodyPr/>
          <a:lstStyle/>
          <a:p>
            <a:pPr lvl="2" eaLnBrk="1" hangingPunct="1">
              <a:lnSpc>
                <a:spcPct val="90000"/>
              </a:lnSpc>
            </a:pPr>
            <a:r>
              <a:rPr lang="en-US" altLang="zh-TW" dirty="0"/>
              <a:t>Often used with the LOG target.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dirty="0"/>
              <a:t>Unlike ACCEPT and DROP, LOG will not terminate the rule transversal and the next rule will still be consulted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800" dirty="0"/>
              <a:t>E.g. </a:t>
            </a:r>
            <a:r>
              <a:rPr lang="en-US" altLang="zh-TW" sz="1800" dirty="0" err="1"/>
              <a:t>iptables</a:t>
            </a:r>
            <a:r>
              <a:rPr lang="en-US" altLang="zh-TW" sz="1800" dirty="0"/>
              <a:t> -A INPUT -m limit -j LOG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zh-TW" sz="1800" dirty="0"/>
              <a:t>Default 3 matches per hour, with a burst of 5</a:t>
            </a:r>
          </a:p>
          <a:p>
            <a:pPr lvl="4" eaLnBrk="1" hangingPunct="1">
              <a:lnSpc>
                <a:spcPct val="90000"/>
              </a:lnSpc>
            </a:pPr>
            <a:r>
              <a:rPr lang="en-HK" altLang="zh-TW" sz="1800" dirty="0"/>
              <a:t>Log the first 5 packets initially, then log one more packet every 20 minutes</a:t>
            </a:r>
            <a:endParaRPr lang="en-US" altLang="zh-TW" sz="18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TW" dirty="0"/>
              <a:t>Two options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dirty="0"/>
              <a:t>--limit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zh-TW" sz="1800" dirty="0"/>
              <a:t>Specifies the maximum average number of matches allowed per second / minute / hour / day.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zh-TW" sz="1800" dirty="0"/>
              <a:t>E.g. --limit 10/minute or --limit 10/m</a:t>
            </a:r>
            <a:endParaRPr lang="en-US" altLang="zh-TW" dirty="0"/>
          </a:p>
          <a:p>
            <a:pPr lvl="3" eaLnBrk="1" hangingPunct="1">
              <a:lnSpc>
                <a:spcPct val="90000"/>
              </a:lnSpc>
            </a:pPr>
            <a:r>
              <a:rPr lang="en-US" altLang="zh-TW" dirty="0"/>
              <a:t>--limit-burst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zh-TW" sz="1800" dirty="0"/>
              <a:t>Followed by a number.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zh-TW" sz="1800" dirty="0"/>
              <a:t>The maximum initial number of packets to match.</a:t>
            </a:r>
          </a:p>
          <a:p>
            <a:pPr lvl="5">
              <a:lnSpc>
                <a:spcPct val="90000"/>
              </a:lnSpc>
            </a:pPr>
            <a:r>
              <a:rPr lang="en-US" altLang="zh-TW" sz="1800" dirty="0"/>
              <a:t>--limit-burst 5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zh-TW" sz="1800" dirty="0"/>
              <a:t>This number gets recharged according to the --limit setting</a:t>
            </a:r>
          </a:p>
          <a:p>
            <a:pPr lvl="5">
              <a:lnSpc>
                <a:spcPct val="90000"/>
              </a:lnSpc>
            </a:pPr>
            <a:r>
              <a:rPr lang="en-HK" altLang="zh-TW" sz="1800" dirty="0"/>
              <a:t>E.g., if we have --limit 10/m, then this number will be recharged by one every 6s</a:t>
            </a:r>
            <a:endParaRPr lang="en-US" altLang="zh-TW" sz="1800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endParaRPr lang="zh-TW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7D5C3AB-9204-4FE4-914E-482B33559CAC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zh-TW" sz="1400"/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554038" y="908050"/>
            <a:ext cx="80645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/>
              <a:t># </a:t>
            </a:r>
            <a:r>
              <a:rPr lang="en-US" altLang="zh-TW" sz="2000" dirty="0" err="1"/>
              <a:t>iptables</a:t>
            </a:r>
            <a:r>
              <a:rPr lang="en-US" altLang="zh-TW" sz="2000" dirty="0"/>
              <a:t> -A INPUT -p </a:t>
            </a:r>
            <a:r>
              <a:rPr lang="en-US" altLang="zh-TW" sz="2000" dirty="0" err="1"/>
              <a:t>icmp</a:t>
            </a:r>
            <a:r>
              <a:rPr lang="en-US" altLang="zh-TW" sz="2000" dirty="0"/>
              <a:t> -m limit --limit 10/m --limit-burst 5 -j ACCEPT</a:t>
            </a:r>
          </a:p>
        </p:txBody>
      </p:sp>
      <p:pic>
        <p:nvPicPr>
          <p:cNvPr id="2662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2062163"/>
            <a:ext cx="839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7781619-6FC4-4F2D-AD06-FFB858831459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zh-TW" sz="140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772400" cy="606814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chemeClr val="accent2"/>
                </a:solidFill>
              </a:rPr>
              <a:t>State Match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Specifying ‘-m state’ allows an additional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/>
              <a:t>	‘--state’ option.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NEW</a:t>
            </a:r>
          </a:p>
          <a:p>
            <a:pPr lvl="2" eaLnBrk="1" hangingPunct="1">
              <a:lnSpc>
                <a:spcPct val="90000"/>
              </a:lnSpc>
            </a:pPr>
            <a:r>
              <a:rPr lang="en-HK" sz="2000" dirty="0"/>
              <a:t>The packet has started a new connection</a:t>
            </a:r>
          </a:p>
          <a:p>
            <a:pPr lvl="2" eaLnBrk="1" hangingPunct="1">
              <a:lnSpc>
                <a:spcPct val="90000"/>
              </a:lnSpc>
            </a:pPr>
            <a:r>
              <a:rPr lang="en-HK" sz="2000" dirty="0"/>
              <a:t>Or otherwise associated with a connection that has not seen packets in both directions.</a:t>
            </a:r>
            <a:endParaRPr lang="en-US" altLang="zh-TW" sz="2000" dirty="0"/>
          </a:p>
          <a:p>
            <a:pPr lvl="3" eaLnBrk="1" hangingPunct="1">
              <a:lnSpc>
                <a:spcPct val="90000"/>
              </a:lnSpc>
            </a:pPr>
            <a:r>
              <a:rPr lang="en-US" altLang="zh-TW" sz="1600" dirty="0"/>
              <a:t>Example: SYN packet (TCP), DNS request (UDP), ping request (ICMP)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ESTABLISHED</a:t>
            </a:r>
          </a:p>
          <a:p>
            <a:pPr lvl="2" eaLnBrk="1" hangingPunct="1">
              <a:lnSpc>
                <a:spcPct val="90000"/>
              </a:lnSpc>
            </a:pPr>
            <a:r>
              <a:rPr lang="en-HK" altLang="zh-TW" sz="2000" dirty="0"/>
              <a:t>The packet is associated with a connection that has seen packets in both directions.</a:t>
            </a:r>
            <a:endParaRPr lang="en-US" altLang="zh-TW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RELATED</a:t>
            </a:r>
          </a:p>
          <a:p>
            <a:pPr lvl="2" eaLnBrk="1" hangingPunct="1">
              <a:lnSpc>
                <a:spcPct val="90000"/>
              </a:lnSpc>
            </a:pPr>
            <a:r>
              <a:rPr lang="en-HK" altLang="zh-TW" sz="2000" dirty="0"/>
              <a:t>The packet is starting a new connection, but is associated with an existing connection</a:t>
            </a:r>
          </a:p>
          <a:p>
            <a:pPr lvl="3" eaLnBrk="1" hangingPunct="1">
              <a:lnSpc>
                <a:spcPct val="90000"/>
              </a:lnSpc>
            </a:pPr>
            <a:r>
              <a:rPr lang="en-HK" altLang="zh-TW" sz="1600" dirty="0"/>
              <a:t>Example: FTP data transfer, an ICMP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INVALID</a:t>
            </a:r>
          </a:p>
          <a:p>
            <a:pPr lvl="2" eaLnBrk="1" hangingPunct="1">
              <a:lnSpc>
                <a:spcPct val="90000"/>
              </a:lnSpc>
            </a:pPr>
            <a:r>
              <a:rPr lang="en-HK" altLang="zh-TW" sz="2000" dirty="0"/>
              <a:t>The packet is associated with no known connection</a:t>
            </a:r>
            <a:endParaRPr lang="en-US" altLang="zh-TW" sz="2000" dirty="0"/>
          </a:p>
          <a:p>
            <a:pPr lvl="2" eaLnBrk="1" hangingPunct="1">
              <a:lnSpc>
                <a:spcPct val="90000"/>
              </a:lnSpc>
            </a:pPr>
            <a:endParaRPr lang="zh-TW" altLang="en-US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AE15192-85E6-4F84-8318-DA5F9E9492DC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zh-TW" sz="140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8674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Target Specifications</a:t>
            </a:r>
          </a:p>
          <a:p>
            <a:pPr lvl="1" eaLnBrk="1" hangingPunct="1"/>
            <a:r>
              <a:rPr lang="en-US" altLang="zh-TW" dirty="0"/>
              <a:t>Two built-in targets</a:t>
            </a:r>
          </a:p>
          <a:p>
            <a:pPr lvl="2" eaLnBrk="1" hangingPunct="1"/>
            <a:r>
              <a:rPr lang="en-US" altLang="zh-TW" dirty="0"/>
              <a:t>ACCEPT</a:t>
            </a:r>
          </a:p>
          <a:p>
            <a:pPr lvl="2" eaLnBrk="1" hangingPunct="1"/>
            <a:r>
              <a:rPr lang="en-US" altLang="zh-TW" dirty="0"/>
              <a:t>DROP</a:t>
            </a:r>
          </a:p>
          <a:p>
            <a:pPr lvl="1" eaLnBrk="1" hangingPunct="1"/>
            <a:r>
              <a:rPr lang="en-US" altLang="zh-TW" dirty="0"/>
              <a:t>Extensions</a:t>
            </a:r>
          </a:p>
          <a:p>
            <a:pPr lvl="2" eaLnBrk="1" hangingPunct="1"/>
            <a:r>
              <a:rPr lang="en-US" altLang="zh-TW" dirty="0"/>
              <a:t>REJECT</a:t>
            </a:r>
          </a:p>
          <a:p>
            <a:pPr lvl="3" eaLnBrk="1" hangingPunct="1"/>
            <a:r>
              <a:rPr lang="en-US" altLang="zh-TW" dirty="0"/>
              <a:t>DROP + send an ICMP port unreachable error message</a:t>
            </a:r>
          </a:p>
          <a:p>
            <a:pPr lvl="2" eaLnBrk="1" hangingPunct="1"/>
            <a:r>
              <a:rPr lang="en-US" altLang="zh-TW" dirty="0"/>
              <a:t>LOG</a:t>
            </a:r>
          </a:p>
          <a:p>
            <a:pPr lvl="3" eaLnBrk="1" hangingPunct="1"/>
            <a:r>
              <a:rPr lang="en-US" altLang="zh-TW" dirty="0"/>
              <a:t>--log-level</a:t>
            </a:r>
          </a:p>
          <a:p>
            <a:pPr lvl="4" eaLnBrk="1" hangingPunct="1"/>
            <a:r>
              <a:rPr lang="en-US" altLang="zh-TW" dirty="0"/>
              <a:t>Specify the level of log 0 to 7.</a:t>
            </a:r>
          </a:p>
          <a:p>
            <a:pPr lvl="3" eaLnBrk="1" hangingPunct="1"/>
            <a:r>
              <a:rPr lang="en-US" altLang="zh-TW" dirty="0"/>
              <a:t>--log-prefix</a:t>
            </a:r>
          </a:p>
          <a:p>
            <a:pPr lvl="4" eaLnBrk="1" hangingPunct="1"/>
            <a:r>
              <a:rPr lang="en-US" altLang="zh-TW" dirty="0"/>
              <a:t>Followed by a string up to 14 chars</a:t>
            </a:r>
          </a:p>
          <a:p>
            <a:pPr lvl="4" eaLnBrk="1" hangingPunct="1"/>
            <a:r>
              <a:rPr lang="en-US" altLang="zh-TW" dirty="0"/>
              <a:t>Sent at the start of the log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AE15192-85E6-4F84-8318-DA5F9E9492DC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zh-TW" sz="140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8674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User-defined chains</a:t>
            </a:r>
          </a:p>
          <a:p>
            <a:pPr lvl="1" eaLnBrk="1" hangingPunct="1"/>
            <a:r>
              <a:rPr lang="en-US" altLang="zh-TW" dirty="0"/>
              <a:t>Users can create new chains.</a:t>
            </a:r>
          </a:p>
          <a:p>
            <a:pPr lvl="1" eaLnBrk="1" hangingPunct="1"/>
            <a:r>
              <a:rPr lang="en-US" altLang="zh-TW" dirty="0"/>
              <a:t>By convention, user-defined chains are lower-case.</a:t>
            </a:r>
          </a:p>
          <a:p>
            <a:pPr lvl="1" eaLnBrk="1" hangingPunct="1"/>
            <a:r>
              <a:rPr lang="en-US" altLang="zh-TW" dirty="0"/>
              <a:t>If a packet matches a rule in the current chain whose target is a user-defined chain, the packet begins traversing the rules in the user-defined chain.</a:t>
            </a:r>
          </a:p>
          <a:p>
            <a:pPr lvl="1" eaLnBrk="1" hangingPunct="1"/>
            <a:r>
              <a:rPr lang="en-US" altLang="zh-TW" dirty="0"/>
              <a:t>If the user-defined chain does not decide the fate of the packet, then once traversal of the user-defined chain has finished, traversal resumes on the next rule on the current chain.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60418ED-4720-41B4-AE4F-597DC901F18B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40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Functions of Packet Filter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7924800" cy="5105400"/>
          </a:xfrm>
        </p:spPr>
        <p:txBody>
          <a:bodyPr/>
          <a:lstStyle/>
          <a:p>
            <a:pPr eaLnBrk="1" hangingPunct="1"/>
            <a:r>
              <a:rPr lang="en-US" altLang="zh-TW"/>
              <a:t>Control</a:t>
            </a:r>
          </a:p>
          <a:p>
            <a:pPr lvl="1" eaLnBrk="1" hangingPunct="1"/>
            <a:r>
              <a:rPr lang="en-US" altLang="zh-TW"/>
              <a:t>Allow only those packets that we are interested to pass through.</a:t>
            </a:r>
          </a:p>
          <a:p>
            <a:pPr eaLnBrk="1" hangingPunct="1"/>
            <a:r>
              <a:rPr lang="en-US" altLang="zh-TW"/>
              <a:t>Security</a:t>
            </a:r>
          </a:p>
          <a:p>
            <a:pPr lvl="1" eaLnBrk="1" hangingPunct="1"/>
            <a:r>
              <a:rPr lang="en-US" altLang="zh-TW"/>
              <a:t>Reject packets from malicious outsiders</a:t>
            </a:r>
          </a:p>
          <a:p>
            <a:pPr lvl="2" eaLnBrk="1" hangingPunct="1"/>
            <a:r>
              <a:rPr lang="en-US" altLang="zh-TW"/>
              <a:t>Ping to death</a:t>
            </a:r>
          </a:p>
          <a:p>
            <a:pPr lvl="2" eaLnBrk="1" hangingPunct="1"/>
            <a:r>
              <a:rPr lang="en-US" altLang="zh-TW"/>
              <a:t>telnet from outside</a:t>
            </a:r>
          </a:p>
          <a:p>
            <a:pPr eaLnBrk="1" hangingPunct="1"/>
            <a:r>
              <a:rPr lang="en-US" altLang="zh-TW"/>
              <a:t>Watchfulness</a:t>
            </a:r>
          </a:p>
          <a:p>
            <a:pPr lvl="1" eaLnBrk="1" hangingPunct="1"/>
            <a:r>
              <a:rPr lang="en-US" altLang="zh-TW"/>
              <a:t>Log packets to/from outside world</a:t>
            </a:r>
          </a:p>
          <a:p>
            <a:pPr lvl="1" eaLnBrk="1" hangingPunct="1"/>
            <a:endParaRPr lang="zh-TW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E53FFD5-DB30-4CE0-85BC-AD8DC29331C1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zh-TW" sz="1400"/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838200" y="1676400"/>
            <a:ext cx="2971800" cy="533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Rule1: -p ICMP –j DROP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838200" y="2209800"/>
            <a:ext cx="2971800" cy="533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Rule2: -p TCP –j test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838200" y="2743200"/>
            <a:ext cx="2971800" cy="533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Rule3: -p UDP –j DROP</a:t>
            </a:r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4953000" y="1981200"/>
            <a:ext cx="29718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Rule1: -s 192.168.1.1</a:t>
            </a:r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4953000" y="2514600"/>
            <a:ext cx="29718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Rule2: -d 192.168.1.1</a:t>
            </a:r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3657600" y="990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3657600" y="198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 flipV="1">
            <a:off x="3733800" y="22098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4876800" y="2286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Line 14"/>
          <p:cNvSpPr>
            <a:spLocks noChangeShapeType="1"/>
          </p:cNvSpPr>
          <p:nvPr/>
        </p:nvSpPr>
        <p:spPr bwMode="auto">
          <a:xfrm flipH="1">
            <a:off x="3657600" y="28194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Line 15"/>
          <p:cNvSpPr>
            <a:spLocks noChangeShapeType="1"/>
          </p:cNvSpPr>
          <p:nvPr/>
        </p:nvSpPr>
        <p:spPr bwMode="auto">
          <a:xfrm>
            <a:off x="3657600" y="3048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4" name="Text Box 16"/>
          <p:cNvSpPr txBox="1">
            <a:spLocks noChangeArrowheads="1"/>
          </p:cNvSpPr>
          <p:nvPr/>
        </p:nvSpPr>
        <p:spPr bwMode="auto">
          <a:xfrm>
            <a:off x="1905000" y="1066800"/>
            <a:ext cx="933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INPUT</a:t>
            </a:r>
          </a:p>
        </p:txBody>
      </p:sp>
      <p:sp>
        <p:nvSpPr>
          <p:cNvPr id="30735" name="Text Box 17"/>
          <p:cNvSpPr txBox="1">
            <a:spLocks noChangeArrowheads="1"/>
          </p:cNvSpPr>
          <p:nvPr/>
        </p:nvSpPr>
        <p:spPr bwMode="auto">
          <a:xfrm>
            <a:off x="6248400" y="1371600"/>
            <a:ext cx="534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test</a:t>
            </a:r>
          </a:p>
        </p:txBody>
      </p:sp>
      <p:sp>
        <p:nvSpPr>
          <p:cNvPr id="30736" name="Text Box 18"/>
          <p:cNvSpPr txBox="1">
            <a:spLocks noChangeArrowheads="1"/>
          </p:cNvSpPr>
          <p:nvPr/>
        </p:nvSpPr>
        <p:spPr bwMode="auto">
          <a:xfrm>
            <a:off x="395288" y="4308475"/>
            <a:ext cx="820896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400"/>
              <a:t>User-defined chains can jump to other user-defined chains.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2400"/>
              <a:t>Packets will be dropped if they are found to be in a loop.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2400"/>
              <a:t>In a user-defined chain, –j RETURN is used to jump out from this chain and continue to travel through the superior chain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2DFE407-F745-4296-9FAB-6CD3764B926B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zh-TW" sz="1400"/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334963" y="1087438"/>
            <a:ext cx="6973887" cy="4400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iptables</a:t>
            </a:r>
            <a:r>
              <a:rPr lang="en-US" altLang="zh-TW" sz="2000"/>
              <a:t> --</a:t>
            </a:r>
            <a:r>
              <a:rPr lang="en-US" altLang="zh-TW" sz="2000" b="1"/>
              <a:t>policy</a:t>
            </a:r>
            <a:r>
              <a:rPr lang="en-US" altLang="zh-TW" sz="2000"/>
              <a:t> OUTPUT ACCEPT</a:t>
            </a:r>
            <a:endParaRPr lang="en-US" altLang="zh-TW" sz="20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iptables</a:t>
            </a:r>
            <a:r>
              <a:rPr lang="en-US" altLang="zh-TW" sz="2000"/>
              <a:t> --</a:t>
            </a:r>
            <a:r>
              <a:rPr lang="en-US" altLang="zh-TW" sz="2000" b="1"/>
              <a:t>policy</a:t>
            </a:r>
            <a:r>
              <a:rPr lang="en-US" altLang="zh-TW" sz="2000"/>
              <a:t> INPUT DROP</a:t>
            </a:r>
            <a:endParaRPr lang="en-US" altLang="zh-TW" sz="20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iptables</a:t>
            </a:r>
            <a:r>
              <a:rPr lang="en-US" altLang="zh-TW" sz="2000"/>
              <a:t> --</a:t>
            </a:r>
            <a:r>
              <a:rPr lang="en-US" altLang="zh-TW" sz="2000" b="1"/>
              <a:t>policy</a:t>
            </a:r>
            <a:r>
              <a:rPr lang="en-US" altLang="zh-TW" sz="2000"/>
              <a:t> FORWARD DROP </a:t>
            </a:r>
            <a:endParaRPr lang="zh-TW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iptables</a:t>
            </a:r>
            <a:r>
              <a:rPr lang="en-US" altLang="zh-TW" sz="2000"/>
              <a:t> --flush</a:t>
            </a:r>
            <a:br>
              <a:rPr lang="en-US" altLang="zh-TW" sz="2000"/>
            </a:br>
            <a:r>
              <a:rPr lang="en-US" altLang="zh-TW" sz="2000" b="1"/>
              <a:t>iptables</a:t>
            </a:r>
            <a:r>
              <a:rPr lang="en-US" altLang="zh-TW" sz="2000"/>
              <a:t> --delete-chain</a:t>
            </a:r>
            <a:br>
              <a:rPr lang="en-US" altLang="zh-TW" sz="2000"/>
            </a:br>
            <a:br>
              <a:rPr lang="en-US" altLang="zh-TW" sz="2000"/>
            </a:br>
            <a:r>
              <a:rPr lang="en-US" altLang="zh-TW" sz="2000" b="1"/>
              <a:t>iptables</a:t>
            </a:r>
            <a:r>
              <a:rPr lang="en-US" altLang="zh-TW" sz="2000"/>
              <a:t> --new-chain existing-connections</a:t>
            </a:r>
            <a:br>
              <a:rPr lang="en-US" altLang="zh-TW" sz="2000"/>
            </a:br>
            <a:r>
              <a:rPr lang="en-US" altLang="zh-TW" sz="2000" b="1"/>
              <a:t>iptables</a:t>
            </a:r>
            <a:r>
              <a:rPr lang="en-US" altLang="zh-TW" sz="2000"/>
              <a:t> --append INPUT -j existing-connections</a:t>
            </a:r>
            <a:br>
              <a:rPr lang="en-US" altLang="zh-TW" sz="2000"/>
            </a:br>
            <a:r>
              <a:rPr lang="en-US" altLang="zh-TW" sz="2000" b="1"/>
              <a:t>iptables</a:t>
            </a:r>
            <a:r>
              <a:rPr lang="en-US" altLang="zh-TW" sz="2000"/>
              <a:t> --append existing-connections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                                    --in-interface lo -j ACCEPT</a:t>
            </a:r>
            <a:br>
              <a:rPr lang="en-US" altLang="zh-TW" sz="2000"/>
            </a:br>
            <a:r>
              <a:rPr lang="en-US" altLang="zh-TW" sz="2000" b="1"/>
              <a:t>iptables</a:t>
            </a:r>
            <a:r>
              <a:rPr lang="en-US" altLang="zh-TW" sz="2000"/>
              <a:t> --append existing-connections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                                   -m state --state ESTABLISHED -j ACCEPT</a:t>
            </a:r>
            <a:br>
              <a:rPr lang="en-US" altLang="zh-TW" sz="2000"/>
            </a:br>
            <a:r>
              <a:rPr lang="en-US" altLang="zh-TW" sz="2000" b="1"/>
              <a:t>iptables</a:t>
            </a:r>
            <a:r>
              <a:rPr lang="en-US" altLang="zh-TW" sz="2000"/>
              <a:t> --append existing-connections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                                    -m state --state RELATED -j ACCEPT</a:t>
            </a:r>
            <a:endParaRPr lang="zh-TW" altLang="en-US" sz="2000"/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395288" y="188913"/>
            <a:ext cx="17287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chemeClr val="accent2"/>
                </a:solidFill>
              </a:rPr>
              <a:t>Example 1</a:t>
            </a:r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250825" y="692150"/>
            <a:ext cx="7634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Modified from http://www.physics.umd.edu/pnce/user-docs/Linux/firewall.html </a:t>
            </a:r>
          </a:p>
        </p:txBody>
      </p:sp>
      <p:sp>
        <p:nvSpPr>
          <p:cNvPr id="31750" name="TextBox 1"/>
          <p:cNvSpPr txBox="1">
            <a:spLocks noChangeArrowheads="1"/>
          </p:cNvSpPr>
          <p:nvPr/>
        </p:nvSpPr>
        <p:spPr bwMode="auto">
          <a:xfrm>
            <a:off x="334963" y="5486400"/>
            <a:ext cx="6951662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000"/>
              <a:t>Allow all outgoing packets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2000"/>
              <a:t>Allow the computer to send packets to itself through localhost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2000"/>
              <a:t>Allow all incoming packets for existing and related connections (ESTABLISHED and RELATED)</a:t>
            </a:r>
            <a:endParaRPr lang="en-US" altLang="en-US"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DE1CA9E-A6A0-46DB-9CB1-D388D647B07B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zh-TW" sz="1400"/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376238" y="1144588"/>
            <a:ext cx="6970712" cy="22463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iptables</a:t>
            </a:r>
            <a:r>
              <a:rPr lang="en-US" altLang="zh-TW" sz="2000"/>
              <a:t> --new-chain allowed</a:t>
            </a:r>
            <a:br>
              <a:rPr lang="en-US" altLang="zh-TW" sz="2000"/>
            </a:br>
            <a:r>
              <a:rPr lang="en-US" altLang="zh-TW" sz="2000" b="1"/>
              <a:t>iptables</a:t>
            </a:r>
            <a:r>
              <a:rPr lang="en-US" altLang="zh-TW" sz="2000"/>
              <a:t> --append INPUT -j allowed</a:t>
            </a:r>
            <a:br>
              <a:rPr lang="en-US" altLang="zh-TW" sz="2000"/>
            </a:br>
            <a:endParaRPr lang="en-US" altLang="zh-TW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iptables</a:t>
            </a:r>
            <a:r>
              <a:rPr lang="en-US" altLang="zh-TW" sz="2000"/>
              <a:t> -A allowed -p tcp --dport 22 -s 129.2.0.0/16 -j ACCEPT</a:t>
            </a:r>
            <a:br>
              <a:rPr lang="en-US" altLang="zh-TW" sz="2000"/>
            </a:br>
            <a:r>
              <a:rPr lang="en-US" altLang="zh-TW" sz="2000" b="1"/>
              <a:t>iptables</a:t>
            </a:r>
            <a:r>
              <a:rPr lang="en-US" altLang="zh-TW" sz="2000"/>
              <a:t> -A allowed -p udp --dport 22 -s 129.2.0.0/16 -j ACCEPT</a:t>
            </a:r>
            <a:br>
              <a:rPr lang="en-US" altLang="zh-TW" sz="2000"/>
            </a:br>
            <a:r>
              <a:rPr lang="en-US" altLang="zh-TW" sz="2000" b="1"/>
              <a:t>iptables</a:t>
            </a:r>
            <a:r>
              <a:rPr lang="en-US" altLang="zh-TW" sz="2000"/>
              <a:t> -A allowed -p tcp --dport 22 -s 128.8.0.0/16 -j ACCEPT</a:t>
            </a:r>
            <a:br>
              <a:rPr lang="en-US" altLang="zh-TW" sz="2000"/>
            </a:br>
            <a:r>
              <a:rPr lang="en-US" altLang="zh-TW" sz="2000" b="1"/>
              <a:t>iptables</a:t>
            </a:r>
            <a:r>
              <a:rPr lang="en-US" altLang="zh-TW" sz="2000"/>
              <a:t> -A allowed -p udp --dport 22 -s 128.8.0.0/16 -j ACCEPT </a:t>
            </a:r>
            <a:endParaRPr lang="zh-TW" altLang="en-US" sz="2000"/>
          </a:p>
        </p:txBody>
      </p:sp>
      <p:sp>
        <p:nvSpPr>
          <p:cNvPr id="32772" name="TextBox 3"/>
          <p:cNvSpPr txBox="1">
            <a:spLocks noChangeArrowheads="1"/>
          </p:cNvSpPr>
          <p:nvPr/>
        </p:nvSpPr>
        <p:spPr bwMode="auto">
          <a:xfrm>
            <a:off x="376238" y="3390900"/>
            <a:ext cx="765175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000"/>
              <a:t>Allow SSH connection to this computer from certain IP addresses</a:t>
            </a:r>
            <a:endParaRPr lang="zh-TW" altLang="en-US"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FEC3D53-74C5-4C57-8972-A7F1B29CB553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zh-TW" sz="1400"/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17287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chemeClr val="accent2"/>
                </a:solidFill>
              </a:rPr>
              <a:t>Example 2</a:t>
            </a:r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395288" y="619125"/>
            <a:ext cx="772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Source: http://www.brandonhutchinson.com/iptables_fw.html</a:t>
            </a:r>
          </a:p>
        </p:txBody>
      </p:sp>
      <p:sp>
        <p:nvSpPr>
          <p:cNvPr id="33797" name="Text Box 6"/>
          <p:cNvSpPr txBox="1">
            <a:spLocks noChangeArrowheads="1"/>
          </p:cNvSpPr>
          <p:nvPr/>
        </p:nvSpPr>
        <p:spPr bwMode="auto">
          <a:xfrm>
            <a:off x="376238" y="1289050"/>
            <a:ext cx="8012112" cy="41544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# Flush all chains</a:t>
            </a:r>
            <a:br>
              <a:rPr lang="en-US" altLang="zh-TW" sz="2400"/>
            </a:br>
            <a:r>
              <a:rPr lang="en-US" altLang="zh-TW" sz="2400"/>
              <a:t>/sbin/iptables --flush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# Allow unlimited traffic on the loopback interface</a:t>
            </a:r>
            <a:br>
              <a:rPr lang="en-US" altLang="zh-TW" sz="2400"/>
            </a:br>
            <a:r>
              <a:rPr lang="en-US" altLang="zh-TW" sz="2400"/>
              <a:t>/sbin/iptables -A INPUT -i lo -j ACCEPT</a:t>
            </a:r>
            <a:br>
              <a:rPr lang="en-US" altLang="zh-TW" sz="2400"/>
            </a:br>
            <a:r>
              <a:rPr lang="en-US" altLang="zh-TW" sz="2400"/>
              <a:t>/sbin/iptables -A OUTPUT -o lo -j ACCEPT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# Set default policies</a:t>
            </a:r>
            <a:br>
              <a:rPr lang="en-US" altLang="zh-TW" sz="2400"/>
            </a:br>
            <a:r>
              <a:rPr lang="en-US" altLang="zh-TW" sz="2400"/>
              <a:t>/sbin/iptables --policy INPUT DROP</a:t>
            </a:r>
            <a:br>
              <a:rPr lang="en-US" altLang="zh-TW" sz="2400"/>
            </a:br>
            <a:r>
              <a:rPr lang="en-US" altLang="zh-TW" sz="2400"/>
              <a:t>/sbin/iptables --policy OUTPUT DROP</a:t>
            </a:r>
            <a:br>
              <a:rPr lang="en-US" altLang="zh-TW" sz="2400"/>
            </a:br>
            <a:r>
              <a:rPr lang="en-US" altLang="zh-TW" sz="2400"/>
              <a:t>/sbin/iptables --policy FORWARD DROP</a:t>
            </a:r>
            <a:endParaRPr lang="zh-TW" altLang="en-US"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9262A5B-C8FC-4142-8643-1D908EAEE49F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zh-TW" sz="1400"/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0" y="25400"/>
            <a:ext cx="8108950" cy="5324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# Previously initiated and accepted exchanges bypass rule checking</a:t>
            </a:r>
            <a:br>
              <a:rPr lang="en-US" altLang="zh-TW" sz="2000"/>
            </a:br>
            <a:r>
              <a:rPr lang="en-US" altLang="zh-TW" sz="2000"/>
              <a:t>/sbin/iptables -A INPUT -m state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                           --state ESTABLISHED,RELATED -j ACCEPT</a:t>
            </a:r>
            <a:br>
              <a:rPr lang="en-US" altLang="zh-TW" sz="2000"/>
            </a:br>
            <a:endParaRPr lang="en-US" altLang="zh-TW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# Allow unlimited outbound traffic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/sbin/iptables -A OUTPUT -m state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                           --state NEW,ESTABLISHED,RELATED -j ACCEPT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# Allow incoming TCP port 22 (ssh) traffic from 192.168.1.100</a:t>
            </a:r>
            <a:br>
              <a:rPr lang="en-US" altLang="zh-TW" sz="2000"/>
            </a:br>
            <a:r>
              <a:rPr lang="en-US" altLang="zh-TW" sz="2000"/>
              <a:t>/sbin/iptables -A INPUT -p tcp -s 192.168.1.100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                           --dport 22 -m state --state NEW -j ACCEPT</a:t>
            </a:r>
            <a:br>
              <a:rPr lang="en-US" altLang="zh-TW" sz="2000"/>
            </a:br>
            <a:endParaRPr lang="en-US" altLang="zh-TW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# Drop all other traffic</a:t>
            </a:r>
            <a:br>
              <a:rPr lang="en-US" altLang="zh-TW" sz="2000"/>
            </a:br>
            <a:r>
              <a:rPr lang="en-US" altLang="zh-TW" sz="2000"/>
              <a:t>/sbin/iptables -A INPUT -j DROP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# Save the iptables rules</a:t>
            </a:r>
            <a:br>
              <a:rPr lang="en-US" altLang="zh-TW" sz="2000"/>
            </a:br>
            <a:r>
              <a:rPr lang="en-US" altLang="zh-TW" sz="2000"/>
              <a:t>/sbin/service iptables save</a:t>
            </a:r>
            <a:endParaRPr lang="zh-TW" altLang="en-US" sz="2000"/>
          </a:p>
        </p:txBody>
      </p:sp>
      <p:sp>
        <p:nvSpPr>
          <p:cNvPr id="34820" name="TextBox 1"/>
          <p:cNvSpPr txBox="1">
            <a:spLocks noChangeArrowheads="1"/>
          </p:cNvSpPr>
          <p:nvPr/>
        </p:nvSpPr>
        <p:spPr bwMode="auto">
          <a:xfrm>
            <a:off x="0" y="5421313"/>
            <a:ext cx="8108950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defRPr/>
            </a:pPr>
            <a:r>
              <a:rPr lang="en-US" altLang="en-US" sz="2000" dirty="0"/>
              <a:t>iptables rules saved in /</a:t>
            </a:r>
            <a:r>
              <a:rPr lang="en-US" altLang="en-US" sz="2000" dirty="0" err="1"/>
              <a:t>etc</a:t>
            </a:r>
            <a:r>
              <a:rPr lang="en-US" altLang="en-US" sz="2000" dirty="0"/>
              <a:t>/</a:t>
            </a:r>
            <a:r>
              <a:rPr lang="en-US" altLang="en-US" sz="2000" dirty="0" err="1"/>
              <a:t>sysconfig</a:t>
            </a:r>
            <a:r>
              <a:rPr lang="en-US" altLang="en-US" sz="2000" dirty="0"/>
              <a:t>/iptables </a:t>
            </a:r>
          </a:p>
          <a:p>
            <a:pPr marL="342900" indent="-342900" eaLnBrk="1" hangingPunct="1">
              <a:spcBef>
                <a:spcPct val="0"/>
              </a:spcBef>
              <a:defRPr/>
            </a:pPr>
            <a:r>
              <a:rPr lang="en-US" altLang="en-US" sz="2000" dirty="0"/>
              <a:t>The command to restore the iptables (</a:t>
            </a:r>
            <a:r>
              <a:rPr lang="en-US" altLang="zh-TW" sz="2000" dirty="0"/>
              <a:t>can be placed in /</a:t>
            </a:r>
            <a:r>
              <a:rPr lang="en-US" altLang="zh-TW" sz="2000" dirty="0" err="1"/>
              <a:t>etc</a:t>
            </a:r>
            <a:r>
              <a:rPr lang="en-US" altLang="zh-TW" sz="2000" dirty="0"/>
              <a:t>/</a:t>
            </a:r>
            <a:r>
              <a:rPr lang="en-US" altLang="zh-TW" sz="2000" dirty="0" err="1"/>
              <a:t>rc.local</a:t>
            </a:r>
            <a:r>
              <a:rPr lang="en-US" altLang="zh-TW" sz="2000" dirty="0"/>
              <a:t> script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2000" dirty="0"/>
              <a:t>                                                                  to execute during system startup)</a:t>
            </a:r>
            <a:r>
              <a:rPr lang="en-US" altLang="en-US" sz="2000" dirty="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/>
              <a:t>     iptables-restore &lt; /</a:t>
            </a:r>
            <a:r>
              <a:rPr lang="en-US" altLang="en-US" sz="2000" dirty="0" err="1"/>
              <a:t>etc</a:t>
            </a:r>
            <a:r>
              <a:rPr lang="en-US" altLang="en-US" sz="2000" dirty="0"/>
              <a:t>/</a:t>
            </a:r>
            <a:r>
              <a:rPr lang="en-US" altLang="en-US" sz="2000" dirty="0" err="1"/>
              <a:t>sysconfig</a:t>
            </a:r>
            <a:r>
              <a:rPr lang="en-US" altLang="en-US" sz="2000" dirty="0"/>
              <a:t>/iptables 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0D26D77-D63A-40FC-B212-679D3C3B3FC3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zh-TW" sz="1400"/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519113" y="1341438"/>
            <a:ext cx="7974012" cy="45243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If you want to make a syslog entry of dropped packets, change: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# Drop all other traffic</a:t>
            </a:r>
            <a:br>
              <a:rPr lang="en-US" altLang="zh-TW" sz="2400"/>
            </a:br>
            <a:r>
              <a:rPr lang="en-US" altLang="zh-TW" sz="2400"/>
              <a:t>/sbin/iptables -A INPUT -j DROP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To:</a:t>
            </a:r>
            <a:br>
              <a:rPr lang="en-US" altLang="zh-TW" sz="2400"/>
            </a:br>
            <a:endParaRPr lang="en-US" altLang="zh-TW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# Create a LOGDROP chain to log and drop packets</a:t>
            </a:r>
            <a:br>
              <a:rPr lang="en-US" altLang="zh-TW" sz="2400"/>
            </a:br>
            <a:r>
              <a:rPr lang="en-US" altLang="zh-TW" sz="2400"/>
              <a:t>/sbin/iptables -N LOGDROP</a:t>
            </a:r>
            <a:br>
              <a:rPr lang="en-US" altLang="zh-TW" sz="2400"/>
            </a:br>
            <a:r>
              <a:rPr lang="en-US" altLang="zh-TW" sz="2400"/>
              <a:t>/sbin/iptables -A LOGDROP -j LOG</a:t>
            </a:r>
            <a:br>
              <a:rPr lang="en-US" altLang="zh-TW" sz="2400"/>
            </a:br>
            <a:r>
              <a:rPr lang="en-US" altLang="zh-TW" sz="2400"/>
              <a:t>/sbin/iptables -A LOGDROP -j DROP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# Log and drop all incoming traffic</a:t>
            </a:r>
            <a:br>
              <a:rPr lang="en-US" altLang="zh-TW" sz="2400"/>
            </a:br>
            <a:r>
              <a:rPr lang="en-US" altLang="zh-TW" sz="2400"/>
              <a:t>/sbin/iptables -A INPUT -j LOGDROP</a:t>
            </a:r>
            <a:endParaRPr lang="zh-TW" altLang="en-US" sz="2400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17287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chemeClr val="accent2"/>
                </a:solidFill>
              </a:rPr>
              <a:t>Example 3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395288" y="619125"/>
            <a:ext cx="772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Source: http://www.brandonhutchinson.com/iptables_fw.html</a:t>
            </a:r>
          </a:p>
        </p:txBody>
      </p:sp>
      <p:sp>
        <p:nvSpPr>
          <p:cNvPr id="35846" name="TextBox 1"/>
          <p:cNvSpPr txBox="1">
            <a:spLocks noChangeArrowheads="1"/>
          </p:cNvSpPr>
          <p:nvPr/>
        </p:nvSpPr>
        <p:spPr bwMode="auto">
          <a:xfrm>
            <a:off x="519113" y="5949950"/>
            <a:ext cx="7056437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Location of the log file: /var/log/messages</a:t>
            </a:r>
            <a:endParaRPr lang="en-US" altLang="en-US"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038642D-6726-4C7B-A05B-02E09AF7D7B7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zh-TW" sz="140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Firewall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A firewall is used to protect a computer or a LAN from outside.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A firewall can be a simple packet filter.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It can also contain other useful features such as logging and intrusion detection.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Usually in-bound connections are inspected more carefully than out-bound connections.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In-bound connection: initiated by a computer outside to your computer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Out-bound connection: initiated by your computer to a computer outside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 dirty="0"/>
          </a:p>
          <a:p>
            <a:pPr eaLnBrk="1" hangingPunct="1">
              <a:lnSpc>
                <a:spcPct val="90000"/>
              </a:lnSpc>
            </a:pPr>
            <a:endParaRPr lang="en-US" altLang="zh-TW" sz="2800" dirty="0"/>
          </a:p>
          <a:p>
            <a:pPr eaLnBrk="1" hangingPunct="1">
              <a:lnSpc>
                <a:spcPct val="90000"/>
              </a:lnSpc>
            </a:pPr>
            <a:endParaRPr lang="en-US" altLang="zh-TW" sz="2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A0589D6-6CF0-49B6-AC21-0B218D57E422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zh-TW" sz="140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Two types of firewall</a:t>
            </a:r>
          </a:p>
          <a:p>
            <a:pPr lvl="1" eaLnBrk="1" hangingPunct="1"/>
            <a:r>
              <a:rPr lang="en-US" altLang="zh-TW" sz="2400" dirty="0"/>
              <a:t>Software firewall</a:t>
            </a:r>
          </a:p>
          <a:p>
            <a:pPr lvl="2" eaLnBrk="1" hangingPunct="1"/>
            <a:r>
              <a:rPr lang="en-US" altLang="zh-TW" sz="2000" dirty="0"/>
              <a:t>Firewall software installed in a computer</a:t>
            </a:r>
          </a:p>
          <a:p>
            <a:pPr lvl="3" eaLnBrk="1" hangingPunct="1"/>
            <a:r>
              <a:rPr lang="en-US" altLang="zh-TW" sz="1600" dirty="0"/>
              <a:t>E.g., </a:t>
            </a:r>
            <a:r>
              <a:rPr lang="en-US" altLang="zh-TW" sz="1600" dirty="0" err="1"/>
              <a:t>iptables</a:t>
            </a:r>
            <a:r>
              <a:rPr lang="en-US" altLang="zh-TW" sz="1600" dirty="0"/>
              <a:t>, Windows firewall, other third-party firewalls</a:t>
            </a:r>
          </a:p>
          <a:p>
            <a:pPr lvl="2" eaLnBrk="1" hangingPunct="1"/>
            <a:r>
              <a:rPr lang="en-US" altLang="zh-TW" sz="2000" dirty="0"/>
              <a:t>These firewalls usually provide good interface to specify rules</a:t>
            </a:r>
            <a:endParaRPr lang="en-US" altLang="zh-TW" sz="1600" dirty="0"/>
          </a:p>
          <a:p>
            <a:pPr lvl="2" eaLnBrk="1" hangingPunct="1"/>
            <a:r>
              <a:rPr lang="en-US" altLang="zh-TW" sz="2000" dirty="0"/>
              <a:t>Only one software firewall should be turned on in each computer due to compatibility issues</a:t>
            </a:r>
          </a:p>
          <a:p>
            <a:pPr lvl="1" eaLnBrk="1" hangingPunct="1"/>
            <a:r>
              <a:rPr lang="en-US" altLang="zh-TW" sz="2400" dirty="0"/>
              <a:t>Hardware firewall</a:t>
            </a:r>
          </a:p>
          <a:p>
            <a:pPr lvl="2" eaLnBrk="1" hangingPunct="1"/>
            <a:r>
              <a:rPr lang="en-US" altLang="zh-TW" sz="2000" dirty="0"/>
              <a:t>Example: Built-in firewall in a home router</a:t>
            </a:r>
          </a:p>
          <a:p>
            <a:pPr lvl="2" eaLnBrk="1" hangingPunct="1"/>
            <a:r>
              <a:rPr lang="en-US" altLang="zh-TW" sz="2000" dirty="0"/>
              <a:t>Can be used together with software firewall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lvl="2" eaLnBrk="1" hangingPunct="1"/>
            <a:endParaRPr lang="en-US" altLang="zh-TW" dirty="0"/>
          </a:p>
          <a:p>
            <a:pPr lvl="2" eaLnBrk="1" hangingPunct="1"/>
            <a:endParaRPr lang="en-US" altLang="zh-TW" dirty="0"/>
          </a:p>
          <a:p>
            <a:pPr lvl="1" eaLnBrk="1" hangingPunct="1"/>
            <a:endParaRPr lang="en-US" altLang="zh-TW" sz="2400" dirty="0"/>
          </a:p>
          <a:p>
            <a:pPr lvl="2" eaLnBrk="1" hangingPunct="1"/>
            <a:endParaRPr lang="en-US" altLang="zh-TW" sz="2000" dirty="0"/>
          </a:p>
          <a:p>
            <a:pPr lvl="1" eaLnBrk="1" hangingPunct="1"/>
            <a:endParaRPr lang="en-US" altLang="zh-TW" sz="2400" dirty="0"/>
          </a:p>
          <a:p>
            <a:pPr eaLnBrk="1" hangingPunct="1"/>
            <a:endParaRPr lang="en-US" altLang="zh-TW" sz="28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FCC971F-F7C9-4015-B15F-C7D4620397C1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zh-TW" sz="1400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Remarks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We have not covered all the functions of iptables yet.</a:t>
            </a:r>
          </a:p>
          <a:p>
            <a:pPr eaLnBrk="1" hangingPunct="1"/>
            <a:r>
              <a:rPr lang="en-US" altLang="zh-TW"/>
              <a:t>You are encouraged to read</a:t>
            </a:r>
          </a:p>
          <a:p>
            <a:pPr lvl="1" eaLnBrk="1" hangingPunct="1"/>
            <a:r>
              <a:rPr lang="en-US" altLang="zh-TW"/>
              <a:t>The manual of iptables</a:t>
            </a:r>
          </a:p>
          <a:p>
            <a:pPr lvl="1" eaLnBrk="1" hangingPunct="1"/>
            <a:r>
              <a:rPr lang="en-US" altLang="zh-TW"/>
              <a:t>Rusty Russell, “NAT-HOWTO”</a:t>
            </a:r>
          </a:p>
          <a:p>
            <a:pPr lvl="1" eaLnBrk="1" hangingPunct="1"/>
            <a:r>
              <a:rPr lang="en-US" altLang="zh-TW"/>
              <a:t>Rusty Russell, “netfilter-hacking-HOWTO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1C94C8C-8FC5-431E-A0F1-6326C696B955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zh-TW" sz="14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Appendix: Network Address Translation (NAT)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029200"/>
          </a:xfrm>
        </p:spPr>
        <p:txBody>
          <a:bodyPr/>
          <a:lstStyle/>
          <a:p>
            <a:pPr eaLnBrk="1" hangingPunct="1"/>
            <a:r>
              <a:rPr lang="en-US" altLang="zh-TW"/>
              <a:t>Consider a home router.</a:t>
            </a:r>
          </a:p>
          <a:p>
            <a:pPr lvl="1" eaLnBrk="1" hangingPunct="1"/>
            <a:r>
              <a:rPr lang="en-US" altLang="zh-TW"/>
              <a:t>On one hand, it connects to the Internet with the IP address assigned by ISP.</a:t>
            </a:r>
          </a:p>
          <a:p>
            <a:pPr lvl="1" eaLnBrk="1" hangingPunct="1"/>
            <a:r>
              <a:rPr lang="en-US" altLang="zh-TW"/>
              <a:t>On the other hand, it connects to multiple devices in LAN.</a:t>
            </a:r>
          </a:p>
          <a:p>
            <a:pPr lvl="2" eaLnBrk="1" hangingPunct="1"/>
            <a:r>
              <a:rPr lang="en-US" altLang="zh-TW"/>
              <a:t>The router assigns private addresses to these devices</a:t>
            </a:r>
          </a:p>
          <a:p>
            <a:pPr lvl="3" eaLnBrk="1" hangingPunct="1"/>
            <a:r>
              <a:rPr lang="en-US" altLang="zh-TW"/>
              <a:t>E.g., 192.168.1.100</a:t>
            </a:r>
          </a:p>
          <a:p>
            <a:pPr lvl="2" eaLnBrk="1" hangingPunct="1"/>
            <a:r>
              <a:rPr lang="en-US" altLang="zh-TW"/>
              <a:t>How can these devices connect to the Internet with such addresses?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6D76EE8-3CAB-40CB-971D-35CC62C32EEF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14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Packet Filter under Linux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105400"/>
          </a:xfrm>
        </p:spPr>
        <p:txBody>
          <a:bodyPr/>
          <a:lstStyle/>
          <a:p>
            <a:pPr eaLnBrk="1" hangingPunct="1"/>
            <a:r>
              <a:rPr lang="zh-TW" altLang="en-US"/>
              <a:t>1</a:t>
            </a:r>
            <a:r>
              <a:rPr lang="en-US" altLang="zh-TW" baseline="30000"/>
              <a:t>st</a:t>
            </a:r>
            <a:r>
              <a:rPr lang="en-US" altLang="zh-TW"/>
              <a:t> generation</a:t>
            </a:r>
          </a:p>
          <a:p>
            <a:pPr lvl="1" eaLnBrk="1" hangingPunct="1"/>
            <a:r>
              <a:rPr lang="en-US" altLang="zh-TW"/>
              <a:t>ipfw (from BSD)</a:t>
            </a:r>
          </a:p>
          <a:p>
            <a:pPr eaLnBrk="1" hangingPunct="1"/>
            <a:r>
              <a:rPr lang="en-US" altLang="zh-TW"/>
              <a:t>2</a:t>
            </a:r>
            <a:r>
              <a:rPr lang="en-US" altLang="zh-TW" baseline="30000"/>
              <a:t>nd</a:t>
            </a:r>
            <a:r>
              <a:rPr lang="en-US" altLang="zh-TW"/>
              <a:t> generation</a:t>
            </a:r>
          </a:p>
          <a:p>
            <a:pPr lvl="1" eaLnBrk="1" hangingPunct="1"/>
            <a:r>
              <a:rPr lang="en-US" altLang="zh-TW"/>
              <a:t>ipfwadm (Linux 2.0)</a:t>
            </a:r>
          </a:p>
          <a:p>
            <a:pPr eaLnBrk="1" hangingPunct="1"/>
            <a:r>
              <a:rPr lang="en-US" altLang="zh-TW"/>
              <a:t>3</a:t>
            </a:r>
            <a:r>
              <a:rPr lang="en-US" altLang="zh-TW" baseline="30000"/>
              <a:t>rd</a:t>
            </a:r>
            <a:r>
              <a:rPr lang="en-US" altLang="zh-TW"/>
              <a:t> generation</a:t>
            </a:r>
          </a:p>
          <a:p>
            <a:pPr lvl="1" eaLnBrk="1" hangingPunct="1"/>
            <a:r>
              <a:rPr lang="en-US" altLang="zh-TW"/>
              <a:t>ipchains (Linux 2.2)</a:t>
            </a:r>
          </a:p>
          <a:p>
            <a:pPr eaLnBrk="1" hangingPunct="1"/>
            <a:r>
              <a:rPr lang="en-US" altLang="zh-TW"/>
              <a:t>4</a:t>
            </a:r>
            <a:r>
              <a:rPr lang="en-US" altLang="zh-TW" baseline="30000"/>
              <a:t>th</a:t>
            </a:r>
            <a:r>
              <a:rPr lang="en-US" altLang="zh-TW"/>
              <a:t> generation</a:t>
            </a:r>
          </a:p>
          <a:p>
            <a:pPr lvl="1" eaLnBrk="1" hangingPunct="1"/>
            <a:r>
              <a:rPr lang="en-US" altLang="zh-TW"/>
              <a:t>iptables (Linux 2.4)</a:t>
            </a:r>
          </a:p>
          <a:p>
            <a:pPr lvl="1" eaLnBrk="1" hangingPunct="1"/>
            <a:r>
              <a:rPr lang="en-US" altLang="zh-TW"/>
              <a:t>In this lecture, we will concentrate on iptables.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B759BA0-CA1E-41A1-8BA3-289753225AC5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zh-TW" sz="140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327650"/>
          </a:xfrm>
        </p:spPr>
        <p:txBody>
          <a:bodyPr/>
          <a:lstStyle/>
          <a:p>
            <a:pPr eaLnBrk="1" hangingPunct="1"/>
            <a:r>
              <a:rPr lang="en-US" altLang="zh-TW" dirty="0"/>
              <a:t>Network Address Translation (NAT)</a:t>
            </a:r>
          </a:p>
          <a:p>
            <a:pPr lvl="1" eaLnBrk="1" hangingPunct="1"/>
            <a:r>
              <a:rPr lang="en-US" altLang="zh-TW" dirty="0"/>
              <a:t>The router modifies the information in the IP header when the packets pass through</a:t>
            </a:r>
          </a:p>
          <a:p>
            <a:pPr lvl="2" eaLnBrk="1" hangingPunct="1"/>
            <a:r>
              <a:rPr lang="en-US" altLang="zh-TW" dirty="0"/>
              <a:t>IP address, checksum, etc.</a:t>
            </a:r>
          </a:p>
          <a:p>
            <a:pPr lvl="1" eaLnBrk="1" hangingPunct="1"/>
            <a:r>
              <a:rPr lang="en-US" altLang="zh-TW" dirty="0"/>
              <a:t>It is also called IP Masquerading</a:t>
            </a:r>
          </a:p>
          <a:p>
            <a:pPr lvl="1" eaLnBrk="1" hangingPunct="1"/>
            <a:r>
              <a:rPr lang="en-US" altLang="zh-TW" dirty="0"/>
              <a:t>Besides using a router, we can also use </a:t>
            </a:r>
            <a:r>
              <a:rPr lang="en-US" altLang="zh-TW" dirty="0" err="1"/>
              <a:t>iptables</a:t>
            </a:r>
            <a:r>
              <a:rPr lang="en-US" altLang="zh-TW" dirty="0"/>
              <a:t> to achieve NAT</a:t>
            </a:r>
          </a:p>
          <a:p>
            <a:pPr lvl="2" eaLnBrk="1" hangingPunct="1"/>
            <a:r>
              <a:rPr lang="en-US" altLang="zh-TW" dirty="0"/>
              <a:t>PREROUTING</a:t>
            </a:r>
          </a:p>
          <a:p>
            <a:pPr lvl="3" eaLnBrk="1" hangingPunct="1"/>
            <a:r>
              <a:rPr lang="en-US" altLang="zh-TW" dirty="0"/>
              <a:t>Modify packets before the routing decision</a:t>
            </a:r>
          </a:p>
          <a:p>
            <a:pPr lvl="2" eaLnBrk="1" hangingPunct="1"/>
            <a:r>
              <a:rPr lang="en-US" altLang="zh-TW" dirty="0"/>
              <a:t>POSTROUTING</a:t>
            </a:r>
          </a:p>
          <a:p>
            <a:pPr lvl="3" eaLnBrk="1" hangingPunct="1"/>
            <a:r>
              <a:rPr lang="en-US" altLang="zh-TW" dirty="0"/>
              <a:t>Modify packets before going out</a:t>
            </a:r>
          </a:p>
          <a:p>
            <a:pPr lvl="2" eaLnBrk="1" hangingPunct="1"/>
            <a:endParaRPr lang="en-US" altLang="zh-TW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796136" y="5013176"/>
            <a:ext cx="2520280" cy="1659511"/>
            <a:chOff x="528" y="672"/>
            <a:chExt cx="4704" cy="3264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2448" y="672"/>
              <a:ext cx="1200" cy="9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 dirty="0"/>
                <a:t>Forward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816" y="2496"/>
              <a:ext cx="1200" cy="9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Input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984" y="2496"/>
              <a:ext cx="1200" cy="9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Output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008" y="768"/>
              <a:ext cx="912" cy="62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 dirty="0"/>
                <a:t>Routing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 dirty="0"/>
                <a:t>Decision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440" y="144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920" y="11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696" y="115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4608" y="1152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496" y="3264"/>
              <a:ext cx="1152" cy="672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Local Process</a:t>
              </a: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920" y="3216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V="1">
              <a:off x="3648" y="3264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528" y="11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DD49779-32E9-4A9A-9344-90A14EC3AE4F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endParaRPr lang="en-US" altLang="zh-TW" sz="140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pPr eaLnBrk="1" hangingPunct="1"/>
            <a:r>
              <a:rPr lang="en-US" altLang="zh-TW"/>
              <a:t>Here shows an example for redirecting ICMP packets.</a:t>
            </a:r>
          </a:p>
          <a:p>
            <a:pPr lvl="1" eaLnBrk="1" hangingPunct="1"/>
            <a:r>
              <a:rPr lang="en-US" altLang="zh-TW" sz="2400"/>
              <a:t>The destination IP address of the packet destined to 137.189.89.176 will be changed to 137.189.89.178 before the routing decision.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539750" y="3478213"/>
            <a:ext cx="8064500" cy="1295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iptables -A PREROUTING -t nat -p icmp -d 137.189.89.176 \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-j DNAT --to 137.189.89.178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B75AAB2-6BD4-469D-A568-BB828C2292FC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en-US" altLang="zh-TW" sz="1400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References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Rusty Russell, “Linux 2.4 Packet Filtering HOWTO”, it can be found in many web achieve.</a:t>
            </a:r>
          </a:p>
          <a:p>
            <a:pPr eaLnBrk="1" hangingPunct="1"/>
            <a:r>
              <a:rPr lang="en-US" altLang="zh-TW"/>
              <a:t>Linux IP Masquerade HOWTO, http://www.tldp.org/HOWTO/IP-Masquerade-HOWTO/ipmasq-background2.1.html</a:t>
            </a:r>
            <a:endParaRPr lang="zh-TW" altLang="en-US"/>
          </a:p>
          <a:p>
            <a:pPr eaLnBrk="1" hangingPunct="1"/>
            <a:endParaRPr lang="en-US" altLang="zh-TW"/>
          </a:p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6943F38-B243-4E30-AFAC-1106E0A94E8C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z="140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err="1"/>
              <a:t>iptables</a:t>
            </a:r>
            <a:endParaRPr lang="en-US" altLang="zh-TW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zh-TW"/>
              <a:t>Kernel starts with three lists of rules called </a:t>
            </a:r>
            <a:r>
              <a:rPr lang="en-US" altLang="zh-TW" b="1">
                <a:solidFill>
                  <a:srgbClr val="0070C0"/>
                </a:solidFill>
              </a:rPr>
              <a:t>chains (firewalls)</a:t>
            </a:r>
            <a:r>
              <a:rPr lang="en-US" altLang="zh-TW"/>
              <a:t>.</a:t>
            </a:r>
          </a:p>
          <a:p>
            <a:pPr lvl="1" eaLnBrk="1" hangingPunct="1"/>
            <a:r>
              <a:rPr lang="en-US" altLang="zh-TW"/>
              <a:t>INPUT</a:t>
            </a:r>
          </a:p>
          <a:p>
            <a:pPr lvl="1" eaLnBrk="1" hangingPunct="1"/>
            <a:r>
              <a:rPr lang="en-US" altLang="zh-TW"/>
              <a:t>OUTPUT</a:t>
            </a:r>
          </a:p>
          <a:p>
            <a:pPr lvl="1" eaLnBrk="1" hangingPunct="1"/>
            <a:r>
              <a:rPr lang="en-US" altLang="zh-TW"/>
              <a:t>FORWARD</a:t>
            </a:r>
          </a:p>
          <a:p>
            <a:pPr eaLnBrk="1" hangingPunct="1"/>
            <a:r>
              <a:rPr lang="en-US" altLang="zh-TW"/>
              <a:t>Each rule says “if the packet header looks like this, then here’s what to do”.</a:t>
            </a:r>
          </a:p>
          <a:p>
            <a:pPr eaLnBrk="1" hangingPunct="1"/>
            <a:r>
              <a:rPr lang="en-US" altLang="zh-TW"/>
              <a:t>If a rule doesn’t match the packet, then the next rule will be consulted.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9C38BE6-9FA1-408D-8660-1AE0646C0153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400"/>
          </a:p>
        </p:txBody>
      </p:sp>
      <p:sp>
        <p:nvSpPr>
          <p:cNvPr id="7171" name="Oval 2"/>
          <p:cNvSpPr>
            <a:spLocks noChangeArrowheads="1"/>
          </p:cNvSpPr>
          <p:nvPr/>
        </p:nvSpPr>
        <p:spPr bwMode="auto">
          <a:xfrm>
            <a:off x="3886200" y="1066800"/>
            <a:ext cx="1905000" cy="1447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Forward</a:t>
            </a:r>
          </a:p>
        </p:txBody>
      </p:sp>
      <p:sp>
        <p:nvSpPr>
          <p:cNvPr id="7172" name="Oval 3"/>
          <p:cNvSpPr>
            <a:spLocks noChangeArrowheads="1"/>
          </p:cNvSpPr>
          <p:nvPr/>
        </p:nvSpPr>
        <p:spPr bwMode="auto">
          <a:xfrm>
            <a:off x="1295400" y="3962400"/>
            <a:ext cx="1905000" cy="1447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Input</a:t>
            </a:r>
          </a:p>
        </p:txBody>
      </p:sp>
      <p:sp>
        <p:nvSpPr>
          <p:cNvPr id="7173" name="Oval 4"/>
          <p:cNvSpPr>
            <a:spLocks noChangeArrowheads="1"/>
          </p:cNvSpPr>
          <p:nvPr/>
        </p:nvSpPr>
        <p:spPr bwMode="auto">
          <a:xfrm>
            <a:off x="6324600" y="3962400"/>
            <a:ext cx="1905000" cy="1447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Output</a:t>
            </a: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1600200" y="1219200"/>
            <a:ext cx="1447800" cy="990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Routing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Decision</a:t>
            </a:r>
          </a:p>
        </p:txBody>
      </p:sp>
      <p:sp>
        <p:nvSpPr>
          <p:cNvPr id="7175" name="Line 6"/>
          <p:cNvSpPr>
            <a:spLocks noChangeShapeType="1"/>
          </p:cNvSpPr>
          <p:nvPr/>
        </p:nvSpPr>
        <p:spPr bwMode="auto">
          <a:xfrm>
            <a:off x="2286000" y="2286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3048000" y="1752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5867400" y="18288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 flipV="1">
            <a:off x="7315200" y="1828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3962400" y="5181600"/>
            <a:ext cx="1828800" cy="10668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Local Process</a:t>
            </a:r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3048000" y="5105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 flipV="1">
            <a:off x="5791200" y="5181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838200" y="1752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8821CEE-E7A9-403B-96CE-55F65F8FA5D4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  <a:defRPr/>
            </a:pPr>
            <a:r>
              <a:rPr lang="en-US" altLang="zh-TW" dirty="0"/>
              <a:t>When a packet comes in, the kernel first looks at the destination of the packet: this is called routing.</a:t>
            </a:r>
          </a:p>
          <a:p>
            <a:pPr marL="609600" indent="-609600" eaLnBrk="1" hangingPunct="1">
              <a:buFontTx/>
              <a:buAutoNum type="arabicPeriod"/>
              <a:defRPr/>
            </a:pPr>
            <a:r>
              <a:rPr lang="en-US" altLang="zh-TW" dirty="0"/>
              <a:t>If the packet is destined for this host</a:t>
            </a:r>
          </a:p>
          <a:p>
            <a:pPr marL="990600" lvl="1" indent="-533400" eaLnBrk="1" hangingPunct="1">
              <a:buFontTx/>
              <a:buChar char="•"/>
              <a:defRPr/>
            </a:pPr>
            <a:r>
              <a:rPr lang="en-US" altLang="zh-TW" dirty="0"/>
              <a:t>Passes downwards in the diagram to INPUT chain.</a:t>
            </a:r>
          </a:p>
          <a:p>
            <a:pPr marL="990600" lvl="1" indent="-533400" eaLnBrk="1" hangingPunct="1">
              <a:buFontTx/>
              <a:buChar char="•"/>
              <a:defRPr/>
            </a:pPr>
            <a:r>
              <a:rPr lang="en-US" altLang="zh-TW" dirty="0"/>
              <a:t>If it is accepted, any processes waiting for that packet will receive it.</a:t>
            </a:r>
          </a:p>
          <a:p>
            <a:pPr marL="990600" lvl="1" indent="-533400" eaLnBrk="1" hangingPunct="1">
              <a:buFontTx/>
              <a:buChar char="•"/>
              <a:defRPr/>
            </a:pPr>
            <a:endParaRPr lang="en-US" altLang="zh-TW" dirty="0"/>
          </a:p>
          <a:p>
            <a:pPr marL="990600" lvl="1" indent="-533400" eaLnBrk="1" hangingPunct="1">
              <a:buFontTx/>
              <a:buChar char="•"/>
              <a:defRPr/>
            </a:pPr>
            <a:endParaRPr lang="en-US" altLang="zh-TW" dirty="0"/>
          </a:p>
          <a:p>
            <a:pPr marL="971550" lvl="1" indent="-457200" eaLnBrk="1" hangingPunct="1">
              <a:defRPr/>
            </a:pPr>
            <a:endParaRPr lang="en-US" altLang="zh-TW" dirty="0"/>
          </a:p>
          <a:p>
            <a:pPr marL="609600" indent="-609600" eaLnBrk="1" hangingPunct="1">
              <a:buFontTx/>
              <a:buAutoNum type="arabicPeriod"/>
              <a:defRPr/>
            </a:pPr>
            <a:endParaRPr lang="zh-TW" altLang="en-US" dirty="0"/>
          </a:p>
        </p:txBody>
      </p:sp>
      <p:grpSp>
        <p:nvGrpSpPr>
          <p:cNvPr id="8196" name="Group 3"/>
          <p:cNvGrpSpPr>
            <a:grpSpLocks/>
          </p:cNvGrpSpPr>
          <p:nvPr/>
        </p:nvGrpSpPr>
        <p:grpSpPr bwMode="auto">
          <a:xfrm>
            <a:off x="5486400" y="4648200"/>
            <a:ext cx="2819400" cy="1828800"/>
            <a:chOff x="528" y="672"/>
            <a:chExt cx="4704" cy="3264"/>
          </a:xfrm>
        </p:grpSpPr>
        <p:sp>
          <p:nvSpPr>
            <p:cNvPr id="8197" name="Oval 4"/>
            <p:cNvSpPr>
              <a:spLocks noChangeArrowheads="1"/>
            </p:cNvSpPr>
            <p:nvPr/>
          </p:nvSpPr>
          <p:spPr bwMode="auto">
            <a:xfrm>
              <a:off x="2448" y="672"/>
              <a:ext cx="1200" cy="9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Forward</a:t>
              </a:r>
            </a:p>
          </p:txBody>
        </p:sp>
        <p:sp>
          <p:nvSpPr>
            <p:cNvPr id="8198" name="Oval 5"/>
            <p:cNvSpPr>
              <a:spLocks noChangeArrowheads="1"/>
            </p:cNvSpPr>
            <p:nvPr/>
          </p:nvSpPr>
          <p:spPr bwMode="auto">
            <a:xfrm>
              <a:off x="816" y="2496"/>
              <a:ext cx="1200" cy="9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Input</a:t>
              </a:r>
            </a:p>
          </p:txBody>
        </p:sp>
        <p:sp>
          <p:nvSpPr>
            <p:cNvPr id="8199" name="Oval 6"/>
            <p:cNvSpPr>
              <a:spLocks noChangeArrowheads="1"/>
            </p:cNvSpPr>
            <p:nvPr/>
          </p:nvSpPr>
          <p:spPr bwMode="auto">
            <a:xfrm>
              <a:off x="3984" y="2496"/>
              <a:ext cx="1200" cy="9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Output</a:t>
              </a:r>
            </a:p>
          </p:txBody>
        </p:sp>
        <p:sp>
          <p:nvSpPr>
            <p:cNvPr id="8200" name="Rectangle 7"/>
            <p:cNvSpPr>
              <a:spLocks noChangeArrowheads="1"/>
            </p:cNvSpPr>
            <p:nvPr/>
          </p:nvSpPr>
          <p:spPr bwMode="auto">
            <a:xfrm>
              <a:off x="1008" y="768"/>
              <a:ext cx="912" cy="62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 dirty="0"/>
                <a:t>Routing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 dirty="0"/>
                <a:t>Decision</a:t>
              </a:r>
            </a:p>
          </p:txBody>
        </p:sp>
        <p:sp>
          <p:nvSpPr>
            <p:cNvPr id="8201" name="Line 8"/>
            <p:cNvSpPr>
              <a:spLocks noChangeShapeType="1"/>
            </p:cNvSpPr>
            <p:nvPr/>
          </p:nvSpPr>
          <p:spPr bwMode="auto">
            <a:xfrm>
              <a:off x="1440" y="144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2" name="Line 9"/>
            <p:cNvSpPr>
              <a:spLocks noChangeShapeType="1"/>
            </p:cNvSpPr>
            <p:nvPr/>
          </p:nvSpPr>
          <p:spPr bwMode="auto">
            <a:xfrm>
              <a:off x="1920" y="11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3" name="Line 10"/>
            <p:cNvSpPr>
              <a:spLocks noChangeShapeType="1"/>
            </p:cNvSpPr>
            <p:nvPr/>
          </p:nvSpPr>
          <p:spPr bwMode="auto">
            <a:xfrm>
              <a:off x="3696" y="115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4" name="Line 11"/>
            <p:cNvSpPr>
              <a:spLocks noChangeShapeType="1"/>
            </p:cNvSpPr>
            <p:nvPr/>
          </p:nvSpPr>
          <p:spPr bwMode="auto">
            <a:xfrm flipV="1">
              <a:off x="4608" y="1152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5" name="Rectangle 12"/>
            <p:cNvSpPr>
              <a:spLocks noChangeArrowheads="1"/>
            </p:cNvSpPr>
            <p:nvPr/>
          </p:nvSpPr>
          <p:spPr bwMode="auto">
            <a:xfrm>
              <a:off x="2496" y="3264"/>
              <a:ext cx="1152" cy="672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Local Process</a:t>
              </a:r>
            </a:p>
          </p:txBody>
        </p:sp>
        <p:sp>
          <p:nvSpPr>
            <p:cNvPr id="8206" name="Line 13"/>
            <p:cNvSpPr>
              <a:spLocks noChangeShapeType="1"/>
            </p:cNvSpPr>
            <p:nvPr/>
          </p:nvSpPr>
          <p:spPr bwMode="auto">
            <a:xfrm>
              <a:off x="1920" y="3216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7" name="Line 14"/>
            <p:cNvSpPr>
              <a:spLocks noChangeShapeType="1"/>
            </p:cNvSpPr>
            <p:nvPr/>
          </p:nvSpPr>
          <p:spPr bwMode="auto">
            <a:xfrm flipV="1">
              <a:off x="3648" y="3264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8" name="Line 15"/>
            <p:cNvSpPr>
              <a:spLocks noChangeShapeType="1"/>
            </p:cNvSpPr>
            <p:nvPr/>
          </p:nvSpPr>
          <p:spPr bwMode="auto">
            <a:xfrm>
              <a:off x="528" y="11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B62B5D6-D577-457F-87B5-316DB6A82EFB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marL="609600" indent="-609600" eaLnBrk="1" hangingPunct="1">
              <a:buFontTx/>
              <a:buAutoNum type="arabicPeriod" startAt="3"/>
            </a:pPr>
            <a:r>
              <a:rPr lang="en-US" altLang="zh-TW"/>
              <a:t>If the packet is not destined for this host</a:t>
            </a:r>
          </a:p>
          <a:p>
            <a:pPr marL="1009650" lvl="1" indent="-609600" eaLnBrk="1" hangingPunct="1"/>
            <a:r>
              <a:rPr lang="en-US" altLang="zh-TW"/>
              <a:t>Suppose forwarding is not enabled</a:t>
            </a:r>
          </a:p>
          <a:p>
            <a:pPr marL="1409700" lvl="2" indent="-609600" eaLnBrk="1" hangingPunct="1"/>
            <a:r>
              <a:rPr lang="en-US" altLang="zh-TW"/>
              <a:t>The packet will be dropped</a:t>
            </a:r>
          </a:p>
          <a:p>
            <a:pPr marL="1009650" lvl="1" indent="-609600" eaLnBrk="1" hangingPunct="1"/>
            <a:r>
              <a:rPr lang="en-US" altLang="zh-TW"/>
              <a:t>Suppose forwarding is enable and the packet is destined for another network interface.</a:t>
            </a:r>
          </a:p>
          <a:p>
            <a:pPr marL="1409700" lvl="2" indent="-609600" eaLnBrk="1" hangingPunct="1"/>
            <a:r>
              <a:rPr lang="en-US" altLang="zh-TW"/>
              <a:t>The packet goes rightwards in the diagram to the FORWARD chain.</a:t>
            </a:r>
          </a:p>
          <a:p>
            <a:pPr marL="1409700" lvl="2" indent="-609600" eaLnBrk="1" hangingPunct="1"/>
            <a:r>
              <a:rPr lang="en-US" altLang="zh-TW"/>
              <a:t>If it is accepted, it will be sent out.</a:t>
            </a:r>
          </a:p>
        </p:txBody>
      </p:sp>
      <p:grpSp>
        <p:nvGrpSpPr>
          <p:cNvPr id="9220" name="Group 3"/>
          <p:cNvGrpSpPr>
            <a:grpSpLocks/>
          </p:cNvGrpSpPr>
          <p:nvPr/>
        </p:nvGrpSpPr>
        <p:grpSpPr bwMode="auto">
          <a:xfrm>
            <a:off x="5486400" y="4648200"/>
            <a:ext cx="2819400" cy="1828800"/>
            <a:chOff x="528" y="672"/>
            <a:chExt cx="4704" cy="3264"/>
          </a:xfrm>
        </p:grpSpPr>
        <p:sp>
          <p:nvSpPr>
            <p:cNvPr id="9221" name="Oval 4"/>
            <p:cNvSpPr>
              <a:spLocks noChangeArrowheads="1"/>
            </p:cNvSpPr>
            <p:nvPr/>
          </p:nvSpPr>
          <p:spPr bwMode="auto">
            <a:xfrm>
              <a:off x="2448" y="672"/>
              <a:ext cx="1200" cy="9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Forward</a:t>
              </a:r>
            </a:p>
          </p:txBody>
        </p:sp>
        <p:sp>
          <p:nvSpPr>
            <p:cNvPr id="9222" name="Oval 5"/>
            <p:cNvSpPr>
              <a:spLocks noChangeArrowheads="1"/>
            </p:cNvSpPr>
            <p:nvPr/>
          </p:nvSpPr>
          <p:spPr bwMode="auto">
            <a:xfrm>
              <a:off x="816" y="2496"/>
              <a:ext cx="1200" cy="9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Input</a:t>
              </a:r>
            </a:p>
          </p:txBody>
        </p:sp>
        <p:sp>
          <p:nvSpPr>
            <p:cNvPr id="9223" name="Oval 6"/>
            <p:cNvSpPr>
              <a:spLocks noChangeArrowheads="1"/>
            </p:cNvSpPr>
            <p:nvPr/>
          </p:nvSpPr>
          <p:spPr bwMode="auto">
            <a:xfrm>
              <a:off x="3984" y="2496"/>
              <a:ext cx="1200" cy="9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Output</a:t>
              </a:r>
            </a:p>
          </p:txBody>
        </p:sp>
        <p:sp>
          <p:nvSpPr>
            <p:cNvPr id="9224" name="Rectangle 7"/>
            <p:cNvSpPr>
              <a:spLocks noChangeArrowheads="1"/>
            </p:cNvSpPr>
            <p:nvPr/>
          </p:nvSpPr>
          <p:spPr bwMode="auto">
            <a:xfrm>
              <a:off x="1008" y="768"/>
              <a:ext cx="912" cy="62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Routing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Decision</a:t>
              </a:r>
            </a:p>
          </p:txBody>
        </p:sp>
        <p:sp>
          <p:nvSpPr>
            <p:cNvPr id="9225" name="Line 8"/>
            <p:cNvSpPr>
              <a:spLocks noChangeShapeType="1"/>
            </p:cNvSpPr>
            <p:nvPr/>
          </p:nvSpPr>
          <p:spPr bwMode="auto">
            <a:xfrm>
              <a:off x="1440" y="144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Line 9"/>
            <p:cNvSpPr>
              <a:spLocks noChangeShapeType="1"/>
            </p:cNvSpPr>
            <p:nvPr/>
          </p:nvSpPr>
          <p:spPr bwMode="auto">
            <a:xfrm>
              <a:off x="1920" y="11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7" name="Line 10"/>
            <p:cNvSpPr>
              <a:spLocks noChangeShapeType="1"/>
            </p:cNvSpPr>
            <p:nvPr/>
          </p:nvSpPr>
          <p:spPr bwMode="auto">
            <a:xfrm>
              <a:off x="3696" y="115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8" name="Line 11"/>
            <p:cNvSpPr>
              <a:spLocks noChangeShapeType="1"/>
            </p:cNvSpPr>
            <p:nvPr/>
          </p:nvSpPr>
          <p:spPr bwMode="auto">
            <a:xfrm flipV="1">
              <a:off x="4608" y="1152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9" name="Rectangle 12"/>
            <p:cNvSpPr>
              <a:spLocks noChangeArrowheads="1"/>
            </p:cNvSpPr>
            <p:nvPr/>
          </p:nvSpPr>
          <p:spPr bwMode="auto">
            <a:xfrm>
              <a:off x="2496" y="3264"/>
              <a:ext cx="1152" cy="672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Local Process</a:t>
              </a:r>
            </a:p>
          </p:txBody>
        </p:sp>
        <p:sp>
          <p:nvSpPr>
            <p:cNvPr id="9230" name="Line 13"/>
            <p:cNvSpPr>
              <a:spLocks noChangeShapeType="1"/>
            </p:cNvSpPr>
            <p:nvPr/>
          </p:nvSpPr>
          <p:spPr bwMode="auto">
            <a:xfrm>
              <a:off x="1920" y="3216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1" name="Line 14"/>
            <p:cNvSpPr>
              <a:spLocks noChangeShapeType="1"/>
            </p:cNvSpPr>
            <p:nvPr/>
          </p:nvSpPr>
          <p:spPr bwMode="auto">
            <a:xfrm flipV="1">
              <a:off x="3648" y="3264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2" name="Line 15"/>
            <p:cNvSpPr>
              <a:spLocks noChangeShapeType="1"/>
            </p:cNvSpPr>
            <p:nvPr/>
          </p:nvSpPr>
          <p:spPr bwMode="auto">
            <a:xfrm>
              <a:off x="528" y="11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FC2F31A-9A56-45FD-881B-2DDD20DB5518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 startAt="4"/>
            </a:pPr>
            <a:r>
              <a:rPr lang="en-US" altLang="zh-TW" sz="2800"/>
              <a:t>A packet generated from a local process passes to the OUTPUT chain immediately.</a:t>
            </a:r>
          </a:p>
          <a:p>
            <a:pPr marL="990600" lvl="1" indent="-533400" eaLnBrk="1" hangingPunct="1">
              <a:buFont typeface="Wingdings" panose="05000000000000000000" pitchFamily="2" charset="2"/>
              <a:buChar char="§"/>
            </a:pPr>
            <a:r>
              <a:rPr lang="en-US" altLang="zh-TW" sz="2400"/>
              <a:t>If it is accepted, the packet will be sent out.</a:t>
            </a:r>
          </a:p>
        </p:txBody>
      </p:sp>
      <p:grpSp>
        <p:nvGrpSpPr>
          <p:cNvPr id="10244" name="Group 3"/>
          <p:cNvGrpSpPr>
            <a:grpSpLocks/>
          </p:cNvGrpSpPr>
          <p:nvPr/>
        </p:nvGrpSpPr>
        <p:grpSpPr bwMode="auto">
          <a:xfrm>
            <a:off x="5486400" y="4648200"/>
            <a:ext cx="2819400" cy="1828800"/>
            <a:chOff x="528" y="672"/>
            <a:chExt cx="4704" cy="3264"/>
          </a:xfrm>
        </p:grpSpPr>
        <p:sp>
          <p:nvSpPr>
            <p:cNvPr id="10245" name="Oval 4"/>
            <p:cNvSpPr>
              <a:spLocks noChangeArrowheads="1"/>
            </p:cNvSpPr>
            <p:nvPr/>
          </p:nvSpPr>
          <p:spPr bwMode="auto">
            <a:xfrm>
              <a:off x="2448" y="672"/>
              <a:ext cx="1200" cy="9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Forward</a:t>
              </a:r>
            </a:p>
          </p:txBody>
        </p:sp>
        <p:sp>
          <p:nvSpPr>
            <p:cNvPr id="10246" name="Oval 5"/>
            <p:cNvSpPr>
              <a:spLocks noChangeArrowheads="1"/>
            </p:cNvSpPr>
            <p:nvPr/>
          </p:nvSpPr>
          <p:spPr bwMode="auto">
            <a:xfrm>
              <a:off x="816" y="2496"/>
              <a:ext cx="1200" cy="9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Input</a:t>
              </a:r>
            </a:p>
          </p:txBody>
        </p:sp>
        <p:sp>
          <p:nvSpPr>
            <p:cNvPr id="10247" name="Oval 6"/>
            <p:cNvSpPr>
              <a:spLocks noChangeArrowheads="1"/>
            </p:cNvSpPr>
            <p:nvPr/>
          </p:nvSpPr>
          <p:spPr bwMode="auto">
            <a:xfrm>
              <a:off x="3984" y="2496"/>
              <a:ext cx="1200" cy="9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Output</a:t>
              </a:r>
            </a:p>
          </p:txBody>
        </p:sp>
        <p:sp>
          <p:nvSpPr>
            <p:cNvPr id="10248" name="Rectangle 7"/>
            <p:cNvSpPr>
              <a:spLocks noChangeArrowheads="1"/>
            </p:cNvSpPr>
            <p:nvPr/>
          </p:nvSpPr>
          <p:spPr bwMode="auto">
            <a:xfrm>
              <a:off x="1008" y="768"/>
              <a:ext cx="912" cy="62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Routing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Decision</a:t>
              </a:r>
            </a:p>
          </p:txBody>
        </p:sp>
        <p:sp>
          <p:nvSpPr>
            <p:cNvPr id="10249" name="Line 8"/>
            <p:cNvSpPr>
              <a:spLocks noChangeShapeType="1"/>
            </p:cNvSpPr>
            <p:nvPr/>
          </p:nvSpPr>
          <p:spPr bwMode="auto">
            <a:xfrm>
              <a:off x="1440" y="144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0" name="Line 9"/>
            <p:cNvSpPr>
              <a:spLocks noChangeShapeType="1"/>
            </p:cNvSpPr>
            <p:nvPr/>
          </p:nvSpPr>
          <p:spPr bwMode="auto">
            <a:xfrm>
              <a:off x="1920" y="11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1" name="Line 10"/>
            <p:cNvSpPr>
              <a:spLocks noChangeShapeType="1"/>
            </p:cNvSpPr>
            <p:nvPr/>
          </p:nvSpPr>
          <p:spPr bwMode="auto">
            <a:xfrm>
              <a:off x="3696" y="115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2" name="Line 11"/>
            <p:cNvSpPr>
              <a:spLocks noChangeShapeType="1"/>
            </p:cNvSpPr>
            <p:nvPr/>
          </p:nvSpPr>
          <p:spPr bwMode="auto">
            <a:xfrm flipV="1">
              <a:off x="4608" y="1152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3" name="Rectangle 12"/>
            <p:cNvSpPr>
              <a:spLocks noChangeArrowheads="1"/>
            </p:cNvSpPr>
            <p:nvPr/>
          </p:nvSpPr>
          <p:spPr bwMode="auto">
            <a:xfrm>
              <a:off x="2496" y="3264"/>
              <a:ext cx="1152" cy="672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Local Process</a:t>
              </a:r>
            </a:p>
          </p:txBody>
        </p:sp>
        <p:sp>
          <p:nvSpPr>
            <p:cNvPr id="10254" name="Line 13"/>
            <p:cNvSpPr>
              <a:spLocks noChangeShapeType="1"/>
            </p:cNvSpPr>
            <p:nvPr/>
          </p:nvSpPr>
          <p:spPr bwMode="auto">
            <a:xfrm>
              <a:off x="1920" y="3216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5" name="Line 14"/>
            <p:cNvSpPr>
              <a:spLocks noChangeShapeType="1"/>
            </p:cNvSpPr>
            <p:nvPr/>
          </p:nvSpPr>
          <p:spPr bwMode="auto">
            <a:xfrm flipV="1">
              <a:off x="3648" y="3264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Line 15"/>
            <p:cNvSpPr>
              <a:spLocks noChangeShapeType="1"/>
            </p:cNvSpPr>
            <p:nvPr/>
          </p:nvSpPr>
          <p:spPr bwMode="auto">
            <a:xfrm>
              <a:off x="528" y="11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ystyle">
  <a:themeElements>
    <a:clrScheme name="mysty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ysty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mysty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sty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Settings\mhwong\Application Data\Microsoft\Templates\mystyle.pot</Template>
  <TotalTime>11821</TotalTime>
  <Words>4378</Words>
  <Application>Microsoft Macintosh PowerPoint</Application>
  <PresentationFormat>On-screen Show (4:3)</PresentationFormat>
  <Paragraphs>594</Paragraphs>
  <Slides>42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Times New Roman</vt:lpstr>
      <vt:lpstr>Wingdings</vt:lpstr>
      <vt:lpstr>mystyle</vt:lpstr>
      <vt:lpstr>Packet Filtering and Firewall</vt:lpstr>
      <vt:lpstr>What is a Packet Filter?</vt:lpstr>
      <vt:lpstr>Functions of Packet Filter</vt:lpstr>
      <vt:lpstr>Packet Filter under Linux</vt:lpstr>
      <vt:lpstr>iptables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Filtering Specifications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Firewall</vt:lpstr>
      <vt:lpstr>PowerPoint Presentation</vt:lpstr>
      <vt:lpstr>Remarks</vt:lpstr>
      <vt:lpstr>Appendix: Network Address Translation (NAT)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Filtering and Firewall</dc:title>
  <cp:lastModifiedBy>XU, Xuehan</cp:lastModifiedBy>
  <cp:revision>5</cp:revision>
  <dcterms:created xsi:type="dcterms:W3CDTF">1601-01-01T00:00:00Z</dcterms:created>
  <dcterms:modified xsi:type="dcterms:W3CDTF">2020-04-24T10:08:58Z</dcterms:modified>
</cp:coreProperties>
</file>