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sldIdLst>
    <p:sldId id="256" r:id="rId2"/>
    <p:sldId id="275" r:id="rId3"/>
    <p:sldId id="276" r:id="rId4"/>
    <p:sldId id="272" r:id="rId5"/>
    <p:sldId id="273" r:id="rId6"/>
    <p:sldId id="258" r:id="rId7"/>
    <p:sldId id="259" r:id="rId8"/>
    <p:sldId id="260" r:id="rId9"/>
    <p:sldId id="261" r:id="rId10"/>
    <p:sldId id="268" r:id="rId11"/>
    <p:sldId id="270" r:id="rId12"/>
    <p:sldId id="265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1" autoAdjust="0"/>
    <p:restoredTop sz="84831" autoAdjust="0"/>
  </p:normalViewPr>
  <p:slideViewPr>
    <p:cSldViewPr>
      <p:cViewPr varScale="1">
        <p:scale>
          <a:sx n="104" d="100"/>
          <a:sy n="104" d="100"/>
        </p:scale>
        <p:origin x="8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-26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fld id="{77E78565-3D8B-442A-B136-D1BF756B1D80}" type="datetimeFigureOut">
              <a:rPr lang="en-US"/>
              <a:pPr>
                <a:defRPr/>
              </a:pPr>
              <a:t>4/28/20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69DAAE-98C7-4CFC-AC9A-0826581CF5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C01335-B177-4813-B83E-007392277B54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05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b="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C01335-B177-4813-B83E-007392277B54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zh-TW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863837-E187-4C80-8362-4D320FA59988}" type="slidenum">
              <a:rPr lang="en-US" altLang="zh-TW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/>
              <a:t>Text to SHA256 Generator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http://www.timestampgenerator.com/tools/sha256-generator/</a:t>
            </a:r>
          </a:p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5C7305-243C-4002-9551-5105FC3775AC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29D76A-97B1-40B4-8FCB-088167D5B538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Password Hash Generator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https://unix4lyfe.org/crypt/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E8AE59-D414-48CC-B1EB-B0647717D38F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Linux Programmer's Manual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http://man7.org/linux/man-pages/man3/crypt.3.html</a:t>
            </a:r>
          </a:p>
          <a:p>
            <a:pPr eaLnBrk="1" hangingPunct="1">
              <a:spcBef>
                <a:spcPct val="0"/>
              </a:spcBef>
            </a:pPr>
            <a:endParaRPr lang="en-US" altLang="en-US" b="1" dirty="0"/>
          </a:p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Password Hash Generator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https://unix4lyfe.org/crypt/</a:t>
            </a:r>
          </a:p>
          <a:p>
            <a:pPr eaLnBrk="1" hangingPunct="1">
              <a:spcBef>
                <a:spcPct val="0"/>
              </a:spcBef>
            </a:pPr>
            <a:endParaRPr lang="en-US" altLang="en-US" b="1" dirty="0"/>
          </a:p>
          <a:p>
            <a:pPr eaLnBrk="1" hangingPunct="1">
              <a:spcBef>
                <a:spcPct val="0"/>
              </a:spcBef>
            </a:pPr>
            <a:r>
              <a:rPr lang="en-US" altLang="zh-TW" sz="1200" dirty="0" err="1"/>
              <a:t>B.b</a:t>
            </a:r>
            <a:r>
              <a:rPr lang="en-US" altLang="zh-TW" sz="1200" dirty="0"/>
              <a:t>/J96w</a:t>
            </a:r>
            <a:r>
              <a:rPr lang="zh-CN" altLang="en-US" sz="1200" dirty="0"/>
              <a:t> </a:t>
            </a:r>
            <a:r>
              <a:rPr lang="en-US" altLang="zh-CN" sz="1200" dirty="0"/>
              <a:t>is</a:t>
            </a:r>
            <a:r>
              <a:rPr lang="zh-CN" altLang="en-US" sz="1200" dirty="0"/>
              <a:t> </a:t>
            </a:r>
            <a:r>
              <a:rPr lang="en-US" altLang="zh-CN" sz="1200" dirty="0"/>
              <a:t>the </a:t>
            </a:r>
            <a:r>
              <a:rPr lang="en-US" altLang="zh-CN" sz="1200"/>
              <a:t>salt value of MD5</a:t>
            </a:r>
            <a:endParaRPr lang="en-US" altLang="en-US" b="1" dirty="0"/>
          </a:p>
          <a:p>
            <a:pPr eaLnBrk="1" hangingPunct="1">
              <a:spcBef>
                <a:spcPct val="0"/>
              </a:spcBef>
            </a:pPr>
            <a:endParaRPr lang="en-US" altLang="en-US" b="1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17D8B3-7616-4A58-A373-0850110D95BF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b="1" dirty="0"/>
              <a:t>How to Choose Strong Passwords (by Mozilla)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="1" dirty="0"/>
              <a:t>https://www.youtube.com/watch?v=COU5T-Wafa4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0E67CB-F244-419A-99B1-F903B9D96C5F}" type="slidenum">
              <a:rPr lang="en-US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78DA6-DB9F-4227-8176-63703A2398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178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E22B3-A5F8-4DA7-90EE-76DE46B611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04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A8848-92DD-43A0-AF6B-A30007E745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94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7EE50-7200-4B86-918D-4D74D918DE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8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30527-49F0-4EB1-8E0E-F50C68C489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45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9E281-1861-402E-9CE7-99B8925D526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846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C9E1E-5227-45D5-927A-D2252F92F8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65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FDF98-D021-4E96-8B2E-013A9EC0EA6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353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38A135-8E29-4E20-8E80-53F3B5B2B9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6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8BD7B-AE74-4A38-822D-0C93C68DD4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13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D70FE-5C89-4EB0-BF99-D65EA6D050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009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D1C5A3-EFFC-4389-A3EE-D3B9B65EACC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/>
              <a:t>Password</a:t>
            </a:r>
            <a:endParaRPr lang="en-US" altLang="zh-TW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Dictionary Attack</a:t>
            </a:r>
          </a:p>
          <a:p>
            <a:pPr lvl="1" eaLnBrk="1" hangingPunct="1"/>
            <a:r>
              <a:rPr lang="en-US" altLang="zh-TW" sz="2400" dirty="0"/>
              <a:t>System crackers simply hash a dictionary of words, its simple variations, and common passwords using the salt value, which is exposed.</a:t>
            </a:r>
          </a:p>
          <a:p>
            <a:pPr lvl="1" eaLnBrk="1" hangingPunct="1"/>
            <a:r>
              <a:rPr lang="en-US" altLang="zh-TW" sz="2400" dirty="0"/>
              <a:t>Compare the hashed passwords in the 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</a:t>
            </a:r>
            <a:r>
              <a:rPr lang="en-US" altLang="zh-TW" sz="2400" dirty="0" err="1"/>
              <a:t>passwd</a:t>
            </a:r>
            <a:r>
              <a:rPr lang="en-US" altLang="zh-TW" sz="2400" dirty="0"/>
              <a:t> file.</a:t>
            </a:r>
          </a:p>
          <a:p>
            <a:pPr lvl="2" eaLnBrk="1" hangingPunct="1"/>
            <a:r>
              <a:rPr lang="en-US" altLang="zh-TW" sz="2000" dirty="0"/>
              <a:t>Some old Unix systems in the past do not have Shadow Suite</a:t>
            </a:r>
          </a:p>
          <a:p>
            <a:pPr lvl="1" eaLnBrk="1" hangingPunct="1"/>
            <a:r>
              <a:rPr lang="en-US" altLang="zh-TW" sz="2400" dirty="0"/>
              <a:t>Some crackers even build a database for a dictionary using all 4096 salt values.</a:t>
            </a:r>
          </a:p>
          <a:p>
            <a:pPr lvl="1" eaLnBrk="1" hangingPunct="1"/>
            <a:r>
              <a:rPr lang="en-US" altLang="zh-TW" sz="2400" dirty="0"/>
              <a:t>A database of say 400,000 dictionary words and their simple variations would easily fit into 4GB hard disk space.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</p:txBody>
      </p:sp>
      <p:sp>
        <p:nvSpPr>
          <p:cNvPr id="1024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46BD61-0B81-4C57-926C-86A655F5356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chemeClr val="accent2"/>
                </a:solidFill>
              </a:rPr>
              <a:t>crypt(3)</a:t>
            </a:r>
            <a:r>
              <a:rPr lang="en-US" altLang="zh-TW" sz="2800" dirty="0">
                <a:solidFill>
                  <a:schemeClr val="accent2"/>
                </a:solidFill>
              </a:rPr>
              <a:t> [Nowadays]</a:t>
            </a:r>
          </a:p>
          <a:p>
            <a:pPr lvl="1" eaLnBrk="1" hangingPunct="1"/>
            <a:r>
              <a:rPr lang="en-US" altLang="zh-TW" sz="2400" dirty="0"/>
              <a:t>Nowadays, 56-bit key size is too small</a:t>
            </a:r>
          </a:p>
          <a:p>
            <a:pPr lvl="2" eaLnBrk="1" hangingPunct="1"/>
            <a:r>
              <a:rPr lang="en-US" altLang="zh-TW" sz="2000" dirty="0"/>
              <a:t>Brute force attacks using modern computers are now feasible</a:t>
            </a:r>
          </a:p>
          <a:p>
            <a:pPr lvl="1" eaLnBrk="1" hangingPunct="1"/>
            <a:r>
              <a:rPr lang="en-US" altLang="zh-TW" sz="2400" dirty="0"/>
              <a:t>DES was declared dead in July 1998</a:t>
            </a:r>
          </a:p>
          <a:p>
            <a:pPr lvl="1" eaLnBrk="1" hangingPunct="1"/>
            <a:r>
              <a:rPr lang="en-US" altLang="zh-TW" sz="2400" dirty="0"/>
              <a:t>Different hash functions can now be used by </a:t>
            </a:r>
            <a:r>
              <a:rPr lang="en-US" altLang="zh-TW" sz="2400" b="1" dirty="0">
                <a:solidFill>
                  <a:srgbClr val="0070C0"/>
                </a:solidFill>
              </a:rPr>
              <a:t>crypt(3)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2" eaLnBrk="1" hangingPunct="1"/>
            <a:r>
              <a:rPr lang="en-US" altLang="zh-TW" sz="2000" dirty="0"/>
              <a:t>MD5</a:t>
            </a:r>
          </a:p>
          <a:p>
            <a:pPr lvl="3" eaLnBrk="1" hangingPunct="1"/>
            <a:r>
              <a:rPr lang="en-US" altLang="zh-TW" sz="1800" dirty="0"/>
              <a:t>Already broken in terms of collision resistance (more details in later lecture)</a:t>
            </a:r>
          </a:p>
          <a:p>
            <a:pPr lvl="3" eaLnBrk="1" hangingPunct="1"/>
            <a:r>
              <a:rPr lang="en-US" altLang="zh-TW" sz="1800" dirty="0"/>
              <a:t>An actual attack was demonstrated in 2004</a:t>
            </a:r>
          </a:p>
          <a:p>
            <a:pPr lvl="3" eaLnBrk="1" hangingPunct="1"/>
            <a:r>
              <a:rPr lang="en-US" altLang="zh-TW" sz="1800" dirty="0"/>
              <a:t>In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/shadow, the password hashed by MD5 starts with $1$</a:t>
            </a:r>
          </a:p>
          <a:p>
            <a:pPr lvl="3" eaLnBrk="1" hangingPunct="1"/>
            <a:r>
              <a:rPr lang="en-US" altLang="zh-TW" sz="1800" dirty="0"/>
              <a:t>E.g., $1$B.b/J96w$MledX9lKKehdB2romH0XH1</a:t>
            </a:r>
          </a:p>
          <a:p>
            <a:pPr lvl="2" eaLnBrk="1" hangingPunct="1"/>
            <a:r>
              <a:rPr lang="en-US" altLang="zh-TW" sz="2000" dirty="0"/>
              <a:t>SHA-256</a:t>
            </a:r>
          </a:p>
          <a:p>
            <a:pPr lvl="3" eaLnBrk="1" hangingPunct="1"/>
            <a:r>
              <a:rPr lang="en-US" altLang="zh-TW" sz="1800" dirty="0"/>
              <a:t>In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/shadow, the password hashed by SHA-256 starts with $5$</a:t>
            </a:r>
          </a:p>
          <a:p>
            <a:pPr lvl="2" eaLnBrk="1" hangingPunct="1"/>
            <a:r>
              <a:rPr lang="en-US" altLang="zh-TW" sz="2000" dirty="0"/>
              <a:t>SHA-512</a:t>
            </a:r>
          </a:p>
          <a:p>
            <a:pPr lvl="3" eaLnBrk="1" hangingPunct="1"/>
            <a:r>
              <a:rPr lang="en-US" altLang="zh-TW" sz="1800" dirty="0"/>
              <a:t>In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/shadow, the password hashed by SHA-512 starts with $6$</a:t>
            </a:r>
          </a:p>
          <a:p>
            <a:pPr lvl="2" eaLnBrk="1" hangingPunct="1"/>
            <a:endParaRPr lang="en-US" altLang="zh-TW" dirty="0"/>
          </a:p>
          <a:p>
            <a:pPr lvl="1" eaLnBrk="1" hangingPunct="1"/>
            <a:endParaRPr lang="en-US" altLang="zh-TW" sz="2400" dirty="0"/>
          </a:p>
        </p:txBody>
      </p:sp>
      <p:sp>
        <p:nvSpPr>
          <p:cNvPr id="1126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FF591E-A331-4A4F-A05D-B84CA2E0680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172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Strong password</a:t>
            </a:r>
          </a:p>
          <a:p>
            <a:pPr lvl="1" eaLnBrk="1" hangingPunct="1"/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70C0"/>
                </a:solidFill>
              </a:rPr>
              <a:t>crypt(3)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function nowadays is still vulnerable to Dictionary Attacks</a:t>
            </a:r>
          </a:p>
          <a:p>
            <a:pPr lvl="1" eaLnBrk="1" hangingPunct="1"/>
            <a:r>
              <a:rPr lang="en-US" altLang="zh-TW" sz="2400" dirty="0"/>
              <a:t>To prevent Dictionary Attacks, we should avoid using common words or its simple variations as the password</a:t>
            </a:r>
          </a:p>
          <a:p>
            <a:pPr lvl="1" eaLnBrk="1" hangingPunct="1"/>
            <a:r>
              <a:rPr lang="en-US" altLang="zh-TW" sz="2400" dirty="0"/>
              <a:t>The password should contain: </a:t>
            </a:r>
          </a:p>
          <a:p>
            <a:pPr lvl="2" eaLnBrk="1" hangingPunct="1"/>
            <a:r>
              <a:rPr lang="en-US" altLang="zh-TW" sz="2000" dirty="0"/>
              <a:t>Upper case letters (A-Z)</a:t>
            </a:r>
          </a:p>
          <a:p>
            <a:pPr lvl="2" eaLnBrk="1" hangingPunct="1"/>
            <a:r>
              <a:rPr lang="en-US" altLang="zh-TW" sz="2000" dirty="0"/>
              <a:t>Lower case letters (a-z)</a:t>
            </a:r>
          </a:p>
          <a:p>
            <a:pPr lvl="2" eaLnBrk="1" hangingPunct="1"/>
            <a:r>
              <a:rPr lang="en-US" altLang="zh-TW" sz="2000" dirty="0"/>
              <a:t>Digits (0-9)</a:t>
            </a:r>
          </a:p>
          <a:p>
            <a:pPr lvl="2" eaLnBrk="1" hangingPunct="1"/>
            <a:r>
              <a:rPr lang="en-US" altLang="zh-TW" sz="2000" dirty="0"/>
              <a:t>Special characters (such as ! * $ #)</a:t>
            </a:r>
          </a:p>
          <a:p>
            <a:pPr lvl="1" eaLnBrk="1" hangingPunct="1"/>
            <a:r>
              <a:rPr lang="en-US" altLang="zh-TW" sz="2400" dirty="0"/>
              <a:t>The password length has to be at least 12-14</a:t>
            </a:r>
          </a:p>
          <a:p>
            <a:pPr lvl="2" eaLnBrk="1" hangingPunct="1"/>
            <a:r>
              <a:rPr lang="en-US" altLang="zh-TW" sz="2000" dirty="0"/>
              <a:t>To make brute force attacks infeasible</a:t>
            </a:r>
          </a:p>
          <a:p>
            <a:pPr lvl="2" eaLnBrk="1" hangingPunct="1"/>
            <a:r>
              <a:rPr lang="en-HK" altLang="en-US" sz="2000" dirty="0"/>
              <a:t>A Windows password with length 8 can be cracked in 2.5 hours using GeForce RTX 2080Ti (Feb 2019)</a:t>
            </a:r>
            <a:endParaRPr lang="en-US" altLang="zh-TW" sz="2000" dirty="0"/>
          </a:p>
          <a:p>
            <a:pPr lvl="2" eaLnBrk="1" hangingPunct="1"/>
            <a:r>
              <a:rPr lang="en-US" altLang="zh-TW" sz="2000" dirty="0"/>
              <a:t>MD5, SHA-256, and SHA-512 support having passwords with more than 8 characters</a:t>
            </a:r>
          </a:p>
          <a:p>
            <a:pPr lvl="2" eaLnBrk="1" hangingPunct="1"/>
            <a:endParaRPr lang="zh-TW" altLang="en-US" sz="2000" dirty="0"/>
          </a:p>
        </p:txBody>
      </p:sp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AF50F8-250C-4E9F-8907-DFFBBEC3AFDC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7912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A way to create strong passwords</a:t>
            </a:r>
          </a:p>
          <a:p>
            <a:pPr lvl="1" eaLnBrk="1" hangingPunct="1"/>
            <a:r>
              <a:rPr lang="en-US" altLang="zh-TW" sz="2400" dirty="0"/>
              <a:t>Think of a phrase that is relatively obscure, but easy to remember.</a:t>
            </a:r>
          </a:p>
          <a:p>
            <a:pPr lvl="1" eaLnBrk="1" hangingPunct="1"/>
            <a:r>
              <a:rPr lang="en-US" altLang="zh-TW" sz="2400" dirty="0"/>
              <a:t>It can be a line from a song, a book, or a movie.</a:t>
            </a:r>
          </a:p>
          <a:p>
            <a:pPr lvl="1" eaLnBrk="1" hangingPunct="1"/>
            <a:r>
              <a:rPr lang="en-US" altLang="zh-TW" sz="2400" dirty="0"/>
              <a:t>Create an acronym from it.</a:t>
            </a:r>
          </a:p>
          <a:p>
            <a:pPr lvl="2" eaLnBrk="1" hangingPunct="1"/>
            <a:r>
              <a:rPr lang="en-US" altLang="zh-TW" sz="2000" dirty="0"/>
              <a:t>E.g. </a:t>
            </a:r>
            <a:r>
              <a:rPr lang="en-US" altLang="zh-TW" sz="2000" u="sng" dirty="0"/>
              <a:t>A</a:t>
            </a:r>
            <a:r>
              <a:rPr lang="en-US" altLang="zh-TW" sz="2000" dirty="0"/>
              <a:t> </a:t>
            </a:r>
            <a:r>
              <a:rPr lang="en-US" altLang="zh-TW" sz="2000" u="sng" dirty="0"/>
              <a:t>s</a:t>
            </a:r>
            <a:r>
              <a:rPr lang="en-US" altLang="zh-TW" sz="2000" dirty="0"/>
              <a:t>titch </a:t>
            </a:r>
            <a:r>
              <a:rPr lang="en-US" altLang="zh-TW" sz="2000" u="sng" dirty="0"/>
              <a:t>i</a:t>
            </a:r>
            <a:r>
              <a:rPr lang="en-US" altLang="zh-TW" sz="2000" dirty="0"/>
              <a:t>n </a:t>
            </a:r>
            <a:r>
              <a:rPr lang="en-US" altLang="zh-TW" sz="2000" u="sng" dirty="0"/>
              <a:t>t</a:t>
            </a:r>
            <a:r>
              <a:rPr lang="en-US" altLang="zh-TW" sz="2000" dirty="0"/>
              <a:t>ime </a:t>
            </a:r>
            <a:r>
              <a:rPr lang="en-US" altLang="zh-TW" sz="2000" u="sng" dirty="0"/>
              <a:t>s</a:t>
            </a:r>
            <a:r>
              <a:rPr lang="en-US" altLang="zh-TW" sz="2000" dirty="0"/>
              <a:t>aves </a:t>
            </a:r>
            <a:r>
              <a:rPr lang="en-US" altLang="zh-TW" sz="2000" u="sng" dirty="0"/>
              <a:t>nine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/>
              <a:t>AsiTs9</a:t>
            </a:r>
          </a:p>
          <a:p>
            <a:pPr lvl="1" eaLnBrk="1" hangingPunct="1"/>
            <a:r>
              <a:rPr lang="en-US" altLang="zh-TW" sz="2400" dirty="0"/>
              <a:t>Add special characters and more characters to make the length longer</a:t>
            </a:r>
          </a:p>
          <a:p>
            <a:pPr eaLnBrk="1" hangingPunct="1"/>
            <a:r>
              <a:rPr lang="en-US" altLang="zh-TW" sz="2800" dirty="0"/>
              <a:t>We should also avoid using the same password for different accounts</a:t>
            </a:r>
          </a:p>
          <a:p>
            <a:pPr lvl="1" eaLnBrk="1" hangingPunct="1"/>
            <a:r>
              <a:rPr lang="en-US" altLang="zh-TW" sz="2400" dirty="0"/>
              <a:t>E.g., An unethical forum administrator may use our forum passwords to login our email accounts</a:t>
            </a:r>
          </a:p>
          <a:p>
            <a:pPr lvl="2" eaLnBrk="1" hangingPunct="1"/>
            <a:r>
              <a:rPr lang="en-US" altLang="zh-TW" sz="2000" dirty="0"/>
              <a:t>We </a:t>
            </a:r>
            <a:r>
              <a:rPr lang="en-US" altLang="zh-TW" sz="2000" u="sng" dirty="0"/>
              <a:t>cannot</a:t>
            </a:r>
            <a:r>
              <a:rPr lang="en-US" altLang="zh-TW" sz="2000" dirty="0"/>
              <a:t> assume that our passwords stored in some other systems must be in hashed format</a:t>
            </a:r>
          </a:p>
          <a:p>
            <a:pPr lvl="2" eaLnBrk="1" hangingPunct="1"/>
            <a:r>
              <a:rPr lang="en-US" altLang="zh-TW" sz="2000" dirty="0"/>
              <a:t>They may be stored in plain text only</a:t>
            </a:r>
          </a:p>
        </p:txBody>
      </p:sp>
      <p:sp>
        <p:nvSpPr>
          <p:cNvPr id="1331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6B3565-24AB-4D06-B61F-6564920E4866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36EF43-3EDC-4D2A-952D-844D55EB26EE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Reference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Linux Programmer's Manual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800" dirty="0"/>
              <a:t>http://man7.org/linux/man-pages/man3/crypt.3.html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Password checking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In a secure system, passwords are stored in a hashed format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For example, if the password in plaintext is “</a:t>
            </a:r>
            <a:r>
              <a:rPr lang="en-HK" altLang="zh-TW" sz="2000" dirty="0" err="1"/>
              <a:t>MyPasswd</a:t>
            </a:r>
            <a:r>
              <a:rPr lang="en-HK" altLang="zh-TW" sz="2000" dirty="0"/>
              <a:t>”, one of the possible hashed format is “</a:t>
            </a:r>
            <a:r>
              <a:rPr lang="en-US" altLang="zh-TW" sz="2000" dirty="0"/>
              <a:t>A1e6utMHAS.aQ”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Hashed vs. Encrypted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Hashed: intended for one way only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Encrypted: possible to decrypt with a valid key</a:t>
            </a:r>
          </a:p>
          <a:p>
            <a:pPr lvl="1" eaLnBrk="1" hangingPunct="1">
              <a:lnSpc>
                <a:spcPct val="90000"/>
              </a:lnSpc>
            </a:pPr>
            <a:r>
              <a:rPr lang="en-HK" altLang="zh-TW" sz="2400" dirty="0"/>
              <a:t>When the user enters the password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The input will be hashed in the same way to get a hash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The hash value will be matched with the stored password in the hashed format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If they are the same, the password is correct</a:t>
            </a:r>
          </a:p>
          <a:p>
            <a:pPr lvl="2" eaLnBrk="1" hangingPunct="1">
              <a:lnSpc>
                <a:spcPct val="90000"/>
              </a:lnSpc>
            </a:pPr>
            <a:r>
              <a:rPr lang="en-HK" altLang="zh-TW" sz="2000" dirty="0"/>
              <a:t>Otherwise, the password is not correct</a:t>
            </a:r>
            <a:endParaRPr lang="en-US" altLang="zh-TW" sz="2000" dirty="0"/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0C1925-4350-4469-8653-67222A72E16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73818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solidFill>
                  <a:schemeClr val="accent2"/>
                </a:solidFill>
              </a:rPr>
              <a:t>Password Storage (without shadowing)</a:t>
            </a:r>
          </a:p>
          <a:p>
            <a:pPr lvl="1" eaLnBrk="1" hangingPunct="1"/>
            <a:r>
              <a:rPr lang="en-US" altLang="zh-TW" sz="2000" dirty="0"/>
              <a:t>In the past, on a Unix system without Shadow Suite, user information including passwords is stored in the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passwd</a:t>
            </a:r>
            <a:r>
              <a:rPr lang="en-US" altLang="zh-TW" sz="2000" dirty="0"/>
              <a:t> file.</a:t>
            </a:r>
          </a:p>
          <a:p>
            <a:pPr lvl="1" eaLnBrk="1" hangingPunct="1"/>
            <a:r>
              <a:rPr lang="en-US" altLang="zh-TW" sz="2000" dirty="0"/>
              <a:t>Each line is a colon-separated record.</a:t>
            </a:r>
          </a:p>
          <a:p>
            <a:pPr lvl="1" eaLnBrk="1" hangingPunct="1"/>
            <a:r>
              <a:rPr lang="en-US" altLang="zh-TW" sz="2000" dirty="0"/>
              <a:t>Example</a:t>
            </a:r>
            <a:r>
              <a:rPr lang="en-US" altLang="zh-TW" sz="1800" dirty="0"/>
              <a:t>	</a:t>
            </a:r>
          </a:p>
          <a:p>
            <a:pPr lvl="2" eaLnBrk="1" hangingPunct="1"/>
            <a:r>
              <a:rPr lang="en-US" altLang="zh-TW" sz="1800" dirty="0"/>
              <a:t>dummy:A1e6utMHAS.aQ:500:500:Dummy:/home/dummy:/bin/bash</a:t>
            </a:r>
          </a:p>
          <a:p>
            <a:pPr lvl="1" eaLnBrk="1" hangingPunct="1"/>
            <a:r>
              <a:rPr lang="en-US" altLang="zh-TW" sz="2000" dirty="0"/>
              <a:t>The fields are</a:t>
            </a:r>
          </a:p>
          <a:p>
            <a:pPr lvl="2" eaLnBrk="1" hangingPunct="1"/>
            <a:r>
              <a:rPr lang="en-US" altLang="zh-TW" sz="1800" dirty="0"/>
              <a:t>Username</a:t>
            </a:r>
          </a:p>
          <a:p>
            <a:pPr lvl="2" eaLnBrk="1" hangingPunct="1"/>
            <a:r>
              <a:rPr lang="en-US" altLang="zh-TW" sz="1800" dirty="0"/>
              <a:t>Hashed password</a:t>
            </a:r>
          </a:p>
          <a:p>
            <a:pPr lvl="3" eaLnBrk="1" hangingPunct="1"/>
            <a:r>
              <a:rPr lang="en-HK" altLang="zh-TW" sz="1400" dirty="0"/>
              <a:t>Passwords are not stored in plain text</a:t>
            </a:r>
            <a:endParaRPr lang="en-US" altLang="zh-TW" sz="1400" dirty="0"/>
          </a:p>
          <a:p>
            <a:pPr lvl="2" eaLnBrk="1" hangingPunct="1"/>
            <a:r>
              <a:rPr lang="en-US" altLang="zh-TW" sz="1800" dirty="0"/>
              <a:t>User ID</a:t>
            </a:r>
          </a:p>
          <a:p>
            <a:pPr lvl="2" eaLnBrk="1" hangingPunct="1"/>
            <a:r>
              <a:rPr lang="en-US" altLang="zh-TW" sz="1800" dirty="0"/>
              <a:t>Group ID</a:t>
            </a:r>
          </a:p>
          <a:p>
            <a:pPr lvl="2" eaLnBrk="1" hangingPunct="1"/>
            <a:r>
              <a:rPr lang="en-US" altLang="zh-TW" sz="1800" dirty="0"/>
              <a:t>Comment (often user name)</a:t>
            </a:r>
          </a:p>
          <a:p>
            <a:pPr lvl="2" eaLnBrk="1" hangingPunct="1"/>
            <a:r>
              <a:rPr lang="en-US" altLang="zh-TW" sz="1800" dirty="0"/>
              <a:t>Home directory</a:t>
            </a:r>
          </a:p>
          <a:p>
            <a:pPr lvl="2" eaLnBrk="1" hangingPunct="1"/>
            <a:r>
              <a:rPr lang="en-US" altLang="zh-TW" sz="1800" dirty="0"/>
              <a:t>Default shell</a:t>
            </a:r>
          </a:p>
          <a:p>
            <a:pPr lvl="1" eaLnBrk="1" hangingPunct="1"/>
            <a:r>
              <a:rPr lang="en-US" altLang="zh-TW" sz="2000" dirty="0"/>
              <a:t>This file is owned by root, but readable by any user in the system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6BD73E-6C46-4605-9FA7-60F794FA7FF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</p:spTree>
    <p:extLst>
      <p:ext uri="{BB962C8B-B14F-4D97-AF65-F5344CB8AC3E}">
        <p14:creationId xmlns:p14="http://schemas.microsoft.com/office/powerpoint/2010/main" val="357342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6096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Password Shadowing</a:t>
            </a:r>
          </a:p>
          <a:p>
            <a:pPr lvl="1" eaLnBrk="1" hangingPunct="1"/>
            <a:r>
              <a:rPr lang="en-US" altLang="zh-TW" dirty="0"/>
              <a:t>Hide the hashed passwords from normal users.</a:t>
            </a:r>
          </a:p>
          <a:p>
            <a:pPr lvl="1" eaLnBrk="1" hangingPunct="1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r>
              <a:rPr lang="en-US" altLang="zh-TW" dirty="0"/>
              <a:t> still exists, but it does not contain hashed passwords.  An ‘x’ is put in the field.</a:t>
            </a:r>
          </a:p>
          <a:p>
            <a:pPr lvl="2" eaLnBrk="1" hangingPunct="1"/>
            <a:r>
              <a:rPr lang="en-US" altLang="zh-TW" dirty="0"/>
              <a:t>Example</a:t>
            </a:r>
          </a:p>
          <a:p>
            <a:pPr lvl="3" eaLnBrk="1" hangingPunct="1"/>
            <a:r>
              <a:rPr lang="en-US" altLang="zh-TW" dirty="0"/>
              <a:t>dummy:x:500:500:Dummy:/home/dummy:/bin/bash</a:t>
            </a:r>
          </a:p>
          <a:p>
            <a:pPr lvl="1" eaLnBrk="1" hangingPunct="1"/>
            <a:r>
              <a:rPr lang="en-US" altLang="zh-TW" dirty="0"/>
              <a:t>Another file called /</a:t>
            </a:r>
            <a:r>
              <a:rPr lang="en-US" altLang="zh-TW" dirty="0" err="1"/>
              <a:t>etc</a:t>
            </a:r>
            <a:r>
              <a:rPr lang="en-US" altLang="zh-TW" dirty="0"/>
              <a:t>/shadow is created.</a:t>
            </a:r>
          </a:p>
          <a:p>
            <a:pPr lvl="2" eaLnBrk="1" hangingPunct="1"/>
            <a:r>
              <a:rPr lang="en-US" altLang="zh-TW" dirty="0"/>
              <a:t>Contains the hashed passwords.</a:t>
            </a:r>
          </a:p>
          <a:p>
            <a:pPr lvl="2" eaLnBrk="1" hangingPunct="1"/>
            <a:r>
              <a:rPr lang="en-US" altLang="zh-TW" dirty="0"/>
              <a:t>Only readable by root.</a:t>
            </a:r>
          </a:p>
          <a:p>
            <a:pPr lvl="2" eaLnBrk="1" hangingPunct="1"/>
            <a:r>
              <a:rPr lang="en-US" altLang="zh-TW" dirty="0"/>
              <a:t>Example</a:t>
            </a:r>
          </a:p>
          <a:p>
            <a:pPr lvl="3" eaLnBrk="1" hangingPunct="1"/>
            <a:r>
              <a:rPr lang="en-US" altLang="zh-TW" dirty="0"/>
              <a:t>dummy:A1e6utMHAS.aQ:10000:0:99999:7:::</a:t>
            </a:r>
          </a:p>
          <a:p>
            <a:pPr lvl="1" eaLnBrk="1" hangingPunct="1"/>
            <a:r>
              <a:rPr lang="en-US" altLang="zh-TW" dirty="0"/>
              <a:t>Password shadowing is now considered essential for password security.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6BD73E-6C46-4605-9FA7-60F794FA7FF8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6019800"/>
          </a:xfrm>
        </p:spPr>
        <p:txBody>
          <a:bodyPr/>
          <a:lstStyle/>
          <a:p>
            <a:pPr lvl="1" eaLnBrk="1" hangingPunct="1"/>
            <a:r>
              <a:rPr lang="en-US" altLang="zh-TW" sz="2400"/>
              <a:t>Format of the Shadow file</a:t>
            </a: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username</a:t>
            </a:r>
            <a:r>
              <a:rPr lang="en-US" altLang="zh-TW" sz="2000"/>
              <a:t>: The User Name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passwd</a:t>
            </a:r>
            <a:r>
              <a:rPr lang="en-US" altLang="zh-TW" sz="2000"/>
              <a:t>: The hashed password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last</a:t>
            </a:r>
            <a:r>
              <a:rPr lang="en-US" altLang="zh-TW" sz="2000"/>
              <a:t>: Days since Jan 1, 1970 that password was last changed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may</a:t>
            </a:r>
            <a:r>
              <a:rPr lang="en-US" altLang="zh-TW" sz="2000"/>
              <a:t>: Days before password may be changed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must</a:t>
            </a:r>
            <a:r>
              <a:rPr lang="en-US" altLang="zh-TW" sz="2000"/>
              <a:t>: Days after which password must be changed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warn</a:t>
            </a:r>
            <a:r>
              <a:rPr lang="en-US" altLang="zh-TW" sz="2000"/>
              <a:t>: Days before password is to expire that user is warned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expire</a:t>
            </a:r>
            <a:r>
              <a:rPr lang="en-US" altLang="zh-TW" sz="2000"/>
              <a:t>: Days after password expires that account is disabled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disable</a:t>
            </a:r>
            <a:r>
              <a:rPr lang="en-US" altLang="zh-TW" sz="2000"/>
              <a:t>: Days since Jan 1, 1970 that account is disabled </a:t>
            </a:r>
          </a:p>
          <a:p>
            <a:pPr lvl="2" eaLnBrk="1" hangingPunct="1"/>
            <a:r>
              <a:rPr lang="en-US" altLang="zh-TW" sz="2000"/>
              <a:t> </a:t>
            </a:r>
            <a:r>
              <a:rPr lang="en-US" altLang="zh-TW" sz="2000" b="1">
                <a:solidFill>
                  <a:srgbClr val="0070C0"/>
                </a:solidFill>
              </a:rPr>
              <a:t>reserved</a:t>
            </a:r>
            <a:r>
              <a:rPr lang="en-US" altLang="zh-TW" sz="2000"/>
              <a:t>: A reserved field 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676400" y="1219200"/>
            <a:ext cx="6469063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username:passwd:last:may:must:warn:expire:disable:reserved</a:t>
            </a:r>
            <a:endParaRPr lang="zh-TW" altLang="en-US" sz="200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FA1E-9642-4C9F-8A06-A509D2BF450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943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solidFill>
                  <a:schemeClr val="accent2"/>
                </a:solidFill>
              </a:rPr>
              <a:t>One way hash functions</a:t>
            </a:r>
          </a:p>
          <a:p>
            <a:pPr lvl="1" eaLnBrk="1" hangingPunct="1"/>
            <a:r>
              <a:rPr lang="en-US" altLang="zh-TW" sz="2400" dirty="0"/>
              <a:t>Convert data with arbitrary length to a fixed size hash</a:t>
            </a:r>
          </a:p>
          <a:p>
            <a:pPr lvl="1" eaLnBrk="1" hangingPunct="1"/>
            <a:r>
              <a:rPr lang="en-US" altLang="zh-TW" sz="2400" dirty="0"/>
              <a:t>Computation is easy in one direction.</a:t>
            </a:r>
          </a:p>
          <a:p>
            <a:pPr lvl="1" eaLnBrk="1" hangingPunct="1"/>
            <a:r>
              <a:rPr lang="en-US" altLang="zh-TW" sz="2400" dirty="0"/>
              <a:t>Time consuming to calculate in the reverse direction.</a:t>
            </a:r>
          </a:p>
          <a:p>
            <a:pPr lvl="1" eaLnBrk="1" hangingPunct="1"/>
            <a:r>
              <a:rPr lang="en-US" altLang="zh-TW" sz="2400" dirty="0"/>
              <a:t>An example is SHA-256</a:t>
            </a:r>
          </a:p>
          <a:p>
            <a:pPr lvl="2" eaLnBrk="1" hangingPunct="1"/>
            <a:r>
              <a:rPr lang="en-US" altLang="zh-TW" sz="2000" dirty="0"/>
              <a:t>Given a string, say “test306”, it can be easily converted to the SHA-256 hash (hash size = 256 bit): afafde32b02ebbc6940786ccb680d74a00e6a70b57ea1093205b0b15c3cfe60b</a:t>
            </a:r>
          </a:p>
          <a:p>
            <a:pPr lvl="2" eaLnBrk="1" hangingPunct="1"/>
            <a:r>
              <a:rPr lang="en-US" altLang="zh-TW" sz="2000" dirty="0"/>
              <a:t>But given the SHA-256 hash: afafde32b02ebbc6940786ccb680d74a00e6a70b57ea1093205b0b15c3cfe60b, it is theoretically infeasible to convert back to “test306”</a:t>
            </a:r>
          </a:p>
          <a:p>
            <a:pPr lvl="1" eaLnBrk="1" hangingPunct="1"/>
            <a:r>
              <a:rPr lang="en-US" altLang="zh-TW" sz="2400" dirty="0"/>
              <a:t>See later lecture for more details</a:t>
            </a:r>
          </a:p>
          <a:p>
            <a:pPr lvl="2" eaLnBrk="1" hangingPunct="1"/>
            <a:endParaRPr lang="en-US" altLang="zh-TW" dirty="0"/>
          </a:p>
        </p:txBody>
      </p:sp>
      <p:sp>
        <p:nvSpPr>
          <p:cNvPr id="61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AFBEE0-8B9F-4A73-AD7E-27E03E28A52D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solidFill>
                  <a:schemeClr val="accent2"/>
                </a:solidFill>
              </a:rPr>
              <a:t>crypt(3)</a:t>
            </a:r>
            <a:r>
              <a:rPr lang="en-US" altLang="zh-TW" sz="2800" dirty="0">
                <a:solidFill>
                  <a:schemeClr val="accent2"/>
                </a:solidFill>
              </a:rPr>
              <a:t> [Original Implementation using DES]</a:t>
            </a:r>
          </a:p>
          <a:p>
            <a:pPr lvl="1" eaLnBrk="1" hangingPunct="1"/>
            <a:r>
              <a:rPr lang="en-US" altLang="zh-TW" sz="2400" dirty="0"/>
              <a:t>Password hash / encrypt</a:t>
            </a:r>
          </a:p>
          <a:p>
            <a:pPr lvl="1" eaLnBrk="1" hangingPunct="1"/>
            <a:r>
              <a:rPr lang="en-US" altLang="zh-TW" sz="2400" dirty="0"/>
              <a:t>C library function used by Unix (in manual section 3)</a:t>
            </a:r>
            <a:endParaRPr lang="en-US" altLang="zh-TW" sz="2000" dirty="0"/>
          </a:p>
          <a:p>
            <a:pPr lvl="1" eaLnBrk="1" hangingPunct="1"/>
            <a:r>
              <a:rPr lang="en-US" altLang="zh-TW" sz="2400" dirty="0"/>
              <a:t>Take the first 8 characters of the password</a:t>
            </a:r>
          </a:p>
          <a:p>
            <a:pPr lvl="1" eaLnBrk="1" hangingPunct="1"/>
            <a:r>
              <a:rPr lang="en-US" altLang="zh-TW" sz="2400" dirty="0"/>
              <a:t>Concatenate the low 7-bits of each of these 8 characters into a 56-bit key.</a:t>
            </a:r>
          </a:p>
          <a:p>
            <a:pPr lvl="1" eaLnBrk="1" hangingPunct="1"/>
            <a:r>
              <a:rPr lang="en-US" altLang="zh-TW" sz="2400" dirty="0"/>
              <a:t>Using this key, encrypt a sequence of 64-zero-bits into a 64-bit code.</a:t>
            </a:r>
          </a:p>
          <a:p>
            <a:pPr lvl="2" eaLnBrk="1" hangingPunct="1"/>
            <a:r>
              <a:rPr lang="en-US" altLang="zh-TW" sz="2000" dirty="0"/>
              <a:t>Use </a:t>
            </a:r>
            <a:r>
              <a:rPr lang="en-US" altLang="zh-TW" sz="2000" b="1" dirty="0">
                <a:solidFill>
                  <a:srgbClr val="0070C0"/>
                </a:solidFill>
              </a:rPr>
              <a:t>Data Encryption Standard (DES)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/>
              <a:t>25 times in one of 4096 different ways</a:t>
            </a:r>
          </a:p>
          <a:p>
            <a:pPr lvl="3" eaLnBrk="1" hangingPunct="1"/>
            <a:r>
              <a:rPr lang="en-US" altLang="en-US" sz="1800" dirty="0"/>
              <a:t>See later lecture for more details about DES</a:t>
            </a:r>
          </a:p>
          <a:p>
            <a:pPr lvl="2" eaLnBrk="1" hangingPunct="1"/>
            <a:r>
              <a:rPr lang="en-US" altLang="zh-TW" sz="2000" dirty="0"/>
              <a:t>The way is determined by a </a:t>
            </a:r>
            <a:r>
              <a:rPr lang="en-US" altLang="zh-TW" sz="2000" b="1" dirty="0">
                <a:solidFill>
                  <a:srgbClr val="0070C0"/>
                </a:solidFill>
              </a:rPr>
              <a:t>salt</a:t>
            </a:r>
            <a:r>
              <a:rPr lang="en-US" altLang="zh-TW" sz="2000" dirty="0"/>
              <a:t>, which is a two-character string chosen from {. , / , 0-9 , A-Z , a-z}</a:t>
            </a:r>
          </a:p>
          <a:p>
            <a:pPr lvl="3" eaLnBrk="1" hangingPunct="1"/>
            <a:r>
              <a:rPr lang="en-US" altLang="zh-TW" sz="1800" dirty="0"/>
              <a:t>Each character has 64 combinations.</a:t>
            </a:r>
          </a:p>
          <a:p>
            <a:pPr lvl="3" eaLnBrk="1" hangingPunct="1"/>
            <a:r>
              <a:rPr lang="en-HK" altLang="zh-TW" sz="1800" dirty="0"/>
              <a:t>64 * 64 = 4096</a:t>
            </a:r>
            <a:endParaRPr lang="en-US" altLang="zh-TW" sz="1800" dirty="0"/>
          </a:p>
          <a:p>
            <a:pPr lvl="1" eaLnBrk="1" hangingPunct="1"/>
            <a:endParaRPr lang="en-US" altLang="zh-TW" sz="2400" dirty="0"/>
          </a:p>
        </p:txBody>
      </p:sp>
      <p:sp>
        <p:nvSpPr>
          <p:cNvPr id="717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2B521B6-A7A1-48DA-9239-76E45589359B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943600"/>
          </a:xfrm>
        </p:spPr>
        <p:txBody>
          <a:bodyPr/>
          <a:lstStyle/>
          <a:p>
            <a:pPr lvl="1" eaLnBrk="1" hangingPunct="1"/>
            <a:r>
              <a:rPr lang="en-US" altLang="zh-TW" sz="2400" dirty="0"/>
              <a:t>The 64-bit code is split into 11 six-bit numbers.</a:t>
            </a:r>
          </a:p>
          <a:p>
            <a:pPr lvl="1" eaLnBrk="1" hangingPunct="1"/>
            <a:r>
              <a:rPr lang="en-US" altLang="zh-TW" sz="2400" dirty="0"/>
              <a:t>Each six-bit number is stored as a char q[</a:t>
            </a:r>
            <a:r>
              <a:rPr lang="en-US" altLang="zh-TW" sz="2400" dirty="0" err="1"/>
              <a:t>i</a:t>
            </a:r>
            <a:r>
              <a:rPr lang="en-US" altLang="zh-TW" sz="2400" dirty="0"/>
              <a:t>] </a:t>
            </a:r>
            <a:r>
              <a:rPr lang="en-US" altLang="zh-TW" sz="2400" dirty="0">
                <a:sym typeface="Symbol" panose="05050102010706020507" pitchFamily="18" charset="2"/>
              </a:rPr>
              <a:t></a:t>
            </a:r>
          </a:p>
          <a:p>
            <a:pPr lvl="1" eaLnBrk="1" hangingPunct="1">
              <a:buFontTx/>
              <a:buNone/>
            </a:pPr>
            <a:r>
              <a:rPr lang="en-US" altLang="zh-TW" sz="2400" dirty="0"/>
              <a:t>   {. , / , 0-9 , A-Z , a-z}.</a:t>
            </a:r>
          </a:p>
          <a:p>
            <a:pPr lvl="1" eaLnBrk="1" hangingPunct="1"/>
            <a:r>
              <a:rPr lang="en-US" altLang="zh-TW" sz="2400" dirty="0"/>
              <a:t>The salt value is prepended resulting in a sequence of 13 characters.</a:t>
            </a:r>
          </a:p>
          <a:p>
            <a:pPr lvl="1" eaLnBrk="1" hangingPunct="1"/>
            <a:r>
              <a:rPr lang="en-US" altLang="zh-TW" sz="2400" dirty="0"/>
              <a:t>Example</a:t>
            </a:r>
          </a:p>
          <a:p>
            <a:pPr lvl="2" eaLnBrk="1" hangingPunct="1"/>
            <a:r>
              <a:rPr lang="en-US" altLang="zh-TW" sz="2000" dirty="0"/>
              <a:t>Salt = ‘A1’</a:t>
            </a:r>
          </a:p>
          <a:p>
            <a:pPr lvl="2" eaLnBrk="1" hangingPunct="1"/>
            <a:r>
              <a:rPr lang="en-US" altLang="zh-TW" sz="2000" dirty="0"/>
              <a:t>Password = ‘</a:t>
            </a:r>
            <a:r>
              <a:rPr lang="en-US" altLang="zh-TW" sz="2000" dirty="0" err="1"/>
              <a:t>MyPasswd</a:t>
            </a:r>
            <a:r>
              <a:rPr lang="en-US" altLang="zh-TW" sz="2000" dirty="0"/>
              <a:t>’</a:t>
            </a:r>
          </a:p>
          <a:p>
            <a:pPr lvl="2" eaLnBrk="1" hangingPunct="1"/>
            <a:r>
              <a:rPr lang="en-US" altLang="zh-TW" sz="2000" dirty="0"/>
              <a:t>Hashed password (in DES) = ‘A1e6utMHAS.aQ’</a:t>
            </a:r>
          </a:p>
          <a:p>
            <a:pPr lvl="1" eaLnBrk="1" hangingPunct="1"/>
            <a:r>
              <a:rPr lang="en-US" altLang="zh-TW" sz="2400" dirty="0"/>
              <a:t>If two users have the same password, </a:t>
            </a:r>
          </a:p>
          <a:p>
            <a:pPr lvl="2" eaLnBrk="1" hangingPunct="1"/>
            <a:r>
              <a:rPr lang="en-US" altLang="zh-TW" sz="2000" dirty="0"/>
              <a:t>The chance of them having the same salt is 1/4096.</a:t>
            </a:r>
          </a:p>
          <a:p>
            <a:pPr lvl="2" eaLnBrk="1" hangingPunct="1"/>
            <a:r>
              <a:rPr lang="en-US" altLang="zh-TW" sz="2000" dirty="0"/>
              <a:t>The hashed password will probably be different.</a:t>
            </a:r>
          </a:p>
          <a:p>
            <a:pPr lvl="2" eaLnBrk="1" hangingPunct="1"/>
            <a:endParaRPr lang="en-US" altLang="zh-TW" sz="2000" dirty="0"/>
          </a:p>
          <a:p>
            <a:pPr lvl="2" eaLnBrk="1" hangingPunct="1"/>
            <a:endParaRPr lang="en-US" altLang="zh-TW" sz="2000" dirty="0"/>
          </a:p>
        </p:txBody>
      </p:sp>
      <p:sp>
        <p:nvSpPr>
          <p:cNvPr id="819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30F224-0936-4B39-9A0A-4E4233634985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solidFill>
                  <a:schemeClr val="accent2"/>
                </a:solidFill>
              </a:rPr>
              <a:t>Password cracking of </a:t>
            </a:r>
            <a:r>
              <a:rPr lang="en-US" altLang="zh-TW" sz="2800" b="1" dirty="0">
                <a:solidFill>
                  <a:schemeClr val="accent2"/>
                </a:solidFill>
              </a:rPr>
              <a:t>crypt(3)</a:t>
            </a:r>
            <a:r>
              <a:rPr lang="en-US" altLang="zh-TW" sz="2800" dirty="0">
                <a:solidFill>
                  <a:schemeClr val="accent2"/>
                </a:solidFill>
              </a:rPr>
              <a:t> [DES version]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The key space consists of 2</a:t>
            </a:r>
            <a:r>
              <a:rPr lang="en-US" altLang="zh-TW" sz="2400" baseline="30000" dirty="0"/>
              <a:t>56</a:t>
            </a:r>
            <a:r>
              <a:rPr lang="en-US" altLang="zh-TW" sz="2400" dirty="0"/>
              <a:t> possible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For old computers at that time, given a hashed password, it was computationally infeasible to use </a:t>
            </a:r>
            <a:r>
              <a:rPr lang="en-US" altLang="zh-TW" sz="2400" b="1" dirty="0">
                <a:solidFill>
                  <a:srgbClr val="0070C0"/>
                </a:solidFill>
              </a:rPr>
              <a:t>Brute Force Attack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(try all possible combinations) to recover the original password.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However, on any system with more than just a few users, at least some of the passwords are common words (or simple variations of common words).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Some system crackers use </a:t>
            </a:r>
            <a:r>
              <a:rPr lang="en-US" altLang="zh-TW" sz="2400" b="1" dirty="0">
                <a:solidFill>
                  <a:srgbClr val="0070C0"/>
                </a:solidFill>
              </a:rPr>
              <a:t>Dictionary Attack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/>
              <a:t>instead</a:t>
            </a:r>
            <a:endParaRPr lang="en-US" altLang="zh-TW" b="1" dirty="0"/>
          </a:p>
        </p:txBody>
      </p:sp>
      <p:sp>
        <p:nvSpPr>
          <p:cNvPr id="921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0C1925-4350-4469-8653-67222A72E16F}" type="slidenum">
              <a:rPr lang="en-US" altLang="zh-TW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1002</TotalTime>
  <Words>1381</Words>
  <Application>Microsoft Macintosh PowerPoint</Application>
  <PresentationFormat>On-screen Show (4:3)</PresentationFormat>
  <Paragraphs>165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Times New Roman</vt:lpstr>
      <vt:lpstr>mystyle</vt:lpstr>
      <vt:lpstr>Password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</dc:title>
  <cp:lastModifiedBy>XU, Xuehan</cp:lastModifiedBy>
  <cp:revision>1</cp:revision>
  <dcterms:created xsi:type="dcterms:W3CDTF">2001-10-04T12:21:49Z</dcterms:created>
  <dcterms:modified xsi:type="dcterms:W3CDTF">2020-04-28T08:09:51Z</dcterms:modified>
</cp:coreProperties>
</file>