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77" r:id="rId4"/>
    <p:sldId id="423" r:id="rId5"/>
    <p:sldId id="259" r:id="rId6"/>
    <p:sldId id="424" r:id="rId7"/>
    <p:sldId id="261" r:id="rId8"/>
    <p:sldId id="262" r:id="rId9"/>
    <p:sldId id="266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267" r:id="rId25"/>
    <p:sldId id="412" r:id="rId26"/>
    <p:sldId id="269" r:id="rId27"/>
    <p:sldId id="429" r:id="rId28"/>
    <p:sldId id="425" r:id="rId29"/>
    <p:sldId id="413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378" r:id="rId38"/>
    <p:sldId id="419" r:id="rId39"/>
    <p:sldId id="430" r:id="rId40"/>
    <p:sldId id="397" r:id="rId41"/>
    <p:sldId id="398" r:id="rId42"/>
    <p:sldId id="415" r:id="rId43"/>
    <p:sldId id="431" r:id="rId44"/>
    <p:sldId id="382" r:id="rId45"/>
    <p:sldId id="383" r:id="rId46"/>
    <p:sldId id="409" r:id="rId47"/>
    <p:sldId id="432" r:id="rId48"/>
    <p:sldId id="384" r:id="rId49"/>
    <p:sldId id="386" r:id="rId50"/>
    <p:sldId id="387" r:id="rId51"/>
    <p:sldId id="388" r:id="rId52"/>
    <p:sldId id="411" r:id="rId53"/>
    <p:sldId id="410" r:id="rId54"/>
    <p:sldId id="421" r:id="rId55"/>
    <p:sldId id="389" r:id="rId56"/>
    <p:sldId id="406" r:id="rId57"/>
    <p:sldId id="422" r:id="rId58"/>
    <p:sldId id="407" r:id="rId59"/>
    <p:sldId id="456" r:id="rId60"/>
    <p:sldId id="457" r:id="rId61"/>
    <p:sldId id="393" r:id="rId62"/>
    <p:sldId id="394" r:id="rId63"/>
    <p:sldId id="395" r:id="rId64"/>
    <p:sldId id="433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3366FF"/>
    <a:srgbClr val="3399FF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 autoAdjust="0"/>
    <p:restoredTop sz="86025" autoAdjust="0"/>
  </p:normalViewPr>
  <p:slideViewPr>
    <p:cSldViewPr>
      <p:cViewPr varScale="1">
        <p:scale>
          <a:sx n="105" d="100"/>
          <a:sy n="105" d="100"/>
        </p:scale>
        <p:origin x="19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4F7790-FF01-4456-9DA5-B8AB17847B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C4AFCF-14A4-4C4F-8A25-CF97BC319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3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6C765F7-9591-4271-ADE0-A2FA5F4EC4A7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Reference: </a:t>
            </a:r>
            <a:r>
              <a:rPr lang="en-US" b="1" baseline="0" dirty="0"/>
              <a:t>https://web.archive.org/web/20170417095741/https://www.emc.com/emc-plus/rsa-labs/historical/twirl-and-rsa-key-size.htm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7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235389D-52E2-4197-B7E7-3EE7CC655E60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Demo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Reference: Wikipedia, http://en.wikipedia.org/wiki/Advanced_Encryption_Standard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17E61F6-D688-4FDA-8C02-F8FF5D654162}" type="slidenum">
              <a:rPr lang="en-US" altLang="zh-TW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5285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Recall that AES can have 10, 12, or 14 rounds in total</a:t>
            </a:r>
            <a:endParaRPr kumimoji="1" lang="zh-TW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Reference:</a:t>
            </a:r>
            <a:r>
              <a:rPr kumimoji="1" lang="en-HK" sz="1200" b="1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HK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Stallings, Cryptography and Network Security: Principles and Practice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0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6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0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70BD224-AB1A-45F2-9DC8-37D99AB27CAE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6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6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/>
              <a:t>9</a:t>
            </a:r>
            <a:r>
              <a:rPr lang="en-US" altLang="zh-TW" b="1" baseline="0" dirty="0"/>
              <a:t> and 16 are relatively prime (co-prime) to each other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chemeClr val="accent2"/>
                </a:solidFill>
              </a:rPr>
              <a:t>GCD: Greatest Common Divisor</a:t>
            </a:r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794587E-D152-4D0B-89D2-97DD01F162B4}" type="slidenum">
              <a:rPr lang="en-US" altLang="zh-TW" smtClean="0"/>
              <a:pPr eaLnBrk="1" hangingPunct="1">
                <a:spcBef>
                  <a:spcPct val="0"/>
                </a:spcBef>
              </a:pPr>
              <a:t>45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b="0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9126804-A858-4256-8FA9-83FC3C07B3B7}" type="slidenum">
              <a:rPr lang="en-US" altLang="zh-TW" smtClean="0"/>
              <a:pPr eaLnBrk="1" hangingPunct="1">
                <a:spcBef>
                  <a:spcPct val="0"/>
                </a:spcBef>
              </a:pPr>
              <a:t>46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Demo</a:t>
            </a:r>
            <a:r>
              <a:rPr lang="en-US" altLang="zh-TW" b="1" baseline="0" dirty="0"/>
              <a:t> with Digital Certificate</a:t>
            </a:r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9126804-A858-4256-8FA9-83FC3C07B3B7}" type="slidenum">
              <a:rPr lang="en-US" altLang="zh-TW" smtClean="0"/>
              <a:pPr eaLnBrk="1" hangingPunct="1">
                <a:spcBef>
                  <a:spcPct val="0"/>
                </a:spcBef>
              </a:pPr>
              <a:t>47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Public key: {e, n}</a:t>
            </a:r>
          </a:p>
          <a:p>
            <a:r>
              <a:rPr lang="en-US" altLang="en-US" b="1"/>
              <a:t>Private key: {d, n}</a:t>
            </a:r>
          </a:p>
          <a:p>
            <a:endParaRPr lang="en-US" altLang="en-US" b="1"/>
          </a:p>
          <a:p>
            <a:endParaRPr lang="en-US" altLang="zh-TW" b="1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8F1CF9C-F8FF-4A9E-81DA-A15B06CAE109}" type="slidenum">
              <a:rPr lang="en-US" altLang="zh-TW" smtClean="0"/>
              <a:pPr eaLnBrk="1" hangingPunct="1">
                <a:spcBef>
                  <a:spcPct val="0"/>
                </a:spcBef>
              </a:pPr>
              <a:t>48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Public key: {7,55}</a:t>
            </a:r>
          </a:p>
          <a:p>
            <a:r>
              <a:rPr lang="en-US" altLang="en-US" b="1" dirty="0"/>
              <a:t>Private key: {23,55}</a:t>
            </a:r>
          </a:p>
          <a:p>
            <a:r>
              <a:rPr lang="en-US" altLang="en-US" b="1" dirty="0"/>
              <a:t>C = </a:t>
            </a:r>
            <a:r>
              <a:rPr lang="en-US" altLang="en-US" b="1" dirty="0" err="1"/>
              <a:t>P^e</a:t>
            </a:r>
            <a:r>
              <a:rPr lang="en-US" altLang="en-US" b="1" dirty="0"/>
              <a:t> mod n</a:t>
            </a:r>
          </a:p>
          <a:p>
            <a:r>
              <a:rPr lang="en-US" altLang="en-US" b="1" dirty="0"/>
              <a:t>P = </a:t>
            </a:r>
            <a:r>
              <a:rPr lang="en-US" altLang="en-US" b="1" dirty="0" err="1"/>
              <a:t>C^d</a:t>
            </a:r>
            <a:r>
              <a:rPr lang="en-US" altLang="en-US" b="1" dirty="0"/>
              <a:t> mod n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550831-3E6E-46F9-BF99-94A8A60E98C9}" type="slidenum">
              <a:rPr lang="en-US" altLang="en-US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200AE2B-0F84-42FC-8A82-F7155D990E65}" type="slidenum">
              <a:rPr lang="en-US" altLang="en-US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Divide the larger number by the smaller number and get the remainder.</a:t>
            </a:r>
          </a:p>
          <a:p>
            <a:r>
              <a:rPr lang="en-US" altLang="en-US" b="1" dirty="0"/>
              <a:t>Replace the larger number by the remainder.</a:t>
            </a:r>
          </a:p>
          <a:p>
            <a:r>
              <a:rPr lang="en-US" altLang="en-US" b="1" dirty="0"/>
              <a:t>Repeat the above until one of the two numbers becomes zero.</a:t>
            </a:r>
          </a:p>
          <a:p>
            <a:r>
              <a:rPr lang="en-US" altLang="en-US" b="1" dirty="0"/>
              <a:t>The GCD is the other number.</a:t>
            </a:r>
          </a:p>
          <a:p>
            <a:r>
              <a:rPr lang="en-US" altLang="en-US" b="1" dirty="0"/>
              <a:t>n1: 81</a:t>
            </a:r>
          </a:p>
          <a:p>
            <a:r>
              <a:rPr lang="en-US" altLang="en-US" b="1" dirty="0"/>
              <a:t>n2: 57</a:t>
            </a:r>
          </a:p>
          <a:p>
            <a:endParaRPr lang="en-US" altLang="en-US" b="1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DB21501-BFB7-4BD7-9DB3-3812CDD2C237}" type="slidenum">
              <a:rPr lang="en-US" altLang="en-US" smtClean="0"/>
              <a:pPr eaLnBrk="1" hangingPunct="1"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ASCII Table</a:t>
            </a:r>
          </a:p>
          <a:p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https://www.asciitable.com/</a:t>
            </a:r>
          </a:p>
          <a:p>
            <a:endParaRPr kumimoji="1" lang="en-US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English Letter Frequency (based on a sample of 40,000 words)</a:t>
            </a:r>
          </a:p>
          <a:p>
            <a:r>
              <a:rPr lang="en-US" altLang="en-US" b="1" dirty="0"/>
              <a:t>https://www.math.cornell.edu/~mec/2003-2004/cryptography/subs/frequencies.html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1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Divide the larger number by the smaller number and get the remainder.</a:t>
            </a:r>
          </a:p>
          <a:p>
            <a:r>
              <a:rPr lang="en-US" altLang="en-US" b="1" dirty="0"/>
              <a:t>Replace the larger number by the remainder.</a:t>
            </a:r>
          </a:p>
          <a:p>
            <a:r>
              <a:rPr lang="en-US" altLang="en-US" b="1" dirty="0"/>
              <a:t>Repeat the above until one of the two numbers becomes zero.</a:t>
            </a:r>
          </a:p>
          <a:p>
            <a:r>
              <a:rPr lang="en-US" altLang="en-US" b="1" dirty="0"/>
              <a:t>The GCD is the other number.</a:t>
            </a:r>
          </a:p>
          <a:p>
            <a:r>
              <a:rPr lang="en-US" altLang="en-US" b="1" dirty="0"/>
              <a:t>n1: 40</a:t>
            </a:r>
          </a:p>
          <a:p>
            <a:r>
              <a:rPr lang="en-US" altLang="en-US" b="1" dirty="0"/>
              <a:t>n2: 7</a:t>
            </a:r>
          </a:p>
          <a:p>
            <a:endParaRPr lang="en-US" altLang="en-US" b="1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6375E7D-6111-4E80-B775-952895A6C33E}" type="slidenum">
              <a:rPr lang="en-US" altLang="en-US" smtClean="0"/>
              <a:pPr eaLnBrk="1" hangingPunct="1"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GCD(81, 57) = 3</a:t>
            </a:r>
          </a:p>
          <a:p>
            <a:r>
              <a:rPr lang="en-US" altLang="en-US" b="1" dirty="0"/>
              <a:t>81 = 1·57 +24</a:t>
            </a:r>
          </a:p>
          <a:p>
            <a:r>
              <a:rPr lang="en-US" altLang="en-US" b="1" dirty="0"/>
              <a:t>57 = 2·24 + 9</a:t>
            </a:r>
          </a:p>
          <a:p>
            <a:r>
              <a:rPr lang="en-US" altLang="en-US" b="1" dirty="0"/>
              <a:t>24 = 2·9 + 6</a:t>
            </a:r>
          </a:p>
          <a:p>
            <a:r>
              <a:rPr lang="en-US" altLang="en-US" b="1" dirty="0"/>
              <a:t>  9 = 1·6 + 3</a:t>
            </a:r>
          </a:p>
          <a:p>
            <a:r>
              <a:rPr lang="en-US" altLang="en-US" b="1" dirty="0"/>
              <a:t>  6 = 2·3 + 0</a:t>
            </a:r>
          </a:p>
          <a:p>
            <a:endParaRPr lang="en-US" altLang="en-US" b="1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7D47BD5-3BAF-4100-B4B3-C1D79A5C1BB2}" type="slidenum">
              <a:rPr lang="en-US" altLang="en-US" smtClean="0"/>
              <a:pPr eaLnBrk="1" hangingPunct="1"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/>
              <a:t>From the previous page: </a:t>
            </a:r>
            <a:r>
              <a:rPr lang="en-US" altLang="zh-TW" b="1" dirty="0">
                <a:cs typeface="Times New Roman" pitchFamily="18" charset="0"/>
              </a:rPr>
              <a:t>if </a:t>
            </a:r>
            <a:r>
              <a:rPr lang="en-US" altLang="zh-TW" b="1" u="sng" dirty="0">
                <a:cs typeface="Times New Roman" pitchFamily="18" charset="0"/>
              </a:rPr>
              <a:t>GCD(</a:t>
            </a:r>
            <a:r>
              <a:rPr lang="en-US" altLang="zh-TW" b="1" u="sng" dirty="0" err="1">
                <a:cs typeface="Times New Roman" pitchFamily="18" charset="0"/>
              </a:rPr>
              <a:t>a,b</a:t>
            </a:r>
            <a:r>
              <a:rPr lang="en-US" altLang="zh-TW" b="1" u="sng" dirty="0">
                <a:cs typeface="Times New Roman" pitchFamily="18" charset="0"/>
              </a:rPr>
              <a:t>) = r</a:t>
            </a:r>
            <a:r>
              <a:rPr lang="en-US" altLang="zh-TW" b="1" dirty="0">
                <a:cs typeface="Times New Roman" pitchFamily="18" charset="0"/>
              </a:rPr>
              <a:t>, there exists integers x and y, such that </a:t>
            </a:r>
            <a:r>
              <a:rPr lang="en-US" altLang="zh-TW" b="1" u="sng" dirty="0" err="1">
                <a:cs typeface="Times New Roman" pitchFamily="18" charset="0"/>
              </a:rPr>
              <a:t>x·a+y·b</a:t>
            </a:r>
            <a:r>
              <a:rPr lang="en-US" altLang="zh-TW" b="1" u="sng" dirty="0">
                <a:cs typeface="Times New Roman" pitchFamily="18" charset="0"/>
              </a:rPr>
              <a:t> = r</a:t>
            </a:r>
          </a:p>
          <a:p>
            <a:pPr eaLnBrk="1" hangingPunct="1">
              <a:lnSpc>
                <a:spcPct val="90000"/>
              </a:lnSpc>
            </a:pPr>
            <a:endParaRPr lang="en-US" altLang="zh-TW" b="1" u="none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b="1" u="none" dirty="0">
                <a:cs typeface="Times New Roman" pitchFamily="18" charset="0"/>
              </a:rPr>
              <a:t>Suppose </a:t>
            </a:r>
            <a:r>
              <a:rPr lang="en-US" altLang="zh-TW" b="1" u="none" dirty="0" err="1">
                <a:cs typeface="Times New Roman" pitchFamily="18" charset="0"/>
              </a:rPr>
              <a:t>d·e</a:t>
            </a:r>
            <a:r>
              <a:rPr lang="en-US" altLang="zh-TW" b="1" u="none" baseline="0" dirty="0">
                <a:cs typeface="Times New Roman" pitchFamily="18" charset="0"/>
              </a:rPr>
              <a:t> = 161, </a:t>
            </a:r>
            <a:r>
              <a:rPr lang="el-GR" altLang="zh-TW" b="1" u="none" dirty="0">
                <a:cs typeface="Times New Roman" pitchFamily="18" charset="0"/>
              </a:rPr>
              <a:t>Φ(</a:t>
            </a:r>
            <a:r>
              <a:rPr lang="en-US" altLang="zh-TW" b="1" u="none" dirty="0">
                <a:cs typeface="Times New Roman" pitchFamily="18" charset="0"/>
              </a:rPr>
              <a:t>n)  = 40, then m =</a:t>
            </a:r>
            <a:r>
              <a:rPr lang="en-US" altLang="zh-TW" b="1" u="none" baseline="0" dirty="0">
                <a:cs typeface="Times New Roman" pitchFamily="18" charset="0"/>
              </a:rPr>
              <a:t> -4</a:t>
            </a:r>
            <a:endParaRPr lang="en-US" altLang="zh-TW" b="1" u="none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b="1" u="none" dirty="0">
                <a:cs typeface="Times New Roman" pitchFamily="18" charset="0"/>
              </a:rPr>
              <a:t>Given</a:t>
            </a:r>
            <a:r>
              <a:rPr lang="en-US" altLang="zh-TW" b="1" u="none" baseline="0" dirty="0">
                <a:cs typeface="Times New Roman" pitchFamily="18" charset="0"/>
              </a:rPr>
              <a:t> 161, we minus it by 40 for 4 times, w</a:t>
            </a:r>
            <a:r>
              <a:rPr lang="en-US" altLang="zh-TW" b="1" u="none" dirty="0">
                <a:cs typeface="Times New Roman" pitchFamily="18" charset="0"/>
              </a:rPr>
              <a:t>e can obtain</a:t>
            </a:r>
            <a:r>
              <a:rPr lang="en-US" altLang="zh-TW" b="1" u="none" baseline="0" dirty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u="none" baseline="0" dirty="0">
                <a:cs typeface="Times New Roman" pitchFamily="18" charset="0"/>
              </a:rPr>
              <a:t>Given 161, we divide it by 40, the remainder is 1</a:t>
            </a:r>
            <a:endParaRPr lang="en-US" altLang="zh-TW" b="1" u="none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/>
              <a:t>GCD(7, 40)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/>
              <a:t>40 = 5</a:t>
            </a:r>
            <a:r>
              <a:rPr lang="en-US" altLang="zh-TW" sz="2000" b="1" dirty="0">
                <a:cs typeface="Times New Roman" pitchFamily="18" charset="0"/>
              </a:rPr>
              <a:t>·7 +5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>
                <a:cs typeface="Times New Roman" pitchFamily="18" charset="0"/>
              </a:rPr>
              <a:t>7 = 1·5 + 2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>
                <a:cs typeface="Times New Roman" pitchFamily="18" charset="0"/>
              </a:rPr>
              <a:t>5 = 2·2 + </a:t>
            </a:r>
            <a:r>
              <a:rPr lang="en-US" altLang="zh-TW" sz="2000" b="1" u="sng" dirty="0"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>
                <a:cs typeface="Times New Roman" pitchFamily="18" charset="0"/>
              </a:rPr>
              <a:t>2 = 2·1 + 0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b="1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>
                <a:cs typeface="Times New Roman" pitchFamily="18" charset="0"/>
              </a:rPr>
              <a:t>23*7 mod 40 = 1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96FB908-9C8E-4B1B-8D0B-BF1CB0CA7928}" type="slidenum">
              <a:rPr lang="en-US" altLang="zh-TW" smtClean="0"/>
              <a:pPr eaLnBrk="1" hangingPunct="1">
                <a:spcBef>
                  <a:spcPct val="0"/>
                </a:spcBef>
              </a:pPr>
              <a:t>56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b="0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1BF2FBC-AF21-4806-A56D-25BAFDD9018E}" type="slidenum">
              <a:rPr lang="en-US" altLang="zh-TW" smtClean="0"/>
              <a:pPr eaLnBrk="1" hangingPunct="1">
                <a:spcBef>
                  <a:spcPct val="0"/>
                </a:spcBef>
              </a:pPr>
              <a:t>58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HK" altLang="zh-TW" b="1" dirty="0"/>
              <a:t>Reference:</a:t>
            </a:r>
          </a:p>
          <a:p>
            <a:r>
              <a:rPr lang="en-HK" altLang="zh-TW" b="1" dirty="0"/>
              <a:t>https://robotattack.org/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TW" b="1" dirty="0"/>
              <a:t>https://www.usenix.org/system/files/conference/usenixsecurity18/sec18-bock.pdf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Stallings, Cryptography and Network Security: Principles and Practice</a:t>
            </a:r>
            <a:endParaRPr lang="en-US" b="1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3162889-72B1-40C6-BEDC-B19A7D9AD8B6}" type="slidenum">
              <a:rPr lang="en-US" altLang="zh-TW" smtClean="0"/>
              <a:pPr eaLnBrk="1" hangingPunct="1">
                <a:spcBef>
                  <a:spcPct val="0"/>
                </a:spcBef>
              </a:pPr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9810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HK" altLang="zh-TW" b="1" dirty="0"/>
              <a:t>Reference:</a:t>
            </a:r>
          </a:p>
          <a:p>
            <a:r>
              <a:rPr lang="en-HK" altLang="zh-TW" b="1" dirty="0"/>
              <a:t>https://robotattack.org/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TW" b="1" dirty="0"/>
              <a:t>https://www.usenix.org/system/files/conference/usenixsecurity18/sec18-bock.pdf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TW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Stallings, Cryptography and Network Security: Principles and Practice</a:t>
            </a:r>
            <a:endParaRPr lang="en-US" altLang="zh-TW" b="1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3162889-72B1-40C6-BEDC-B19A7D9AD8B6}" type="slidenum">
              <a:rPr lang="en-US" altLang="zh-TW" smtClean="0"/>
              <a:pPr eaLnBrk="1" hangingPunct="1">
                <a:spcBef>
                  <a:spcPct val="0"/>
                </a:spcBef>
              </a:pPr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9810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/>
              <a:t>E.g., if p = 7, one of the primitive root is 3</a:t>
            </a:r>
          </a:p>
          <a:p>
            <a:r>
              <a:rPr lang="en-US" altLang="zh-TW" b="1" dirty="0"/>
              <a:t>3^1 mod 7 = 3 mod 7 = 3</a:t>
            </a:r>
          </a:p>
          <a:p>
            <a:r>
              <a:rPr lang="en-US" altLang="zh-TW" b="1" dirty="0"/>
              <a:t>3^2 mod 7 = 9 mod 7 = 2</a:t>
            </a:r>
          </a:p>
          <a:p>
            <a:r>
              <a:rPr lang="en-US" altLang="zh-TW" b="1" dirty="0"/>
              <a:t>3^3 mod 7 = 27 mod 7 = 6</a:t>
            </a:r>
          </a:p>
          <a:p>
            <a:r>
              <a:rPr lang="en-US" altLang="zh-TW" b="1" dirty="0"/>
              <a:t>3^4 mod 7 = 81 mod 7 = 4</a:t>
            </a:r>
          </a:p>
          <a:p>
            <a:r>
              <a:rPr lang="en-US" altLang="zh-TW" b="1" dirty="0"/>
              <a:t>3^5 mod 7 = 241 mod 7 = 5</a:t>
            </a:r>
          </a:p>
          <a:p>
            <a:r>
              <a:rPr lang="en-US" altLang="zh-TW" b="1" dirty="0"/>
              <a:t>3^6 mod 7 = 729 mod 7 = 1</a:t>
            </a:r>
          </a:p>
          <a:p>
            <a:endParaRPr lang="en-US" altLang="zh-TW" b="1" dirty="0"/>
          </a:p>
          <a:p>
            <a:r>
              <a:rPr lang="en-US" altLang="zh-TW" b="1" dirty="0"/>
              <a:t>E.g., but 2 is not the primitive root of p = 7:</a:t>
            </a:r>
          </a:p>
          <a:p>
            <a:r>
              <a:rPr lang="en-US" altLang="zh-TW" b="1" dirty="0"/>
              <a:t>2^1 mod 7 = 2</a:t>
            </a:r>
          </a:p>
          <a:p>
            <a:r>
              <a:rPr lang="en-US" altLang="zh-TW" b="1" dirty="0"/>
              <a:t>2^2 mod 7 = 4</a:t>
            </a:r>
          </a:p>
          <a:p>
            <a:r>
              <a:rPr lang="en-US" altLang="zh-TW" b="1" dirty="0"/>
              <a:t>2^3 mod 7 = 1</a:t>
            </a:r>
          </a:p>
          <a:p>
            <a:r>
              <a:rPr lang="en-US" altLang="zh-TW" b="1" dirty="0"/>
              <a:t>2^4 mod 7 = 2</a:t>
            </a:r>
          </a:p>
          <a:p>
            <a:r>
              <a:rPr lang="en-US" altLang="zh-TW" b="1" dirty="0"/>
              <a:t>2^5 mod 7 = 4</a:t>
            </a:r>
          </a:p>
          <a:p>
            <a:r>
              <a:rPr lang="en-US" altLang="zh-TW" b="1" dirty="0"/>
              <a:t>2^6 mod 7 = 1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3162889-72B1-40C6-BEDC-B19A7D9AD8B6}" type="slidenum">
              <a:rPr lang="en-US" altLang="zh-TW" smtClean="0"/>
              <a:pPr eaLnBrk="1" hangingPunct="1">
                <a:spcBef>
                  <a:spcPct val="0"/>
                </a:spcBef>
              </a:pPr>
              <a:t>61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/>
              <a:t>Given a = 3 and p = 7</a:t>
            </a:r>
          </a:p>
          <a:p>
            <a:r>
              <a:rPr lang="en-US" altLang="zh-TW" b="1" dirty="0"/>
              <a:t>3 = 3^1 mod 7</a:t>
            </a:r>
          </a:p>
          <a:p>
            <a:r>
              <a:rPr lang="en-US" altLang="zh-TW" b="1" dirty="0"/>
              <a:t>2 = 3^2 mod 7</a:t>
            </a:r>
          </a:p>
          <a:p>
            <a:r>
              <a:rPr lang="en-US" altLang="zh-TW" b="1" dirty="0"/>
              <a:t>6 = 3^3 mod 7</a:t>
            </a:r>
          </a:p>
          <a:p>
            <a:r>
              <a:rPr lang="en-US" altLang="zh-TW" b="1" dirty="0"/>
              <a:t>4 = 3^4 mod 7</a:t>
            </a:r>
          </a:p>
          <a:p>
            <a:r>
              <a:rPr lang="en-US" altLang="zh-TW" b="1" dirty="0"/>
              <a:t>5 = 3^5 mod 7</a:t>
            </a:r>
          </a:p>
          <a:p>
            <a:r>
              <a:rPr lang="en-US" altLang="zh-TW" b="1" dirty="0"/>
              <a:t>1 = 3^6 mod 7</a:t>
            </a:r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502E527-262A-4C59-9A01-5DB9D8D14FB1}" type="slidenum">
              <a:rPr lang="en-US" altLang="zh-TW" smtClean="0"/>
              <a:pPr eaLnBrk="1" hangingPunct="1">
                <a:spcBef>
                  <a:spcPct val="0"/>
                </a:spcBef>
              </a:pPr>
              <a:t>62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/>
              <a:t>Example: p = 13 and a = 7</a:t>
            </a:r>
          </a:p>
          <a:p>
            <a:r>
              <a:rPr lang="en-US" altLang="zh-TW" b="1" dirty="0"/>
              <a:t>User A:</a:t>
            </a:r>
          </a:p>
          <a:p>
            <a:pPr>
              <a:buFont typeface="Arial" pitchFamily="34" charset="0"/>
              <a:buChar char="•"/>
            </a:pPr>
            <a:r>
              <a:rPr lang="en-US" altLang="zh-TW" b="1" dirty="0"/>
              <a:t> XA = 2</a:t>
            </a:r>
          </a:p>
          <a:p>
            <a:pPr>
              <a:buFont typeface="Arial" pitchFamily="34" charset="0"/>
              <a:buChar char="•"/>
            </a:pPr>
            <a:r>
              <a:rPr lang="en-US" altLang="zh-TW" b="1" dirty="0"/>
              <a:t> YA = 7^2 mod 13 = 10</a:t>
            </a:r>
          </a:p>
          <a:p>
            <a:r>
              <a:rPr lang="en-US" altLang="zh-TW" b="1" dirty="0"/>
              <a:t>User B:</a:t>
            </a:r>
          </a:p>
          <a:p>
            <a:pPr>
              <a:buFont typeface="Arial" pitchFamily="34" charset="0"/>
              <a:buChar char="•"/>
            </a:pPr>
            <a:r>
              <a:rPr lang="en-US" altLang="zh-TW" b="1" dirty="0"/>
              <a:t> XB = 3</a:t>
            </a:r>
          </a:p>
          <a:p>
            <a:pPr>
              <a:buFont typeface="Arial" pitchFamily="34" charset="0"/>
              <a:buChar char="•"/>
            </a:pPr>
            <a:r>
              <a:rPr lang="en-US" altLang="zh-TW" b="1" dirty="0"/>
              <a:t> YB = 7^3 mod 13 = 5</a:t>
            </a:r>
          </a:p>
          <a:p>
            <a:endParaRPr lang="en-US" altLang="zh-TW" b="1" dirty="0"/>
          </a:p>
          <a:p>
            <a:r>
              <a:rPr lang="en-US" altLang="zh-TW" b="1" dirty="0"/>
              <a:t>A computes K = 5^2 mod 13 = 12</a:t>
            </a:r>
          </a:p>
          <a:p>
            <a:r>
              <a:rPr lang="en-US" altLang="zh-TW" b="1" dirty="0"/>
              <a:t>B computes K = 10^3 mod 13 = 12</a:t>
            </a:r>
          </a:p>
          <a:p>
            <a:endParaRPr lang="en-US" altLang="zh-TW" b="1" dirty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1662F-061C-4786-8BCF-72E8B70DF10A}" type="slidenum">
              <a:rPr lang="en-US" altLang="zh-TW" smtClean="0"/>
              <a:pPr eaLnBrk="1" hangingPunct="1">
                <a:spcBef>
                  <a:spcPct val="0"/>
                </a:spcBef>
              </a:pPr>
              <a:t>63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b="0" dirty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1662F-061C-4786-8BCF-72E8B70DF10A}" type="slidenum">
              <a:rPr lang="en-US" altLang="zh-TW" smtClean="0"/>
              <a:pPr eaLnBrk="1" hangingPunct="1">
                <a:spcBef>
                  <a:spcPct val="0"/>
                </a:spcBef>
              </a:pPr>
              <a:t>64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AE50832-0D3B-4BFB-BF3B-DF0CC3B06B38}" type="slidenum">
              <a:rPr lang="en-US" altLang="zh-TW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1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Reference</a:t>
            </a:r>
            <a:r>
              <a:rPr lang="en-US" b="1" dirty="0"/>
              <a:t>: http://www.herongyang.com/Cryptography/DES-Algorithm-Decryption-Algorithm.html</a:t>
            </a:r>
          </a:p>
          <a:p>
            <a:endParaRPr lang="zh-TW" altLang="en-US" b="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235389D-52E2-4197-B7E7-3EE7CC655E60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/>
              <a:t>Pretty Good Privacy (PGP) is a program that provides data encryption and decryption for files, directories, and emails.  It also provides digital signatures for signing emails.</a:t>
            </a: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9B10E1C-A1D2-41D7-B95B-0E96452D5C94}" type="slidenum">
              <a:rPr lang="en-US" altLang="zh-TW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5BA02-4293-495C-8DD7-06530590F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2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F7BCC-B0A4-4AC5-9C7A-50E7D9D601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68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2C86-A536-4DEC-96D8-53198C1A25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020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F1164-BB58-4DC2-835A-C064C763CF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295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AB58F-6BDB-4865-9472-E98C53E77C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500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34B8-AC76-4831-8554-B6C5A3F07A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52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0025-B9F0-4D7C-BE0E-F896E13C93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0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526B8-53FD-4E3E-91A7-8571AE4F2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898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7B682-01F6-4BD3-80E4-5AC13712D8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870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90025-A468-44A6-9FA1-0849DA77F2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624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3CA46-3119-4780-90A3-D215AFDB8C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1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CF94F75-1A43-44B2-BAE6-C13A34663A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4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An </a:t>
            </a:r>
            <a:r>
              <a:rPr lang="en-US" altLang="zh-TW"/>
              <a:t>Overview of Cryptography (Part I)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762000" y="5334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Initial permutation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762000" y="13716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1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62000" y="2209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2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762000" y="3733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16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762000" y="46482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/>
              <a:t>32-</a:t>
            </a:r>
            <a:r>
              <a:rPr lang="en-US" altLang="zh-TW" sz="1600"/>
              <a:t>bit swap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762000" y="55626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Inverse initial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permutation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3581400" y="2209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Permuted choice 2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3581400" y="13716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Permuted choice 2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3581400" y="3733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Permuted choice 2</a:t>
            </a: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6553200" y="5334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Permuted choice 1</a:t>
            </a: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6553200" y="13716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Left circular shift</a:t>
            </a: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6553200" y="2209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Left circular shift</a:t>
            </a: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6553200" y="3733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Left circular shift</a:t>
            </a:r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914400" y="0"/>
            <a:ext cx="160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b="1" dirty="0"/>
              <a:t>64-</a:t>
            </a:r>
            <a:r>
              <a:rPr lang="en-US" altLang="zh-TW" sz="1600" b="1" dirty="0"/>
              <a:t>bit plaintext</a:t>
            </a: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6324600" y="0"/>
            <a:ext cx="243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b="1" dirty="0"/>
              <a:t>6</a:t>
            </a:r>
            <a:r>
              <a:rPr lang="en-US" altLang="zh-TW" sz="1600" b="1" dirty="0"/>
              <a:t>4</a:t>
            </a:r>
            <a:r>
              <a:rPr lang="zh-TW" altLang="en-US" sz="1600" b="1" dirty="0"/>
              <a:t>-</a:t>
            </a:r>
            <a:r>
              <a:rPr lang="en-US" altLang="zh-TW" sz="1600" b="1" dirty="0"/>
              <a:t>bit key (with parity bit)</a:t>
            </a:r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1676400" y="30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7543800" y="22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16764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1676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1676400" y="2819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>
            <a:off x="16764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167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898525" y="6386513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b="1" dirty="0"/>
              <a:t>64-</a:t>
            </a:r>
            <a:r>
              <a:rPr lang="en-US" altLang="zh-TW" sz="1600" b="1" dirty="0"/>
              <a:t>bit </a:t>
            </a:r>
            <a:r>
              <a:rPr lang="en-US" altLang="zh-TW" sz="1600" b="1" dirty="0" err="1"/>
              <a:t>ciphertext</a:t>
            </a:r>
            <a:endParaRPr lang="en-US" altLang="zh-TW" sz="1600" b="1" dirty="0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16764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 flipH="1">
            <a:off x="2667000" y="167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 flipH="1">
            <a:off x="2667000" y="2514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 flipH="1">
            <a:off x="26670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 flipH="1">
            <a:off x="5486400" y="1676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 flipH="1">
            <a:off x="54864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 flipH="1">
            <a:off x="548640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75438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>
            <a:off x="7543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>
            <a:off x="7543800" y="2819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Text Box 35"/>
          <p:cNvSpPr txBox="1">
            <a:spLocks noChangeArrowheads="1"/>
          </p:cNvSpPr>
          <p:nvPr/>
        </p:nvSpPr>
        <p:spPr bwMode="auto">
          <a:xfrm>
            <a:off x="4533900" y="5223301"/>
            <a:ext cx="39782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/>
              <a:t>General Depiction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/>
              <a:t>DES </a:t>
            </a:r>
            <a:r>
              <a:rPr lang="en-US" altLang="zh-TW" sz="2400" b="1" u="sng" dirty="0"/>
              <a:t>Encryption</a:t>
            </a:r>
            <a:r>
              <a:rPr lang="en-US" altLang="zh-TW" sz="2400" b="1" dirty="0"/>
              <a:t>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11883" y="1368623"/>
            <a:ext cx="829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 err="1"/>
              <a:t>subkey</a:t>
            </a:r>
            <a:r>
              <a:rPr lang="en-US" altLang="zh-TW" sz="1400" dirty="0"/>
              <a:t> 1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2709663" y="2206823"/>
            <a:ext cx="829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 err="1"/>
              <a:t>subkey</a:t>
            </a:r>
            <a:r>
              <a:rPr lang="en-US" altLang="zh-TW" sz="1400" dirty="0"/>
              <a:t> 2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2671091" y="3794107"/>
            <a:ext cx="9188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 err="1"/>
              <a:t>subkey</a:t>
            </a:r>
            <a:r>
              <a:rPr lang="en-US" altLang="zh-TW" sz="1400" dirty="0"/>
              <a:t> 16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657600" y="2286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Parity bit: for error detection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234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762000" y="6248400"/>
            <a:ext cx="3505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0" y="228600"/>
            <a:ext cx="8763000" cy="6553200"/>
            <a:chOff x="0" y="144"/>
            <a:chExt cx="5520" cy="4128"/>
          </a:xfrm>
        </p:grpSpPr>
        <p:sp>
          <p:nvSpPr>
            <p:cNvPr id="38922" name="Rectangle 4"/>
            <p:cNvSpPr>
              <a:spLocks noChangeArrowheads="1"/>
            </p:cNvSpPr>
            <p:nvPr/>
          </p:nvSpPr>
          <p:spPr bwMode="auto">
            <a:xfrm>
              <a:off x="432" y="2016"/>
              <a:ext cx="5088" cy="18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8923" name="Text Box 5"/>
            <p:cNvSpPr txBox="1">
              <a:spLocks noChangeArrowheads="1"/>
            </p:cNvSpPr>
            <p:nvPr/>
          </p:nvSpPr>
          <p:spPr bwMode="auto">
            <a:xfrm>
              <a:off x="3885" y="144"/>
              <a:ext cx="1152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 dirty="0"/>
                <a:t>64-bit Key (with parity)</a:t>
              </a:r>
            </a:p>
          </p:txBody>
        </p:sp>
        <p:sp>
          <p:nvSpPr>
            <p:cNvPr id="38924" name="Oval 6"/>
            <p:cNvSpPr>
              <a:spLocks noChangeArrowheads="1"/>
            </p:cNvSpPr>
            <p:nvPr/>
          </p:nvSpPr>
          <p:spPr bwMode="auto">
            <a:xfrm>
              <a:off x="3885" y="720"/>
              <a:ext cx="115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Key Permutation</a:t>
              </a:r>
            </a:p>
          </p:txBody>
        </p:sp>
        <p:sp>
          <p:nvSpPr>
            <p:cNvPr id="38925" name="Text Box 7"/>
            <p:cNvSpPr txBox="1">
              <a:spLocks noChangeArrowheads="1"/>
            </p:cNvSpPr>
            <p:nvPr/>
          </p:nvSpPr>
          <p:spPr bwMode="auto">
            <a:xfrm>
              <a:off x="4173" y="1344"/>
              <a:ext cx="534" cy="17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 dirty="0"/>
                <a:t>56-bit Key</a:t>
              </a:r>
            </a:p>
          </p:txBody>
        </p:sp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549" y="1776"/>
              <a:ext cx="718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Left half of key</a:t>
              </a:r>
            </a:p>
          </p:txBody>
        </p:sp>
        <p:sp>
          <p:nvSpPr>
            <p:cNvPr id="38927" name="Text Box 9"/>
            <p:cNvSpPr txBox="1">
              <a:spLocks noChangeArrowheads="1"/>
            </p:cNvSpPr>
            <p:nvPr/>
          </p:nvSpPr>
          <p:spPr bwMode="auto">
            <a:xfrm>
              <a:off x="4605" y="1776"/>
              <a:ext cx="771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Right half of key</a:t>
              </a:r>
            </a:p>
          </p:txBody>
        </p:sp>
        <p:sp>
          <p:nvSpPr>
            <p:cNvPr id="38928" name="Oval 10"/>
            <p:cNvSpPr>
              <a:spLocks noChangeArrowheads="1"/>
            </p:cNvSpPr>
            <p:nvPr/>
          </p:nvSpPr>
          <p:spPr bwMode="auto">
            <a:xfrm>
              <a:off x="3408" y="2160"/>
              <a:ext cx="100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Shift x# of bits</a:t>
              </a:r>
            </a:p>
          </p:txBody>
        </p:sp>
        <p:sp>
          <p:nvSpPr>
            <p:cNvPr id="38929" name="Oval 11"/>
            <p:cNvSpPr>
              <a:spLocks noChangeArrowheads="1"/>
            </p:cNvSpPr>
            <p:nvPr/>
          </p:nvSpPr>
          <p:spPr bwMode="auto">
            <a:xfrm>
              <a:off x="4464" y="2160"/>
              <a:ext cx="100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Shift x# of bits</a:t>
              </a:r>
            </a:p>
          </p:txBody>
        </p:sp>
        <p:sp>
          <p:nvSpPr>
            <p:cNvPr id="38930" name="Oval 12"/>
            <p:cNvSpPr>
              <a:spLocks noChangeArrowheads="1"/>
            </p:cNvSpPr>
            <p:nvPr/>
          </p:nvSpPr>
          <p:spPr bwMode="auto">
            <a:xfrm>
              <a:off x="3792" y="2688"/>
              <a:ext cx="129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Compression Permutation</a:t>
              </a:r>
            </a:p>
          </p:txBody>
        </p:sp>
        <p:sp>
          <p:nvSpPr>
            <p:cNvPr id="38931" name="Text Box 13"/>
            <p:cNvSpPr txBox="1">
              <a:spLocks noChangeArrowheads="1"/>
            </p:cNvSpPr>
            <p:nvPr/>
          </p:nvSpPr>
          <p:spPr bwMode="auto">
            <a:xfrm>
              <a:off x="4158" y="3360"/>
              <a:ext cx="642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48-bit subkey</a:t>
              </a:r>
            </a:p>
          </p:txBody>
        </p:sp>
        <p:sp>
          <p:nvSpPr>
            <p:cNvPr id="38932" name="Text Box 14"/>
            <p:cNvSpPr txBox="1">
              <a:spLocks noChangeArrowheads="1"/>
            </p:cNvSpPr>
            <p:nvPr/>
          </p:nvSpPr>
          <p:spPr bwMode="auto">
            <a:xfrm>
              <a:off x="1167" y="144"/>
              <a:ext cx="801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64-bit Text Block</a:t>
              </a:r>
            </a:p>
          </p:txBody>
        </p:sp>
        <p:sp>
          <p:nvSpPr>
            <p:cNvPr id="38933" name="Oval 15"/>
            <p:cNvSpPr>
              <a:spLocks noChangeArrowheads="1"/>
            </p:cNvSpPr>
            <p:nvPr/>
          </p:nvSpPr>
          <p:spPr bwMode="auto">
            <a:xfrm>
              <a:off x="960" y="720"/>
              <a:ext cx="115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Initial Permutation</a:t>
              </a:r>
            </a:p>
          </p:txBody>
        </p:sp>
        <p:sp>
          <p:nvSpPr>
            <p:cNvPr id="38934" name="Text Box 16"/>
            <p:cNvSpPr txBox="1">
              <a:spLocks noChangeArrowheads="1"/>
            </p:cNvSpPr>
            <p:nvPr/>
          </p:nvSpPr>
          <p:spPr bwMode="auto">
            <a:xfrm>
              <a:off x="1152" y="1440"/>
              <a:ext cx="801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64-bit Text Block</a:t>
              </a:r>
            </a:p>
          </p:txBody>
        </p:sp>
        <p:sp>
          <p:nvSpPr>
            <p:cNvPr id="38935" name="Text Box 17"/>
            <p:cNvSpPr txBox="1">
              <a:spLocks noChangeArrowheads="1"/>
            </p:cNvSpPr>
            <p:nvPr/>
          </p:nvSpPr>
          <p:spPr bwMode="auto">
            <a:xfrm>
              <a:off x="559" y="2208"/>
              <a:ext cx="833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Left half of Block </a:t>
              </a:r>
            </a:p>
          </p:txBody>
        </p:sp>
        <p:sp>
          <p:nvSpPr>
            <p:cNvPr id="38936" name="Text Box 18"/>
            <p:cNvSpPr txBox="1">
              <a:spLocks noChangeArrowheads="1"/>
            </p:cNvSpPr>
            <p:nvPr/>
          </p:nvSpPr>
          <p:spPr bwMode="auto">
            <a:xfrm>
              <a:off x="1728" y="2208"/>
              <a:ext cx="886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Right half of Block </a:t>
              </a:r>
            </a:p>
          </p:txBody>
        </p:sp>
        <p:sp>
          <p:nvSpPr>
            <p:cNvPr id="38937" name="Line 19"/>
            <p:cNvSpPr>
              <a:spLocks noChangeShapeType="1"/>
            </p:cNvSpPr>
            <p:nvPr/>
          </p:nvSpPr>
          <p:spPr bwMode="auto">
            <a:xfrm>
              <a:off x="1584" y="3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0"/>
            <p:cNvSpPr>
              <a:spLocks noChangeShapeType="1"/>
            </p:cNvSpPr>
            <p:nvPr/>
          </p:nvSpPr>
          <p:spPr bwMode="auto">
            <a:xfrm>
              <a:off x="158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21"/>
            <p:cNvSpPr>
              <a:spLocks noChangeShapeType="1"/>
            </p:cNvSpPr>
            <p:nvPr/>
          </p:nvSpPr>
          <p:spPr bwMode="auto">
            <a:xfrm flipH="1">
              <a:off x="1008" y="168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22"/>
            <p:cNvSpPr>
              <a:spLocks noChangeShapeType="1"/>
            </p:cNvSpPr>
            <p:nvPr/>
          </p:nvSpPr>
          <p:spPr bwMode="auto">
            <a:xfrm>
              <a:off x="1776" y="1680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23"/>
            <p:cNvSpPr>
              <a:spLocks noChangeShapeType="1"/>
            </p:cNvSpPr>
            <p:nvPr/>
          </p:nvSpPr>
          <p:spPr bwMode="auto">
            <a:xfrm>
              <a:off x="4461" y="3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24"/>
            <p:cNvSpPr>
              <a:spLocks noChangeShapeType="1"/>
            </p:cNvSpPr>
            <p:nvPr/>
          </p:nvSpPr>
          <p:spPr bwMode="auto">
            <a:xfrm>
              <a:off x="4461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25"/>
            <p:cNvSpPr>
              <a:spLocks noChangeShapeType="1"/>
            </p:cNvSpPr>
            <p:nvPr/>
          </p:nvSpPr>
          <p:spPr bwMode="auto">
            <a:xfrm flipH="1">
              <a:off x="3981" y="15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26"/>
            <p:cNvSpPr>
              <a:spLocks noChangeShapeType="1"/>
            </p:cNvSpPr>
            <p:nvPr/>
          </p:nvSpPr>
          <p:spPr bwMode="auto">
            <a:xfrm>
              <a:off x="4605" y="15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27"/>
            <p:cNvSpPr>
              <a:spLocks noChangeShapeType="1"/>
            </p:cNvSpPr>
            <p:nvPr/>
          </p:nvSpPr>
          <p:spPr bwMode="auto">
            <a:xfrm>
              <a:off x="3936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28"/>
            <p:cNvSpPr>
              <a:spLocks noChangeShapeType="1"/>
            </p:cNvSpPr>
            <p:nvPr/>
          </p:nvSpPr>
          <p:spPr bwMode="auto">
            <a:xfrm>
              <a:off x="49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29"/>
            <p:cNvSpPr>
              <a:spLocks noChangeShapeType="1"/>
            </p:cNvSpPr>
            <p:nvPr/>
          </p:nvSpPr>
          <p:spPr bwMode="auto">
            <a:xfrm>
              <a:off x="3984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30"/>
            <p:cNvSpPr>
              <a:spLocks noChangeShapeType="1"/>
            </p:cNvSpPr>
            <p:nvPr/>
          </p:nvSpPr>
          <p:spPr bwMode="auto">
            <a:xfrm flipH="1">
              <a:off x="4656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31"/>
            <p:cNvSpPr>
              <a:spLocks noChangeShapeType="1"/>
            </p:cNvSpPr>
            <p:nvPr/>
          </p:nvSpPr>
          <p:spPr bwMode="auto">
            <a:xfrm>
              <a:off x="446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Oval 32"/>
            <p:cNvSpPr>
              <a:spLocks noChangeArrowheads="1"/>
            </p:cNvSpPr>
            <p:nvPr/>
          </p:nvSpPr>
          <p:spPr bwMode="auto">
            <a:xfrm>
              <a:off x="2016" y="288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XOR</a:t>
              </a:r>
            </a:p>
          </p:txBody>
        </p:sp>
        <p:sp>
          <p:nvSpPr>
            <p:cNvPr id="38951" name="Line 33"/>
            <p:cNvSpPr>
              <a:spLocks noChangeShapeType="1"/>
            </p:cNvSpPr>
            <p:nvPr/>
          </p:nvSpPr>
          <p:spPr bwMode="auto">
            <a:xfrm>
              <a:off x="2160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Oval 34"/>
            <p:cNvSpPr>
              <a:spLocks noChangeArrowheads="1"/>
            </p:cNvSpPr>
            <p:nvPr/>
          </p:nvSpPr>
          <p:spPr bwMode="auto">
            <a:xfrm>
              <a:off x="1728" y="2496"/>
              <a:ext cx="81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Expand to 48 bits</a:t>
              </a:r>
            </a:p>
          </p:txBody>
        </p:sp>
        <p:sp>
          <p:nvSpPr>
            <p:cNvPr id="38953" name="Line 35"/>
            <p:cNvSpPr>
              <a:spLocks noChangeShapeType="1"/>
            </p:cNvSpPr>
            <p:nvPr/>
          </p:nvSpPr>
          <p:spPr bwMode="auto">
            <a:xfrm>
              <a:off x="2160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Freeform 36"/>
            <p:cNvSpPr>
              <a:spLocks/>
            </p:cNvSpPr>
            <p:nvPr/>
          </p:nvSpPr>
          <p:spPr bwMode="auto">
            <a:xfrm>
              <a:off x="2304" y="3024"/>
              <a:ext cx="1824" cy="432"/>
            </a:xfrm>
            <a:custGeom>
              <a:avLst/>
              <a:gdLst>
                <a:gd name="T0" fmla="*/ 1824 w 1824"/>
                <a:gd name="T1" fmla="*/ 432 h 432"/>
                <a:gd name="T2" fmla="*/ 801 w 1824"/>
                <a:gd name="T3" fmla="*/ 430 h 432"/>
                <a:gd name="T4" fmla="*/ 801 w 1824"/>
                <a:gd name="T5" fmla="*/ 11 h 432"/>
                <a:gd name="T6" fmla="*/ 0 w 1824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432"/>
                <a:gd name="T14" fmla="*/ 1824 w 182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432">
                  <a:moveTo>
                    <a:pt x="1824" y="432"/>
                  </a:moveTo>
                  <a:lnTo>
                    <a:pt x="801" y="430"/>
                  </a:lnTo>
                  <a:lnTo>
                    <a:pt x="801" y="1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Oval 37"/>
            <p:cNvSpPr>
              <a:spLocks noChangeArrowheads="1"/>
            </p:cNvSpPr>
            <p:nvPr/>
          </p:nvSpPr>
          <p:spPr bwMode="auto">
            <a:xfrm>
              <a:off x="1632" y="3216"/>
              <a:ext cx="1104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S-Box and Permutation</a:t>
              </a:r>
            </a:p>
          </p:txBody>
        </p:sp>
        <p:sp>
          <p:nvSpPr>
            <p:cNvPr id="38956" name="Line 38"/>
            <p:cNvSpPr>
              <a:spLocks noChangeShapeType="1"/>
            </p:cNvSpPr>
            <p:nvPr/>
          </p:nvSpPr>
          <p:spPr bwMode="auto">
            <a:xfrm>
              <a:off x="2160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Text Box 39"/>
            <p:cNvSpPr txBox="1">
              <a:spLocks noChangeArrowheads="1"/>
            </p:cNvSpPr>
            <p:nvPr/>
          </p:nvSpPr>
          <p:spPr bwMode="auto">
            <a:xfrm>
              <a:off x="1872" y="3575"/>
              <a:ext cx="584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32-bit block</a:t>
              </a:r>
            </a:p>
          </p:txBody>
        </p:sp>
        <p:sp>
          <p:nvSpPr>
            <p:cNvPr id="38958" name="Line 40"/>
            <p:cNvSpPr>
              <a:spLocks noChangeShapeType="1"/>
            </p:cNvSpPr>
            <p:nvPr/>
          </p:nvSpPr>
          <p:spPr bwMode="auto">
            <a:xfrm>
              <a:off x="216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Oval 41"/>
            <p:cNvSpPr>
              <a:spLocks noChangeArrowheads="1"/>
            </p:cNvSpPr>
            <p:nvPr/>
          </p:nvSpPr>
          <p:spPr bwMode="auto">
            <a:xfrm>
              <a:off x="864" y="355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XOR</a:t>
              </a:r>
            </a:p>
          </p:txBody>
        </p:sp>
        <p:sp>
          <p:nvSpPr>
            <p:cNvPr id="38960" name="Line 42"/>
            <p:cNvSpPr>
              <a:spLocks noChangeShapeType="1"/>
            </p:cNvSpPr>
            <p:nvPr/>
          </p:nvSpPr>
          <p:spPr bwMode="auto">
            <a:xfrm>
              <a:off x="1008" y="240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Line 43"/>
            <p:cNvSpPr>
              <a:spLocks noChangeShapeType="1"/>
            </p:cNvSpPr>
            <p:nvPr/>
          </p:nvSpPr>
          <p:spPr bwMode="auto">
            <a:xfrm flipH="1">
              <a:off x="1152" y="36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Text Box 44"/>
            <p:cNvSpPr txBox="1">
              <a:spLocks noChangeArrowheads="1"/>
            </p:cNvSpPr>
            <p:nvPr/>
          </p:nvSpPr>
          <p:spPr bwMode="auto">
            <a:xfrm>
              <a:off x="576" y="3984"/>
              <a:ext cx="832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Left half of Block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for the next round </a:t>
              </a:r>
            </a:p>
          </p:txBody>
        </p:sp>
        <p:sp>
          <p:nvSpPr>
            <p:cNvPr id="38963" name="Text Box 45"/>
            <p:cNvSpPr txBox="1">
              <a:spLocks noChangeArrowheads="1"/>
            </p:cNvSpPr>
            <p:nvPr/>
          </p:nvSpPr>
          <p:spPr bwMode="auto">
            <a:xfrm>
              <a:off x="1776" y="3984"/>
              <a:ext cx="862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Right half of Block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for the next round</a:t>
              </a:r>
            </a:p>
          </p:txBody>
        </p:sp>
        <p:sp>
          <p:nvSpPr>
            <p:cNvPr id="38964" name="Freeform 46"/>
            <p:cNvSpPr>
              <a:spLocks/>
            </p:cNvSpPr>
            <p:nvPr/>
          </p:nvSpPr>
          <p:spPr bwMode="auto">
            <a:xfrm>
              <a:off x="1392" y="2304"/>
              <a:ext cx="336" cy="1872"/>
            </a:xfrm>
            <a:custGeom>
              <a:avLst/>
              <a:gdLst>
                <a:gd name="T0" fmla="*/ 336 w 336"/>
                <a:gd name="T1" fmla="*/ 0 h 1872"/>
                <a:gd name="T2" fmla="*/ 168 w 336"/>
                <a:gd name="T3" fmla="*/ 0 h 1872"/>
                <a:gd name="T4" fmla="*/ 153 w 336"/>
                <a:gd name="T5" fmla="*/ 1869 h 1872"/>
                <a:gd name="T6" fmla="*/ 0 w 336"/>
                <a:gd name="T7" fmla="*/ 1872 h 1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872"/>
                <a:gd name="T14" fmla="*/ 336 w 336"/>
                <a:gd name="T15" fmla="*/ 1872 h 1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872">
                  <a:moveTo>
                    <a:pt x="336" y="0"/>
                  </a:moveTo>
                  <a:lnTo>
                    <a:pt x="168" y="0"/>
                  </a:lnTo>
                  <a:lnTo>
                    <a:pt x="153" y="1869"/>
                  </a:lnTo>
                  <a:lnTo>
                    <a:pt x="0" y="18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Freeform 47"/>
            <p:cNvSpPr>
              <a:spLocks/>
            </p:cNvSpPr>
            <p:nvPr/>
          </p:nvSpPr>
          <p:spPr bwMode="auto">
            <a:xfrm>
              <a:off x="1005" y="3792"/>
              <a:ext cx="771" cy="384"/>
            </a:xfrm>
            <a:custGeom>
              <a:avLst/>
              <a:gdLst>
                <a:gd name="T0" fmla="*/ 3 w 771"/>
                <a:gd name="T1" fmla="*/ 0 h 384"/>
                <a:gd name="T2" fmla="*/ 0 w 771"/>
                <a:gd name="T3" fmla="*/ 114 h 384"/>
                <a:gd name="T4" fmla="*/ 676 w 771"/>
                <a:gd name="T5" fmla="*/ 109 h 384"/>
                <a:gd name="T6" fmla="*/ 676 w 771"/>
                <a:gd name="T7" fmla="*/ 376 h 384"/>
                <a:gd name="T8" fmla="*/ 771 w 771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1"/>
                <a:gd name="T16" fmla="*/ 0 h 384"/>
                <a:gd name="T17" fmla="*/ 771 w 77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1" h="384">
                  <a:moveTo>
                    <a:pt x="3" y="0"/>
                  </a:moveTo>
                  <a:lnTo>
                    <a:pt x="0" y="114"/>
                  </a:lnTo>
                  <a:lnTo>
                    <a:pt x="676" y="109"/>
                  </a:lnTo>
                  <a:lnTo>
                    <a:pt x="676" y="376"/>
                  </a:lnTo>
                  <a:lnTo>
                    <a:pt x="771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Text Box 48"/>
            <p:cNvSpPr txBox="1">
              <a:spLocks noChangeArrowheads="1"/>
            </p:cNvSpPr>
            <p:nvPr/>
          </p:nvSpPr>
          <p:spPr bwMode="auto">
            <a:xfrm>
              <a:off x="0" y="2736"/>
              <a:ext cx="38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Repeat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for 16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rounds</a:t>
              </a:r>
            </a:p>
          </p:txBody>
        </p:sp>
      </p:grpSp>
      <p:sp>
        <p:nvSpPr>
          <p:cNvPr id="38917" name="Line 49"/>
          <p:cNvSpPr>
            <a:spLocks noChangeShapeType="1"/>
          </p:cNvSpPr>
          <p:nvPr/>
        </p:nvSpPr>
        <p:spPr bwMode="auto">
          <a:xfrm>
            <a:off x="4343400" y="655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Oval 50"/>
          <p:cNvSpPr>
            <a:spLocks noChangeArrowheads="1"/>
          </p:cNvSpPr>
          <p:nvPr/>
        </p:nvSpPr>
        <p:spPr bwMode="auto">
          <a:xfrm>
            <a:off x="5257800" y="6324600"/>
            <a:ext cx="1905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Inverse initial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Permutation</a:t>
            </a:r>
          </a:p>
        </p:txBody>
      </p:sp>
      <p:sp>
        <p:nvSpPr>
          <p:cNvPr id="38919" name="Line 51"/>
          <p:cNvSpPr>
            <a:spLocks noChangeShapeType="1"/>
          </p:cNvSpPr>
          <p:nvPr/>
        </p:nvSpPr>
        <p:spPr bwMode="auto">
          <a:xfrm>
            <a:off x="7162800" y="655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Text Box 52"/>
          <p:cNvSpPr txBox="1">
            <a:spLocks noChangeArrowheads="1"/>
          </p:cNvSpPr>
          <p:nvPr/>
        </p:nvSpPr>
        <p:spPr bwMode="auto">
          <a:xfrm>
            <a:off x="7475538" y="6400800"/>
            <a:ext cx="830262" cy="2746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Ciphertext</a:t>
            </a:r>
          </a:p>
        </p:txBody>
      </p:sp>
      <p:sp>
        <p:nvSpPr>
          <p:cNvPr id="38921" name="Text Box 53"/>
          <p:cNvSpPr txBox="1">
            <a:spLocks noChangeArrowheads="1"/>
          </p:cNvSpPr>
          <p:nvPr/>
        </p:nvSpPr>
        <p:spPr bwMode="auto">
          <a:xfrm>
            <a:off x="4560888" y="6132513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After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rounds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725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1905000"/>
            <a:ext cx="358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PC-1: Permuted Choice 1</a:t>
            </a:r>
            <a:r>
              <a:rPr lang="en-US" altLang="zh-TW" sz="2400"/>
              <a:t> </a:t>
            </a: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/>
        </p:nvGraphicFramePr>
        <p:xfrm>
          <a:off x="457200" y="2362200"/>
          <a:ext cx="3995738" cy="4114800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032" name="Text Box 95"/>
          <p:cNvSpPr txBox="1">
            <a:spLocks noChangeArrowheads="1"/>
          </p:cNvSpPr>
          <p:nvPr/>
        </p:nvSpPr>
        <p:spPr bwMode="auto">
          <a:xfrm>
            <a:off x="1447800" y="838200"/>
            <a:ext cx="639149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Map a 64-bit key to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 a 56-bit key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e.g. bit 30  bit (36+5) = bit 41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       bit 11  bit (22+1) = bit 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bits 8, 16, 24, 32, 40, 48, 56, and 64 of the original key are not in the table. </a:t>
            </a:r>
          </a:p>
        </p:txBody>
      </p:sp>
      <p:sp>
        <p:nvSpPr>
          <p:cNvPr id="40033" name="Text Box 96"/>
          <p:cNvSpPr txBox="1">
            <a:spLocks noChangeArrowheads="1"/>
          </p:cNvSpPr>
          <p:nvPr/>
        </p:nvSpPr>
        <p:spPr bwMode="auto">
          <a:xfrm>
            <a:off x="762000" y="153988"/>
            <a:ext cx="4687888" cy="5905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The tables of the following few slides are taken from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Reference: http://www.tropsoft.com/strongenc/des.htm</a:t>
            </a:r>
          </a:p>
        </p:txBody>
      </p:sp>
      <p:graphicFrame>
        <p:nvGraphicFramePr>
          <p:cNvPr id="40034" name="Object 97"/>
          <p:cNvGraphicFramePr>
            <a:graphicFrameLocks noChangeAspect="1"/>
          </p:cNvGraphicFramePr>
          <p:nvPr/>
        </p:nvGraphicFramePr>
        <p:xfrm>
          <a:off x="4495800" y="3124200"/>
          <a:ext cx="4343400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24200"/>
                        <a:ext cx="4343400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5" name="Line 98"/>
          <p:cNvSpPr>
            <a:spLocks noChangeShapeType="1"/>
          </p:cNvSpPr>
          <p:nvPr/>
        </p:nvSpPr>
        <p:spPr bwMode="auto">
          <a:xfrm>
            <a:off x="6934200" y="3733800"/>
            <a:ext cx="533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6" name="Text Box 99"/>
          <p:cNvSpPr txBox="1">
            <a:spLocks noChangeArrowheads="1"/>
          </p:cNvSpPr>
          <p:nvPr/>
        </p:nvSpPr>
        <p:spPr bwMode="auto">
          <a:xfrm>
            <a:off x="533400" y="6477000"/>
            <a:ext cx="3781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Note: bit 1 is the leftmost bit and bit 64 is the rightmost bit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753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04800" y="1889125"/>
            <a:ext cx="223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/>
              <a:t>Subkey Rotation Table</a:t>
            </a:r>
            <a:r>
              <a:rPr lang="en-US" altLang="zh-TW" sz="1600"/>
              <a:t> </a:t>
            </a:r>
          </a:p>
        </p:txBody>
      </p:sp>
      <p:graphicFrame>
        <p:nvGraphicFramePr>
          <p:cNvPr id="145411" name="Group 3"/>
          <p:cNvGraphicFramePr>
            <a:graphicFrameLocks noGrp="1"/>
          </p:cNvGraphicFramePr>
          <p:nvPr/>
        </p:nvGraphicFramePr>
        <p:xfrm>
          <a:off x="304800" y="2362200"/>
          <a:ext cx="7848600" cy="685800"/>
        </p:xfrm>
        <a:graphic>
          <a:graphicData uri="http://schemas.openxmlformats.org/drawingml/2006/table">
            <a:tbl>
              <a:tblPr/>
              <a:tblGrid>
                <a:gridCol w="267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 Number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 of bits to rotate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20" name="Text Box 59"/>
          <p:cNvSpPr txBox="1">
            <a:spLocks noChangeArrowheads="1"/>
          </p:cNvSpPr>
          <p:nvPr/>
        </p:nvSpPr>
        <p:spPr bwMode="auto">
          <a:xfrm>
            <a:off x="457200" y="914400"/>
            <a:ext cx="6200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3333FF"/>
                </a:solidFill>
              </a:rPr>
              <a:t>The 56-bit key is split into two 28-bit blocks.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3333FF"/>
                </a:solidFill>
              </a:rPr>
              <a:t>In each round, the left and right subkeys are rotated to left with 1 or 2 bits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3333FF"/>
                </a:solidFill>
              </a:rPr>
              <a:t>as specified in the following table.</a:t>
            </a:r>
          </a:p>
        </p:txBody>
      </p:sp>
      <p:graphicFrame>
        <p:nvGraphicFramePr>
          <p:cNvPr id="41021" name="Object 60"/>
          <p:cNvGraphicFramePr>
            <a:graphicFrameLocks noChangeAspect="1"/>
          </p:cNvGraphicFramePr>
          <p:nvPr/>
        </p:nvGraphicFramePr>
        <p:xfrm>
          <a:off x="2209800" y="3413125"/>
          <a:ext cx="4433888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13125"/>
                        <a:ext cx="4433888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2" name="Line 61"/>
          <p:cNvSpPr>
            <a:spLocks noChangeShapeType="1"/>
          </p:cNvSpPr>
          <p:nvPr/>
        </p:nvSpPr>
        <p:spPr bwMode="auto">
          <a:xfrm flipH="1">
            <a:off x="6553200" y="5105400"/>
            <a:ext cx="762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868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09600" y="1752600"/>
            <a:ext cx="358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PC-2: Permuted Choice 2</a:t>
            </a:r>
            <a:r>
              <a:rPr lang="en-US" altLang="zh-TW" sz="2400"/>
              <a:t> </a:t>
            </a:r>
          </a:p>
        </p:txBody>
      </p:sp>
      <p:graphicFrame>
        <p:nvGraphicFramePr>
          <p:cNvPr id="146435" name="Group 3"/>
          <p:cNvGraphicFramePr>
            <a:graphicFrameLocks noGrp="1"/>
          </p:cNvGraphicFramePr>
          <p:nvPr/>
        </p:nvGraphicFramePr>
        <p:xfrm>
          <a:off x="609600" y="2209800"/>
          <a:ext cx="3506788" cy="4114800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70" name="Text Box 85"/>
          <p:cNvSpPr txBox="1">
            <a:spLocks noChangeArrowheads="1"/>
          </p:cNvSpPr>
          <p:nvPr/>
        </p:nvSpPr>
        <p:spPr bwMode="auto">
          <a:xfrm>
            <a:off x="1828800" y="1143000"/>
            <a:ext cx="607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3333FF"/>
                </a:solidFill>
              </a:rPr>
              <a:t>Apply the following table to obtain the 48-bit key for a particular round.</a:t>
            </a:r>
          </a:p>
        </p:txBody>
      </p:sp>
      <p:graphicFrame>
        <p:nvGraphicFramePr>
          <p:cNvPr id="42071" name="Object 86"/>
          <p:cNvGraphicFramePr>
            <a:graphicFrameLocks noChangeAspect="1"/>
          </p:cNvGraphicFramePr>
          <p:nvPr/>
        </p:nvGraphicFramePr>
        <p:xfrm>
          <a:off x="4343400" y="2667000"/>
          <a:ext cx="4433888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4433888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72" name="Line 87"/>
          <p:cNvSpPr>
            <a:spLocks noChangeShapeType="1"/>
          </p:cNvSpPr>
          <p:nvPr/>
        </p:nvSpPr>
        <p:spPr bwMode="auto">
          <a:xfrm>
            <a:off x="6934200" y="4800600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292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28600" y="1676400"/>
            <a:ext cx="325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IP: Initial Permutation</a:t>
            </a:r>
            <a:r>
              <a:rPr lang="en-US" altLang="zh-TW" sz="2400"/>
              <a:t> </a:t>
            </a:r>
          </a:p>
        </p:txBody>
      </p:sp>
      <p:graphicFrame>
        <p:nvGraphicFramePr>
          <p:cNvPr id="147459" name="Group 3"/>
          <p:cNvGraphicFramePr>
            <a:graphicFrameLocks noGrp="1"/>
          </p:cNvGraphicFramePr>
          <p:nvPr/>
        </p:nvGraphicFramePr>
        <p:xfrm>
          <a:off x="273050" y="2362200"/>
          <a:ext cx="4332288" cy="4114800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114" name="Text Box 105"/>
          <p:cNvSpPr txBox="1">
            <a:spLocks noChangeArrowheads="1"/>
          </p:cNvSpPr>
          <p:nvPr/>
        </p:nvSpPr>
        <p:spPr bwMode="auto">
          <a:xfrm>
            <a:off x="457200" y="533400"/>
            <a:ext cx="59939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plaintext is passed through the following initial permutation table.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e.g. bit 58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 bit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       bit 50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 bit 2</a:t>
            </a:r>
            <a:endParaRPr lang="en-US" altLang="zh-TW" sz="1600" dirty="0">
              <a:solidFill>
                <a:srgbClr val="3333FF"/>
              </a:solidFill>
            </a:endParaRPr>
          </a:p>
        </p:txBody>
      </p:sp>
      <p:graphicFrame>
        <p:nvGraphicFramePr>
          <p:cNvPr id="43115" name="Object 106"/>
          <p:cNvGraphicFramePr>
            <a:graphicFrameLocks noChangeAspect="1"/>
          </p:cNvGraphicFramePr>
          <p:nvPr/>
        </p:nvGraphicFramePr>
        <p:xfrm>
          <a:off x="4572000" y="2819400"/>
          <a:ext cx="4433888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19400"/>
                        <a:ext cx="4433888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6" name="Line 107"/>
          <p:cNvSpPr>
            <a:spLocks noChangeShapeType="1"/>
          </p:cNvSpPr>
          <p:nvPr/>
        </p:nvSpPr>
        <p:spPr bwMode="auto">
          <a:xfrm flipH="1">
            <a:off x="6248400" y="3429000"/>
            <a:ext cx="4572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06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1981200"/>
            <a:ext cx="301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E-Bit Selection Table</a:t>
            </a:r>
            <a:r>
              <a:rPr lang="en-US" altLang="zh-TW" sz="2400"/>
              <a:t> </a:t>
            </a:r>
          </a:p>
        </p:txBody>
      </p:sp>
      <p:graphicFrame>
        <p:nvGraphicFramePr>
          <p:cNvPr id="148483" name="Group 3"/>
          <p:cNvGraphicFramePr>
            <a:graphicFrameLocks noGrp="1"/>
          </p:cNvGraphicFramePr>
          <p:nvPr/>
        </p:nvGraphicFramePr>
        <p:xfrm>
          <a:off x="379413" y="2438400"/>
          <a:ext cx="3506787" cy="4114800"/>
        </p:xfrm>
        <a:graphic>
          <a:graphicData uri="http://schemas.openxmlformats.org/drawingml/2006/table">
            <a:tbl>
              <a:tblPr/>
              <a:tblGrid>
                <a:gridCol w="57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118" name="Text Box 85"/>
          <p:cNvSpPr txBox="1">
            <a:spLocks noChangeArrowheads="1"/>
          </p:cNvSpPr>
          <p:nvPr/>
        </p:nvSpPr>
        <p:spPr bwMode="auto">
          <a:xfrm>
            <a:off x="1295400" y="533400"/>
            <a:ext cx="61642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For each round, the text will be divided into two parts L and 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R will be expanded from 32 bit to 48 bit according to the following table.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e.g. bit 1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 bit 2 and bit 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       bit 3  bit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       bit 4  bit 5 and bit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The resulting 48-bit data will be XOR with the 48-bit key for this round</a:t>
            </a:r>
            <a:endParaRPr lang="en-US" altLang="zh-TW" sz="1600" dirty="0">
              <a:solidFill>
                <a:srgbClr val="3333FF"/>
              </a:solidFill>
            </a:endParaRPr>
          </a:p>
        </p:txBody>
      </p:sp>
      <p:graphicFrame>
        <p:nvGraphicFramePr>
          <p:cNvPr id="44119" name="Object 86"/>
          <p:cNvGraphicFramePr>
            <a:graphicFrameLocks noChangeAspect="1"/>
          </p:cNvGraphicFramePr>
          <p:nvPr/>
        </p:nvGraphicFramePr>
        <p:xfrm>
          <a:off x="4114800" y="2819400"/>
          <a:ext cx="4433888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19400"/>
                        <a:ext cx="4433888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20" name="Line 87"/>
          <p:cNvSpPr>
            <a:spLocks noChangeShapeType="1"/>
          </p:cNvSpPr>
          <p:nvPr/>
        </p:nvSpPr>
        <p:spPr bwMode="auto">
          <a:xfrm flipH="1">
            <a:off x="6172200" y="4724400"/>
            <a:ext cx="4572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026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533400" y="2209800"/>
            <a:ext cx="2630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/>
              <a:t>S-Box 1: Substitution Box 1</a:t>
            </a:r>
            <a:r>
              <a:rPr lang="en-US" altLang="zh-TW" sz="1600"/>
              <a:t> 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/>
        </p:nvGraphicFramePr>
        <p:xfrm>
          <a:off x="457200" y="2667000"/>
          <a:ext cx="8153400" cy="2286000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170" name="Text Box 113"/>
          <p:cNvSpPr txBox="1">
            <a:spLocks noChangeArrowheads="1"/>
          </p:cNvSpPr>
          <p:nvPr/>
        </p:nvSpPr>
        <p:spPr bwMode="auto">
          <a:xfrm>
            <a:off x="457200" y="762000"/>
            <a:ext cx="83994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result from the previous step is XOR with the 48-bit </a:t>
            </a:r>
            <a:r>
              <a:rPr lang="en-US" altLang="zh-TW" sz="1600" dirty="0" err="1">
                <a:solidFill>
                  <a:srgbClr val="3333FF"/>
                </a:solidFill>
              </a:rPr>
              <a:t>subkey</a:t>
            </a:r>
            <a:r>
              <a:rPr lang="en-US" altLang="zh-TW" sz="1600" dirty="0">
                <a:solidFill>
                  <a:srgbClr val="3333FF"/>
                </a:solidFill>
              </a:rPr>
              <a:t> and then split into 8 6-bit segments.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Each 6 bit-segment is passed to the corresponding S-Box to get a 4-bit segment.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S-Box 1 is shown below. The other S-Box are similar, of course the content are different.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1</a:t>
            </a:r>
            <a:r>
              <a:rPr lang="en-US" altLang="zh-TW" sz="1600" baseline="30000" dirty="0">
                <a:solidFill>
                  <a:srgbClr val="3333FF"/>
                </a:solidFill>
              </a:rPr>
              <a:t>st</a:t>
            </a:r>
            <a:r>
              <a:rPr lang="en-US" altLang="zh-TW" sz="1600" dirty="0">
                <a:solidFill>
                  <a:srgbClr val="3333FF"/>
                </a:solidFill>
              </a:rPr>
              <a:t> and the last bits will be used to index a row. The middle 4-bit will be used to index a column.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e.g. 011101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 row 1 (01), column 14 (1110)  3  0011 </a:t>
            </a:r>
            <a:endParaRPr lang="en-US" altLang="zh-TW" sz="1600" dirty="0">
              <a:solidFill>
                <a:srgbClr val="3333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52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066800" y="3810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2: Substitution Box 2</a:t>
            </a:r>
            <a:r>
              <a:rPr lang="en-US" altLang="zh-TW" sz="800"/>
              <a:t> </a:t>
            </a:r>
          </a:p>
        </p:txBody>
      </p:sp>
      <p:graphicFrame>
        <p:nvGraphicFramePr>
          <p:cNvPr id="150531" name="Group 3"/>
          <p:cNvGraphicFramePr>
            <a:graphicFrameLocks noGrp="1"/>
          </p:cNvGraphicFramePr>
          <p:nvPr/>
        </p:nvGraphicFramePr>
        <p:xfrm>
          <a:off x="1143000" y="685800"/>
          <a:ext cx="7010400" cy="1066800"/>
        </p:xfrm>
        <a:graphic>
          <a:graphicData uri="http://schemas.openxmlformats.org/drawingml/2006/table">
            <a:tbl>
              <a:tblPr/>
              <a:tblGrid>
                <a:gridCol w="148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94" name="Rectangle 113"/>
          <p:cNvSpPr>
            <a:spLocks noChangeArrowheads="1"/>
          </p:cNvSpPr>
          <p:nvPr/>
        </p:nvSpPr>
        <p:spPr bwMode="auto">
          <a:xfrm>
            <a:off x="990600" y="22098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3: Substitution Box 3</a:t>
            </a:r>
            <a:r>
              <a:rPr lang="en-US" altLang="zh-TW" sz="800"/>
              <a:t> </a:t>
            </a:r>
          </a:p>
        </p:txBody>
      </p:sp>
      <p:graphicFrame>
        <p:nvGraphicFramePr>
          <p:cNvPr id="150642" name="Group 114"/>
          <p:cNvGraphicFramePr>
            <a:graphicFrameLocks noGrp="1"/>
          </p:cNvGraphicFramePr>
          <p:nvPr/>
        </p:nvGraphicFramePr>
        <p:xfrm>
          <a:off x="1143000" y="2438400"/>
          <a:ext cx="7010400" cy="1066800"/>
        </p:xfrm>
        <a:graphic>
          <a:graphicData uri="http://schemas.openxmlformats.org/drawingml/2006/table">
            <a:tbl>
              <a:tblPr/>
              <a:tblGrid>
                <a:gridCol w="148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305" name="Rectangle 224"/>
          <p:cNvSpPr>
            <a:spLocks noChangeArrowheads="1"/>
          </p:cNvSpPr>
          <p:nvPr/>
        </p:nvSpPr>
        <p:spPr bwMode="auto">
          <a:xfrm>
            <a:off x="1143000" y="40386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4: Substitution Box 4</a:t>
            </a:r>
            <a:r>
              <a:rPr lang="en-US" altLang="zh-TW" sz="800"/>
              <a:t> </a:t>
            </a:r>
          </a:p>
        </p:txBody>
      </p:sp>
      <p:graphicFrame>
        <p:nvGraphicFramePr>
          <p:cNvPr id="150753" name="Group 225"/>
          <p:cNvGraphicFramePr>
            <a:graphicFrameLocks noGrp="1"/>
          </p:cNvGraphicFramePr>
          <p:nvPr/>
        </p:nvGraphicFramePr>
        <p:xfrm>
          <a:off x="1143000" y="4260850"/>
          <a:ext cx="7086600" cy="1149352"/>
        </p:xfrm>
        <a:graphic>
          <a:graphicData uri="http://schemas.openxmlformats.org/drawingml/2006/table">
            <a:tbl>
              <a:tblPr/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550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609600" y="2286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5: Substitution Box 5</a:t>
            </a:r>
            <a:r>
              <a:rPr lang="en-US" altLang="zh-TW" sz="800"/>
              <a:t> </a:t>
            </a: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/>
        </p:nvGraphicFramePr>
        <p:xfrm>
          <a:off x="609600" y="457200"/>
          <a:ext cx="7543800" cy="1066800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218" name="Rectangle 113"/>
          <p:cNvSpPr>
            <a:spLocks noChangeArrowheads="1"/>
          </p:cNvSpPr>
          <p:nvPr/>
        </p:nvSpPr>
        <p:spPr bwMode="auto">
          <a:xfrm>
            <a:off x="609600" y="16764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6: Substitution Box 6</a:t>
            </a:r>
            <a:r>
              <a:rPr lang="en-US" altLang="zh-TW" sz="800"/>
              <a:t> </a:t>
            </a:r>
          </a:p>
        </p:txBody>
      </p:sp>
      <p:graphicFrame>
        <p:nvGraphicFramePr>
          <p:cNvPr id="151666" name="Group 114"/>
          <p:cNvGraphicFramePr>
            <a:graphicFrameLocks noGrp="1"/>
          </p:cNvGraphicFramePr>
          <p:nvPr/>
        </p:nvGraphicFramePr>
        <p:xfrm>
          <a:off x="685800" y="1981200"/>
          <a:ext cx="7467600" cy="112077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68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329" name="Rectangle 224"/>
          <p:cNvSpPr>
            <a:spLocks noChangeArrowheads="1"/>
          </p:cNvSpPr>
          <p:nvPr/>
        </p:nvSpPr>
        <p:spPr bwMode="auto">
          <a:xfrm>
            <a:off x="685800" y="32766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7: Substitution Box 7</a:t>
            </a:r>
            <a:r>
              <a:rPr lang="en-US" altLang="zh-TW" sz="800"/>
              <a:t> </a:t>
            </a:r>
          </a:p>
        </p:txBody>
      </p:sp>
      <p:graphicFrame>
        <p:nvGraphicFramePr>
          <p:cNvPr id="151777" name="Group 225"/>
          <p:cNvGraphicFramePr>
            <a:graphicFrameLocks noGrp="1"/>
          </p:cNvGraphicFramePr>
          <p:nvPr/>
        </p:nvGraphicFramePr>
        <p:xfrm>
          <a:off x="685800" y="3505200"/>
          <a:ext cx="7467600" cy="106680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440" name="Rectangle 335"/>
          <p:cNvSpPr>
            <a:spLocks noChangeArrowheads="1"/>
          </p:cNvSpPr>
          <p:nvPr/>
        </p:nvSpPr>
        <p:spPr bwMode="auto">
          <a:xfrm>
            <a:off x="762000" y="493395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8: Substitution Box 8</a:t>
            </a:r>
            <a:r>
              <a:rPr lang="en-US" altLang="zh-TW" sz="800"/>
              <a:t> </a:t>
            </a:r>
          </a:p>
        </p:txBody>
      </p:sp>
      <p:graphicFrame>
        <p:nvGraphicFramePr>
          <p:cNvPr id="151888" name="Group 336"/>
          <p:cNvGraphicFramePr>
            <a:graphicFrameLocks noGrp="1"/>
          </p:cNvGraphicFramePr>
          <p:nvPr/>
        </p:nvGraphicFramePr>
        <p:xfrm>
          <a:off x="762000" y="5181600"/>
          <a:ext cx="7391400" cy="1066800"/>
        </p:xfrm>
        <a:graphic>
          <a:graphicData uri="http://schemas.openxmlformats.org/drawingml/2006/table">
            <a:tbl>
              <a:tblPr/>
              <a:tblGrid>
                <a:gridCol w="151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68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96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Security Attacks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971800" y="1371600"/>
            <a:ext cx="31242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400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5334000" y="1828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3733800" y="2057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609600" y="3124200"/>
            <a:ext cx="31242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400"/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5099050" y="3130550"/>
            <a:ext cx="3124199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400"/>
          </a:p>
        </p:txBody>
      </p:sp>
      <p:sp>
        <p:nvSpPr>
          <p:cNvPr id="3084" name="Oval 15"/>
          <p:cNvSpPr>
            <a:spLocks noChangeArrowheads="1"/>
          </p:cNvSpPr>
          <p:nvPr/>
        </p:nvSpPr>
        <p:spPr bwMode="auto">
          <a:xfrm>
            <a:off x="5410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85" name="Oval 16"/>
          <p:cNvSpPr>
            <a:spLocks noChangeArrowheads="1"/>
          </p:cNvSpPr>
          <p:nvPr/>
        </p:nvSpPr>
        <p:spPr bwMode="auto">
          <a:xfrm>
            <a:off x="7543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86" name="Line 17"/>
          <p:cNvSpPr>
            <a:spLocks noChangeShapeType="1"/>
          </p:cNvSpPr>
          <p:nvPr/>
        </p:nvSpPr>
        <p:spPr bwMode="auto">
          <a:xfrm>
            <a:off x="5867400" y="3581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Rectangle 18"/>
          <p:cNvSpPr>
            <a:spLocks noChangeArrowheads="1"/>
          </p:cNvSpPr>
          <p:nvPr/>
        </p:nvSpPr>
        <p:spPr bwMode="auto">
          <a:xfrm>
            <a:off x="609600" y="4953000"/>
            <a:ext cx="31242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400"/>
          </a:p>
        </p:txBody>
      </p:sp>
      <p:sp>
        <p:nvSpPr>
          <p:cNvPr id="3088" name="Oval 19"/>
          <p:cNvSpPr>
            <a:spLocks noChangeArrowheads="1"/>
          </p:cNvSpPr>
          <p:nvPr/>
        </p:nvSpPr>
        <p:spPr bwMode="auto">
          <a:xfrm>
            <a:off x="872637" y="514643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89" name="Oval 20"/>
          <p:cNvSpPr>
            <a:spLocks noChangeArrowheads="1"/>
          </p:cNvSpPr>
          <p:nvPr/>
        </p:nvSpPr>
        <p:spPr bwMode="auto">
          <a:xfrm>
            <a:off x="2986088" y="514643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90" name="Rectangle 22"/>
          <p:cNvSpPr>
            <a:spLocks noChangeArrowheads="1"/>
          </p:cNvSpPr>
          <p:nvPr/>
        </p:nvSpPr>
        <p:spPr bwMode="auto">
          <a:xfrm>
            <a:off x="5099049" y="4953000"/>
            <a:ext cx="31242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400"/>
          </a:p>
        </p:txBody>
      </p:sp>
      <p:sp>
        <p:nvSpPr>
          <p:cNvPr id="3095" name="Oval 28"/>
          <p:cNvSpPr>
            <a:spLocks noChangeArrowheads="1"/>
          </p:cNvSpPr>
          <p:nvPr/>
        </p:nvSpPr>
        <p:spPr bwMode="auto">
          <a:xfrm>
            <a:off x="1872396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98" name="Oval 33"/>
          <p:cNvSpPr>
            <a:spLocks noChangeArrowheads="1"/>
          </p:cNvSpPr>
          <p:nvPr/>
        </p:nvSpPr>
        <p:spPr bwMode="auto">
          <a:xfrm>
            <a:off x="6477000" y="3886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100" name="Line 35"/>
          <p:cNvSpPr>
            <a:spLocks noChangeShapeType="1"/>
          </p:cNvSpPr>
          <p:nvPr/>
        </p:nvSpPr>
        <p:spPr bwMode="auto">
          <a:xfrm>
            <a:off x="67056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Text Box 37"/>
          <p:cNvSpPr txBox="1">
            <a:spLocks noChangeArrowheads="1"/>
          </p:cNvSpPr>
          <p:nvPr/>
        </p:nvSpPr>
        <p:spPr bwMode="auto">
          <a:xfrm>
            <a:off x="3962400" y="2819400"/>
            <a:ext cx="1136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/>
              <a:t>Normal Flow</a:t>
            </a:r>
          </a:p>
        </p:txBody>
      </p:sp>
      <p:sp>
        <p:nvSpPr>
          <p:cNvPr id="3103" name="Text Box 38"/>
          <p:cNvSpPr txBox="1">
            <a:spLocks noChangeArrowheads="1"/>
          </p:cNvSpPr>
          <p:nvPr/>
        </p:nvSpPr>
        <p:spPr bwMode="auto">
          <a:xfrm>
            <a:off x="609600" y="4502150"/>
            <a:ext cx="3124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/>
              <a:t>1. Interruption (E.g., </a:t>
            </a:r>
            <a:r>
              <a:rPr lang="en-US" altLang="zh-TW" sz="1400" dirty="0" err="1"/>
              <a:t>DoS</a:t>
            </a:r>
            <a:r>
              <a:rPr lang="en-US" altLang="zh-TW" sz="1400" dirty="0"/>
              <a:t> attack)</a:t>
            </a:r>
          </a:p>
        </p:txBody>
      </p:sp>
      <p:sp>
        <p:nvSpPr>
          <p:cNvPr id="3104" name="Text Box 39"/>
          <p:cNvSpPr txBox="1">
            <a:spLocks noChangeArrowheads="1"/>
          </p:cNvSpPr>
          <p:nvPr/>
        </p:nvSpPr>
        <p:spPr bwMode="auto">
          <a:xfrm>
            <a:off x="609599" y="6326188"/>
            <a:ext cx="31242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/>
              <a:t>3. Modification (E.g., </a:t>
            </a:r>
            <a:r>
              <a:rPr lang="en-US" altLang="zh-TW" sz="1400" dirty="0" err="1"/>
              <a:t>MiM</a:t>
            </a:r>
            <a:r>
              <a:rPr lang="en-US" altLang="zh-TW" sz="1400" dirty="0"/>
              <a:t> attack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/>
              <a:t>(with ARP spoofing / ICMP redirection))</a:t>
            </a:r>
          </a:p>
        </p:txBody>
      </p:sp>
      <p:sp>
        <p:nvSpPr>
          <p:cNvPr id="3105" name="Text Box 40"/>
          <p:cNvSpPr txBox="1">
            <a:spLocks noChangeArrowheads="1"/>
          </p:cNvSpPr>
          <p:nvPr/>
        </p:nvSpPr>
        <p:spPr bwMode="auto">
          <a:xfrm>
            <a:off x="5099049" y="6324600"/>
            <a:ext cx="3124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/>
              <a:t>4. Fabrication (</a:t>
            </a:r>
            <a:r>
              <a:rPr lang="en-US" altLang="zh-TW" sz="1400" dirty="0" err="1"/>
              <a:t>E.g</a:t>
            </a:r>
            <a:r>
              <a:rPr lang="en-US" altLang="zh-TW" sz="1400" dirty="0"/>
              <a:t>, Telnet hijack)</a:t>
            </a:r>
          </a:p>
        </p:txBody>
      </p:sp>
      <p:sp>
        <p:nvSpPr>
          <p:cNvPr id="3106" name="Text Box 41"/>
          <p:cNvSpPr txBox="1">
            <a:spLocks noChangeArrowheads="1"/>
          </p:cNvSpPr>
          <p:nvPr/>
        </p:nvSpPr>
        <p:spPr bwMode="auto">
          <a:xfrm>
            <a:off x="5099050" y="4514362"/>
            <a:ext cx="31241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/>
              <a:t>2. Interception (E.g., Sniffing)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890588" y="358775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2947988" y="358775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1347788" y="381635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919288" y="358775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Freeform 36"/>
          <p:cNvSpPr>
            <a:spLocks/>
          </p:cNvSpPr>
          <p:nvPr/>
        </p:nvSpPr>
        <p:spPr bwMode="auto">
          <a:xfrm>
            <a:off x="2195513" y="5353904"/>
            <a:ext cx="790575" cy="419712"/>
          </a:xfrm>
          <a:custGeom>
            <a:avLst/>
            <a:gdLst>
              <a:gd name="T0" fmla="*/ 2147483647 w 498"/>
              <a:gd name="T1" fmla="*/ 2147483647 h 221"/>
              <a:gd name="T2" fmla="*/ 0 w 498"/>
              <a:gd name="T3" fmla="*/ 0 h 221"/>
              <a:gd name="T4" fmla="*/ 2147483647 w 498"/>
              <a:gd name="T5" fmla="*/ 0 h 221"/>
              <a:gd name="T6" fmla="*/ 0 60000 65536"/>
              <a:gd name="T7" fmla="*/ 0 60000 65536"/>
              <a:gd name="T8" fmla="*/ 0 60000 65536"/>
              <a:gd name="T9" fmla="*/ 0 w 498"/>
              <a:gd name="T10" fmla="*/ 0 h 221"/>
              <a:gd name="T11" fmla="*/ 498 w 498"/>
              <a:gd name="T12" fmla="*/ 221 h 2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221">
                <a:moveTo>
                  <a:pt x="1" y="221"/>
                </a:moveTo>
                <a:lnTo>
                  <a:pt x="0" y="0"/>
                </a:lnTo>
                <a:lnTo>
                  <a:pt x="49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36"/>
          <p:cNvSpPr>
            <a:spLocks/>
          </p:cNvSpPr>
          <p:nvPr/>
        </p:nvSpPr>
        <p:spPr bwMode="auto">
          <a:xfrm rot="5400000">
            <a:off x="1468423" y="5233272"/>
            <a:ext cx="437295" cy="678566"/>
          </a:xfrm>
          <a:custGeom>
            <a:avLst/>
            <a:gdLst>
              <a:gd name="T0" fmla="*/ 2147483647 w 498"/>
              <a:gd name="T1" fmla="*/ 2147483647 h 221"/>
              <a:gd name="T2" fmla="*/ 0 w 498"/>
              <a:gd name="T3" fmla="*/ 0 h 221"/>
              <a:gd name="T4" fmla="*/ 2147483647 w 498"/>
              <a:gd name="T5" fmla="*/ 0 h 221"/>
              <a:gd name="T6" fmla="*/ 0 60000 65536"/>
              <a:gd name="T7" fmla="*/ 0 60000 65536"/>
              <a:gd name="T8" fmla="*/ 0 60000 65536"/>
              <a:gd name="T9" fmla="*/ 0 w 498"/>
              <a:gd name="T10" fmla="*/ 0 h 221"/>
              <a:gd name="T11" fmla="*/ 498 w 498"/>
              <a:gd name="T12" fmla="*/ 221 h 2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221">
                <a:moveTo>
                  <a:pt x="1" y="221"/>
                </a:moveTo>
                <a:lnTo>
                  <a:pt x="0" y="0"/>
                </a:lnTo>
                <a:lnTo>
                  <a:pt x="49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5382724" y="514643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7496175" y="514643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6382483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6" name="Freeform 36"/>
          <p:cNvSpPr>
            <a:spLocks/>
          </p:cNvSpPr>
          <p:nvPr/>
        </p:nvSpPr>
        <p:spPr bwMode="auto">
          <a:xfrm>
            <a:off x="6611084" y="5353904"/>
            <a:ext cx="885092" cy="419712"/>
          </a:xfrm>
          <a:custGeom>
            <a:avLst/>
            <a:gdLst>
              <a:gd name="T0" fmla="*/ 2147483647 w 498"/>
              <a:gd name="T1" fmla="*/ 2147483647 h 221"/>
              <a:gd name="T2" fmla="*/ 0 w 498"/>
              <a:gd name="T3" fmla="*/ 0 h 221"/>
              <a:gd name="T4" fmla="*/ 2147483647 w 498"/>
              <a:gd name="T5" fmla="*/ 0 h 221"/>
              <a:gd name="T6" fmla="*/ 0 60000 65536"/>
              <a:gd name="T7" fmla="*/ 0 60000 65536"/>
              <a:gd name="T8" fmla="*/ 0 60000 65536"/>
              <a:gd name="T9" fmla="*/ 0 w 498"/>
              <a:gd name="T10" fmla="*/ 0 h 221"/>
              <a:gd name="T11" fmla="*/ 498 w 498"/>
              <a:gd name="T12" fmla="*/ 221 h 2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221">
                <a:moveTo>
                  <a:pt x="1" y="221"/>
                </a:moveTo>
                <a:lnTo>
                  <a:pt x="0" y="0"/>
                </a:lnTo>
                <a:lnTo>
                  <a:pt x="49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143000" y="1752600"/>
            <a:ext cx="216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P Permutation</a:t>
            </a:r>
            <a:r>
              <a:rPr lang="en-US" altLang="zh-TW" sz="2400"/>
              <a:t> </a:t>
            </a:r>
          </a:p>
        </p:txBody>
      </p:sp>
      <p:graphicFrame>
        <p:nvGraphicFramePr>
          <p:cNvPr id="153603" name="Group 3"/>
          <p:cNvGraphicFramePr>
            <a:graphicFrameLocks noGrp="1"/>
          </p:cNvGraphicFramePr>
          <p:nvPr/>
        </p:nvGraphicFramePr>
        <p:xfrm>
          <a:off x="1143000" y="2209800"/>
          <a:ext cx="2528888" cy="4114800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194" name="Text Box 65"/>
          <p:cNvSpPr txBox="1">
            <a:spLocks noChangeArrowheads="1"/>
          </p:cNvSpPr>
          <p:nvPr/>
        </p:nvSpPr>
        <p:spPr bwMode="auto">
          <a:xfrm>
            <a:off x="762000" y="228600"/>
            <a:ext cx="67659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8 4-bit numbers resulting from the previous step form a 32-bit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Then the resulting string will be passed to the following table for permutation.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result (a 32-bit string) will be XOR with the left block and move to the 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block for the next round.  The original right block will become the left block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next round.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encryption steps will be repeated for 16 rounds.</a:t>
            </a:r>
          </a:p>
        </p:txBody>
      </p:sp>
      <p:graphicFrame>
        <p:nvGraphicFramePr>
          <p:cNvPr id="48195" name="Object 66"/>
          <p:cNvGraphicFramePr>
            <a:graphicFrameLocks noChangeAspect="1"/>
          </p:cNvGraphicFramePr>
          <p:nvPr/>
        </p:nvGraphicFramePr>
        <p:xfrm>
          <a:off x="4114800" y="2819400"/>
          <a:ext cx="4433888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19400"/>
                        <a:ext cx="4433888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96" name="Line 67"/>
          <p:cNvSpPr>
            <a:spLocks noChangeShapeType="1"/>
          </p:cNvSpPr>
          <p:nvPr/>
        </p:nvSpPr>
        <p:spPr bwMode="auto">
          <a:xfrm flipH="1" flipV="1">
            <a:off x="6248400" y="5334000"/>
            <a:ext cx="457200" cy="533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7274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1524000"/>
            <a:ext cx="493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IP^(-1): Inverse Initial Permutation</a:t>
            </a:r>
            <a:r>
              <a:rPr lang="en-US" altLang="zh-TW" sz="2400"/>
              <a:t> </a:t>
            </a:r>
          </a:p>
        </p:txBody>
      </p:sp>
      <p:graphicFrame>
        <p:nvGraphicFramePr>
          <p:cNvPr id="152579" name="Group 3"/>
          <p:cNvGraphicFramePr>
            <a:graphicFrameLocks noGrp="1"/>
          </p:cNvGraphicFramePr>
          <p:nvPr/>
        </p:nvGraphicFramePr>
        <p:xfrm>
          <a:off x="457200" y="1981200"/>
          <a:ext cx="4332288" cy="4114800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58" name="Text Box 105"/>
          <p:cNvSpPr txBox="1">
            <a:spLocks noChangeArrowheads="1"/>
          </p:cNvSpPr>
          <p:nvPr/>
        </p:nvSpPr>
        <p:spPr bwMode="auto">
          <a:xfrm>
            <a:off x="609600" y="457200"/>
            <a:ext cx="501932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following table will be applied in the last step, and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cipher text will be obtained.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e.g. bit 1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 bit 58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       bit 2  bit 50</a:t>
            </a:r>
            <a:endParaRPr lang="en-US" altLang="zh-TW" sz="1600" dirty="0">
              <a:solidFill>
                <a:srgbClr val="3333FF"/>
              </a:solidFill>
            </a:endParaRPr>
          </a:p>
        </p:txBody>
      </p:sp>
      <p:sp>
        <p:nvSpPr>
          <p:cNvPr id="49260" name="Line 107"/>
          <p:cNvSpPr>
            <a:spLocks noChangeShapeType="1"/>
          </p:cNvSpPr>
          <p:nvPr/>
        </p:nvSpPr>
        <p:spPr bwMode="auto">
          <a:xfrm flipV="1">
            <a:off x="7086600" y="5105400"/>
            <a:ext cx="533400" cy="609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9261" name="Object 110"/>
          <p:cNvGraphicFramePr>
            <a:graphicFrameLocks noChangeAspect="1"/>
          </p:cNvGraphicFramePr>
          <p:nvPr/>
        </p:nvGraphicFramePr>
        <p:xfrm>
          <a:off x="4953000" y="2209800"/>
          <a:ext cx="40386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Visio" r:id="rId3" imgW="6009680" imgH="4554855" progId="">
                  <p:embed/>
                </p:oleObj>
              </mc:Choice>
              <mc:Fallback>
                <p:oleObj name="Visio" r:id="rId3" imgW="6009680" imgH="4554855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403860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403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sz="2800" dirty="0"/>
              <a:t>General Depiction of DES </a:t>
            </a:r>
            <a:r>
              <a:rPr lang="en-US" sz="2800" u="sng" dirty="0"/>
              <a:t>Decryption</a:t>
            </a:r>
            <a:r>
              <a:rPr lang="en-US" sz="2800" dirty="0"/>
              <a:t> Algorithm</a:t>
            </a:r>
          </a:p>
          <a:p>
            <a:pPr lvl="1" eaLnBrk="1" hangingPunct="1"/>
            <a:r>
              <a:rPr lang="en-US" sz="2400" dirty="0"/>
              <a:t>Usually, the decryption algorithm of a block cipher should be identical to encryption algorithm step by step in </a:t>
            </a:r>
            <a:r>
              <a:rPr lang="en-US" sz="2400" u="sng" dirty="0"/>
              <a:t>reverse</a:t>
            </a:r>
            <a:r>
              <a:rPr lang="en-US" sz="2400" dirty="0"/>
              <a:t> order.</a:t>
            </a:r>
          </a:p>
          <a:p>
            <a:pPr lvl="1" eaLnBrk="1" hangingPunct="1"/>
            <a:r>
              <a:rPr lang="en-US" sz="2400" dirty="0"/>
              <a:t>But for DES, the encryption algorithm is so well designed, that the decryption algorithm is identical to the encryption algorithm step by step in the </a:t>
            </a:r>
            <a:r>
              <a:rPr lang="en-US" sz="2400" u="sng" dirty="0"/>
              <a:t>same</a:t>
            </a:r>
            <a:r>
              <a:rPr lang="en-US" sz="2400" dirty="0"/>
              <a:t> order, only with the </a:t>
            </a:r>
            <a:r>
              <a:rPr lang="en-US" sz="2400" dirty="0" err="1"/>
              <a:t>subkeys</a:t>
            </a:r>
            <a:r>
              <a:rPr lang="en-US" sz="2400" dirty="0"/>
              <a:t> applied in the reverse order.</a:t>
            </a:r>
            <a:endParaRPr lang="en-US" altLang="zh-TW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7875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866900" y="630001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Initial permutation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1866900" y="1468201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1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866900" y="2306401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2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866900" y="3830401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16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866900" y="4744801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/>
              <a:t>32-</a:t>
            </a:r>
            <a:r>
              <a:rPr lang="en-US" altLang="zh-TW" sz="1600"/>
              <a:t>bit swap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866900" y="5659201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Inverse initial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permutation</a:t>
            </a:r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2057400" y="96478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dirty="0"/>
              <a:t>64-</a:t>
            </a:r>
            <a:r>
              <a:rPr lang="en-US" altLang="zh-TW" sz="1600" dirty="0"/>
              <a:t>bit plaintext</a:t>
            </a:r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2781300" y="40140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2781300" y="123960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2781300" y="207780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2781300" y="291600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>
            <a:off x="2781300" y="444000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2781300" y="535440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2012156" y="6482991"/>
            <a:ext cx="153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dirty="0"/>
              <a:t>64-</a:t>
            </a:r>
            <a:r>
              <a:rPr lang="en-US" altLang="zh-TW" sz="1600" dirty="0"/>
              <a:t>bit ciphertext</a:t>
            </a:r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2781300" y="626880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 flipH="1">
            <a:off x="3771900" y="177300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 flipH="1">
            <a:off x="3771900" y="261120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 flipH="1">
            <a:off x="3771900" y="421140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Text Box 35"/>
          <p:cNvSpPr txBox="1">
            <a:spLocks noChangeArrowheads="1"/>
          </p:cNvSpPr>
          <p:nvPr/>
        </p:nvSpPr>
        <p:spPr bwMode="auto">
          <a:xfrm>
            <a:off x="4229099" y="65175"/>
            <a:ext cx="1973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/>
              <a:t>DES Decryption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3816783" y="1465224"/>
            <a:ext cx="829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 err="1"/>
              <a:t>subkey</a:t>
            </a:r>
            <a:r>
              <a:rPr lang="en-US" altLang="zh-TW" sz="1400" dirty="0"/>
              <a:t> 1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3814563" y="2303424"/>
            <a:ext cx="829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 err="1"/>
              <a:t>subkey</a:t>
            </a:r>
            <a:r>
              <a:rPr lang="en-US" altLang="zh-TW" sz="1400" dirty="0"/>
              <a:t> 2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3775991" y="3890708"/>
            <a:ext cx="9188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 err="1"/>
              <a:t>subkey</a:t>
            </a:r>
            <a:r>
              <a:rPr lang="en-US" altLang="zh-TW" sz="1400" dirty="0"/>
              <a:t> 16</a:t>
            </a: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6019800" y="629878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Initial permutation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019800" y="1468078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1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6019800" y="2306278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2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019800" y="3830278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16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6019800" y="4744678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/>
              <a:t>32-</a:t>
            </a:r>
            <a:r>
              <a:rPr lang="en-US" altLang="zh-TW" sz="1600"/>
              <a:t>bit swap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6019800" y="5659078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Inverse initial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permutation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6172200" y="96478"/>
            <a:ext cx="1676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dirty="0"/>
              <a:t>64-</a:t>
            </a:r>
            <a:r>
              <a:rPr lang="en-US" altLang="zh-TW" sz="1600" dirty="0"/>
              <a:t>bit ciphertext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6934200" y="40127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6934200" y="12394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6934200" y="20776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6934200" y="291587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>
            <a:off x="6934200" y="443987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6934200" y="535427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6156325" y="6482991"/>
            <a:ext cx="14494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dirty="0"/>
              <a:t>64-</a:t>
            </a:r>
            <a:r>
              <a:rPr lang="en-US" altLang="zh-TW" sz="1600" dirty="0"/>
              <a:t>bit plaintext</a:t>
            </a:r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934200" y="62686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H="1">
            <a:off x="7924800" y="17728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 flipH="1">
            <a:off x="7924800" y="26110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H="1">
            <a:off x="7924800" y="42112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7969683" y="1465101"/>
            <a:ext cx="9188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 err="1"/>
              <a:t>subkey</a:t>
            </a:r>
            <a:r>
              <a:rPr lang="en-US" altLang="zh-TW" sz="1400" dirty="0"/>
              <a:t> 16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7967463" y="2303301"/>
            <a:ext cx="9188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 err="1"/>
              <a:t>subkey</a:t>
            </a:r>
            <a:r>
              <a:rPr lang="en-US" altLang="zh-TW" sz="1400" dirty="0"/>
              <a:t> 15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8010127" y="3884711"/>
            <a:ext cx="829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 err="1"/>
              <a:t>subkey</a:t>
            </a:r>
            <a:r>
              <a:rPr lang="en-US" altLang="zh-TW" sz="1400" dirty="0"/>
              <a:t> 1</a:t>
            </a:r>
          </a:p>
        </p:txBody>
      </p:sp>
      <p:sp>
        <p:nvSpPr>
          <p:cNvPr id="62" name="Text Box 35"/>
          <p:cNvSpPr txBox="1">
            <a:spLocks noChangeArrowheads="1"/>
          </p:cNvSpPr>
          <p:nvPr/>
        </p:nvSpPr>
        <p:spPr bwMode="auto">
          <a:xfrm>
            <a:off x="136824" y="64698"/>
            <a:ext cx="19880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/>
              <a:t>DES Encryption</a:t>
            </a:r>
          </a:p>
        </p:txBody>
      </p:sp>
    </p:spTree>
    <p:extLst>
      <p:ext uri="{BB962C8B-B14F-4D97-AF65-F5344CB8AC3E}">
        <p14:creationId xmlns:p14="http://schemas.microsoft.com/office/powerpoint/2010/main" val="392673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accent2"/>
                </a:solidFill>
              </a:rPr>
              <a:t>Triple DES / 3DES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Officially Triple Data Encryption Algorithm (TDEA)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Proposed by Tuchman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First standardized for use in financial applications in ANSI in 1985.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TDEA uses three keys (K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K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and K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) and three executions of the DES algorithm.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The function follows an encrypt-decrypt-encrypt (EDE) sequence.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There is no K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 such that C = E</a:t>
            </a:r>
            <a:r>
              <a:rPr lang="en-US" altLang="zh-TW" sz="2000" baseline="-25000" dirty="0"/>
              <a:t>K4 </a:t>
            </a:r>
            <a:r>
              <a:rPr lang="en-US" altLang="zh-TW" sz="2000" dirty="0"/>
              <a:t>[ P ] or C = D</a:t>
            </a:r>
            <a:r>
              <a:rPr lang="en-US" altLang="zh-TW" sz="2000" baseline="-25000" dirty="0"/>
              <a:t>K4 </a:t>
            </a:r>
            <a:r>
              <a:rPr lang="en-US" altLang="zh-TW" sz="2000" dirty="0"/>
              <a:t>[ P ]</a:t>
            </a:r>
          </a:p>
          <a:p>
            <a:pPr lvl="1" eaLnBrk="1" hangingPunct="1"/>
            <a:r>
              <a:rPr lang="en-US" altLang="zh-TW" sz="2400" dirty="0"/>
              <a:t>With three distinct keys, 3DES has an effective key length of 168 bits.</a:t>
            </a:r>
          </a:p>
          <a:p>
            <a:pPr lvl="1" eaLnBrk="1" hangingPunct="1"/>
            <a:r>
              <a:rPr lang="en-US" altLang="zh-TW" sz="2400" dirty="0"/>
              <a:t>With K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K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the effective key length is 112.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5" name="TextBox 4"/>
          <p:cNvSpPr txBox="1"/>
          <p:nvPr/>
        </p:nvSpPr>
        <p:spPr>
          <a:xfrm>
            <a:off x="3124200" y="3886200"/>
            <a:ext cx="3919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800" dirty="0"/>
              <a:t>C = E</a:t>
            </a:r>
            <a:r>
              <a:rPr lang="en-HK" sz="2800" baseline="-25000" dirty="0"/>
              <a:t>K3 </a:t>
            </a:r>
            <a:r>
              <a:rPr lang="en-HK" sz="2800" dirty="0"/>
              <a:t>[ D</a:t>
            </a:r>
            <a:r>
              <a:rPr lang="en-HK" sz="2800" baseline="-25000" dirty="0"/>
              <a:t>K2 </a:t>
            </a:r>
            <a:r>
              <a:rPr lang="en-HK" sz="2800" dirty="0"/>
              <a:t>[E</a:t>
            </a:r>
            <a:r>
              <a:rPr lang="en-HK" sz="2800" baseline="-25000" dirty="0"/>
              <a:t>K1 </a:t>
            </a:r>
            <a:r>
              <a:rPr lang="en-HK" sz="2800" dirty="0"/>
              <a:t>[ P ] ] 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Other Symmetric Block Ciphers</a:t>
            </a:r>
          </a:p>
          <a:p>
            <a:pPr lvl="1" eaLnBrk="1" hangingPunct="1"/>
            <a:r>
              <a:rPr lang="en-US" altLang="zh-TW" sz="2400" dirty="0"/>
              <a:t>Rather than totally reinventing the wheel, virtually all contemporary conventional block encryption algorithms use the basic </a:t>
            </a:r>
            <a:r>
              <a:rPr lang="en-US" altLang="zh-TW" sz="2400" dirty="0" err="1"/>
              <a:t>Feistel</a:t>
            </a:r>
            <a:r>
              <a:rPr lang="en-US" altLang="zh-TW" sz="2400" dirty="0"/>
              <a:t> block structure (the one similar to that of DES).</a:t>
            </a:r>
          </a:p>
          <a:p>
            <a:pPr lvl="1" eaLnBrk="1" hangingPunct="1"/>
            <a:r>
              <a:rPr lang="en-US" altLang="zh-TW" sz="2400" dirty="0"/>
              <a:t>Some popular conventional encryption algorithms are summarized on the next page.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9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7"/>
          <p:cNvSpPr txBox="1">
            <a:spLocks noChangeArrowheads="1"/>
          </p:cNvSpPr>
          <p:nvPr/>
        </p:nvSpPr>
        <p:spPr bwMode="auto">
          <a:xfrm>
            <a:off x="304800" y="232246"/>
            <a:ext cx="861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Conventional Encryption Algorithm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50463"/>
              </p:ext>
            </p:extLst>
          </p:nvPr>
        </p:nvGraphicFramePr>
        <p:xfrm>
          <a:off x="304800" y="762000"/>
          <a:ext cx="8610600" cy="5748474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5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3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Algorithm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 Size (bits)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 of Rounds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Block Size (bits)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Mathematical Operations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Applications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fixed S-boxes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SET, Kerberos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3DES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112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or 168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fixed S-boxes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Financial key management, PGP, S/MIME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IDEA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addition, multiplication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PGP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Blowfish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 to 448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variable S-boxes, addition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Twofish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128, 192, or 256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variable S-boxes, addition, rotation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Widely used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RC5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 to 2048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to 255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32, 64, or 128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Addition, subtraction, XOR, rotation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17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CAST-128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to 128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 or 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Addition,  subtraction,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rotation, fixed S-boxes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PGP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128, 192, or 256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10, 12, or 14</a:t>
                      </a:r>
                      <a:endParaRPr kumimoji="1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 is the standard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fixed S-boxes, rotation, multiplication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Widely used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60198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Strength of block ciphers</a:t>
            </a:r>
            <a:endParaRPr lang="en-US" altLang="zh-TW" dirty="0"/>
          </a:p>
          <a:p>
            <a:pPr lvl="1" eaLnBrk="1" hangingPunct="1"/>
            <a:r>
              <a:rPr lang="en-US" altLang="zh-TW" sz="2400" dirty="0"/>
              <a:t>Key length</a:t>
            </a:r>
          </a:p>
          <a:p>
            <a:pPr lvl="2" eaLnBrk="1" hangingPunct="1"/>
            <a:r>
              <a:rPr lang="en-US" altLang="zh-TW" sz="2000" dirty="0"/>
              <a:t>Longer key size corresponds to higher </a:t>
            </a:r>
            <a:r>
              <a:rPr lang="en-US" sz="2000" dirty="0"/>
              <a:t>computational complexity (</a:t>
            </a:r>
            <a:r>
              <a:rPr lang="en-US" altLang="zh-TW" sz="2000" dirty="0"/>
              <a:t>E.g., 2</a:t>
            </a:r>
            <a:r>
              <a:rPr lang="en-US" altLang="zh-TW" sz="2000" baseline="30000" dirty="0"/>
              <a:t>56</a:t>
            </a:r>
            <a:r>
              <a:rPr lang="en-US" altLang="zh-TW" sz="2000" dirty="0"/>
              <a:t> vs. 2</a:t>
            </a:r>
            <a:r>
              <a:rPr lang="en-US" altLang="zh-TW" sz="2000" baseline="30000" dirty="0"/>
              <a:t>168</a:t>
            </a:r>
            <a:r>
              <a:rPr lang="en-US" altLang="zh-TW" sz="2000" dirty="0"/>
              <a:t>) for brute force attack</a:t>
            </a:r>
          </a:p>
          <a:p>
            <a:pPr lvl="2" eaLnBrk="1" hangingPunct="1"/>
            <a:r>
              <a:rPr lang="en-US" altLang="zh-TW" sz="2000" dirty="0"/>
              <a:t>Should be large enough to make brute force attack infeasible</a:t>
            </a:r>
          </a:p>
          <a:p>
            <a:pPr lvl="2" eaLnBrk="1" hangingPunct="1"/>
            <a:r>
              <a:rPr lang="en-US" altLang="zh-TW" sz="2000" dirty="0"/>
              <a:t>Some may use the key length to represent the security strength of an encryption algorithm</a:t>
            </a:r>
          </a:p>
          <a:p>
            <a:pPr lvl="3" eaLnBrk="1" hangingPunct="1"/>
            <a:r>
              <a:rPr lang="en-US" sz="1600" dirty="0"/>
              <a:t>E.g., RSA Security claimed that a 1024-bit RSA key (see later slides) provides comparable strength to an 80-bit symmetric key</a:t>
            </a:r>
          </a:p>
          <a:p>
            <a:pPr lvl="1" eaLnBrk="1" hangingPunct="1"/>
            <a:r>
              <a:rPr lang="en-US" altLang="zh-TW" sz="2400" dirty="0"/>
              <a:t>Number of rounds</a:t>
            </a:r>
          </a:p>
          <a:p>
            <a:pPr lvl="2" eaLnBrk="1" hangingPunct="1"/>
            <a:r>
              <a:rPr lang="en-US" altLang="zh-TW" sz="2000" dirty="0"/>
              <a:t>In general, more number of rounds increases the difficulty to find the weaknesses by cryptanalysis</a:t>
            </a:r>
          </a:p>
          <a:p>
            <a:pPr lvl="1" eaLnBrk="1" hangingPunct="1"/>
            <a:r>
              <a:rPr lang="en-US" altLang="zh-TW" sz="2400" dirty="0"/>
              <a:t>Block size</a:t>
            </a:r>
          </a:p>
          <a:p>
            <a:pPr lvl="2" eaLnBrk="1" hangingPunct="1"/>
            <a:r>
              <a:rPr lang="en-US" altLang="zh-TW" sz="2000" dirty="0"/>
              <a:t>In general, larger block size reduces the chance to have duplicate </a:t>
            </a:r>
            <a:r>
              <a:rPr lang="en-US" altLang="zh-TW" sz="2000" dirty="0" err="1"/>
              <a:t>ciphertext</a:t>
            </a:r>
            <a:r>
              <a:rPr lang="en-US" altLang="zh-TW" sz="2000" dirty="0"/>
              <a:t> block, which may cause information leakage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732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accent2"/>
                </a:solidFill>
              </a:rPr>
              <a:t>Advanced Encryption Standard (AES)</a:t>
            </a:r>
          </a:p>
          <a:p>
            <a:pPr lvl="1" eaLnBrk="1" hangingPunct="1"/>
            <a:r>
              <a:rPr lang="en-US" altLang="en-US" sz="2400" dirty="0"/>
              <a:t>AES is a symmetric-key encryption standard currently adopted by the U.S. government. </a:t>
            </a:r>
          </a:p>
          <a:p>
            <a:pPr lvl="1" eaLnBrk="1" hangingPunct="1"/>
            <a:r>
              <a:rPr lang="en-US" altLang="en-US" sz="2400" dirty="0"/>
              <a:t>Also known as </a:t>
            </a:r>
            <a:r>
              <a:rPr lang="en-US" altLang="en-US" sz="2400" dirty="0" err="1"/>
              <a:t>Rijndael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Block size of 128 bits is the standard</a:t>
            </a:r>
          </a:p>
          <a:p>
            <a:pPr lvl="1" eaLnBrk="1" hangingPunct="1"/>
            <a:r>
              <a:rPr lang="en-US" altLang="en-US" sz="2400" dirty="0"/>
              <a:t>Key size of 128, 192, or 256 bits</a:t>
            </a:r>
          </a:p>
          <a:p>
            <a:pPr lvl="1" eaLnBrk="1" hangingPunct="1"/>
            <a:r>
              <a:rPr lang="en-US" altLang="en-US" sz="2400" dirty="0"/>
              <a:t>Faster and more secure than 3DES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3470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867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Applications using AES</a:t>
            </a:r>
          </a:p>
          <a:p>
            <a:pPr lvl="1" eaLnBrk="1" hangingPunct="1"/>
            <a:r>
              <a:rPr lang="en-US" altLang="en-US" sz="2400" dirty="0"/>
              <a:t>Microsoft Office documents</a:t>
            </a:r>
          </a:p>
          <a:p>
            <a:pPr lvl="2" eaLnBrk="1" hangingPunct="1"/>
            <a:r>
              <a:rPr lang="en-US" altLang="en-US" sz="2000" dirty="0"/>
              <a:t>Office 2007 or later: </a:t>
            </a:r>
            <a:r>
              <a:rPr lang="en-US" altLang="en-US" sz="2000" b="1" dirty="0"/>
              <a:t>AES</a:t>
            </a:r>
            <a:r>
              <a:rPr lang="en-US" altLang="en-US" sz="2000" dirty="0"/>
              <a:t> (128 bit)</a:t>
            </a:r>
          </a:p>
          <a:p>
            <a:pPr lvl="2" eaLnBrk="1" hangingPunct="1"/>
            <a:r>
              <a:rPr lang="en-US" altLang="en-US" sz="2000" dirty="0"/>
              <a:t>Office 2003 or before: RC4 (32/40 bit) </a:t>
            </a:r>
            <a:r>
              <a:rPr lang="en-US" sz="2000" dirty="0"/>
              <a:t>[not secure]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/>
              <a:t>Compressed files (e.g., .zip, .</a:t>
            </a:r>
            <a:r>
              <a:rPr lang="en-US" altLang="en-US" sz="2400" dirty="0" err="1"/>
              <a:t>rar</a:t>
            </a:r>
            <a:r>
              <a:rPr lang="en-US" altLang="en-US" sz="2400" dirty="0"/>
              <a:t>, .7z)</a:t>
            </a:r>
          </a:p>
          <a:p>
            <a:pPr lvl="2" eaLnBrk="1" hangingPunct="1"/>
            <a:r>
              <a:rPr lang="en-US" sz="2000" b="1" dirty="0"/>
              <a:t>AES</a:t>
            </a:r>
            <a:r>
              <a:rPr lang="en-US" sz="2000" dirty="0"/>
              <a:t> (128/256 bit)</a:t>
            </a:r>
          </a:p>
          <a:p>
            <a:pPr lvl="2" eaLnBrk="1" hangingPunct="1"/>
            <a:r>
              <a:rPr lang="en-US" sz="2000" dirty="0"/>
              <a:t>Zip 2.0 Legacy Encryption [not secure, but widely supported]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 err="1"/>
              <a:t>WiFi</a:t>
            </a:r>
            <a:r>
              <a:rPr lang="en-US" altLang="en-US" sz="2400" dirty="0"/>
              <a:t> Encryption: WPA/WPA2/WPA3</a:t>
            </a:r>
          </a:p>
          <a:p>
            <a:pPr lvl="2" eaLnBrk="1" hangingPunct="1"/>
            <a:r>
              <a:rPr lang="en-US" altLang="en-US" sz="2000" b="1" dirty="0"/>
              <a:t>AES</a:t>
            </a:r>
          </a:p>
          <a:p>
            <a:pPr lvl="2" eaLnBrk="1" hangingPunct="1"/>
            <a:r>
              <a:rPr lang="en-US" altLang="en-US" sz="2000" dirty="0"/>
              <a:t>TKIP [only for WPA/WPA2, have security issues]</a:t>
            </a:r>
          </a:p>
          <a:p>
            <a:pPr lvl="1" eaLnBrk="1" hangingPunct="1"/>
            <a:r>
              <a:rPr lang="en-US" altLang="en-US" sz="2400" dirty="0"/>
              <a:t>Disk encryption</a:t>
            </a:r>
          </a:p>
          <a:p>
            <a:pPr lvl="2" eaLnBrk="1" hangingPunct="1"/>
            <a:r>
              <a:rPr lang="en-US" altLang="en-US" sz="2000" dirty="0" err="1"/>
              <a:t>BitLocker</a:t>
            </a:r>
            <a:r>
              <a:rPr lang="en-US" altLang="en-US" sz="2000" dirty="0"/>
              <a:t> in Windows</a:t>
            </a:r>
          </a:p>
          <a:p>
            <a:pPr lvl="2" eaLnBrk="1" hangingPunct="1"/>
            <a:r>
              <a:rPr lang="en-US" altLang="en-US" sz="2000" dirty="0" err="1"/>
              <a:t>FileVault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macOS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/>
              <a:t>VPN encryption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781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Security Services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Cryptography can be used to implement some of these services:</a:t>
            </a:r>
          </a:p>
          <a:p>
            <a:pPr lvl="1" eaLnBrk="1" hangingPunct="1"/>
            <a:r>
              <a:rPr lang="en-US" altLang="zh-TW" dirty="0"/>
              <a:t>Confidentiality</a:t>
            </a:r>
          </a:p>
          <a:p>
            <a:pPr lvl="2" eaLnBrk="1" hangingPunct="1"/>
            <a:r>
              <a:rPr lang="en-US" altLang="zh-TW" dirty="0"/>
              <a:t>Only the authorized persons can read or understand the information</a:t>
            </a:r>
          </a:p>
          <a:p>
            <a:pPr lvl="1" eaLnBrk="1" hangingPunct="1"/>
            <a:r>
              <a:rPr lang="en-US" altLang="zh-TW" dirty="0"/>
              <a:t>Authentication</a:t>
            </a:r>
          </a:p>
          <a:p>
            <a:pPr lvl="2" eaLnBrk="1" hangingPunct="1"/>
            <a:r>
              <a:rPr lang="en-US" altLang="zh-TW" dirty="0"/>
              <a:t>To prove who they claim to be</a:t>
            </a:r>
          </a:p>
          <a:p>
            <a:pPr lvl="1" eaLnBrk="1" hangingPunct="1"/>
            <a:r>
              <a:rPr lang="en-US" altLang="zh-TW" dirty="0"/>
              <a:t>Integrity</a:t>
            </a:r>
          </a:p>
          <a:p>
            <a:pPr lvl="2" eaLnBrk="1" hangingPunct="1"/>
            <a:r>
              <a:rPr lang="en-US" altLang="zh-TW" dirty="0"/>
              <a:t>To ensure that the message is not being modified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HK" altLang="en-US" dirty="0"/>
              <a:t>Overview of AES</a:t>
            </a:r>
            <a:endParaRPr lang="en-US" altLang="en-US" dirty="0"/>
          </a:p>
          <a:p>
            <a:pPr marL="1009650" lvl="1" indent="-609600" eaLnBrk="1" hangingPunct="1">
              <a:defRPr/>
            </a:pPr>
            <a:r>
              <a:rPr lang="en-US" altLang="en-US" dirty="0"/>
              <a:t>AES involves both substitution and permutation</a:t>
            </a:r>
          </a:p>
          <a:p>
            <a:pPr marL="1009650" lvl="1" indent="-609600" eaLnBrk="1" hangingPunct="1">
              <a:buFontTx/>
              <a:buAutoNum type="arabicPeriod"/>
              <a:defRPr/>
            </a:pPr>
            <a:r>
              <a:rPr lang="en-US" altLang="en-US" dirty="0"/>
              <a:t>Key Expansion </a:t>
            </a:r>
          </a:p>
          <a:p>
            <a:pPr marL="1390650" lvl="2" indent="-533400" eaLnBrk="1" hangingPunct="1">
              <a:defRPr/>
            </a:pPr>
            <a:r>
              <a:rPr lang="en-US" altLang="en-US" dirty="0"/>
              <a:t>Convert the cipher key into round keys (4x4 matrix of bytes) using </a:t>
            </a:r>
            <a:r>
              <a:rPr lang="en-US" altLang="en-US" dirty="0" err="1"/>
              <a:t>Rijndael's</a:t>
            </a:r>
            <a:r>
              <a:rPr lang="en-US" altLang="en-US" dirty="0"/>
              <a:t> key schedule</a:t>
            </a:r>
          </a:p>
          <a:p>
            <a:pPr marL="1009650" lvl="1" indent="-609600" eaLnBrk="1" hangingPunct="1">
              <a:buFontTx/>
              <a:buAutoNum type="arabicPeriod"/>
              <a:defRPr/>
            </a:pPr>
            <a:r>
              <a:rPr lang="en-US" altLang="en-US" dirty="0"/>
              <a:t>Initial Round </a:t>
            </a:r>
          </a:p>
          <a:p>
            <a:pPr marL="1409700" lvl="2" indent="-609600" eaLnBrk="1" hangingPunct="1">
              <a:defRPr/>
            </a:pPr>
            <a:r>
              <a:rPr lang="en-US" altLang="en-US" dirty="0" err="1"/>
              <a:t>AddRoundKey</a:t>
            </a:r>
            <a:endParaRPr lang="en-US" altLang="en-US" dirty="0"/>
          </a:p>
          <a:p>
            <a:pPr marL="1866900" lvl="3" indent="-609600" eaLnBrk="1" hangingPunct="1">
              <a:defRPr/>
            </a:pPr>
            <a:r>
              <a:rPr lang="en-US" altLang="en-US" dirty="0"/>
              <a:t>Each byte of the state (4x4 matrix of bytes) is combined with the round key using bitwise XOR.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812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8"/>
          <p:cNvGraphicFramePr>
            <a:graphicFrameLocks noChangeAspect="1"/>
          </p:cNvGraphicFramePr>
          <p:nvPr/>
        </p:nvGraphicFramePr>
        <p:xfrm>
          <a:off x="1371600" y="914400"/>
          <a:ext cx="6411913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Visio" r:id="rId4" imgW="6411158" imgH="4994196" progId="">
                  <p:embed/>
                </p:oleObj>
              </mc:Choice>
              <mc:Fallback>
                <p:oleObj name="Visio" r:id="rId4" imgW="6411158" imgH="4994196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6411913" cy="499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9"/>
          <p:cNvSpPr txBox="1">
            <a:spLocks noChangeArrowheads="1"/>
          </p:cNvSpPr>
          <p:nvPr/>
        </p:nvSpPr>
        <p:spPr bwMode="auto">
          <a:xfrm>
            <a:off x="609600" y="5943600"/>
            <a:ext cx="7934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 the AddRoundKey step, each byte of the state is combined with a byte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round subkey using the XOR operation (⊕).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4495800" y="5029200"/>
            <a:ext cx="4203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 size of each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i,j</a:t>
            </a:r>
            <a:r>
              <a:rPr lang="en-US" altLang="zh-TW" dirty="0"/>
              <a:t>, </a:t>
            </a:r>
            <a:r>
              <a:rPr lang="en-US" altLang="zh-TW" dirty="0" err="1"/>
              <a:t>b</a:t>
            </a:r>
            <a:r>
              <a:rPr lang="en-US" altLang="zh-TW" baseline="-25000" dirty="0" err="1"/>
              <a:t>i,j</a:t>
            </a:r>
            <a:r>
              <a:rPr lang="en-US" altLang="zh-TW" dirty="0"/>
              <a:t>, </a:t>
            </a:r>
            <a:r>
              <a:rPr lang="en-US" altLang="zh-TW" dirty="0" err="1"/>
              <a:t>k</a:t>
            </a:r>
            <a:r>
              <a:rPr lang="en-US" altLang="zh-TW" baseline="-25000" dirty="0" err="1"/>
              <a:t>i,j</a:t>
            </a:r>
            <a:r>
              <a:rPr lang="en-US" altLang="zh-TW" dirty="0"/>
              <a:t> is one byte.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296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943600"/>
          </a:xfrm>
        </p:spPr>
        <p:txBody>
          <a:bodyPr/>
          <a:lstStyle/>
          <a:p>
            <a:pPr marL="1009650" lvl="1" indent="-6096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dirty="0"/>
              <a:t>Subsequent Rounds (except the final round)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altLang="en-US" dirty="0" err="1"/>
              <a:t>SubBytes</a:t>
            </a:r>
            <a:endParaRPr lang="en-US" altLang="en-US" dirty="0"/>
          </a:p>
          <a:p>
            <a:pPr marL="1828800" lvl="3" indent="-457200" eaLnBrk="1" hangingPunct="1">
              <a:lnSpc>
                <a:spcPct val="90000"/>
              </a:lnSpc>
            </a:pPr>
            <a:r>
              <a:rPr lang="en-US" altLang="en-US" dirty="0"/>
              <a:t>A non-linear substitution step where each byte is replaced with another according to a lookup table. 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altLang="en-US" dirty="0" err="1"/>
              <a:t>ShiftRows</a:t>
            </a:r>
            <a:endParaRPr lang="en-US" altLang="en-US" dirty="0"/>
          </a:p>
          <a:p>
            <a:pPr marL="1828800" lvl="3" indent="-457200" eaLnBrk="1" hangingPunct="1">
              <a:lnSpc>
                <a:spcPct val="90000"/>
              </a:lnSpc>
            </a:pPr>
            <a:r>
              <a:rPr lang="en-US" altLang="en-US" dirty="0"/>
              <a:t>A transposition step where each row of the state is shifted cyclically a certain number of steps. 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altLang="en-US" dirty="0" err="1"/>
              <a:t>MixColumns</a:t>
            </a:r>
            <a:endParaRPr lang="en-US" altLang="en-US" dirty="0"/>
          </a:p>
          <a:p>
            <a:pPr marL="1828800" lvl="3" indent="-457200" eaLnBrk="1" hangingPunct="1">
              <a:lnSpc>
                <a:spcPct val="90000"/>
              </a:lnSpc>
            </a:pPr>
            <a:r>
              <a:rPr lang="en-US" altLang="en-US" dirty="0"/>
              <a:t>A mixing operation which operates on the columns of the state, combining the four bytes in each column. 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altLang="en-US" dirty="0" err="1"/>
              <a:t>AddRoundKey</a:t>
            </a:r>
            <a:r>
              <a:rPr lang="en-US" altLang="en-US" dirty="0"/>
              <a:t> </a:t>
            </a:r>
          </a:p>
          <a:p>
            <a:pPr marL="1009650" lvl="1" indent="-609600" eaLnBrk="1" hangingPunct="1">
              <a:buFontTx/>
              <a:buAutoNum type="arabicPeriod" startAt="4"/>
            </a:pPr>
            <a:r>
              <a:rPr lang="en-US" altLang="en-US" dirty="0"/>
              <a:t>Final Round (no </a:t>
            </a:r>
            <a:r>
              <a:rPr lang="en-US" altLang="en-US" dirty="0" err="1"/>
              <a:t>MixColumns</a:t>
            </a:r>
            <a:r>
              <a:rPr lang="en-US" altLang="en-US" dirty="0"/>
              <a:t>)</a:t>
            </a:r>
          </a:p>
          <a:p>
            <a:pPr marL="1390650" lvl="2" indent="-533400" eaLnBrk="1" hangingPunct="1"/>
            <a:r>
              <a:rPr lang="en-US" altLang="en-US" dirty="0" err="1"/>
              <a:t>SubBytes</a:t>
            </a:r>
            <a:endParaRPr lang="en-US" altLang="en-US" dirty="0"/>
          </a:p>
          <a:p>
            <a:pPr marL="1390650" lvl="2" indent="-533400" eaLnBrk="1" hangingPunct="1"/>
            <a:r>
              <a:rPr lang="en-US" altLang="en-US" dirty="0" err="1"/>
              <a:t>ShiftRows</a:t>
            </a:r>
            <a:endParaRPr lang="en-US" altLang="en-US" dirty="0"/>
          </a:p>
          <a:p>
            <a:pPr marL="1390650" lvl="2" indent="-533400" eaLnBrk="1" hangingPunct="1"/>
            <a:r>
              <a:rPr lang="en-US" altLang="en-US" dirty="0" err="1"/>
              <a:t>AddRoundKey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9854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1270000" y="1708150"/>
          <a:ext cx="66040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Visio" r:id="rId3" imgW="6603682" imgH="3441144" progId="">
                  <p:embed/>
                </p:oleObj>
              </mc:Choice>
              <mc:Fallback>
                <p:oleObj name="Visio" r:id="rId3" imgW="6603682" imgH="3441144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708150"/>
                        <a:ext cx="660400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685800" y="5334000"/>
            <a:ext cx="7583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 the </a:t>
            </a:r>
            <a:r>
              <a:rPr lang="en-US" altLang="en-US" sz="2000" dirty="0" err="1"/>
              <a:t>SubBytes</a:t>
            </a:r>
            <a:r>
              <a:rPr lang="en-US" altLang="en-US" sz="2000" dirty="0"/>
              <a:t> step, each byte in the state is replaced with its entry in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fixed 8-bit lookup table S, i.e., 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i,j</a:t>
            </a:r>
            <a:r>
              <a:rPr lang="en-US" altLang="en-US" sz="2000" dirty="0"/>
              <a:t> = S(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i,j</a:t>
            </a:r>
            <a:r>
              <a:rPr lang="en-US" altLang="en-US" sz="2000" dirty="0"/>
              <a:t>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346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909638" y="1690688"/>
          <a:ext cx="7326312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Visio" r:id="rId3" imgW="7325916" imgH="2728555" progId="">
                  <p:embed/>
                </p:oleObj>
              </mc:Choice>
              <mc:Fallback>
                <p:oleObj name="Visio" r:id="rId3" imgW="7325916" imgH="2728555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690688"/>
                        <a:ext cx="7326312" cy="272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685800" y="4953000"/>
            <a:ext cx="7956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 the </a:t>
            </a:r>
            <a:r>
              <a:rPr lang="en-US" altLang="en-US" sz="2000" dirty="0" err="1"/>
              <a:t>ShiftRows</a:t>
            </a:r>
            <a:r>
              <a:rPr lang="en-US" altLang="en-US" sz="2000" dirty="0"/>
              <a:t> step, bytes in each row of the state are shifted cyclically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left. The number of places each byte is shifted differs for each row.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9298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3" name="Object 4"/>
          <p:cNvGraphicFramePr>
            <a:graphicFrameLocks noChangeAspect="1"/>
          </p:cNvGraphicFramePr>
          <p:nvPr/>
        </p:nvGraphicFramePr>
        <p:xfrm>
          <a:off x="1436688" y="1524000"/>
          <a:ext cx="6411912" cy="34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Visio" r:id="rId3" imgW="6411158" imgH="3417570" progId="">
                  <p:embed/>
                </p:oleObj>
              </mc:Choice>
              <mc:Fallback>
                <p:oleObj name="Visio" r:id="rId3" imgW="6411158" imgH="341757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524000"/>
                        <a:ext cx="6411912" cy="341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7145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 the MixColumns step, each column of the state is multiplied with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 fixed polynomial </a:t>
            </a:r>
            <a:r>
              <a:rPr lang="en-US" altLang="en-US" sz="2000" i="1"/>
              <a:t>c(x)</a:t>
            </a:r>
            <a:r>
              <a:rPr lang="en-US" altLang="en-US" sz="200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7B682-01F6-4BD3-80E4-5AC13712D8CB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9930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171450"/>
            <a:ext cx="4933950" cy="6438900"/>
          </a:xfrm>
          <a:prstGeom prst="rect">
            <a:avLst/>
          </a:prstGeom>
        </p:spPr>
      </p:pic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3124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HK" sz="2800" dirty="0"/>
              <a:t>AES Decryption</a:t>
            </a:r>
          </a:p>
          <a:p>
            <a:pPr lvl="1" eaLnBrk="1" hangingPunct="1">
              <a:lnSpc>
                <a:spcPct val="80000"/>
              </a:lnSpc>
            </a:pPr>
            <a:r>
              <a:rPr lang="en-HK" sz="2400" dirty="0"/>
              <a:t>Reverse the order of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HK" sz="2400" dirty="0"/>
              <a:t>Replace the operations with their inverses</a:t>
            </a:r>
          </a:p>
          <a:p>
            <a:pPr lvl="1" eaLnBrk="1" hangingPunct="1">
              <a:lnSpc>
                <a:spcPct val="80000"/>
              </a:lnSpc>
            </a:pPr>
            <a:r>
              <a:rPr lang="en-HK" sz="2400" dirty="0"/>
              <a:t>The inverse of XOR is also XOR</a:t>
            </a:r>
          </a:p>
          <a:p>
            <a:pPr lvl="2" eaLnBrk="1" hangingPunct="1">
              <a:lnSpc>
                <a:spcPct val="80000"/>
              </a:lnSpc>
            </a:pPr>
            <a:r>
              <a:rPr lang="en-HK" sz="2000" dirty="0"/>
              <a:t>So same “Add round key”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6" name="TextBox 4"/>
          <p:cNvSpPr txBox="1"/>
          <p:nvPr/>
        </p:nvSpPr>
        <p:spPr>
          <a:xfrm>
            <a:off x="0" y="6551711"/>
            <a:ext cx="866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  <a:cs typeface="+mn-cs"/>
              </a:defRPr>
            </a:lvl9pPr>
          </a:lstStyle>
          <a:p>
            <a:r>
              <a:rPr lang="en-HK" sz="1400" dirty="0"/>
              <a:t>Image source: </a:t>
            </a:r>
            <a:r>
              <a:rPr lang="en-HK" sz="1400" dirty="0">
                <a:ea typeface="新細明體" pitchFamily="18" charset="-120"/>
              </a:rPr>
              <a:t>Stallings, Cryptography and Network Security: Principles and Practice (6</a:t>
            </a:r>
            <a:r>
              <a:rPr lang="en-HK" sz="1400" baseline="30000" dirty="0">
                <a:ea typeface="新細明體" pitchFamily="18" charset="-120"/>
              </a:rPr>
              <a:t>th</a:t>
            </a:r>
            <a:r>
              <a:rPr lang="en-HK" sz="1400" dirty="0">
                <a:ea typeface="新細明體" pitchFamily="18" charset="-120"/>
              </a:rPr>
              <a:t> Edition)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3985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First proposed by </a:t>
            </a:r>
            <a:r>
              <a:rPr lang="en-US" altLang="zh-TW" sz="2800" dirty="0" err="1"/>
              <a:t>Diffie</a:t>
            </a:r>
            <a:r>
              <a:rPr lang="en-US" altLang="zh-TW" sz="2800" dirty="0"/>
              <a:t> and Hellman in 1976.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Asymmetric Keys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Two separate keys for encryption and decryption.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Based on mathematical functions rather than on simple operations on bit/byte patterns.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 public-key encryption scheme has six ingredients: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Plaintext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Public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Private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Encryption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Decryption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Ciphertext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Public-Key Cryptography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/>
              <a:t>Essential 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Each user generates a pair of keys for encryption and decryption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Public key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dirty="0"/>
              <a:t>Release to others by placing in a public register (or other files accessible by others)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Private key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dirty="0"/>
              <a:t>Keep private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7201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zh-TW" dirty="0"/>
              <a:t>Applications for public-key cryptosystems</a:t>
            </a:r>
          </a:p>
          <a:p>
            <a:pPr lvl="1" eaLnBrk="1" hangingPunct="1"/>
            <a:r>
              <a:rPr lang="en-US" altLang="zh-TW" dirty="0"/>
              <a:t>Encryption / Decryption</a:t>
            </a:r>
          </a:p>
          <a:p>
            <a:pPr lvl="1" eaLnBrk="1" hangingPunct="1"/>
            <a:r>
              <a:rPr lang="en-US" altLang="zh-TW" dirty="0"/>
              <a:t>Digital signature</a:t>
            </a:r>
          </a:p>
          <a:p>
            <a:pPr lvl="1" eaLnBrk="1" hangingPunct="1"/>
            <a:r>
              <a:rPr lang="en-US" altLang="zh-TW" dirty="0"/>
              <a:t>Key exchange</a:t>
            </a:r>
          </a:p>
        </p:txBody>
      </p:sp>
      <p:graphicFrame>
        <p:nvGraphicFramePr>
          <p:cNvPr id="55389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8117"/>
              </p:ext>
            </p:extLst>
          </p:nvPr>
        </p:nvGraphicFramePr>
        <p:xfrm>
          <a:off x="685800" y="3328988"/>
          <a:ext cx="7772400" cy="291084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Algorithm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Encryption 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Decryption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Digital Signature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 Exchange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RSA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 (but have security issues)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 (but have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security issues)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Diffie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-Hellman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Elliptic Curve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Non-repudiation</a:t>
            </a:r>
          </a:p>
          <a:p>
            <a:pPr lvl="2" eaLnBrk="1" hangingPunct="1"/>
            <a:r>
              <a:rPr lang="en-US" altLang="zh-TW" dirty="0"/>
              <a:t>If a message is indeed sent by a sender, the sender cannot deny that</a:t>
            </a:r>
          </a:p>
          <a:p>
            <a:pPr lvl="1" eaLnBrk="1" hangingPunct="1"/>
            <a:r>
              <a:rPr lang="en-US" altLang="zh-TW" dirty="0"/>
              <a:t>Access control</a:t>
            </a:r>
          </a:p>
          <a:p>
            <a:pPr lvl="2" eaLnBrk="1" hangingPunct="1"/>
            <a:r>
              <a:rPr lang="en-US" altLang="zh-TW" dirty="0"/>
              <a:t>Only the authorized persons can access the system or the file</a:t>
            </a:r>
          </a:p>
          <a:p>
            <a:pPr lvl="1" eaLnBrk="1" hangingPunct="1"/>
            <a:r>
              <a:rPr lang="en-US" altLang="zh-TW" dirty="0"/>
              <a:t>Availability</a:t>
            </a:r>
          </a:p>
          <a:p>
            <a:pPr lvl="2" eaLnBrk="1" hangingPunct="1"/>
            <a:r>
              <a:rPr lang="en-US" altLang="zh-TW" dirty="0"/>
              <a:t>To ensure that the system is available to authorized persons</a:t>
            </a:r>
          </a:p>
          <a:p>
            <a:pPr eaLnBrk="1" hangingPunct="1">
              <a:buFontTx/>
              <a:buNone/>
            </a:pPr>
            <a:endParaRPr lang="en-US" altLang="zh-TW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5746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Font typeface="Arial" pitchFamily="34" charset="0"/>
              <a:buChar char="•"/>
              <a:defRPr/>
            </a:pPr>
            <a:r>
              <a:rPr lang="en-US" altLang="zh-TW" sz="3200" b="0" dirty="0">
                <a:solidFill>
                  <a:schemeClr val="tx1"/>
                </a:solidFill>
                <a:effectLst/>
              </a:rPr>
              <a:t>  Encryption / Decryption</a:t>
            </a:r>
          </a:p>
        </p:txBody>
      </p:sp>
      <p:pic>
        <p:nvPicPr>
          <p:cNvPr id="17412" name="Picture 4" descr="Encryption / Decryp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10408" r="539" b="1096"/>
          <a:stretch>
            <a:fillRect/>
          </a:stretch>
        </p:blipFill>
        <p:spPr bwMode="auto">
          <a:xfrm>
            <a:off x="762000" y="1328738"/>
            <a:ext cx="76962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5486400" y="6289675"/>
            <a:ext cx="2322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/>
              <a:t>Source: http://www.infosec.gov.hk</a:t>
            </a:r>
            <a:endParaRPr lang="en-US" altLang="zh-TW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152400" y="5943600"/>
            <a:ext cx="4242828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TW" dirty="0"/>
              <a:t>John sends an encrypted email to Mary.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TW" dirty="0"/>
              <a:t>The keys are generated by Mary.</a:t>
            </a:r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Font typeface="Arial" pitchFamily="34" charset="0"/>
              <a:buChar char="•"/>
              <a:defRPr/>
            </a:pPr>
            <a:r>
              <a:rPr lang="en-US" altLang="zh-TW" sz="32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Digital Signature for Authentication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486400" y="6289675"/>
            <a:ext cx="2322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Source: http://www.infosec.gov.hk</a:t>
            </a:r>
            <a:endParaRPr lang="en-US" altLang="zh-TW" sz="1600"/>
          </a:p>
        </p:txBody>
      </p:sp>
      <p:pic>
        <p:nvPicPr>
          <p:cNvPr id="18437" name="Picture 6" descr="Digital Signa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10718" r="554" b="1128"/>
          <a:stretch>
            <a:fillRect/>
          </a:stretch>
        </p:blipFill>
        <p:spPr bwMode="auto">
          <a:xfrm>
            <a:off x="762000" y="13716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52400" y="5943600"/>
            <a:ext cx="5253361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TW" dirty="0"/>
              <a:t>John wants to prove that the email is sent by him.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TW" dirty="0"/>
              <a:t>The keys are generated by John.</a:t>
            </a:r>
            <a:endParaRPr lang="zh-TW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r>
              <a:rPr lang="en-US" sz="2800" dirty="0"/>
              <a:t>Signing a Digital Signature</a:t>
            </a:r>
          </a:p>
          <a:p>
            <a:pPr lvl="1"/>
            <a:r>
              <a:rPr lang="en-US" sz="2400" dirty="0"/>
              <a:t>The sender applies a hash function (see later lectures) to the email</a:t>
            </a:r>
          </a:p>
          <a:p>
            <a:pPr lvl="1"/>
            <a:r>
              <a:rPr lang="en-US" sz="2400" dirty="0"/>
              <a:t>Then encrypts the hash result with the sender’s private key</a:t>
            </a:r>
          </a:p>
          <a:p>
            <a:r>
              <a:rPr lang="en-US" sz="2800" dirty="0"/>
              <a:t>Verifying a Digital Signature</a:t>
            </a:r>
          </a:p>
          <a:p>
            <a:pPr lvl="1"/>
            <a:r>
              <a:rPr lang="en-US" sz="2400" dirty="0"/>
              <a:t>The receiver checks whether the results of the following two operations are the same:</a:t>
            </a:r>
          </a:p>
          <a:p>
            <a:pPr lvl="2"/>
            <a:r>
              <a:rPr lang="en-US" altLang="zh-TW" sz="2000" dirty="0"/>
              <a:t>Decrypts the received digital signature using the sender’s public key to get the original hash result encrypted by the sender</a:t>
            </a:r>
            <a:endParaRPr lang="en-US" sz="2000" dirty="0"/>
          </a:p>
          <a:p>
            <a:pPr lvl="2"/>
            <a:r>
              <a:rPr lang="en-US" sz="2000" dirty="0"/>
              <a:t>Applies the hash function to the email to get the hash result </a:t>
            </a:r>
          </a:p>
          <a:p>
            <a:pPr lvl="2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2562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943600"/>
          </a:xfrm>
        </p:spPr>
        <p:txBody>
          <a:bodyPr/>
          <a:lstStyle/>
          <a:p>
            <a:r>
              <a:rPr lang="en-US" sz="2800" dirty="0"/>
              <a:t>Key Exchange</a:t>
            </a:r>
          </a:p>
          <a:p>
            <a:pPr lvl="1"/>
            <a:r>
              <a:rPr lang="en-US" altLang="zh-TW" sz="2400" dirty="0"/>
              <a:t>For convention encryption algorithm, a secret key needs to be shared between two parties first</a:t>
            </a:r>
          </a:p>
          <a:p>
            <a:pPr lvl="1"/>
            <a:r>
              <a:rPr lang="en-US" altLang="zh-TW" sz="2400" dirty="0"/>
              <a:t>A mechanism for them to exchange the key beforehand is needed</a:t>
            </a:r>
          </a:p>
          <a:p>
            <a:pPr lvl="1"/>
            <a:r>
              <a:rPr lang="en-US" altLang="zh-TW" sz="2400" dirty="0"/>
              <a:t>Public-key cryptosystems can be used for this purpose</a:t>
            </a:r>
          </a:p>
          <a:p>
            <a:pPr lvl="1"/>
            <a:r>
              <a:rPr lang="en-US" altLang="zh-TW" sz="2400" dirty="0"/>
              <a:t>For example, we can use </a:t>
            </a:r>
            <a:r>
              <a:rPr lang="en-US" altLang="zh-TW" sz="2400" dirty="0" err="1"/>
              <a:t>Diffie</a:t>
            </a:r>
            <a:r>
              <a:rPr lang="en-US" altLang="zh-TW" sz="2400" dirty="0"/>
              <a:t>-Hellman to exchange the secret key for AES, and then use AES to encrypt / decrypt all subsequent messages</a:t>
            </a:r>
          </a:p>
          <a:p>
            <a:pPr lvl="2"/>
            <a:r>
              <a:rPr lang="en-US" altLang="zh-TW" sz="2000" dirty="0"/>
              <a:t>AES is faster and has fewer limitations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2562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400" u="sng" dirty="0"/>
              <a:t>Security</a:t>
            </a:r>
            <a:r>
              <a:rPr lang="en-US" altLang="zh-TW" sz="2400" dirty="0"/>
              <a:t> requirements for public-key cryptography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Computationally infeasible for an opponent, knowing the public key, to determine the private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Computationally infeasible for an opponent, knowing the public key and a </a:t>
            </a:r>
            <a:r>
              <a:rPr lang="en-US" altLang="zh-TW" sz="2000" dirty="0" err="1"/>
              <a:t>ciphertext</a:t>
            </a:r>
            <a:r>
              <a:rPr lang="en-US" altLang="zh-TW" sz="2000" dirty="0"/>
              <a:t>, to recover the original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u="sng" dirty="0"/>
              <a:t>Efficiency</a:t>
            </a:r>
            <a:r>
              <a:rPr lang="en-US" altLang="zh-TW" sz="2400" dirty="0"/>
              <a:t> requirements for public-key cryptography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Computationally easy to generate a pair of public key and private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Computationally easy for a sender to encrypt a message with a public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Computationally easy to decrypt the ciphertext with the private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Optionally, it will be useful if either two related keys can be used for encryption with the other for decryption.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zh-TW" dirty="0">
                <a:solidFill>
                  <a:schemeClr val="accent2"/>
                </a:solidFill>
              </a:rPr>
              <a:t>RSA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zh-TW" dirty="0"/>
              <a:t>Designed by Ron </a:t>
            </a:r>
            <a:r>
              <a:rPr lang="en-US" altLang="zh-TW" u="sng" dirty="0" err="1"/>
              <a:t>R</a:t>
            </a:r>
            <a:r>
              <a:rPr lang="en-US" altLang="zh-TW" dirty="0" err="1"/>
              <a:t>ivest</a:t>
            </a:r>
            <a:r>
              <a:rPr lang="en-US" altLang="zh-TW" dirty="0"/>
              <a:t>, </a:t>
            </a:r>
            <a:r>
              <a:rPr lang="en-US" altLang="zh-TW" dirty="0" err="1"/>
              <a:t>Adi</a:t>
            </a:r>
            <a:r>
              <a:rPr lang="en-US" altLang="zh-TW" dirty="0"/>
              <a:t> </a:t>
            </a:r>
            <a:r>
              <a:rPr lang="en-US" altLang="zh-TW" u="sng" dirty="0"/>
              <a:t>S</a:t>
            </a:r>
            <a:r>
              <a:rPr lang="en-US" altLang="zh-TW" dirty="0"/>
              <a:t>hamir, and Leonard </a:t>
            </a:r>
            <a:r>
              <a:rPr lang="en-US" altLang="zh-TW" u="sng" dirty="0" err="1"/>
              <a:t>A</a:t>
            </a:r>
            <a:r>
              <a:rPr lang="en-US" altLang="zh-TW" dirty="0" err="1"/>
              <a:t>dleman</a:t>
            </a:r>
            <a:endParaRPr lang="en-US" altLang="zh-TW" dirty="0"/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zh-TW" dirty="0"/>
              <a:t>The public and private keys are generated based on the following steps: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dirty="0"/>
              <a:t>Choose two large prime numbers </a:t>
            </a:r>
            <a:r>
              <a:rPr lang="en-US" altLang="zh-TW" b="1" dirty="0"/>
              <a:t>p</a:t>
            </a:r>
            <a:r>
              <a:rPr lang="en-US" altLang="zh-TW" dirty="0"/>
              <a:t> and </a:t>
            </a:r>
            <a:r>
              <a:rPr lang="en-US" altLang="zh-TW" b="1" dirty="0"/>
              <a:t>q</a:t>
            </a:r>
            <a:r>
              <a:rPr lang="en-US" altLang="zh-TW" dirty="0"/>
              <a:t>.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dirty="0"/>
              <a:t>Calculate </a:t>
            </a:r>
            <a:r>
              <a:rPr lang="en-US" altLang="zh-TW" b="1" dirty="0"/>
              <a:t>n</a:t>
            </a:r>
            <a:r>
              <a:rPr lang="en-US" altLang="zh-TW" dirty="0"/>
              <a:t> = </a:t>
            </a:r>
            <a:r>
              <a:rPr lang="en-US" altLang="zh-TW" dirty="0" err="1"/>
              <a:t>pq</a:t>
            </a:r>
            <a:r>
              <a:rPr lang="en-US" altLang="zh-TW" dirty="0"/>
              <a:t> and </a:t>
            </a:r>
            <a:r>
              <a:rPr lang="el-GR" altLang="zh-TW" b="1" dirty="0">
                <a:cs typeface="Times New Roman" pitchFamily="18" charset="0"/>
              </a:rPr>
              <a:t>Φ</a:t>
            </a:r>
            <a:r>
              <a:rPr lang="en-US" altLang="zh-TW" b="1" dirty="0">
                <a:cs typeface="Times New Roman" pitchFamily="18" charset="0"/>
              </a:rPr>
              <a:t>(n) </a:t>
            </a:r>
            <a:r>
              <a:rPr lang="en-US" altLang="zh-TW" dirty="0">
                <a:cs typeface="Times New Roman" pitchFamily="18" charset="0"/>
              </a:rPr>
              <a:t>= </a:t>
            </a:r>
            <a:r>
              <a:rPr lang="en-US" altLang="zh-TW" dirty="0"/>
              <a:t>(p-1)*(q-1).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altLang="zh-TW" dirty="0"/>
              <a:t>Find </a:t>
            </a:r>
            <a:r>
              <a:rPr lang="en-US" altLang="zh-TW" b="1" dirty="0"/>
              <a:t>e</a:t>
            </a:r>
            <a:r>
              <a:rPr lang="en-US" altLang="zh-TW" dirty="0"/>
              <a:t>, which is a number that is relatively prime to </a:t>
            </a:r>
            <a:r>
              <a:rPr lang="el-GR" altLang="zh-TW" dirty="0">
                <a:cs typeface="Times New Roman" pitchFamily="18" charset="0"/>
              </a:rPr>
              <a:t>Φ</a:t>
            </a:r>
            <a:r>
              <a:rPr lang="en-US" altLang="zh-TW" dirty="0">
                <a:cs typeface="Times New Roman" pitchFamily="18" charset="0"/>
              </a:rPr>
              <a:t>(n), i.e., GCD(e, </a:t>
            </a:r>
            <a:r>
              <a:rPr lang="el-GR" altLang="zh-TW" dirty="0">
                <a:cs typeface="Times New Roman" pitchFamily="18" charset="0"/>
              </a:rPr>
              <a:t>Φ</a:t>
            </a:r>
            <a:r>
              <a:rPr lang="en-US" altLang="zh-TW" dirty="0">
                <a:cs typeface="Times New Roman" pitchFamily="18" charset="0"/>
              </a:rPr>
              <a:t>(n)) = 1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cs typeface="Times New Roman" pitchFamily="18" charset="0"/>
              </a:rPr>
              <a:t>	</a:t>
            </a:r>
            <a:r>
              <a:rPr lang="en-US" altLang="zh-TW" dirty="0"/>
              <a:t>The public key is {e, n}.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 startAt="4"/>
              <a:defRPr/>
            </a:pPr>
            <a:r>
              <a:rPr lang="en-US" altLang="zh-TW" dirty="0"/>
              <a:t>Find </a:t>
            </a:r>
            <a:r>
              <a:rPr lang="en-US" altLang="zh-TW" b="1" dirty="0"/>
              <a:t>d</a:t>
            </a:r>
            <a:r>
              <a:rPr lang="en-US" altLang="zh-TW" dirty="0"/>
              <a:t>, which is the modular multiplicative inverse of e mod </a:t>
            </a:r>
            <a:r>
              <a:rPr lang="el-GR" altLang="zh-TW" dirty="0">
                <a:cs typeface="Times New Roman" pitchFamily="18" charset="0"/>
              </a:rPr>
              <a:t>Φ</a:t>
            </a:r>
            <a:r>
              <a:rPr lang="en-US" altLang="zh-TW" dirty="0">
                <a:cs typeface="Times New Roman" pitchFamily="18" charset="0"/>
              </a:rPr>
              <a:t>(n), i.e., (</a:t>
            </a:r>
            <a:r>
              <a:rPr lang="en-US" altLang="zh-TW" dirty="0"/>
              <a:t>de) mod </a:t>
            </a:r>
            <a:r>
              <a:rPr lang="el-GR" altLang="zh-TW" dirty="0">
                <a:cs typeface="Times New Roman" pitchFamily="18" charset="0"/>
              </a:rPr>
              <a:t>Φ</a:t>
            </a:r>
            <a:r>
              <a:rPr lang="en-US" altLang="zh-TW" dirty="0">
                <a:cs typeface="Times New Roman" pitchFamily="18" charset="0"/>
              </a:rPr>
              <a:t>(n) = 1</a:t>
            </a:r>
            <a:endParaRPr lang="en-US" altLang="zh-TW" dirty="0"/>
          </a:p>
          <a:p>
            <a:pPr marL="1371600" lvl="2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	The private key is {d, n}.</a:t>
            </a:r>
          </a:p>
          <a:p>
            <a:pPr marL="971550" lvl="1" indent="-457200" eaLnBrk="1" hangingPunct="1">
              <a:lnSpc>
                <a:spcPct val="90000"/>
              </a:lnSpc>
              <a:defRPr/>
            </a:pPr>
            <a:r>
              <a:rPr lang="en-US" altLang="zh-TW" dirty="0"/>
              <a:t>RSA is based on the fact: if plaintext P &lt; n</a:t>
            </a:r>
          </a:p>
        </p:txBody>
      </p:sp>
      <p:graphicFrame>
        <p:nvGraphicFramePr>
          <p:cNvPr id="235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140710"/>
              </p:ext>
            </p:extLst>
          </p:nvPr>
        </p:nvGraphicFramePr>
        <p:xfrm>
          <a:off x="3352800" y="6096000"/>
          <a:ext cx="3429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4" imgW="1460500" imgH="228600" progId="">
                  <p:embed/>
                </p:oleObj>
              </mc:Choice>
              <mc:Fallback>
                <p:oleObj name="Equation" r:id="rId4" imgW="1460500" imgH="228600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096000"/>
                        <a:ext cx="34290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Example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zh-TW" sz="2400" dirty="0"/>
              <a:t>p = 5, q = 11.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zh-TW" sz="2400" dirty="0"/>
              <a:t>n = 55 and </a:t>
            </a:r>
            <a:r>
              <a:rPr lang="el-GR" altLang="zh-TW" sz="2400" dirty="0">
                <a:cs typeface="Times New Roman" pitchFamily="18" charset="0"/>
              </a:rPr>
              <a:t>Φ</a:t>
            </a:r>
            <a:r>
              <a:rPr lang="en-US" altLang="zh-TW" sz="2400" dirty="0">
                <a:cs typeface="Times New Roman" pitchFamily="18" charset="0"/>
              </a:rPr>
              <a:t>(n) = </a:t>
            </a:r>
            <a:r>
              <a:rPr lang="en-US" altLang="zh-TW" sz="2400" dirty="0"/>
              <a:t>(p-1)(q-1) = 40.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zh-TW" sz="2400" dirty="0"/>
              <a:t>Choose a number e that is relatively prime to 40, say 7, where GCD(40, 7) = 1.</a:t>
            </a:r>
          </a:p>
          <a:p>
            <a:pPr marL="1371600" lvl="2" indent="-514350" eaLnBrk="1" hangingPunct="1"/>
            <a:r>
              <a:rPr lang="en-US" altLang="zh-TW" sz="2000" dirty="0"/>
              <a:t>Public key is {7, 55}</a:t>
            </a:r>
          </a:p>
          <a:p>
            <a:pPr marL="1371600" lvl="2" indent="-514350" eaLnBrk="1" hangingPunct="1"/>
            <a:r>
              <a:rPr lang="en-US" altLang="zh-TW" sz="2000" dirty="0"/>
              <a:t>See later slides for computing the GCD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zh-TW" sz="2400" dirty="0"/>
              <a:t>Compute d, which is the modular multiplicative inverse of 7 mod 40, and the result is 23.</a:t>
            </a:r>
          </a:p>
          <a:p>
            <a:pPr marL="1371600" lvl="2" indent="-514350" eaLnBrk="1" hangingPunct="1"/>
            <a:r>
              <a:rPr lang="da-DK" altLang="zh-TW" sz="2000" dirty="0"/>
              <a:t>(23*7) mod 40 = 161 mod 40 = 1</a:t>
            </a:r>
          </a:p>
          <a:p>
            <a:pPr marL="1371600" lvl="2" indent="-514350" eaLnBrk="1" hangingPunct="1"/>
            <a:r>
              <a:rPr lang="en-US" altLang="zh-TW" sz="2000" dirty="0"/>
              <a:t>Private key is {23, 55}</a:t>
            </a:r>
          </a:p>
          <a:p>
            <a:pPr marL="1371600" lvl="2" indent="-514350" eaLnBrk="1" hangingPunct="1"/>
            <a:r>
              <a:rPr lang="en-US" altLang="zh-TW" sz="2000" dirty="0"/>
              <a:t>See later slides for computing the modular multiplicative inverse of e mod </a:t>
            </a:r>
            <a:r>
              <a:rPr lang="el-GR" altLang="zh-TW" sz="2000" dirty="0">
                <a:cs typeface="Times New Roman" pitchFamily="18" charset="0"/>
              </a:rPr>
              <a:t>Φ</a:t>
            </a:r>
            <a:r>
              <a:rPr lang="en-US" altLang="zh-TW" sz="2000" dirty="0">
                <a:cs typeface="Times New Roman" pitchFamily="18" charset="0"/>
              </a:rPr>
              <a:t>(n)</a:t>
            </a:r>
            <a:endParaRPr lang="en-US" altLang="zh-TW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r>
              <a:rPr lang="en-US" altLang="zh-TW" sz="2400" dirty="0"/>
              <a:t>Terminology</a:t>
            </a:r>
          </a:p>
          <a:p>
            <a:pPr lvl="1"/>
            <a:r>
              <a:rPr lang="en-US" altLang="zh-TW" sz="2000" dirty="0"/>
              <a:t>Recall that</a:t>
            </a:r>
          </a:p>
          <a:p>
            <a:pPr lvl="2"/>
            <a:r>
              <a:rPr lang="en-US" altLang="zh-TW" sz="1800" dirty="0"/>
              <a:t>{e, n} is the public key</a:t>
            </a:r>
          </a:p>
          <a:p>
            <a:pPr lvl="2"/>
            <a:r>
              <a:rPr lang="en-US" altLang="zh-TW" sz="1800" dirty="0"/>
              <a:t>{d, n} is the private key</a:t>
            </a:r>
          </a:p>
          <a:p>
            <a:pPr lvl="1"/>
            <a:r>
              <a:rPr lang="en-US" altLang="zh-TW" sz="2000" dirty="0"/>
              <a:t>n is called modulus</a:t>
            </a:r>
          </a:p>
          <a:p>
            <a:pPr lvl="1"/>
            <a:r>
              <a:rPr lang="en-US" altLang="zh-TW" sz="2000" dirty="0"/>
              <a:t>e is called the public exponent</a:t>
            </a:r>
          </a:p>
          <a:p>
            <a:pPr lvl="1"/>
            <a:r>
              <a:rPr lang="en-US" altLang="zh-TW" sz="2000" dirty="0"/>
              <a:t>d is called the private exponent</a:t>
            </a:r>
          </a:p>
          <a:p>
            <a:r>
              <a:rPr lang="en-US" altLang="zh-TW" sz="2400" dirty="0"/>
              <a:t>The length of the RSA key refers to the number of bits required to represent n</a:t>
            </a:r>
          </a:p>
          <a:p>
            <a:pPr lvl="1"/>
            <a:r>
              <a:rPr lang="en-US" altLang="zh-TW" sz="2000" dirty="0"/>
              <a:t>RSA-2048 </a:t>
            </a:r>
            <a:r>
              <a:rPr lang="en-US" altLang="zh-TW" sz="2000" dirty="0">
                <a:sym typeface="Wingdings" pitchFamily="2" charset="2"/>
              </a:rPr>
              <a:t> </a:t>
            </a:r>
            <a:r>
              <a:rPr lang="en-US" altLang="zh-TW" sz="2000" dirty="0"/>
              <a:t>2048-bit RSA key </a:t>
            </a:r>
            <a:r>
              <a:rPr lang="en-US" altLang="zh-TW" sz="2000" dirty="0">
                <a:sym typeface="Wingdings" pitchFamily="2" charset="2"/>
              </a:rPr>
              <a:t> n is a number with 617 digits</a:t>
            </a:r>
          </a:p>
          <a:p>
            <a:pPr lvl="2"/>
            <a:r>
              <a:rPr lang="en-US" altLang="zh-TW" sz="1800" dirty="0">
                <a:sym typeface="Wingdings" pitchFamily="2" charset="2"/>
              </a:rPr>
              <a:t>log</a:t>
            </a:r>
            <a:r>
              <a:rPr lang="en-US" altLang="zh-TW" sz="1800" baseline="-25000" dirty="0">
                <a:sym typeface="Wingdings" pitchFamily="2" charset="2"/>
              </a:rPr>
              <a:t>10</a:t>
            </a:r>
            <a:r>
              <a:rPr lang="en-US" altLang="zh-TW" sz="1800" dirty="0">
                <a:sym typeface="Wingdings" pitchFamily="2" charset="2"/>
              </a:rPr>
              <a:t>(2</a:t>
            </a:r>
            <a:r>
              <a:rPr lang="en-US" altLang="zh-TW" sz="1800" baseline="30000" dirty="0">
                <a:sym typeface="Wingdings" pitchFamily="2" charset="2"/>
              </a:rPr>
              <a:t>2048</a:t>
            </a:r>
            <a:r>
              <a:rPr lang="en-US" altLang="zh-TW" sz="1800" dirty="0">
                <a:sym typeface="Wingdings" pitchFamily="2" charset="2"/>
              </a:rPr>
              <a:t>) = 616.51</a:t>
            </a:r>
            <a:endParaRPr lang="en-US" altLang="zh-TW" sz="1800" dirty="0"/>
          </a:p>
          <a:p>
            <a:r>
              <a:rPr lang="en-US" altLang="zh-TW" sz="2400" dirty="0"/>
              <a:t>The public key stored in a Digital Certificate is usually encoded in some portable format, say PEM and DER</a:t>
            </a:r>
            <a:endParaRPr lang="zh-TW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848600" cy="6019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Let P be a binary block of plaintext of length smaller than that of the key.  RSA encrypts P as follows: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To decrypt the </a:t>
            </a:r>
            <a:r>
              <a:rPr lang="en-US" altLang="zh-TW" dirty="0" err="1"/>
              <a:t>ciphertext</a:t>
            </a:r>
            <a:r>
              <a:rPr lang="en-US" altLang="zh-TW" dirty="0"/>
              <a:t> C, the RSA algorithm raises C to the power e and reduces the result modulo n: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3810000" y="1524000"/>
          <a:ext cx="2133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8" name="Equation" r:id="rId4" imgW="939800" imgH="228600" progId="">
                  <p:embed/>
                </p:oleObj>
              </mc:Choice>
              <mc:Fallback>
                <p:oleObj name="Equation" r:id="rId4" imgW="939800" imgH="228600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4000"/>
                        <a:ext cx="21336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1524000" y="3429000"/>
          <a:ext cx="7391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9" name="Equation" r:id="rId6" imgW="3492500" imgH="228600" progId="">
                  <p:embed/>
                </p:oleObj>
              </mc:Choice>
              <mc:Fallback>
                <p:oleObj name="Equation" r:id="rId6" imgW="3492500" imgH="228600" progId="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73914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/>
            <a:r>
              <a:rPr lang="en-US" altLang="zh-TW"/>
              <a:t> Suppose the plaintext is 18, 19, 1</a:t>
            </a:r>
          </a:p>
          <a:p>
            <a:pPr eaLnBrk="1" hangingPunct="1"/>
            <a:endParaRPr lang="en-US" altLang="zh-TW"/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1524000" y="1066800"/>
          <a:ext cx="34051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方程式" r:id="rId4" imgW="1498600" imgH="1676400" progId="">
                  <p:embed/>
                </p:oleObj>
              </mc:Choice>
              <mc:Fallback>
                <p:oleObj name="方程式" r:id="rId4" imgW="1498600" imgH="16764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3405188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6400800" y="1752600"/>
            <a:ext cx="107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cipertext</a:t>
            </a:r>
          </a:p>
        </p:txBody>
      </p:sp>
      <p:cxnSp>
        <p:nvCxnSpPr>
          <p:cNvPr id="26630" name="Straight Connector 3"/>
          <p:cNvCxnSpPr>
            <a:cxnSpLocks noChangeShapeType="1"/>
          </p:cNvCxnSpPr>
          <p:nvPr/>
        </p:nvCxnSpPr>
        <p:spPr bwMode="auto">
          <a:xfrm flipH="1" flipV="1">
            <a:off x="4800600" y="1377950"/>
            <a:ext cx="1524000" cy="574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Straight Connector 5"/>
          <p:cNvCxnSpPr>
            <a:cxnSpLocks noChangeShapeType="1"/>
          </p:cNvCxnSpPr>
          <p:nvPr/>
        </p:nvCxnSpPr>
        <p:spPr bwMode="auto">
          <a:xfrm flipH="1">
            <a:off x="4876800" y="195262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Straight Connector 7"/>
          <p:cNvCxnSpPr>
            <a:cxnSpLocks noChangeShapeType="1"/>
          </p:cNvCxnSpPr>
          <p:nvPr/>
        </p:nvCxnSpPr>
        <p:spPr bwMode="auto">
          <a:xfrm flipH="1">
            <a:off x="4495800" y="1981200"/>
            <a:ext cx="1828800" cy="568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Introduction to Cryptography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Cryptographic Systems are classified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Number of keys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No key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Single-key, secret-key, symmetric, or conventional 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Two-key, asymmetric, or public-key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Type of operations used for transforming plaintext to ciphertext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The way in which the plaintext is processed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Block cipher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Stream cipher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How do we find e, which is relatively prime to </a:t>
            </a:r>
            <a:r>
              <a:rPr lang="el-GR" altLang="zh-TW" dirty="0">
                <a:cs typeface="Times New Roman" pitchFamily="18" charset="0"/>
              </a:rPr>
              <a:t>Φ</a:t>
            </a:r>
            <a:r>
              <a:rPr lang="en-US" altLang="zh-TW" dirty="0">
                <a:cs typeface="Times New Roman" pitchFamily="18" charset="0"/>
              </a:rPr>
              <a:t>(n),</a:t>
            </a:r>
            <a:r>
              <a:rPr lang="en-US" altLang="zh-TW" dirty="0"/>
              <a:t> in RSA?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Greatest Common Divisor: GCD(</a:t>
            </a:r>
            <a:r>
              <a:rPr lang="en-US" altLang="zh-TW" dirty="0" err="1">
                <a:solidFill>
                  <a:schemeClr val="accent2"/>
                </a:solidFill>
              </a:rPr>
              <a:t>a,b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en-US" altLang="zh-TW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The largest integer that divides both a and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E.g., GCD(15, 5) = 5, GCD(5, 9)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If GCD(</a:t>
            </a:r>
            <a:r>
              <a:rPr lang="en-US" altLang="zh-TW" dirty="0" err="1"/>
              <a:t>a,b</a:t>
            </a:r>
            <a:r>
              <a:rPr lang="en-US" altLang="zh-TW" dirty="0"/>
              <a:t>) = 1, then a and b are relatively prime (co-prime) to each other.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accent2"/>
                </a:solidFill>
              </a:rPr>
              <a:t>Division Algorithm for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If a and b are positive integers, there exists unique non-negative integers q and r, such that a = </a:t>
            </a:r>
            <a:r>
              <a:rPr lang="en-US" altLang="zh-TW" sz="2400" dirty="0" err="1"/>
              <a:t>q</a:t>
            </a:r>
            <a:r>
              <a:rPr lang="en-US" altLang="zh-TW" sz="2400" dirty="0" err="1">
                <a:cs typeface="Times New Roman" pitchFamily="18" charset="0"/>
              </a:rPr>
              <a:t>·</a:t>
            </a:r>
            <a:r>
              <a:rPr lang="en-US" altLang="zh-TW" sz="2400" dirty="0" err="1"/>
              <a:t>b</a:t>
            </a:r>
            <a:r>
              <a:rPr lang="en-US" altLang="zh-TW" sz="2400" dirty="0"/>
              <a:t> + 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q : quotient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r : remainder</a:t>
            </a:r>
          </a:p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Euclidean Algorithm</a:t>
            </a:r>
          </a:p>
          <a:p>
            <a:pPr lvl="1" eaLnBrk="1" hangingPunct="1"/>
            <a:r>
              <a:rPr lang="en-US" altLang="zh-TW" sz="2400" dirty="0"/>
              <a:t>Finding the GCD of two integers by repeatedly applying the division algorithm.</a:t>
            </a:r>
          </a:p>
          <a:p>
            <a:pPr lvl="1" eaLnBrk="1" hangingPunct="1"/>
            <a:r>
              <a:rPr lang="en-US" altLang="zh-TW" sz="2400" dirty="0" err="1"/>
              <a:t>E.g</a:t>
            </a:r>
            <a:r>
              <a:rPr lang="en-US" altLang="zh-TW" sz="2400" dirty="0"/>
              <a:t> 1. GCD (81, 57) = 3 can be found as follows:</a:t>
            </a:r>
          </a:p>
          <a:p>
            <a:pPr lvl="2" eaLnBrk="1" hangingPunct="1">
              <a:buFontTx/>
              <a:buNone/>
            </a:pPr>
            <a:r>
              <a:rPr lang="en-US" altLang="zh-TW" sz="2000" dirty="0"/>
              <a:t>81 = 1</a:t>
            </a:r>
            <a:r>
              <a:rPr lang="en-US" altLang="zh-TW" sz="2000" dirty="0">
                <a:cs typeface="Times New Roman" pitchFamily="18" charset="0"/>
              </a:rPr>
              <a:t>·57 + 24</a:t>
            </a:r>
          </a:p>
          <a:p>
            <a:pPr lvl="2" eaLnBrk="1" hangingPunct="1">
              <a:buFontTx/>
              <a:buNone/>
            </a:pPr>
            <a:r>
              <a:rPr lang="en-US" altLang="zh-TW" sz="2000" dirty="0">
                <a:cs typeface="Times New Roman" pitchFamily="18" charset="0"/>
              </a:rPr>
              <a:t>57 = 2·24 + 9</a:t>
            </a:r>
          </a:p>
          <a:p>
            <a:pPr lvl="2" eaLnBrk="1" hangingPunct="1">
              <a:buFontTx/>
              <a:buNone/>
            </a:pPr>
            <a:r>
              <a:rPr lang="en-US" altLang="zh-TW" sz="2000" dirty="0">
                <a:cs typeface="Times New Roman" pitchFamily="18" charset="0"/>
              </a:rPr>
              <a:t>24 = 2·9 + 6</a:t>
            </a:r>
          </a:p>
          <a:p>
            <a:pPr lvl="2" eaLnBrk="1" hangingPunct="1">
              <a:buFontTx/>
              <a:buNone/>
            </a:pPr>
            <a:r>
              <a:rPr lang="en-US" altLang="zh-TW" sz="2000" dirty="0">
                <a:cs typeface="Times New Roman" pitchFamily="18" charset="0"/>
              </a:rPr>
              <a:t>  9 = 1·6 + </a:t>
            </a:r>
            <a:r>
              <a:rPr lang="en-US" altLang="zh-TW" sz="2000" u="sng" dirty="0">
                <a:cs typeface="Times New Roman" pitchFamily="18" charset="0"/>
              </a:rPr>
              <a:t>3</a:t>
            </a:r>
          </a:p>
          <a:p>
            <a:pPr lvl="2" eaLnBrk="1" hangingPunct="1">
              <a:buFontTx/>
              <a:buNone/>
            </a:pPr>
            <a:r>
              <a:rPr lang="en-US" altLang="zh-TW" sz="2000" dirty="0">
                <a:cs typeface="Times New Roman" pitchFamily="18" charset="0"/>
              </a:rPr>
              <a:t>  6 = 2·3 + 0</a:t>
            </a:r>
          </a:p>
          <a:p>
            <a:pPr lvl="2" eaLnBrk="1" hangingPunct="1">
              <a:buFontTx/>
              <a:buNone/>
            </a:pPr>
            <a:endParaRPr lang="en-US" altLang="zh-TW" sz="2000" dirty="0">
              <a:cs typeface="Times New Roman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962400" y="5181600"/>
            <a:ext cx="2936875" cy="7016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The last non-zero reminder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is the GCD.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30480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467225" y="3322638"/>
            <a:ext cx="2095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/>
              <a:t>·</a:t>
            </a:r>
            <a:endParaRPr lang="zh-TW" altLang="en-US" sz="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0512" y="171059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4339" y="171059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0512" y="213513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8339" y="213513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5659" y="21379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8876" y="21351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0512" y="255258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8459" y="25525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0512" y="29526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08459" y="2952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5717" y="29604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9712" y="2952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4632" y="33682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08459" y="33682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4185" y="376833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5717" y="376833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24185" y="41751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971800" y="3352800"/>
            <a:ext cx="266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971800" y="2535242"/>
            <a:ext cx="266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971800" y="4175148"/>
            <a:ext cx="266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531782" y="1634396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869712" y="1634396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25" name="文字方塊 24"/>
          <p:cNvSpPr txBox="1"/>
          <p:nvPr/>
        </p:nvSpPr>
        <p:spPr>
          <a:xfrm>
            <a:off x="5683541" y="3368879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GCD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25" idx="1"/>
            <a:endCxn id="19" idx="3"/>
          </p:cNvCxnSpPr>
          <p:nvPr/>
        </p:nvCxnSpPr>
        <p:spPr bwMode="auto">
          <a:xfrm flipH="1" flipV="1">
            <a:off x="4721365" y="3568278"/>
            <a:ext cx="962176" cy="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5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</p:spPr>
        <p:txBody>
          <a:bodyPr/>
          <a:lstStyle/>
          <a:p>
            <a:pPr lvl="1" eaLnBrk="1" hangingPunct="1"/>
            <a:r>
              <a:rPr lang="en-US" altLang="zh-TW" sz="2400" dirty="0" err="1"/>
              <a:t>E.g</a:t>
            </a:r>
            <a:r>
              <a:rPr lang="en-US" altLang="zh-TW" sz="2400" dirty="0"/>
              <a:t> 2. GCD (7, 40) = 1 can be found as follows:</a:t>
            </a:r>
          </a:p>
          <a:p>
            <a:pPr lvl="2" eaLnBrk="1" hangingPunct="1">
              <a:buFontTx/>
              <a:buNone/>
            </a:pPr>
            <a:r>
              <a:rPr lang="en-US" altLang="zh-TW" sz="2000" dirty="0"/>
              <a:t>40 = 5</a:t>
            </a:r>
            <a:r>
              <a:rPr lang="en-US" altLang="zh-TW" sz="2000" dirty="0">
                <a:cs typeface="Times New Roman" pitchFamily="18" charset="0"/>
              </a:rPr>
              <a:t>·7 + 5</a:t>
            </a:r>
          </a:p>
          <a:p>
            <a:pPr lvl="2" eaLnBrk="1" hangingPunct="1">
              <a:buFontTx/>
              <a:buNone/>
            </a:pPr>
            <a:r>
              <a:rPr lang="en-US" altLang="zh-TW" sz="2000" dirty="0">
                <a:cs typeface="Times New Roman" pitchFamily="18" charset="0"/>
              </a:rPr>
              <a:t>  7 = 1·5 + 2</a:t>
            </a:r>
          </a:p>
          <a:p>
            <a:pPr lvl="2" eaLnBrk="1" hangingPunct="1">
              <a:buFontTx/>
              <a:buNone/>
            </a:pPr>
            <a:r>
              <a:rPr lang="en-US" altLang="zh-TW" sz="2000" dirty="0">
                <a:cs typeface="Times New Roman" pitchFamily="18" charset="0"/>
              </a:rPr>
              <a:t>  5 = 2·2 + </a:t>
            </a:r>
            <a:r>
              <a:rPr lang="en-US" altLang="zh-TW" sz="2000" u="sng" dirty="0">
                <a:cs typeface="Times New Roman" pitchFamily="18" charset="0"/>
              </a:rPr>
              <a:t>1</a:t>
            </a:r>
          </a:p>
          <a:p>
            <a:pPr lvl="2" eaLnBrk="1" hangingPunct="1">
              <a:buFontTx/>
              <a:buNone/>
            </a:pPr>
            <a:r>
              <a:rPr lang="en-US" altLang="zh-TW" sz="2000" dirty="0">
                <a:cs typeface="Times New Roman" pitchFamily="18" charset="0"/>
              </a:rPr>
              <a:t>  2 = 2·1 + 0</a:t>
            </a:r>
          </a:p>
          <a:p>
            <a:pPr lvl="2" eaLnBrk="1" hangingPunct="1">
              <a:buFontTx/>
              <a:buNone/>
            </a:pPr>
            <a:endParaRPr lang="en-US" altLang="zh-TW" sz="2000" dirty="0">
              <a:cs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0" y="1600200"/>
            <a:ext cx="2936875" cy="7016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The last non-zero reminder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is the GCD.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3048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467225" y="3322638"/>
            <a:ext cx="2095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/>
              <a:t>·</a:t>
            </a:r>
            <a:endParaRPr lang="zh-TW" altLang="en-US" sz="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57161" y="25917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5908" y="2581743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124200" y="2971800"/>
            <a:ext cx="24251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637220" y="2091060"/>
            <a:ext cx="0" cy="2424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900301" y="2091060"/>
            <a:ext cx="0" cy="2413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723354" y="21672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7181" y="21672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23354" y="25917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21181" y="259179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23354" y="30092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81301" y="30092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81301" y="3409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3624" y="33976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88882" y="38301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3124200" y="3797779"/>
            <a:ext cx="2438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236840" y="3409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31069" y="340801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26678" y="38273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23" name="文字方塊 22"/>
          <p:cNvSpPr txBox="1"/>
          <p:nvPr/>
        </p:nvSpPr>
        <p:spPr>
          <a:xfrm>
            <a:off x="5716198" y="3826079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GCD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1"/>
          </p:cNvCxnSpPr>
          <p:nvPr/>
        </p:nvCxnSpPr>
        <p:spPr bwMode="auto">
          <a:xfrm flipH="1" flipV="1">
            <a:off x="4754022" y="4025478"/>
            <a:ext cx="962176" cy="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860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/>
      <p:bldP spid="43" grpId="0"/>
      <p:bldP spid="44" grpId="0"/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>
                <a:cs typeface="Times New Roman" pitchFamily="18" charset="0"/>
              </a:rPr>
              <a:t>How can we find d, which is the </a:t>
            </a:r>
            <a:r>
              <a:rPr lang="en-US" altLang="zh-TW" sz="2400" dirty="0"/>
              <a:t>modular multiplicative inverse</a:t>
            </a:r>
            <a:r>
              <a:rPr lang="en-US" altLang="zh-TW" sz="2400" dirty="0">
                <a:cs typeface="Times New Roman" pitchFamily="18" charset="0"/>
              </a:rPr>
              <a:t> of e mod </a:t>
            </a:r>
            <a:r>
              <a:rPr lang="el-GR" altLang="zh-TW" sz="2400" dirty="0">
                <a:cs typeface="Times New Roman" pitchFamily="18" charset="0"/>
              </a:rPr>
              <a:t>Φ</a:t>
            </a:r>
            <a:r>
              <a:rPr lang="en-US" altLang="zh-TW" sz="2400" dirty="0">
                <a:cs typeface="Times New Roman" pitchFamily="18" charset="0"/>
              </a:rPr>
              <a:t>(n), in RSA?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>
                <a:cs typeface="Times New Roman" pitchFamily="18" charset="0"/>
              </a:rPr>
              <a:t>It is known that if GCD(a, b) = r, there exists integers x and y, such that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cs typeface="Times New Roman" pitchFamily="18" charset="0"/>
              </a:rPr>
              <a:t>			</a:t>
            </a:r>
            <a:r>
              <a:rPr lang="en-US" altLang="zh-TW" sz="2400" dirty="0" err="1">
                <a:cs typeface="Times New Roman" pitchFamily="18" charset="0"/>
              </a:rPr>
              <a:t>x·a</a:t>
            </a:r>
            <a:r>
              <a:rPr lang="en-US" altLang="zh-TW" sz="2400" dirty="0">
                <a:cs typeface="Times New Roman" pitchFamily="18" charset="0"/>
              </a:rPr>
              <a:t> + </a:t>
            </a:r>
            <a:r>
              <a:rPr lang="en-US" altLang="zh-TW" sz="2400" dirty="0" err="1">
                <a:cs typeface="Times New Roman" pitchFamily="18" charset="0"/>
              </a:rPr>
              <a:t>y·b</a:t>
            </a:r>
            <a:r>
              <a:rPr lang="en-US" altLang="zh-TW" sz="2400" dirty="0">
                <a:cs typeface="Times New Roman" pitchFamily="18" charset="0"/>
              </a:rPr>
              <a:t> = 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>
                <a:cs typeface="Times New Roman" pitchFamily="18" charset="0"/>
              </a:rPr>
              <a:t>We have GCD(81, 57) = 3, to find x and y, we can reverse the steps in the Euclidean algorithm: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>
                <a:cs typeface="Times New Roman" pitchFamily="18" charset="0"/>
              </a:rPr>
              <a:t>3 = 9 – 1·6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>
                <a:cs typeface="Times New Roman" pitchFamily="18" charset="0"/>
              </a:rPr>
              <a:t>   = 9 – 1·(24 – 2·9)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>
                <a:cs typeface="Times New Roman" pitchFamily="18" charset="0"/>
              </a:rPr>
              <a:t>   = </a:t>
            </a:r>
            <a:r>
              <a:rPr lang="en-US" altLang="zh-TW" sz="2000" dirty="0"/>
              <a:t>– </a:t>
            </a:r>
            <a:r>
              <a:rPr lang="en-US" altLang="zh-TW" sz="2000" dirty="0">
                <a:cs typeface="Times New Roman" pitchFamily="18" charset="0"/>
              </a:rPr>
              <a:t>1·24 + 3·9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>
                <a:cs typeface="Times New Roman" pitchFamily="18" charset="0"/>
              </a:rPr>
              <a:t>   = </a:t>
            </a:r>
            <a:r>
              <a:rPr lang="en-US" altLang="zh-TW" sz="2000" dirty="0"/>
              <a:t>– </a:t>
            </a:r>
            <a:r>
              <a:rPr lang="en-US" altLang="zh-TW" sz="2000" dirty="0">
                <a:cs typeface="Times New Roman" pitchFamily="18" charset="0"/>
              </a:rPr>
              <a:t>1·24 + 3·(57 – 2·24)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>
                <a:cs typeface="Times New Roman" pitchFamily="18" charset="0"/>
              </a:rPr>
              <a:t>   = 3·57 – 7·24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>
                <a:cs typeface="Times New Roman" pitchFamily="18" charset="0"/>
              </a:rPr>
              <a:t>   = 3·57 –7·(81 – 1·57)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>
                <a:cs typeface="Times New Roman" pitchFamily="18" charset="0"/>
              </a:rPr>
              <a:t>   = </a:t>
            </a:r>
            <a:r>
              <a:rPr lang="en-US" altLang="zh-TW" sz="2000" dirty="0"/>
              <a:t>– </a:t>
            </a:r>
            <a:r>
              <a:rPr lang="en-US" altLang="zh-TW" sz="2000" dirty="0">
                <a:cs typeface="Times New Roman" pitchFamily="18" charset="0"/>
              </a:rPr>
              <a:t>7·81 + 10·57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cs typeface="Times New Roman" pitchFamily="18" charset="0"/>
              </a:rPr>
              <a:t>We have x = -7 and y = 10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467225" y="3322638"/>
            <a:ext cx="2095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/>
              <a:t>·</a:t>
            </a:r>
            <a:endParaRPr lang="zh-TW" altLang="en-US" sz="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960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cs typeface="Times New Roman" pitchFamily="18" charset="0"/>
              </a:rPr>
              <a:t>In RSA, since e is relatively prime to </a:t>
            </a:r>
            <a:r>
              <a:rPr lang="el-GR" altLang="zh-TW" sz="2400" dirty="0">
                <a:cs typeface="Times New Roman" pitchFamily="18" charset="0"/>
              </a:rPr>
              <a:t>Φ</a:t>
            </a:r>
            <a:r>
              <a:rPr lang="en-US" altLang="zh-TW" sz="2400" dirty="0">
                <a:cs typeface="Times New Roman" pitchFamily="18" charset="0"/>
              </a:rPr>
              <a:t>(n), we have GCD(e,</a:t>
            </a:r>
            <a:r>
              <a:rPr lang="el-GR" altLang="zh-TW" sz="2400" dirty="0">
                <a:cs typeface="Times New Roman" pitchFamily="18" charset="0"/>
              </a:rPr>
              <a:t>Φ</a:t>
            </a:r>
            <a:r>
              <a:rPr lang="en-US" altLang="zh-TW" sz="2400" dirty="0">
                <a:cs typeface="Times New Roman" pitchFamily="18" charset="0"/>
              </a:rPr>
              <a:t>(n)) = 1.  Hence, there exists integers d and m, so that: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cs typeface="Times New Roman" pitchFamily="18" charset="0"/>
              </a:rPr>
              <a:t>				</a:t>
            </a:r>
            <a:r>
              <a:rPr lang="en-US" altLang="zh-TW" sz="2400" dirty="0" err="1">
                <a:cs typeface="Times New Roman" pitchFamily="18" charset="0"/>
              </a:rPr>
              <a:t>d·e+m</a:t>
            </a:r>
            <a:r>
              <a:rPr lang="en-US" altLang="zh-TW" sz="2400" dirty="0">
                <a:cs typeface="Times New Roman" pitchFamily="18" charset="0"/>
              </a:rPr>
              <a:t>·</a:t>
            </a:r>
            <a:r>
              <a:rPr lang="el-GR" altLang="zh-TW" sz="2400" dirty="0">
                <a:cs typeface="Times New Roman" pitchFamily="18" charset="0"/>
              </a:rPr>
              <a:t>Φ</a:t>
            </a:r>
            <a:r>
              <a:rPr lang="en-US" altLang="zh-TW" sz="2400" dirty="0">
                <a:cs typeface="Times New Roman" pitchFamily="18" charset="0"/>
              </a:rPr>
              <a:t>(n) = 1.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cs typeface="Times New Roman" pitchFamily="18" charset="0"/>
              </a:rPr>
              <a:t>	Equivalently,</a:t>
            </a:r>
            <a:r>
              <a:rPr lang="en-US" altLang="zh-TW" sz="2400" dirty="0"/>
              <a:t> </a:t>
            </a:r>
            <a:r>
              <a:rPr lang="en-US" altLang="zh-TW" sz="2400" dirty="0" err="1">
                <a:cs typeface="Times New Roman" pitchFamily="18" charset="0"/>
              </a:rPr>
              <a:t>d·e</a:t>
            </a:r>
            <a:r>
              <a:rPr lang="en-US" altLang="zh-TW" sz="2400" dirty="0">
                <a:cs typeface="Times New Roman" pitchFamily="18" charset="0"/>
              </a:rPr>
              <a:t> mod </a:t>
            </a:r>
            <a:r>
              <a:rPr lang="el-GR" altLang="zh-TW" sz="2400" dirty="0">
                <a:cs typeface="Times New Roman" pitchFamily="18" charset="0"/>
              </a:rPr>
              <a:t>Φ</a:t>
            </a:r>
            <a:r>
              <a:rPr lang="en-US" altLang="zh-TW" sz="2400" dirty="0">
                <a:cs typeface="Times New Roman" pitchFamily="18" charset="0"/>
              </a:rPr>
              <a:t>(n) = 1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Therefore, d can be found by reversing the Euclidean algorithm</a:t>
            </a:r>
          </a:p>
          <a:p>
            <a:pPr eaLnBrk="1" hangingPunct="1"/>
            <a:r>
              <a:rPr lang="en-US" altLang="zh-TW" sz="2400" dirty="0"/>
              <a:t>Recall that </a:t>
            </a:r>
            <a:r>
              <a:rPr lang="en-US" altLang="zh-TW" sz="2400" dirty="0">
                <a:cs typeface="Times New Roman" pitchFamily="18" charset="0"/>
              </a:rPr>
              <a:t>e = 7, </a:t>
            </a:r>
            <a:r>
              <a:rPr lang="el-GR" altLang="zh-TW" sz="2400" dirty="0">
                <a:cs typeface="Times New Roman" pitchFamily="18" charset="0"/>
              </a:rPr>
              <a:t>Φ</a:t>
            </a:r>
            <a:r>
              <a:rPr lang="en-US" altLang="zh-TW" sz="2400" dirty="0">
                <a:cs typeface="Times New Roman" pitchFamily="18" charset="0"/>
              </a:rPr>
              <a:t>(n) = 40, and GCD(7, 40) = 1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/>
              <a:t>	1 = 5 – 2</a:t>
            </a:r>
            <a:r>
              <a:rPr lang="en-US" altLang="zh-TW" sz="2400" dirty="0">
                <a:cs typeface="Times New Roman" pitchFamily="18" charset="0"/>
              </a:rPr>
              <a:t>·2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	   = 5 – 2</a:t>
            </a:r>
            <a:r>
              <a:rPr lang="en-US" altLang="zh-TW" sz="2400" dirty="0">
                <a:cs typeface="Times New Roman" pitchFamily="18" charset="0"/>
              </a:rPr>
              <a:t>·(7 </a:t>
            </a:r>
            <a:r>
              <a:rPr lang="en-US" altLang="zh-TW" sz="2400" dirty="0"/>
              <a:t>–</a:t>
            </a:r>
            <a:r>
              <a:rPr lang="en-US" altLang="zh-TW" sz="2400" dirty="0">
                <a:cs typeface="Times New Roman" pitchFamily="18" charset="0"/>
              </a:rPr>
              <a:t> 1·5)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	   = – 2</a:t>
            </a:r>
            <a:r>
              <a:rPr lang="en-US" altLang="zh-TW" sz="2400" dirty="0">
                <a:cs typeface="Times New Roman" pitchFamily="18" charset="0"/>
              </a:rPr>
              <a:t>·7</a:t>
            </a:r>
            <a:r>
              <a:rPr lang="en-US" altLang="zh-TW" sz="2400" dirty="0"/>
              <a:t> + 3</a:t>
            </a:r>
            <a:r>
              <a:rPr lang="en-US" altLang="zh-TW" sz="2400" dirty="0">
                <a:cs typeface="Times New Roman" pitchFamily="18" charset="0"/>
              </a:rPr>
              <a:t>·</a:t>
            </a:r>
            <a:r>
              <a:rPr lang="en-US" altLang="zh-TW" sz="2400" dirty="0"/>
              <a:t>5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	   = – 2</a:t>
            </a:r>
            <a:r>
              <a:rPr lang="en-US" altLang="zh-TW" sz="2400" dirty="0">
                <a:cs typeface="Times New Roman" pitchFamily="18" charset="0"/>
              </a:rPr>
              <a:t>·7</a:t>
            </a:r>
            <a:r>
              <a:rPr lang="en-US" altLang="zh-TW" sz="2400" dirty="0"/>
              <a:t> + 3</a:t>
            </a:r>
            <a:r>
              <a:rPr lang="en-US" altLang="zh-TW" sz="2400" dirty="0">
                <a:cs typeface="Times New Roman" pitchFamily="18" charset="0"/>
              </a:rPr>
              <a:t>·</a:t>
            </a:r>
            <a:r>
              <a:rPr lang="en-US" altLang="zh-TW" sz="2400" dirty="0"/>
              <a:t>(40 – 5</a:t>
            </a:r>
            <a:r>
              <a:rPr lang="en-US" altLang="zh-TW" sz="2400" dirty="0">
                <a:cs typeface="Times New Roman" pitchFamily="18" charset="0"/>
              </a:rPr>
              <a:t>·7)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	   = – 17</a:t>
            </a:r>
            <a:r>
              <a:rPr lang="en-US" altLang="zh-TW" sz="2400" dirty="0">
                <a:cs typeface="Times New Roman" pitchFamily="18" charset="0"/>
              </a:rPr>
              <a:t>·7 + </a:t>
            </a:r>
            <a:r>
              <a:rPr lang="en-US" altLang="zh-TW" sz="2400" dirty="0"/>
              <a:t>3</a:t>
            </a:r>
            <a:r>
              <a:rPr lang="en-US" altLang="zh-TW" sz="2400" dirty="0">
                <a:cs typeface="Times New Roman" pitchFamily="18" charset="0"/>
              </a:rPr>
              <a:t>·</a:t>
            </a:r>
            <a:r>
              <a:rPr lang="en-US" altLang="zh-TW" sz="2400" dirty="0"/>
              <a:t>40</a:t>
            </a:r>
          </a:p>
          <a:p>
            <a:pPr eaLnBrk="1" hangingPunct="1">
              <a:buFontTx/>
              <a:buNone/>
            </a:pPr>
            <a:endParaRPr lang="en-US" altLang="zh-TW" sz="2400" dirty="0"/>
          </a:p>
          <a:p>
            <a:pPr eaLnBrk="1" hangingPunct="1">
              <a:buFontTx/>
              <a:buNone/>
            </a:pPr>
            <a:endParaRPr lang="en-US" altLang="zh-TW" sz="2400" dirty="0"/>
          </a:p>
        </p:txBody>
      </p:sp>
      <p:sp>
        <p:nvSpPr>
          <p:cNvPr id="31748" name="文字方塊 5"/>
          <p:cNvSpPr txBox="1">
            <a:spLocks noChangeArrowheads="1"/>
          </p:cNvSpPr>
          <p:nvPr/>
        </p:nvSpPr>
        <p:spPr bwMode="auto">
          <a:xfrm>
            <a:off x="4495800" y="5029200"/>
            <a:ext cx="39501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W</a:t>
            </a:r>
            <a:r>
              <a:rPr lang="en-US" altLang="zh-TW" sz="2000" dirty="0">
                <a:cs typeface="Times New Roman" pitchFamily="18" charset="0"/>
              </a:rPr>
              <a:t>e now have d = </a:t>
            </a:r>
            <a:r>
              <a:rPr lang="en-US" altLang="zh-TW" sz="2000" dirty="0"/>
              <a:t>–</a:t>
            </a:r>
            <a:r>
              <a:rPr lang="en-US" altLang="zh-TW" sz="2000" dirty="0">
                <a:cs typeface="Times New Roman" pitchFamily="18" charset="0"/>
              </a:rPr>
              <a:t>17.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cs typeface="Times New Roman" pitchFamily="18" charset="0"/>
              </a:rPr>
              <a:t>But we do not want d to be negative,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cs typeface="Times New Roman" pitchFamily="18" charset="0"/>
              </a:rPr>
              <a:t>so we add 40 on to it and d = 23.</a:t>
            </a:r>
            <a:endParaRPr lang="zh-TW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1420" y="21032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5119" y="21032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1038" y="2507711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1581" y="25077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9308" y="25177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9784" y="25278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1420" y="29452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9367" y="294526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9367" y="33453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64894" y="375890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-17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2272708" y="2907821"/>
            <a:ext cx="3810000" cy="20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832690" y="2027081"/>
            <a:ext cx="0" cy="2424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170620" y="2027081"/>
            <a:ext cx="0" cy="2424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49308" y="2038557"/>
            <a:ext cx="0" cy="2413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256754" y="21032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50581" y="21032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6754" y="25278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4581" y="25278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56754" y="29452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14701" y="29452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4701" y="33453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57024" y="3333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4074" y="37454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 flipV="1">
            <a:off x="2286000" y="3733800"/>
            <a:ext cx="3810000" cy="20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264326" y="4724400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-17 + 40 = 23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  <p:sp>
        <p:nvSpPr>
          <p:cNvPr id="28" name="文字方塊 27"/>
          <p:cNvSpPr txBox="1"/>
          <p:nvPr/>
        </p:nvSpPr>
        <p:spPr>
          <a:xfrm>
            <a:off x="1143000" y="609600"/>
            <a:ext cx="6604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R.H.S.: Euclidean Algorithm</a:t>
            </a:r>
          </a:p>
          <a:p>
            <a:r>
              <a:rPr lang="en-US" altLang="zh-TW" dirty="0"/>
              <a:t>L.H.S.: Start with 1 and 0 and repeat the process on the R.H.S.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0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2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73961"/>
              </p:ext>
            </p:extLst>
          </p:nvPr>
        </p:nvGraphicFramePr>
        <p:xfrm>
          <a:off x="228600" y="4048125"/>
          <a:ext cx="880110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4" name="方程式" r:id="rId4" imgW="4127500" imgH="1282700" progId="">
                  <p:embed/>
                </p:oleObj>
              </mc:Choice>
              <mc:Fallback>
                <p:oleObj name="方程式" r:id="rId4" imgW="4127500" imgH="1282700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48125"/>
                        <a:ext cx="8801100" cy="273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1" eaLnBrk="1" hangingPunct="1"/>
            <a:r>
              <a:rPr lang="en-US" altLang="zh-TW" sz="2400" dirty="0"/>
              <a:t>For RSA-2048, n is number with 617 digits, how do we calculate modular arithmetic involving large numbers?</a:t>
            </a:r>
          </a:p>
          <a:p>
            <a:pPr lvl="1" eaLnBrk="1" hangingPunct="1"/>
            <a:r>
              <a:rPr lang="en-US" altLang="zh-TW" sz="2400" dirty="0"/>
              <a:t>For example, suppose we want to compute 17</a:t>
            </a:r>
            <a:r>
              <a:rPr lang="en-US" altLang="zh-TW" sz="2400" baseline="30000" dirty="0"/>
              <a:t>23</a:t>
            </a:r>
            <a:r>
              <a:rPr lang="en-US" altLang="zh-TW" sz="2400" dirty="0"/>
              <a:t> mod 55 but we do not want to compute 17</a:t>
            </a:r>
            <a:r>
              <a:rPr lang="en-US" altLang="zh-TW" sz="2400" baseline="30000" dirty="0"/>
              <a:t>23</a:t>
            </a:r>
            <a:r>
              <a:rPr lang="en-US" altLang="zh-TW" sz="2400" dirty="0"/>
              <a:t> directly</a:t>
            </a:r>
          </a:p>
          <a:p>
            <a:pPr lvl="1" eaLnBrk="1" hangingPunct="1"/>
            <a:r>
              <a:rPr lang="en-US" altLang="zh-TW" sz="2400" dirty="0"/>
              <a:t>Use this property: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We have</a:t>
            </a:r>
          </a:p>
          <a:p>
            <a:pPr lvl="1" eaLnBrk="1" hangingPunct="1"/>
            <a:endParaRPr lang="en-US" altLang="zh-TW" sz="2400" dirty="0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425700" y="2527300"/>
          <a:ext cx="4673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5" name="方程式" r:id="rId6" imgW="2273300" imgH="190500" progId="">
                  <p:embed/>
                </p:oleObj>
              </mc:Choice>
              <mc:Fallback>
                <p:oleObj name="方程式" r:id="rId6" imgW="2273300" imgH="19050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527300"/>
                        <a:ext cx="4673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18200"/>
              </p:ext>
            </p:extLst>
          </p:nvPr>
        </p:nvGraphicFramePr>
        <p:xfrm>
          <a:off x="314325" y="3251200"/>
          <a:ext cx="85248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6" name="方程式" r:id="rId8" imgW="4127500" imgH="444500" progId="">
                  <p:embed/>
                </p:oleObj>
              </mc:Choice>
              <mc:Fallback>
                <p:oleObj name="方程式" r:id="rId8" imgW="4127500" imgH="444500" progId="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3251200"/>
                        <a:ext cx="85248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172200"/>
          </a:xfrm>
        </p:spPr>
        <p:txBody>
          <a:bodyPr/>
          <a:lstStyle/>
          <a:p>
            <a:pPr eaLnBrk="1" hangingPunct="1"/>
            <a:r>
              <a:rPr lang="en-US" altLang="zh-TW" dirty="0"/>
              <a:t>RSA Weaknesses</a:t>
            </a:r>
          </a:p>
          <a:p>
            <a:pPr lvl="1" eaLnBrk="1" hangingPunct="1"/>
            <a:r>
              <a:rPr lang="en-US" dirty="0"/>
              <a:t>The ROBOT Attack</a:t>
            </a:r>
          </a:p>
          <a:p>
            <a:pPr lvl="2" eaLnBrk="1" hangingPunct="1"/>
            <a:r>
              <a:rPr lang="en-HK" dirty="0"/>
              <a:t>Allow an attacker to use the server to decrypt RSA ciphertext</a:t>
            </a:r>
          </a:p>
          <a:p>
            <a:pPr lvl="2" eaLnBrk="1" hangingPunct="1"/>
            <a:r>
              <a:rPr lang="en-US" dirty="0"/>
              <a:t>Hence, RSA should no longer be used as an encryption algorithm or a key exchange algorithm</a:t>
            </a:r>
          </a:p>
          <a:p>
            <a:pPr lvl="2" eaLnBrk="1" hangingPunct="1"/>
            <a:r>
              <a:rPr lang="en-HK" dirty="0"/>
              <a:t>But RSA can still be used for the </a:t>
            </a:r>
            <a:r>
              <a:rPr lang="en-US" dirty="0"/>
              <a:t>signature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30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Systems without Keys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dirty="0"/>
              <a:t>Encryption techniques not using any keys are very simple.</a:t>
            </a:r>
          </a:p>
          <a:p>
            <a:pPr lvl="1" eaLnBrk="1" hangingPunct="1"/>
            <a:r>
              <a:rPr lang="en-US" altLang="zh-TW" dirty="0"/>
              <a:t>Transforming or scrambling the information being encrypted.</a:t>
            </a:r>
          </a:p>
          <a:p>
            <a:pPr lvl="1" eaLnBrk="1" hangingPunct="1"/>
            <a:r>
              <a:rPr lang="en-US" altLang="zh-TW" dirty="0"/>
              <a:t>Not secure (apparently secure)</a:t>
            </a:r>
          </a:p>
          <a:p>
            <a:pPr lvl="1" eaLnBrk="1" hangingPunct="1"/>
            <a:r>
              <a:rPr lang="en-US" altLang="zh-TW" dirty="0"/>
              <a:t>Easy to decipher the encrypted information, once you know the algorithm.</a:t>
            </a:r>
          </a:p>
          <a:p>
            <a:pPr lvl="2" eaLnBrk="1" hangingPunct="1"/>
            <a:r>
              <a:rPr lang="en-US" altLang="zh-TW" dirty="0"/>
              <a:t>E.g., Based on the English letter frequency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0" y="5410200"/>
            <a:ext cx="4181475" cy="8318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rebuchet MS" pitchFamily="34" charset="0"/>
                <a:ea typeface="標楷體" pitchFamily="65" charset="-120"/>
              </a:rPr>
              <a:t>This is an encrypted message</a:t>
            </a:r>
            <a:endParaRPr lang="en-US" altLang="zh-TW" sz="2400" dirty="0">
              <a:solidFill>
                <a:srgbClr val="FF3300"/>
              </a:solidFill>
              <a:latin typeface="Trebuchet MS" pitchFamily="34" charset="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err="1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Zmny</a:t>
            </a:r>
            <a:r>
              <a:rPr lang="en-US" altLang="zh-TW" sz="2400" dirty="0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 </a:t>
            </a:r>
            <a:r>
              <a:rPr lang="en-US" altLang="zh-TW" sz="2400" dirty="0" err="1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ny</a:t>
            </a:r>
            <a:r>
              <a:rPr lang="en-US" altLang="zh-TW" sz="2400" dirty="0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 fs </a:t>
            </a:r>
            <a:r>
              <a:rPr lang="en-US" altLang="zh-TW" sz="2400" dirty="0" err="1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jshxduzji</a:t>
            </a:r>
            <a:r>
              <a:rPr lang="en-US" altLang="zh-TW" sz="2400" dirty="0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 </a:t>
            </a:r>
            <a:r>
              <a:rPr lang="en-US" altLang="zh-TW" sz="2400" dirty="0" err="1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rjyyflj</a:t>
            </a:r>
            <a:endParaRPr lang="en-US" altLang="zh-TW" sz="2400" dirty="0">
              <a:solidFill>
                <a:srgbClr val="FF3300"/>
              </a:solidFill>
              <a:latin typeface="Trebuchet MS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14372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172200"/>
          </a:xfrm>
        </p:spPr>
        <p:txBody>
          <a:bodyPr/>
          <a:lstStyle/>
          <a:p>
            <a:pPr lvl="1" eaLnBrk="1" hangingPunct="1"/>
            <a:r>
              <a:rPr lang="en-HK" dirty="0"/>
              <a:t>Lack of </a:t>
            </a:r>
            <a:r>
              <a:rPr lang="en-US" b="1" dirty="0">
                <a:solidFill>
                  <a:srgbClr val="0070C0"/>
                </a:solidFill>
              </a:rPr>
              <a:t>Forward Secrecy</a:t>
            </a:r>
          </a:p>
          <a:p>
            <a:pPr lvl="2" eaLnBrk="1" hangingPunct="1"/>
            <a:r>
              <a:rPr lang="en-HK" dirty="0"/>
              <a:t>Forward Secrecy: if a key is compromised in one session, the security of earlier sessions will not be affected</a:t>
            </a:r>
          </a:p>
          <a:p>
            <a:pPr lvl="2" eaLnBrk="1" hangingPunct="1"/>
            <a:r>
              <a:rPr lang="en-HK" dirty="0"/>
              <a:t>One way to achieve is to have a new pair of keys for each new session</a:t>
            </a:r>
          </a:p>
          <a:p>
            <a:pPr lvl="2" eaLnBrk="1" hangingPunct="1"/>
            <a:r>
              <a:rPr lang="en-HK" dirty="0"/>
              <a:t>But in practice, RSA key generation is very expensive and it is usually performed once only, where one pair of keys are used for multiple sessions</a:t>
            </a:r>
          </a:p>
          <a:p>
            <a:pPr lvl="2" eaLnBrk="1" hangingPunct="1"/>
            <a:r>
              <a:rPr lang="en-HK" dirty="0"/>
              <a:t>To have different keys for different sessions, other faster key exchange algorithms are needed, such as </a:t>
            </a:r>
            <a:r>
              <a:rPr lang="en-HK" dirty="0" err="1"/>
              <a:t>Diffie</a:t>
            </a:r>
            <a:r>
              <a:rPr lang="en-HK" dirty="0"/>
              <a:t>-Hellman key exchange (see next slide)</a:t>
            </a:r>
          </a:p>
          <a:p>
            <a:pPr lvl="2" eaLnBrk="1" hangingPunct="1"/>
            <a:endParaRPr lang="en-HK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308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 dirty="0" err="1">
                <a:solidFill>
                  <a:schemeClr val="accent2"/>
                </a:solidFill>
              </a:rPr>
              <a:t>Diffie</a:t>
            </a:r>
            <a:r>
              <a:rPr lang="en-US" altLang="zh-TW" dirty="0">
                <a:solidFill>
                  <a:schemeClr val="accent2"/>
                </a:solidFill>
              </a:rPr>
              <a:t>-Hellman Key Exchange</a:t>
            </a:r>
          </a:p>
          <a:p>
            <a:pPr lvl="1" eaLnBrk="1" hangingPunct="1"/>
            <a:r>
              <a:rPr lang="en-US" altLang="zh-TW" dirty="0"/>
              <a:t>Enable two users to agree on the same secret key.</a:t>
            </a:r>
          </a:p>
          <a:p>
            <a:pPr lvl="1" eaLnBrk="1" hangingPunct="1"/>
            <a:r>
              <a:rPr lang="en-US" altLang="zh-TW" dirty="0"/>
              <a:t>Its effectiveness depends on the difficulty of computing discrete logarithms.</a:t>
            </a:r>
          </a:p>
          <a:p>
            <a:pPr lvl="1" eaLnBrk="1" hangingPunct="1"/>
            <a:r>
              <a:rPr lang="en-US" altLang="zh-TW" dirty="0"/>
              <a:t>Background</a:t>
            </a:r>
          </a:p>
          <a:p>
            <a:pPr lvl="2" eaLnBrk="1" hangingPunct="1"/>
            <a:r>
              <a:rPr lang="en-US" altLang="zh-TW" dirty="0"/>
              <a:t>Suppose </a:t>
            </a:r>
            <a:r>
              <a:rPr lang="en-US" altLang="zh-TW" i="1" dirty="0"/>
              <a:t>a</a:t>
            </a:r>
            <a:r>
              <a:rPr lang="en-US" altLang="zh-TW" dirty="0"/>
              <a:t> is the primitive root of a prime number </a:t>
            </a:r>
            <a:r>
              <a:rPr lang="en-US" altLang="zh-TW" i="1" dirty="0"/>
              <a:t>p</a:t>
            </a:r>
            <a:r>
              <a:rPr lang="en-US" altLang="zh-TW" dirty="0"/>
              <a:t>.  We have</a:t>
            </a:r>
          </a:p>
          <a:p>
            <a:pPr lvl="2" eaLnBrk="1" hangingPunct="1">
              <a:buFontTx/>
              <a:buNone/>
            </a:pPr>
            <a:endParaRPr lang="en-US" altLang="zh-TW" dirty="0"/>
          </a:p>
          <a:p>
            <a:pPr lvl="2" eaLnBrk="1" hangingPunct="1">
              <a:buFontTx/>
              <a:buNone/>
            </a:pPr>
            <a:r>
              <a:rPr lang="en-US" altLang="zh-TW" dirty="0"/>
              <a:t>	are distinct and consist of the integers from 1 through </a:t>
            </a:r>
            <a:r>
              <a:rPr lang="en-US" altLang="zh-TW" i="1" dirty="0"/>
              <a:t>p – 1</a:t>
            </a:r>
            <a:r>
              <a:rPr lang="en-US" altLang="zh-TW" dirty="0"/>
              <a:t> in some permutation.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  <p:sp>
        <p:nvSpPr>
          <p:cNvPr id="5" name="TextBox 4"/>
          <p:cNvSpPr txBox="1"/>
          <p:nvPr/>
        </p:nvSpPr>
        <p:spPr>
          <a:xfrm>
            <a:off x="2720340" y="4267200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mod </a:t>
            </a:r>
            <a:r>
              <a:rPr lang="en-US" sz="2400" i="1" dirty="0"/>
              <a:t>p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30000" dirty="0"/>
              <a:t>2</a:t>
            </a:r>
            <a:r>
              <a:rPr lang="en-US" sz="2400" dirty="0"/>
              <a:t> mod </a:t>
            </a:r>
            <a:r>
              <a:rPr lang="en-US" sz="2400" i="1" dirty="0"/>
              <a:t>p</a:t>
            </a:r>
            <a:r>
              <a:rPr lang="en-US" sz="2400" dirty="0"/>
              <a:t>, …, </a:t>
            </a:r>
            <a:r>
              <a:rPr lang="en-US" sz="2400" i="1" dirty="0"/>
              <a:t>a</a:t>
            </a:r>
            <a:r>
              <a:rPr lang="en-US" sz="2400" i="1" baseline="30000" dirty="0"/>
              <a:t>p</a:t>
            </a:r>
            <a:r>
              <a:rPr lang="en-US" sz="2400" baseline="30000" dirty="0"/>
              <a:t>-1</a:t>
            </a:r>
            <a:r>
              <a:rPr lang="en-US" sz="2400" dirty="0"/>
              <a:t> mod </a:t>
            </a:r>
            <a:r>
              <a:rPr lang="en-US" sz="2400" i="1" dirty="0"/>
              <a:t>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2" eaLnBrk="1" hangingPunct="1"/>
            <a:r>
              <a:rPr lang="en-US" altLang="zh-TW" sz="2800" dirty="0"/>
              <a:t>For any integer </a:t>
            </a:r>
            <a:r>
              <a:rPr lang="en-US" altLang="zh-TW" sz="2800" i="1" dirty="0"/>
              <a:t>b</a:t>
            </a:r>
            <a:r>
              <a:rPr lang="en-US" altLang="zh-TW" sz="2800" dirty="0"/>
              <a:t> and a primitive root </a:t>
            </a:r>
            <a:r>
              <a:rPr lang="en-US" altLang="zh-TW" sz="2800" i="1" dirty="0"/>
              <a:t>a</a:t>
            </a:r>
            <a:r>
              <a:rPr lang="en-US" altLang="zh-TW" sz="2800" dirty="0"/>
              <a:t> of prime number </a:t>
            </a:r>
            <a:r>
              <a:rPr lang="en-US" altLang="zh-TW" sz="2800" i="1" dirty="0"/>
              <a:t>p</a:t>
            </a:r>
            <a:r>
              <a:rPr lang="en-US" altLang="zh-TW" sz="2800" dirty="0"/>
              <a:t>, one can find a unique exponent 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 such that</a:t>
            </a:r>
          </a:p>
          <a:p>
            <a:pPr lvl="2" eaLnBrk="1" hangingPunct="1"/>
            <a:endParaRPr lang="en-US" altLang="zh-TW" sz="2800" dirty="0"/>
          </a:p>
          <a:p>
            <a:pPr lvl="2" eaLnBrk="1" hangingPunct="1"/>
            <a:endParaRPr lang="en-US" altLang="zh-TW" sz="2800" dirty="0"/>
          </a:p>
          <a:p>
            <a:pPr lvl="2" eaLnBrk="1" hangingPunct="1"/>
            <a:r>
              <a:rPr lang="en-US" altLang="zh-TW" sz="2800" dirty="0"/>
              <a:t>The exponent 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 is referred to as the discrete logarithm of </a:t>
            </a:r>
            <a:r>
              <a:rPr lang="en-US" altLang="zh-TW" sz="2800" i="1" dirty="0"/>
              <a:t>b</a:t>
            </a:r>
            <a:r>
              <a:rPr lang="en-US" altLang="zh-TW" sz="2800" dirty="0"/>
              <a:t> for the base </a:t>
            </a:r>
            <a:r>
              <a:rPr lang="en-US" altLang="zh-TW" sz="2800" i="1" dirty="0"/>
              <a:t>a mod p</a:t>
            </a:r>
            <a:r>
              <a:rPr lang="en-US" altLang="zh-TW" sz="2800" dirty="0"/>
              <a:t>.</a:t>
            </a:r>
          </a:p>
          <a:p>
            <a:pPr lvl="2" eaLnBrk="1" hangingPunct="1"/>
            <a:r>
              <a:rPr lang="en-US" altLang="zh-TW" sz="2800" dirty="0"/>
              <a:t>There is no known efficient algorithm to calculate discrete logarithm.</a:t>
            </a:r>
          </a:p>
          <a:p>
            <a:pPr lvl="3" eaLnBrk="1" hangingPunct="1"/>
            <a:r>
              <a:rPr lang="en-US" altLang="zh-TW" dirty="0"/>
              <a:t>Given 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dirty="0"/>
              <a:t>, and </a:t>
            </a:r>
            <a:r>
              <a:rPr lang="en-US" altLang="zh-TW" i="1" dirty="0"/>
              <a:t>p</a:t>
            </a:r>
            <a:r>
              <a:rPr lang="en-US" altLang="zh-TW" dirty="0"/>
              <a:t>, and assume that they are large enough</a:t>
            </a:r>
          </a:p>
          <a:p>
            <a:pPr lvl="3" eaLnBrk="1" hangingPunct="1"/>
            <a:r>
              <a:rPr lang="en-US" altLang="zh-TW" dirty="0"/>
              <a:t>It is difficult to compute </a:t>
            </a:r>
            <a:r>
              <a:rPr lang="en-US" altLang="zh-TW" i="1" dirty="0" err="1"/>
              <a:t>i</a:t>
            </a:r>
            <a:endParaRPr lang="en-US" altLang="zh-TW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2438400" y="2258407"/>
            <a:ext cx="462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i</a:t>
            </a:r>
            <a:r>
              <a:rPr lang="en-US" sz="2400" dirty="0"/>
              <a:t> mod </a:t>
            </a:r>
            <a:r>
              <a:rPr lang="en-US" sz="2400" i="1" dirty="0"/>
              <a:t>p</a:t>
            </a:r>
            <a:r>
              <a:rPr lang="en-US" sz="2400" dirty="0"/>
              <a:t>, </a:t>
            </a:r>
            <a:r>
              <a:rPr lang="en-US" sz="2400"/>
              <a:t>where 1 </a:t>
            </a:r>
            <a:r>
              <a:rPr lang="en-US" sz="2400" dirty="0"/>
              <a:t>≤ </a:t>
            </a:r>
            <a:r>
              <a:rPr lang="en-US" sz="2400" i="1" dirty="0"/>
              <a:t>i</a:t>
            </a:r>
            <a:r>
              <a:rPr lang="en-US" sz="2400" dirty="0"/>
              <a:t> ≤ (</a:t>
            </a:r>
            <a:r>
              <a:rPr lang="en-US" sz="2400" i="1" dirty="0"/>
              <a:t>p</a:t>
            </a:r>
            <a:r>
              <a:rPr lang="en-US" sz="2400" dirty="0"/>
              <a:t> – 1)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lvl="1" eaLnBrk="1" hangingPunct="1"/>
            <a:r>
              <a:rPr lang="en-US" altLang="zh-TW" dirty="0" err="1"/>
              <a:t>Diffie</a:t>
            </a:r>
            <a:r>
              <a:rPr lang="en-US" altLang="zh-TW" dirty="0"/>
              <a:t>-Hellman Key Exchange Algorithm</a:t>
            </a:r>
          </a:p>
          <a:p>
            <a:pPr lvl="2" eaLnBrk="1" hangingPunct="1"/>
            <a:r>
              <a:rPr lang="en-US" altLang="zh-TW" dirty="0"/>
              <a:t>There are two publicly known numbers</a:t>
            </a:r>
          </a:p>
          <a:p>
            <a:pPr lvl="3" eaLnBrk="1" hangingPunct="1"/>
            <a:r>
              <a:rPr lang="en-US" altLang="zh-TW" dirty="0"/>
              <a:t>A prime number </a:t>
            </a:r>
            <a:r>
              <a:rPr lang="en-US" altLang="zh-TW" i="1" dirty="0"/>
              <a:t>p</a:t>
            </a:r>
            <a:endParaRPr lang="en-US" altLang="zh-TW" dirty="0"/>
          </a:p>
          <a:p>
            <a:pPr lvl="3" eaLnBrk="1" hangingPunct="1"/>
            <a:r>
              <a:rPr lang="en-US" altLang="zh-TW" dirty="0"/>
              <a:t>An integer </a:t>
            </a:r>
            <a:r>
              <a:rPr lang="en-US" altLang="zh-TW" i="1" dirty="0"/>
              <a:t>a</a:t>
            </a:r>
            <a:r>
              <a:rPr lang="en-US" altLang="zh-TW" dirty="0"/>
              <a:t> that is a primitive root of </a:t>
            </a:r>
            <a:r>
              <a:rPr lang="en-US" altLang="zh-TW" i="1" dirty="0"/>
              <a:t>p</a:t>
            </a:r>
            <a:r>
              <a:rPr lang="en-US" altLang="zh-TW" dirty="0"/>
              <a:t>.</a:t>
            </a:r>
          </a:p>
          <a:p>
            <a:pPr lvl="2" eaLnBrk="1" hangingPunct="1"/>
            <a:r>
              <a:rPr lang="en-US" altLang="zh-TW" dirty="0"/>
              <a:t>User A key generation</a:t>
            </a:r>
          </a:p>
          <a:p>
            <a:pPr lvl="3" eaLnBrk="1" hangingPunct="1"/>
            <a:r>
              <a:rPr lang="en-US" altLang="zh-TW" dirty="0"/>
              <a:t>Select private</a:t>
            </a:r>
          </a:p>
          <a:p>
            <a:pPr lvl="3" eaLnBrk="1" hangingPunct="1"/>
            <a:r>
              <a:rPr lang="en-US" altLang="zh-TW" dirty="0"/>
              <a:t>Calculate public</a:t>
            </a:r>
          </a:p>
          <a:p>
            <a:pPr lvl="2" eaLnBrk="1" hangingPunct="1"/>
            <a:r>
              <a:rPr lang="en-US" altLang="zh-TW" dirty="0"/>
              <a:t>User B key generation</a:t>
            </a:r>
          </a:p>
          <a:p>
            <a:pPr lvl="3" eaLnBrk="1" hangingPunct="1"/>
            <a:r>
              <a:rPr lang="en-US" altLang="zh-TW" dirty="0"/>
              <a:t>Select private</a:t>
            </a:r>
          </a:p>
          <a:p>
            <a:pPr lvl="3" eaLnBrk="1" hangingPunct="1"/>
            <a:r>
              <a:rPr lang="en-US" altLang="zh-TW" dirty="0"/>
              <a:t>Calculate public</a:t>
            </a:r>
          </a:p>
          <a:p>
            <a:pPr lvl="2" eaLnBrk="1" hangingPunct="1"/>
            <a:r>
              <a:rPr lang="en-US" altLang="zh-TW" dirty="0"/>
              <a:t>Each side keeps the X value private and makes the Y value available publicly. </a:t>
            </a:r>
          </a:p>
          <a:p>
            <a:pPr lvl="2" eaLnBrk="1" hangingPunct="1"/>
            <a:r>
              <a:rPr lang="en-US" altLang="zh-TW" dirty="0"/>
              <a:t>A computes the key</a:t>
            </a:r>
          </a:p>
          <a:p>
            <a:pPr lvl="2" eaLnBrk="1" hangingPunct="1"/>
            <a:r>
              <a:rPr lang="en-US" altLang="zh-TW" dirty="0"/>
              <a:t>B computes the key  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774830" y="2743200"/>
          <a:ext cx="8239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9" name="Equation" r:id="rId4" imgW="494870" imgH="215713" progId="">
                  <p:embed/>
                </p:oleObj>
              </mc:Choice>
              <mc:Fallback>
                <p:oleObj name="Equation" r:id="rId4" imgW="494870" imgH="215713" progId="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830" y="2743200"/>
                        <a:ext cx="823912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6"/>
          <p:cNvGraphicFramePr>
            <a:graphicFrameLocks noChangeAspect="1"/>
          </p:cNvGraphicFramePr>
          <p:nvPr/>
        </p:nvGraphicFramePr>
        <p:xfrm>
          <a:off x="4126523" y="3053862"/>
          <a:ext cx="17510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0" name="Equation" r:id="rId6" imgW="990600" imgH="228600" progId="">
                  <p:embed/>
                </p:oleObj>
              </mc:Choice>
              <mc:Fallback>
                <p:oleObj name="Equation" r:id="rId6" imgW="990600" imgH="228600" progId="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523" y="3053862"/>
                        <a:ext cx="175101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7"/>
          <p:cNvGraphicFramePr>
            <a:graphicFrameLocks noChangeAspect="1"/>
          </p:cNvGraphicFramePr>
          <p:nvPr/>
        </p:nvGraphicFramePr>
        <p:xfrm>
          <a:off x="3770923" y="3899267"/>
          <a:ext cx="8255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1" name="Equation" r:id="rId8" imgW="494870" imgH="215713" progId="">
                  <p:embed/>
                </p:oleObj>
              </mc:Choice>
              <mc:Fallback>
                <p:oleObj name="Equation" r:id="rId8" imgW="494870" imgH="215713" progId="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923" y="3899267"/>
                        <a:ext cx="8255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0"/>
          <p:cNvGraphicFramePr>
            <a:graphicFrameLocks noChangeAspect="1"/>
          </p:cNvGraphicFramePr>
          <p:nvPr/>
        </p:nvGraphicFramePr>
        <p:xfrm>
          <a:off x="4108938" y="4214447"/>
          <a:ext cx="17986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2" name="Equation" r:id="rId10" imgW="990600" imgH="228600" progId="">
                  <p:embed/>
                </p:oleObj>
              </mc:Choice>
              <mc:Fallback>
                <p:oleObj name="Equation" r:id="rId10" imgW="990600" imgH="228600" progId="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938" y="4214447"/>
                        <a:ext cx="17986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16420"/>
              </p:ext>
            </p:extLst>
          </p:nvPr>
        </p:nvGraphicFramePr>
        <p:xfrm>
          <a:off x="4419600" y="5486400"/>
          <a:ext cx="19256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3" name="Equation" r:id="rId12" imgW="1130300" imgH="228600" progId="">
                  <p:embed/>
                </p:oleObj>
              </mc:Choice>
              <mc:Fallback>
                <p:oleObj name="Equation" r:id="rId12" imgW="1130300" imgH="228600" progId="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86400"/>
                        <a:ext cx="19256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12"/>
          <p:cNvGraphicFramePr>
            <a:graphicFrameLocks noChangeAspect="1"/>
          </p:cNvGraphicFramePr>
          <p:nvPr/>
        </p:nvGraphicFramePr>
        <p:xfrm>
          <a:off x="4418013" y="5916613"/>
          <a:ext cx="1927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4" name="Equation" r:id="rId14" imgW="1130300" imgH="228600" progId="">
                  <p:embed/>
                </p:oleObj>
              </mc:Choice>
              <mc:Fallback>
                <p:oleObj name="Equation" r:id="rId14" imgW="1130300" imgH="228600" progId="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5916613"/>
                        <a:ext cx="19272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605805"/>
              </p:ext>
            </p:extLst>
          </p:nvPr>
        </p:nvGraphicFramePr>
        <p:xfrm>
          <a:off x="6781800" y="5681662"/>
          <a:ext cx="20558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5" name="Equation" r:id="rId16" imgW="1206360" imgH="228600" progId="">
                  <p:embed/>
                </p:oleObj>
              </mc:Choice>
              <mc:Fallback>
                <p:oleObj name="Equation" r:id="rId16" imgW="1206360" imgH="228600" progId="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681662"/>
                        <a:ext cx="2055812" cy="390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r>
              <a:rPr lang="en-US" altLang="zh-TW" dirty="0"/>
              <a:t>Example: p = 13 and a = 7</a:t>
            </a:r>
          </a:p>
          <a:p>
            <a:pPr lvl="1"/>
            <a:r>
              <a:rPr lang="en-US" altLang="zh-TW" dirty="0"/>
              <a:t>User A:</a:t>
            </a:r>
          </a:p>
          <a:p>
            <a:pPr lvl="2"/>
            <a:r>
              <a:rPr lang="en-US" altLang="zh-TW" dirty="0"/>
              <a:t>X</a:t>
            </a:r>
            <a:r>
              <a:rPr lang="en-US" altLang="zh-TW" baseline="-25000" dirty="0"/>
              <a:t>A</a:t>
            </a:r>
            <a:r>
              <a:rPr lang="en-US" altLang="zh-TW" dirty="0"/>
              <a:t> = 2</a:t>
            </a:r>
          </a:p>
          <a:p>
            <a:pPr lvl="2"/>
            <a:r>
              <a:rPr lang="en-US" altLang="zh-TW" dirty="0"/>
              <a:t>Y</a:t>
            </a:r>
            <a:r>
              <a:rPr lang="en-US" altLang="zh-TW" baseline="-25000" dirty="0"/>
              <a:t>A</a:t>
            </a:r>
            <a:r>
              <a:rPr lang="en-US" altLang="zh-TW" dirty="0"/>
              <a:t> = 7</a:t>
            </a:r>
            <a:r>
              <a:rPr lang="en-US" altLang="zh-TW" baseline="30000" dirty="0"/>
              <a:t>2</a:t>
            </a:r>
            <a:r>
              <a:rPr lang="en-US" altLang="zh-TW" dirty="0"/>
              <a:t> mod 13 = 10</a:t>
            </a:r>
          </a:p>
          <a:p>
            <a:pPr lvl="1"/>
            <a:r>
              <a:rPr lang="en-US" altLang="zh-TW" dirty="0"/>
              <a:t>User B:</a:t>
            </a:r>
          </a:p>
          <a:p>
            <a:pPr lvl="2"/>
            <a:r>
              <a:rPr lang="en-US" altLang="zh-TW" dirty="0"/>
              <a:t>X</a:t>
            </a:r>
            <a:r>
              <a:rPr lang="en-US" altLang="zh-TW" baseline="-25000" dirty="0"/>
              <a:t>B</a:t>
            </a:r>
            <a:r>
              <a:rPr lang="en-US" altLang="zh-TW" dirty="0"/>
              <a:t> = 3</a:t>
            </a:r>
          </a:p>
          <a:p>
            <a:pPr lvl="2"/>
            <a:r>
              <a:rPr lang="en-US" altLang="zh-TW" dirty="0"/>
              <a:t>Y</a:t>
            </a:r>
            <a:r>
              <a:rPr lang="en-US" altLang="zh-TW" baseline="-25000" dirty="0"/>
              <a:t>B</a:t>
            </a:r>
            <a:r>
              <a:rPr lang="en-US" altLang="zh-TW" dirty="0"/>
              <a:t> = 7</a:t>
            </a:r>
            <a:r>
              <a:rPr lang="en-US" altLang="zh-TW" baseline="30000" dirty="0"/>
              <a:t>3</a:t>
            </a:r>
            <a:r>
              <a:rPr lang="en-US" altLang="zh-TW" dirty="0"/>
              <a:t> mod 13 = 5</a:t>
            </a:r>
          </a:p>
          <a:p>
            <a:pPr lvl="1"/>
            <a:r>
              <a:rPr lang="en-US" altLang="zh-TW" dirty="0"/>
              <a:t>A computes K = 5</a:t>
            </a:r>
            <a:r>
              <a:rPr lang="en-US" altLang="zh-TW" baseline="30000" dirty="0"/>
              <a:t>2</a:t>
            </a:r>
            <a:r>
              <a:rPr lang="en-US" altLang="zh-TW" dirty="0"/>
              <a:t> mod 13 = 12</a:t>
            </a:r>
          </a:p>
          <a:p>
            <a:pPr lvl="1"/>
            <a:r>
              <a:rPr lang="en-US" altLang="zh-TW" dirty="0"/>
              <a:t>B computes K = 10</a:t>
            </a:r>
            <a:r>
              <a:rPr lang="en-US" altLang="zh-TW" baseline="30000" dirty="0"/>
              <a:t>3</a:t>
            </a:r>
            <a:r>
              <a:rPr lang="en-US" altLang="zh-TW" dirty="0"/>
              <a:t> mod 13 = 12</a:t>
            </a:r>
          </a:p>
          <a:p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Only one key is used</a:t>
            </a:r>
          </a:p>
          <a:p>
            <a:pPr eaLnBrk="1" hangingPunct="1"/>
            <a:r>
              <a:rPr lang="en-US" altLang="zh-TW" sz="2800" dirty="0"/>
              <a:t>The same key is used for encryption and decryption</a:t>
            </a:r>
          </a:p>
          <a:p>
            <a:pPr eaLnBrk="1" hangingPunct="1"/>
            <a:r>
              <a:rPr lang="en-US" altLang="zh-TW" sz="2800" dirty="0"/>
              <a:t>Also known as single key, secret key, or symmetric key system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3950676"/>
            <a:ext cx="7947025" cy="2851150"/>
            <a:chOff x="365125" y="3810000"/>
            <a:chExt cx="7947025" cy="2851150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1905000" y="4648200"/>
              <a:ext cx="1066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8197" name="Rectangle 9"/>
            <p:cNvSpPr>
              <a:spLocks noChangeArrowheads="1"/>
            </p:cNvSpPr>
            <p:nvPr/>
          </p:nvSpPr>
          <p:spPr bwMode="auto">
            <a:xfrm>
              <a:off x="5715000" y="4648200"/>
              <a:ext cx="1066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8198" name="Text Box 10"/>
            <p:cNvSpPr txBox="1">
              <a:spLocks noChangeArrowheads="1"/>
            </p:cNvSpPr>
            <p:nvPr/>
          </p:nvSpPr>
          <p:spPr bwMode="auto">
            <a:xfrm>
              <a:off x="365125" y="4991100"/>
              <a:ext cx="996950" cy="36671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/>
                <a:t>Plaintext</a:t>
              </a:r>
            </a:p>
          </p:txBody>
        </p:sp>
        <p:sp>
          <p:nvSpPr>
            <p:cNvPr id="8199" name="Line 11"/>
            <p:cNvSpPr>
              <a:spLocks noChangeShapeType="1"/>
            </p:cNvSpPr>
            <p:nvPr/>
          </p:nvSpPr>
          <p:spPr bwMode="auto">
            <a:xfrm>
              <a:off x="1295400" y="5181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971800" y="51816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Text Box 13"/>
            <p:cNvSpPr txBox="1">
              <a:spLocks noChangeArrowheads="1"/>
            </p:cNvSpPr>
            <p:nvPr/>
          </p:nvSpPr>
          <p:spPr bwMode="auto">
            <a:xfrm>
              <a:off x="3200400" y="4648200"/>
              <a:ext cx="226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/>
                <a:t>Transmitted ciphertext</a:t>
              </a:r>
            </a:p>
          </p:txBody>
        </p:sp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1828800" y="6019800"/>
              <a:ext cx="12573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/>
                <a:t>Encryption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/>
                <a:t>Algorithm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5638800" y="6019800"/>
              <a:ext cx="1270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/>
                <a:t>Decryption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/>
                <a:t>Algorithm</a:t>
              </a:r>
            </a:p>
          </p:txBody>
        </p:sp>
        <p:sp>
          <p:nvSpPr>
            <p:cNvPr id="8204" name="Text Box 16"/>
            <p:cNvSpPr txBox="1">
              <a:spLocks noChangeArrowheads="1"/>
            </p:cNvSpPr>
            <p:nvPr/>
          </p:nvSpPr>
          <p:spPr bwMode="auto">
            <a:xfrm>
              <a:off x="7315200" y="4991099"/>
              <a:ext cx="996950" cy="36671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/>
                <a:t>Plaintext</a:t>
              </a:r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6858000" y="5156871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8"/>
            <p:cNvSpPr txBox="1">
              <a:spLocks noChangeArrowheads="1"/>
            </p:cNvSpPr>
            <p:nvPr/>
          </p:nvSpPr>
          <p:spPr bwMode="auto">
            <a:xfrm>
              <a:off x="1371600" y="3810000"/>
              <a:ext cx="2149475" cy="65087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/>
                <a:t>Secret key shared by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/>
                <a:t>sender and recipient</a:t>
              </a:r>
            </a:p>
          </p:txBody>
        </p:sp>
        <p:sp>
          <p:nvSpPr>
            <p:cNvPr id="8207" name="Text Box 19"/>
            <p:cNvSpPr txBox="1">
              <a:spLocks noChangeArrowheads="1"/>
            </p:cNvSpPr>
            <p:nvPr/>
          </p:nvSpPr>
          <p:spPr bwMode="auto">
            <a:xfrm>
              <a:off x="5181600" y="3810000"/>
              <a:ext cx="2149475" cy="65087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/>
                <a:t>Secret key shared by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/>
                <a:t>sender and recipient</a:t>
              </a:r>
            </a:p>
          </p:txBody>
        </p:sp>
        <p:sp>
          <p:nvSpPr>
            <p:cNvPr id="8208" name="Line 20"/>
            <p:cNvSpPr>
              <a:spLocks noChangeShapeType="1"/>
            </p:cNvSpPr>
            <p:nvPr/>
          </p:nvSpPr>
          <p:spPr bwMode="auto">
            <a:xfrm>
              <a:off x="2457450" y="4495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22"/>
            <p:cNvSpPr>
              <a:spLocks noChangeShapeType="1"/>
            </p:cNvSpPr>
            <p:nvPr/>
          </p:nvSpPr>
          <p:spPr bwMode="auto">
            <a:xfrm>
              <a:off x="6248400" y="4501662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3" name="Rectangle 23"/>
          <p:cNvSpPr>
            <a:spLocks noGrp="1" noChangeArrowheads="1"/>
          </p:cNvSpPr>
          <p:nvPr>
            <p:ph type="title"/>
          </p:nvPr>
        </p:nvSpPr>
        <p:spPr>
          <a:xfrm>
            <a:off x="619858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Private Key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8674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Data Encryption Standard (DES)</a:t>
            </a:r>
          </a:p>
          <a:p>
            <a:pPr lvl="1" eaLnBrk="1" hangingPunct="1"/>
            <a:r>
              <a:rPr lang="en-US" altLang="zh-TW" sz="2400" dirty="0"/>
              <a:t>Commonly used private key algorithms in the past.</a:t>
            </a:r>
          </a:p>
          <a:p>
            <a:pPr lvl="1" eaLnBrk="1" hangingPunct="1"/>
            <a:r>
              <a:rPr lang="en-US" altLang="zh-TW" sz="2400" dirty="0"/>
              <a:t>Developed by IBM</a:t>
            </a:r>
          </a:p>
          <a:p>
            <a:pPr lvl="1" eaLnBrk="1" hangingPunct="1"/>
            <a:r>
              <a:rPr lang="en-US" altLang="zh-TW" sz="2400" dirty="0"/>
              <a:t>Became a U.S. government standard in 1976.</a:t>
            </a:r>
          </a:p>
          <a:p>
            <a:pPr lvl="1" eaLnBrk="1" hangingPunct="1"/>
            <a:r>
              <a:rPr lang="en-US" altLang="zh-TW" sz="2400" dirty="0"/>
              <a:t>It has remained a secure algorithm over the past few decades.</a:t>
            </a:r>
          </a:p>
          <a:p>
            <a:pPr lvl="1" eaLnBrk="1" hangingPunct="1"/>
            <a:r>
              <a:rPr lang="en-US" altLang="zh-TW" sz="2400" dirty="0"/>
              <a:t>But it was finally declared dead in July 1998</a:t>
            </a:r>
          </a:p>
          <a:p>
            <a:pPr lvl="2" eaLnBrk="1" hangingPunct="1"/>
            <a:endParaRPr lang="en-US" altLang="zh-TW" sz="2000" dirty="0"/>
          </a:p>
          <a:p>
            <a:pPr lvl="2" eaLnBrk="1" hangingPunct="1"/>
            <a:endParaRPr lang="en-US" altLang="zh-TW" sz="2000" dirty="0"/>
          </a:p>
          <a:p>
            <a:pPr lvl="2" eaLnBrk="1" hangingPunct="1"/>
            <a:endParaRPr lang="en-US" altLang="zh-TW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172200"/>
          </a:xfrm>
        </p:spPr>
        <p:txBody>
          <a:bodyPr/>
          <a:lstStyle/>
          <a:p>
            <a:pPr lvl="1" eaLnBrk="1" hangingPunct="1"/>
            <a:r>
              <a:rPr lang="en-US" altLang="zh-TW" sz="2400" dirty="0"/>
              <a:t>Concerns about the strength of DES</a:t>
            </a:r>
          </a:p>
          <a:p>
            <a:pPr lvl="2" eaLnBrk="1" hangingPunct="1"/>
            <a:r>
              <a:rPr lang="en-US" altLang="zh-TW" sz="2000" dirty="0"/>
              <a:t>Cryptanalysis</a:t>
            </a:r>
          </a:p>
          <a:p>
            <a:pPr lvl="3" eaLnBrk="1" hangingPunct="1"/>
            <a:r>
              <a:rPr lang="en-US" altLang="zh-TW" sz="1800" dirty="0"/>
              <a:t>There has been numerous attempts to find and exploit weaknesses in the algorithm.</a:t>
            </a:r>
          </a:p>
          <a:p>
            <a:pPr lvl="3" eaLnBrk="1" hangingPunct="1"/>
            <a:r>
              <a:rPr lang="en-US" altLang="zh-TW" sz="1800" dirty="0"/>
              <a:t>No one has so far succeeded in discovering a fatal weakness except that the key length is too short.</a:t>
            </a:r>
          </a:p>
          <a:p>
            <a:pPr lvl="2" eaLnBrk="1" hangingPunct="1"/>
            <a:r>
              <a:rPr lang="en-US" altLang="zh-TW" sz="2000" dirty="0"/>
              <a:t>Key length</a:t>
            </a:r>
          </a:p>
          <a:p>
            <a:pPr lvl="3" eaLnBrk="1" hangingPunct="1"/>
            <a:r>
              <a:rPr lang="en-US" altLang="zh-TW" sz="1800" dirty="0"/>
              <a:t>Effective key length is 56-bit only</a:t>
            </a:r>
          </a:p>
          <a:p>
            <a:pPr lvl="3" eaLnBrk="1" hangingPunct="1"/>
            <a:r>
              <a:rPr lang="en-US" altLang="zh-TW" sz="1800" dirty="0"/>
              <a:t>Rising processor speed and falling hardware costs made it a simple matter to break DES quickly using brute-force approach.</a:t>
            </a:r>
          </a:p>
          <a:p>
            <a:pPr lvl="3" eaLnBrk="1" hangingPunct="1"/>
            <a:r>
              <a:rPr lang="en-US" altLang="zh-TW" sz="1800" dirty="0"/>
              <a:t>It was finally declared dead in July 1998, when the Electronic Frontier Foundation (EFF) announced that it had broken a new DES encryption using a special-purpose “DES cracker”.</a:t>
            </a:r>
          </a:p>
          <a:p>
            <a:pPr lvl="4" eaLnBrk="1" hangingPunct="1"/>
            <a:r>
              <a:rPr lang="en-US" altLang="zh-TW" sz="1800" dirty="0"/>
              <a:t>56 hours to break DES at that time</a:t>
            </a:r>
          </a:p>
          <a:p>
            <a:pPr lvl="3" eaLnBrk="1" hangingPunct="1"/>
            <a:r>
              <a:rPr lang="en-US" altLang="zh-TW" sz="1800" dirty="0"/>
              <a:t>In recent years, by using brute-force attacks, a DES key can be broken within 24 hours</a:t>
            </a:r>
          </a:p>
          <a:p>
            <a:pPr lvl="4" eaLnBrk="1" hangingPunct="1"/>
            <a:r>
              <a:rPr lang="en-US" altLang="zh-TW" sz="1800" dirty="0"/>
              <a:t>Even shorter for specific designed hardware</a:t>
            </a:r>
          </a:p>
          <a:p>
            <a:pPr lvl="4" eaLnBrk="1" hangingPunct="1"/>
            <a:endParaRPr lang="en-US" altLang="zh-TW" sz="1800" dirty="0"/>
          </a:p>
          <a:p>
            <a:pPr lvl="1" eaLnBrk="1" hangingPunct="1"/>
            <a:endParaRPr lang="en-US" altLang="zh-TW" sz="2400" dirty="0"/>
          </a:p>
          <a:p>
            <a:pPr lvl="3" eaLnBrk="1" hangingPunct="1"/>
            <a:endParaRPr lang="en-US" altLang="zh-TW" sz="1800" dirty="0"/>
          </a:p>
          <a:p>
            <a:pPr lvl="3" eaLnBrk="1" hangingPunct="1"/>
            <a:endParaRPr lang="en-US" altLang="zh-TW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Data\Microsoft\Templates\mystyle.pot</Template>
  <TotalTime>9492</TotalTime>
  <Words>6179</Words>
  <Application>Microsoft Macintosh PowerPoint</Application>
  <PresentationFormat>全屏显示(4:3)</PresentationFormat>
  <Paragraphs>1928</Paragraphs>
  <Slides>64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71" baseType="lpstr">
      <vt:lpstr>Arial</vt:lpstr>
      <vt:lpstr>Times New Roman</vt:lpstr>
      <vt:lpstr>Trebuchet MS</vt:lpstr>
      <vt:lpstr>mystyle</vt:lpstr>
      <vt:lpstr>Visio</vt:lpstr>
      <vt:lpstr>Equation</vt:lpstr>
      <vt:lpstr>方程式</vt:lpstr>
      <vt:lpstr>An Overview of Cryptography (Part I)</vt:lpstr>
      <vt:lpstr>Security Attacks</vt:lpstr>
      <vt:lpstr>Security Services</vt:lpstr>
      <vt:lpstr>PowerPoint 演示文稿</vt:lpstr>
      <vt:lpstr>Introduction to Cryptography</vt:lpstr>
      <vt:lpstr>Systems without Keys</vt:lpstr>
      <vt:lpstr>Private Key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Public-Key Cryptography</vt:lpstr>
      <vt:lpstr>PowerPoint 演示文稿</vt:lpstr>
      <vt:lpstr>PowerPoint 演示文稿</vt:lpstr>
      <vt:lpstr>  Encryption / Decryption</vt:lpstr>
      <vt:lpstr>  Digital Signature for Authentication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Cryptography (Part I)</dc:title>
  <cp:lastModifiedBy>XU, Xuehan</cp:lastModifiedBy>
  <cp:revision>2</cp:revision>
  <dcterms:created xsi:type="dcterms:W3CDTF">1601-01-01T00:00:00Z</dcterms:created>
  <dcterms:modified xsi:type="dcterms:W3CDTF">2020-04-19T07:00:49Z</dcterms:modified>
</cp:coreProperties>
</file>