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256" r:id="rId2"/>
    <p:sldId id="370" r:id="rId3"/>
    <p:sldId id="386" r:id="rId4"/>
    <p:sldId id="371" r:id="rId5"/>
    <p:sldId id="372" r:id="rId6"/>
    <p:sldId id="373" r:id="rId7"/>
    <p:sldId id="374" r:id="rId8"/>
    <p:sldId id="375" r:id="rId9"/>
    <p:sldId id="392" r:id="rId10"/>
    <p:sldId id="376" r:id="rId11"/>
    <p:sldId id="377" r:id="rId12"/>
    <p:sldId id="378" r:id="rId13"/>
    <p:sldId id="357" r:id="rId14"/>
    <p:sldId id="358" r:id="rId15"/>
    <p:sldId id="398" r:id="rId16"/>
    <p:sldId id="399" r:id="rId17"/>
    <p:sldId id="388" r:id="rId18"/>
    <p:sldId id="390" r:id="rId19"/>
    <p:sldId id="391" r:id="rId20"/>
    <p:sldId id="389" r:id="rId21"/>
    <p:sldId id="362" r:id="rId22"/>
    <p:sldId id="363" r:id="rId23"/>
    <p:sldId id="364" r:id="rId24"/>
    <p:sldId id="401" r:id="rId25"/>
    <p:sldId id="409" r:id="rId26"/>
    <p:sldId id="396" r:id="rId27"/>
    <p:sldId id="407" r:id="rId28"/>
    <p:sldId id="366" r:id="rId29"/>
    <p:sldId id="368" r:id="rId30"/>
    <p:sldId id="400" r:id="rId31"/>
    <p:sldId id="394" r:id="rId32"/>
    <p:sldId id="402" r:id="rId33"/>
    <p:sldId id="403" r:id="rId34"/>
    <p:sldId id="408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3333FF"/>
    <a:srgbClr val="3366FF"/>
    <a:srgbClr val="3399FF"/>
    <a:srgbClr val="FF33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3394" autoAdjust="0"/>
  </p:normalViewPr>
  <p:slideViewPr>
    <p:cSldViewPr>
      <p:cViewPr varScale="1">
        <p:scale>
          <a:sx n="86" d="100"/>
          <a:sy n="86" d="100"/>
        </p:scale>
        <p:origin x="237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388E241-302E-4E64-BA73-43B270DE46B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7FBE853-C8D5-471E-9F2F-E9ABEB6398A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>
              <a:ea typeface="新細明體" charset="-12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300A90CF-7864-4E28-B138-21611C9DA532}" type="slidenum">
              <a:rPr lang="en-US" altLang="zh-TW" sz="1200"/>
              <a:pPr/>
              <a:t>2</a:t>
            </a:fld>
            <a:endParaRPr lang="en-US" altLang="zh-TW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>
              <a:ea typeface="新細明體" charset="-12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5D127119-D399-47F2-AB12-B459B2960ABC}" type="slidenum">
              <a:rPr lang="en-US" altLang="zh-TW" sz="1200"/>
              <a:pPr/>
              <a:t>16</a:t>
            </a:fld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2969563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>
              <a:ea typeface="新細明體" charset="-12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5D127119-D399-47F2-AB12-B459B2960ABC}" type="slidenum">
              <a:rPr lang="en-US" altLang="zh-TW" sz="1200"/>
              <a:pPr/>
              <a:t>17</a:t>
            </a:fld>
            <a:endParaRPr lang="en-US" altLang="zh-TW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0312D6AC-8B7E-4B1D-BC55-F1CEB2AA3730}" type="slidenum">
              <a:rPr lang="en-US" altLang="en-US" sz="1200"/>
              <a:pPr/>
              <a:t>18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40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9F175110-D386-41EA-8FDC-2D9C1DEF7510}" type="slidenum">
              <a:rPr lang="en-US" altLang="en-US" sz="1200"/>
              <a:pPr/>
              <a:t>19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>
              <a:ea typeface="新細明體" charset="-12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CFAE1B2B-438C-4AA9-B7D6-F6C30FA649F1}" type="slidenum">
              <a:rPr lang="en-US" altLang="zh-TW" sz="1200"/>
              <a:pPr/>
              <a:t>20</a:t>
            </a:fld>
            <a:endParaRPr lang="en-US" altLang="zh-TW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ea typeface="新細明體" charset="-120"/>
            </a:endParaRPr>
          </a:p>
        </p:txBody>
      </p:sp>
      <p:sp>
        <p:nvSpPr>
          <p:cNvPr id="460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6E6EA986-9BF6-409B-8463-4B0A12F920A9}" type="slidenum">
              <a:rPr lang="en-US" altLang="en-US" sz="1200"/>
              <a:pPr/>
              <a:t>21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BE853-C8D5-471E-9F2F-E9ABEB6398A5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760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dirty="0" smtClean="0">
                <a:ea typeface="新細明體" charset="-120"/>
              </a:rPr>
              <a:t>MD5 Collision</a:t>
            </a:r>
          </a:p>
          <a:p>
            <a:r>
              <a:rPr lang="en-US" altLang="zh-TW" b="1" dirty="0" smtClean="0">
                <a:ea typeface="新細明體" charset="-120"/>
              </a:rPr>
              <a:t>http://www.mscs.dal.ca/~selinger/md5collision/</a:t>
            </a:r>
          </a:p>
          <a:p>
            <a:endParaRPr lang="en-US" altLang="zh-TW" b="1" dirty="0" smtClean="0">
              <a:ea typeface="新細明體" charset="-120"/>
            </a:endParaRPr>
          </a:p>
          <a:p>
            <a:r>
              <a:rPr lang="en-US" altLang="zh-TW" b="1" dirty="0" smtClean="0">
                <a:ea typeface="新細明體" charset="-120"/>
              </a:rPr>
              <a:t>References:</a:t>
            </a:r>
          </a:p>
          <a:p>
            <a:r>
              <a:rPr lang="en-US" altLang="zh-TW" b="1" dirty="0" smtClean="0">
                <a:ea typeface="新細明體" charset="-120"/>
              </a:rPr>
              <a:t>- </a:t>
            </a:r>
            <a:r>
              <a:rPr lang="en-US" altLang="zh-TW" b="1" dirty="0" err="1" smtClean="0">
                <a:ea typeface="新細明體" charset="-120"/>
              </a:rPr>
              <a:t>Xie</a:t>
            </a:r>
            <a:r>
              <a:rPr lang="en-US" altLang="zh-TW" b="1" dirty="0" smtClean="0">
                <a:ea typeface="新細明體" charset="-120"/>
              </a:rPr>
              <a:t> Tao, </a:t>
            </a:r>
            <a:r>
              <a:rPr lang="en-US" altLang="zh-TW" b="1" dirty="0" err="1" smtClean="0">
                <a:ea typeface="新細明體" charset="-120"/>
              </a:rPr>
              <a:t>Fanbao</a:t>
            </a:r>
            <a:r>
              <a:rPr lang="en-US" altLang="zh-TW" b="1" dirty="0" smtClean="0">
                <a:ea typeface="新細明體" charset="-120"/>
              </a:rPr>
              <a:t> Liu, and </a:t>
            </a:r>
            <a:r>
              <a:rPr lang="en-US" altLang="zh-TW" b="1" dirty="0" err="1" smtClean="0">
                <a:ea typeface="新細明體" charset="-120"/>
              </a:rPr>
              <a:t>Dengguo</a:t>
            </a:r>
            <a:r>
              <a:rPr lang="en-US" altLang="zh-TW" b="1" dirty="0" smtClean="0">
                <a:ea typeface="新細明體" charset="-120"/>
              </a:rPr>
              <a:t> Feng, Fast Collision Attack on MD5, EUROCRYPT 2013</a:t>
            </a:r>
          </a:p>
          <a:p>
            <a:r>
              <a:rPr lang="en-US" altLang="zh-TW" b="1" dirty="0" smtClean="0">
                <a:ea typeface="新細明體" charset="-120"/>
              </a:rPr>
              <a:t>Yu Sasaki and </a:t>
            </a:r>
            <a:r>
              <a:rPr lang="en-US" altLang="zh-TW" b="1" dirty="0" err="1" smtClean="0">
                <a:ea typeface="新細明體" charset="-120"/>
              </a:rPr>
              <a:t>Kazumaro</a:t>
            </a:r>
            <a:r>
              <a:rPr lang="en-US" altLang="zh-TW" b="1" dirty="0" smtClean="0">
                <a:ea typeface="新細明體" charset="-120"/>
              </a:rPr>
              <a:t> Aoki, Finding Preimages in Full MD5 Faster than Exhaustive Search,  EUROCRYPT </a:t>
            </a:r>
            <a:r>
              <a:rPr lang="en-US" altLang="zh-TW" b="1" dirty="0" smtClean="0">
                <a:ea typeface="新細明體" charset="-120"/>
              </a:rPr>
              <a:t>2009</a:t>
            </a:r>
          </a:p>
          <a:p>
            <a:endParaRPr lang="en-US" altLang="zh-TW" b="1" dirty="0" smtClean="0">
              <a:ea typeface="新細明體" charset="-12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 smtClean="0">
                <a:ea typeface="新細明體" charset="-120"/>
              </a:rPr>
              <a:t>- </a:t>
            </a:r>
            <a:r>
              <a:rPr lang="en-US" altLang="zh-TW" b="1" dirty="0" err="1" smtClean="0">
                <a:ea typeface="新細明體" charset="-120"/>
              </a:rPr>
              <a:t>Nvidia</a:t>
            </a:r>
            <a:r>
              <a:rPr lang="en-US" altLang="zh-TW" b="1" dirty="0" smtClean="0">
                <a:ea typeface="新細明體" charset="-120"/>
              </a:rPr>
              <a:t> RTX 2080 </a:t>
            </a:r>
            <a:r>
              <a:rPr lang="en-US" altLang="zh-TW" b="1" dirty="0" err="1" smtClean="0">
                <a:ea typeface="新細明體" charset="-120"/>
              </a:rPr>
              <a:t>Ti</a:t>
            </a:r>
            <a:r>
              <a:rPr lang="en-US" altLang="zh-TW" b="1" dirty="0" smtClean="0">
                <a:ea typeface="新細明體" charset="-120"/>
              </a:rPr>
              <a:t> </a:t>
            </a:r>
            <a:r>
              <a:rPr lang="en-US" altLang="zh-TW" b="1" dirty="0" err="1" smtClean="0">
                <a:ea typeface="新細明體" charset="-120"/>
              </a:rPr>
              <a:t>Hashcat</a:t>
            </a:r>
            <a:r>
              <a:rPr lang="en-US" altLang="zh-TW" b="1" dirty="0" smtClean="0">
                <a:ea typeface="新細明體" charset="-120"/>
              </a:rPr>
              <a:t> Benchmarks</a:t>
            </a:r>
          </a:p>
          <a:p>
            <a:r>
              <a:rPr lang="en-US" altLang="zh-TW" b="1" dirty="0" smtClean="0">
                <a:ea typeface="新細明體" charset="-120"/>
              </a:rPr>
              <a:t>https</a:t>
            </a:r>
            <a:r>
              <a:rPr lang="en-US" altLang="zh-TW" b="1" dirty="0" smtClean="0">
                <a:ea typeface="新細明體" charset="-120"/>
              </a:rPr>
              <a:t>://</a:t>
            </a:r>
            <a:r>
              <a:rPr lang="en-US" altLang="zh-TW" b="1" dirty="0" smtClean="0">
                <a:ea typeface="新細明體" charset="-120"/>
              </a:rPr>
              <a:t>gist.github.com/binary1985/c8153c8ec44595fdabbf03157562763e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 smtClean="0">
                <a:ea typeface="新細明體" charset="-120"/>
              </a:rPr>
              <a:t>- </a:t>
            </a:r>
            <a:r>
              <a:rPr lang="en-US" altLang="zh-TW" b="1" dirty="0" err="1" smtClean="0">
                <a:ea typeface="新細明體" charset="-120"/>
              </a:rPr>
              <a:t>Nvidia</a:t>
            </a:r>
            <a:r>
              <a:rPr lang="en-US" altLang="zh-TW" b="1" dirty="0" smtClean="0">
                <a:ea typeface="新細明體" charset="-120"/>
              </a:rPr>
              <a:t> Titan RTX </a:t>
            </a:r>
            <a:r>
              <a:rPr lang="en-US" altLang="zh-TW" b="1" dirty="0" err="1" smtClean="0">
                <a:ea typeface="新細明體" charset="-120"/>
              </a:rPr>
              <a:t>Hashcat</a:t>
            </a:r>
            <a:r>
              <a:rPr lang="en-US" altLang="zh-TW" b="1" dirty="0" smtClean="0">
                <a:ea typeface="新細明體" charset="-120"/>
              </a:rPr>
              <a:t> Benchmarks</a:t>
            </a:r>
          </a:p>
          <a:p>
            <a:r>
              <a:rPr lang="en-US" altLang="zh-TW" b="1" dirty="0" smtClean="0">
                <a:ea typeface="新細明體" charset="-120"/>
              </a:rPr>
              <a:t>https://gist.github.com/Chick3nman/5d261c5798cf4f3867fe7035ef6dd49f</a:t>
            </a:r>
          </a:p>
          <a:p>
            <a:r>
              <a:rPr lang="en-US" altLang="zh-TW" b="1" dirty="0" smtClean="0">
                <a:ea typeface="新細明體" charset="-120"/>
              </a:rPr>
              <a:t>- </a:t>
            </a:r>
            <a:r>
              <a:rPr lang="en-US" altLang="zh-TW" b="1" dirty="0" smtClean="0">
                <a:ea typeface="新細明體" charset="-120"/>
              </a:rPr>
              <a:t>8x </a:t>
            </a:r>
            <a:r>
              <a:rPr lang="en-US" altLang="zh-TW" b="1" dirty="0" err="1" smtClean="0">
                <a:ea typeface="新細明體" charset="-120"/>
              </a:rPr>
              <a:t>Nvidia</a:t>
            </a:r>
            <a:r>
              <a:rPr lang="en-US" altLang="zh-TW" b="1" dirty="0" smtClean="0">
                <a:ea typeface="新細明體" charset="-120"/>
              </a:rPr>
              <a:t> GTX 1080 </a:t>
            </a:r>
            <a:r>
              <a:rPr lang="en-US" altLang="zh-TW" b="1" dirty="0" err="1" smtClean="0">
                <a:ea typeface="新細明體" charset="-120"/>
              </a:rPr>
              <a:t>Ti</a:t>
            </a:r>
            <a:r>
              <a:rPr lang="en-US" altLang="zh-TW" b="1" dirty="0" smtClean="0">
                <a:ea typeface="新細明體" charset="-120"/>
              </a:rPr>
              <a:t> </a:t>
            </a:r>
            <a:r>
              <a:rPr lang="en-US" altLang="zh-TW" b="1" dirty="0" err="1" smtClean="0">
                <a:ea typeface="新細明體" charset="-120"/>
              </a:rPr>
              <a:t>Hashcat</a:t>
            </a:r>
            <a:r>
              <a:rPr lang="en-US" altLang="zh-TW" b="1" dirty="0" smtClean="0">
                <a:ea typeface="新細明體" charset="-120"/>
              </a:rPr>
              <a:t> Benchmarks</a:t>
            </a:r>
          </a:p>
          <a:p>
            <a:r>
              <a:rPr lang="en-US" altLang="zh-TW" b="1" dirty="0" smtClean="0">
                <a:ea typeface="新細明體" charset="-120"/>
              </a:rPr>
              <a:t>https://gist.github.com/epixoip/ace60d09981be09544fdd35005051505</a:t>
            </a:r>
          </a:p>
          <a:p>
            <a:endParaRPr lang="zh-TW" altLang="en-US" dirty="0" smtClean="0">
              <a:ea typeface="新細明體" charset="-120"/>
            </a:endParaRPr>
          </a:p>
        </p:txBody>
      </p:sp>
      <p:sp>
        <p:nvSpPr>
          <p:cNvPr id="491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06048294-2E81-4207-A491-9D5015651CD9}" type="slidenum">
              <a:rPr lang="en-US" altLang="en-US" sz="1200"/>
              <a:pPr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29261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dirty="0" smtClean="0">
                <a:ea typeface="新細明體" charset="-120"/>
              </a:rPr>
              <a:t>MD5 Collision</a:t>
            </a:r>
          </a:p>
          <a:p>
            <a:r>
              <a:rPr lang="en-US" altLang="zh-TW" b="1" dirty="0" smtClean="0">
                <a:ea typeface="新細明體" charset="-120"/>
              </a:rPr>
              <a:t>http://www.mscs.dal.ca/~selinger/md5collision/</a:t>
            </a:r>
          </a:p>
          <a:p>
            <a:endParaRPr lang="en-US" altLang="zh-TW" b="1" dirty="0" smtClean="0">
              <a:ea typeface="新細明體" charset="-120"/>
            </a:endParaRPr>
          </a:p>
          <a:p>
            <a:r>
              <a:rPr lang="en-US" altLang="zh-TW" b="1" dirty="0" smtClean="0">
                <a:ea typeface="新細明體" charset="-120"/>
              </a:rPr>
              <a:t>References:</a:t>
            </a:r>
          </a:p>
          <a:p>
            <a:r>
              <a:rPr lang="en-US" altLang="zh-TW" b="1" dirty="0" smtClean="0">
                <a:ea typeface="新細明體" charset="-120"/>
              </a:rPr>
              <a:t>- </a:t>
            </a:r>
            <a:r>
              <a:rPr lang="en-US" altLang="zh-TW" b="1" dirty="0" err="1" smtClean="0">
                <a:ea typeface="新細明體" charset="-120"/>
              </a:rPr>
              <a:t>Xie</a:t>
            </a:r>
            <a:r>
              <a:rPr lang="en-US" altLang="zh-TW" b="1" dirty="0" smtClean="0">
                <a:ea typeface="新細明體" charset="-120"/>
              </a:rPr>
              <a:t> Tao, </a:t>
            </a:r>
            <a:r>
              <a:rPr lang="en-US" altLang="zh-TW" b="1" dirty="0" err="1" smtClean="0">
                <a:ea typeface="新細明體" charset="-120"/>
              </a:rPr>
              <a:t>Fanbao</a:t>
            </a:r>
            <a:r>
              <a:rPr lang="en-US" altLang="zh-TW" b="1" dirty="0" smtClean="0">
                <a:ea typeface="新細明體" charset="-120"/>
              </a:rPr>
              <a:t> Liu, and </a:t>
            </a:r>
            <a:r>
              <a:rPr lang="en-US" altLang="zh-TW" b="1" dirty="0" err="1" smtClean="0">
                <a:ea typeface="新細明體" charset="-120"/>
              </a:rPr>
              <a:t>Dengguo</a:t>
            </a:r>
            <a:r>
              <a:rPr lang="en-US" altLang="zh-TW" b="1" dirty="0" smtClean="0">
                <a:ea typeface="新細明體" charset="-120"/>
              </a:rPr>
              <a:t> Feng, Fast Collision Attack on MD5, EUROCRYPT 2013</a:t>
            </a:r>
          </a:p>
          <a:p>
            <a:r>
              <a:rPr lang="en-US" altLang="zh-TW" b="1" dirty="0" smtClean="0">
                <a:ea typeface="新細明體" charset="-120"/>
              </a:rPr>
              <a:t>Yu Sasaki and </a:t>
            </a:r>
            <a:r>
              <a:rPr lang="en-US" altLang="zh-TW" b="1" dirty="0" err="1" smtClean="0">
                <a:ea typeface="新細明體" charset="-120"/>
              </a:rPr>
              <a:t>Kazumaro</a:t>
            </a:r>
            <a:r>
              <a:rPr lang="en-US" altLang="zh-TW" b="1" dirty="0" smtClean="0">
                <a:ea typeface="新細明體" charset="-120"/>
              </a:rPr>
              <a:t> Aoki, Finding Preimages in Full MD5 Faster than Exhaustive Search,  EUROCRYPT </a:t>
            </a:r>
            <a:r>
              <a:rPr lang="en-US" altLang="zh-TW" b="1" dirty="0" smtClean="0">
                <a:ea typeface="新細明體" charset="-120"/>
              </a:rPr>
              <a:t>2009</a:t>
            </a:r>
          </a:p>
          <a:p>
            <a:endParaRPr lang="en-US" altLang="zh-TW" b="1" dirty="0" smtClean="0">
              <a:ea typeface="新細明體" charset="-12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 smtClean="0">
                <a:ea typeface="新細明體" charset="-120"/>
              </a:rPr>
              <a:t>- </a:t>
            </a:r>
            <a:r>
              <a:rPr lang="en-US" altLang="zh-TW" b="1" dirty="0" err="1" smtClean="0">
                <a:ea typeface="新細明體" charset="-120"/>
              </a:rPr>
              <a:t>Nvidia</a:t>
            </a:r>
            <a:r>
              <a:rPr lang="en-US" altLang="zh-TW" b="1" dirty="0" smtClean="0">
                <a:ea typeface="新細明體" charset="-120"/>
              </a:rPr>
              <a:t> RTX 2080 </a:t>
            </a:r>
            <a:r>
              <a:rPr lang="en-US" altLang="zh-TW" b="1" dirty="0" err="1" smtClean="0">
                <a:ea typeface="新細明體" charset="-120"/>
              </a:rPr>
              <a:t>Ti</a:t>
            </a:r>
            <a:r>
              <a:rPr lang="en-US" altLang="zh-TW" b="1" dirty="0" smtClean="0">
                <a:ea typeface="新細明體" charset="-120"/>
              </a:rPr>
              <a:t> </a:t>
            </a:r>
            <a:r>
              <a:rPr lang="en-US" altLang="zh-TW" b="1" dirty="0" err="1" smtClean="0">
                <a:ea typeface="新細明體" charset="-120"/>
              </a:rPr>
              <a:t>Hashcat</a:t>
            </a:r>
            <a:r>
              <a:rPr lang="en-US" altLang="zh-TW" b="1" dirty="0" smtClean="0">
                <a:ea typeface="新細明體" charset="-120"/>
              </a:rPr>
              <a:t> Benchmarks</a:t>
            </a:r>
          </a:p>
          <a:p>
            <a:r>
              <a:rPr lang="en-US" altLang="zh-TW" b="1" dirty="0" smtClean="0">
                <a:ea typeface="新細明體" charset="-120"/>
              </a:rPr>
              <a:t>https</a:t>
            </a:r>
            <a:r>
              <a:rPr lang="en-US" altLang="zh-TW" b="1" dirty="0" smtClean="0">
                <a:ea typeface="新細明體" charset="-120"/>
              </a:rPr>
              <a:t>://</a:t>
            </a:r>
            <a:r>
              <a:rPr lang="en-US" altLang="zh-TW" b="1" dirty="0" smtClean="0">
                <a:ea typeface="新細明體" charset="-120"/>
              </a:rPr>
              <a:t>gist.github.com/binary1985/c8153c8ec44595fdabbf03157562763e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 smtClean="0">
                <a:ea typeface="新細明體" charset="-120"/>
              </a:rPr>
              <a:t>- </a:t>
            </a:r>
            <a:r>
              <a:rPr lang="en-US" altLang="zh-TW" b="1" dirty="0" err="1" smtClean="0">
                <a:ea typeface="新細明體" charset="-120"/>
              </a:rPr>
              <a:t>Nvidia</a:t>
            </a:r>
            <a:r>
              <a:rPr lang="en-US" altLang="zh-TW" b="1" dirty="0" smtClean="0">
                <a:ea typeface="新細明體" charset="-120"/>
              </a:rPr>
              <a:t> Titan RTX </a:t>
            </a:r>
            <a:r>
              <a:rPr lang="en-US" altLang="zh-TW" b="1" dirty="0" err="1" smtClean="0">
                <a:ea typeface="新細明體" charset="-120"/>
              </a:rPr>
              <a:t>Hashcat</a:t>
            </a:r>
            <a:r>
              <a:rPr lang="en-US" altLang="zh-TW" b="1" dirty="0" smtClean="0">
                <a:ea typeface="新細明體" charset="-120"/>
              </a:rPr>
              <a:t> Benchmarks</a:t>
            </a:r>
          </a:p>
          <a:p>
            <a:r>
              <a:rPr lang="en-US" altLang="zh-TW" b="1" dirty="0" smtClean="0">
                <a:ea typeface="新細明體" charset="-120"/>
              </a:rPr>
              <a:t>https://gist.github.com/Chick3nman/5d261c5798cf4f3867fe7035ef6dd49f</a:t>
            </a:r>
          </a:p>
          <a:p>
            <a:r>
              <a:rPr lang="en-US" altLang="zh-TW" b="1" dirty="0" smtClean="0">
                <a:ea typeface="新細明體" charset="-120"/>
              </a:rPr>
              <a:t>- </a:t>
            </a:r>
            <a:r>
              <a:rPr lang="en-US" altLang="zh-TW" b="1" dirty="0" smtClean="0">
                <a:ea typeface="新細明體" charset="-120"/>
              </a:rPr>
              <a:t>8x </a:t>
            </a:r>
            <a:r>
              <a:rPr lang="en-US" altLang="zh-TW" b="1" dirty="0" err="1" smtClean="0">
                <a:ea typeface="新細明體" charset="-120"/>
              </a:rPr>
              <a:t>Nvidia</a:t>
            </a:r>
            <a:r>
              <a:rPr lang="en-US" altLang="zh-TW" b="1" dirty="0" smtClean="0">
                <a:ea typeface="新細明體" charset="-120"/>
              </a:rPr>
              <a:t> GTX 1080 </a:t>
            </a:r>
            <a:r>
              <a:rPr lang="en-US" altLang="zh-TW" b="1" dirty="0" err="1" smtClean="0">
                <a:ea typeface="新細明體" charset="-120"/>
              </a:rPr>
              <a:t>Ti</a:t>
            </a:r>
            <a:r>
              <a:rPr lang="en-US" altLang="zh-TW" b="1" dirty="0" smtClean="0">
                <a:ea typeface="新細明體" charset="-120"/>
              </a:rPr>
              <a:t> </a:t>
            </a:r>
            <a:r>
              <a:rPr lang="en-US" altLang="zh-TW" b="1" dirty="0" err="1" smtClean="0">
                <a:ea typeface="新細明體" charset="-120"/>
              </a:rPr>
              <a:t>Hashcat</a:t>
            </a:r>
            <a:r>
              <a:rPr lang="en-US" altLang="zh-TW" b="1" dirty="0" smtClean="0">
                <a:ea typeface="新細明體" charset="-120"/>
              </a:rPr>
              <a:t> Benchmarks</a:t>
            </a:r>
          </a:p>
          <a:p>
            <a:r>
              <a:rPr lang="en-US" altLang="zh-TW" b="1" dirty="0" smtClean="0">
                <a:ea typeface="新細明體" charset="-120"/>
              </a:rPr>
              <a:t>https://gist.github.com/epixoip/ace60d09981be09544fdd35005051505</a:t>
            </a:r>
          </a:p>
          <a:p>
            <a:endParaRPr lang="zh-TW" altLang="en-US" dirty="0" smtClean="0">
              <a:ea typeface="新細明體" charset="-120"/>
            </a:endParaRPr>
          </a:p>
        </p:txBody>
      </p:sp>
      <p:sp>
        <p:nvSpPr>
          <p:cNvPr id="491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06048294-2E81-4207-A491-9D5015651CD9}" type="slidenum">
              <a:rPr lang="en-US" altLang="en-US" sz="1200"/>
              <a:pPr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66146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ea typeface="新細明體" charset="-12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D54BA58F-BDD0-4214-B39B-232791743C0F}" type="slidenum">
              <a:rPr lang="en-US" altLang="en-US" sz="1200"/>
              <a:pPr/>
              <a:t>26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新細明體" charset="-12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04EC7388-F5D4-4857-9A7C-FBFA0F1A4949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HK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Reference:</a:t>
            </a:r>
            <a:r>
              <a:rPr kumimoji="1" lang="en-HK" sz="1200" b="1" i="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HK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Stallings, Cryptography and Network Security: Principles and Practice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BE853-C8D5-471E-9F2F-E9ABEB6398A5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689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ea typeface="新細明體" charset="-12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C2FFCC10-8E9B-4F1A-8838-F8FDF9213DDA}" type="slidenum">
              <a:rPr lang="en-US" altLang="en-US" sz="1200"/>
              <a:pPr/>
              <a:t>28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smtClean="0">
                <a:ea typeface="新細明體" charset="-120"/>
              </a:rPr>
              <a:t>References:</a:t>
            </a:r>
          </a:p>
          <a:p>
            <a:r>
              <a:rPr lang="en-US" altLang="zh-TW" b="1" smtClean="0">
                <a:ea typeface="新細明體" charset="-120"/>
              </a:rPr>
              <a:t>- M. Stevens, P. Karpman, and T. Peyrin, Freestart collision for full SHA-1, EUROCRYPT 2016</a:t>
            </a:r>
          </a:p>
          <a:p>
            <a:r>
              <a:rPr lang="en-US" altLang="zh-TW" b="1" smtClean="0">
                <a:ea typeface="新細明體" charset="-120"/>
              </a:rPr>
              <a:t>- Stevens, Marc; Bursztein, Elie; Karpman, Pierre; Albertini, Ange; Markov, Yarik. "The first collision for full SHA-1". Shattered IO. Retrieved 23 February 2017.</a:t>
            </a:r>
            <a:endParaRPr lang="zh-TW" altLang="en-US" b="1" smtClean="0">
              <a:ea typeface="新細明體" charset="-120"/>
            </a:endParaRPr>
          </a:p>
        </p:txBody>
      </p:sp>
      <p:sp>
        <p:nvSpPr>
          <p:cNvPr id="491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06048294-2E81-4207-A491-9D5015651CD9}" type="slidenum">
              <a:rPr lang="en-US" altLang="en-US" sz="1200"/>
              <a:pPr/>
              <a:t>30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4091950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smtClean="0">
                <a:ea typeface="新細明體" charset="-120"/>
              </a:rPr>
              <a:t>S. Gueron, S. Johnson, and J. Walker. SHA-512/256. http://eprint.iacr.org/2010/548.pdf.</a:t>
            </a:r>
            <a:endParaRPr lang="zh-TW" altLang="zh-TW" b="1" smtClean="0">
              <a:ea typeface="新細明體" charset="-12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E5260D08-DA86-496C-916A-475C8160B3A1}" type="slidenum">
              <a:rPr lang="en-US" altLang="en-US" sz="1200"/>
              <a:pPr/>
              <a:t>31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HK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Reference:</a:t>
            </a:r>
            <a:r>
              <a:rPr kumimoji="1" lang="en-HK" sz="1200" b="1" i="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HK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Stallings, Cryptography and Network Security: Principles and Practice</a:t>
            </a:r>
            <a:endParaRPr lang="en-US" b="1" dirty="0"/>
          </a:p>
        </p:txBody>
      </p:sp>
      <p:sp>
        <p:nvSpPr>
          <p:cNvPr id="491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06048294-2E81-4207-A491-9D5015651CD9}" type="slidenum">
              <a:rPr lang="en-US" altLang="en-US" sz="1200"/>
              <a:pPr/>
              <a:t>32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144697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HK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Reference:</a:t>
            </a:r>
            <a:r>
              <a:rPr kumimoji="1" lang="en-HK" sz="1200" b="1" i="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HK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Stallings, Cryptography and Network Security: Principles and Practice</a:t>
            </a:r>
            <a:endParaRPr lang="en-US" b="1" dirty="0"/>
          </a:p>
        </p:txBody>
      </p:sp>
      <p:sp>
        <p:nvSpPr>
          <p:cNvPr id="491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06048294-2E81-4207-A491-9D5015651CD9}" type="slidenum">
              <a:rPr lang="en-US" altLang="en-US" sz="1200"/>
              <a:pPr/>
              <a:t>33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681140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dirty="0" smtClean="0">
                <a:ea typeface="新細明體" charset="-120"/>
              </a:rPr>
              <a:t>Cryptography and Network Security (3</a:t>
            </a:r>
            <a:r>
              <a:rPr lang="en-US" altLang="zh-TW" b="1" baseline="30000" dirty="0" smtClean="0">
                <a:ea typeface="新細明體" charset="-120"/>
              </a:rPr>
              <a:t>rd</a:t>
            </a:r>
            <a:r>
              <a:rPr lang="en-US" altLang="zh-TW" b="1" dirty="0" smtClean="0">
                <a:ea typeface="新細明體" charset="-120"/>
              </a:rPr>
              <a:t> Edition), </a:t>
            </a:r>
            <a:r>
              <a:rPr lang="en-US" altLang="zh-TW" b="1" dirty="0" err="1" smtClean="0">
                <a:ea typeface="新細明體" charset="-120"/>
              </a:rPr>
              <a:t>A.Kahate</a:t>
            </a:r>
            <a:r>
              <a:rPr lang="en-US" altLang="zh-TW" b="1" dirty="0" smtClean="0">
                <a:ea typeface="新細明體" charset="-120"/>
              </a:rPr>
              <a:t>, McGraw Hill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EB715150-AB25-467E-B642-2026AB2DEAD1}" type="slidenum">
              <a:rPr lang="en-US" altLang="zh-TW" sz="1200"/>
              <a:pPr/>
              <a:t>34</a:t>
            </a:fld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641727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dirty="0" smtClean="0">
                <a:ea typeface="新細明體" charset="-120"/>
              </a:rPr>
              <a:t>https://passwordsgenerator.net/sha256-hash-generator/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12420FDF-04FB-4868-9ABB-0A4B8BE86520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58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17E585FF-520E-450E-B3AE-DE0868C62757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smtClean="0">
                <a:ea typeface="新細明體" charset="-120"/>
              </a:rPr>
              <a:t>Nonrepudiation: After the sender sending a message, the sender cannot deny that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DBFE52D4-B0AA-43A6-82F5-467BE3DA710F}" type="slidenum">
              <a:rPr lang="en-US" altLang="zh-TW" sz="1200"/>
              <a:pPr/>
              <a:t>10</a:t>
            </a:fld>
            <a:endParaRPr lang="en-US" altLang="zh-TW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>
              <a:ea typeface="新細明體" charset="-120"/>
              <a:sym typeface="Wingdings" panose="05000000000000000000" pitchFamily="2" charset="2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36342050-8422-47EC-8503-8405E4344669}" type="slidenum">
              <a:rPr lang="en-US" altLang="zh-TW" sz="1200"/>
              <a:pPr/>
              <a:t>11</a:t>
            </a:fld>
            <a:endParaRPr lang="en-US" altLang="zh-TW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>
              <a:ea typeface="新細明體" charset="-12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8E1739FB-6AED-4E85-8FCA-839B424DF4F3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>
              <a:ea typeface="新細明體" charset="-12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39C263D0-BA00-41DA-A1C8-CC4D6C47474F}" type="slidenum">
              <a:rPr lang="en-US" altLang="zh-TW" sz="1200"/>
              <a:pPr/>
              <a:t>14</a:t>
            </a:fld>
            <a:endParaRPr lang="en-US" altLang="zh-TW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>
              <a:ea typeface="新細明體" charset="-12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5D127119-D399-47F2-AB12-B459B2960ABC}" type="slidenum">
              <a:rPr lang="en-US" altLang="zh-TW" sz="1200"/>
              <a:pPr/>
              <a:t>15</a:t>
            </a:fld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1159094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FD6991-AC0A-4883-8730-EC740FBDE3B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724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9B5C0-4224-4D3A-A762-A71706F6F68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451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E18A15-DF44-4784-9204-A1CC352369D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408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AB2826-8236-4AE8-BC69-261D79516EB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408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49DA2F-2615-4D23-9475-9EF970DE8DF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197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DEEB3C-031D-49D2-9C32-1D369198345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128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E927BD-D626-4959-ACB1-38E3D9DB2AB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693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FD492-5B8C-46A2-A820-24DA3BBF305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29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B6477E-9053-4B6B-92AB-373130A2C32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936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D74A91-5C57-47F5-B122-488BB1D207A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726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D1AD5C-9540-4297-9CB3-2E791D9F595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021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77FA973B-01E1-4911-9BB0-BAE81A03F1D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An Overview of Cryptography (Part II)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45774E1F-47EC-4E79-A99E-55F498368DAB}" type="slidenum">
              <a:rPr lang="zh-TW" altLang="en-US" sz="1400"/>
              <a:pPr/>
              <a:t>10</a:t>
            </a:fld>
            <a:endParaRPr lang="en-US" altLang="zh-TW" sz="1400"/>
          </a:p>
        </p:txBody>
      </p:sp>
      <p:sp>
        <p:nvSpPr>
          <p:cNvPr id="11267" name="Text Box 26"/>
          <p:cNvSpPr txBox="1">
            <a:spLocks noChangeArrowheads="1"/>
          </p:cNvSpPr>
          <p:nvPr/>
        </p:nvSpPr>
        <p:spPr bwMode="auto">
          <a:xfrm>
            <a:off x="2538413" y="228600"/>
            <a:ext cx="4514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chemeClr val="accent2"/>
                </a:solidFill>
              </a:rPr>
              <a:t>(a) Using Conventional Encryption</a:t>
            </a:r>
          </a:p>
        </p:txBody>
      </p:sp>
      <p:sp>
        <p:nvSpPr>
          <p:cNvPr id="11268" name="Text Box 55"/>
          <p:cNvSpPr txBox="1">
            <a:spLocks noChangeArrowheads="1"/>
          </p:cNvSpPr>
          <p:nvPr/>
        </p:nvSpPr>
        <p:spPr bwMode="auto">
          <a:xfrm>
            <a:off x="6054725" y="5003800"/>
            <a:ext cx="1870075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accent2"/>
                </a:solidFill>
              </a:rPr>
              <a:t>Authentication:  Yes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1600">
                <a:solidFill>
                  <a:schemeClr val="accent2"/>
                </a:solidFill>
              </a:rPr>
              <a:t>Nonrepudiation: No</a:t>
            </a:r>
            <a:endParaRPr lang="en-US" altLang="en-US" sz="1600">
              <a:solidFill>
                <a:schemeClr val="accent2"/>
              </a:solidFill>
            </a:endParaRPr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1295400" y="762000"/>
            <a:ext cx="7620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600"/>
              <a:t>Message</a:t>
            </a:r>
          </a:p>
        </p:txBody>
      </p:sp>
      <p:sp>
        <p:nvSpPr>
          <p:cNvPr id="11270" name="Rectangle 3"/>
          <p:cNvSpPr>
            <a:spLocks noChangeArrowheads="1"/>
          </p:cNvSpPr>
          <p:nvPr/>
        </p:nvSpPr>
        <p:spPr bwMode="auto">
          <a:xfrm>
            <a:off x="2971800" y="762000"/>
            <a:ext cx="7620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5410200" y="762000"/>
            <a:ext cx="7620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2" name="Rectangle 5"/>
          <p:cNvSpPr>
            <a:spLocks noChangeArrowheads="1"/>
          </p:cNvSpPr>
          <p:nvPr/>
        </p:nvSpPr>
        <p:spPr bwMode="auto">
          <a:xfrm>
            <a:off x="2971800" y="4038600"/>
            <a:ext cx="762000" cy="457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endParaRPr lang="zh-TW" altLang="en-US" sz="1600"/>
          </a:p>
        </p:txBody>
      </p:sp>
      <p:sp>
        <p:nvSpPr>
          <p:cNvPr id="11273" name="Oval 7"/>
          <p:cNvSpPr>
            <a:spLocks noChangeArrowheads="1"/>
          </p:cNvSpPr>
          <p:nvPr/>
        </p:nvSpPr>
        <p:spPr bwMode="auto">
          <a:xfrm>
            <a:off x="1333500" y="4410075"/>
            <a:ext cx="6858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600"/>
              <a:t>H</a:t>
            </a:r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20574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3733800" y="2438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Text Box 19"/>
          <p:cNvSpPr txBox="1">
            <a:spLocks noChangeArrowheads="1"/>
          </p:cNvSpPr>
          <p:nvPr/>
        </p:nvSpPr>
        <p:spPr bwMode="auto">
          <a:xfrm>
            <a:off x="4191000" y="19812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/>
              <a:t>Transmit</a:t>
            </a:r>
          </a:p>
        </p:txBody>
      </p:sp>
      <p:sp>
        <p:nvSpPr>
          <p:cNvPr id="11277" name="Rectangle 27" descr="菱形外框線"/>
          <p:cNvSpPr>
            <a:spLocks noChangeArrowheads="1"/>
          </p:cNvSpPr>
          <p:nvPr/>
        </p:nvSpPr>
        <p:spPr bwMode="auto">
          <a:xfrm>
            <a:off x="1295400" y="5257800"/>
            <a:ext cx="762000" cy="533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CC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8" name="Oval 28"/>
          <p:cNvSpPr>
            <a:spLocks noChangeArrowheads="1"/>
          </p:cNvSpPr>
          <p:nvPr/>
        </p:nvSpPr>
        <p:spPr bwMode="auto">
          <a:xfrm>
            <a:off x="2324100" y="5397500"/>
            <a:ext cx="381000" cy="3810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600"/>
              <a:t>E</a:t>
            </a:r>
          </a:p>
        </p:txBody>
      </p:sp>
      <p:sp>
        <p:nvSpPr>
          <p:cNvPr id="11279" name="Rectangle 29"/>
          <p:cNvSpPr>
            <a:spLocks noChangeArrowheads="1"/>
          </p:cNvSpPr>
          <p:nvPr/>
        </p:nvSpPr>
        <p:spPr bwMode="auto">
          <a:xfrm>
            <a:off x="5410200" y="4038600"/>
            <a:ext cx="762000" cy="457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endParaRPr lang="zh-TW" altLang="en-US" sz="1600"/>
          </a:p>
        </p:txBody>
      </p:sp>
      <p:sp>
        <p:nvSpPr>
          <p:cNvPr id="11280" name="Rectangle 30"/>
          <p:cNvSpPr>
            <a:spLocks noChangeArrowheads="1"/>
          </p:cNvSpPr>
          <p:nvPr/>
        </p:nvSpPr>
        <p:spPr bwMode="auto">
          <a:xfrm>
            <a:off x="2971800" y="5329238"/>
            <a:ext cx="762000" cy="457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endParaRPr lang="zh-TW" altLang="en-US" sz="1600"/>
          </a:p>
        </p:txBody>
      </p:sp>
      <p:sp>
        <p:nvSpPr>
          <p:cNvPr id="11281" name="Line 31"/>
          <p:cNvSpPr>
            <a:spLocks noChangeShapeType="1"/>
          </p:cNvSpPr>
          <p:nvPr/>
        </p:nvSpPr>
        <p:spPr bwMode="auto">
          <a:xfrm>
            <a:off x="16764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Line 32"/>
          <p:cNvSpPr>
            <a:spLocks noChangeShapeType="1"/>
          </p:cNvSpPr>
          <p:nvPr/>
        </p:nvSpPr>
        <p:spPr bwMode="auto">
          <a:xfrm>
            <a:off x="16764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Line 33"/>
          <p:cNvSpPr>
            <a:spLocks noChangeShapeType="1"/>
          </p:cNvSpPr>
          <p:nvPr/>
        </p:nvSpPr>
        <p:spPr bwMode="auto">
          <a:xfrm flipV="1">
            <a:off x="2057400" y="5557838"/>
            <a:ext cx="266700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Line 34"/>
          <p:cNvSpPr>
            <a:spLocks noChangeShapeType="1"/>
          </p:cNvSpPr>
          <p:nvPr/>
        </p:nvSpPr>
        <p:spPr bwMode="auto">
          <a:xfrm>
            <a:off x="2743200" y="55578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5" name="Line 35"/>
          <p:cNvSpPr>
            <a:spLocks noChangeShapeType="1"/>
          </p:cNvSpPr>
          <p:nvPr/>
        </p:nvSpPr>
        <p:spPr bwMode="auto">
          <a:xfrm flipV="1">
            <a:off x="3352800" y="4495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Oval 36"/>
          <p:cNvSpPr>
            <a:spLocks noChangeArrowheads="1"/>
          </p:cNvSpPr>
          <p:nvPr/>
        </p:nvSpPr>
        <p:spPr bwMode="auto">
          <a:xfrm>
            <a:off x="6324600" y="2209800"/>
            <a:ext cx="6858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600"/>
              <a:t>H</a:t>
            </a:r>
          </a:p>
        </p:txBody>
      </p:sp>
      <p:sp>
        <p:nvSpPr>
          <p:cNvPr id="11287" name="Oval 37"/>
          <p:cNvSpPr>
            <a:spLocks noChangeArrowheads="1"/>
          </p:cNvSpPr>
          <p:nvPr/>
        </p:nvSpPr>
        <p:spPr bwMode="auto">
          <a:xfrm>
            <a:off x="6477000" y="4070350"/>
            <a:ext cx="381000" cy="3810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600"/>
              <a:t>D</a:t>
            </a:r>
          </a:p>
        </p:txBody>
      </p:sp>
      <p:sp>
        <p:nvSpPr>
          <p:cNvPr id="11288" name="Rectangle 39" descr="菱形外框線"/>
          <p:cNvSpPr>
            <a:spLocks noChangeArrowheads="1"/>
          </p:cNvSpPr>
          <p:nvPr/>
        </p:nvSpPr>
        <p:spPr bwMode="auto">
          <a:xfrm>
            <a:off x="7162800" y="3962400"/>
            <a:ext cx="762000" cy="533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CC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9" name="Rectangle 40" descr="菱形外框線"/>
          <p:cNvSpPr>
            <a:spLocks noChangeArrowheads="1"/>
          </p:cNvSpPr>
          <p:nvPr/>
        </p:nvSpPr>
        <p:spPr bwMode="auto">
          <a:xfrm>
            <a:off x="7162800" y="2209800"/>
            <a:ext cx="762000" cy="533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CC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0" name="Line 42"/>
          <p:cNvSpPr>
            <a:spLocks noChangeShapeType="1"/>
          </p:cNvSpPr>
          <p:nvPr/>
        </p:nvSpPr>
        <p:spPr bwMode="auto">
          <a:xfrm>
            <a:off x="6172200" y="2438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1" name="Line 43"/>
          <p:cNvSpPr>
            <a:spLocks noChangeShapeType="1"/>
          </p:cNvSpPr>
          <p:nvPr/>
        </p:nvSpPr>
        <p:spPr bwMode="auto">
          <a:xfrm>
            <a:off x="7010400" y="2438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2" name="Line 44"/>
          <p:cNvSpPr>
            <a:spLocks noChangeShapeType="1"/>
          </p:cNvSpPr>
          <p:nvPr/>
        </p:nvSpPr>
        <p:spPr bwMode="auto">
          <a:xfrm>
            <a:off x="6172200" y="4267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3" name="Line 45"/>
          <p:cNvSpPr>
            <a:spLocks noChangeShapeType="1"/>
          </p:cNvSpPr>
          <p:nvPr/>
        </p:nvSpPr>
        <p:spPr bwMode="auto">
          <a:xfrm>
            <a:off x="6858000" y="4267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4" name="Text Box 47"/>
          <p:cNvSpPr txBox="1">
            <a:spLocks noChangeArrowheads="1"/>
          </p:cNvSpPr>
          <p:nvPr/>
        </p:nvSpPr>
        <p:spPr bwMode="auto">
          <a:xfrm>
            <a:off x="2301875" y="4706938"/>
            <a:ext cx="5222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/>
              <a:t>K</a:t>
            </a:r>
            <a:r>
              <a:rPr lang="en-US" altLang="zh-TW" sz="1600" baseline="-25000"/>
              <a:t>AB</a:t>
            </a:r>
          </a:p>
        </p:txBody>
      </p:sp>
      <p:sp>
        <p:nvSpPr>
          <p:cNvPr id="11295" name="Line 51"/>
          <p:cNvSpPr>
            <a:spLocks noChangeShapeType="1"/>
          </p:cNvSpPr>
          <p:nvPr/>
        </p:nvSpPr>
        <p:spPr bwMode="auto">
          <a:xfrm>
            <a:off x="2511425" y="5035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6" name="Line 53"/>
          <p:cNvSpPr>
            <a:spLocks noChangeShapeType="1"/>
          </p:cNvSpPr>
          <p:nvPr/>
        </p:nvSpPr>
        <p:spPr bwMode="auto">
          <a:xfrm flipV="1">
            <a:off x="75438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7" name="Text Box 47"/>
          <p:cNvSpPr txBox="1">
            <a:spLocks noChangeArrowheads="1"/>
          </p:cNvSpPr>
          <p:nvPr/>
        </p:nvSpPr>
        <p:spPr bwMode="auto">
          <a:xfrm>
            <a:off x="6475413" y="3319463"/>
            <a:ext cx="5222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/>
              <a:t>K</a:t>
            </a:r>
            <a:r>
              <a:rPr lang="en-US" altLang="zh-TW" sz="1600" baseline="-25000"/>
              <a:t>AB</a:t>
            </a:r>
          </a:p>
        </p:txBody>
      </p:sp>
      <p:sp>
        <p:nvSpPr>
          <p:cNvPr id="11298" name="Line 51"/>
          <p:cNvSpPr>
            <a:spLocks noChangeShapeType="1"/>
          </p:cNvSpPr>
          <p:nvPr/>
        </p:nvSpPr>
        <p:spPr bwMode="auto">
          <a:xfrm>
            <a:off x="6677025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9" name="Text Box 46"/>
          <p:cNvSpPr txBox="1">
            <a:spLocks noChangeArrowheads="1"/>
          </p:cNvSpPr>
          <p:nvPr/>
        </p:nvSpPr>
        <p:spPr bwMode="auto">
          <a:xfrm>
            <a:off x="7078663" y="3200400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/>
              <a:t>Compare</a:t>
            </a:r>
          </a:p>
        </p:txBody>
      </p:sp>
      <p:sp>
        <p:nvSpPr>
          <p:cNvPr id="11300" name="Line 54"/>
          <p:cNvSpPr>
            <a:spLocks noChangeShapeType="1"/>
          </p:cNvSpPr>
          <p:nvPr/>
        </p:nvSpPr>
        <p:spPr bwMode="auto">
          <a:xfrm>
            <a:off x="75438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1" name="TextBox 2"/>
          <p:cNvSpPr txBox="1">
            <a:spLocks noChangeArrowheads="1"/>
          </p:cNvSpPr>
          <p:nvPr/>
        </p:nvSpPr>
        <p:spPr bwMode="auto">
          <a:xfrm>
            <a:off x="0" y="5930900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r>
              <a:rPr lang="en-US" altLang="zh-TW" sz="1800" dirty="0"/>
              <a:t>The sender can deny that he/she sent the message.</a:t>
            </a:r>
          </a:p>
          <a:p>
            <a:r>
              <a:rPr lang="en-US" altLang="zh-TW" sz="1800" dirty="0"/>
              <a:t>It is because the receiver also knows </a:t>
            </a:r>
            <a:r>
              <a:rPr lang="en-US" altLang="zh-TW" sz="1800" dirty="0" smtClean="0"/>
              <a:t>K</a:t>
            </a:r>
            <a:r>
              <a:rPr lang="en-US" altLang="zh-TW" sz="1800" baseline="-25000" dirty="0" smtClean="0"/>
              <a:t>AB</a:t>
            </a:r>
            <a:r>
              <a:rPr lang="en-US" altLang="zh-TW" sz="1800" dirty="0" smtClean="0"/>
              <a:t>.</a:t>
            </a:r>
          </a:p>
          <a:p>
            <a:r>
              <a:rPr lang="en-US" altLang="zh-TW" sz="1800" dirty="0" smtClean="0"/>
              <a:t>I</a:t>
            </a:r>
            <a:r>
              <a:rPr lang="en-US" altLang="en-US" sz="1800" dirty="0" smtClean="0"/>
              <a:t>t </a:t>
            </a:r>
            <a:r>
              <a:rPr lang="en-US" altLang="en-US" sz="1800" dirty="0"/>
              <a:t>is possible </a:t>
            </a:r>
            <a:r>
              <a:rPr lang="en-US" altLang="en-US" sz="1800" dirty="0" smtClean="0"/>
              <a:t>that the </a:t>
            </a:r>
            <a:r>
              <a:rPr lang="en-US" altLang="en-US" sz="1800" dirty="0"/>
              <a:t>receiver pretends to be the sender to send the message to himself/herself.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363DBEC5-EFB4-4929-AFDB-0AC547BE0335}" type="slidenum">
              <a:rPr lang="zh-TW" altLang="en-US" sz="1400"/>
              <a:pPr/>
              <a:t>11</a:t>
            </a:fld>
            <a:endParaRPr lang="en-US" altLang="zh-TW" sz="1400"/>
          </a:p>
        </p:txBody>
      </p:sp>
      <p:sp>
        <p:nvSpPr>
          <p:cNvPr id="12291" name="Text Box 10"/>
          <p:cNvSpPr txBox="1">
            <a:spLocks noChangeArrowheads="1"/>
          </p:cNvSpPr>
          <p:nvPr/>
        </p:nvSpPr>
        <p:spPr bwMode="auto">
          <a:xfrm>
            <a:off x="2538413" y="228600"/>
            <a:ext cx="4208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chemeClr val="accent2"/>
                </a:solidFill>
              </a:rPr>
              <a:t>(b) Using Public-key Encryption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295400" y="762000"/>
            <a:ext cx="7620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600"/>
              <a:t>Message</a:t>
            </a: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2971800" y="762000"/>
            <a:ext cx="7620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5410200" y="762000"/>
            <a:ext cx="7620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2971800" y="4038600"/>
            <a:ext cx="762000" cy="457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endParaRPr lang="zh-TW" altLang="en-US" sz="1600"/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1333500" y="4410075"/>
            <a:ext cx="6858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600"/>
              <a:t>H</a:t>
            </a:r>
          </a:p>
        </p:txBody>
      </p:sp>
      <p:sp>
        <p:nvSpPr>
          <p:cNvPr id="12297" name="Line 10"/>
          <p:cNvSpPr>
            <a:spLocks noChangeShapeType="1"/>
          </p:cNvSpPr>
          <p:nvPr/>
        </p:nvSpPr>
        <p:spPr bwMode="auto">
          <a:xfrm>
            <a:off x="20574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11"/>
          <p:cNvSpPr>
            <a:spLocks noChangeShapeType="1"/>
          </p:cNvSpPr>
          <p:nvPr/>
        </p:nvSpPr>
        <p:spPr bwMode="auto">
          <a:xfrm>
            <a:off x="3733800" y="2438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Text Box 19"/>
          <p:cNvSpPr txBox="1">
            <a:spLocks noChangeArrowheads="1"/>
          </p:cNvSpPr>
          <p:nvPr/>
        </p:nvSpPr>
        <p:spPr bwMode="auto">
          <a:xfrm>
            <a:off x="4191000" y="19812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/>
              <a:t>Transmit</a:t>
            </a:r>
          </a:p>
        </p:txBody>
      </p:sp>
      <p:sp>
        <p:nvSpPr>
          <p:cNvPr id="12300" name="Rectangle 27" descr="菱形外框線"/>
          <p:cNvSpPr>
            <a:spLocks noChangeArrowheads="1"/>
          </p:cNvSpPr>
          <p:nvPr/>
        </p:nvSpPr>
        <p:spPr bwMode="auto">
          <a:xfrm>
            <a:off x="1295400" y="5257800"/>
            <a:ext cx="762000" cy="533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CC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1" name="Oval 28"/>
          <p:cNvSpPr>
            <a:spLocks noChangeArrowheads="1"/>
          </p:cNvSpPr>
          <p:nvPr/>
        </p:nvSpPr>
        <p:spPr bwMode="auto">
          <a:xfrm>
            <a:off x="2324100" y="5397500"/>
            <a:ext cx="381000" cy="3810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600"/>
              <a:t>E</a:t>
            </a:r>
          </a:p>
        </p:txBody>
      </p:sp>
      <p:sp>
        <p:nvSpPr>
          <p:cNvPr id="12302" name="Rectangle 29"/>
          <p:cNvSpPr>
            <a:spLocks noChangeArrowheads="1"/>
          </p:cNvSpPr>
          <p:nvPr/>
        </p:nvSpPr>
        <p:spPr bwMode="auto">
          <a:xfrm>
            <a:off x="5410200" y="4038600"/>
            <a:ext cx="762000" cy="457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endParaRPr lang="zh-TW" altLang="en-US" sz="1600"/>
          </a:p>
        </p:txBody>
      </p:sp>
      <p:sp>
        <p:nvSpPr>
          <p:cNvPr id="12303" name="Rectangle 30"/>
          <p:cNvSpPr>
            <a:spLocks noChangeArrowheads="1"/>
          </p:cNvSpPr>
          <p:nvPr/>
        </p:nvSpPr>
        <p:spPr bwMode="auto">
          <a:xfrm>
            <a:off x="2971800" y="5329238"/>
            <a:ext cx="762000" cy="457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endParaRPr lang="zh-TW" altLang="en-US" sz="1600"/>
          </a:p>
        </p:txBody>
      </p:sp>
      <p:sp>
        <p:nvSpPr>
          <p:cNvPr id="12304" name="Line 31"/>
          <p:cNvSpPr>
            <a:spLocks noChangeShapeType="1"/>
          </p:cNvSpPr>
          <p:nvPr/>
        </p:nvSpPr>
        <p:spPr bwMode="auto">
          <a:xfrm>
            <a:off x="16764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32"/>
          <p:cNvSpPr>
            <a:spLocks noChangeShapeType="1"/>
          </p:cNvSpPr>
          <p:nvPr/>
        </p:nvSpPr>
        <p:spPr bwMode="auto">
          <a:xfrm>
            <a:off x="16764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Line 33"/>
          <p:cNvSpPr>
            <a:spLocks noChangeShapeType="1"/>
          </p:cNvSpPr>
          <p:nvPr/>
        </p:nvSpPr>
        <p:spPr bwMode="auto">
          <a:xfrm flipV="1">
            <a:off x="2057400" y="5557838"/>
            <a:ext cx="266700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Line 34"/>
          <p:cNvSpPr>
            <a:spLocks noChangeShapeType="1"/>
          </p:cNvSpPr>
          <p:nvPr/>
        </p:nvSpPr>
        <p:spPr bwMode="auto">
          <a:xfrm>
            <a:off x="2743200" y="55578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Line 35"/>
          <p:cNvSpPr>
            <a:spLocks noChangeShapeType="1"/>
          </p:cNvSpPr>
          <p:nvPr/>
        </p:nvSpPr>
        <p:spPr bwMode="auto">
          <a:xfrm flipV="1">
            <a:off x="3352800" y="4495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Oval 36"/>
          <p:cNvSpPr>
            <a:spLocks noChangeArrowheads="1"/>
          </p:cNvSpPr>
          <p:nvPr/>
        </p:nvSpPr>
        <p:spPr bwMode="auto">
          <a:xfrm>
            <a:off x="6324600" y="2209800"/>
            <a:ext cx="6858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600"/>
              <a:t>H</a:t>
            </a:r>
          </a:p>
        </p:txBody>
      </p:sp>
      <p:sp>
        <p:nvSpPr>
          <p:cNvPr id="12310" name="Oval 37"/>
          <p:cNvSpPr>
            <a:spLocks noChangeArrowheads="1"/>
          </p:cNvSpPr>
          <p:nvPr/>
        </p:nvSpPr>
        <p:spPr bwMode="auto">
          <a:xfrm>
            <a:off x="6477000" y="4070350"/>
            <a:ext cx="381000" cy="3810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600"/>
              <a:t>D</a:t>
            </a:r>
          </a:p>
        </p:txBody>
      </p:sp>
      <p:sp>
        <p:nvSpPr>
          <p:cNvPr id="12311" name="Rectangle 39" descr="菱形外框線"/>
          <p:cNvSpPr>
            <a:spLocks noChangeArrowheads="1"/>
          </p:cNvSpPr>
          <p:nvPr/>
        </p:nvSpPr>
        <p:spPr bwMode="auto">
          <a:xfrm>
            <a:off x="7162800" y="3962400"/>
            <a:ext cx="762000" cy="533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CC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2" name="Rectangle 40" descr="菱形外框線"/>
          <p:cNvSpPr>
            <a:spLocks noChangeArrowheads="1"/>
          </p:cNvSpPr>
          <p:nvPr/>
        </p:nvSpPr>
        <p:spPr bwMode="auto">
          <a:xfrm>
            <a:off x="7162800" y="2209800"/>
            <a:ext cx="762000" cy="533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CC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3" name="Line 42"/>
          <p:cNvSpPr>
            <a:spLocks noChangeShapeType="1"/>
          </p:cNvSpPr>
          <p:nvPr/>
        </p:nvSpPr>
        <p:spPr bwMode="auto">
          <a:xfrm>
            <a:off x="6172200" y="2438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4" name="Line 43"/>
          <p:cNvSpPr>
            <a:spLocks noChangeShapeType="1"/>
          </p:cNvSpPr>
          <p:nvPr/>
        </p:nvSpPr>
        <p:spPr bwMode="auto">
          <a:xfrm>
            <a:off x="7010400" y="2438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5" name="Line 44"/>
          <p:cNvSpPr>
            <a:spLocks noChangeShapeType="1"/>
          </p:cNvSpPr>
          <p:nvPr/>
        </p:nvSpPr>
        <p:spPr bwMode="auto">
          <a:xfrm>
            <a:off x="6172200" y="4267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6" name="Line 45"/>
          <p:cNvSpPr>
            <a:spLocks noChangeShapeType="1"/>
          </p:cNvSpPr>
          <p:nvPr/>
        </p:nvSpPr>
        <p:spPr bwMode="auto">
          <a:xfrm>
            <a:off x="6858000" y="4267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7" name="Text Box 46"/>
          <p:cNvSpPr txBox="1">
            <a:spLocks noChangeArrowheads="1"/>
          </p:cNvSpPr>
          <p:nvPr/>
        </p:nvSpPr>
        <p:spPr bwMode="auto">
          <a:xfrm>
            <a:off x="7078663" y="3200400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/>
              <a:t>Compare</a:t>
            </a:r>
          </a:p>
        </p:txBody>
      </p:sp>
      <p:sp>
        <p:nvSpPr>
          <p:cNvPr id="12318" name="Text Box 47"/>
          <p:cNvSpPr txBox="1">
            <a:spLocks noChangeArrowheads="1"/>
          </p:cNvSpPr>
          <p:nvPr/>
        </p:nvSpPr>
        <p:spPr bwMode="auto">
          <a:xfrm>
            <a:off x="2301875" y="4706938"/>
            <a:ext cx="7127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/>
              <a:t>K</a:t>
            </a:r>
            <a:r>
              <a:rPr lang="en-US" altLang="zh-TW" sz="1600" baseline="-25000"/>
              <a:t>private</a:t>
            </a:r>
          </a:p>
        </p:txBody>
      </p:sp>
      <p:sp>
        <p:nvSpPr>
          <p:cNvPr id="12319" name="Line 51"/>
          <p:cNvSpPr>
            <a:spLocks noChangeShapeType="1"/>
          </p:cNvSpPr>
          <p:nvPr/>
        </p:nvSpPr>
        <p:spPr bwMode="auto">
          <a:xfrm>
            <a:off x="2511425" y="5035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0" name="Line 53"/>
          <p:cNvSpPr>
            <a:spLocks noChangeShapeType="1"/>
          </p:cNvSpPr>
          <p:nvPr/>
        </p:nvSpPr>
        <p:spPr bwMode="auto">
          <a:xfrm flipV="1">
            <a:off x="75438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1" name="Line 54"/>
          <p:cNvSpPr>
            <a:spLocks noChangeShapeType="1"/>
          </p:cNvSpPr>
          <p:nvPr/>
        </p:nvSpPr>
        <p:spPr bwMode="auto">
          <a:xfrm>
            <a:off x="75438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2" name="Text Box 47"/>
          <p:cNvSpPr txBox="1">
            <a:spLocks noChangeArrowheads="1"/>
          </p:cNvSpPr>
          <p:nvPr/>
        </p:nvSpPr>
        <p:spPr bwMode="auto">
          <a:xfrm>
            <a:off x="6475413" y="3319463"/>
            <a:ext cx="6762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/>
              <a:t>K</a:t>
            </a:r>
            <a:r>
              <a:rPr lang="en-US" altLang="zh-TW" sz="1600" baseline="-25000"/>
              <a:t>public</a:t>
            </a:r>
          </a:p>
        </p:txBody>
      </p:sp>
      <p:sp>
        <p:nvSpPr>
          <p:cNvPr id="12323" name="Line 51"/>
          <p:cNvSpPr>
            <a:spLocks noChangeShapeType="1"/>
          </p:cNvSpPr>
          <p:nvPr/>
        </p:nvSpPr>
        <p:spPr bwMode="auto">
          <a:xfrm>
            <a:off x="6677025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4" name="TextBox 1"/>
          <p:cNvSpPr txBox="1">
            <a:spLocks noChangeArrowheads="1"/>
          </p:cNvSpPr>
          <p:nvPr/>
        </p:nvSpPr>
        <p:spPr bwMode="auto">
          <a:xfrm>
            <a:off x="28575" y="5934075"/>
            <a:ext cx="72945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r>
              <a:rPr lang="en-US" altLang="zh-TW" sz="1800"/>
              <a:t>Encryption: sender's private key</a:t>
            </a:r>
          </a:p>
          <a:p>
            <a:r>
              <a:rPr lang="en-US" altLang="zh-TW" sz="1800"/>
              <a:t>Decryption: sender's public key</a:t>
            </a:r>
          </a:p>
          <a:p>
            <a:r>
              <a:rPr lang="en-US" altLang="zh-TW" sz="1800"/>
              <a:t>The receiver does not have the sender's private key </a:t>
            </a:r>
            <a:r>
              <a:rPr lang="en-US" altLang="zh-TW" sz="1800">
                <a:sym typeface="Wingdings" panose="05000000000000000000" pitchFamily="2" charset="2"/>
              </a:rPr>
              <a:t> ensure nonrepudiation</a:t>
            </a:r>
            <a:endParaRPr lang="en-US" altLang="en-US" sz="1800"/>
          </a:p>
        </p:txBody>
      </p:sp>
      <p:sp>
        <p:nvSpPr>
          <p:cNvPr id="12325" name="Text Box 55"/>
          <p:cNvSpPr txBox="1">
            <a:spLocks noChangeArrowheads="1"/>
          </p:cNvSpPr>
          <p:nvPr/>
        </p:nvSpPr>
        <p:spPr bwMode="auto">
          <a:xfrm>
            <a:off x="6054725" y="5003800"/>
            <a:ext cx="1870075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accent2"/>
                </a:solidFill>
              </a:rPr>
              <a:t>Authentication:  Yes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1600">
                <a:solidFill>
                  <a:schemeClr val="accent2"/>
                </a:solidFill>
              </a:rPr>
              <a:t>Nonrepudiation: Yes</a:t>
            </a:r>
            <a:endParaRPr lang="en-US" altLang="en-US" sz="16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7C27CBAA-C137-4F17-9517-CFE147D992B1}" type="slidenum">
              <a:rPr lang="zh-TW" altLang="en-US" sz="1400"/>
              <a:pPr/>
              <a:t>12</a:t>
            </a:fld>
            <a:endParaRPr lang="en-US" altLang="zh-TW" sz="1400"/>
          </a:p>
        </p:txBody>
      </p:sp>
      <p:sp>
        <p:nvSpPr>
          <p:cNvPr id="13315" name="Text Box 10"/>
          <p:cNvSpPr txBox="1">
            <a:spLocks noChangeArrowheads="1"/>
          </p:cNvSpPr>
          <p:nvPr/>
        </p:nvSpPr>
        <p:spPr bwMode="auto">
          <a:xfrm>
            <a:off x="1017588" y="230188"/>
            <a:ext cx="800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chemeClr val="accent2"/>
                </a:solidFill>
              </a:rPr>
              <a:t>(c) Using Secret Value (Shared by the Sender and the Receiver)</a:t>
            </a:r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1190625" y="1200150"/>
            <a:ext cx="7620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600"/>
              <a:t>Message</a:t>
            </a:r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2867025" y="1200150"/>
            <a:ext cx="7620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5305425" y="1200150"/>
            <a:ext cx="7620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9" name="Oval 6"/>
          <p:cNvSpPr>
            <a:spLocks noChangeArrowheads="1"/>
          </p:cNvSpPr>
          <p:nvPr/>
        </p:nvSpPr>
        <p:spPr bwMode="auto">
          <a:xfrm>
            <a:off x="1236663" y="4857750"/>
            <a:ext cx="6858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600"/>
              <a:t>H</a:t>
            </a:r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>
            <a:off x="1952625" y="28765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Line 8"/>
          <p:cNvSpPr>
            <a:spLocks noChangeShapeType="1"/>
          </p:cNvSpPr>
          <p:nvPr/>
        </p:nvSpPr>
        <p:spPr bwMode="auto">
          <a:xfrm>
            <a:off x="3629025" y="287655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4086225" y="241935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/>
              <a:t>Transmit</a:t>
            </a:r>
          </a:p>
        </p:txBody>
      </p:sp>
      <p:sp>
        <p:nvSpPr>
          <p:cNvPr id="13323" name="Rectangle 11" descr="菱形外框線"/>
          <p:cNvSpPr>
            <a:spLocks noChangeArrowheads="1"/>
          </p:cNvSpPr>
          <p:nvPr/>
        </p:nvSpPr>
        <p:spPr bwMode="auto">
          <a:xfrm>
            <a:off x="1190625" y="5695950"/>
            <a:ext cx="762000" cy="533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CC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4" name="Line 16"/>
          <p:cNvSpPr>
            <a:spLocks noChangeShapeType="1"/>
          </p:cNvSpPr>
          <p:nvPr/>
        </p:nvSpPr>
        <p:spPr bwMode="auto">
          <a:xfrm>
            <a:off x="1571625" y="53149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Oval 20"/>
          <p:cNvSpPr>
            <a:spLocks noChangeArrowheads="1"/>
          </p:cNvSpPr>
          <p:nvPr/>
        </p:nvSpPr>
        <p:spPr bwMode="auto">
          <a:xfrm>
            <a:off x="6834188" y="2647950"/>
            <a:ext cx="6858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600"/>
              <a:t>H</a:t>
            </a:r>
          </a:p>
        </p:txBody>
      </p:sp>
      <p:sp>
        <p:nvSpPr>
          <p:cNvPr id="13326" name="Rectangle 22" descr="菱形外框線"/>
          <p:cNvSpPr>
            <a:spLocks noChangeArrowheads="1"/>
          </p:cNvSpPr>
          <p:nvPr/>
        </p:nvSpPr>
        <p:spPr bwMode="auto">
          <a:xfrm>
            <a:off x="7743825" y="4400550"/>
            <a:ext cx="762000" cy="533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CC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7" name="Rectangle 23" descr="菱形外框線"/>
          <p:cNvSpPr>
            <a:spLocks noChangeArrowheads="1"/>
          </p:cNvSpPr>
          <p:nvPr/>
        </p:nvSpPr>
        <p:spPr bwMode="auto">
          <a:xfrm>
            <a:off x="7743825" y="2647950"/>
            <a:ext cx="762000" cy="533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CC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8" name="Line 25"/>
          <p:cNvSpPr>
            <a:spLocks noChangeShapeType="1"/>
          </p:cNvSpPr>
          <p:nvPr/>
        </p:nvSpPr>
        <p:spPr bwMode="auto">
          <a:xfrm>
            <a:off x="7519988" y="2876550"/>
            <a:ext cx="223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Text Box 28"/>
          <p:cNvSpPr txBox="1">
            <a:spLocks noChangeArrowheads="1"/>
          </p:cNvSpPr>
          <p:nvPr/>
        </p:nvSpPr>
        <p:spPr bwMode="auto">
          <a:xfrm>
            <a:off x="7659688" y="3603625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/>
              <a:t>Compare</a:t>
            </a:r>
          </a:p>
        </p:txBody>
      </p:sp>
      <p:sp>
        <p:nvSpPr>
          <p:cNvPr id="13330" name="Line 33"/>
          <p:cNvSpPr>
            <a:spLocks noChangeShapeType="1"/>
          </p:cNvSpPr>
          <p:nvPr/>
        </p:nvSpPr>
        <p:spPr bwMode="auto">
          <a:xfrm flipV="1">
            <a:off x="8124825" y="31813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34"/>
          <p:cNvSpPr>
            <a:spLocks noChangeShapeType="1"/>
          </p:cNvSpPr>
          <p:nvPr/>
        </p:nvSpPr>
        <p:spPr bwMode="auto">
          <a:xfrm>
            <a:off x="8124825" y="400685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Rectangle 35" descr="菱形外框線"/>
          <p:cNvSpPr>
            <a:spLocks noChangeArrowheads="1"/>
          </p:cNvSpPr>
          <p:nvPr/>
        </p:nvSpPr>
        <p:spPr bwMode="auto">
          <a:xfrm>
            <a:off x="2867025" y="4476750"/>
            <a:ext cx="762000" cy="533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CC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3" name="Rectangle 36" descr="菱形外框線"/>
          <p:cNvSpPr>
            <a:spLocks noChangeArrowheads="1"/>
          </p:cNvSpPr>
          <p:nvPr/>
        </p:nvSpPr>
        <p:spPr bwMode="auto">
          <a:xfrm>
            <a:off x="5305425" y="4476750"/>
            <a:ext cx="762000" cy="533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CC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4" name="Rectangle 37"/>
          <p:cNvSpPr>
            <a:spLocks noChangeArrowheads="1"/>
          </p:cNvSpPr>
          <p:nvPr/>
        </p:nvSpPr>
        <p:spPr bwMode="auto">
          <a:xfrm>
            <a:off x="1190625" y="819150"/>
            <a:ext cx="762000" cy="3810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Secret</a:t>
            </a:r>
          </a:p>
          <a:p>
            <a:pPr algn="ctr" eaLnBrk="1" hangingPunct="1"/>
            <a:r>
              <a:rPr lang="en-US" altLang="zh-TW" sz="1200"/>
              <a:t> value</a:t>
            </a:r>
          </a:p>
        </p:txBody>
      </p:sp>
      <p:sp>
        <p:nvSpPr>
          <p:cNvPr id="13335" name="Rectangle 38"/>
          <p:cNvSpPr>
            <a:spLocks noChangeArrowheads="1"/>
          </p:cNvSpPr>
          <p:nvPr/>
        </p:nvSpPr>
        <p:spPr bwMode="auto">
          <a:xfrm>
            <a:off x="5305425" y="819150"/>
            <a:ext cx="762000" cy="3810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Secret</a:t>
            </a:r>
          </a:p>
          <a:p>
            <a:pPr algn="ctr" eaLnBrk="1" hangingPunct="1"/>
            <a:r>
              <a:rPr lang="en-US" altLang="zh-TW" sz="1200"/>
              <a:t>value</a:t>
            </a:r>
          </a:p>
        </p:txBody>
      </p:sp>
      <p:sp>
        <p:nvSpPr>
          <p:cNvPr id="13336" name="Line 39"/>
          <p:cNvSpPr>
            <a:spLocks noChangeShapeType="1"/>
          </p:cNvSpPr>
          <p:nvPr/>
        </p:nvSpPr>
        <p:spPr bwMode="auto">
          <a:xfrm flipH="1">
            <a:off x="809625" y="10477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40"/>
          <p:cNvSpPr>
            <a:spLocks noChangeShapeType="1"/>
          </p:cNvSpPr>
          <p:nvPr/>
        </p:nvSpPr>
        <p:spPr bwMode="auto">
          <a:xfrm>
            <a:off x="809625" y="104775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Line 41"/>
          <p:cNvSpPr>
            <a:spLocks noChangeShapeType="1"/>
          </p:cNvSpPr>
          <p:nvPr/>
        </p:nvSpPr>
        <p:spPr bwMode="auto">
          <a:xfrm>
            <a:off x="809625" y="42481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9" name="Line 42"/>
          <p:cNvSpPr>
            <a:spLocks noChangeShapeType="1"/>
          </p:cNvSpPr>
          <p:nvPr/>
        </p:nvSpPr>
        <p:spPr bwMode="auto">
          <a:xfrm flipH="1">
            <a:off x="504825" y="26479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0" name="Line 43"/>
          <p:cNvSpPr>
            <a:spLocks noChangeShapeType="1"/>
          </p:cNvSpPr>
          <p:nvPr/>
        </p:nvSpPr>
        <p:spPr bwMode="auto">
          <a:xfrm flipH="1">
            <a:off x="504825" y="264795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1" name="Line 44"/>
          <p:cNvSpPr>
            <a:spLocks noChangeShapeType="1"/>
          </p:cNvSpPr>
          <p:nvPr/>
        </p:nvSpPr>
        <p:spPr bwMode="auto">
          <a:xfrm>
            <a:off x="504825" y="5086350"/>
            <a:ext cx="731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2" name="Line 45"/>
          <p:cNvSpPr>
            <a:spLocks noChangeShapeType="1"/>
          </p:cNvSpPr>
          <p:nvPr/>
        </p:nvSpPr>
        <p:spPr bwMode="auto">
          <a:xfrm>
            <a:off x="6067425" y="10477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3" name="Line 46"/>
          <p:cNvSpPr>
            <a:spLocks noChangeShapeType="1"/>
          </p:cNvSpPr>
          <p:nvPr/>
        </p:nvSpPr>
        <p:spPr bwMode="auto">
          <a:xfrm>
            <a:off x="6524625" y="104775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4" name="Line 47"/>
          <p:cNvSpPr>
            <a:spLocks noChangeShapeType="1"/>
          </p:cNvSpPr>
          <p:nvPr/>
        </p:nvSpPr>
        <p:spPr bwMode="auto">
          <a:xfrm flipH="1">
            <a:off x="6067425" y="42481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5" name="Line 48"/>
          <p:cNvSpPr>
            <a:spLocks noChangeShapeType="1"/>
          </p:cNvSpPr>
          <p:nvPr/>
        </p:nvSpPr>
        <p:spPr bwMode="auto">
          <a:xfrm>
            <a:off x="6524625" y="28765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6" name="Line 49"/>
          <p:cNvSpPr>
            <a:spLocks noChangeShapeType="1"/>
          </p:cNvSpPr>
          <p:nvPr/>
        </p:nvSpPr>
        <p:spPr bwMode="auto">
          <a:xfrm>
            <a:off x="6067425" y="470535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7" name="Line 52"/>
          <p:cNvSpPr>
            <a:spLocks noChangeShapeType="1"/>
          </p:cNvSpPr>
          <p:nvPr/>
        </p:nvSpPr>
        <p:spPr bwMode="auto">
          <a:xfrm>
            <a:off x="1952625" y="600075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8" name="Line 53"/>
          <p:cNvSpPr>
            <a:spLocks noChangeShapeType="1"/>
          </p:cNvSpPr>
          <p:nvPr/>
        </p:nvSpPr>
        <p:spPr bwMode="auto">
          <a:xfrm flipV="1">
            <a:off x="3248025" y="501015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Text Box 54"/>
          <p:cNvSpPr txBox="1">
            <a:spLocks noChangeArrowheads="1"/>
          </p:cNvSpPr>
          <p:nvPr/>
        </p:nvSpPr>
        <p:spPr bwMode="auto">
          <a:xfrm>
            <a:off x="6216650" y="5305425"/>
            <a:ext cx="1870075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accent2"/>
                </a:solidFill>
              </a:rPr>
              <a:t>Authentication:  Yes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1600">
                <a:solidFill>
                  <a:schemeClr val="accent2"/>
                </a:solidFill>
              </a:rPr>
              <a:t>Nonrepudiation: No</a:t>
            </a:r>
            <a:endParaRPr lang="en-US" altLang="en-US" sz="1600">
              <a:solidFill>
                <a:schemeClr val="accent2"/>
              </a:solidFill>
            </a:endParaRPr>
          </a:p>
        </p:txBody>
      </p:sp>
      <p:sp>
        <p:nvSpPr>
          <p:cNvPr id="13350" name="TextBox 40"/>
          <p:cNvSpPr txBox="1">
            <a:spLocks noChangeArrowheads="1"/>
          </p:cNvSpPr>
          <p:nvPr/>
        </p:nvSpPr>
        <p:spPr bwMode="auto">
          <a:xfrm>
            <a:off x="9525" y="6334125"/>
            <a:ext cx="6007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en-US" sz="1800"/>
              <a:t>The advantage is that no encryption or decryption are required.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63A88778-D0C5-4290-8986-0888CD83EA8C}" type="slidenum">
              <a:rPr lang="zh-TW" altLang="en-US" sz="1400"/>
              <a:pPr/>
              <a:t>13</a:t>
            </a:fld>
            <a:endParaRPr lang="en-US" altLang="zh-TW" sz="140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Secure Hash Functions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/>
              <a:t>One-way hash function</a:t>
            </a:r>
          </a:p>
          <a:p>
            <a:pPr eaLnBrk="1" hangingPunct="1"/>
            <a:r>
              <a:rPr lang="en-US" altLang="zh-TW" sz="2800" dirty="0"/>
              <a:t>Produce a “fingerprint” for a file, </a:t>
            </a:r>
            <a:r>
              <a:rPr lang="en-US" altLang="zh-TW" sz="2800" dirty="0" smtClean="0"/>
              <a:t>a message</a:t>
            </a:r>
            <a:r>
              <a:rPr lang="en-US" altLang="zh-TW" sz="2800" dirty="0"/>
              <a:t>, or </a:t>
            </a:r>
            <a:r>
              <a:rPr lang="en-US" altLang="zh-TW" sz="2800" dirty="0" smtClean="0"/>
              <a:t>a block </a:t>
            </a:r>
            <a:r>
              <a:rPr lang="en-US" altLang="zh-TW" sz="2800" dirty="0"/>
              <a:t>of data.</a:t>
            </a:r>
          </a:p>
          <a:p>
            <a:pPr eaLnBrk="1" hangingPunct="1"/>
            <a:r>
              <a:rPr lang="en-US" altLang="zh-TW" sz="2800" dirty="0" smtClean="0"/>
              <a:t>Important for</a:t>
            </a:r>
          </a:p>
          <a:p>
            <a:pPr lvl="1" eaLnBrk="1" hangingPunct="1"/>
            <a:r>
              <a:rPr lang="en-HK" altLang="zh-TW" sz="2400" dirty="0" smtClean="0"/>
              <a:t>Password hashing</a:t>
            </a:r>
          </a:p>
          <a:p>
            <a:pPr lvl="1" eaLnBrk="1" hangingPunct="1"/>
            <a:r>
              <a:rPr lang="en-HK" altLang="zh-TW" sz="2400" dirty="0" smtClean="0"/>
              <a:t>File integrity checking</a:t>
            </a:r>
            <a:endParaRPr lang="en-US" altLang="zh-TW" sz="2400" dirty="0" smtClean="0"/>
          </a:p>
          <a:p>
            <a:pPr lvl="1" eaLnBrk="1" hangingPunct="1"/>
            <a:r>
              <a:rPr lang="en-US" altLang="zh-TW" sz="2400" dirty="0" smtClean="0"/>
              <a:t>Message authentication</a:t>
            </a:r>
          </a:p>
          <a:p>
            <a:pPr lvl="1" eaLnBrk="1" hangingPunct="1"/>
            <a:r>
              <a:rPr lang="en-US" altLang="zh-TW" sz="2400" dirty="0" smtClean="0"/>
              <a:t>Digital signatures</a:t>
            </a:r>
          </a:p>
          <a:p>
            <a:pPr lvl="1" eaLnBrk="1" hangingPunct="1"/>
            <a:endParaRPr lang="en-US" altLang="zh-TW" sz="2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075329F2-7C01-4130-8B08-029B00DC4634}" type="slidenum">
              <a:rPr lang="zh-TW" altLang="en-US" sz="1400"/>
              <a:pPr/>
              <a:t>14</a:t>
            </a:fld>
            <a:endParaRPr lang="en-US" altLang="zh-TW" sz="140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6172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altLang="zh-TW" dirty="0" smtClean="0">
                <a:solidFill>
                  <a:schemeClr val="accent2"/>
                </a:solidFill>
              </a:rPr>
              <a:t>Requirements</a:t>
            </a:r>
            <a:r>
              <a:rPr lang="en-US" altLang="zh-TW" dirty="0" smtClean="0"/>
              <a:t> (for hash function H)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 smtClean="0"/>
              <a:t>The following three requirements are for the convenience and efficiency of practical applications.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zh-TW" dirty="0" smtClean="0"/>
              <a:t>H </a:t>
            </a:r>
            <a:r>
              <a:rPr lang="en-US" altLang="zh-TW" dirty="0"/>
              <a:t>can be applied to a block of data of any size.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zh-TW" dirty="0" smtClean="0"/>
              <a:t>H </a:t>
            </a:r>
            <a:r>
              <a:rPr lang="en-US" altLang="zh-TW" dirty="0"/>
              <a:t>produces a fixed-length output.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zh-TW" dirty="0" smtClean="0"/>
              <a:t>H(x</a:t>
            </a:r>
            <a:r>
              <a:rPr lang="en-US" altLang="zh-TW" dirty="0"/>
              <a:t>) is relatively easy to compute for any given x, making both hardware and software implementations practical.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 smtClean="0"/>
              <a:t>The next </a:t>
            </a:r>
            <a:r>
              <a:rPr lang="en-US" altLang="zh-TW" dirty="0"/>
              <a:t>three requirements are for </a:t>
            </a:r>
            <a:r>
              <a:rPr lang="en-US" altLang="zh-TW" dirty="0" smtClean="0"/>
              <a:t>security issues.</a:t>
            </a:r>
            <a:endParaRPr lang="en-US" altLang="zh-TW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dirty="0" smtClean="0"/>
          </a:p>
          <a:p>
            <a:pPr marL="1390650" lvl="2" indent="-533400" eaLnBrk="1" hangingPunct="1">
              <a:lnSpc>
                <a:spcPct val="90000"/>
              </a:lnSpc>
              <a:defRPr/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E1322D38-5E9E-4BB2-9C57-25AF1F206B25}" type="slidenum">
              <a:rPr lang="zh-TW" altLang="en-US" sz="1400"/>
              <a:pPr/>
              <a:t>15</a:t>
            </a:fld>
            <a:endParaRPr lang="en-US" altLang="zh-TW" sz="14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6019800"/>
          </a:xfrm>
        </p:spPr>
        <p:txBody>
          <a:bodyPr/>
          <a:lstStyle/>
          <a:p>
            <a:pPr marL="971550" lvl="1" indent="-514350" eaLnBrk="1" hangingPunct="1">
              <a:lnSpc>
                <a:spcPct val="90000"/>
              </a:lnSpc>
              <a:buFont typeface="+mj-lt"/>
              <a:buAutoNum type="arabicPeriod" startAt="4"/>
              <a:defRPr/>
            </a:pPr>
            <a:r>
              <a:rPr lang="en-US" altLang="zh-TW" dirty="0"/>
              <a:t>Suppose H(x) = h.  For any given digest h, it is computationally infeasible to find x.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b="1" dirty="0">
                <a:solidFill>
                  <a:srgbClr val="0070C0"/>
                </a:solidFill>
              </a:rPr>
              <a:t>Preimage Resistance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dirty="0"/>
              <a:t>The one-way property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HK" altLang="zh-TW" dirty="0"/>
              <a:t>If this requirement is not satisfied</a:t>
            </a:r>
            <a:endParaRPr lang="en-US" altLang="zh-TW" dirty="0"/>
          </a:p>
          <a:p>
            <a:pPr lvl="3" eaLnBrk="1" hangingPunct="1">
              <a:lnSpc>
                <a:spcPct val="90000"/>
              </a:lnSpc>
              <a:defRPr/>
            </a:pPr>
            <a:r>
              <a:rPr lang="en-HK" altLang="zh-TW" dirty="0"/>
              <a:t>Our passwords in plaintext can be deduced from the hashed passwords </a:t>
            </a:r>
            <a:r>
              <a:rPr lang="en-HK" altLang="zh-TW" dirty="0" smtClean="0"/>
              <a:t>stored in </a:t>
            </a:r>
            <a:r>
              <a:rPr lang="en-HK" altLang="zh-TW" dirty="0"/>
              <a:t>/</a:t>
            </a:r>
            <a:r>
              <a:rPr lang="en-HK" altLang="zh-TW" dirty="0" err="1"/>
              <a:t>etc</a:t>
            </a:r>
            <a:r>
              <a:rPr lang="en-HK" altLang="zh-TW" dirty="0"/>
              <a:t>/shadow in Linux</a:t>
            </a:r>
            <a:endParaRPr lang="en-US" altLang="zh-TW" dirty="0"/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zh-TW" dirty="0"/>
              <a:t>For method (c), the attacker can deduce the secret value and can pretend to be the sender to send any message</a:t>
            </a:r>
          </a:p>
        </p:txBody>
      </p:sp>
    </p:spTree>
    <p:extLst>
      <p:ext uri="{BB962C8B-B14F-4D97-AF65-F5344CB8AC3E}">
        <p14:creationId xmlns:p14="http://schemas.microsoft.com/office/powerpoint/2010/main" val="2976036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E1322D38-5E9E-4BB2-9C57-25AF1F206B25}" type="slidenum">
              <a:rPr lang="zh-TW" altLang="en-US" sz="1400"/>
              <a:pPr/>
              <a:t>16</a:t>
            </a:fld>
            <a:endParaRPr lang="en-US" altLang="zh-TW" sz="14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6019800"/>
          </a:xfrm>
        </p:spPr>
        <p:txBody>
          <a:bodyPr/>
          <a:lstStyle/>
          <a:p>
            <a:pPr marL="1028700" lvl="1" indent="-514350" eaLnBrk="1" hangingPunct="1">
              <a:lnSpc>
                <a:spcPct val="90000"/>
              </a:lnSpc>
              <a:buFont typeface="Times New Roman" panose="02020603050405020304" pitchFamily="18" charset="0"/>
              <a:buAutoNum type="arabicPeriod" startAt="5"/>
            </a:pPr>
            <a:r>
              <a:rPr lang="en-US" altLang="zh-TW" sz="2400" dirty="0"/>
              <a:t>Suppose H(x) = H(y), where x </a:t>
            </a:r>
            <a:r>
              <a:rPr lang="en-US" altLang="zh-TW" sz="2400" dirty="0">
                <a:sym typeface="Symbol" panose="05050102010706020507" pitchFamily="18" charset="2"/>
              </a:rPr>
              <a:t></a:t>
            </a:r>
            <a:r>
              <a:rPr lang="en-US" altLang="zh-TW" sz="2400" dirty="0"/>
              <a:t> y.  For any given block x, it is computationally infeasible to find y.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b="1" dirty="0">
                <a:solidFill>
                  <a:srgbClr val="0070C0"/>
                </a:solidFill>
              </a:rPr>
              <a:t>Second Preimage Resistance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/>
              <a:t>Also </a:t>
            </a:r>
            <a:r>
              <a:rPr lang="en-US" altLang="zh-TW" sz="2000" dirty="0"/>
              <a:t>called </a:t>
            </a:r>
            <a:r>
              <a:rPr lang="en-US" altLang="zh-TW" sz="2000" b="1" dirty="0">
                <a:solidFill>
                  <a:srgbClr val="0070C0"/>
                </a:solidFill>
              </a:rPr>
              <a:t>Weak Collision Resistance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/>
              <a:t>A </a:t>
            </a:r>
            <a:r>
              <a:rPr lang="en-US" altLang="zh-TW" sz="2000" b="1" dirty="0">
                <a:solidFill>
                  <a:srgbClr val="0070C0"/>
                </a:solidFill>
              </a:rPr>
              <a:t>collision</a:t>
            </a:r>
            <a:r>
              <a:rPr lang="en-US" altLang="zh-TW" sz="2000" dirty="0"/>
              <a:t> occurs when H(x) = H(y), where x </a:t>
            </a:r>
            <a:r>
              <a:rPr lang="en-US" altLang="zh-TW" sz="2000" dirty="0">
                <a:sym typeface="Symbol" panose="05050102010706020507" pitchFamily="18" charset="2"/>
              </a:rPr>
              <a:t></a:t>
            </a:r>
            <a:r>
              <a:rPr lang="en-US" altLang="zh-TW" sz="2000" dirty="0"/>
              <a:t> y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800" dirty="0"/>
              <a:t>A collision must exist for hash functions</a:t>
            </a:r>
          </a:p>
          <a:p>
            <a:pPr lvl="4" eaLnBrk="1" hangingPunct="1">
              <a:lnSpc>
                <a:spcPct val="90000"/>
              </a:lnSpc>
            </a:pPr>
            <a:r>
              <a:rPr lang="en-HK" altLang="zh-TW" sz="1600" dirty="0" smtClean="0"/>
              <a:t>The number of possible combinations of input far exceeds the number of possible combinations of output</a:t>
            </a:r>
            <a:endParaRPr lang="en-US" altLang="zh-TW" sz="1600" dirty="0" smtClean="0"/>
          </a:p>
          <a:p>
            <a:pPr lvl="4" eaLnBrk="1" hangingPunct="1">
              <a:lnSpc>
                <a:spcPct val="90000"/>
              </a:lnSpc>
            </a:pPr>
            <a:r>
              <a:rPr lang="en-US" altLang="zh-TW" sz="1600" dirty="0" smtClean="0"/>
              <a:t>There </a:t>
            </a:r>
            <a:r>
              <a:rPr lang="en-US" altLang="zh-TW" sz="1600" dirty="0"/>
              <a:t>must exist some inputs </a:t>
            </a:r>
            <a:r>
              <a:rPr lang="en-US" altLang="zh-TW" sz="1600" dirty="0" smtClean="0"/>
              <a:t>having the </a:t>
            </a:r>
            <a:r>
              <a:rPr lang="en-US" altLang="zh-TW" sz="1600" dirty="0"/>
              <a:t>same output (the </a:t>
            </a:r>
            <a:r>
              <a:rPr lang="en-US" altLang="en-US" sz="1600" dirty="0"/>
              <a:t>Pigeonhole principle)</a:t>
            </a:r>
            <a:endParaRPr lang="en-US" altLang="en-US" sz="18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/>
              <a:t>This requirement requires that even though collisions </a:t>
            </a:r>
            <a:r>
              <a:rPr lang="en-US" altLang="zh-TW" sz="2000" dirty="0"/>
              <a:t>must exist, </a:t>
            </a:r>
            <a:r>
              <a:rPr lang="en-US" altLang="zh-TW" sz="2000" dirty="0" smtClean="0"/>
              <a:t>they </a:t>
            </a:r>
            <a:r>
              <a:rPr lang="en-US" altLang="zh-TW" sz="2000" dirty="0"/>
              <a:t>are difficult to be found</a:t>
            </a:r>
          </a:p>
          <a:p>
            <a:pPr lvl="2" eaLnBrk="1" hangingPunct="1">
              <a:lnSpc>
                <a:spcPct val="90000"/>
              </a:lnSpc>
            </a:pPr>
            <a:r>
              <a:rPr lang="en-HK" altLang="zh-TW" sz="2000" dirty="0" smtClean="0"/>
              <a:t>If this requirement is not satisfied,</a:t>
            </a:r>
            <a:r>
              <a:rPr lang="en-US" altLang="zh-TW" sz="2000" dirty="0" smtClean="0"/>
              <a:t> in methods (a) / (b)</a:t>
            </a:r>
          </a:p>
          <a:p>
            <a:pPr lvl="3" eaLnBrk="1" hangingPunct="1">
              <a:lnSpc>
                <a:spcPct val="90000"/>
              </a:lnSpc>
            </a:pPr>
            <a:r>
              <a:rPr lang="en-HK" altLang="zh-TW" sz="1600" dirty="0" smtClean="0"/>
              <a:t>M is</a:t>
            </a:r>
            <a:r>
              <a:rPr lang="en-US" altLang="zh-TW" sz="1600" dirty="0" smtClean="0"/>
              <a:t> exposed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600" dirty="0" smtClean="0"/>
              <a:t>Easy </a:t>
            </a:r>
            <a:r>
              <a:rPr lang="en-US" altLang="zh-TW" sz="1600" dirty="0" smtClean="0"/>
              <a:t>for the attacker to </a:t>
            </a:r>
            <a:r>
              <a:rPr lang="en-US" altLang="zh-TW" sz="1600" dirty="0" smtClean="0"/>
              <a:t>find another message </a:t>
            </a:r>
            <a:r>
              <a:rPr lang="en-US" altLang="zh-TW" sz="1600" dirty="0" smtClean="0"/>
              <a:t>M’, </a:t>
            </a:r>
            <a:r>
              <a:rPr lang="en-US" altLang="zh-TW" sz="1600" dirty="0"/>
              <a:t>where </a:t>
            </a:r>
            <a:r>
              <a:rPr lang="en-US" altLang="zh-TW" sz="1600" dirty="0" smtClean="0"/>
              <a:t>H(M</a:t>
            </a:r>
            <a:r>
              <a:rPr lang="en-US" altLang="zh-TW" sz="1600" dirty="0"/>
              <a:t>) = H(M</a:t>
            </a:r>
            <a:r>
              <a:rPr lang="en-US" altLang="zh-TW" sz="1600" dirty="0" smtClean="0"/>
              <a:t>’)</a:t>
            </a:r>
          </a:p>
          <a:p>
            <a:pPr lvl="3" eaLnBrk="1" hangingPunct="1">
              <a:lnSpc>
                <a:spcPct val="90000"/>
              </a:lnSpc>
            </a:pPr>
            <a:r>
              <a:rPr lang="en-HK" altLang="zh-TW" sz="1600" dirty="0" smtClean="0"/>
              <a:t>It follows that </a:t>
            </a:r>
            <a:r>
              <a:rPr lang="en-US" altLang="zh-TW" sz="1600" dirty="0"/>
              <a:t>Encrypted H(M) = Encrypted H(M’)</a:t>
            </a:r>
            <a:endParaRPr lang="en-US" altLang="zh-TW" sz="1600" dirty="0" smtClean="0"/>
          </a:p>
          <a:p>
            <a:pPr lvl="3" eaLnBrk="1" hangingPunct="1">
              <a:lnSpc>
                <a:spcPct val="90000"/>
              </a:lnSpc>
            </a:pPr>
            <a:r>
              <a:rPr lang="en-US" altLang="zh-TW" sz="1600" dirty="0" smtClean="0"/>
              <a:t>Since Encrypted </a:t>
            </a:r>
            <a:r>
              <a:rPr lang="en-US" altLang="zh-TW" sz="1600" dirty="0"/>
              <a:t>H(M) </a:t>
            </a:r>
            <a:r>
              <a:rPr lang="en-US" altLang="zh-TW" sz="1600" dirty="0" smtClean="0"/>
              <a:t>is also exposed</a:t>
            </a:r>
            <a:r>
              <a:rPr lang="en-HK" altLang="zh-TW" sz="1600" dirty="0" smtClean="0"/>
              <a:t>, </a:t>
            </a:r>
            <a:r>
              <a:rPr lang="en-US" altLang="zh-TW" sz="1600" dirty="0" smtClean="0"/>
              <a:t>the </a:t>
            </a:r>
            <a:r>
              <a:rPr lang="en-US" altLang="zh-TW" sz="1600" dirty="0"/>
              <a:t>attacker does not need to know the secret key / the private key to obtain the encrypted digest for M’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600" dirty="0" smtClean="0"/>
              <a:t>The attacker can </a:t>
            </a:r>
            <a:r>
              <a:rPr lang="en-US" altLang="zh-TW" sz="1600" dirty="0"/>
              <a:t>append Encrypted </a:t>
            </a:r>
            <a:r>
              <a:rPr lang="en-US" altLang="zh-TW" sz="1600" dirty="0" smtClean="0"/>
              <a:t>H(M) to M</a:t>
            </a:r>
            <a:r>
              <a:rPr lang="en-US" altLang="zh-TW" sz="1600" dirty="0"/>
              <a:t>’, </a:t>
            </a:r>
            <a:r>
              <a:rPr lang="en-US" altLang="zh-TW" sz="1600" dirty="0" smtClean="0"/>
              <a:t>and pretend the sender to send M’.</a:t>
            </a:r>
          </a:p>
          <a:p>
            <a:pPr lvl="3" eaLnBrk="1" hangingPunct="1">
              <a:lnSpc>
                <a:spcPct val="90000"/>
              </a:lnSpc>
            </a:pPr>
            <a:endParaRPr lang="en-US" altLang="zh-TW" sz="1800" dirty="0"/>
          </a:p>
          <a:p>
            <a:pPr lvl="3" eaLnBrk="1" hangingPunct="1">
              <a:lnSpc>
                <a:spcPct val="90000"/>
              </a:lnSpc>
            </a:pPr>
            <a:endParaRPr lang="en-US" altLang="zh-TW" sz="1800" dirty="0" smtClean="0"/>
          </a:p>
          <a:p>
            <a:pPr lvl="2" eaLnBrk="1" hangingPunct="1">
              <a:lnSpc>
                <a:spcPct val="90000"/>
              </a:lnSpc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4168889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E1322D38-5E9E-4BB2-9C57-25AF1F206B25}" type="slidenum">
              <a:rPr lang="zh-TW" altLang="en-US" sz="1400"/>
              <a:pPr/>
              <a:t>17</a:t>
            </a:fld>
            <a:endParaRPr lang="en-US" altLang="zh-TW" sz="14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6019800"/>
          </a:xfrm>
        </p:spPr>
        <p:txBody>
          <a:bodyPr/>
          <a:lstStyle/>
          <a:p>
            <a:pPr marL="990600" lvl="1" indent="-533400" eaLnBrk="1" hangingPunct="1">
              <a:lnSpc>
                <a:spcPct val="90000"/>
              </a:lnSpc>
              <a:buFont typeface="Times New Roman" panose="02020603050405020304" pitchFamily="18" charset="0"/>
              <a:buAutoNum type="arabicPeriod" startAt="6"/>
            </a:pPr>
            <a:r>
              <a:rPr lang="en-US" altLang="zh-TW" dirty="0" smtClean="0"/>
              <a:t>It is computationally infeasible to find any pair of (x, y) such that H(x) = H(y).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b="1" dirty="0" smtClean="0">
                <a:solidFill>
                  <a:srgbClr val="0070C0"/>
                </a:solidFill>
              </a:rPr>
              <a:t>Strong Collision Resistance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A hash function having this property is a strong hash function.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Otherwise, it is a weak hash function.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This property is used to protect against the </a:t>
            </a:r>
            <a:r>
              <a:rPr lang="en-US" altLang="zh-TW" b="1" dirty="0" smtClean="0">
                <a:solidFill>
                  <a:srgbClr val="0070C0"/>
                </a:solidFill>
              </a:rPr>
              <a:t>birthday attack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2" eaLnBrk="1" hangingPunct="1">
              <a:lnSpc>
                <a:spcPct val="90000"/>
              </a:lnSpc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CEE2140C-9935-47A5-92C1-09B200054E48}" type="slidenum">
              <a:rPr lang="zh-TW" altLang="en-US" sz="1400"/>
              <a:pPr/>
              <a:t>18</a:t>
            </a:fld>
            <a:endParaRPr lang="en-US" altLang="zh-TW" sz="140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609600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Birthday Paradox</a:t>
            </a:r>
          </a:p>
          <a:p>
            <a:pPr lvl="1" eaLnBrk="1" hangingPunct="1"/>
            <a:r>
              <a:rPr lang="en-US" altLang="zh-TW" sz="2400" dirty="0" smtClean="0"/>
              <a:t>It gets its name from the surprising result that the probability that two or more people in a group of 23 share the same birthday is greater than 0.5.</a:t>
            </a:r>
          </a:p>
          <a:p>
            <a:pPr lvl="1" eaLnBrk="1" hangingPunct="1"/>
            <a:r>
              <a:rPr lang="en-US" altLang="zh-TW" sz="2400" dirty="0" smtClean="0"/>
              <a:t>If a function, when supplied with a random input, returns one of </a:t>
            </a:r>
            <a:r>
              <a:rPr lang="en-US" altLang="zh-TW" sz="2400" i="1" dirty="0" smtClean="0"/>
              <a:t>k</a:t>
            </a:r>
            <a:r>
              <a:rPr lang="en-US" altLang="zh-TW" sz="2400" dirty="0" smtClean="0"/>
              <a:t> equally-likely values, then by repeatedly evaluating the function for different inputs, the chance to have the same output is 50% after about 1.2</a:t>
            </a:r>
            <a:r>
              <a:rPr lang="en-US" altLang="zh-TW" sz="2400" i="1" dirty="0" smtClean="0"/>
              <a:t>k</a:t>
            </a:r>
            <a:r>
              <a:rPr lang="en-US" altLang="zh-TW" sz="2400" baseline="30000" dirty="0" smtClean="0"/>
              <a:t>0.5 </a:t>
            </a:r>
            <a:r>
              <a:rPr lang="en-US" altLang="zh-TW" sz="2400" dirty="0" smtClean="0"/>
              <a:t>samples.</a:t>
            </a:r>
          </a:p>
          <a:p>
            <a:pPr lvl="1" eaLnBrk="1" hangingPunct="1"/>
            <a:r>
              <a:rPr lang="en-US" altLang="zh-TW" sz="2400" dirty="0" smtClean="0"/>
              <a:t>For the above birthday paradox, replace </a:t>
            </a:r>
            <a:r>
              <a:rPr lang="en-US" altLang="zh-TW" sz="2400" i="1" dirty="0" smtClean="0"/>
              <a:t>k</a:t>
            </a:r>
            <a:r>
              <a:rPr lang="en-US" altLang="zh-TW" sz="2400" dirty="0" smtClean="0"/>
              <a:t> with 365. </a:t>
            </a:r>
          </a:p>
          <a:p>
            <a:pPr lvl="2"/>
            <a:r>
              <a:rPr lang="en-US" altLang="zh-TW" sz="2000" dirty="0" smtClean="0"/>
              <a:t>For simplicity, we exclude leap year and assume that the 365 possible birthdays are equally-likely.</a:t>
            </a:r>
          </a:p>
          <a:p>
            <a:pPr lvl="2"/>
            <a:r>
              <a:rPr lang="en-US" altLang="zh-TW" sz="2000" dirty="0" smtClean="0"/>
              <a:t>The chance of two or more people having the same birthday:</a:t>
            </a:r>
          </a:p>
          <a:p>
            <a:pPr lvl="3"/>
            <a:r>
              <a:rPr lang="en-US" altLang="zh-TW" sz="1600" dirty="0" smtClean="0"/>
              <a:t>100% for 366 people</a:t>
            </a:r>
          </a:p>
          <a:p>
            <a:pPr lvl="3"/>
            <a:r>
              <a:rPr lang="en-US" altLang="zh-TW" sz="1600" dirty="0" smtClean="0"/>
              <a:t>99.9% for 70 people</a:t>
            </a:r>
          </a:p>
          <a:p>
            <a:pPr lvl="3"/>
            <a:r>
              <a:rPr lang="en-US" altLang="zh-TW" sz="1600" dirty="0" smtClean="0"/>
              <a:t>50.7% for 23 people</a:t>
            </a:r>
          </a:p>
          <a:p>
            <a:pPr lvl="1" eaLnBrk="1" hangingPunct="1"/>
            <a:endParaRPr lang="en-US" altLang="zh-TW" sz="2400" dirty="0" smtClean="0"/>
          </a:p>
          <a:p>
            <a:pPr lvl="1" eaLnBrk="1" hangingPunct="1"/>
            <a:endParaRPr lang="en-US" altLang="zh-TW" sz="24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99FDBD5F-F991-4DE2-913B-FA72614B4C5E}" type="slidenum">
              <a:rPr lang="zh-TW" altLang="en-US" sz="1400"/>
              <a:pPr/>
              <a:t>19</a:t>
            </a:fld>
            <a:endParaRPr lang="en-US" altLang="zh-TW" sz="140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Birthday Attack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To sign a message, the sender has to append a </a:t>
            </a:r>
            <a:r>
              <a:rPr lang="en-US" altLang="zh-TW" sz="2400" i="1" dirty="0" smtClean="0"/>
              <a:t>m</a:t>
            </a:r>
            <a:r>
              <a:rPr lang="en-US" altLang="zh-TW" sz="2400" dirty="0" smtClean="0"/>
              <a:t>-bit signature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The signature can be obtained by applying a hash function to the message and then encrypt the digest using the private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But if the hash function does not satisfy the 6</a:t>
            </a:r>
            <a:r>
              <a:rPr lang="en-US" altLang="zh-TW" sz="2400" baseline="30000" dirty="0" smtClean="0"/>
              <a:t>th</a:t>
            </a:r>
            <a:r>
              <a:rPr lang="en-US" altLang="zh-TW" sz="2400" dirty="0" smtClean="0"/>
              <a:t> property, an attacker can trick a victim to sign a fraudulent message by the steps on the next page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64EE61DD-8D99-45D5-9597-687CD4E3DA18}" type="slidenum">
              <a:rPr lang="zh-TW" altLang="en-US" sz="1400"/>
              <a:pPr/>
              <a:t>2</a:t>
            </a:fld>
            <a:endParaRPr lang="en-US" altLang="zh-TW" sz="14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Message Authentication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Protection against falsification of data and transactions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Message authentication is a procedure that allows communicating parties to verify that the received messages are authentic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Source is authentic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Contents of the message have not been altered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Sequence relative to other messages flowing between two parties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Message’s timeliness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Avoid replay attack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A947C7E4-AACA-4E1A-B9A4-E1D0BC1F1A24}" type="slidenum">
              <a:rPr lang="zh-TW" altLang="en-US" sz="1400"/>
              <a:pPr/>
              <a:t>20</a:t>
            </a:fld>
            <a:endParaRPr lang="en-US" altLang="zh-TW" sz="14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6248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Generate a set of 2</a:t>
            </a:r>
            <a:r>
              <a:rPr lang="en-US" altLang="zh-TW" sz="2000" i="1" baseline="30000" dirty="0" smtClean="0"/>
              <a:t>m</a:t>
            </a:r>
            <a:r>
              <a:rPr lang="en-US" altLang="zh-TW" sz="2000" baseline="30000" dirty="0" smtClean="0"/>
              <a:t>/2</a:t>
            </a:r>
            <a:r>
              <a:rPr lang="en-US" altLang="zh-TW" sz="2000" dirty="0" smtClean="0"/>
              <a:t> normal messages, all conveying the same meaning.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Generate another set of 2</a:t>
            </a:r>
            <a:r>
              <a:rPr lang="en-US" altLang="zh-TW" sz="2000" i="1" baseline="30000" dirty="0" smtClean="0"/>
              <a:t>m</a:t>
            </a:r>
            <a:r>
              <a:rPr lang="en-US" altLang="zh-TW" sz="2000" baseline="30000" dirty="0" smtClean="0"/>
              <a:t>/2</a:t>
            </a:r>
            <a:r>
              <a:rPr lang="en-US" altLang="zh-TW" sz="2000" dirty="0" smtClean="0"/>
              <a:t> fraudulent messages, all conveying another meaning in the same way.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Match the two sets to find a pair of messages (one normal and one fraudulent) with the same digest.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dirty="0" smtClean="0"/>
              <a:t>By birthday paradox, the probability of success is high.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Offer the victim the paired normal message to sign to obtain the signature (encrypted digest of the paired normal message)</a:t>
            </a:r>
          </a:p>
          <a:p>
            <a:pPr lvl="1" eaLnBrk="1" hangingPunct="1">
              <a:lnSpc>
                <a:spcPct val="90000"/>
              </a:lnSpc>
            </a:pPr>
            <a:r>
              <a:rPr lang="en-HK" altLang="zh-TW" sz="2000" dirty="0" smtClean="0"/>
              <a:t>Encrypted digest of the paired normal message = </a:t>
            </a:r>
            <a:r>
              <a:rPr lang="en-HK" altLang="zh-TW" sz="2000" dirty="0"/>
              <a:t>Encrypted digest of the paired </a:t>
            </a:r>
            <a:r>
              <a:rPr lang="en-US" altLang="zh-TW" sz="2000" dirty="0"/>
              <a:t>fraudulent</a:t>
            </a:r>
            <a:r>
              <a:rPr lang="en-HK" altLang="zh-TW" sz="2000" dirty="0" smtClean="0"/>
              <a:t> message </a:t>
            </a:r>
            <a:endParaRPr lang="en-US" altLang="zh-TW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Attach the signature with the paired fraudulent message and claims that the victim has signed the paired fraudulent message</a:t>
            </a:r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2752725" y="5016500"/>
            <a:ext cx="1047082" cy="160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r>
              <a:rPr lang="en-US" altLang="en-US" sz="1400" dirty="0" smtClean="0"/>
              <a:t>Yes</a:t>
            </a:r>
          </a:p>
          <a:p>
            <a:r>
              <a:rPr lang="en-US" altLang="en-US" sz="1400" dirty="0" smtClean="0"/>
              <a:t>Yes!</a:t>
            </a:r>
          </a:p>
          <a:p>
            <a:r>
              <a:rPr lang="en-US" altLang="en-US" sz="1400" dirty="0"/>
              <a:t>Yes</a:t>
            </a:r>
            <a:r>
              <a:rPr lang="en-US" altLang="en-US" sz="1400" dirty="0" smtClean="0"/>
              <a:t>!!</a:t>
            </a:r>
            <a:endParaRPr lang="en-US" altLang="en-US" sz="1400" dirty="0"/>
          </a:p>
          <a:p>
            <a:r>
              <a:rPr lang="en-US" altLang="en-US" sz="1400" dirty="0" smtClean="0"/>
              <a:t>YES</a:t>
            </a:r>
          </a:p>
          <a:p>
            <a:r>
              <a:rPr lang="en-US" altLang="en-US" sz="1400" dirty="0" smtClean="0"/>
              <a:t>Sure</a:t>
            </a:r>
            <a:endParaRPr lang="en-US" altLang="en-US" sz="1400" dirty="0"/>
          </a:p>
          <a:p>
            <a:r>
              <a:rPr lang="en-US" altLang="en-US" sz="1400" dirty="0"/>
              <a:t>No problem</a:t>
            </a:r>
          </a:p>
          <a:p>
            <a:r>
              <a:rPr lang="en-US" altLang="en-US" sz="1400" dirty="0" smtClean="0"/>
              <a:t>…</a:t>
            </a:r>
            <a:endParaRPr lang="en-US" altLang="en-US" sz="1400" dirty="0"/>
          </a:p>
        </p:txBody>
      </p:sp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5413375" y="5016500"/>
            <a:ext cx="1219200" cy="160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r>
              <a:rPr lang="en-US" altLang="en-US" sz="1400" dirty="0" smtClean="0"/>
              <a:t>No</a:t>
            </a:r>
          </a:p>
          <a:p>
            <a:r>
              <a:rPr lang="en-US" altLang="en-US" sz="1400" dirty="0" smtClean="0"/>
              <a:t>No!</a:t>
            </a:r>
          </a:p>
          <a:p>
            <a:r>
              <a:rPr lang="en-US" altLang="en-US" sz="1400" dirty="0" smtClean="0"/>
              <a:t>No!!</a:t>
            </a:r>
          </a:p>
          <a:p>
            <a:r>
              <a:rPr lang="en-US" altLang="en-US" sz="1400" dirty="0" smtClean="0"/>
              <a:t>NO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 err="1" smtClean="0"/>
              <a:t>No</a:t>
            </a:r>
            <a:r>
              <a:rPr lang="en-US" altLang="en-US" sz="1400" dirty="0" smtClean="0"/>
              <a:t> way</a:t>
            </a:r>
            <a:endParaRPr lang="en-US" altLang="en-US" sz="1400" dirty="0"/>
          </a:p>
          <a:p>
            <a:r>
              <a:rPr lang="en-US" altLang="en-US" sz="1400" dirty="0" smtClean="0"/>
              <a:t>Negative</a:t>
            </a:r>
            <a:endParaRPr lang="en-US" altLang="en-US" sz="1400" dirty="0"/>
          </a:p>
          <a:p>
            <a:r>
              <a:rPr lang="en-US" altLang="en-US" sz="1400" dirty="0"/>
              <a:t>…</a:t>
            </a:r>
          </a:p>
        </p:txBody>
      </p:sp>
      <p:sp>
        <p:nvSpPr>
          <p:cNvPr id="20486" name="TextBox 1"/>
          <p:cNvSpPr txBox="1">
            <a:spLocks noChangeArrowheads="1"/>
          </p:cNvSpPr>
          <p:nvPr/>
        </p:nvSpPr>
        <p:spPr bwMode="auto">
          <a:xfrm>
            <a:off x="2425802" y="4648200"/>
            <a:ext cx="1844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r>
              <a:rPr lang="en-US" altLang="en-US" sz="1800" dirty="0"/>
              <a:t>Normal Messages</a:t>
            </a:r>
          </a:p>
        </p:txBody>
      </p:sp>
      <p:sp>
        <p:nvSpPr>
          <p:cNvPr id="20487" name="TextBox 6"/>
          <p:cNvSpPr txBox="1">
            <a:spLocks noChangeArrowheads="1"/>
          </p:cNvSpPr>
          <p:nvPr/>
        </p:nvSpPr>
        <p:spPr bwMode="auto">
          <a:xfrm>
            <a:off x="4953000" y="4648200"/>
            <a:ext cx="2139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r>
              <a:rPr lang="en-US" altLang="en-US" sz="1800" dirty="0"/>
              <a:t>Fraudulent Messages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CDA50705-7830-4E5D-B41B-D5FB70350BDC}" type="slidenum">
              <a:rPr lang="zh-TW" altLang="en-US" sz="1400"/>
              <a:pPr/>
              <a:t>21</a:t>
            </a:fld>
            <a:endParaRPr lang="en-US" altLang="zh-TW" sz="140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617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solidFill>
                  <a:schemeClr val="accent2"/>
                </a:solidFill>
              </a:rPr>
              <a:t>MD5 (Message Digest Algorithm 5)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Developed by Ron </a:t>
            </a:r>
            <a:r>
              <a:rPr lang="en-US" altLang="zh-TW" sz="2400" dirty="0" err="1" smtClean="0"/>
              <a:t>Rivest</a:t>
            </a:r>
            <a:r>
              <a:rPr lang="en-US" altLang="zh-TW" sz="2400" dirty="0" smtClean="0"/>
              <a:t> in 1992.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Input: arbitrary length.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Output: 128-bit message digest.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On paper, </a:t>
            </a:r>
            <a:r>
              <a:rPr lang="en-US" altLang="zh-TW" sz="2400" dirty="0" smtClean="0"/>
              <a:t>finding a message with a given digest is on the order of  2</a:t>
            </a:r>
            <a:r>
              <a:rPr lang="en-US" altLang="zh-TW" sz="2400" baseline="30000" dirty="0" smtClean="0"/>
              <a:t>128</a:t>
            </a:r>
            <a:r>
              <a:rPr lang="en-US" altLang="zh-TW" sz="2400" dirty="0" smtClean="0"/>
              <a:t> operations.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On paper, finding a collision (two messages having the same message digest) is on the order of 2</a:t>
            </a:r>
            <a:r>
              <a:rPr lang="en-US" altLang="zh-TW" sz="2400" baseline="30000" dirty="0" smtClean="0"/>
              <a:t>64 </a:t>
            </a:r>
            <a:r>
              <a:rPr lang="en-US" altLang="zh-TW" sz="2400" dirty="0" smtClean="0"/>
              <a:t>operations.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The following diagrams highlight the MD5 algorithm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B62B4E71-945F-4C24-88D5-DE293FB01974}" type="slidenum">
              <a:rPr lang="zh-TW" altLang="en-US" sz="1400"/>
              <a:pPr/>
              <a:t>22</a:t>
            </a:fld>
            <a:endParaRPr lang="en-US" altLang="zh-TW" sz="1400"/>
          </a:p>
        </p:txBody>
      </p:sp>
      <p:pic>
        <p:nvPicPr>
          <p:cNvPr id="22531" name="Picture 3" descr="F9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508000"/>
            <a:ext cx="7680325" cy="584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005013" y="6386513"/>
            <a:ext cx="5386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 dirty="0" err="1">
                <a:solidFill>
                  <a:srgbClr val="FF3300"/>
                </a:solidFill>
              </a:rPr>
              <a:t>Source:http</a:t>
            </a:r>
            <a:r>
              <a:rPr lang="en-US" altLang="zh-TW" sz="1200" dirty="0">
                <a:solidFill>
                  <a:srgbClr val="FF3300"/>
                </a:solidFill>
              </a:rPr>
              <a:t>://cwx.prenhall.com/</a:t>
            </a:r>
            <a:r>
              <a:rPr lang="en-US" altLang="zh-TW" sz="1200" dirty="0" err="1">
                <a:solidFill>
                  <a:srgbClr val="FF3300"/>
                </a:solidFill>
              </a:rPr>
              <a:t>bookbind</a:t>
            </a:r>
            <a:r>
              <a:rPr lang="en-US" altLang="zh-TW" sz="1200" dirty="0">
                <a:solidFill>
                  <a:srgbClr val="FF3300"/>
                </a:solidFill>
              </a:rPr>
              <a:t>/</a:t>
            </a:r>
            <a:r>
              <a:rPr lang="en-US" altLang="zh-TW" sz="1200" dirty="0" err="1">
                <a:solidFill>
                  <a:srgbClr val="FF3300"/>
                </a:solidFill>
              </a:rPr>
              <a:t>pubbooks</a:t>
            </a:r>
            <a:r>
              <a:rPr lang="en-US" altLang="zh-TW" sz="1200" dirty="0">
                <a:solidFill>
                  <a:srgbClr val="FF3300"/>
                </a:solidFill>
              </a:rPr>
              <a:t>/stallings8/chapter0/deluxe.html</a:t>
            </a:r>
            <a:r>
              <a:rPr lang="en-US" altLang="zh-TW" sz="1600" dirty="0">
                <a:solidFill>
                  <a:srgbClr val="FF33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2A5104CC-C5FC-4456-AF26-1717ADB34B24}" type="slidenum">
              <a:rPr lang="zh-TW" altLang="en-US" sz="1400"/>
              <a:pPr/>
              <a:t>23</a:t>
            </a:fld>
            <a:endParaRPr lang="en-US" altLang="zh-TW" sz="1400"/>
          </a:p>
        </p:txBody>
      </p:sp>
      <p:pic>
        <p:nvPicPr>
          <p:cNvPr id="23555" name="Picture 2" descr="F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200025"/>
            <a:ext cx="4294188" cy="620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2005013" y="6386513"/>
            <a:ext cx="5386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FF3300"/>
                </a:solidFill>
              </a:rPr>
              <a:t>Source:http://cwx.prenhall.com/bookbind/pubbooks/stallings8/chapter0/deluxe.html</a:t>
            </a:r>
            <a:r>
              <a:rPr lang="en-US" altLang="zh-TW" sz="1600">
                <a:solidFill>
                  <a:srgbClr val="FF33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D29299D3-4E26-422E-B5AE-677B9B73BBA6}" type="slidenum">
              <a:rPr lang="zh-TW" altLang="en-US" sz="1400"/>
              <a:pPr/>
              <a:t>24</a:t>
            </a:fld>
            <a:endParaRPr lang="en-US" altLang="zh-TW" sz="14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However, MD5 is now considered broken in terms of collision </a:t>
            </a:r>
            <a:r>
              <a:rPr lang="en-US" altLang="zh-TW" dirty="0" smtClean="0"/>
              <a:t>resistance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A </a:t>
            </a:r>
            <a:r>
              <a:rPr lang="en-US" altLang="zh-TW" u="sng" dirty="0"/>
              <a:t>practical</a:t>
            </a:r>
            <a:r>
              <a:rPr lang="en-US" altLang="zh-TW" dirty="0"/>
              <a:t> collision attack with the complexity of 2</a:t>
            </a:r>
            <a:r>
              <a:rPr lang="en-US" altLang="zh-TW" baseline="30000" dirty="0"/>
              <a:t>18 </a:t>
            </a:r>
            <a:r>
              <a:rPr lang="en-US" altLang="zh-TW" dirty="0"/>
              <a:t>operations was presented in 2013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dirty="0"/>
              <a:t>Can be done by modern computers in terms of seconds</a:t>
            </a:r>
            <a:endParaRPr lang="en-US" altLang="zh-TW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Hence, MD5 </a:t>
            </a:r>
            <a:r>
              <a:rPr lang="en-US" altLang="zh-TW" dirty="0"/>
              <a:t>should not be </a:t>
            </a:r>
            <a:r>
              <a:rPr lang="en-US" altLang="zh-TW" dirty="0" smtClean="0"/>
              <a:t>used for the applications that rely on the collision resistance, such as </a:t>
            </a:r>
            <a:r>
              <a:rPr lang="en-HK" altLang="zh-TW" dirty="0" smtClean="0"/>
              <a:t>digital signatures and digital certificates</a:t>
            </a:r>
            <a:endParaRPr lang="en-US" altLang="zh-TW" dirty="0" smtClean="0"/>
          </a:p>
          <a:p>
            <a:pPr marL="1371600" lvl="3" indent="0" eaLnBrk="1" hangingPunct="1">
              <a:lnSpc>
                <a:spcPct val="90000"/>
              </a:lnSpc>
              <a:buNone/>
            </a:pPr>
            <a:endParaRPr lang="en-US" altLang="zh-TW" sz="1800" baseline="30000" dirty="0"/>
          </a:p>
        </p:txBody>
      </p:sp>
    </p:spTree>
    <p:extLst>
      <p:ext uri="{BB962C8B-B14F-4D97-AF65-F5344CB8AC3E}">
        <p14:creationId xmlns:p14="http://schemas.microsoft.com/office/powerpoint/2010/main" val="916801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D29299D3-4E26-422E-B5AE-677B9B73BBA6}" type="slidenum">
              <a:rPr lang="zh-TW" altLang="en-US" sz="1400"/>
              <a:pPr/>
              <a:t>25</a:t>
            </a:fld>
            <a:endParaRPr lang="en-US" altLang="zh-TW" sz="14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HK" altLang="zh-TW" dirty="0" smtClean="0"/>
              <a:t>The </a:t>
            </a:r>
            <a:r>
              <a:rPr lang="en-HK" altLang="zh-TW" dirty="0" smtClean="0"/>
              <a:t>preimage resistance of MD5 still </a:t>
            </a:r>
            <a:r>
              <a:rPr lang="en-HK" altLang="zh-TW" dirty="0" smtClean="0"/>
              <a:t>holds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There </a:t>
            </a:r>
            <a:r>
              <a:rPr lang="en-US" altLang="zh-TW" dirty="0" smtClean="0"/>
              <a:t>is only a </a:t>
            </a:r>
            <a:r>
              <a:rPr lang="en-US" altLang="zh-TW" u="sng" dirty="0"/>
              <a:t>theoretical</a:t>
            </a:r>
            <a:r>
              <a:rPr lang="en-US" altLang="zh-TW" dirty="0"/>
              <a:t> preimage attack with the complexity of 2</a:t>
            </a:r>
            <a:r>
              <a:rPr lang="en-US" altLang="zh-TW" baseline="30000" dirty="0"/>
              <a:t>123.4 </a:t>
            </a:r>
            <a:r>
              <a:rPr lang="en-US" altLang="zh-TW" dirty="0" smtClean="0"/>
              <a:t>operations, presented </a:t>
            </a:r>
            <a:r>
              <a:rPr lang="en-US" altLang="zh-TW" dirty="0"/>
              <a:t>in 2009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zh-TW" sz="2000" dirty="0"/>
              <a:t>Nvidia </a:t>
            </a:r>
            <a:r>
              <a:rPr lang="en-US" altLang="zh-TW" sz="2000" dirty="0"/>
              <a:t>GeForce </a:t>
            </a:r>
            <a:r>
              <a:rPr lang="pt-BR" altLang="zh-TW" sz="2000" dirty="0"/>
              <a:t>RTX 2080 Ti </a:t>
            </a:r>
            <a:r>
              <a:rPr lang="pt-BR" altLang="zh-TW" sz="2000" dirty="0" smtClean="0"/>
              <a:t>GPU: </a:t>
            </a:r>
            <a:r>
              <a:rPr lang="en-US" altLang="zh-TW" sz="2000" dirty="0" smtClean="0"/>
              <a:t>50515.3MH/s</a:t>
            </a:r>
            <a:r>
              <a:rPr lang="en-US" altLang="zh-TW" sz="2000" dirty="0" smtClean="0">
                <a:sym typeface="Symbol" panose="05050102010706020507" pitchFamily="18" charset="2"/>
              </a:rPr>
              <a:t> </a:t>
            </a:r>
            <a:r>
              <a:rPr lang="en-US" altLang="zh-TW" sz="2000" dirty="0">
                <a:sym typeface="Symbol" panose="05050102010706020507" pitchFamily="18" charset="2"/>
              </a:rPr>
              <a:t>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2</a:t>
            </a:r>
            <a:r>
              <a:rPr lang="en-US" altLang="zh-TW" sz="2000" baseline="30000" dirty="0" smtClean="0"/>
              <a:t>35.55</a:t>
            </a:r>
            <a:r>
              <a:rPr lang="en-US" altLang="zh-TW" sz="2000" dirty="0" smtClean="0"/>
              <a:t>H/s</a:t>
            </a:r>
            <a:endParaRPr lang="pt-BR" altLang="zh-TW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pt-BR" altLang="zh-TW" sz="2000" dirty="0" smtClean="0"/>
              <a:t>Nvidia Titan RTX GPU: </a:t>
            </a:r>
            <a:r>
              <a:rPr lang="en-US" altLang="zh-TW" sz="2000" dirty="0" smtClean="0"/>
              <a:t>64019.6MH/s</a:t>
            </a:r>
            <a:r>
              <a:rPr lang="en-US" altLang="zh-TW" sz="2000" dirty="0" smtClean="0">
                <a:sym typeface="Symbol" panose="05050102010706020507" pitchFamily="18" charset="2"/>
              </a:rPr>
              <a:t> </a:t>
            </a:r>
            <a:r>
              <a:rPr lang="en-US" altLang="zh-TW" sz="2000" dirty="0">
                <a:sym typeface="Symbol" panose="05050102010706020507" pitchFamily="18" charset="2"/>
              </a:rPr>
              <a:t>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2</a:t>
            </a:r>
            <a:r>
              <a:rPr lang="en-US" altLang="zh-TW" sz="2000" baseline="30000" dirty="0" smtClean="0"/>
              <a:t>35.90</a:t>
            </a:r>
            <a:r>
              <a:rPr lang="en-US" altLang="zh-TW" sz="2000" dirty="0" smtClean="0"/>
              <a:t>H/s</a:t>
            </a:r>
            <a:endParaRPr lang="pt-BR" altLang="zh-TW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pt-BR" altLang="zh-TW" sz="2000" b="1" u="sng" dirty="0" smtClean="0"/>
              <a:t>8x</a:t>
            </a:r>
            <a:r>
              <a:rPr lang="pt-BR" altLang="zh-TW" sz="2000" dirty="0" smtClean="0"/>
              <a:t> Nvidia </a:t>
            </a:r>
            <a:r>
              <a:rPr lang="en-US" altLang="zh-TW" sz="2000" dirty="0" smtClean="0"/>
              <a:t>GeForce </a:t>
            </a:r>
            <a:r>
              <a:rPr lang="pt-BR" altLang="zh-TW" sz="2000" dirty="0" smtClean="0"/>
              <a:t>GTX 1080 Ti GPUs: </a:t>
            </a:r>
            <a:r>
              <a:rPr lang="en-US" altLang="zh-TW" sz="2000" dirty="0" smtClean="0"/>
              <a:t>307.2GH/s </a:t>
            </a:r>
            <a:r>
              <a:rPr lang="en-US" altLang="zh-TW" sz="2000" dirty="0" smtClean="0">
                <a:sym typeface="Symbol" panose="05050102010706020507" pitchFamily="18" charset="2"/>
              </a:rPr>
              <a:t></a:t>
            </a:r>
            <a:r>
              <a:rPr lang="en-US" altLang="zh-TW" sz="2000" dirty="0" smtClean="0"/>
              <a:t> 2</a:t>
            </a:r>
            <a:r>
              <a:rPr lang="en-US" altLang="zh-TW" sz="2000" baseline="30000" dirty="0" smtClean="0"/>
              <a:t>38.16</a:t>
            </a:r>
            <a:r>
              <a:rPr lang="en-US" altLang="zh-TW" sz="2000" dirty="0" smtClean="0"/>
              <a:t>H/s</a:t>
            </a:r>
            <a:endParaRPr lang="en-US" altLang="zh-TW" sz="20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/>
              <a:t>Estimate: 2</a:t>
            </a:r>
            <a:r>
              <a:rPr lang="en-US" altLang="zh-TW" sz="2000" baseline="30000" dirty="0" smtClean="0"/>
              <a:t>123.4 </a:t>
            </a:r>
            <a:r>
              <a:rPr lang="en-US" altLang="zh-TW" sz="2000" dirty="0" smtClean="0"/>
              <a:t>/ 2</a:t>
            </a:r>
            <a:r>
              <a:rPr lang="en-US" altLang="zh-TW" sz="2000" baseline="30000" dirty="0" smtClean="0"/>
              <a:t>38.16 </a:t>
            </a:r>
            <a:r>
              <a:rPr lang="en-US" altLang="zh-TW" sz="2000" dirty="0" smtClean="0"/>
              <a:t>seconds </a:t>
            </a:r>
            <a:r>
              <a:rPr lang="en-US" altLang="zh-TW" sz="2000" dirty="0" smtClean="0">
                <a:sym typeface="Symbol" panose="05050102010706020507" pitchFamily="18" charset="2"/>
              </a:rPr>
              <a:t></a:t>
            </a:r>
            <a:r>
              <a:rPr lang="en-US" altLang="zh-TW" sz="2000" dirty="0" smtClean="0"/>
              <a:t> 10</a:t>
            </a:r>
            <a:r>
              <a:rPr lang="en-US" altLang="zh-TW" sz="2000" baseline="30000" dirty="0" smtClean="0"/>
              <a:t>18</a:t>
            </a:r>
            <a:r>
              <a:rPr lang="en-US" altLang="zh-TW" sz="2000" dirty="0" smtClean="0"/>
              <a:t> years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But some still suggest that MD5 is not considered as a good password hashing function nowadays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The </a:t>
            </a:r>
            <a:r>
              <a:rPr lang="en-US" altLang="zh-TW" dirty="0"/>
              <a:t>computation of </a:t>
            </a:r>
            <a:r>
              <a:rPr lang="en-US" altLang="zh-TW" dirty="0" smtClean="0"/>
              <a:t>MD5 </a:t>
            </a:r>
            <a:r>
              <a:rPr lang="en-US" altLang="zh-TW" dirty="0"/>
              <a:t>is </a:t>
            </a:r>
            <a:r>
              <a:rPr lang="en-US" altLang="zh-TW" dirty="0" smtClean="0"/>
              <a:t>“too fast”</a:t>
            </a:r>
            <a:endParaRPr lang="en-US" altLang="zh-TW" dirty="0"/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In practice, dictionary attack can be achieved in a shorter time if only weak passwords are used</a:t>
            </a:r>
            <a:endParaRPr lang="en-US" altLang="zh-TW" dirty="0"/>
          </a:p>
          <a:p>
            <a:pPr lvl="1" eaLnBrk="1" hangingPunct="1">
              <a:lnSpc>
                <a:spcPct val="90000"/>
              </a:lnSpc>
            </a:pPr>
            <a:endParaRPr lang="en-US" altLang="zh-TW" sz="2400" dirty="0" smtClean="0"/>
          </a:p>
          <a:p>
            <a:pPr marL="1371600" lvl="3" indent="0" eaLnBrk="1" hangingPunct="1">
              <a:lnSpc>
                <a:spcPct val="90000"/>
              </a:lnSpc>
              <a:buNone/>
            </a:pPr>
            <a:endParaRPr lang="en-US" altLang="zh-TW" sz="1800" baseline="30000" dirty="0"/>
          </a:p>
        </p:txBody>
      </p:sp>
    </p:spTree>
    <p:extLst>
      <p:ext uri="{BB962C8B-B14F-4D97-AF65-F5344CB8AC3E}">
        <p14:creationId xmlns:p14="http://schemas.microsoft.com/office/powerpoint/2010/main" val="1822161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0CC7DA3D-DA06-4937-A03A-61664CEAD058}" type="slidenum">
              <a:rPr lang="zh-TW" altLang="en-US" sz="1400"/>
              <a:pPr/>
              <a:t>26</a:t>
            </a:fld>
            <a:endParaRPr lang="en-US" altLang="zh-TW" sz="140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solidFill>
                  <a:schemeClr val="accent2"/>
                </a:solidFill>
              </a:rPr>
              <a:t>Other Secure Hash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As was the case with symmetric block ciphers, designers of secure hash functions have been reluctant to depart from a proven structure.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/>
              <a:t>DES : </a:t>
            </a:r>
            <a:r>
              <a:rPr lang="en-US" altLang="zh-TW" sz="2000" dirty="0" err="1" smtClean="0"/>
              <a:t>Feistel</a:t>
            </a:r>
            <a:r>
              <a:rPr lang="en-US" altLang="zh-TW" sz="2000" dirty="0" smtClean="0"/>
              <a:t> cipher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800" dirty="0" smtClean="0"/>
              <a:t>Many subsequent block ciphers follow the </a:t>
            </a:r>
            <a:r>
              <a:rPr lang="en-US" altLang="zh-TW" sz="1800" dirty="0" err="1" smtClean="0"/>
              <a:t>Feistel</a:t>
            </a:r>
            <a:r>
              <a:rPr lang="en-US" altLang="zh-TW" sz="1800" dirty="0" smtClean="0"/>
              <a:t> design.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Similarly, most important modern hash functions follow the basic structure of </a:t>
            </a:r>
            <a:r>
              <a:rPr lang="en-US" altLang="zh-TW" sz="2400" dirty="0" err="1" smtClean="0"/>
              <a:t>Merkle</a:t>
            </a:r>
            <a:r>
              <a:rPr lang="en-US" altLang="zh-TW" sz="2400" dirty="0" smtClean="0"/>
              <a:t>–</a:t>
            </a:r>
            <a:r>
              <a:rPr lang="en-US" altLang="zh-TW" sz="2400" dirty="0" err="1" smtClean="0"/>
              <a:t>Damgård</a:t>
            </a:r>
            <a:r>
              <a:rPr lang="en-US" altLang="zh-TW" sz="2400" dirty="0" smtClean="0"/>
              <a:t> (MD) construction.</a:t>
            </a:r>
          </a:p>
          <a:p>
            <a:pPr lvl="2" eaLnBrk="1" hangingPunct="1">
              <a:lnSpc>
                <a:spcPct val="90000"/>
              </a:lnSpc>
            </a:pPr>
            <a:r>
              <a:rPr lang="en-HK" altLang="zh-TW" sz="2000" dirty="0" smtClean="0"/>
              <a:t>See next page</a:t>
            </a:r>
            <a:endParaRPr lang="en-US" altLang="zh-TW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The structure can produce a secure hash function.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Concentrate to design a collision-resistant compression function.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4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B62B4E71-945F-4C24-88D5-DE293FB01974}" type="slidenum">
              <a:rPr lang="zh-TW" altLang="en-US" sz="1400"/>
              <a:pPr/>
              <a:t>27</a:t>
            </a:fld>
            <a:endParaRPr lang="en-US" altLang="zh-TW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352550"/>
            <a:ext cx="88773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4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33D36C22-0554-482E-8327-CF1F7689FC70}" type="slidenum">
              <a:rPr lang="zh-TW" altLang="en-US" sz="1400"/>
              <a:pPr/>
              <a:t>28</a:t>
            </a:fld>
            <a:endParaRPr lang="en-US" altLang="zh-TW" sz="140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solidFill>
                  <a:schemeClr val="accent2"/>
                </a:solidFill>
              </a:rPr>
              <a:t>SHA-1 (Secure Hash Algorithm 1)</a:t>
            </a:r>
          </a:p>
          <a:p>
            <a:pPr lvl="1" eaLnBrk="1" hangingPunct="1"/>
            <a:r>
              <a:rPr lang="en-US" altLang="zh-TW" sz="2400" dirty="0" smtClean="0"/>
              <a:t>Developed by the National Institute of Standard and Technology (NIST).</a:t>
            </a:r>
          </a:p>
          <a:p>
            <a:pPr lvl="1" eaLnBrk="1" hangingPunct="1"/>
            <a:r>
              <a:rPr lang="en-US" altLang="zh-TW" sz="2400" dirty="0" smtClean="0"/>
              <a:t>Published as a Federal Information Processing Standard (FIPS PUB 180) in 1993.</a:t>
            </a:r>
          </a:p>
          <a:p>
            <a:pPr lvl="1" eaLnBrk="1" hangingPunct="1"/>
            <a:r>
              <a:rPr lang="en-US" altLang="zh-TW" sz="2400" dirty="0" smtClean="0"/>
              <a:t>The revised version was issued in 1995 and is generally referred to as SHA-1.</a:t>
            </a:r>
          </a:p>
          <a:p>
            <a:pPr lvl="1" eaLnBrk="1" hangingPunct="1"/>
            <a:r>
              <a:rPr lang="en-US" altLang="zh-TW" sz="2400" dirty="0" smtClean="0"/>
              <a:t>Structure: </a:t>
            </a:r>
            <a:r>
              <a:rPr lang="en-US" altLang="zh-TW" sz="2400" dirty="0" err="1" smtClean="0"/>
              <a:t>Merkle</a:t>
            </a:r>
            <a:r>
              <a:rPr lang="en-US" altLang="zh-TW" sz="2400" dirty="0" smtClean="0"/>
              <a:t>–</a:t>
            </a:r>
            <a:r>
              <a:rPr lang="en-US" altLang="zh-TW" sz="2400" dirty="0" err="1" smtClean="0"/>
              <a:t>Damgård</a:t>
            </a:r>
            <a:r>
              <a:rPr lang="en-US" altLang="zh-TW" sz="2400" dirty="0" smtClean="0"/>
              <a:t> (MD) construction</a:t>
            </a:r>
          </a:p>
          <a:p>
            <a:pPr lvl="1" eaLnBrk="1" hangingPunct="1"/>
            <a:r>
              <a:rPr lang="en-US" altLang="zh-TW" sz="2400" dirty="0" smtClean="0"/>
              <a:t>Input message with max length of 2</a:t>
            </a:r>
            <a:r>
              <a:rPr lang="en-US" altLang="zh-TW" sz="2400" baseline="30000" dirty="0" smtClean="0"/>
              <a:t>64</a:t>
            </a:r>
            <a:r>
              <a:rPr lang="en-US" altLang="zh-TW" sz="2400" dirty="0" smtClean="0"/>
              <a:t> – 1 bits.</a:t>
            </a:r>
          </a:p>
          <a:p>
            <a:pPr lvl="1" eaLnBrk="1" hangingPunct="1"/>
            <a:r>
              <a:rPr lang="en-US" altLang="zh-TW" sz="2400" dirty="0" smtClean="0"/>
              <a:t>Output a 160-bit message digest.</a:t>
            </a:r>
          </a:p>
          <a:p>
            <a:pPr lvl="1" eaLnBrk="1" hangingPunct="1"/>
            <a:r>
              <a:rPr lang="en-US" altLang="zh-TW" sz="2400" dirty="0"/>
              <a:t>The following </a:t>
            </a:r>
            <a:r>
              <a:rPr lang="en-US" altLang="zh-TW" sz="2400" dirty="0" smtClean="0"/>
              <a:t>diagram shows the compression function used by SHA-1</a:t>
            </a:r>
            <a:endParaRPr lang="en-US" altLang="zh-TW" sz="2400" dirty="0"/>
          </a:p>
          <a:p>
            <a:pPr lvl="1" eaLnBrk="1" hangingPunct="1"/>
            <a:endParaRPr lang="en-US" altLang="zh-TW" sz="24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50D0EF1A-0D46-437C-BBA4-F9807C7ADBC5}" type="slidenum">
              <a:rPr lang="zh-TW" altLang="en-US" sz="1400"/>
              <a:pPr/>
              <a:t>29</a:t>
            </a:fld>
            <a:endParaRPr lang="en-US" altLang="zh-TW" sz="1400"/>
          </a:p>
        </p:txBody>
      </p:sp>
      <p:pic>
        <p:nvPicPr>
          <p:cNvPr id="28675" name="Picture 2" descr="F9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0" y="228600"/>
            <a:ext cx="4294188" cy="619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990600" y="636905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endParaRPr lang="zh-TW" altLang="en-US" sz="1600"/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2005013" y="6386513"/>
            <a:ext cx="5386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FF3300"/>
                </a:solidFill>
              </a:rPr>
              <a:t>Source:http://cwx.prenhall.com/bookbind/pubbooks/stallings8/chapter0/deluxe.html</a:t>
            </a:r>
            <a:r>
              <a:rPr lang="en-US" altLang="zh-TW" sz="1600">
                <a:solidFill>
                  <a:srgbClr val="FF33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B300FC8E-DB4A-4C02-B473-EAAB0A561338}" type="slidenum">
              <a:rPr lang="zh-TW" altLang="en-US" sz="1400"/>
              <a:pPr/>
              <a:t>3</a:t>
            </a:fld>
            <a:endParaRPr lang="en-US" altLang="zh-TW" sz="14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6172200"/>
          </a:xfrm>
        </p:spPr>
        <p:txBody>
          <a:bodyPr/>
          <a:lstStyle/>
          <a:p>
            <a:pPr lvl="1" eaLnBrk="1" hangingPunct="1"/>
            <a:r>
              <a:rPr lang="en-US" altLang="zh-TW" sz="2400" dirty="0" smtClean="0"/>
              <a:t>Replay attack</a:t>
            </a:r>
          </a:p>
          <a:p>
            <a:pPr lvl="2" eaLnBrk="1" hangingPunct="1"/>
            <a:r>
              <a:rPr lang="en-US" altLang="zh-TW" sz="2000" dirty="0" smtClean="0"/>
              <a:t>A user sends a hashed password to the server for authentication</a:t>
            </a:r>
          </a:p>
          <a:p>
            <a:pPr lvl="2" eaLnBrk="1" hangingPunct="1"/>
            <a:r>
              <a:rPr lang="en-US" altLang="zh-TW" sz="2000" dirty="0" smtClean="0"/>
              <a:t>The attacker sniffs the hashed password</a:t>
            </a:r>
          </a:p>
          <a:p>
            <a:pPr lvl="2" eaLnBrk="1" hangingPunct="1"/>
            <a:r>
              <a:rPr lang="en-US" altLang="zh-TW" sz="2000" dirty="0" smtClean="0"/>
              <a:t>Some time later, the attacker pretends to be the user and send the sniffed hashed password to the server</a:t>
            </a:r>
          </a:p>
          <a:p>
            <a:pPr lvl="2" eaLnBrk="1" hangingPunct="1"/>
            <a:endParaRPr lang="en-US" altLang="zh-TW" sz="2000" dirty="0" smtClean="0"/>
          </a:p>
          <a:p>
            <a:pPr lvl="2" eaLnBrk="1" hangingPunct="1"/>
            <a:endParaRPr lang="en-US" altLang="zh-TW" sz="2000" dirty="0" smtClean="0"/>
          </a:p>
          <a:p>
            <a:pPr lvl="2" eaLnBrk="1" hangingPunct="1"/>
            <a:endParaRPr lang="en-US" altLang="zh-TW" sz="2000" dirty="0" smtClean="0"/>
          </a:p>
          <a:p>
            <a:pPr lvl="2" eaLnBrk="1" hangingPunct="1"/>
            <a:endParaRPr lang="en-US" altLang="zh-TW" sz="2000" dirty="0" smtClean="0"/>
          </a:p>
          <a:p>
            <a:pPr lvl="2" eaLnBrk="1" hangingPunct="1"/>
            <a:endParaRPr lang="en-US" altLang="zh-TW" sz="2000" dirty="0" smtClean="0"/>
          </a:p>
          <a:p>
            <a:pPr lvl="2" eaLnBrk="1" hangingPunct="1"/>
            <a:endParaRPr lang="en-US" altLang="zh-TW" sz="2000" dirty="0" smtClean="0"/>
          </a:p>
          <a:p>
            <a:pPr lvl="2" eaLnBrk="1" hangingPunct="1"/>
            <a:endParaRPr lang="en-US" altLang="zh-TW" sz="2000" dirty="0" smtClean="0"/>
          </a:p>
          <a:p>
            <a:pPr eaLnBrk="1" hangingPunct="1"/>
            <a:r>
              <a:rPr lang="en-US" altLang="zh-TW" sz="2800" dirty="0" smtClean="0"/>
              <a:t>The following introduces different ways for message authentication</a:t>
            </a:r>
          </a:p>
        </p:txBody>
      </p:sp>
      <p:pic>
        <p:nvPicPr>
          <p:cNvPr id="4100" name="Picture 2" descr="C:\Users\Administrator\Desktop\300px-Replay_attack_on_hash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2438400"/>
            <a:ext cx="3048000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1"/>
          <p:cNvSpPr>
            <a:spLocks noChangeArrowheads="1"/>
          </p:cNvSpPr>
          <p:nvPr/>
        </p:nvSpPr>
        <p:spPr bwMode="auto">
          <a:xfrm>
            <a:off x="1420813" y="4479925"/>
            <a:ext cx="6340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r>
              <a:rPr lang="en-US" altLang="en-US" sz="1200"/>
              <a:t>Image source: https://en.wikipedia.org/wiki/Replay_attack#/media/File:Replay_attack_on_hash.svg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D29299D3-4E26-422E-B5AE-677B9B73BBA6}" type="slidenum">
              <a:rPr lang="zh-TW" altLang="en-US" sz="1400"/>
              <a:pPr/>
              <a:t>30</a:t>
            </a:fld>
            <a:endParaRPr lang="en-US" altLang="zh-TW" sz="14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However, SHA-1 is deprecated in 2011 by NIST due to fundamental security weaknesses demonstrated in various analyses and theoretical attacks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The first practical </a:t>
            </a:r>
            <a:r>
              <a:rPr lang="en-US" altLang="zh-TW" sz="2400" dirty="0" err="1" smtClean="0"/>
              <a:t>freestart</a:t>
            </a:r>
            <a:r>
              <a:rPr lang="en-US" altLang="zh-TW" sz="2400" dirty="0" smtClean="0"/>
              <a:t> collision attack with complexity of 2</a:t>
            </a:r>
            <a:r>
              <a:rPr lang="en-US" altLang="zh-TW" sz="2400" baseline="30000" dirty="0" smtClean="0"/>
              <a:t>57.5</a:t>
            </a:r>
            <a:r>
              <a:rPr lang="en-US" altLang="zh-TW" sz="2400" dirty="0" smtClean="0"/>
              <a:t> on SHA-1 was presented in 2015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err="1" smtClean="0"/>
              <a:t>Freestart</a:t>
            </a:r>
            <a:r>
              <a:rPr lang="en-US" altLang="zh-TW" sz="2000" dirty="0" smtClean="0"/>
              <a:t> collision: the attacker can choose the IV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/>
              <a:t>A collision can be found in about 10 days on</a:t>
            </a:r>
            <a:br>
              <a:rPr lang="en-US" altLang="zh-TW" sz="2000" dirty="0" smtClean="0"/>
            </a:br>
            <a:r>
              <a:rPr lang="en-US" altLang="zh-TW" sz="2000" dirty="0" smtClean="0"/>
              <a:t>64x </a:t>
            </a:r>
            <a:r>
              <a:rPr lang="en-US" altLang="zh-TW" sz="2000" dirty="0" err="1" smtClean="0"/>
              <a:t>Nvidia</a:t>
            </a:r>
            <a:r>
              <a:rPr lang="en-US" altLang="zh-TW" sz="2000" dirty="0" smtClean="0"/>
              <a:t> GeForce GTX 970 GPUs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The first practical concrete collision attack with complexity 2</a:t>
            </a:r>
            <a:r>
              <a:rPr lang="en-US" altLang="zh-TW" sz="2400" baseline="30000" dirty="0" smtClean="0"/>
              <a:t>63</a:t>
            </a:r>
            <a:r>
              <a:rPr lang="en-US" altLang="zh-TW" sz="2400" dirty="0" smtClean="0"/>
              <a:t> on SHA-1 was presented in 2017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/>
              <a:t>It took 1 year for 110x GPUs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335999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6A3CAAC6-FB87-4790-84A6-DA273952D7F8}" type="slidenum">
              <a:rPr lang="zh-TW" altLang="en-US" sz="1400"/>
              <a:pPr/>
              <a:t>31</a:t>
            </a:fld>
            <a:endParaRPr lang="en-US" altLang="zh-TW" sz="14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6096000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solidFill>
                  <a:schemeClr val="accent2"/>
                </a:solidFill>
              </a:rPr>
              <a:t>SHA-2 (Secure Hash Algorithm 2)</a:t>
            </a:r>
          </a:p>
          <a:p>
            <a:pPr lvl="1" eaLnBrk="1" hangingPunct="1"/>
            <a:r>
              <a:rPr lang="en-US" altLang="zh-TW" sz="2400" dirty="0" smtClean="0"/>
              <a:t>A family of 6 hash functions developed by </a:t>
            </a:r>
            <a:r>
              <a:rPr lang="en-HK" altLang="zh-TW" sz="2400" dirty="0" smtClean="0"/>
              <a:t>National </a:t>
            </a:r>
            <a:r>
              <a:rPr lang="en-HK" altLang="zh-TW" sz="2400" dirty="0"/>
              <a:t>Security Agency (</a:t>
            </a:r>
            <a:r>
              <a:rPr lang="en-HK" altLang="zh-TW" sz="2400" dirty="0" smtClean="0"/>
              <a:t>NSA) in US first published in 2001</a:t>
            </a:r>
          </a:p>
          <a:p>
            <a:pPr lvl="2" eaLnBrk="1" hangingPunct="1"/>
            <a:r>
              <a:rPr lang="en-US" altLang="zh-TW" sz="2000" dirty="0" smtClean="0"/>
              <a:t>SHA-224</a:t>
            </a:r>
          </a:p>
          <a:p>
            <a:pPr lvl="3" eaLnBrk="1" hangingPunct="1"/>
            <a:r>
              <a:rPr lang="en-US" altLang="zh-TW" sz="1600" dirty="0" smtClean="0"/>
              <a:t>Digest size: 224 bit</a:t>
            </a:r>
          </a:p>
          <a:p>
            <a:pPr lvl="2" eaLnBrk="1" hangingPunct="1"/>
            <a:r>
              <a:rPr lang="en-US" altLang="zh-TW" sz="2000" b="1" dirty="0" smtClean="0"/>
              <a:t>SHA-256</a:t>
            </a:r>
          </a:p>
          <a:p>
            <a:pPr lvl="3" eaLnBrk="1" hangingPunct="1"/>
            <a:r>
              <a:rPr lang="en-US" altLang="zh-TW" sz="1600" dirty="0" smtClean="0"/>
              <a:t>Digest size: 256 bit</a:t>
            </a:r>
          </a:p>
          <a:p>
            <a:pPr lvl="3" eaLnBrk="1" hangingPunct="1"/>
            <a:r>
              <a:rPr lang="en-US" altLang="zh-TW" sz="1600" dirty="0" smtClean="0"/>
              <a:t>Popular, faster than SHA-512 on 32-bit machines</a:t>
            </a:r>
          </a:p>
          <a:p>
            <a:pPr lvl="2" eaLnBrk="1" hangingPunct="1"/>
            <a:r>
              <a:rPr lang="en-US" altLang="zh-TW" sz="2000" dirty="0" smtClean="0"/>
              <a:t>SHA-384</a:t>
            </a:r>
          </a:p>
          <a:p>
            <a:pPr lvl="3" eaLnBrk="1" hangingPunct="1"/>
            <a:r>
              <a:rPr lang="en-US" altLang="zh-TW" sz="1600" dirty="0" smtClean="0"/>
              <a:t>Digest size: 384 bit</a:t>
            </a:r>
          </a:p>
          <a:p>
            <a:pPr lvl="2" eaLnBrk="1" hangingPunct="1"/>
            <a:r>
              <a:rPr lang="en-US" altLang="zh-TW" sz="2000" b="1" dirty="0" smtClean="0"/>
              <a:t>SHA-512</a:t>
            </a:r>
          </a:p>
          <a:p>
            <a:pPr lvl="3" eaLnBrk="1" hangingPunct="1"/>
            <a:r>
              <a:rPr lang="en-US" altLang="zh-TW" sz="1600" dirty="0" smtClean="0"/>
              <a:t>Digest size: 512 bit</a:t>
            </a:r>
          </a:p>
          <a:p>
            <a:pPr lvl="3" eaLnBrk="1" hangingPunct="1"/>
            <a:r>
              <a:rPr lang="en-US" altLang="zh-TW" sz="1600" dirty="0" smtClean="0"/>
              <a:t>Popular, faster than SHA-256 on 64-bit machines</a:t>
            </a:r>
          </a:p>
          <a:p>
            <a:pPr lvl="2" eaLnBrk="1" hangingPunct="1"/>
            <a:r>
              <a:rPr lang="en-US" altLang="zh-TW" sz="2000" dirty="0" smtClean="0"/>
              <a:t>SHA-512/224</a:t>
            </a:r>
          </a:p>
          <a:p>
            <a:pPr lvl="3" eaLnBrk="1" hangingPunct="1"/>
            <a:r>
              <a:rPr lang="en-US" altLang="zh-TW" sz="1600" dirty="0" smtClean="0"/>
              <a:t>Truncate SHA-512 to digest size with 224 bit</a:t>
            </a:r>
          </a:p>
          <a:p>
            <a:pPr lvl="2" eaLnBrk="1" hangingPunct="1"/>
            <a:r>
              <a:rPr lang="en-US" altLang="zh-TW" sz="2000" dirty="0" smtClean="0"/>
              <a:t>SHA-512/256</a:t>
            </a:r>
          </a:p>
          <a:p>
            <a:pPr lvl="3" eaLnBrk="1" hangingPunct="1"/>
            <a:r>
              <a:rPr lang="en-US" altLang="zh-TW" sz="1600" dirty="0" smtClean="0"/>
              <a:t>Truncate SHA-512 to digest size with 256 bit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250"/>
            <a:ext cx="7696200" cy="6442797"/>
          </a:xfrm>
          <a:prstGeom prst="rect">
            <a:avLst/>
          </a:prstGeom>
        </p:spPr>
      </p:pic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D29299D3-4E26-422E-B5AE-677B9B73BBA6}" type="slidenum">
              <a:rPr lang="zh-TW" altLang="en-US" sz="1400"/>
              <a:pPr/>
              <a:t>32</a:t>
            </a:fld>
            <a:endParaRPr lang="en-US" altLang="zh-TW" sz="1400"/>
          </a:p>
        </p:txBody>
      </p:sp>
      <p:sp>
        <p:nvSpPr>
          <p:cNvPr id="5" name="TextBox 4"/>
          <p:cNvSpPr txBox="1"/>
          <p:nvPr/>
        </p:nvSpPr>
        <p:spPr>
          <a:xfrm>
            <a:off x="76200" y="6499922"/>
            <a:ext cx="8662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600" dirty="0" smtClean="0"/>
              <a:t>Image source: </a:t>
            </a:r>
            <a:r>
              <a:rPr lang="en-HK" sz="1600" dirty="0" smtClean="0">
                <a:ea typeface="新細明體" pitchFamily="18" charset="-120"/>
              </a:rPr>
              <a:t>Stallings</a:t>
            </a:r>
            <a:r>
              <a:rPr lang="en-HK" sz="1600" dirty="0">
                <a:ea typeface="新細明體" pitchFamily="18" charset="-120"/>
              </a:rPr>
              <a:t>, Cryptography and Network Security: Principles and </a:t>
            </a:r>
            <a:r>
              <a:rPr lang="en-HK" sz="1600" dirty="0" smtClean="0">
                <a:ea typeface="新細明體" pitchFamily="18" charset="-120"/>
              </a:rPr>
              <a:t>Practice (6</a:t>
            </a:r>
            <a:r>
              <a:rPr lang="en-HK" sz="1600" baseline="30000" dirty="0" smtClean="0">
                <a:ea typeface="新細明體" pitchFamily="18" charset="-120"/>
              </a:rPr>
              <a:t>th</a:t>
            </a:r>
            <a:r>
              <a:rPr lang="en-HK" sz="1600" dirty="0" smtClean="0">
                <a:ea typeface="新細明體" pitchFamily="18" charset="-120"/>
              </a:rPr>
              <a:t> Edition)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03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D29299D3-4E26-422E-B5AE-677B9B73BBA6}" type="slidenum">
              <a:rPr lang="zh-TW" altLang="en-US" sz="1400"/>
              <a:pPr/>
              <a:t>33</a:t>
            </a:fld>
            <a:endParaRPr lang="en-US" altLang="zh-TW"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52400"/>
            <a:ext cx="6313966" cy="64803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" y="6499922"/>
            <a:ext cx="8662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600" dirty="0" smtClean="0"/>
              <a:t>Image source: </a:t>
            </a:r>
            <a:r>
              <a:rPr lang="en-HK" sz="1600" dirty="0" smtClean="0">
                <a:ea typeface="新細明體" pitchFamily="18" charset="-120"/>
              </a:rPr>
              <a:t>Stallings</a:t>
            </a:r>
            <a:r>
              <a:rPr lang="en-HK" sz="1600" dirty="0">
                <a:ea typeface="新細明體" pitchFamily="18" charset="-120"/>
              </a:rPr>
              <a:t>, Cryptography and Network Security: Principles and </a:t>
            </a:r>
            <a:r>
              <a:rPr lang="en-HK" sz="1600" dirty="0" smtClean="0">
                <a:ea typeface="新細明體" pitchFamily="18" charset="-120"/>
              </a:rPr>
              <a:t>Practice (6</a:t>
            </a:r>
            <a:r>
              <a:rPr lang="en-HK" sz="1600" baseline="30000" dirty="0" smtClean="0">
                <a:ea typeface="新細明體" pitchFamily="18" charset="-120"/>
              </a:rPr>
              <a:t>th</a:t>
            </a:r>
            <a:r>
              <a:rPr lang="en-HK" sz="1600" dirty="0" smtClean="0">
                <a:ea typeface="新細明體" pitchFamily="18" charset="-120"/>
              </a:rPr>
              <a:t> Edition)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14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54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287441"/>
              </p:ext>
            </p:extLst>
          </p:nvPr>
        </p:nvGraphicFramePr>
        <p:xfrm>
          <a:off x="381000" y="228600"/>
          <a:ext cx="8305800" cy="650132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2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MD5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SHA-1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RIPEMD-160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SHA-2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SHA-3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55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Digest Length</a:t>
                      </a:r>
                      <a:b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(in bits)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128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160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160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224 / 256 / 384 / 512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224 / 256 / 384 / 512 / arbitrary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6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Block Size</a:t>
                      </a:r>
                      <a:b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(in bits)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512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512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512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512 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/ 1024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1152 / 1088 / 832 / 576 / 1344 / 1088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Number of Rounds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64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(4 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round of 16)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(4 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rounds of 20)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(5 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paired rounds of 16)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64 / 80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Maximum Message Size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/>
                        </a:rPr>
                        <a:t></a:t>
                      </a:r>
                      <a:endParaRPr kumimoji="1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64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-1</a:t>
                      </a:r>
                      <a:endParaRPr kumimoji="1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/>
                        </a:rPr>
                        <a:t></a:t>
                      </a:r>
                      <a:endParaRPr kumimoji="1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64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-1 / 2</a:t>
                      </a:r>
                      <a:r>
                        <a:rPr kumimoji="1" lang="en-US" altLang="zh-TW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128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-1</a:t>
                      </a:r>
                      <a:endParaRPr kumimoji="1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/>
                        </a:rPr>
                        <a:t></a:t>
                      </a:r>
                      <a:endParaRPr kumimoji="1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5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Remark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Collisions found</a:t>
                      </a:r>
                      <a:endParaRPr kumimoji="1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Collisions found</a:t>
                      </a:r>
                      <a:endParaRPr kumimoji="1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Used in PGP and Bitcoin (allowing shorter Bitcoin address)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Widely used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 new hashing standard in 2015</a:t>
                      </a:r>
                      <a:endParaRPr kumimoji="1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77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759A4DFD-E373-4179-ACA6-579599ED5D19}" type="slidenum">
              <a:rPr lang="zh-TW" altLang="en-US" sz="1400"/>
              <a:pPr/>
              <a:t>34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164098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CE183DA1-A322-49D2-8A60-E21E8217D3CA}" type="slidenum">
              <a:rPr lang="zh-TW" altLang="en-US" sz="1400"/>
              <a:pPr/>
              <a:t>4</a:t>
            </a:fld>
            <a:endParaRPr lang="en-US" altLang="zh-TW" sz="140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61722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solidFill>
                  <a:schemeClr val="accent2"/>
                </a:solidFill>
              </a:rPr>
              <a:t>Encrypt the </a:t>
            </a:r>
            <a:r>
              <a:rPr lang="en-US" altLang="zh-TW" sz="2800" dirty="0" smtClean="0">
                <a:solidFill>
                  <a:schemeClr val="accent2"/>
                </a:solidFill>
              </a:rPr>
              <a:t>Whole Message</a:t>
            </a:r>
            <a:endParaRPr lang="en-US" altLang="zh-TW" sz="2800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zh-TW" sz="2400" dirty="0" smtClean="0"/>
              <a:t>Assume that only the sender and the receiver share the secret key for </a:t>
            </a:r>
            <a:r>
              <a:rPr lang="en-US" altLang="zh-TW" sz="2400" dirty="0" smtClean="0"/>
              <a:t>conventional encryption (e.g., AES)</a:t>
            </a:r>
            <a:endParaRPr lang="en-US" altLang="zh-TW" sz="2000" dirty="0"/>
          </a:p>
          <a:p>
            <a:pPr lvl="1" eaLnBrk="1" hangingPunct="1"/>
            <a:r>
              <a:rPr lang="en-US" altLang="zh-TW" sz="2400" dirty="0" smtClean="0"/>
              <a:t>Only the true sender would be able to encrypt a message successfully</a:t>
            </a:r>
          </a:p>
          <a:p>
            <a:pPr lvl="1" eaLnBrk="1" hangingPunct="1"/>
            <a:r>
              <a:rPr lang="en-US" altLang="zh-TW" sz="2400" dirty="0" smtClean="0"/>
              <a:t>Include an error-detection code</a:t>
            </a:r>
          </a:p>
          <a:p>
            <a:pPr lvl="2" eaLnBrk="1" hangingPunct="1"/>
            <a:r>
              <a:rPr lang="en-US" altLang="zh-TW" sz="2000" dirty="0" smtClean="0"/>
              <a:t>Ensure that no alternations have been made</a:t>
            </a:r>
          </a:p>
          <a:p>
            <a:pPr lvl="1" eaLnBrk="1" hangingPunct="1"/>
            <a:r>
              <a:rPr lang="en-US" altLang="zh-TW" sz="2400" dirty="0" smtClean="0"/>
              <a:t>Include a sequence number</a:t>
            </a:r>
          </a:p>
          <a:p>
            <a:pPr lvl="2" eaLnBrk="1" hangingPunct="1"/>
            <a:r>
              <a:rPr lang="en-US" altLang="zh-TW" sz="2000" dirty="0"/>
              <a:t>Ensure </a:t>
            </a:r>
            <a:r>
              <a:rPr lang="en-US" altLang="zh-TW" sz="2000" dirty="0" smtClean="0"/>
              <a:t>that the sequencing is proper</a:t>
            </a:r>
          </a:p>
          <a:p>
            <a:pPr lvl="1" eaLnBrk="1" hangingPunct="1"/>
            <a:r>
              <a:rPr lang="en-US" altLang="zh-TW" sz="2400" dirty="0" smtClean="0"/>
              <a:t>Include a timestamp</a:t>
            </a:r>
          </a:p>
          <a:p>
            <a:pPr lvl="2" eaLnBrk="1" hangingPunct="1"/>
            <a:r>
              <a:rPr lang="en-US" altLang="zh-TW" sz="2000" dirty="0"/>
              <a:t>Ensure </a:t>
            </a:r>
            <a:r>
              <a:rPr lang="en-US" altLang="zh-TW" sz="2000" dirty="0" smtClean="0"/>
              <a:t>that the message has not been delayed to avoid the replay attack</a:t>
            </a:r>
          </a:p>
          <a:p>
            <a:pPr lvl="1" eaLnBrk="1" hangingPunct="1"/>
            <a:r>
              <a:rPr lang="en-US" altLang="zh-TW" sz="2400" dirty="0" smtClean="0"/>
              <a:t>Drawback</a:t>
            </a:r>
          </a:p>
          <a:p>
            <a:pPr lvl="2" eaLnBrk="1" hangingPunct="1"/>
            <a:r>
              <a:rPr lang="en-US" altLang="zh-TW" sz="2000" dirty="0" smtClean="0"/>
              <a:t>Time consuming to encrypt and decrypt all messages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2F2F8FF5-12D0-451B-BABB-22FE8F4667A4}" type="slidenum">
              <a:rPr lang="zh-TW" altLang="en-US" sz="1400"/>
              <a:pPr/>
              <a:t>5</a:t>
            </a:fld>
            <a:endParaRPr lang="en-US" altLang="zh-TW" sz="14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6172200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solidFill>
                  <a:schemeClr val="accent2"/>
                </a:solidFill>
              </a:rPr>
              <a:t>Authentication Tag</a:t>
            </a:r>
          </a:p>
          <a:p>
            <a:pPr lvl="1" eaLnBrk="1" hangingPunct="1"/>
            <a:r>
              <a:rPr lang="en-US" altLang="zh-TW" sz="2400" dirty="0" smtClean="0"/>
              <a:t>Generated and appended to each message</a:t>
            </a:r>
          </a:p>
          <a:p>
            <a:pPr lvl="1" eaLnBrk="1" hangingPunct="1"/>
            <a:r>
              <a:rPr lang="en-US" altLang="zh-TW" sz="2400" dirty="0" smtClean="0"/>
              <a:t>The message itself is not encrypted and can be read at the destination independent of the authenticating function</a:t>
            </a:r>
          </a:p>
          <a:p>
            <a:pPr lvl="1" eaLnBrk="1" hangingPunct="1"/>
            <a:r>
              <a:rPr lang="en-US" altLang="zh-TW" sz="2400" dirty="0" smtClean="0"/>
              <a:t>Advantage: Save execution </a:t>
            </a:r>
            <a:r>
              <a:rPr lang="en-US" altLang="zh-TW" sz="2400" dirty="0" smtClean="0"/>
              <a:t>time for decryption</a:t>
            </a:r>
            <a:endParaRPr lang="en-US" altLang="zh-TW" sz="2400" dirty="0" smtClean="0"/>
          </a:p>
          <a:p>
            <a:pPr lvl="2" eaLnBrk="1" hangingPunct="1"/>
            <a:r>
              <a:rPr lang="en-US" altLang="zh-TW" sz="2000" dirty="0" smtClean="0"/>
              <a:t>E.g., </a:t>
            </a:r>
            <a:r>
              <a:rPr lang="en-US" altLang="zh-TW" sz="2000" dirty="0" smtClean="0"/>
              <a:t>one side has a heavy load and cannot afford the time to decrypt all incoming </a:t>
            </a:r>
            <a:r>
              <a:rPr lang="en-US" altLang="zh-TW" sz="2000" dirty="0" smtClean="0"/>
              <a:t>messages</a:t>
            </a:r>
          </a:p>
          <a:p>
            <a:pPr lvl="2" eaLnBrk="1" hangingPunct="1"/>
            <a:r>
              <a:rPr lang="en-US" altLang="zh-TW" sz="2000" dirty="0" smtClean="0"/>
              <a:t>E.g., a sender sends a broadcast message to many receivers</a:t>
            </a:r>
            <a:endParaRPr lang="en-US" altLang="zh-TW" sz="2000" dirty="0" smtClean="0"/>
          </a:p>
          <a:p>
            <a:pPr lvl="1" eaLnBrk="1" hangingPunct="1"/>
            <a:r>
              <a:rPr lang="en-US" altLang="zh-TW" sz="2400" dirty="0" smtClean="0"/>
              <a:t>Disadvantage: Message confidentiality is not provided</a:t>
            </a:r>
          </a:p>
          <a:p>
            <a:pPr lvl="2" eaLnBrk="1" hangingPunct="1"/>
            <a:r>
              <a:rPr lang="en-US" altLang="zh-TW" sz="2000" dirty="0" smtClean="0"/>
              <a:t>May not be a problem for broadcast messages</a:t>
            </a:r>
            <a:endParaRPr lang="en-US" altLang="zh-TW" sz="2800" dirty="0" smtClean="0"/>
          </a:p>
          <a:p>
            <a:pPr lvl="1" eaLnBrk="1" hangingPunct="1"/>
            <a:r>
              <a:rPr lang="en-US" altLang="zh-TW" sz="2400" dirty="0" smtClean="0"/>
              <a:t>Here introduces two kinds of authentication tag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en-US" altLang="zh-TW" sz="2000" dirty="0" smtClean="0"/>
              <a:t>Message </a:t>
            </a:r>
            <a:r>
              <a:rPr lang="en-US" altLang="zh-TW" sz="2000" dirty="0" smtClean="0"/>
              <a:t>Authentication Code </a:t>
            </a:r>
            <a:r>
              <a:rPr lang="en-US" altLang="zh-TW" sz="2000" dirty="0" smtClean="0"/>
              <a:t>(MAC)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en-HK" altLang="zh-TW" sz="2000" dirty="0" smtClean="0"/>
              <a:t>Using </a:t>
            </a:r>
            <a:r>
              <a:rPr lang="en-HK" altLang="zh-TW" sz="2000" dirty="0" smtClean="0"/>
              <a:t>one-way hash function</a:t>
            </a:r>
            <a:endParaRPr lang="en-US" altLang="zh-TW" sz="2000" dirty="0" smtClean="0"/>
          </a:p>
          <a:p>
            <a:pPr lvl="1" eaLnBrk="1" hangingPunct="1"/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02539993-5D83-4C78-A0F5-4DD76E782B7E}" type="slidenum">
              <a:rPr lang="zh-TW" altLang="en-US" sz="1400"/>
              <a:pPr/>
              <a:t>6</a:t>
            </a:fld>
            <a:endParaRPr lang="en-US" altLang="zh-TW" sz="14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800" dirty="0" smtClean="0">
                <a:solidFill>
                  <a:schemeClr val="accent2"/>
                </a:solidFill>
              </a:rPr>
              <a:t>Message Authentication Code (MAC)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 smtClean="0"/>
              <a:t>A small block of data generated by the secret key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 smtClean="0"/>
              <a:t>Both parties (A and B) share a common secret key K</a:t>
            </a:r>
            <a:r>
              <a:rPr lang="en-US" altLang="zh-TW" sz="2400" baseline="-25000" dirty="0" smtClean="0"/>
              <a:t>AB</a:t>
            </a:r>
            <a:endParaRPr lang="en-US" altLang="zh-TW" sz="14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 smtClean="0"/>
              <a:t>When A sends a message M to B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2000" dirty="0" smtClean="0"/>
              <a:t>A calculates the message authentication code MAC</a:t>
            </a:r>
            <a:r>
              <a:rPr lang="en-US" altLang="zh-TW" sz="2000" baseline="-25000" dirty="0" smtClean="0"/>
              <a:t>M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endParaRPr lang="en-US" altLang="zh-TW" sz="2000" dirty="0" smtClean="0"/>
          </a:p>
          <a:p>
            <a:pPr marL="914400" lvl="2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000" dirty="0" smtClean="0"/>
              <a:t>		MAC</a:t>
            </a:r>
            <a:r>
              <a:rPr lang="en-US" altLang="zh-TW" sz="2000" baseline="-25000" dirty="0" smtClean="0"/>
              <a:t>M</a:t>
            </a:r>
            <a:r>
              <a:rPr lang="en-US" altLang="zh-TW" sz="2000" dirty="0" smtClean="0"/>
              <a:t> = F(K</a:t>
            </a:r>
            <a:r>
              <a:rPr lang="en-US" altLang="zh-TW" sz="2000" baseline="-25000" dirty="0" smtClean="0"/>
              <a:t>AB</a:t>
            </a:r>
            <a:r>
              <a:rPr lang="en-US" altLang="zh-TW" sz="2000" dirty="0" smtClean="0"/>
              <a:t>, M)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en-US" altLang="zh-TW" sz="2000" dirty="0" smtClean="0"/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2000" dirty="0" smtClean="0"/>
              <a:t>A sends M and MAC</a:t>
            </a:r>
            <a:r>
              <a:rPr lang="en-US" altLang="zh-TW" sz="2000" baseline="-25000" dirty="0" smtClean="0"/>
              <a:t>M</a:t>
            </a:r>
            <a:r>
              <a:rPr lang="en-US" altLang="zh-TW" sz="2000" dirty="0" smtClean="0"/>
              <a:t> to B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2000" dirty="0" smtClean="0"/>
              <a:t>B performs the same calculation to obtain MAC</a:t>
            </a:r>
            <a:r>
              <a:rPr lang="en-US" altLang="zh-TW" sz="2000" baseline="-25000" dirty="0" smtClean="0"/>
              <a:t>M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2000" dirty="0" smtClean="0"/>
              <a:t>The calculated code is compared with the received code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HK" altLang="zh-TW" sz="2000" dirty="0" smtClean="0"/>
              <a:t>If they are the same, the message is </a:t>
            </a:r>
            <a:r>
              <a:rPr lang="en-HK" altLang="zh-TW" sz="2000" dirty="0" smtClean="0"/>
              <a:t>authentic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HK" altLang="zh-TW" sz="2400" dirty="0" smtClean="0"/>
              <a:t>However, it may not be efficient if the size of M is very large</a:t>
            </a:r>
            <a:endParaRPr lang="en-US" altLang="zh-TW" sz="2400" dirty="0" smtClean="0"/>
          </a:p>
          <a:p>
            <a:pPr lvl="2" eaLnBrk="1" hangingPunct="1">
              <a:lnSpc>
                <a:spcPct val="90000"/>
              </a:lnSpc>
              <a:defRPr/>
            </a:pPr>
            <a:endParaRPr lang="en-US" altLang="zh-TW" sz="2000" dirty="0" smtClean="0"/>
          </a:p>
          <a:p>
            <a:pPr lvl="2" eaLnBrk="1" hangingPunct="1">
              <a:lnSpc>
                <a:spcPct val="90000"/>
              </a:lnSpc>
              <a:defRPr/>
            </a:pPr>
            <a:endParaRPr lang="en-US" altLang="zh-TW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F5510613-E68A-4784-9F82-8B7382072E15}" type="slidenum">
              <a:rPr lang="zh-TW" altLang="en-US" sz="1400"/>
              <a:pPr/>
              <a:t>7</a:t>
            </a:fld>
            <a:endParaRPr lang="en-US" altLang="zh-TW" sz="140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990600" y="914400"/>
            <a:ext cx="7620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600"/>
              <a:t>Message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2667000" y="914400"/>
            <a:ext cx="7620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5105400" y="914400"/>
            <a:ext cx="7620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2667000" y="4191000"/>
            <a:ext cx="762000" cy="685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endParaRPr lang="zh-TW" altLang="en-US" sz="1600"/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5105400" y="4191000"/>
            <a:ext cx="762000" cy="685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endParaRPr lang="zh-TW" altLang="en-US" sz="1600"/>
          </a:p>
        </p:txBody>
      </p:sp>
      <p:sp>
        <p:nvSpPr>
          <p:cNvPr id="8200" name="Oval 10"/>
          <p:cNvSpPr>
            <a:spLocks noChangeArrowheads="1"/>
          </p:cNvSpPr>
          <p:nvPr/>
        </p:nvSpPr>
        <p:spPr bwMode="auto">
          <a:xfrm>
            <a:off x="804863" y="5105400"/>
            <a:ext cx="1143000" cy="838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600"/>
              <a:t>MAC</a:t>
            </a:r>
          </a:p>
          <a:p>
            <a:pPr algn="ctr" eaLnBrk="1" hangingPunct="1"/>
            <a:r>
              <a:rPr lang="en-US" altLang="zh-TW" sz="1600"/>
              <a:t>Algorithm</a:t>
            </a:r>
          </a:p>
        </p:txBody>
      </p:sp>
      <p:sp>
        <p:nvSpPr>
          <p:cNvPr id="8201" name="Line 11"/>
          <p:cNvSpPr>
            <a:spLocks noChangeShapeType="1"/>
          </p:cNvSpPr>
          <p:nvPr/>
        </p:nvSpPr>
        <p:spPr bwMode="auto">
          <a:xfrm>
            <a:off x="1371600" y="4191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12"/>
          <p:cNvSpPr>
            <a:spLocks noChangeShapeType="1"/>
          </p:cNvSpPr>
          <p:nvPr/>
        </p:nvSpPr>
        <p:spPr bwMode="auto">
          <a:xfrm flipV="1">
            <a:off x="1371600" y="594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18"/>
          <p:cNvSpPr>
            <a:spLocks noChangeShapeType="1"/>
          </p:cNvSpPr>
          <p:nvPr/>
        </p:nvSpPr>
        <p:spPr bwMode="auto">
          <a:xfrm>
            <a:off x="1752600" y="2590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Line 19"/>
          <p:cNvSpPr>
            <a:spLocks noChangeShapeType="1"/>
          </p:cNvSpPr>
          <p:nvPr/>
        </p:nvSpPr>
        <p:spPr bwMode="auto">
          <a:xfrm>
            <a:off x="3429000" y="2590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Rectangle 20"/>
          <p:cNvSpPr>
            <a:spLocks noChangeArrowheads="1"/>
          </p:cNvSpPr>
          <p:nvPr/>
        </p:nvSpPr>
        <p:spPr bwMode="auto">
          <a:xfrm>
            <a:off x="2667000" y="5181600"/>
            <a:ext cx="762000" cy="685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600"/>
              <a:t>MAC</a:t>
            </a:r>
          </a:p>
        </p:txBody>
      </p:sp>
      <p:sp>
        <p:nvSpPr>
          <p:cNvPr id="8206" name="Oval 21"/>
          <p:cNvSpPr>
            <a:spLocks noChangeArrowheads="1"/>
          </p:cNvSpPr>
          <p:nvPr/>
        </p:nvSpPr>
        <p:spPr bwMode="auto">
          <a:xfrm>
            <a:off x="6991350" y="2139950"/>
            <a:ext cx="1143000" cy="838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600"/>
              <a:t>MAC</a:t>
            </a:r>
          </a:p>
          <a:p>
            <a:pPr algn="ctr" eaLnBrk="1" hangingPunct="1"/>
            <a:r>
              <a:rPr lang="en-US" altLang="zh-TW" sz="1600"/>
              <a:t>Algorithm</a:t>
            </a:r>
          </a:p>
        </p:txBody>
      </p:sp>
      <p:sp>
        <p:nvSpPr>
          <p:cNvPr id="8207" name="Line 22"/>
          <p:cNvSpPr>
            <a:spLocks noChangeShapeType="1"/>
          </p:cNvSpPr>
          <p:nvPr/>
        </p:nvSpPr>
        <p:spPr bwMode="auto">
          <a:xfrm>
            <a:off x="5867400" y="2590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Line 23"/>
          <p:cNvSpPr>
            <a:spLocks noChangeShapeType="1"/>
          </p:cNvSpPr>
          <p:nvPr/>
        </p:nvSpPr>
        <p:spPr bwMode="auto">
          <a:xfrm>
            <a:off x="75438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9" name="Rectangle 24"/>
          <p:cNvSpPr>
            <a:spLocks noChangeArrowheads="1"/>
          </p:cNvSpPr>
          <p:nvPr/>
        </p:nvSpPr>
        <p:spPr bwMode="auto">
          <a:xfrm>
            <a:off x="7162800" y="3429000"/>
            <a:ext cx="762000" cy="685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endParaRPr lang="zh-TW" altLang="en-US" sz="1600"/>
          </a:p>
        </p:txBody>
      </p:sp>
      <p:sp>
        <p:nvSpPr>
          <p:cNvPr id="8210" name="Line 25"/>
          <p:cNvSpPr>
            <a:spLocks noChangeShapeType="1"/>
          </p:cNvSpPr>
          <p:nvPr/>
        </p:nvSpPr>
        <p:spPr bwMode="auto">
          <a:xfrm>
            <a:off x="7543800" y="2971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26"/>
          <p:cNvSpPr>
            <a:spLocks noChangeShapeType="1"/>
          </p:cNvSpPr>
          <p:nvPr/>
        </p:nvSpPr>
        <p:spPr bwMode="auto">
          <a:xfrm>
            <a:off x="5867400" y="4572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Text Box 28"/>
          <p:cNvSpPr txBox="1">
            <a:spLocks noChangeArrowheads="1"/>
          </p:cNvSpPr>
          <p:nvPr/>
        </p:nvSpPr>
        <p:spPr bwMode="auto">
          <a:xfrm>
            <a:off x="3886200" y="21336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/>
              <a:t>Transmit</a:t>
            </a:r>
          </a:p>
        </p:txBody>
      </p:sp>
      <p:sp>
        <p:nvSpPr>
          <p:cNvPr id="8213" name="Text Box 29"/>
          <p:cNvSpPr txBox="1">
            <a:spLocks noChangeArrowheads="1"/>
          </p:cNvSpPr>
          <p:nvPr/>
        </p:nvSpPr>
        <p:spPr bwMode="auto">
          <a:xfrm>
            <a:off x="7086600" y="4419600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/>
              <a:t>Compare</a:t>
            </a:r>
          </a:p>
        </p:txBody>
      </p:sp>
      <p:sp>
        <p:nvSpPr>
          <p:cNvPr id="8214" name="Line 30"/>
          <p:cNvSpPr>
            <a:spLocks noChangeShapeType="1"/>
          </p:cNvSpPr>
          <p:nvPr/>
        </p:nvSpPr>
        <p:spPr bwMode="auto">
          <a:xfrm>
            <a:off x="75438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5" name="Text Box 31"/>
          <p:cNvSpPr txBox="1">
            <a:spLocks noChangeArrowheads="1"/>
          </p:cNvSpPr>
          <p:nvPr/>
        </p:nvSpPr>
        <p:spPr bwMode="auto">
          <a:xfrm>
            <a:off x="1219200" y="6324600"/>
            <a:ext cx="5222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/>
              <a:t>K</a:t>
            </a:r>
            <a:r>
              <a:rPr lang="en-US" altLang="zh-TW" sz="1600" baseline="-25000"/>
              <a:t>AB</a:t>
            </a:r>
          </a:p>
        </p:txBody>
      </p:sp>
      <p:sp>
        <p:nvSpPr>
          <p:cNvPr id="8216" name="Text Box 32"/>
          <p:cNvSpPr txBox="1">
            <a:spLocks noChangeArrowheads="1"/>
          </p:cNvSpPr>
          <p:nvPr/>
        </p:nvSpPr>
        <p:spPr bwMode="auto">
          <a:xfrm>
            <a:off x="7391400" y="1143000"/>
            <a:ext cx="5222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/>
              <a:t>K</a:t>
            </a:r>
            <a:r>
              <a:rPr lang="en-US" altLang="zh-TW" sz="1600" baseline="-25000"/>
              <a:t>AB</a:t>
            </a:r>
          </a:p>
        </p:txBody>
      </p:sp>
      <p:sp>
        <p:nvSpPr>
          <p:cNvPr id="8217" name="Line 33"/>
          <p:cNvSpPr>
            <a:spLocks noChangeShapeType="1"/>
          </p:cNvSpPr>
          <p:nvPr/>
        </p:nvSpPr>
        <p:spPr bwMode="auto">
          <a:xfrm>
            <a:off x="2057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8" name="Line 34"/>
          <p:cNvSpPr>
            <a:spLocks noChangeShapeType="1"/>
          </p:cNvSpPr>
          <p:nvPr/>
        </p:nvSpPr>
        <p:spPr bwMode="auto">
          <a:xfrm flipV="1">
            <a:off x="30480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9" name="Text Box 35"/>
          <p:cNvSpPr txBox="1">
            <a:spLocks noChangeArrowheads="1"/>
          </p:cNvSpPr>
          <p:nvPr/>
        </p:nvSpPr>
        <p:spPr bwMode="auto">
          <a:xfrm>
            <a:off x="152400" y="228600"/>
            <a:ext cx="880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accent2"/>
                </a:solidFill>
              </a:rPr>
              <a:t>Message Authentication using a Message Authentication Code (MAC)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FA055AF7-B0F4-451D-AE13-D8CDBBA85F8F}" type="slidenum">
              <a:rPr lang="zh-TW" altLang="en-US" sz="1400"/>
              <a:pPr/>
              <a:t>8</a:t>
            </a:fld>
            <a:endParaRPr lang="en-US" altLang="zh-TW" sz="140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solidFill>
                  <a:schemeClr val="accent2"/>
                </a:solidFill>
              </a:rPr>
              <a:t>One-way Hash Function H</a:t>
            </a:r>
          </a:p>
          <a:p>
            <a:pPr lvl="1" eaLnBrk="1" hangingPunct="1"/>
            <a:r>
              <a:rPr lang="en-US" altLang="zh-TW" sz="2400" dirty="0" smtClean="0"/>
              <a:t>Accept a variable-size message M as input</a:t>
            </a:r>
          </a:p>
          <a:p>
            <a:pPr lvl="1" eaLnBrk="1" hangingPunct="1"/>
            <a:r>
              <a:rPr lang="en-US" altLang="zh-TW" sz="2400" dirty="0" smtClean="0"/>
              <a:t>Produce a fixed-size message digest h as output</a:t>
            </a:r>
          </a:p>
          <a:p>
            <a:pPr lvl="1" eaLnBrk="1" hangingPunct="1"/>
            <a:r>
              <a:rPr lang="en-US" altLang="zh-TW" sz="2400" dirty="0" smtClean="0"/>
              <a:t>One-way hash function H(M) = h:</a:t>
            </a:r>
          </a:p>
          <a:p>
            <a:pPr lvl="2" eaLnBrk="1" hangingPunct="1"/>
            <a:r>
              <a:rPr lang="en-US" altLang="zh-TW" sz="2000" dirty="0" smtClean="0"/>
              <a:t>Given M, it is computationally easy to generate h</a:t>
            </a:r>
          </a:p>
          <a:p>
            <a:pPr lvl="2" eaLnBrk="1" hangingPunct="1"/>
            <a:r>
              <a:rPr lang="en-US" altLang="zh-TW" sz="2000" dirty="0" smtClean="0"/>
              <a:t>Given h, it is computationally infeasible to find M</a:t>
            </a:r>
          </a:p>
          <a:p>
            <a:pPr lvl="1" eaLnBrk="1" hangingPunct="1"/>
            <a:r>
              <a:rPr lang="en-US" altLang="zh-TW" sz="2400" dirty="0" smtClean="0"/>
              <a:t>Example</a:t>
            </a:r>
          </a:p>
          <a:p>
            <a:pPr lvl="2" eaLnBrk="1" hangingPunct="1"/>
            <a:r>
              <a:rPr lang="en-US" altLang="zh-TW" sz="2000" dirty="0" smtClean="0"/>
              <a:t>The SHA256 hash of “a” (without quote) is</a:t>
            </a:r>
          </a:p>
          <a:p>
            <a:pPr lvl="3" eaLnBrk="1" hangingPunct="1"/>
            <a:r>
              <a:rPr lang="en-US" altLang="zh-TW" sz="1600" dirty="0" smtClean="0"/>
              <a:t>CA978112CA1BBDCAFAC231B39A23DC4DA786EFF8147C4E72B9807785AFEE48BB</a:t>
            </a:r>
          </a:p>
          <a:p>
            <a:pPr lvl="2" eaLnBrk="1" hangingPunct="1"/>
            <a:r>
              <a:rPr lang="en-US" altLang="zh-TW" sz="2000" dirty="0" smtClean="0"/>
              <a:t>The SHA256 hash of “a…a” (</a:t>
            </a:r>
            <a:r>
              <a:rPr lang="en-US" altLang="zh-TW" sz="2000" dirty="0" smtClean="0"/>
              <a:t>1000 </a:t>
            </a:r>
            <a:r>
              <a:rPr lang="en-US" altLang="zh-TW" sz="2000" dirty="0" smtClean="0"/>
              <a:t>a’s) is</a:t>
            </a:r>
          </a:p>
          <a:p>
            <a:pPr lvl="3" eaLnBrk="1" hangingPunct="1"/>
            <a:r>
              <a:rPr lang="en-US" altLang="zh-TW" sz="1600" dirty="0" smtClean="0"/>
              <a:t>41EDECE42D63E8D9BF515A9BA6932E1C20CBC9F5A5D134645ADB5DB1B9737EA3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fld id="{263C5BDB-0343-4D55-934B-854C51F11D72}" type="slidenum">
              <a:rPr lang="zh-TW" altLang="en-US" sz="1400"/>
              <a:pPr/>
              <a:t>9</a:t>
            </a:fld>
            <a:endParaRPr lang="en-US" altLang="zh-TW" sz="140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6019800"/>
          </a:xfrm>
        </p:spPr>
        <p:txBody>
          <a:bodyPr/>
          <a:lstStyle/>
          <a:p>
            <a:pPr lvl="1" eaLnBrk="1" hangingPunct="1"/>
            <a:r>
              <a:rPr lang="en-US" altLang="zh-TW" sz="2400" dirty="0" smtClean="0"/>
              <a:t>In our daily life, when </a:t>
            </a:r>
            <a:r>
              <a:rPr lang="en-US" altLang="zh-TW" sz="2400" dirty="0" smtClean="0"/>
              <a:t>we download a file from the Internet, sometimes it is accompanied by a hash value</a:t>
            </a:r>
          </a:p>
          <a:p>
            <a:pPr lvl="2" eaLnBrk="1" hangingPunct="1"/>
            <a:r>
              <a:rPr lang="en-US" altLang="zh-TW" sz="2000" dirty="0" smtClean="0"/>
              <a:t>It is used as the checksum to ensure the integrity of the downloaded file</a:t>
            </a:r>
          </a:p>
          <a:p>
            <a:pPr lvl="2" eaLnBrk="1" hangingPunct="1"/>
            <a:r>
              <a:rPr lang="en-US" altLang="zh-TW" sz="2000" dirty="0" smtClean="0"/>
              <a:t>Every bit of the downloaded file is the same as that of the file on the server side</a:t>
            </a:r>
          </a:p>
          <a:p>
            <a:pPr lvl="1" eaLnBrk="1" hangingPunct="1"/>
            <a:r>
              <a:rPr lang="en-US" altLang="zh-TW" sz="2400" dirty="0" smtClean="0"/>
              <a:t>Back to our </a:t>
            </a:r>
            <a:r>
              <a:rPr lang="en-US" altLang="zh-TW" sz="2400" dirty="0" smtClean="0"/>
              <a:t>case, unlike the MAC function, the one-way hash function H does not take a secret key as input.</a:t>
            </a:r>
          </a:p>
          <a:p>
            <a:pPr lvl="1" eaLnBrk="1" hangingPunct="1"/>
            <a:r>
              <a:rPr lang="en-US" altLang="zh-TW" sz="2400" dirty="0" smtClean="0"/>
              <a:t>To authenticate a message, the message digest h is computed and sent together with the message in such a way that h is authentic, such as</a:t>
            </a:r>
          </a:p>
          <a:p>
            <a:pPr marL="1257300" lvl="2" indent="-342900" eaLnBrk="1" hangingPunct="1">
              <a:buFont typeface="+mj-lt"/>
              <a:buAutoNum type="alphaLcParenR"/>
            </a:pPr>
            <a:r>
              <a:rPr lang="en-HK" altLang="zh-TW" sz="2000" dirty="0" smtClean="0"/>
              <a:t>Using </a:t>
            </a:r>
            <a:r>
              <a:rPr lang="en-HK" altLang="zh-TW" sz="2000" dirty="0"/>
              <a:t>Conventional Encryption</a:t>
            </a:r>
          </a:p>
          <a:p>
            <a:pPr marL="1257300" lvl="2" indent="-342900" eaLnBrk="1" hangingPunct="1">
              <a:buFont typeface="+mj-lt"/>
              <a:buAutoNum type="alphaLcParenR"/>
            </a:pPr>
            <a:r>
              <a:rPr lang="en-HK" altLang="zh-TW" sz="2000" dirty="0" smtClean="0"/>
              <a:t>Using </a:t>
            </a:r>
            <a:r>
              <a:rPr lang="en-HK" altLang="zh-TW" sz="2000" dirty="0"/>
              <a:t>Public-key </a:t>
            </a:r>
            <a:r>
              <a:rPr lang="en-HK" altLang="zh-TW" sz="2000" dirty="0" smtClean="0"/>
              <a:t>Encryption</a:t>
            </a:r>
          </a:p>
          <a:p>
            <a:pPr marL="1257300" lvl="2" indent="-342900" eaLnBrk="1" hangingPunct="1">
              <a:buFont typeface="+mj-lt"/>
              <a:buAutoNum type="alphaLcParenR"/>
            </a:pPr>
            <a:r>
              <a:rPr lang="en-HK" altLang="zh-TW" sz="2000" dirty="0" smtClean="0"/>
              <a:t>Using </a:t>
            </a:r>
            <a:r>
              <a:rPr lang="en-HK" altLang="zh-TW" sz="2000" dirty="0"/>
              <a:t>Secret Value</a:t>
            </a:r>
          </a:p>
          <a:p>
            <a:pPr lvl="3" eaLnBrk="1" hangingPunct="1"/>
            <a:endParaRPr lang="en-HK" altLang="zh-TW" sz="1600" dirty="0" smtClean="0"/>
          </a:p>
          <a:p>
            <a:pPr lvl="3" eaLnBrk="1" hangingPunct="1"/>
            <a:endParaRPr lang="en-HK" altLang="zh-TW" sz="1600" dirty="0" smtClean="0"/>
          </a:p>
          <a:p>
            <a:pPr lvl="3" eaLnBrk="1" hangingPunct="1"/>
            <a:endParaRPr lang="en-US" altLang="zh-TW" sz="1600" dirty="0" smtClean="0"/>
          </a:p>
          <a:p>
            <a:pPr lvl="1" eaLnBrk="1" hangingPunct="1"/>
            <a:endParaRPr lang="en-US" altLang="zh-TW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Data\Microsoft\Templates\mystyle.pot</Template>
  <TotalTime>6991</TotalTime>
  <Words>2433</Words>
  <PresentationFormat>On-screen Show (4:3)</PresentationFormat>
  <Paragraphs>403</Paragraphs>
  <Slides>34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新細明體</vt:lpstr>
      <vt:lpstr>Symbol</vt:lpstr>
      <vt:lpstr>Times New Roman</vt:lpstr>
      <vt:lpstr>Wingdings</vt:lpstr>
      <vt:lpstr>mystyle</vt:lpstr>
      <vt:lpstr>An Overview of Cryptography (Part II)</vt:lpstr>
      <vt:lpstr>Message Authentication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Secure Hash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terms:modified xsi:type="dcterms:W3CDTF">2020-04-16T11:40:45Z</dcterms:modified>
</cp:coreProperties>
</file>