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56" r:id="rId2"/>
    <p:sldId id="339" r:id="rId3"/>
    <p:sldId id="385" r:id="rId4"/>
    <p:sldId id="306" r:id="rId5"/>
    <p:sldId id="307" r:id="rId6"/>
    <p:sldId id="386" r:id="rId7"/>
    <p:sldId id="308" r:id="rId8"/>
    <p:sldId id="387" r:id="rId9"/>
    <p:sldId id="310" r:id="rId10"/>
    <p:sldId id="311" r:id="rId11"/>
    <p:sldId id="312" r:id="rId12"/>
    <p:sldId id="313" r:id="rId13"/>
    <p:sldId id="382" r:id="rId14"/>
    <p:sldId id="342" r:id="rId15"/>
    <p:sldId id="389" r:id="rId16"/>
    <p:sldId id="388" r:id="rId17"/>
    <p:sldId id="391" r:id="rId18"/>
    <p:sldId id="346" r:id="rId19"/>
    <p:sldId id="390" r:id="rId20"/>
    <p:sldId id="347" r:id="rId21"/>
    <p:sldId id="349" r:id="rId22"/>
    <p:sldId id="383" r:id="rId23"/>
    <p:sldId id="384" r:id="rId24"/>
    <p:sldId id="394" r:id="rId25"/>
    <p:sldId id="351" r:id="rId26"/>
    <p:sldId id="356" r:id="rId27"/>
    <p:sldId id="393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3333FF"/>
    <a:srgbClr val="3366FF"/>
    <a:srgbClr val="3399FF"/>
    <a:srgbClr val="FF33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22" autoAdjust="0"/>
    <p:restoredTop sz="96445" autoAdjust="0"/>
  </p:normalViewPr>
  <p:slideViewPr>
    <p:cSldViewPr>
      <p:cViewPr varScale="1">
        <p:scale>
          <a:sx n="117" d="100"/>
          <a:sy n="117" d="100"/>
        </p:scale>
        <p:origin x="196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AE70EFD-E9FF-4F5E-BB4E-069BD86E8635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61A49BD-3AD4-439D-B907-EB5743A9D26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smtClean="0"/>
              <a:t>Demo</a:t>
            </a:r>
            <a:endParaRPr lang="zh-TW" altLang="en-US" b="1" smtClean="0"/>
          </a:p>
        </p:txBody>
      </p:sp>
      <p:sp>
        <p:nvSpPr>
          <p:cNvPr id="327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fld id="{42AC743F-B4E4-488B-8D6F-7F32C8FD6351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fld id="{4CA8013F-2F00-4939-AB35-989BC5811BA5}" type="slidenum">
              <a:rPr lang="en-US" altLang="en-US" sz="1200"/>
              <a:pPr/>
              <a:t>25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dirty="0" smtClean="0"/>
              <a:t>https://tools.ietf.org/html/draft-ietf-tls-tls13-19</a:t>
            </a:r>
          </a:p>
          <a:p>
            <a:r>
              <a:rPr lang="en-US" altLang="zh-TW" b="1" dirty="0" smtClean="0"/>
              <a:t>https://www.acunetix.com/blog/articles/tls-vulnerabilities-attacks-final-part/</a:t>
            </a:r>
          </a:p>
          <a:p>
            <a:r>
              <a:rPr lang="en-US" altLang="zh-TW" b="1" dirty="0" smtClean="0"/>
              <a:t>https://www.clickssl.net/blog/an-easy-to-understand-guide-ssl-tls-https-ssl-certificate-and-https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HK" altLang="zh-TW" sz="1200" b="1" dirty="0" smtClean="0"/>
              <a:t>Stallings, Cryptography and Network Security: Principles and Practice (6</a:t>
            </a:r>
            <a:r>
              <a:rPr lang="en-HK" altLang="zh-TW" sz="1200" b="1" baseline="30000" dirty="0" smtClean="0"/>
              <a:t>th</a:t>
            </a:r>
            <a:r>
              <a:rPr lang="en-HK" altLang="zh-TW" sz="1200" b="1" dirty="0" smtClean="0"/>
              <a:t> Edition)</a:t>
            </a:r>
            <a:endParaRPr lang="en-US" altLang="zh-TW" sz="1200" b="1" dirty="0" smtClean="0"/>
          </a:p>
          <a:p>
            <a:endParaRPr lang="zh-TW" altLang="en-US" b="1" dirty="0" smtClean="0"/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fld id="{73804D30-01F6-44FF-8996-267D5ABBD7DB}" type="slidenum">
              <a:rPr lang="en-US" altLang="en-US" sz="1200"/>
              <a:pPr/>
              <a:t>26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dirty="0" smtClean="0"/>
              <a:t>https://tools.ietf.org/html/draft-ietf-tls-tls13-19</a:t>
            </a:r>
          </a:p>
          <a:p>
            <a:r>
              <a:rPr lang="en-US" altLang="zh-TW" b="1" dirty="0" smtClean="0"/>
              <a:t>https://www.acunetix.com/blog/articles/tls-vulnerabilities-attacks-final-part/</a:t>
            </a:r>
          </a:p>
          <a:p>
            <a:r>
              <a:rPr lang="en-US" altLang="zh-TW" b="1" dirty="0" smtClean="0"/>
              <a:t>https://www.clickssl.net/blog/an-easy-to-understand-guide-ssl-tls-https-ssl-certificate-and-https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HK" altLang="zh-TW" sz="1200" b="1" dirty="0" smtClean="0"/>
              <a:t>Stallings, Cryptography and Network Security: Principles and Practice (6</a:t>
            </a:r>
            <a:r>
              <a:rPr lang="en-HK" altLang="zh-TW" sz="1200" b="1" baseline="30000" dirty="0" smtClean="0"/>
              <a:t>th</a:t>
            </a:r>
            <a:r>
              <a:rPr lang="en-HK" altLang="zh-TW" sz="1200" b="1" dirty="0" smtClean="0"/>
              <a:t> Edition</a:t>
            </a:r>
            <a:r>
              <a:rPr lang="en-HK" altLang="zh-TW" sz="1200" b="1" dirty="0" smtClean="0"/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 smtClean="0"/>
              <a:t>https://www.wolfssl.com/docs/tls13/</a:t>
            </a:r>
            <a:endParaRPr lang="zh-TW" altLang="en-US" b="1" dirty="0" smtClean="0"/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fld id="{73804D30-01F6-44FF-8996-267D5ABBD7DB}" type="slidenum">
              <a:rPr lang="en-US" altLang="en-US" sz="1200"/>
              <a:pPr/>
              <a:t>27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smtClean="0"/>
              <a:t>Demo</a:t>
            </a:r>
            <a:endParaRPr lang="zh-TW" altLang="en-US" b="1" smtClean="0"/>
          </a:p>
        </p:txBody>
      </p:sp>
      <p:sp>
        <p:nvSpPr>
          <p:cNvPr id="337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fld id="{F6D17BD4-2482-454C-914D-452E242BF45B}" type="slidenum">
              <a:rPr lang="en-US" altLang="en-US" sz="1200"/>
              <a:pPr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smtClean="0"/>
              <a:t>Demo</a:t>
            </a:r>
            <a:endParaRPr lang="zh-TW" altLang="en-US" b="1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fld id="{7BE490B8-6EB4-43E9-A123-CA967AC4A236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n-US" altLang="zh-TW" b="1" dirty="0" smtClean="0"/>
              <a:t>Suppose A obtains a certificate from B and does not know whether the certificate can be trusted:</a:t>
            </a:r>
          </a:p>
          <a:p>
            <a:pPr marL="171450" indent="-171450">
              <a:buFontTx/>
              <a:buChar char="-"/>
            </a:pPr>
            <a:r>
              <a:rPr lang="en-US" altLang="zh-TW" b="1" dirty="0" smtClean="0"/>
              <a:t>Certification path from A to B:  X&lt;&lt;W&gt;&gt;W&lt;&lt;V&gt;&gt;V&lt;&lt;Y&gt;&gt;Y&lt;&lt;Z&gt;&gt;Z&lt;&lt;B</a:t>
            </a:r>
            <a:r>
              <a:rPr lang="en-US" altLang="zh-TW" b="1" dirty="0" smtClean="0"/>
              <a:t>&gt;&gt;</a:t>
            </a:r>
          </a:p>
          <a:p>
            <a:pPr marL="171450" indent="-171450">
              <a:buFontTx/>
              <a:buChar char="-"/>
            </a:pPr>
            <a:endParaRPr lang="en-US" altLang="zh-TW" b="1" dirty="0" smtClean="0"/>
          </a:p>
          <a:p>
            <a:pPr marL="171450" indent="-171450">
              <a:buFontTx/>
              <a:buChar char="-"/>
            </a:pPr>
            <a:r>
              <a:rPr lang="en-US" altLang="zh-TW" b="1" dirty="0" smtClean="0"/>
              <a:t>Suppose </a:t>
            </a:r>
            <a:r>
              <a:rPr lang="en-US" altLang="zh-TW" b="1" dirty="0" smtClean="0"/>
              <a:t>B obtains a certificate from A and does not know whether the certificate can be trusted:</a:t>
            </a:r>
          </a:p>
          <a:p>
            <a:pPr marL="171450" indent="-171450">
              <a:buFontTx/>
              <a:buChar char="-"/>
            </a:pPr>
            <a:r>
              <a:rPr lang="en-US" altLang="zh-TW" b="1" dirty="0" smtClean="0"/>
              <a:t>Certification path from B to A:  Z&lt;&lt;Y&gt;&gt;Y&lt;&lt;V&gt;&gt;V&lt;&lt;W&gt;&gt;W&lt;&lt;X&gt;&gt;X&lt;&lt;A</a:t>
            </a:r>
            <a:r>
              <a:rPr lang="en-US" altLang="zh-TW" b="1" dirty="0" smtClean="0"/>
              <a:t>&gt;&gt;</a:t>
            </a:r>
          </a:p>
          <a:p>
            <a:pPr marL="171450" indent="-171450">
              <a:buFontTx/>
              <a:buChar char="-"/>
            </a:pPr>
            <a:endParaRPr lang="en-US" altLang="zh-TW" b="1" dirty="0" smtClean="0"/>
          </a:p>
        </p:txBody>
      </p:sp>
      <p:sp>
        <p:nvSpPr>
          <p:cNvPr id="358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fld id="{A2B2F717-5E32-471A-8081-DEEF6A799644}" type="slidenum">
              <a:rPr lang="en-US" altLang="zh-TW" sz="1200"/>
              <a:pPr/>
              <a:t>10</a:t>
            </a:fld>
            <a:endParaRPr lang="en-US" altLang="zh-TW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fld id="{B406192A-CE62-463E-AA0C-66B9B9E1AED7}" type="slidenum">
              <a:rPr lang="en-US" altLang="en-US" sz="1200"/>
              <a:pPr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  <p:sp>
        <p:nvSpPr>
          <p:cNvPr id="409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fld id="{473492EE-76E7-4AAF-A066-2074B77FE01F}" type="slidenum">
              <a:rPr lang="en-US" altLang="zh-TW" sz="1200"/>
              <a:pPr/>
              <a:t>14</a:t>
            </a:fld>
            <a:endParaRPr lang="en-US" altLang="zh-TW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en-US" altLang="zh-TW" smtClean="0"/>
          </a:p>
        </p:txBody>
      </p:sp>
      <p:sp>
        <p:nvSpPr>
          <p:cNvPr id="4198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fld id="{40C1272E-2189-4667-8F5E-72CA65BD51E3}" type="slidenum">
              <a:rPr lang="en-US" altLang="zh-TW" sz="1200"/>
              <a:pPr/>
              <a:t>20</a:t>
            </a:fld>
            <a:endParaRPr lang="en-US" altLang="zh-TW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smtClean="0"/>
              <a:t>https://technet.microsoft.com/en-us/library/cc783349(v=ws.10).aspx</a:t>
            </a:r>
          </a:p>
          <a:p>
            <a:endParaRPr lang="en-US" altLang="zh-TW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fld id="{D697C0C6-9B20-4BCD-BD65-1B56F5F744AC}" type="slidenum">
              <a:rPr lang="en-US" altLang="en-US" sz="1200"/>
              <a:pPr/>
              <a:t>23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smtClean="0"/>
              <a:t>https://technet.microsoft.com/en-us/library/cc783349(v=ws.10).aspx</a:t>
            </a:r>
          </a:p>
          <a:p>
            <a:endParaRPr lang="en-US" altLang="zh-TW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fld id="{D697C0C6-9B20-4BCD-BD65-1B56F5F744AC}" type="slidenum">
              <a:rPr lang="en-US" altLang="en-US" sz="1200"/>
              <a:pPr/>
              <a:t>24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4FF838-EDB4-4444-99A2-6FCB7C95131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072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FA5E59-68D1-4993-9990-CC81AEDDD48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621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9049EA-41C4-455C-BA3E-C0B6C9AA3A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967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35AD28-3738-48C6-8ECA-3FF95C3D64A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713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E27810-2C9B-43CA-88B7-2C9B7B0CD3D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15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531E0D-DDD8-41B3-A1AA-490627B85A5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257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8B7974-9001-47FA-B4F6-D9EE2C78BDB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30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8CF8BA-7D9B-479C-91A0-95B8DF8DD75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778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A7E7B5-E0ED-45CE-BB7E-3CB745ACF74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444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A18847-2F16-4240-9E3D-467EFE6827F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9766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F3C537-E124-4614-BF38-B64AD01939D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50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3CA0D490-9375-41AC-A0D3-5C24F6E14E12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An Overview of Cryptography (Part III)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C2C621-0A65-42F4-A242-FDE6724F69DA}" type="slidenum">
              <a:rPr lang="zh-TW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28600"/>
            <a:ext cx="5366856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/>
          <p:nvPr/>
        </p:nvSpPr>
        <p:spPr>
          <a:xfrm>
            <a:off x="76200" y="6477000"/>
            <a:ext cx="739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400" dirty="0"/>
              <a:t>Image source: Stallings, Cryptography and Network Security: Principles and Practice (6</a:t>
            </a:r>
            <a:r>
              <a:rPr lang="en-HK" sz="1400" baseline="30000" dirty="0"/>
              <a:t>th</a:t>
            </a:r>
            <a:r>
              <a:rPr lang="en-HK" sz="1400" dirty="0"/>
              <a:t> Edition)</a:t>
            </a:r>
            <a:endParaRPr 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1905000" y="685800"/>
            <a:ext cx="289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00" dirty="0" smtClean="0"/>
              <a:t>The connected circles indicate the hierarchical relationship among the CAs</a:t>
            </a:r>
          </a:p>
        </p:txBody>
      </p:sp>
      <p:sp>
        <p:nvSpPr>
          <p:cNvPr id="8" name="矩形 7"/>
          <p:cNvSpPr/>
          <p:nvPr/>
        </p:nvSpPr>
        <p:spPr>
          <a:xfrm>
            <a:off x="381000" y="3276600"/>
            <a:ext cx="304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00" dirty="0" smtClean="0"/>
              <a:t>The associated boxes indicate certificates maintained in the directory for each CA entry.</a:t>
            </a:r>
            <a:endParaRPr lang="en-US" altLang="zh-TW" sz="48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4D2EC4-6801-49C3-9954-BBBB2F542888}" type="slidenum">
              <a:rPr lang="zh-TW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40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772400" cy="61722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Suppose A obtains a certificate from B and does not know whether the certificate can be trusted: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 smtClean="0"/>
              <a:t>Certification path from A to B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	X&lt;&lt;W&gt;&gt;W&lt;&lt;V&gt;&gt;V&lt;&lt;Y&gt;&gt;Y&lt;&lt;Z&gt;&gt;Z&lt;&lt;B</a:t>
            </a:r>
            <a:r>
              <a:rPr lang="en-US" altLang="zh-TW" sz="2000" dirty="0" smtClean="0"/>
              <a:t>&gt;&gt;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Suppose </a:t>
            </a:r>
            <a:r>
              <a:rPr lang="en-US" altLang="zh-TW" sz="2400" dirty="0" smtClean="0"/>
              <a:t>B obtains a certificate from A and does not know whether the certificate can be trusted: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 smtClean="0"/>
              <a:t>Certification path from B to A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	Z&lt;&lt;Y&gt;&gt;Y&lt;&lt;V&gt;&gt;V&lt;&lt;W&gt;&gt;W&lt;&lt;X&gt;&gt;X&lt;&lt;A</a:t>
            </a:r>
            <a:r>
              <a:rPr lang="en-US" altLang="zh-TW" sz="2000" dirty="0" smtClean="0"/>
              <a:t>&gt;&gt;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zh-TW" sz="2000" dirty="0" smtClean="0"/>
          </a:p>
          <a:p>
            <a:pPr lvl="2" eaLnBrk="1" hangingPunct="1">
              <a:lnSpc>
                <a:spcPct val="90000"/>
              </a:lnSpc>
            </a:pPr>
            <a:endParaRPr lang="en-US" altLang="zh-TW" sz="20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9320D1-FF39-4B39-9863-FFB1F17B2ED5}" type="slidenum">
              <a:rPr lang="zh-TW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40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Revocation of certificate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Certificate may be revoked because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 smtClean="0"/>
              <a:t>The user’s private key is assumed to be compromised.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 smtClean="0"/>
              <a:t>The user is no longer certified by this CA.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 smtClean="0"/>
              <a:t>The CA’s certificate is assumed to be compromised.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Each CA must maintain a list consisting of all revoked but not expired certificates issued by that CA.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Users could check the directory each time a certificate is received.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Users may maintain a local cache of certificates and lists of revoked certificates.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6A1E02-9BCB-45E4-8620-1AB754AA9457}" type="slidenum">
              <a:rPr lang="zh-TW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400"/>
          </a:p>
        </p:txBody>
      </p:sp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533400"/>
            <a:ext cx="3666818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/>
          <p:nvPr/>
        </p:nvSpPr>
        <p:spPr>
          <a:xfrm>
            <a:off x="76200" y="6477000"/>
            <a:ext cx="739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400" dirty="0"/>
              <a:t>Image source: Stallings, Cryptography and Network Security: Principles and Practice (6</a:t>
            </a:r>
            <a:r>
              <a:rPr lang="en-HK" sz="1400" baseline="30000" dirty="0"/>
              <a:t>th</a:t>
            </a:r>
            <a:r>
              <a:rPr lang="en-HK" sz="1400" dirty="0"/>
              <a:t> Edition)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8CEB64-D2EC-4D4F-B2DB-2585B7C89494}" type="slidenum">
              <a:rPr lang="zh-TW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1400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Secure Socket Layer (SSL)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562600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SSL was originated by Netscape.</a:t>
            </a:r>
          </a:p>
          <a:p>
            <a:pPr eaLnBrk="1" hangingPunct="1"/>
            <a:r>
              <a:rPr lang="en-US" altLang="zh-TW" sz="2800" dirty="0" smtClean="0"/>
              <a:t>Version 3 of the protocol was designed with public review and input from industry.</a:t>
            </a:r>
          </a:p>
          <a:p>
            <a:pPr eaLnBrk="1" hangingPunct="1"/>
            <a:r>
              <a:rPr lang="en-US" altLang="zh-TW" sz="2800" dirty="0" smtClean="0"/>
              <a:t>It is designed to make use of TCP to provide a reliable end-to-end secure service, such </a:t>
            </a:r>
            <a:r>
              <a:rPr lang="en-US" altLang="zh-TW" sz="2800" dirty="0" smtClean="0"/>
              <a:t>as for </a:t>
            </a:r>
            <a:r>
              <a:rPr lang="en-US" altLang="zh-TW" sz="2800" dirty="0" smtClean="0"/>
              <a:t>HTTP, FTP, and SMTP</a:t>
            </a:r>
          </a:p>
          <a:p>
            <a:pPr lvl="1" eaLnBrk="1" hangingPunct="1"/>
            <a:r>
              <a:rPr lang="en-US" altLang="zh-TW" sz="2400" dirty="0" smtClean="0">
                <a:sym typeface="Wingdings" panose="05000000000000000000" pitchFamily="2" charset="2"/>
              </a:rPr>
              <a:t>HTTPS: HTTP over SSL</a:t>
            </a:r>
          </a:p>
          <a:p>
            <a:pPr lvl="2" eaLnBrk="1" hangingPunct="1"/>
            <a:r>
              <a:rPr lang="en-US" altLang="zh-TW" sz="2000" dirty="0" smtClean="0"/>
              <a:t>Also stands for HTTP Secure or HTTP over TLS (see later slides)</a:t>
            </a:r>
            <a:endParaRPr lang="en-US" altLang="zh-TW" dirty="0" smtClean="0"/>
          </a:p>
          <a:p>
            <a:pPr lvl="1" eaLnBrk="1" hangingPunct="1"/>
            <a:r>
              <a:rPr lang="en-US" altLang="zh-TW" sz="2400" dirty="0" smtClean="0"/>
              <a:t>FTPS: FTP over SSL</a:t>
            </a:r>
          </a:p>
          <a:p>
            <a:pPr lvl="2" eaLnBrk="1" hangingPunct="1"/>
            <a:r>
              <a:rPr lang="en-US" altLang="zh-TW" sz="2000" dirty="0" smtClean="0"/>
              <a:t>Note that FTPS is different from SFTP, which stands for </a:t>
            </a:r>
            <a:r>
              <a:rPr lang="en-US" altLang="zh-TW" sz="2000" dirty="0"/>
              <a:t>Secure File Transfer </a:t>
            </a:r>
            <a:r>
              <a:rPr lang="en-US" altLang="zh-TW" sz="2000" dirty="0" smtClean="0"/>
              <a:t>Protocol or SSH File Transfer Protocol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23F82E-FEAC-468D-ADA2-23B0CE57534A}" type="slidenum">
              <a:rPr lang="zh-TW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TW" sz="140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533400"/>
            <a:ext cx="7924800" cy="5867400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Two important SSL concepts</a:t>
            </a:r>
          </a:p>
          <a:p>
            <a:pPr lvl="1" eaLnBrk="1" hangingPunct="1"/>
            <a:r>
              <a:rPr lang="en-US" altLang="zh-TW" sz="2400" dirty="0" smtClean="0">
                <a:solidFill>
                  <a:schemeClr val="accent2"/>
                </a:solidFill>
              </a:rPr>
              <a:t>Session</a:t>
            </a:r>
          </a:p>
          <a:p>
            <a:pPr lvl="2" eaLnBrk="1" hangingPunct="1"/>
            <a:r>
              <a:rPr lang="en-US" altLang="zh-TW" sz="2000" dirty="0" smtClean="0"/>
              <a:t>An association between a client and a server.</a:t>
            </a:r>
          </a:p>
          <a:p>
            <a:pPr lvl="2" eaLnBrk="1" hangingPunct="1"/>
            <a:r>
              <a:rPr lang="en-US" altLang="zh-TW" sz="2000" dirty="0" smtClean="0"/>
              <a:t>Created by the handshake protocol.</a:t>
            </a:r>
          </a:p>
          <a:p>
            <a:pPr lvl="2" eaLnBrk="1" hangingPunct="1"/>
            <a:r>
              <a:rPr lang="en-US" altLang="zh-TW" sz="2000" dirty="0" smtClean="0"/>
              <a:t>Define a set of cryptographic security parameters, which can be shared by multiple connections. </a:t>
            </a:r>
          </a:p>
          <a:p>
            <a:pPr lvl="1" eaLnBrk="1" hangingPunct="1"/>
            <a:r>
              <a:rPr lang="en-US" altLang="zh-TW" sz="2400" dirty="0" smtClean="0">
                <a:solidFill>
                  <a:schemeClr val="accent2"/>
                </a:solidFill>
              </a:rPr>
              <a:t>Connection</a:t>
            </a:r>
          </a:p>
          <a:p>
            <a:pPr lvl="2" eaLnBrk="1" hangingPunct="1"/>
            <a:r>
              <a:rPr lang="en-US" altLang="zh-TW" sz="2000" dirty="0" smtClean="0"/>
              <a:t>A connection is a transport that provides a suitable type of service.</a:t>
            </a:r>
          </a:p>
          <a:p>
            <a:pPr lvl="2" eaLnBrk="1" hangingPunct="1"/>
            <a:r>
              <a:rPr lang="en-US" altLang="zh-TW" sz="2000" dirty="0" smtClean="0"/>
              <a:t>Connections are transient.</a:t>
            </a:r>
          </a:p>
          <a:p>
            <a:pPr lvl="2" eaLnBrk="1" hangingPunct="1"/>
            <a:r>
              <a:rPr lang="en-US" altLang="zh-TW" sz="2000" dirty="0" smtClean="0"/>
              <a:t>Every connection is associated with one session.</a:t>
            </a:r>
          </a:p>
          <a:p>
            <a:pPr lvl="2" eaLnBrk="1" hangingPunct="1"/>
            <a:endParaRPr lang="en-US" altLang="zh-TW" sz="2000" dirty="0" smtClean="0"/>
          </a:p>
          <a:p>
            <a:pPr lvl="2" eaLnBrk="1" hangingPunct="1"/>
            <a:endParaRPr lang="en-US" altLang="zh-TW" sz="20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2DF5A1-C238-41B8-ADEB-1E79C1F74F90}" type="slidenum">
              <a:rPr lang="zh-TW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TW" sz="140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533400"/>
            <a:ext cx="7924800" cy="5867400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SSL consists of two layers of protocols.</a:t>
            </a:r>
          </a:p>
          <a:p>
            <a:pPr lvl="1" eaLnBrk="1" hangingPunct="1"/>
            <a:r>
              <a:rPr lang="en-US" altLang="zh-TW" sz="2400" dirty="0" smtClean="0"/>
              <a:t>The SSL Record Protocol</a:t>
            </a:r>
          </a:p>
          <a:p>
            <a:pPr lvl="2" eaLnBrk="1" hangingPunct="1"/>
            <a:r>
              <a:rPr lang="en-US" altLang="zh-TW" sz="2000" dirty="0" smtClean="0"/>
              <a:t>Provides basic security services to various higher layer protocols.</a:t>
            </a:r>
          </a:p>
          <a:p>
            <a:pPr lvl="1" eaLnBrk="1" hangingPunct="1"/>
            <a:r>
              <a:rPr lang="en-US" altLang="zh-TW" sz="2400" dirty="0" smtClean="0"/>
              <a:t>SSL-specific protocols</a:t>
            </a:r>
          </a:p>
          <a:p>
            <a:pPr lvl="2" eaLnBrk="1" hangingPunct="1"/>
            <a:r>
              <a:rPr lang="en-US" altLang="zh-TW" sz="2000" dirty="0" smtClean="0"/>
              <a:t>Handshake protocol.</a:t>
            </a:r>
          </a:p>
          <a:p>
            <a:pPr lvl="2" eaLnBrk="1" hangingPunct="1"/>
            <a:r>
              <a:rPr lang="en-US" altLang="zh-TW" sz="2000" dirty="0" smtClean="0"/>
              <a:t>Change Cipher Spec Protocol</a:t>
            </a:r>
          </a:p>
          <a:p>
            <a:pPr lvl="2" eaLnBrk="1" hangingPunct="1"/>
            <a:r>
              <a:rPr lang="en-US" altLang="zh-TW" sz="2000" dirty="0" smtClean="0"/>
              <a:t>Alert Protocol.</a:t>
            </a:r>
          </a:p>
          <a:p>
            <a:pPr lvl="1" eaLnBrk="1" hangingPunct="1"/>
            <a:endParaRPr lang="en-US" altLang="zh-TW" sz="2400" dirty="0" smtClean="0"/>
          </a:p>
          <a:p>
            <a:pPr lvl="2" eaLnBrk="1" hangingPunct="1"/>
            <a:endParaRPr lang="en-US" altLang="zh-TW" sz="2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5200" y="3071004"/>
            <a:ext cx="4953000" cy="31773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200" y="6477000"/>
            <a:ext cx="739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400" dirty="0"/>
              <a:t>Image source: Stallings, Cryptography and Network Security: Principles and Practice (6</a:t>
            </a:r>
            <a:r>
              <a:rPr lang="en-HK" sz="1400" baseline="30000" dirty="0"/>
              <a:t>th</a:t>
            </a:r>
            <a:r>
              <a:rPr lang="en-HK" sz="1400" dirty="0"/>
              <a:t> Edition)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2DF5A1-C238-41B8-ADEB-1E79C1F74F90}" type="slidenum">
              <a:rPr lang="zh-TW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TW" sz="140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533400"/>
            <a:ext cx="7924800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chemeClr val="accent2"/>
                </a:solidFill>
              </a:rPr>
              <a:t>SSL Record Protocol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Provide two services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Confidentiality</a:t>
            </a:r>
            <a:endParaRPr lang="en-US" altLang="zh-TW" sz="24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TW" sz="2200" dirty="0"/>
              <a:t>The handshake protocol defines a shared secret key that is used for conventional encryption of SSL payload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Message Integrity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200" dirty="0"/>
              <a:t>The handshake protocol also defines a shared secret key that is used to form a Message Authentication Code (MAC).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86175" y="3794724"/>
            <a:ext cx="3810000" cy="244415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200" y="6477000"/>
            <a:ext cx="739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400" dirty="0"/>
              <a:t>Image source: Stallings, Cryptography and Network Security: Principles and Practice (6</a:t>
            </a:r>
            <a:r>
              <a:rPr lang="en-HK" sz="1400" baseline="30000" dirty="0"/>
              <a:t>th</a:t>
            </a:r>
            <a:r>
              <a:rPr lang="en-HK" sz="1400" dirty="0"/>
              <a:t> Edition)</a:t>
            </a:r>
            <a:endParaRPr lang="en-US" sz="1400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2895600" y="4468368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8330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CC23D3-5380-40D8-8E90-5CBC2BD3B8C1}" type="slidenum">
              <a:rPr lang="zh-TW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z="1400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-1062038"/>
            <a:ext cx="9144000" cy="2124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088" tIns="0" rIns="38088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DD4B39"/>
                </a:solidFill>
              </a:rPr>
              <a:t> </a:t>
            </a:r>
            <a:r>
              <a:rPr lang="en-US" altLang="en-US" sz="13800">
                <a:solidFill>
                  <a:srgbClr val="DD4B39"/>
                </a:solidFill>
              </a:rPr>
              <a:t> </a:t>
            </a:r>
            <a:r>
              <a:rPr lang="en-US" altLang="en-US" sz="2000">
                <a:solidFill>
                  <a:srgbClr val="DD4B39"/>
                </a:solidFill>
              </a:rPr>
              <a:t>                               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533400"/>
            <a:ext cx="8400036" cy="5562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200" y="6477000"/>
            <a:ext cx="739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400" dirty="0"/>
              <a:t>Image source: Stallings, Cryptography and Network Security: Principles and Practice (6</a:t>
            </a:r>
            <a:r>
              <a:rPr lang="en-HK" sz="1400" baseline="30000" dirty="0"/>
              <a:t>th</a:t>
            </a:r>
            <a:r>
              <a:rPr lang="en-HK" sz="1400" dirty="0"/>
              <a:t> Edition)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581228" y="2754868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dirty="0"/>
              <a:t>(optional)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7800" y="4227045"/>
            <a:ext cx="3452132" cy="2214576"/>
          </a:xfrm>
          <a:prstGeom prst="rect">
            <a:avLst/>
          </a:prstGeom>
        </p:spPr>
      </p:pic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6DCAA0-5252-46DC-AD36-766FF15F4A82}" type="slidenum">
              <a:rPr lang="zh-TW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TW" sz="140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772400" cy="6019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2800" dirty="0" smtClean="0">
                <a:solidFill>
                  <a:schemeClr val="accent2"/>
                </a:solidFill>
              </a:rPr>
              <a:t>Handshake protocol</a:t>
            </a:r>
            <a:endParaRPr lang="en-US" altLang="zh-TW" sz="20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 dirty="0" smtClean="0"/>
              <a:t>Allows the server and the client to authenticate each other.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 dirty="0" smtClean="0"/>
              <a:t>To negotiate an encryption and MAC algorithm and cryptographic keys.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 dirty="0" smtClean="0"/>
              <a:t>Four phases:</a:t>
            </a:r>
          </a:p>
          <a:p>
            <a:pPr marL="1371600" lvl="2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zh-TW" sz="2000" dirty="0" smtClean="0"/>
              <a:t>Establish Security Capabilities</a:t>
            </a:r>
          </a:p>
          <a:p>
            <a:pPr marL="1371600" lvl="2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zh-TW" sz="2000" dirty="0" smtClean="0"/>
              <a:t>Server Authentication and Key Exchange</a:t>
            </a:r>
          </a:p>
          <a:p>
            <a:pPr marL="1371600" lvl="2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zh-TW" sz="2000" dirty="0" smtClean="0"/>
              <a:t>Client Authentication and Key Exchange</a:t>
            </a:r>
          </a:p>
          <a:p>
            <a:pPr marL="1371600" lvl="2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zh-TW" sz="2000" dirty="0" smtClean="0"/>
              <a:t>Finish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 dirty="0" smtClean="0"/>
              <a:t>See diagram on the next page</a:t>
            </a:r>
            <a:endParaRPr lang="en-US" altLang="zh-TW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76200" y="6477000"/>
            <a:ext cx="739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400" dirty="0"/>
              <a:t>Image source: Stallings, Cryptography and Network Security: Principles and Practice (6</a:t>
            </a:r>
            <a:r>
              <a:rPr lang="en-HK" sz="1400" baseline="30000" dirty="0"/>
              <a:t>th</a:t>
            </a:r>
            <a:r>
              <a:rPr lang="en-HK" sz="1400" dirty="0"/>
              <a:t> Edition)</a:t>
            </a:r>
            <a:endParaRPr lang="en-US" sz="1400" dirty="0"/>
          </a:p>
        </p:txBody>
      </p:sp>
      <p:sp>
        <p:nvSpPr>
          <p:cNvPr id="6" name="Right Arrow 5"/>
          <p:cNvSpPr/>
          <p:nvPr/>
        </p:nvSpPr>
        <p:spPr bwMode="auto">
          <a:xfrm>
            <a:off x="4800600" y="4495800"/>
            <a:ext cx="609600" cy="3322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D3D81C-BF36-4B1E-B831-20BC0A56FFBC}" type="slidenum">
              <a:rPr lang="zh-TW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400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Public Key Certificate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334000"/>
          </a:xfrm>
        </p:spPr>
        <p:txBody>
          <a:bodyPr/>
          <a:lstStyle/>
          <a:p>
            <a:pPr>
              <a:defRPr/>
            </a:pPr>
            <a:r>
              <a:rPr lang="en-US" altLang="zh-TW" sz="2400" dirty="0" smtClean="0"/>
              <a:t>Also known as Digital Certificate</a:t>
            </a:r>
          </a:p>
          <a:p>
            <a:pPr>
              <a:defRPr/>
            </a:pPr>
            <a:r>
              <a:rPr lang="en-US" altLang="zh-TW" sz="2400" dirty="0" smtClean="0"/>
              <a:t>An electronic file that confirms the </a:t>
            </a:r>
            <a:r>
              <a:rPr lang="en-US" altLang="zh-TW" sz="2400" dirty="0" smtClean="0">
                <a:solidFill>
                  <a:schemeClr val="accent4"/>
                </a:solidFill>
              </a:rPr>
              <a:t>identity</a:t>
            </a:r>
            <a:r>
              <a:rPr lang="en-US" altLang="zh-TW" sz="2400" dirty="0" smtClean="0"/>
              <a:t> of the server (the certificate subscriber/holder)</a:t>
            </a:r>
          </a:p>
          <a:p>
            <a:pPr>
              <a:defRPr/>
            </a:pPr>
            <a:r>
              <a:rPr lang="en-US" altLang="zh-TW" sz="2400" dirty="0" smtClean="0"/>
              <a:t>Provide a way of authentication: to prove who they claim to be</a:t>
            </a:r>
          </a:p>
          <a:p>
            <a:pPr lvl="1">
              <a:defRPr/>
            </a:pPr>
            <a:r>
              <a:rPr lang="en-US" altLang="zh-TW" sz="2000" dirty="0" smtClean="0"/>
              <a:t>For example, when we visit a bank’s web site, we can check the digital certificate provided by the server to see if it is a legitimate web site or a forged web site (owned by the hacker instead)</a:t>
            </a:r>
          </a:p>
          <a:p>
            <a:pPr>
              <a:defRPr/>
            </a:pPr>
            <a:r>
              <a:rPr lang="en-US" altLang="zh-TW" sz="2400" dirty="0" smtClean="0"/>
              <a:t>Contain the certificate holder’s public key, which can be used by the client for further actions, such as digital signature and key exchange</a:t>
            </a:r>
          </a:p>
          <a:p>
            <a:pPr>
              <a:defRPr/>
            </a:pPr>
            <a:r>
              <a:rPr lang="en-US" altLang="zh-TW" sz="2400" dirty="0" smtClean="0"/>
              <a:t>Prove the ownership of the public 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91E0BA-706F-4A34-8336-8F3B096E20EB}" type="slidenum">
              <a:rPr lang="zh-TW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TW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0" y="0"/>
            <a:ext cx="5553621" cy="68580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5791200"/>
            <a:ext cx="228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200" dirty="0"/>
              <a:t>Image source: Stallings, Cryptography and Network Security: Principles and Practice (6</a:t>
            </a:r>
            <a:r>
              <a:rPr lang="en-HK" sz="1200" baseline="30000" dirty="0"/>
              <a:t>th</a:t>
            </a:r>
            <a:r>
              <a:rPr lang="en-HK" sz="1200" dirty="0"/>
              <a:t> Edition)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50303C-92A3-471C-AF4B-D0967CC91488}" type="slidenum">
              <a:rPr lang="zh-TW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TW" sz="140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772400" cy="5638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Phase 1: Establish Security Capabilities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Initiate a logical connection and establish the security capabilities associates with it.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The client initiates with a </a:t>
            </a:r>
            <a:r>
              <a:rPr lang="en-US" altLang="zh-TW" smtClean="0">
                <a:solidFill>
                  <a:srgbClr val="0070C0"/>
                </a:solidFill>
              </a:rPr>
              <a:t>client_hello</a:t>
            </a:r>
            <a:r>
              <a:rPr lang="en-US" altLang="zh-TW" smtClean="0">
                <a:solidFill>
                  <a:srgbClr val="FF3300"/>
                </a:solidFill>
              </a:rPr>
              <a:t> </a:t>
            </a:r>
            <a:r>
              <a:rPr lang="en-US" altLang="zh-TW" smtClean="0"/>
              <a:t>message</a:t>
            </a:r>
            <a:r>
              <a:rPr lang="en-US" altLang="zh-TW" smtClean="0">
                <a:solidFill>
                  <a:srgbClr val="FF3300"/>
                </a:solidFill>
              </a:rPr>
              <a:t> </a:t>
            </a:r>
            <a:r>
              <a:rPr lang="en-US" altLang="zh-TW" smtClean="0"/>
              <a:t>with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mtClean="0"/>
              <a:t>Version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TW" smtClean="0"/>
              <a:t>The highest SSL version understood by client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mtClean="0"/>
              <a:t>Random (consist of a timestamp and a random number)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TW" smtClean="0"/>
              <a:t>Prevent replay attack.</a:t>
            </a:r>
          </a:p>
          <a:p>
            <a:pPr lvl="3" eaLnBrk="1" hangingPunct="1"/>
            <a:r>
              <a:rPr lang="en-US" altLang="zh-TW" smtClean="0"/>
              <a:t>Session ID</a:t>
            </a:r>
          </a:p>
          <a:p>
            <a:pPr lvl="4" eaLnBrk="1" hangingPunct="1"/>
            <a:r>
              <a:rPr lang="en-US" altLang="zh-TW" smtClean="0"/>
              <a:t>Session identifier</a:t>
            </a:r>
          </a:p>
          <a:p>
            <a:pPr lvl="3" eaLnBrk="1" hangingPunct="1"/>
            <a:r>
              <a:rPr lang="en-US" altLang="zh-TW" smtClean="0"/>
              <a:t>cipherSuite</a:t>
            </a:r>
          </a:p>
          <a:p>
            <a:pPr lvl="4" eaLnBrk="1" hangingPunct="1"/>
            <a:r>
              <a:rPr lang="en-US" altLang="zh-TW" smtClean="0"/>
              <a:t>List of cryptographic algorithms supported by the client.</a:t>
            </a:r>
          </a:p>
          <a:p>
            <a:pPr lvl="3" eaLnBrk="1" hangingPunct="1"/>
            <a:r>
              <a:rPr lang="en-US" altLang="zh-TW" smtClean="0"/>
              <a:t>Compression Method</a:t>
            </a:r>
          </a:p>
          <a:p>
            <a:pPr lvl="4" eaLnBrk="1" hangingPunct="1"/>
            <a:r>
              <a:rPr lang="en-US" altLang="zh-TW" smtClean="0"/>
              <a:t>List of compression methods supported by the client.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zh-TW" sz="2400" smtClean="0"/>
          </a:p>
          <a:p>
            <a:pPr lvl="4" eaLnBrk="1" hangingPunct="1"/>
            <a:endParaRPr lang="en-US" altLang="zh-TW" smtClean="0"/>
          </a:p>
          <a:p>
            <a:pPr lvl="2" eaLnBrk="1" hangingPunct="1"/>
            <a:endParaRPr lang="en-US" altLang="zh-TW" smtClean="0"/>
          </a:p>
          <a:p>
            <a:pPr lvl="2" eaLnBrk="1" hangingPunct="1"/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0C7882-B3E1-4410-A27B-4CC6AC206907}" type="slidenum">
              <a:rPr lang="zh-TW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TW" sz="140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772400" cy="6019800"/>
          </a:xfrm>
        </p:spPr>
        <p:txBody>
          <a:bodyPr/>
          <a:lstStyle/>
          <a:p>
            <a:pPr lvl="2" eaLnBrk="1" hangingPunct="1"/>
            <a:r>
              <a:rPr lang="en-US" altLang="zh-TW" smtClean="0"/>
              <a:t>The server replies with a </a:t>
            </a:r>
            <a:r>
              <a:rPr lang="en-US" altLang="zh-TW" smtClean="0">
                <a:solidFill>
                  <a:srgbClr val="0070C0"/>
                </a:solidFill>
              </a:rPr>
              <a:t>server_hello</a:t>
            </a:r>
            <a:r>
              <a:rPr lang="en-US" altLang="zh-TW" smtClean="0">
                <a:solidFill>
                  <a:srgbClr val="FF3300"/>
                </a:solidFill>
              </a:rPr>
              <a:t> </a:t>
            </a:r>
            <a:r>
              <a:rPr lang="en-US" altLang="zh-TW" smtClean="0"/>
              <a:t>message</a:t>
            </a:r>
            <a:r>
              <a:rPr lang="en-US" altLang="zh-TW" smtClean="0">
                <a:solidFill>
                  <a:srgbClr val="FF3300"/>
                </a:solidFill>
              </a:rPr>
              <a:t> </a:t>
            </a:r>
            <a:r>
              <a:rPr lang="en-US" altLang="zh-TW" smtClean="0"/>
              <a:t>with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mtClean="0"/>
              <a:t>Version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TW" smtClean="0"/>
              <a:t>The highest SSL version understood by both sides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mtClean="0"/>
              <a:t>Random (consist of a timestamp and a random number)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TW" smtClean="0"/>
              <a:t>Prevent replay attack.</a:t>
            </a:r>
          </a:p>
          <a:p>
            <a:pPr lvl="3" eaLnBrk="1" hangingPunct="1"/>
            <a:r>
              <a:rPr lang="en-US" altLang="zh-TW" smtClean="0"/>
              <a:t>Session ID</a:t>
            </a:r>
          </a:p>
          <a:p>
            <a:pPr lvl="4" eaLnBrk="1" hangingPunct="1"/>
            <a:r>
              <a:rPr lang="en-US" altLang="zh-TW" smtClean="0"/>
              <a:t>Session identifier</a:t>
            </a:r>
          </a:p>
          <a:p>
            <a:pPr lvl="3" eaLnBrk="1" hangingPunct="1"/>
            <a:r>
              <a:rPr lang="en-US" altLang="zh-TW" smtClean="0"/>
              <a:t>cipherSuite</a:t>
            </a:r>
          </a:p>
          <a:p>
            <a:pPr lvl="4" eaLnBrk="1" hangingPunct="1"/>
            <a:r>
              <a:rPr lang="en-US" altLang="zh-TW" smtClean="0"/>
              <a:t>Choose the strongest cryptographic algorithm supported by both sides</a:t>
            </a:r>
          </a:p>
          <a:p>
            <a:pPr lvl="4" eaLnBrk="1" hangingPunct="1"/>
            <a:r>
              <a:rPr lang="en-US" altLang="zh-TW" smtClean="0"/>
              <a:t>If no algorithm is supported by both sides, end the session with a handshake failure alert</a:t>
            </a:r>
          </a:p>
          <a:p>
            <a:pPr lvl="3" eaLnBrk="1" hangingPunct="1"/>
            <a:r>
              <a:rPr lang="en-US" altLang="zh-TW" smtClean="0"/>
              <a:t>Compression Method</a:t>
            </a:r>
          </a:p>
          <a:p>
            <a:pPr lvl="4" eaLnBrk="1" hangingPunct="1"/>
            <a:r>
              <a:rPr lang="en-US" altLang="zh-TW" smtClean="0"/>
              <a:t>Specify the compression method (if any)</a:t>
            </a:r>
          </a:p>
          <a:p>
            <a:pPr lvl="4" eaLnBrk="1" hangingPunct="1">
              <a:lnSpc>
                <a:spcPct val="90000"/>
              </a:lnSpc>
            </a:pPr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9A3379-C24D-49E2-863B-B0B5BA163717}" type="slidenum">
              <a:rPr lang="zh-TW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TW" sz="140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772400" cy="6096000"/>
          </a:xfrm>
        </p:spPr>
        <p:txBody>
          <a:bodyPr/>
          <a:lstStyle/>
          <a:p>
            <a:pPr lvl="1" eaLnBrk="1" hangingPunct="1"/>
            <a:r>
              <a:rPr lang="en-US" altLang="zh-TW" dirty="0" smtClean="0"/>
              <a:t>Phase 2: Server Authentication and Key Exchange</a:t>
            </a:r>
          </a:p>
          <a:p>
            <a:pPr lvl="2" eaLnBrk="1" hangingPunct="1"/>
            <a:r>
              <a:rPr lang="en-US" altLang="zh-TW" dirty="0" smtClean="0"/>
              <a:t>Server sends </a:t>
            </a:r>
            <a:r>
              <a:rPr lang="en-US" altLang="zh-TW" dirty="0" smtClean="0">
                <a:solidFill>
                  <a:srgbClr val="0070C0"/>
                </a:solidFill>
              </a:rPr>
              <a:t>certificate</a:t>
            </a:r>
            <a:r>
              <a:rPr lang="en-US" altLang="zh-TW" dirty="0" smtClean="0"/>
              <a:t> if necessary</a:t>
            </a:r>
          </a:p>
          <a:p>
            <a:pPr lvl="3" eaLnBrk="1" hangingPunct="1"/>
            <a:r>
              <a:rPr lang="en-US" altLang="zh-TW" dirty="0" smtClean="0"/>
              <a:t>The message contains one or a chain of X.509 certificates.</a:t>
            </a:r>
          </a:p>
          <a:p>
            <a:pPr lvl="3" eaLnBrk="1" hangingPunct="1"/>
            <a:r>
              <a:rPr lang="en-US" altLang="zh-TW" dirty="0" smtClean="0"/>
              <a:t>Required for any agreed-on key exchange.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Send </a:t>
            </a:r>
            <a:r>
              <a:rPr lang="en-US" altLang="zh-TW" dirty="0" err="1" smtClean="0">
                <a:solidFill>
                  <a:srgbClr val="0070C0"/>
                </a:solidFill>
              </a:rPr>
              <a:t>server_key_exchange</a:t>
            </a:r>
            <a:r>
              <a:rPr lang="en-US" altLang="zh-TW" dirty="0" smtClean="0"/>
              <a:t> message if necessary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dirty="0" smtClean="0"/>
              <a:t>Not required in some cases such as when </a:t>
            </a:r>
            <a:r>
              <a:rPr lang="en-US" altLang="zh-TW" dirty="0">
                <a:solidFill>
                  <a:srgbClr val="0070C0"/>
                </a:solidFill>
              </a:rPr>
              <a:t>certificate</a:t>
            </a:r>
            <a:r>
              <a:rPr lang="en-US" altLang="zh-TW" dirty="0" smtClean="0"/>
              <a:t> already contains necessary information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Send </a:t>
            </a:r>
            <a:r>
              <a:rPr lang="en-US" altLang="zh-TW" dirty="0" err="1" smtClean="0">
                <a:solidFill>
                  <a:srgbClr val="0070C0"/>
                </a:solidFill>
              </a:rPr>
              <a:t>certificate_request</a:t>
            </a:r>
            <a:r>
              <a:rPr lang="en-US" altLang="zh-TW" dirty="0" smtClean="0"/>
              <a:t> message if necessary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dirty="0" smtClean="0"/>
              <a:t>Request the client to send its own certificate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dirty="0" err="1" smtClean="0"/>
              <a:t>Certificate_type</a:t>
            </a:r>
            <a:endParaRPr lang="en-US" altLang="zh-TW" dirty="0" smtClean="0"/>
          </a:p>
          <a:p>
            <a:pPr lvl="4" eaLnBrk="1" hangingPunct="1">
              <a:lnSpc>
                <a:spcPct val="90000"/>
              </a:lnSpc>
            </a:pPr>
            <a:r>
              <a:rPr lang="en-US" altLang="zh-TW" dirty="0" smtClean="0"/>
              <a:t>Indicates the public-key algorithm and its use.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dirty="0" smtClean="0"/>
              <a:t>Certificate authorities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TW" dirty="0" smtClean="0"/>
              <a:t>A list of the distinguished names of acceptable certificate authorities.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Send </a:t>
            </a:r>
            <a:r>
              <a:rPr lang="en-US" altLang="zh-TW" dirty="0" err="1" smtClean="0">
                <a:solidFill>
                  <a:srgbClr val="0070C0"/>
                </a:solidFill>
              </a:rPr>
              <a:t>server_done</a:t>
            </a:r>
            <a:r>
              <a:rPr lang="en-US" altLang="zh-TW" dirty="0" smtClean="0"/>
              <a:t> message</a:t>
            </a:r>
          </a:p>
          <a:p>
            <a:pPr lvl="3" eaLnBrk="1" hangingPunct="1"/>
            <a:endParaRPr lang="en-US" altLang="zh-TW" dirty="0" smtClean="0"/>
          </a:p>
          <a:p>
            <a:pPr lvl="2" eaLnBrk="1" hangingPunct="1"/>
            <a:endParaRPr lang="en-US" altLang="zh-TW" dirty="0" smtClean="0"/>
          </a:p>
          <a:p>
            <a:pPr lvl="2" eaLnBrk="1" hangingPunct="1"/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9A3379-C24D-49E2-863B-B0B5BA163717}" type="slidenum">
              <a:rPr lang="zh-TW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TW" sz="140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772400" cy="60960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Phase 3: Client Authentication and Key Exchange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The client will first validate the certificate and the parameters in the </a:t>
            </a:r>
            <a:r>
              <a:rPr lang="en-US" altLang="zh-TW" dirty="0" err="1" smtClean="0">
                <a:solidFill>
                  <a:srgbClr val="0070C0"/>
                </a:solidFill>
              </a:rPr>
              <a:t>server_hello</a:t>
            </a:r>
            <a:r>
              <a:rPr lang="en-US" altLang="zh-TW" dirty="0" smtClean="0"/>
              <a:t> message.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Send </a:t>
            </a:r>
            <a:r>
              <a:rPr lang="en-US" altLang="zh-TW" dirty="0" smtClean="0">
                <a:solidFill>
                  <a:srgbClr val="0070C0"/>
                </a:solidFill>
              </a:rPr>
              <a:t>certificate</a:t>
            </a:r>
            <a:r>
              <a:rPr lang="en-US" altLang="zh-TW" dirty="0" smtClean="0"/>
              <a:t> if it is requested by server.</a:t>
            </a:r>
          </a:p>
          <a:p>
            <a:pPr lvl="2" eaLnBrk="1" hangingPunct="1"/>
            <a:r>
              <a:rPr lang="en-US" altLang="zh-TW" dirty="0" smtClean="0"/>
              <a:t>Send </a:t>
            </a:r>
            <a:r>
              <a:rPr lang="en-US" altLang="zh-TW" dirty="0" err="1" smtClean="0">
                <a:solidFill>
                  <a:srgbClr val="0070C0"/>
                </a:solidFill>
              </a:rPr>
              <a:t>client_key_exchange</a:t>
            </a:r>
            <a:r>
              <a:rPr lang="en-US" altLang="zh-TW" dirty="0" smtClean="0"/>
              <a:t> message</a:t>
            </a:r>
          </a:p>
          <a:p>
            <a:pPr lvl="3" eaLnBrk="1" hangingPunct="1"/>
            <a:r>
              <a:rPr lang="en-HK" altLang="zh-TW" dirty="0" smtClean="0"/>
              <a:t>Must be sent in this phase</a:t>
            </a:r>
            <a:endParaRPr lang="en-US" altLang="zh-TW" dirty="0" smtClean="0"/>
          </a:p>
          <a:p>
            <a:pPr lvl="3" eaLnBrk="1" hangingPunct="1"/>
            <a:r>
              <a:rPr lang="en-US" altLang="zh-TW" dirty="0" smtClean="0"/>
              <a:t>The content depends on the type of the key exchange</a:t>
            </a:r>
          </a:p>
          <a:p>
            <a:pPr lvl="3" eaLnBrk="1" hangingPunct="1"/>
            <a:r>
              <a:rPr lang="en-HK" altLang="zh-TW" dirty="0" smtClean="0"/>
              <a:t>If </a:t>
            </a:r>
            <a:r>
              <a:rPr lang="en-US" altLang="zh-TW" dirty="0" smtClean="0">
                <a:solidFill>
                  <a:srgbClr val="0070C0"/>
                </a:solidFill>
              </a:rPr>
              <a:t>certificate</a:t>
            </a:r>
            <a:r>
              <a:rPr lang="en-HK" altLang="zh-TW" dirty="0" smtClean="0"/>
              <a:t> already contains necessary information, this message will be null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Send </a:t>
            </a:r>
            <a:r>
              <a:rPr lang="en-US" altLang="zh-TW" dirty="0" err="1" smtClean="0">
                <a:solidFill>
                  <a:srgbClr val="0070C0"/>
                </a:solidFill>
              </a:rPr>
              <a:t>certificate_verify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/>
              <a:t>message if necessary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Provide </a:t>
            </a:r>
            <a:r>
              <a:rPr lang="en-US" dirty="0"/>
              <a:t>explicit verification of </a:t>
            </a:r>
            <a:r>
              <a:rPr lang="en-US" dirty="0" smtClean="0"/>
              <a:t>the client’s certificate</a:t>
            </a:r>
          </a:p>
          <a:p>
            <a:pPr lvl="4" eaLnBrk="1" hangingPunct="1">
              <a:lnSpc>
                <a:spcPct val="90000"/>
              </a:lnSpc>
            </a:pPr>
            <a:r>
              <a:rPr lang="en-HK" altLang="zh-TW" sz="1800" dirty="0"/>
              <a:t>To avoid someone misusing the client’s certificate</a:t>
            </a:r>
            <a:endParaRPr lang="en-US" altLang="zh-TW" sz="1800" dirty="0"/>
          </a:p>
          <a:p>
            <a:pPr lvl="3" eaLnBrk="1" hangingPunct="1">
              <a:lnSpc>
                <a:spcPct val="90000"/>
              </a:lnSpc>
            </a:pPr>
            <a:r>
              <a:rPr lang="en-HK" altLang="zh-TW" dirty="0" smtClean="0"/>
              <a:t>Verify </a:t>
            </a:r>
            <a:r>
              <a:rPr lang="en-HK" altLang="zh-TW" dirty="0" smtClean="0"/>
              <a:t>the client’s ownership of the private key for the client certificate, which contains the public </a:t>
            </a:r>
            <a:r>
              <a:rPr lang="en-HK" altLang="zh-TW" dirty="0" smtClean="0"/>
              <a:t>key</a:t>
            </a:r>
          </a:p>
          <a:p>
            <a:pPr lvl="4" eaLnBrk="1" hangingPunct="1">
              <a:lnSpc>
                <a:spcPct val="90000"/>
              </a:lnSpc>
            </a:pPr>
            <a:r>
              <a:rPr lang="en-US" sz="1800" dirty="0" smtClean="0"/>
              <a:t>By signing </a:t>
            </a:r>
            <a:r>
              <a:rPr lang="en-US" sz="1800" dirty="0"/>
              <a:t>a hash code based on the preceding </a:t>
            </a:r>
            <a:r>
              <a:rPr lang="en-US" sz="1800" dirty="0" smtClean="0"/>
              <a:t>messages</a:t>
            </a:r>
            <a:endParaRPr lang="en-HK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7784D0-C23B-49DD-B037-041DA756966C}" type="slidenum">
              <a:rPr lang="zh-TW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TW" sz="140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81000"/>
            <a:ext cx="7848600" cy="6248400"/>
          </a:xfrm>
        </p:spPr>
        <p:txBody>
          <a:bodyPr/>
          <a:lstStyle/>
          <a:p>
            <a:pPr lvl="1" eaLnBrk="1" hangingPunct="1"/>
            <a:r>
              <a:rPr lang="en-US" altLang="zh-TW" dirty="0" smtClean="0"/>
              <a:t>Phase 4: Finish</a:t>
            </a:r>
          </a:p>
          <a:p>
            <a:pPr lvl="2" eaLnBrk="1" hangingPunct="1"/>
            <a:r>
              <a:rPr lang="en-US" altLang="zh-TW" dirty="0" smtClean="0"/>
              <a:t>The client sends </a:t>
            </a:r>
            <a:r>
              <a:rPr lang="en-US" altLang="zh-TW" dirty="0" err="1" smtClean="0">
                <a:solidFill>
                  <a:srgbClr val="0070C0"/>
                </a:solidFill>
              </a:rPr>
              <a:t>change_cipher_spec</a:t>
            </a:r>
            <a:r>
              <a:rPr lang="en-US" altLang="zh-TW" dirty="0" smtClean="0"/>
              <a:t> message</a:t>
            </a:r>
          </a:p>
          <a:p>
            <a:pPr lvl="3" eaLnBrk="1" hangingPunct="1"/>
            <a:r>
              <a:rPr lang="en-US" altLang="zh-TW" dirty="0" smtClean="0"/>
              <a:t>Consists of a single byte with value 1.</a:t>
            </a:r>
          </a:p>
          <a:p>
            <a:pPr lvl="3" eaLnBrk="1" hangingPunct="1"/>
            <a:r>
              <a:rPr lang="en-US" altLang="zh-TW" dirty="0" smtClean="0"/>
              <a:t>At this point, the client switched to the agreed cipher suite </a:t>
            </a:r>
          </a:p>
          <a:p>
            <a:pPr lvl="2" eaLnBrk="1" hangingPunct="1"/>
            <a:r>
              <a:rPr lang="en-US" altLang="zh-TW" dirty="0" smtClean="0"/>
              <a:t>Client sends finish message</a:t>
            </a:r>
          </a:p>
          <a:p>
            <a:pPr lvl="3" eaLnBrk="1" hangingPunct="1"/>
            <a:r>
              <a:rPr lang="en-US" altLang="zh-TW" dirty="0" smtClean="0"/>
              <a:t>Under the agreed algorithms, key, and secrets</a:t>
            </a:r>
          </a:p>
          <a:p>
            <a:pPr lvl="3" eaLnBrk="1" hangingPunct="1"/>
            <a:r>
              <a:rPr lang="en-US" altLang="zh-TW" dirty="0" smtClean="0"/>
              <a:t>Verifies that the key exchange and authentication processes were successful.</a:t>
            </a:r>
          </a:p>
          <a:p>
            <a:pPr lvl="2" eaLnBrk="1" hangingPunct="1"/>
            <a:r>
              <a:rPr lang="en-US" altLang="zh-TW" dirty="0" smtClean="0"/>
              <a:t>Server send </a:t>
            </a:r>
            <a:r>
              <a:rPr lang="en-US" altLang="zh-TW" dirty="0" err="1" smtClean="0">
                <a:solidFill>
                  <a:srgbClr val="0070C0"/>
                </a:solidFill>
              </a:rPr>
              <a:t>change_cipher_spec</a:t>
            </a:r>
            <a:r>
              <a:rPr lang="en-US" altLang="zh-TW" dirty="0" smtClean="0"/>
              <a:t> message</a:t>
            </a:r>
          </a:p>
          <a:p>
            <a:pPr lvl="2" eaLnBrk="1" hangingPunct="1"/>
            <a:r>
              <a:rPr lang="en-US" altLang="zh-TW" dirty="0" smtClean="0"/>
              <a:t>Server sends its finished message.</a:t>
            </a:r>
          </a:p>
          <a:p>
            <a:pPr lvl="3" eaLnBrk="1" hangingPunct="1"/>
            <a:endParaRPr lang="en-US" altLang="zh-TW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4000" dirty="0" smtClean="0"/>
              <a:t>Transport Layer Security (TLS)</a:t>
            </a:r>
            <a:endParaRPr lang="zh-TW" altLang="en-US" sz="4000" dirty="0"/>
          </a:p>
        </p:txBody>
      </p:sp>
      <p:sp>
        <p:nvSpPr>
          <p:cNvPr id="30723" name="內容版面配置區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5105400"/>
          </a:xfrm>
        </p:spPr>
        <p:txBody>
          <a:bodyPr/>
          <a:lstStyle/>
          <a:p>
            <a:r>
              <a:rPr lang="en-US" altLang="zh-TW" sz="2400" dirty="0" smtClean="0"/>
              <a:t>In 2014, SSL 3.0 is found to be vulnerable to the POODLE attack (a kind of </a:t>
            </a:r>
            <a:r>
              <a:rPr lang="en-US" altLang="zh-TW" sz="2400" dirty="0" err="1" smtClean="0"/>
              <a:t>MiM</a:t>
            </a:r>
            <a:r>
              <a:rPr lang="en-US" altLang="zh-TW" sz="2400" dirty="0" smtClean="0"/>
              <a:t> attack) and is considered broken.</a:t>
            </a:r>
          </a:p>
          <a:p>
            <a:r>
              <a:rPr lang="en-US" altLang="zh-TW" sz="2400" dirty="0" smtClean="0"/>
              <a:t>We should use Transport Layer Security (TLS) instead</a:t>
            </a:r>
          </a:p>
          <a:p>
            <a:r>
              <a:rPr lang="en-US" altLang="zh-TW" sz="2400" dirty="0" smtClean="0"/>
              <a:t>TLS 1.0 is an upgrade of SSL 3.0 with similar functionalities, with some differences in:</a:t>
            </a:r>
          </a:p>
          <a:p>
            <a:pPr lvl="1"/>
            <a:r>
              <a:rPr lang="en-US" altLang="zh-TW" sz="2000" dirty="0" smtClean="0"/>
              <a:t>MAC scheme</a:t>
            </a:r>
          </a:p>
          <a:p>
            <a:pPr lvl="1"/>
            <a:r>
              <a:rPr lang="en-US" altLang="zh-TW" sz="2000" dirty="0" smtClean="0"/>
              <a:t>Alert code</a:t>
            </a:r>
          </a:p>
          <a:p>
            <a:pPr lvl="1"/>
            <a:r>
              <a:rPr lang="en-US" altLang="zh-TW" sz="2000" dirty="0" smtClean="0"/>
              <a:t>Cipher suite</a:t>
            </a:r>
          </a:p>
          <a:p>
            <a:pPr lvl="1"/>
            <a:r>
              <a:rPr lang="en-US" altLang="zh-TW" sz="2000" dirty="0" smtClean="0"/>
              <a:t>Client certificate type</a:t>
            </a:r>
          </a:p>
          <a:p>
            <a:pPr lvl="1"/>
            <a:r>
              <a:rPr lang="en-US" altLang="zh-TW" sz="2000" dirty="0" smtClean="0"/>
              <a:t>Cryptographic computation</a:t>
            </a:r>
          </a:p>
          <a:p>
            <a:pPr lvl="1"/>
            <a:r>
              <a:rPr lang="en-US" altLang="zh-TW" sz="2000" dirty="0" smtClean="0"/>
              <a:t>Padding</a:t>
            </a:r>
          </a:p>
          <a:p>
            <a:r>
              <a:rPr lang="en-US" altLang="zh-TW" sz="2400" dirty="0" smtClean="0"/>
              <a:t>Sometimes, TLS 1.0 is referred to as SSL 3.1</a:t>
            </a:r>
          </a:p>
        </p:txBody>
      </p:sp>
      <p:sp>
        <p:nvSpPr>
          <p:cNvPr id="307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E8C5BB-8847-4475-8799-9E5ECA651E88}" type="slidenum">
              <a:rPr lang="zh-TW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TW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內容版面配置區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6019800"/>
          </a:xfrm>
        </p:spPr>
        <p:txBody>
          <a:bodyPr/>
          <a:lstStyle/>
          <a:p>
            <a:r>
              <a:rPr lang="en-US" altLang="zh-TW" sz="2400" dirty="0" smtClean="0"/>
              <a:t>However, some of the TLS 1.0 / 1.1 implementations are still vulnerable to the POODLE attack</a:t>
            </a:r>
          </a:p>
          <a:p>
            <a:r>
              <a:rPr lang="en-US" altLang="zh-TW" sz="2400" dirty="0" smtClean="0"/>
              <a:t>We should at least use TLS </a:t>
            </a:r>
            <a:r>
              <a:rPr lang="en-US" altLang="zh-TW" sz="2400" dirty="0" smtClean="0"/>
              <a:t>1.2</a:t>
            </a:r>
          </a:p>
          <a:p>
            <a:pPr lvl="1"/>
            <a:r>
              <a:rPr lang="en-US" altLang="zh-TW" sz="2000" dirty="0" smtClean="0"/>
              <a:t>The most popular version nowadays</a:t>
            </a:r>
          </a:p>
          <a:p>
            <a:pPr lvl="1"/>
            <a:r>
              <a:rPr lang="en-US" altLang="zh-TW" sz="2000" dirty="0" smtClean="0"/>
              <a:t>But a server that </a:t>
            </a:r>
            <a:r>
              <a:rPr lang="en-US" altLang="zh-TW" sz="2000" dirty="0"/>
              <a:t>is not configured properly is still vulnerable to attacks</a:t>
            </a:r>
            <a:endParaRPr lang="en-US" altLang="zh-TW" sz="2000" dirty="0" smtClean="0"/>
          </a:p>
          <a:p>
            <a:r>
              <a:rPr lang="en-US" altLang="zh-TW" sz="2400" dirty="0" smtClean="0"/>
              <a:t>The </a:t>
            </a:r>
            <a:r>
              <a:rPr lang="en-US" altLang="zh-TW" sz="2400" dirty="0" smtClean="0"/>
              <a:t>latest version is TLS 1.3</a:t>
            </a:r>
          </a:p>
          <a:p>
            <a:pPr lvl="1"/>
            <a:r>
              <a:rPr lang="en-US" altLang="zh-TW" sz="2000" dirty="0" smtClean="0"/>
              <a:t>Approved by The Internet Engineering Task Force (IETF) in </a:t>
            </a:r>
            <a:r>
              <a:rPr lang="en-US" altLang="zh-TW" sz="2000" dirty="0" smtClean="0"/>
              <a:t>2018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More secure than TLS 1.2</a:t>
            </a:r>
          </a:p>
          <a:p>
            <a:pPr lvl="2"/>
            <a:r>
              <a:rPr lang="en-US" altLang="zh-TW" sz="1600" dirty="0" smtClean="0"/>
              <a:t>Remove </a:t>
            </a:r>
            <a:r>
              <a:rPr lang="en-US" altLang="zh-TW" sz="1600" dirty="0" smtClean="0"/>
              <a:t>the support of old and broken cryptographic </a:t>
            </a:r>
            <a:r>
              <a:rPr lang="en-US" altLang="zh-TW" sz="1600" dirty="0" smtClean="0"/>
              <a:t>primitives </a:t>
            </a:r>
          </a:p>
          <a:p>
            <a:pPr lvl="3"/>
            <a:r>
              <a:rPr lang="en-US" altLang="zh-TW" sz="1400" dirty="0" smtClean="0"/>
              <a:t>E.g., RSA (for key exchange), SHA-1, MD5</a:t>
            </a:r>
          </a:p>
          <a:p>
            <a:pPr lvl="2"/>
            <a:r>
              <a:rPr lang="en-US" altLang="zh-TW" sz="1600" dirty="0" smtClean="0"/>
              <a:t>Mandate forward secrecy</a:t>
            </a:r>
            <a:endParaRPr lang="en-US" altLang="zh-TW" sz="1600" dirty="0" smtClean="0"/>
          </a:p>
          <a:p>
            <a:pPr lvl="1"/>
            <a:r>
              <a:rPr lang="en-US" altLang="zh-TW" sz="2000" dirty="0" smtClean="0"/>
              <a:t>Faster to </a:t>
            </a:r>
            <a:r>
              <a:rPr lang="en-US" altLang="zh-TW" sz="2000" dirty="0"/>
              <a:t>establish a secure </a:t>
            </a:r>
            <a:r>
              <a:rPr lang="en-US" altLang="zh-TW" sz="2000" dirty="0" smtClean="0"/>
              <a:t>connection than </a:t>
            </a:r>
            <a:r>
              <a:rPr lang="en-US" altLang="zh-TW" sz="2000" dirty="0" smtClean="0"/>
              <a:t>TLS 1.2</a:t>
            </a:r>
          </a:p>
          <a:p>
            <a:pPr lvl="2"/>
            <a:r>
              <a:rPr lang="en-US" altLang="zh-TW" sz="1600" dirty="0" smtClean="0"/>
              <a:t>Reduce the number of round-trips for handshake from 2 to 1</a:t>
            </a:r>
          </a:p>
          <a:p>
            <a:pPr lvl="3"/>
            <a:r>
              <a:rPr lang="en-US" altLang="zh-TW" sz="1400" dirty="0" smtClean="0"/>
              <a:t>2-RTT </a:t>
            </a:r>
            <a:r>
              <a:rPr lang="en-US" altLang="zh-TW" sz="1400" dirty="0" smtClean="0">
                <a:sym typeface="Wingdings" panose="05000000000000000000" pitchFamily="2" charset="2"/>
              </a:rPr>
              <a:t> 1-RTT</a:t>
            </a:r>
            <a:endParaRPr lang="en-US" altLang="zh-TW" sz="1400" dirty="0" smtClean="0"/>
          </a:p>
          <a:p>
            <a:pPr lvl="2"/>
            <a:r>
              <a:rPr lang="en-US" altLang="zh-TW" sz="1600" dirty="0" smtClean="0"/>
              <a:t>Support 0-RTT for previously established connections</a:t>
            </a:r>
          </a:p>
          <a:p>
            <a:pPr lvl="3"/>
            <a:r>
              <a:rPr lang="en-US" altLang="zh-TW" sz="1400" dirty="0" smtClean="0"/>
              <a:t>At the cost of weaker security</a:t>
            </a:r>
            <a:endParaRPr lang="en-US" altLang="zh-TW" sz="1400" dirty="0" smtClean="0"/>
          </a:p>
          <a:p>
            <a:pPr lvl="3" eaLnBrk="1" hangingPunct="1"/>
            <a:endParaRPr lang="en-US" altLang="zh-TW" sz="1800" dirty="0" smtClean="0"/>
          </a:p>
        </p:txBody>
      </p:sp>
      <p:sp>
        <p:nvSpPr>
          <p:cNvPr id="307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E8C5BB-8847-4475-8799-9E5ECA651E88}" type="slidenum">
              <a:rPr lang="zh-TW" altLang="en-US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TW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7EDA59-6DF1-418F-A416-D9DE7E46BB46}" type="slidenum">
              <a:rPr lang="zh-TW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40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>
              <a:defRPr/>
            </a:pPr>
            <a:r>
              <a:rPr lang="en-US" altLang="zh-TW" sz="2400" dirty="0" smtClean="0"/>
              <a:t>A digital certificate is </a:t>
            </a:r>
            <a:r>
              <a:rPr lang="en-US" altLang="zh-TW" sz="2400" dirty="0"/>
              <a:t>issued by </a:t>
            </a:r>
            <a:r>
              <a:rPr lang="en-US" altLang="zh-TW" sz="2400" dirty="0" smtClean="0"/>
              <a:t>a 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Certification Authority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(CA)</a:t>
            </a:r>
          </a:p>
          <a:p>
            <a:pPr lvl="1">
              <a:defRPr/>
            </a:pPr>
            <a:r>
              <a:rPr lang="en-US" altLang="zh-TW" sz="2000" dirty="0" smtClean="0"/>
              <a:t>Example: </a:t>
            </a:r>
            <a:r>
              <a:rPr lang="en-US" altLang="zh-TW" sz="2000" dirty="0" err="1" smtClean="0"/>
              <a:t>DigiCert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Comodo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Go </a:t>
            </a:r>
            <a:r>
              <a:rPr lang="en-US" altLang="zh-TW" sz="2000" dirty="0"/>
              <a:t>Daddy Group, </a:t>
            </a:r>
            <a:r>
              <a:rPr lang="en-US" altLang="zh-TW" sz="2000" dirty="0" err="1"/>
              <a:t>GlobalSign</a:t>
            </a:r>
            <a:r>
              <a:rPr lang="en-US" altLang="zh-TW" sz="2000" dirty="0"/>
              <a:t>, VeriSign, </a:t>
            </a:r>
            <a:r>
              <a:rPr lang="en-US" altLang="zh-TW" sz="2000" dirty="0" err="1"/>
              <a:t>Hongkong</a:t>
            </a:r>
            <a:r>
              <a:rPr lang="en-US" altLang="zh-TW" sz="2000" dirty="0"/>
              <a:t> Post</a:t>
            </a:r>
          </a:p>
          <a:p>
            <a:pPr>
              <a:defRPr/>
            </a:pPr>
            <a:r>
              <a:rPr lang="en-US" altLang="zh-TW" sz="2400" dirty="0"/>
              <a:t>A CA acts as a trusted third party to verify the identity of certificate </a:t>
            </a:r>
            <a:r>
              <a:rPr lang="en-US" altLang="zh-TW" sz="2400" dirty="0" smtClean="0"/>
              <a:t>subscriber</a:t>
            </a:r>
            <a:endParaRPr lang="en-US" altLang="zh-TW" sz="2400" dirty="0"/>
          </a:p>
          <a:p>
            <a:pPr>
              <a:defRPr/>
            </a:pPr>
            <a:r>
              <a:rPr lang="en-US" altLang="zh-TW" sz="2400" dirty="0"/>
              <a:t>A server can also create a certificate by itself (a self-signed certificate), but this will </a:t>
            </a:r>
            <a:r>
              <a:rPr lang="en-US" altLang="zh-TW" sz="2400" dirty="0" smtClean="0"/>
              <a:t>probably cause </a:t>
            </a:r>
            <a:r>
              <a:rPr lang="en-US" altLang="zh-TW" sz="2400" dirty="0"/>
              <a:t>the </a:t>
            </a:r>
            <a:r>
              <a:rPr lang="en-US" altLang="zh-TW" sz="2400" dirty="0" smtClean="0"/>
              <a:t>client’s </a:t>
            </a:r>
            <a:r>
              <a:rPr lang="en-US" altLang="zh-TW" sz="2400" dirty="0"/>
              <a:t>browser to display a warning message since the browser </a:t>
            </a:r>
            <a:r>
              <a:rPr lang="en-US" altLang="zh-TW" sz="2400" dirty="0" smtClean="0"/>
              <a:t>does not know whether this certificate can be trusted</a:t>
            </a:r>
            <a:endParaRPr lang="en-US" altLang="zh-TW" sz="2400" dirty="0"/>
          </a:p>
          <a:p>
            <a:pPr lvl="1">
              <a:defRPr/>
            </a:pPr>
            <a:r>
              <a:rPr lang="en-US" altLang="zh-TW" sz="2000" dirty="0"/>
              <a:t>A self-signed certificate is less trusted than a certificate issued by a trusted CA</a:t>
            </a:r>
          </a:p>
          <a:p>
            <a:pPr lvl="1">
              <a:defRPr/>
            </a:pPr>
            <a:endParaRPr lang="en-US" altLang="zh-TW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6788EF-9886-4AD1-8552-836ACF6731A1}" type="slidenum">
              <a:rPr lang="zh-TW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400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X.509 Authentication Service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X.509 is a standard defining the format of public-key certificate associated with each user.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The X.509 certificate format is widely used, such as in SSL/TLS, S/MIME, IP Security, and SET.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These user certificates are assumed to be created by some trusted</a:t>
            </a:r>
            <a:r>
              <a:rPr lang="en-US" altLang="zh-TW" sz="2400" b="1" smtClean="0"/>
              <a:t> </a:t>
            </a:r>
            <a:r>
              <a:rPr lang="en-US" altLang="zh-TW" sz="2400" smtClean="0"/>
              <a:t>CAs and placed in the directory by the CA or by the user.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237428-3C19-4239-A016-ADBA516CFE25}" type="slidenum">
              <a:rPr lang="zh-TW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1400"/>
          </a:p>
        </p:txBody>
      </p:sp>
      <p:sp>
        <p:nvSpPr>
          <p:cNvPr id="6" name="Rectangle 4"/>
          <p:cNvSpPr/>
          <p:nvPr/>
        </p:nvSpPr>
        <p:spPr>
          <a:xfrm>
            <a:off x="76200" y="6477000"/>
            <a:ext cx="739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400" dirty="0"/>
              <a:t>Image source: Stallings, Cryptography and Network Security: Principles and Practice (6</a:t>
            </a:r>
            <a:r>
              <a:rPr lang="en-HK" sz="1400" baseline="30000" dirty="0"/>
              <a:t>th</a:t>
            </a:r>
            <a:r>
              <a:rPr lang="en-HK" sz="1400" dirty="0"/>
              <a:t> Edition)</a:t>
            </a:r>
            <a:endParaRPr lang="en-US" sz="14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52400"/>
            <a:ext cx="4526455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22DB2A-6055-46E5-8BED-834B9C5F440B}" type="slidenum">
              <a:rPr lang="zh-TW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40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94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Suppose a client trusts a CA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The client obtains the certificate of this CA, say </a:t>
            </a:r>
            <a:r>
              <a:rPr lang="en-US" altLang="zh-TW" sz="2400" dirty="0" err="1" smtClean="0"/>
              <a:t>cert</a:t>
            </a:r>
            <a:r>
              <a:rPr lang="en-US" altLang="zh-TW" sz="2400" baseline="-25000" dirty="0" err="1" smtClean="0"/>
              <a:t>CA</a:t>
            </a:r>
            <a:endParaRPr lang="en-US" altLang="zh-TW" sz="2400" baseline="-25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Browsers (or OSs) pre-install the certificates of the CAs they trust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The user can also manually download the certificates of the CAs from the CAs’ websites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err="1" smtClean="0"/>
              <a:t>cert</a:t>
            </a:r>
            <a:r>
              <a:rPr lang="en-US" altLang="zh-TW" sz="2400" baseline="-25000" dirty="0" err="1" smtClean="0"/>
              <a:t>CA</a:t>
            </a:r>
            <a:r>
              <a:rPr lang="en-US" altLang="zh-TW" sz="2400" dirty="0" smtClean="0"/>
              <a:t> contains the public key of CA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This public key will be used for verification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Further suppose the client visits a server, say S, with the certificate issued and signed by CA, say </a:t>
            </a:r>
            <a:r>
              <a:rPr lang="en-US" altLang="zh-TW" sz="2400" dirty="0" err="1" smtClean="0"/>
              <a:t>cert</a:t>
            </a:r>
            <a:r>
              <a:rPr lang="en-US" altLang="zh-TW" sz="2400" baseline="-25000" dirty="0" err="1" smtClean="0"/>
              <a:t>S</a:t>
            </a:r>
            <a:endParaRPr lang="en-US" altLang="zh-TW" sz="2400" baseline="-25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The client obtains </a:t>
            </a:r>
            <a:r>
              <a:rPr lang="en-US" altLang="zh-TW" sz="2400" dirty="0" err="1" smtClean="0"/>
              <a:t>cert</a:t>
            </a:r>
            <a:r>
              <a:rPr lang="en-US" altLang="zh-TW" sz="2400" baseline="-25000" dirty="0" err="1" smtClean="0"/>
              <a:t>S</a:t>
            </a:r>
            <a:r>
              <a:rPr lang="en-US" altLang="zh-TW" sz="2400" dirty="0" smtClean="0"/>
              <a:t> from 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The client verifies </a:t>
            </a:r>
            <a:r>
              <a:rPr lang="en-US" altLang="zh-TW" sz="2400" dirty="0" err="1" smtClean="0"/>
              <a:t>cert</a:t>
            </a:r>
            <a:r>
              <a:rPr lang="en-US" altLang="zh-TW" sz="2400" baseline="-25000" dirty="0" err="1" smtClean="0"/>
              <a:t>S</a:t>
            </a:r>
            <a:r>
              <a:rPr lang="en-US" altLang="zh-TW" sz="2400" dirty="0" smtClean="0"/>
              <a:t> by the public key of CA and know that </a:t>
            </a:r>
            <a:r>
              <a:rPr lang="en-US" altLang="zh-TW" sz="2400" dirty="0" err="1" smtClean="0"/>
              <a:t>cert</a:t>
            </a:r>
            <a:r>
              <a:rPr lang="en-US" altLang="zh-TW" sz="2400" baseline="-25000" dirty="0" err="1" smtClean="0"/>
              <a:t>S</a:t>
            </a:r>
            <a:r>
              <a:rPr lang="en-US" altLang="zh-TW" sz="2400" dirty="0" smtClean="0"/>
              <a:t> is indeed issued and signed by CA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From </a:t>
            </a:r>
            <a:r>
              <a:rPr lang="en-US" altLang="zh-TW" sz="2400" dirty="0" err="1" smtClean="0"/>
              <a:t>cert</a:t>
            </a:r>
            <a:r>
              <a:rPr lang="en-US" altLang="zh-TW" sz="2400" baseline="-25000" dirty="0" err="1" smtClean="0"/>
              <a:t>S</a:t>
            </a:r>
            <a:r>
              <a:rPr lang="en-US" altLang="zh-TW" sz="2400" dirty="0" smtClean="0"/>
              <a:t>, the client can obtain the public key of 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48287C-5BE9-4F91-9197-3B6DAD7BC452}" type="slidenum">
              <a:rPr lang="zh-TW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40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Certificates are not just for web servers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Individual users can also apply for digital certificates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Characteristics </a:t>
            </a:r>
            <a:r>
              <a:rPr lang="en-US" altLang="zh-TW" sz="2400" dirty="0" smtClean="0"/>
              <a:t>of certificates generated by a CA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Any users with access to the public key of the CA can obtain the public keys of the users that were certified by the CA.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No parties other than the CA can modify the certificate without being detected.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All users who subscribe to the same CA have the common trust to that CA.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All user certificates can be placed in the directory for access by all other users.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Since the number of users is huge, it is more practical to have more than one CA.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In practice, each </a:t>
            </a:r>
            <a:r>
              <a:rPr lang="en-US" altLang="zh-TW" sz="2000" dirty="0" smtClean="0"/>
              <a:t>CA provides its public key to some fractions of the users</a:t>
            </a:r>
            <a:endParaRPr lang="en-US" altLang="zh-TW" sz="2400" dirty="0" smtClean="0"/>
          </a:p>
          <a:p>
            <a:pPr lvl="1" eaLnBrk="1" hangingPunct="1">
              <a:lnSpc>
                <a:spcPct val="90000"/>
              </a:lnSpc>
            </a:pPr>
            <a:endParaRPr lang="en-US" altLang="zh-TW" sz="20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996D67-1341-4EF8-AD49-B357CCDFFD2F}" type="slidenum">
              <a:rPr lang="zh-TW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40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943600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Problem</a:t>
            </a:r>
          </a:p>
          <a:p>
            <a:pPr lvl="1" eaLnBrk="1" hangingPunct="1"/>
            <a:r>
              <a:rPr lang="en-US" altLang="zh-TW" sz="2400" dirty="0" smtClean="0"/>
              <a:t>Suppose</a:t>
            </a:r>
          </a:p>
          <a:p>
            <a:pPr lvl="2" eaLnBrk="1" hangingPunct="1"/>
            <a:r>
              <a:rPr lang="en-US" altLang="zh-TW" sz="2000" dirty="0" smtClean="0"/>
              <a:t>User A obtains a certificate from CA X</a:t>
            </a:r>
            <a:r>
              <a:rPr lang="en-US" altLang="zh-TW" sz="2000" baseline="-25000" dirty="0" smtClean="0"/>
              <a:t>1</a:t>
            </a:r>
          </a:p>
          <a:p>
            <a:pPr lvl="2" eaLnBrk="1" hangingPunct="1"/>
            <a:r>
              <a:rPr lang="en-US" altLang="zh-TW" sz="2000" dirty="0" smtClean="0"/>
              <a:t>User B obtains a certificate from CA X</a:t>
            </a:r>
            <a:r>
              <a:rPr lang="en-US" altLang="zh-TW" sz="2000" baseline="-25000" dirty="0" smtClean="0"/>
              <a:t>2</a:t>
            </a:r>
            <a:endParaRPr lang="en-US" altLang="zh-TW" sz="2000" dirty="0" smtClean="0"/>
          </a:p>
          <a:p>
            <a:pPr lvl="1" eaLnBrk="1" hangingPunct="1"/>
            <a:r>
              <a:rPr lang="en-US" altLang="zh-TW" sz="2400" dirty="0" smtClean="0"/>
              <a:t>If A does not know the public key of X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, then A cannot decide whether B’s certificate can be trusted</a:t>
            </a:r>
          </a:p>
          <a:p>
            <a:pPr eaLnBrk="1" hangingPunct="1"/>
            <a:r>
              <a:rPr lang="en-US" altLang="zh-TW" sz="2800" dirty="0" smtClean="0"/>
              <a:t>Solution</a:t>
            </a:r>
          </a:p>
          <a:p>
            <a:pPr lvl="1" eaLnBrk="1" hangingPunct="1"/>
            <a:r>
              <a:rPr lang="en-US" altLang="zh-TW" sz="2400" dirty="0" smtClean="0"/>
              <a:t>If the two CAs have securely exchanged their public keys, A can obtain B’s public key.</a:t>
            </a:r>
          </a:p>
          <a:p>
            <a:pPr lvl="2" eaLnBrk="1" hangingPunct="1"/>
            <a:r>
              <a:rPr lang="en-US" altLang="zh-TW" sz="2000" dirty="0" smtClean="0"/>
              <a:t>A obtains X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’s certificate signed by X</a:t>
            </a:r>
            <a:r>
              <a:rPr lang="en-US" altLang="zh-TW" sz="2000" baseline="-25000" dirty="0" smtClean="0"/>
              <a:t>1</a:t>
            </a:r>
          </a:p>
          <a:p>
            <a:pPr lvl="2" eaLnBrk="1" hangingPunct="1"/>
            <a:r>
              <a:rPr lang="en-US" altLang="zh-TW" sz="2000" dirty="0" smtClean="0"/>
              <a:t>Then A can obtain X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’s public key.</a:t>
            </a:r>
          </a:p>
          <a:p>
            <a:pPr lvl="2" eaLnBrk="1" hangingPunct="1"/>
            <a:r>
              <a:rPr lang="en-US" altLang="zh-TW" sz="2000" dirty="0" smtClean="0"/>
              <a:t>Hence A can verify the certificate of B signed by X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 smtClean="0"/>
              <a:t>The chain is X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&lt;&lt;X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&gt;&gt;X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&lt;&lt;B&gt;&gt;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600" dirty="0" smtClean="0"/>
              <a:t>where CA&lt;&lt;U&gt;&gt; = the certificate issued by CA to user U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 smtClean="0"/>
              <a:t>Similarly, B can obtain A’s public key X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&lt;&lt;X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&gt;&gt;X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&lt;&lt;A&gt;&gt;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F184A2-9E9F-42A3-854E-AED178192D1A}" type="slidenum">
              <a:rPr lang="zh-TW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In general, a chain with N elements can be expressed as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/>
              <a:t>	X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&lt;&lt;X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&gt;&gt;X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&lt;&lt;X</a:t>
            </a:r>
            <a:r>
              <a:rPr lang="en-US" altLang="zh-TW" sz="2400" baseline="-25000" dirty="0" smtClean="0"/>
              <a:t>3</a:t>
            </a:r>
            <a:r>
              <a:rPr lang="en-US" altLang="zh-TW" sz="2400" dirty="0" smtClean="0"/>
              <a:t>&gt;&gt;…..X</a:t>
            </a:r>
            <a:r>
              <a:rPr lang="en-US" altLang="zh-TW" sz="2400" baseline="-25000" dirty="0" smtClean="0"/>
              <a:t>N</a:t>
            </a:r>
            <a:r>
              <a:rPr lang="en-US" altLang="zh-TW" sz="2400" dirty="0" smtClean="0"/>
              <a:t>&lt;&lt;B&gt;&gt;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All these certificates of CAs by CAs need to appear in the directory, and the user needs to know how they are linked to follow a path.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The directory of CA X includes two types of certificates.	</a:t>
            </a:r>
            <a:endParaRPr lang="en-US" altLang="zh-TW" sz="2400" dirty="0" smtClean="0">
              <a:solidFill>
                <a:srgbClr val="FF3300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b="1" dirty="0" smtClean="0">
                <a:solidFill>
                  <a:srgbClr val="0070C0"/>
                </a:solidFill>
              </a:rPr>
              <a:t>Forward certificates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600" dirty="0" smtClean="0"/>
              <a:t>Certificates of X generated by other CAs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600" dirty="0" smtClean="0"/>
              <a:t>Example: W&lt;&lt;X&gt;&gt; (see next page)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b="1" dirty="0" smtClean="0">
                <a:solidFill>
                  <a:srgbClr val="0070C0"/>
                </a:solidFill>
              </a:rPr>
              <a:t>Reverse certificates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600" dirty="0" smtClean="0"/>
              <a:t>Certificates of other CAs generated by X.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600" dirty="0" smtClean="0"/>
              <a:t>Example: X&lt;&lt;W&gt;&gt; (see next page)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X.509 suggests that CAs be arranged in a hierarchy so that navigation is straight forward.</a:t>
            </a:r>
          </a:p>
          <a:p>
            <a:pPr eaLnBrk="1" hangingPunct="1">
              <a:lnSpc>
                <a:spcPct val="90000"/>
              </a:lnSpc>
            </a:pPr>
            <a:endParaRPr lang="zh-TW" altLang="en-US" sz="28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ystyle">
  <a:themeElements>
    <a:clrScheme name="mysty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ysty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mysty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sty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Data\Microsoft\Templates\mystyle.pot</Template>
  <TotalTime>7062</TotalTime>
  <Words>2028</Words>
  <PresentationFormat>On-screen Show (4:3)</PresentationFormat>
  <Paragraphs>270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新細明體</vt:lpstr>
      <vt:lpstr>Times New Roman</vt:lpstr>
      <vt:lpstr>Wingdings</vt:lpstr>
      <vt:lpstr>mystyle</vt:lpstr>
      <vt:lpstr>An Overview of Cryptography (Part III)</vt:lpstr>
      <vt:lpstr>Public Key Certificate</vt:lpstr>
      <vt:lpstr>PowerPoint Presentation</vt:lpstr>
      <vt:lpstr>X.509 Authentication Service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Secure Socket Layer (SSL)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Transport Layer Security (TLS)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terms:modified xsi:type="dcterms:W3CDTF">2020-04-23T10:50:45Z</dcterms:modified>
</cp:coreProperties>
</file>