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0"/>
  </p:notesMasterIdLst>
  <p:sldIdLst>
    <p:sldId id="256" r:id="rId2"/>
    <p:sldId id="257" r:id="rId3"/>
    <p:sldId id="279" r:id="rId4"/>
    <p:sldId id="290" r:id="rId5"/>
    <p:sldId id="319" r:id="rId6"/>
    <p:sldId id="314" r:id="rId7"/>
    <p:sldId id="315" r:id="rId8"/>
    <p:sldId id="282" r:id="rId9"/>
    <p:sldId id="316" r:id="rId10"/>
    <p:sldId id="317" r:id="rId11"/>
    <p:sldId id="272" r:id="rId12"/>
    <p:sldId id="273" r:id="rId13"/>
    <p:sldId id="274" r:id="rId14"/>
    <p:sldId id="291" r:id="rId15"/>
    <p:sldId id="322" r:id="rId16"/>
    <p:sldId id="323" r:id="rId17"/>
    <p:sldId id="324" r:id="rId18"/>
    <p:sldId id="325" r:id="rId19"/>
    <p:sldId id="263" r:id="rId20"/>
    <p:sldId id="303" r:id="rId21"/>
    <p:sldId id="264" r:id="rId22"/>
    <p:sldId id="265" r:id="rId23"/>
    <p:sldId id="285" r:id="rId24"/>
    <p:sldId id="289" r:id="rId25"/>
    <p:sldId id="296" r:id="rId26"/>
    <p:sldId id="298" r:id="rId27"/>
    <p:sldId id="269" r:id="rId28"/>
    <p:sldId id="301" r:id="rId29"/>
    <p:sldId id="292" r:id="rId30"/>
    <p:sldId id="299" r:id="rId31"/>
    <p:sldId id="304" r:id="rId32"/>
    <p:sldId id="307" r:id="rId33"/>
    <p:sldId id="309" r:id="rId34"/>
    <p:sldId id="305" r:id="rId35"/>
    <p:sldId id="310" r:id="rId36"/>
    <p:sldId id="321" r:id="rId37"/>
    <p:sldId id="318" r:id="rId38"/>
    <p:sldId id="320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023" autoAdjust="0"/>
    <p:restoredTop sz="84174" autoAdjust="0"/>
  </p:normalViewPr>
  <p:slideViewPr>
    <p:cSldViewPr>
      <p:cViewPr varScale="1">
        <p:scale>
          <a:sx n="98" d="100"/>
          <a:sy n="98" d="100"/>
        </p:scale>
        <p:origin x="27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9BC7B110-C88B-40E0-A49E-37914ABEE2DC}" type="datetimeFigureOut">
              <a:rPr lang="en-US"/>
              <a:pPr>
                <a:defRPr/>
              </a:pPr>
              <a:t>2020-04-23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50EC77-58D0-4161-90D1-34F5114DF3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B16C954-510E-4A19-ACB2-884A8DE65096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b="1" smtClean="0"/>
              <a:t>Reference: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="1" smtClean="0"/>
              <a:t>http://www.pisa.org.hk/event/wlan_workshop.ppt</a:t>
            </a:r>
          </a:p>
          <a:p>
            <a:pPr eaLnBrk="1" hangingPunct="1">
              <a:spcBef>
                <a:spcPct val="0"/>
              </a:spcBef>
            </a:pPr>
            <a:endParaRPr lang="en-US" altLang="en-US" b="1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B232E64-F271-4B85-B174-2214577D62EA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b="1" dirty="0" smtClean="0"/>
              <a:t>Reference:</a:t>
            </a:r>
          </a:p>
          <a:p>
            <a:pPr eaLnBrk="1" hangingPunct="1"/>
            <a:r>
              <a:rPr lang="en-US" altLang="en-US" b="1" dirty="0" smtClean="0"/>
              <a:t>http://www.safewifi.hk/files/2017/Report%20on%20Wireless%20LAN%20War%20Driving%20Survey%202016%20Hong%20Kong.pdf</a:t>
            </a:r>
          </a:p>
          <a:p>
            <a:pPr eaLnBrk="1" hangingPunct="1"/>
            <a:r>
              <a:rPr lang="en-US" altLang="en-US" b="1" dirty="0" smtClean="0"/>
              <a:t>http://dl.aircrack-ng.org/breakingwepandwpa.pdf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B531349-C3C5-410D-8297-925F10709286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2B08DF-1E54-4578-ACEF-8D82B54DEAE4}" type="slidenum">
              <a:rPr lang="en-US" altLang="zh-TW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654110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6554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FAA42EC-CD3B-4922-8D2B-29A7449B8C38}" type="slidenum">
              <a:rPr lang="en-US" altLang="zh-TW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679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6554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FAA42EC-CD3B-4922-8D2B-29A7449B8C38}" type="slidenum">
              <a:rPr lang="en-US" altLang="zh-TW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54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6554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FAA42EC-CD3B-4922-8D2B-29A7449B8C38}" type="slidenum">
              <a:rPr lang="en-US" altLang="zh-TW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983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E9AF934-1A29-4BF8-84E5-91142A79625D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b="0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5B95A65-C949-42B2-A882-9ABF2D6194B9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b="1" dirty="0" smtClean="0"/>
              <a:t>P:	0	0	1	1</a:t>
            </a:r>
          </a:p>
          <a:p>
            <a:r>
              <a:rPr lang="en-US" altLang="zh-TW" b="1" dirty="0" smtClean="0"/>
              <a:t>RC4(</a:t>
            </a:r>
            <a:r>
              <a:rPr lang="en-US" altLang="zh-TW" b="1" dirty="0" err="1" smtClean="0"/>
              <a:t>IV,k</a:t>
            </a:r>
            <a:r>
              <a:rPr lang="en-US" altLang="zh-TW" b="1" dirty="0" smtClean="0"/>
              <a:t>):	0	1	0	1</a:t>
            </a:r>
          </a:p>
          <a:p>
            <a:r>
              <a:rPr lang="en-US" altLang="zh-TW" b="1" dirty="0" smtClean="0"/>
              <a:t>C:	0 	1	1	0</a:t>
            </a:r>
            <a:endParaRPr lang="zh-TW" altLang="en-US" b="1" dirty="0" smtClean="0"/>
          </a:p>
          <a:p>
            <a:endParaRPr lang="zh-TW" altLang="en-US" dirty="0" smtClean="0"/>
          </a:p>
        </p:txBody>
      </p:sp>
      <p:sp>
        <p:nvSpPr>
          <p:cNvPr id="512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C2B058E-5680-42BF-B6D3-11D377C4B61A}" type="slidenum">
              <a:rPr lang="en-US" altLang="zh-TW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b="1" dirty="0" smtClean="0"/>
              <a:t>P:	0	0	1	1</a:t>
            </a:r>
          </a:p>
          <a:p>
            <a:r>
              <a:rPr lang="en-US" altLang="zh-TW" b="1" dirty="0" smtClean="0"/>
              <a:t>RC4(</a:t>
            </a:r>
            <a:r>
              <a:rPr lang="en-US" altLang="zh-TW" b="1" dirty="0" err="1" smtClean="0"/>
              <a:t>IV,k</a:t>
            </a:r>
            <a:r>
              <a:rPr lang="en-US" altLang="zh-TW" b="1" dirty="0" smtClean="0"/>
              <a:t>):	0	1	0	1</a:t>
            </a:r>
          </a:p>
          <a:p>
            <a:r>
              <a:rPr lang="en-US" altLang="zh-TW" b="1" dirty="0" smtClean="0"/>
              <a:t>C:	0 	1	1	0</a:t>
            </a:r>
            <a:endParaRPr lang="zh-TW" altLang="en-US" b="1" dirty="0" smtClean="0"/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8E6FEF0-FE9A-4749-9E43-93B6CC21EDFB}" type="slidenum">
              <a:rPr lang="en-US" altLang="zh-TW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0F2A71E-5EAE-4E67-98A9-503ECD342541}" type="slidenum">
              <a:rPr lang="en-US" altLang="zh-TW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C94C0D2-7A15-4D36-9F73-76D1773EA330}" type="slidenum">
              <a:rPr lang="en-US" altLang="zh-TW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b="1" dirty="0" smtClean="0"/>
              <a:t>Reference: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b="1" dirty="0" smtClean="0"/>
              <a:t>Scott </a:t>
            </a:r>
            <a:r>
              <a:rPr lang="en-US" altLang="zh-TW" sz="2400" b="1" dirty="0" err="1" smtClean="0"/>
              <a:t>Fluhrer</a:t>
            </a:r>
            <a:r>
              <a:rPr lang="en-US" altLang="zh-TW" sz="2400" b="1" dirty="0" smtClean="0"/>
              <a:t>, </a:t>
            </a:r>
            <a:r>
              <a:rPr lang="en-US" altLang="zh-TW" sz="2400" b="1" dirty="0" err="1" smtClean="0"/>
              <a:t>Itsik</a:t>
            </a:r>
            <a:r>
              <a:rPr lang="en-US" altLang="zh-TW" sz="2400" b="1" dirty="0" smtClean="0"/>
              <a:t> </a:t>
            </a:r>
            <a:r>
              <a:rPr lang="en-US" altLang="zh-TW" sz="2400" b="1" dirty="0" err="1" smtClean="0"/>
              <a:t>Mantin</a:t>
            </a:r>
            <a:r>
              <a:rPr lang="en-US" altLang="zh-TW" sz="2400" b="1" dirty="0" smtClean="0"/>
              <a:t>, and </a:t>
            </a:r>
            <a:r>
              <a:rPr lang="en-US" altLang="zh-TW" sz="2400" b="1" dirty="0" err="1" smtClean="0"/>
              <a:t>Adi</a:t>
            </a:r>
            <a:r>
              <a:rPr lang="en-US" altLang="zh-TW" sz="2400" b="1" dirty="0" smtClean="0"/>
              <a:t> Shamir. Weaknesses in the Key Scheduling Algorithm of RC4. SAC 2001.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0EC77-58D0-4161-90D1-34F5114DF393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5129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smtClean="0"/>
              <a:t>Reference:</a:t>
            </a:r>
          </a:p>
          <a:p>
            <a:r>
              <a:rPr lang="en-US" altLang="en-US" b="1" smtClean="0"/>
              <a:t>http://tldp.org/HOWTO/html_single/8021X-HOWTO/</a:t>
            </a:r>
          </a:p>
          <a:p>
            <a:endParaRPr lang="zh-TW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AC780F-8037-4AE0-9324-481D7F0750B9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 smtClean="0"/>
              <a:t>Reference:</a:t>
            </a:r>
          </a:p>
          <a:p>
            <a:r>
              <a:rPr lang="en-US" altLang="en-US" sz="1400" b="1" dirty="0" smtClean="0"/>
              <a:t>http://tldp.org/HOWTO/html_single/8021X-HOWTO/</a:t>
            </a:r>
            <a:endParaRPr lang="en-US" altLang="en-US" b="1" dirty="0" smtClean="0"/>
          </a:p>
          <a:p>
            <a:endParaRPr lang="zh-TW" altLang="en-US" dirty="0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FAF1435-295F-41CA-AF3A-7F8302B2D5EC}" type="slidenum">
              <a:rPr lang="en-US" altLang="zh-TW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smtClean="0"/>
              <a:t>Reference:</a:t>
            </a:r>
          </a:p>
          <a:p>
            <a:r>
              <a:rPr lang="en-US" altLang="en-US" b="1" smtClean="0"/>
              <a:t>http://tldp.org/HOWTO/html_single/8021X-HOWTO/</a:t>
            </a:r>
          </a:p>
          <a:p>
            <a:endParaRPr lang="zh-TW" altLang="en-US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A4ED45B-2512-4093-A822-F928DA413D45}" type="slidenum">
              <a:rPr lang="en-US" altLang="zh-TW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29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b="1" smtClean="0"/>
              <a:t>Step 1: The initialization vector (IV), which contains 48-bit replay protection, and the index (KeyID) are used to construct the CCMP header.</a:t>
            </a:r>
          </a:p>
          <a:p>
            <a:r>
              <a:rPr lang="en-US" altLang="zh-TW" b="1" smtClean="0"/>
              <a:t>Step 2: The CCMP header, session key, and plaintext are used to compute the Message Integrity Code (MIC).</a:t>
            </a:r>
          </a:p>
          <a:p>
            <a:r>
              <a:rPr lang="en-US" altLang="zh-TW" b="1" smtClean="0"/>
              <a:t>Step 3: IV and plaintext are used to generate the nonce.</a:t>
            </a:r>
          </a:p>
          <a:p>
            <a:r>
              <a:rPr lang="en-US" altLang="zh-TW" b="1" smtClean="0"/>
              <a:t>Step 4: Plaintext, session key, the MIC, nonce, and the CCMP header are encrypted using AES in order to produce the cipher text.</a:t>
            </a:r>
            <a:endParaRPr lang="zh-TW" altLang="en-US" b="1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82F3E8-91E2-4EDF-9456-3400FD717C95}" type="slidenum">
              <a:rPr lang="en-US" altLang="zh-TW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30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5DF428-FAAC-41CE-A445-0BC6E34B7E03}" type="slidenum">
              <a:rPr lang="en-US" altLang="zh-TW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b="1" dirty="0" smtClean="0"/>
              <a:t>For both parties to know the other one has the correct PSK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000" b="1" dirty="0" smtClean="0"/>
              <a:t>Without sending PSK and PMK out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HK" altLang="zh-TW" sz="2400" b="1" dirty="0" smtClean="0"/>
              <a:t>To generate PTK, which is used</a:t>
            </a:r>
            <a:r>
              <a:rPr lang="en-HK" altLang="zh-TW" sz="2400" b="1" baseline="0" dirty="0" smtClean="0"/>
              <a:t> to derive</a:t>
            </a:r>
            <a:r>
              <a:rPr lang="en-HK" altLang="zh-TW" sz="2400" b="1" dirty="0" smtClean="0"/>
              <a:t> the encryption key later</a:t>
            </a:r>
            <a:endParaRPr lang="en-US" altLang="zh-TW" sz="2400" b="1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b="1" dirty="0" smtClean="0"/>
              <a:t>PSK (Pre-shared Key)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b="1" dirty="0" smtClean="0"/>
              <a:t>PMK (Pairwise Master Key)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000" b="1" dirty="0" smtClean="0"/>
              <a:t>Derived by SSID and PSK using a hash function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b="1" dirty="0" smtClean="0"/>
              <a:t>A-nonce, S-nonce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000" b="1" dirty="0" smtClean="0"/>
              <a:t>Random integers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b="1" dirty="0" smtClean="0"/>
              <a:t>PTK (Pairwise Transient Key)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000" b="1" dirty="0" smtClean="0"/>
              <a:t>Derived by PMK, A-nonce, S-nonce, client MAC address, and AP MAC address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000" b="1" dirty="0" smtClean="0"/>
              <a:t>Used for deriving other keys for AES-CCMP / TKIP encryption later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zh-TW" sz="2400" b="1" dirty="0" smtClean="0"/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7CEFDD3-E027-4C13-9380-3F27123B7AE8}" type="slidenum">
              <a:rPr lang="en-US" altLang="zh-TW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32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defRPr/>
            </a:pPr>
            <a:r>
              <a:rPr lang="en-US" altLang="zh-TW" b="1" dirty="0" smtClean="0"/>
              <a:t>Reference:</a:t>
            </a:r>
          </a:p>
          <a:p>
            <a:pPr marL="228600" indent="-228600">
              <a:defRPr/>
            </a:pPr>
            <a:r>
              <a:rPr lang="en-US" altLang="zh-TW" b="1" dirty="0" smtClean="0"/>
              <a:t>https://www.packtpub.com/books/content/common-wlan-protection-mechanisms-and-their-flaws</a:t>
            </a:r>
          </a:p>
          <a:p>
            <a:pPr marL="228600" indent="-228600">
              <a:defRPr/>
            </a:pPr>
            <a:r>
              <a:rPr lang="en-US" altLang="zh-TW" b="1" dirty="0" smtClean="0"/>
              <a:t>http://etutorials.org/Networking/Wireless+lan+security/Chapter+8.+WLAN+Encryption+and+Data+Integrity+Protocols/Key+Management/</a:t>
            </a:r>
            <a:endParaRPr lang="zh-TW" altLang="en-US" b="1" dirty="0" smtClean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175E2E3-FFEF-4ACF-9282-812E036755C1}" type="slidenum">
              <a:rPr lang="en-US" altLang="zh-TW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33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b="1" smtClean="0"/>
              <a:t>Reference:</a:t>
            </a:r>
          </a:p>
          <a:p>
            <a:r>
              <a:rPr lang="en-US" altLang="zh-TW" b="1" smtClean="0"/>
              <a:t>https://www.krackattacks.com/</a:t>
            </a:r>
            <a:endParaRPr lang="zh-TW" altLang="en-US" b="1" smtClean="0"/>
          </a:p>
        </p:txBody>
      </p:sp>
      <p:sp>
        <p:nvSpPr>
          <p:cNvPr id="6144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EDF8C0-3322-44E5-B279-1D28CF9904E5}" type="slidenum">
              <a:rPr lang="en-US" altLang="zh-TW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34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372EF5C-B540-41BB-B9E9-C3324E16E12C}" type="slidenum">
              <a:rPr lang="en-US" altLang="zh-TW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b="1" smtClean="0"/>
              <a:t>Reference:</a:t>
            </a:r>
          </a:p>
          <a:p>
            <a:r>
              <a:rPr lang="en-US" altLang="zh-TW" b="1" smtClean="0"/>
              <a:t>https://www.krackattacks.com/</a:t>
            </a:r>
            <a:endParaRPr lang="zh-TW" altLang="en-US" b="1" smtClean="0"/>
          </a:p>
          <a:p>
            <a:endParaRPr lang="zh-TW" altLang="en-US" smtClean="0"/>
          </a:p>
        </p:txBody>
      </p:sp>
      <p:sp>
        <p:nvSpPr>
          <p:cNvPr id="624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46E830-63D4-4C2E-93FF-5B424A593891}" type="slidenum">
              <a:rPr lang="en-US" altLang="zh-TW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35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b="1" smtClean="0"/>
              <a:t>Reference:</a:t>
            </a:r>
          </a:p>
          <a:p>
            <a:r>
              <a:rPr lang="en-US" altLang="zh-TW" b="1" smtClean="0"/>
              <a:t>https://www.krackattacks.com/</a:t>
            </a:r>
            <a:endParaRPr lang="zh-TW" altLang="en-US" b="1" smtClean="0"/>
          </a:p>
          <a:p>
            <a:endParaRPr lang="zh-TW" altLang="en-US" smtClean="0"/>
          </a:p>
        </p:txBody>
      </p:sp>
      <p:sp>
        <p:nvSpPr>
          <p:cNvPr id="624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46E830-63D4-4C2E-93FF-5B424A593891}" type="slidenum">
              <a:rPr lang="en-US" altLang="zh-TW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36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192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b="1" dirty="0" smtClean="0"/>
              <a:t>Reference:</a:t>
            </a:r>
          </a:p>
          <a:p>
            <a:r>
              <a:rPr lang="en-HK" b="1" dirty="0" smtClean="0"/>
              <a:t>https://tools.ietf.org/html/rfc7664</a:t>
            </a:r>
          </a:p>
          <a:p>
            <a:r>
              <a:rPr lang="en-US" b="1" dirty="0" smtClean="0"/>
              <a:t>https://spectrum.ieee.org/tech-talk/telecom/security/everything-you-need-to-know-about-wpa3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0EC77-58D0-4161-90D1-34F5114DF393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3376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HK" b="1" dirty="0" smtClean="0"/>
              <a:t>Reference:</a:t>
            </a:r>
          </a:p>
          <a:p>
            <a:r>
              <a:rPr lang="en-HK" b="1" dirty="0" smtClean="0"/>
              <a:t>https://tools.ietf.org/html/rfc7664</a:t>
            </a:r>
          </a:p>
          <a:p>
            <a:r>
              <a:rPr lang="en-US" b="1" dirty="0" smtClean="0"/>
              <a:t>https://spectrum.ieee.org/tech-talk/telecom/security/everything-you-need-to-know-about-wpa3</a:t>
            </a:r>
          </a:p>
          <a:p>
            <a:endParaRPr lang="zh-TW" altLang="en-US" b="0" dirty="0" smtClean="0"/>
          </a:p>
        </p:txBody>
      </p:sp>
      <p:sp>
        <p:nvSpPr>
          <p:cNvPr id="6349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D7D322-82BC-4599-A4BC-8A186F0D8833}" type="slidenum">
              <a:rPr lang="en-US" altLang="zh-TW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38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29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zh-TW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6B0EAD0-E6EA-4A78-BDCA-8621162D6ABB}" type="slidenum">
              <a:rPr lang="en-US" altLang="zh-TW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926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b="0" dirty="0" smtClean="0"/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0774D2C-A47B-46A1-A3A0-0B1442BFBD77}" type="slidenum">
              <a:rPr lang="en-US" altLang="zh-TW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34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b="0" dirty="0" smtClean="0"/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0774D2C-A47B-46A1-A3A0-0B1442BFBD77}" type="slidenum">
              <a:rPr lang="en-US" altLang="zh-TW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019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smtClean="0"/>
              <a:t>Hub: repeat the data packet to ALL connected devices</a:t>
            </a:r>
          </a:p>
          <a:p>
            <a:r>
              <a:rPr lang="en-US" altLang="en-US" b="1" smtClean="0"/>
              <a:t>Switch: only send the data packet to the target device</a:t>
            </a:r>
          </a:p>
          <a:p>
            <a:endParaRPr lang="en-US" altLang="en-US" b="1" smtClean="0"/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0774D2C-A47B-46A1-A3A0-0B1442BFBD77}" type="slidenum">
              <a:rPr lang="en-US" altLang="zh-TW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b="0" dirty="0" smtClean="0"/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0774D2C-A47B-46A1-A3A0-0B1442BFBD77}" type="slidenum">
              <a:rPr lang="en-US" altLang="zh-TW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384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b="0" dirty="0" smtClean="0"/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0774D2C-A47B-46A1-A3A0-0B1442BFBD77}" type="slidenum">
              <a:rPr lang="en-US" altLang="zh-TW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249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6A58FF-496F-4896-B125-41746A5086D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407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C0ECBA-53BF-4E9F-85D3-F226D34962C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960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6D2656-5536-407F-A436-A67EE509EA5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2195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598B6E-8547-40A1-9BC0-3FB3AD2AA3C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886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C967BA-EC96-4D07-A717-3D852156CF6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142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8F36F-7DAA-4DFC-B4EF-EC78B506B5E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624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640BBD-C659-4352-BCE1-93249FAD27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692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0D7A54-2EF2-4FF3-8627-02983C5EFB6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157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26CD76-6335-4418-A01B-03A5FBB5F54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445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8A1A7-729E-4FCD-B02D-92DFF30C38C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940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CB1EAC-761D-4337-8640-A506E9E4B18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78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77BDA0-D8CB-44E5-B02A-0EDDD551FB6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618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A1DFB3E2-AA98-4177-93B8-77F9313BB99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Wireless Security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715000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solidFill>
                  <a:schemeClr val="accent2"/>
                </a:solidFill>
              </a:rPr>
              <a:t>Security Protocols</a:t>
            </a:r>
          </a:p>
          <a:p>
            <a:pPr lvl="1" eaLnBrk="1" hangingPunct="1"/>
            <a:r>
              <a:rPr lang="en-HK" altLang="zh-TW" sz="2400" dirty="0" smtClean="0"/>
              <a:t>Provide security measures such as encryption</a:t>
            </a:r>
          </a:p>
          <a:p>
            <a:pPr lvl="1" eaLnBrk="1" hangingPunct="1"/>
            <a:r>
              <a:rPr lang="en-US" altLang="zh-TW" sz="2400" dirty="0"/>
              <a:t>Wired Equivalent Privacy </a:t>
            </a:r>
            <a:r>
              <a:rPr lang="en-US" altLang="zh-TW" sz="2400" dirty="0" smtClean="0"/>
              <a:t>(</a:t>
            </a:r>
            <a:r>
              <a:rPr lang="en-HK" altLang="zh-TW" sz="2400" dirty="0" smtClean="0"/>
              <a:t>WEP)</a:t>
            </a:r>
          </a:p>
          <a:p>
            <a:pPr lvl="2" eaLnBrk="1" hangingPunct="1"/>
            <a:r>
              <a:rPr lang="en-US" altLang="zh-TW" sz="2000" dirty="0" smtClean="0"/>
              <a:t>Broken</a:t>
            </a:r>
            <a:r>
              <a:rPr lang="en-HK" altLang="zh-TW" sz="2000" dirty="0" smtClean="0"/>
              <a:t>, can be cracked in few minutes</a:t>
            </a:r>
          </a:p>
          <a:p>
            <a:pPr lvl="1" eaLnBrk="1" hangingPunct="1"/>
            <a:r>
              <a:rPr lang="en-HK" altLang="zh-TW" sz="2400" dirty="0"/>
              <a:t>Wi-Fi Protected Access </a:t>
            </a:r>
            <a:r>
              <a:rPr lang="en-HK" altLang="zh-TW" sz="2400" dirty="0" smtClean="0"/>
              <a:t>(WPA)</a:t>
            </a:r>
          </a:p>
          <a:p>
            <a:pPr lvl="2" eaLnBrk="1" hangingPunct="1"/>
            <a:r>
              <a:rPr lang="en-HK" altLang="zh-TW" sz="2000" dirty="0" smtClean="0"/>
              <a:t>Released in 2003</a:t>
            </a:r>
          </a:p>
          <a:p>
            <a:pPr lvl="2" eaLnBrk="1" hangingPunct="1"/>
            <a:r>
              <a:rPr lang="en-HK" altLang="zh-TW" sz="2000" dirty="0" smtClean="0"/>
              <a:t>H</a:t>
            </a:r>
            <a:r>
              <a:rPr lang="en-US" altLang="zh-TW" sz="2000" dirty="0" smtClean="0"/>
              <a:t>as some security issues (when RC4-TKIP </a:t>
            </a:r>
            <a:r>
              <a:rPr lang="en-US" altLang="zh-TW" sz="2000" dirty="0"/>
              <a:t>is </a:t>
            </a:r>
            <a:r>
              <a:rPr lang="en-US" altLang="zh-TW" sz="2000" dirty="0" smtClean="0"/>
              <a:t>used)</a:t>
            </a:r>
            <a:endParaRPr lang="en-HK" altLang="zh-TW" sz="2000" dirty="0" smtClean="0"/>
          </a:p>
          <a:p>
            <a:pPr lvl="1" eaLnBrk="1" hangingPunct="1"/>
            <a:r>
              <a:rPr lang="en-HK" altLang="zh-TW" sz="2400" dirty="0"/>
              <a:t>Wi-Fi Protected Access II </a:t>
            </a:r>
            <a:r>
              <a:rPr lang="en-HK" altLang="zh-TW" sz="2400" dirty="0" smtClean="0"/>
              <a:t>(WPA2)</a:t>
            </a:r>
          </a:p>
          <a:p>
            <a:pPr lvl="2" eaLnBrk="1" hangingPunct="1"/>
            <a:r>
              <a:rPr lang="en-HK" altLang="zh-TW" sz="2000" dirty="0"/>
              <a:t>Released in </a:t>
            </a:r>
            <a:r>
              <a:rPr lang="en-HK" altLang="zh-TW" sz="2000" dirty="0" smtClean="0"/>
              <a:t>2004</a:t>
            </a:r>
            <a:endParaRPr lang="en-HK" altLang="zh-TW" sz="2000" dirty="0"/>
          </a:p>
          <a:p>
            <a:pPr lvl="2" eaLnBrk="1" hangingPunct="1"/>
            <a:r>
              <a:rPr lang="en-US" altLang="zh-TW" sz="2000" dirty="0" smtClean="0"/>
              <a:t>Most popular nowadays</a:t>
            </a:r>
          </a:p>
          <a:p>
            <a:pPr lvl="2" eaLnBrk="1" hangingPunct="1"/>
            <a:r>
              <a:rPr lang="en-US" altLang="zh-TW" sz="2000" dirty="0" smtClean="0"/>
              <a:t>More secure than WPA (when </a:t>
            </a:r>
            <a:r>
              <a:rPr lang="en-US" altLang="zh-TW" sz="2000" dirty="0"/>
              <a:t>AES-CCMP is </a:t>
            </a:r>
            <a:r>
              <a:rPr lang="en-US" altLang="zh-TW" sz="2000" dirty="0" smtClean="0"/>
              <a:t>used)</a:t>
            </a:r>
            <a:endParaRPr lang="en-HK" altLang="zh-TW" sz="2000" dirty="0" smtClean="0"/>
          </a:p>
          <a:p>
            <a:pPr lvl="1" eaLnBrk="1" hangingPunct="1"/>
            <a:r>
              <a:rPr lang="en-HK" altLang="zh-TW" sz="2400" dirty="0"/>
              <a:t>Wi-Fi Protected Access 3</a:t>
            </a:r>
            <a:r>
              <a:rPr lang="en-HK" altLang="zh-TW" sz="2400" dirty="0" smtClean="0"/>
              <a:t> (WPA3)</a:t>
            </a:r>
          </a:p>
          <a:p>
            <a:pPr lvl="2" eaLnBrk="1" hangingPunct="1"/>
            <a:r>
              <a:rPr lang="en-US" altLang="zh-TW" sz="2000" dirty="0" smtClean="0"/>
              <a:t>Released in 2018</a:t>
            </a:r>
          </a:p>
          <a:p>
            <a:pPr lvl="2" eaLnBrk="1" hangingPunct="1"/>
            <a:r>
              <a:rPr lang="en-US" altLang="zh-TW" sz="2000" dirty="0"/>
              <a:t>Most </a:t>
            </a:r>
            <a:r>
              <a:rPr lang="en-US" altLang="zh-TW" sz="2000" dirty="0" smtClean="0"/>
              <a:t>secure</a:t>
            </a:r>
            <a:endParaRPr lang="en-US" altLang="zh-TW" sz="2000" dirty="0"/>
          </a:p>
          <a:p>
            <a:pPr lvl="1" eaLnBrk="1" hangingPunct="1">
              <a:lnSpc>
                <a:spcPct val="90000"/>
              </a:lnSpc>
            </a:pPr>
            <a:endParaRPr lang="en-US" altLang="zh-TW" sz="2400" dirty="0" smtClean="0"/>
          </a:p>
        </p:txBody>
      </p:sp>
      <p:sp>
        <p:nvSpPr>
          <p:cNvPr id="921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793BC6-A671-4892-9827-89F38BAA5DE5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4110019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/>
              <a:t>War Driving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/>
              <a:t>Originally, War Driving referred to the case that crackers drove around in a car equipped with wireless gear looking for unsecured wireless networks, to gain illicit access</a:t>
            </a:r>
          </a:p>
          <a:p>
            <a:pPr eaLnBrk="1" hangingPunct="1"/>
            <a:r>
              <a:rPr lang="en-US" altLang="zh-TW" sz="2800" dirty="0" smtClean="0"/>
              <a:t>Nowadays, the term has evolved to include harmless types that simply checking on the WLAN environment</a:t>
            </a:r>
          </a:p>
        </p:txBody>
      </p:sp>
      <p:sp>
        <p:nvSpPr>
          <p:cNvPr id="1229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A4763D8-A1A6-41BF-AFA1-9ABBF9723C3D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To perform war driving, we need to have:</a:t>
            </a:r>
          </a:p>
          <a:p>
            <a:pPr lvl="1" eaLnBrk="1" hangingPunct="1"/>
            <a:r>
              <a:rPr lang="en-US" altLang="zh-TW" sz="2400" dirty="0" smtClean="0"/>
              <a:t>Device capable of </a:t>
            </a:r>
          </a:p>
          <a:p>
            <a:pPr lvl="2" eaLnBrk="1" hangingPunct="1"/>
            <a:r>
              <a:rPr lang="en-US" altLang="zh-TW" sz="2000" dirty="0" smtClean="0"/>
              <a:t>receiving 802.11 signal</a:t>
            </a:r>
          </a:p>
          <a:p>
            <a:pPr lvl="2" eaLnBrk="1" hangingPunct="1"/>
            <a:r>
              <a:rPr lang="en-US" altLang="zh-TW" sz="2000" dirty="0" smtClean="0"/>
              <a:t>moving around</a:t>
            </a:r>
          </a:p>
          <a:p>
            <a:pPr lvl="1" eaLnBrk="1" hangingPunct="1"/>
            <a:r>
              <a:rPr lang="en-US" altLang="zh-TW" sz="2400" dirty="0" smtClean="0"/>
              <a:t>Software that will log data from the device</a:t>
            </a:r>
          </a:p>
          <a:p>
            <a:pPr lvl="2" eaLnBrk="1" hangingPunct="1"/>
            <a:r>
              <a:rPr lang="en-US" altLang="zh-TW" sz="2000" dirty="0" err="1"/>
              <a:t>Vistumber</a:t>
            </a:r>
            <a:endParaRPr lang="en-US" altLang="zh-TW" sz="2000" dirty="0" smtClean="0"/>
          </a:p>
          <a:p>
            <a:pPr lvl="2" eaLnBrk="1" hangingPunct="1"/>
            <a:r>
              <a:rPr lang="en-US" altLang="zh-TW" sz="2000" dirty="0" err="1"/>
              <a:t>WifiInfoView</a:t>
            </a:r>
            <a:r>
              <a:rPr lang="en-US" altLang="zh-TW" sz="2000" dirty="0"/>
              <a:t> </a:t>
            </a:r>
            <a:endParaRPr lang="en-US" altLang="zh-TW" sz="2000" dirty="0" smtClean="0"/>
          </a:p>
          <a:p>
            <a:pPr eaLnBrk="1" hangingPunct="1"/>
            <a:r>
              <a:rPr lang="en-US" altLang="zh-TW" sz="2800" dirty="0" smtClean="0"/>
              <a:t>Over time, we can build up a database that consists of the network name, the location, the signal strength, the encryption protocol used, etc.</a:t>
            </a:r>
          </a:p>
          <a:p>
            <a:pPr lvl="1" eaLnBrk="1" hangingPunct="1"/>
            <a:endParaRPr lang="en-US" altLang="zh-TW" sz="2400" dirty="0" smtClean="0"/>
          </a:p>
        </p:txBody>
      </p:sp>
      <p:sp>
        <p:nvSpPr>
          <p:cNvPr id="1331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059818D-CA89-4C97-8A1E-DD37E96FE158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Professional Information Security Association (</a:t>
            </a:r>
            <a:r>
              <a:rPr lang="en-US" altLang="zh-TW" sz="2400" dirty="0" smtClean="0"/>
              <a:t>PISA) tried her first war driving in Hong Kong in 2002</a:t>
            </a:r>
          </a:p>
          <a:p>
            <a:pPr eaLnBrk="1" hangingPunct="1"/>
            <a:endParaRPr lang="en-US" altLang="zh-TW" sz="2400" dirty="0" smtClean="0"/>
          </a:p>
          <a:p>
            <a:pPr eaLnBrk="1" hangingPunct="1"/>
            <a:endParaRPr lang="en-US" altLang="zh-TW" sz="2400" dirty="0" smtClean="0"/>
          </a:p>
          <a:p>
            <a:pPr eaLnBrk="1" hangingPunct="1"/>
            <a:endParaRPr lang="en-US" altLang="zh-TW" sz="2400" dirty="0" smtClean="0"/>
          </a:p>
          <a:p>
            <a:pPr eaLnBrk="1" hangingPunct="1"/>
            <a:endParaRPr lang="en-US" altLang="zh-TW" sz="2400" dirty="0" smtClean="0"/>
          </a:p>
          <a:p>
            <a:pPr eaLnBrk="1" hangingPunct="1"/>
            <a:endParaRPr lang="en-US" altLang="zh-TW" sz="2400" dirty="0" smtClean="0"/>
          </a:p>
          <a:p>
            <a:pPr eaLnBrk="1" hangingPunct="1"/>
            <a:endParaRPr lang="en-US" altLang="zh-TW" sz="2400" dirty="0" smtClean="0"/>
          </a:p>
          <a:p>
            <a:pPr eaLnBrk="1" hangingPunct="1"/>
            <a:r>
              <a:rPr lang="en-US" altLang="zh-TW" sz="2400" dirty="0" smtClean="0"/>
              <a:t>2002 survey</a:t>
            </a:r>
          </a:p>
          <a:p>
            <a:pPr lvl="1" eaLnBrk="1" hangingPunct="1"/>
            <a:r>
              <a:rPr lang="en-US" altLang="zh-TW" sz="2000" dirty="0" smtClean="0"/>
              <a:t>187 access points captured</a:t>
            </a:r>
          </a:p>
          <a:p>
            <a:pPr lvl="1" eaLnBrk="1" hangingPunct="1"/>
            <a:r>
              <a:rPr lang="en-US" altLang="zh-TW" sz="2000" dirty="0" smtClean="0"/>
              <a:t>WEP enable: 22.99%</a:t>
            </a:r>
          </a:p>
          <a:p>
            <a:pPr lvl="1" eaLnBrk="1" hangingPunct="1"/>
            <a:r>
              <a:rPr lang="en-US" altLang="zh-TW" sz="2000" dirty="0" smtClean="0"/>
              <a:t>WEP disable: 77.01%</a:t>
            </a:r>
          </a:p>
        </p:txBody>
      </p:sp>
      <p:pic>
        <p:nvPicPr>
          <p:cNvPr id="14339" name="Picture 4" descr="Ma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00200"/>
            <a:ext cx="5105400" cy="289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93988D1-6B55-4D4D-A6F7-2AB1D2BE7211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2016 survey</a:t>
            </a:r>
          </a:p>
          <a:p>
            <a:pPr lvl="1" eaLnBrk="1" hangingPunct="1"/>
            <a:r>
              <a:rPr lang="en-US" altLang="zh-TW" sz="2000" dirty="0" smtClean="0"/>
              <a:t>51,322 access points captured</a:t>
            </a:r>
          </a:p>
          <a:p>
            <a:pPr lvl="1" eaLnBrk="1" hangingPunct="1"/>
            <a:r>
              <a:rPr lang="en-US" altLang="zh-TW" sz="2000" dirty="0" smtClean="0"/>
              <a:t>With Encryption: 83.68%</a:t>
            </a:r>
          </a:p>
          <a:p>
            <a:pPr lvl="2" eaLnBrk="1" hangingPunct="1"/>
            <a:r>
              <a:rPr lang="en-US" altLang="zh-TW" sz="1800" dirty="0" smtClean="0"/>
              <a:t>WEP: 3.10%</a:t>
            </a:r>
          </a:p>
          <a:p>
            <a:pPr lvl="2" eaLnBrk="1" hangingPunct="1"/>
            <a:r>
              <a:rPr lang="en-US" altLang="zh-TW" sz="1800" dirty="0" smtClean="0"/>
              <a:t>WPA: 31.69%</a:t>
            </a:r>
          </a:p>
          <a:p>
            <a:pPr lvl="2" eaLnBrk="1" hangingPunct="1"/>
            <a:r>
              <a:rPr lang="en-US" altLang="zh-TW" sz="1800" dirty="0" smtClean="0"/>
              <a:t>WPA2: 48.89%</a:t>
            </a:r>
          </a:p>
          <a:p>
            <a:pPr lvl="1" eaLnBrk="1" hangingPunct="1"/>
            <a:r>
              <a:rPr lang="en-US" altLang="zh-TW" sz="2000" dirty="0" smtClean="0"/>
              <a:t>Without Encryption: 16.32%</a:t>
            </a:r>
          </a:p>
        </p:txBody>
      </p:sp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DD5B989-4F7A-48D9-8C93-A6BD6F4B6A27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57600"/>
            <a:ext cx="63087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/>
              <a:t>Wireless Router Configuration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181600"/>
          </a:xfrm>
        </p:spPr>
        <p:txBody>
          <a:bodyPr/>
          <a:lstStyle/>
          <a:p>
            <a:pPr eaLnBrk="1" hangingPunct="1"/>
            <a:r>
              <a:rPr lang="en-HK" altLang="zh-TW" sz="2800" dirty="0" smtClean="0"/>
              <a:t>Enable WPA3 (for new routers only)</a:t>
            </a:r>
            <a:endParaRPr lang="en-US" altLang="zh-TW" sz="2800" dirty="0" smtClean="0"/>
          </a:p>
          <a:p>
            <a:pPr lvl="1" eaLnBrk="1" hangingPunct="1"/>
            <a:r>
              <a:rPr lang="en-HK" altLang="zh-TW" sz="2400" dirty="0" smtClean="0"/>
              <a:t>For current routers, e</a:t>
            </a:r>
            <a:r>
              <a:rPr lang="en-US" altLang="zh-TW" sz="2400" dirty="0" err="1" smtClean="0"/>
              <a:t>nable</a:t>
            </a:r>
            <a:r>
              <a:rPr lang="en-US" altLang="zh-TW" sz="2400" dirty="0" smtClean="0"/>
              <a:t> WPA2 using AES-CCMP with a strong Pre-Shared Key (PSK)</a:t>
            </a:r>
            <a:endParaRPr lang="en-US" altLang="zh-TW" dirty="0" smtClean="0"/>
          </a:p>
          <a:p>
            <a:pPr eaLnBrk="1" hangingPunct="1"/>
            <a:r>
              <a:rPr lang="en-US" altLang="zh-TW" sz="2800" u="sng" dirty="0" smtClean="0"/>
              <a:t>Disable</a:t>
            </a:r>
            <a:r>
              <a:rPr lang="en-US" altLang="zh-TW" sz="2800" dirty="0" smtClean="0"/>
              <a:t> Wi-Fi Protected Setup (WPS / QSS)</a:t>
            </a:r>
          </a:p>
          <a:p>
            <a:pPr lvl="1" eaLnBrk="1" hangingPunct="1"/>
            <a:r>
              <a:rPr lang="en-US" altLang="zh-TW" sz="2400" dirty="0" smtClean="0"/>
              <a:t>WPS is a key exchange mechanism providing an easy setup of a Wi-Fi network</a:t>
            </a:r>
          </a:p>
          <a:p>
            <a:pPr lvl="1" eaLnBrk="1" hangingPunct="1"/>
            <a:r>
              <a:rPr lang="en-US" altLang="zh-TW" sz="2400" dirty="0" smtClean="0"/>
              <a:t>In 2011, a major security flaw was found allowing </a:t>
            </a:r>
            <a:r>
              <a:rPr lang="en-US" altLang="zh-TW" sz="2400" dirty="0"/>
              <a:t>unauthorized access to the network</a:t>
            </a:r>
          </a:p>
          <a:p>
            <a:pPr lvl="1" eaLnBrk="1" hangingPunct="1"/>
            <a:r>
              <a:rPr lang="en-US" altLang="zh-TW" sz="2400" dirty="0"/>
              <a:t>Many old routers have WPS enabled by default, some may even have no option to disable it</a:t>
            </a:r>
          </a:p>
          <a:p>
            <a:pPr lvl="1" eaLnBrk="1" hangingPunct="1"/>
            <a:r>
              <a:rPr lang="en-US" altLang="zh-TW" sz="2400" dirty="0" smtClean="0"/>
              <a:t>According to PISA in 2016 survey, 33.02% of in the discovered routers still have WPS </a:t>
            </a:r>
            <a:r>
              <a:rPr lang="en-US" altLang="zh-TW" sz="2400" dirty="0" smtClean="0"/>
              <a:t>enabled</a:t>
            </a:r>
          </a:p>
          <a:p>
            <a:pPr lvl="1" eaLnBrk="1" hangingPunct="1"/>
            <a:endParaRPr lang="en-US" altLang="zh-TW" sz="2400" dirty="0" smtClean="0"/>
          </a:p>
        </p:txBody>
      </p:sp>
      <p:sp>
        <p:nvSpPr>
          <p:cNvPr id="3584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1EF0C295-93F7-490D-878C-36977E76EC3A}" type="slidenum">
              <a:rPr lang="en-US" altLang="zh-TW"/>
              <a:pPr eaLnBrk="1" hangingPunct="1"/>
              <a:t>15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5941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943600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Enable firewall functioning</a:t>
            </a:r>
          </a:p>
          <a:p>
            <a:pPr eaLnBrk="1" hangingPunct="1"/>
            <a:r>
              <a:rPr lang="en-US" altLang="zh-TW" sz="2800" dirty="0"/>
              <a:t>Make sure that the router's firmware is up-to-date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800" dirty="0" smtClean="0"/>
              <a:t>Enable </a:t>
            </a:r>
            <a:r>
              <a:rPr lang="en-US" altLang="zh-TW" sz="2800" dirty="0" smtClean="0"/>
              <a:t>MAC </a:t>
            </a:r>
            <a:r>
              <a:rPr lang="en-US" altLang="zh-TW" sz="2800" dirty="0"/>
              <a:t>address </a:t>
            </a:r>
            <a:r>
              <a:rPr lang="en-US" altLang="zh-TW" sz="2800" dirty="0" smtClean="0"/>
              <a:t>filtering</a:t>
            </a:r>
            <a:endParaRPr lang="en-US" altLang="zh-TW" sz="2800" dirty="0"/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 smtClean="0"/>
              <a:t>Only devices with </a:t>
            </a:r>
            <a:r>
              <a:rPr lang="en-US" altLang="zh-TW" sz="2400" dirty="0"/>
              <a:t>authorized</a:t>
            </a:r>
            <a:r>
              <a:rPr lang="en-US" altLang="zh-TW" sz="2400" dirty="0" smtClean="0"/>
              <a:t> MAC addresses are allowed to </a:t>
            </a:r>
            <a:r>
              <a:rPr lang="en-US" altLang="zh-TW" sz="2400" dirty="0"/>
              <a:t>connect to </a:t>
            </a:r>
            <a:r>
              <a:rPr lang="en-US" altLang="zh-TW" sz="2400" dirty="0" smtClean="0"/>
              <a:t>the </a:t>
            </a:r>
            <a:r>
              <a:rPr lang="en-US" altLang="zh-TW" sz="2400" dirty="0" smtClean="0"/>
              <a:t>router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 smtClean="0"/>
              <a:t>Only avoid unauthorized “normal users” connecting to your WLAN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u="sng" dirty="0" smtClean="0"/>
              <a:t>Not</a:t>
            </a:r>
            <a:r>
              <a:rPr lang="en-US" altLang="zh-TW" sz="2400" dirty="0" smtClean="0"/>
              <a:t> a reliable security measure against hackers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2000" dirty="0" smtClean="0"/>
              <a:t>Tools can be used to discover the MAC addresses wirelessly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2000" dirty="0" smtClean="0"/>
              <a:t>Hackers can change their MAC addresses accordingly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2000" dirty="0" smtClean="0"/>
              <a:t>Other security measures are still needed</a:t>
            </a:r>
            <a:endParaRPr lang="en-US" altLang="zh-TW" sz="2000" dirty="0" smtClean="0"/>
          </a:p>
        </p:txBody>
      </p:sp>
      <p:sp>
        <p:nvSpPr>
          <p:cNvPr id="3686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6BE0C89-16FC-4B98-8AEE-F9C84763F3B8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824436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9436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Network Name Broadcast (Enable / Disable)</a:t>
            </a:r>
            <a:endParaRPr lang="en-US" altLang="zh-TW" sz="2800" dirty="0"/>
          </a:p>
          <a:p>
            <a:pPr lvl="1" eaLnBrk="1" hangingPunct="1"/>
            <a:r>
              <a:rPr lang="en-US" altLang="zh-TW" sz="2400" dirty="0" smtClean="0"/>
              <a:t>The router broadcasts its network name to nearby client devices regularly</a:t>
            </a:r>
          </a:p>
          <a:p>
            <a:pPr lvl="1" eaLnBrk="1" hangingPunct="1"/>
            <a:r>
              <a:rPr lang="en-US" altLang="zh-TW" sz="2400" dirty="0"/>
              <a:t>Hide the SSID </a:t>
            </a:r>
            <a:r>
              <a:rPr lang="en-US" altLang="zh-TW" sz="2400" dirty="0" smtClean="0"/>
              <a:t>= Disable this feature</a:t>
            </a:r>
          </a:p>
          <a:p>
            <a:pPr lvl="1" eaLnBrk="1" hangingPunct="1"/>
            <a:r>
              <a:rPr lang="en-US" altLang="zh-TW" sz="2400" dirty="0" smtClean="0"/>
              <a:t>There are pros and cons for hiding the SSID</a:t>
            </a:r>
          </a:p>
          <a:p>
            <a:pPr lvl="1" eaLnBrk="1" hangingPunct="1"/>
            <a:r>
              <a:rPr lang="en-US" altLang="zh-TW" sz="2400" dirty="0" smtClean="0"/>
              <a:t>Pros</a:t>
            </a:r>
          </a:p>
          <a:p>
            <a:pPr lvl="2" eaLnBrk="1" hangingPunct="1"/>
            <a:r>
              <a:rPr lang="en-US" altLang="zh-TW" sz="2000" dirty="0" smtClean="0"/>
              <a:t>Avoid “</a:t>
            </a:r>
            <a:r>
              <a:rPr lang="en-US" altLang="zh-TW" sz="2000" dirty="0"/>
              <a:t>normal users” </a:t>
            </a:r>
            <a:r>
              <a:rPr lang="en-US" altLang="zh-TW" sz="2000" dirty="0" smtClean="0"/>
              <a:t>from knowing the existence of the WLAN</a:t>
            </a:r>
          </a:p>
          <a:p>
            <a:pPr lvl="2" eaLnBrk="1" hangingPunct="1"/>
            <a:r>
              <a:rPr lang="en-US" altLang="zh-TW" sz="2000" dirty="0" smtClean="0"/>
              <a:t>Lower the chance to be targeted by the hackers who want to hack into some “easy-targets”</a:t>
            </a:r>
          </a:p>
          <a:p>
            <a:pPr lvl="3" eaLnBrk="1" hangingPunct="1"/>
            <a:r>
              <a:rPr lang="en-US" altLang="zh-TW" sz="1600" dirty="0" smtClean="0"/>
              <a:t>The hacker needs to take an extra step to search for hidden networks</a:t>
            </a:r>
          </a:p>
          <a:p>
            <a:pPr lvl="3" eaLnBrk="1" hangingPunct="1"/>
            <a:r>
              <a:rPr lang="en-US" altLang="zh-TW" sz="1600" dirty="0" smtClean="0"/>
              <a:t>By hiding the network, it at least shows that the network owner knows how to configure the router, where the chance for this router to be set up securely is higher </a:t>
            </a:r>
            <a:r>
              <a:rPr lang="en-US" altLang="zh-TW" sz="1600" dirty="0" smtClean="0">
                <a:sym typeface="Wingdings" panose="05000000000000000000" pitchFamily="2" charset="2"/>
              </a:rPr>
              <a:t> may not be an “easy-target”</a:t>
            </a:r>
            <a:endParaRPr lang="en-US" altLang="zh-TW" sz="1600" dirty="0" smtClean="0"/>
          </a:p>
        </p:txBody>
      </p:sp>
      <p:sp>
        <p:nvSpPr>
          <p:cNvPr id="3686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6BE0C89-16FC-4B98-8AEE-F9C84763F3B8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735223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943600"/>
          </a:xfrm>
        </p:spPr>
        <p:txBody>
          <a:bodyPr/>
          <a:lstStyle/>
          <a:p>
            <a:pPr lvl="1" eaLnBrk="1" hangingPunct="1"/>
            <a:r>
              <a:rPr lang="en-US" altLang="zh-TW" sz="2400" dirty="0" smtClean="0"/>
              <a:t>Cons</a:t>
            </a:r>
          </a:p>
          <a:p>
            <a:pPr lvl="2" eaLnBrk="1" hangingPunct="1"/>
            <a:r>
              <a:rPr lang="en-US" altLang="zh-TW" sz="2000" dirty="0"/>
              <a:t>If your </a:t>
            </a:r>
            <a:r>
              <a:rPr lang="en-US" altLang="zh-TW" sz="2000" dirty="0" smtClean="0"/>
              <a:t>WLAN </a:t>
            </a:r>
            <a:r>
              <a:rPr lang="en-US" altLang="zh-TW" sz="2000" dirty="0"/>
              <a:t>is already being </a:t>
            </a:r>
            <a:r>
              <a:rPr lang="en-US" altLang="zh-TW" sz="2000" dirty="0" smtClean="0"/>
              <a:t>targeted, it is </a:t>
            </a:r>
            <a:r>
              <a:rPr lang="en-US" altLang="zh-TW" sz="2000" u="sng" dirty="0" smtClean="0"/>
              <a:t>not</a:t>
            </a:r>
            <a:r>
              <a:rPr lang="en-US" altLang="zh-TW" sz="2000" dirty="0" smtClean="0"/>
              <a:t> a reliable security measure against hackers</a:t>
            </a:r>
          </a:p>
          <a:p>
            <a:pPr lvl="2" eaLnBrk="1" hangingPunct="1"/>
            <a:r>
              <a:rPr lang="en-US" altLang="zh-TW" sz="2000" dirty="0" smtClean="0"/>
              <a:t>For the client devices, some OSs may broadcast the probe request (that contains the network name) of the hidden network </a:t>
            </a:r>
            <a:r>
              <a:rPr lang="en-US" altLang="zh-TW" sz="2000" u="sng" dirty="0" smtClean="0"/>
              <a:t>anywhere</a:t>
            </a:r>
            <a:r>
              <a:rPr lang="en-US" altLang="zh-TW" sz="2000" dirty="0" smtClean="0"/>
              <a:t> for them </a:t>
            </a:r>
            <a:r>
              <a:rPr lang="en-US" altLang="zh-TW" sz="2000" dirty="0" smtClean="0"/>
              <a:t>to connect the hidden network</a:t>
            </a:r>
          </a:p>
          <a:p>
            <a:pPr lvl="3" eaLnBrk="1" hangingPunct="1"/>
            <a:r>
              <a:rPr lang="en-US" altLang="zh-TW" sz="1600" dirty="0" smtClean="0"/>
              <a:t>For example, your mobile phone may broadcast the probe request of your home network even you are in school</a:t>
            </a:r>
          </a:p>
          <a:p>
            <a:pPr lvl="3" eaLnBrk="1" hangingPunct="1"/>
            <a:r>
              <a:rPr lang="en-US" altLang="zh-TW" sz="1600" dirty="0" smtClean="0"/>
              <a:t>This may cause privacy issues</a:t>
            </a:r>
          </a:p>
          <a:p>
            <a:pPr lvl="3" eaLnBrk="1" hangingPunct="1"/>
            <a:r>
              <a:rPr lang="en-US" altLang="zh-TW" sz="1600" dirty="0" smtClean="0"/>
              <a:t>But some say that some OSs nowadays broadcast </a:t>
            </a:r>
            <a:r>
              <a:rPr lang="en-US" altLang="zh-TW" sz="1600" dirty="0"/>
              <a:t>the </a:t>
            </a:r>
            <a:r>
              <a:rPr lang="en-US" altLang="zh-TW" sz="1600" dirty="0" smtClean="0"/>
              <a:t>probe request of a network </a:t>
            </a:r>
            <a:r>
              <a:rPr lang="en-US" altLang="zh-TW" sz="1600" u="sng" dirty="0" smtClean="0"/>
              <a:t>anywhere</a:t>
            </a:r>
            <a:r>
              <a:rPr lang="en-US" altLang="zh-TW" sz="1600" dirty="0" smtClean="0"/>
              <a:t> no matter whether it is a hidden network or not</a:t>
            </a:r>
            <a:endParaRPr lang="en-US" altLang="zh-TW" sz="1600" u="sng" dirty="0"/>
          </a:p>
          <a:p>
            <a:pPr lvl="3" eaLnBrk="1" hangingPunct="1"/>
            <a:endParaRPr lang="en-US" altLang="zh-TW" sz="1600" dirty="0" smtClean="0"/>
          </a:p>
          <a:p>
            <a:pPr lvl="2" eaLnBrk="1" hangingPunct="1"/>
            <a:endParaRPr lang="en-US" altLang="zh-TW" sz="2000" dirty="0" smtClean="0"/>
          </a:p>
          <a:p>
            <a:pPr lvl="2" eaLnBrk="1" hangingPunct="1"/>
            <a:endParaRPr lang="en-US" altLang="zh-TW" sz="2000" dirty="0" smtClean="0"/>
          </a:p>
        </p:txBody>
      </p:sp>
      <p:sp>
        <p:nvSpPr>
          <p:cNvPr id="3686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6BE0C89-16FC-4B98-8AEE-F9C84763F3B8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220285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/>
              <a:t>Wired Equivalent Privacy (WEP)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/>
              <a:t>WEP is used in the original 802.11 network to protect link-level data during wireless transmission</a:t>
            </a:r>
          </a:p>
          <a:p>
            <a:pPr lvl="1" eaLnBrk="1" hangingPunct="1"/>
            <a:r>
              <a:rPr lang="en-US" altLang="zh-TW" sz="2400" dirty="0" smtClean="0"/>
              <a:t>Diagram on the next page</a:t>
            </a:r>
          </a:p>
          <a:p>
            <a:pPr eaLnBrk="1" hangingPunct="1"/>
            <a:r>
              <a:rPr lang="en-US" altLang="zh-TW" sz="2800" dirty="0" smtClean="0"/>
              <a:t>WEP relies on a secret key </a:t>
            </a:r>
            <a:r>
              <a:rPr lang="en-US" altLang="zh-TW" sz="2800" i="1" dirty="0" smtClean="0"/>
              <a:t>k</a:t>
            </a:r>
            <a:r>
              <a:rPr lang="en-US" altLang="zh-TW" sz="2800" dirty="0" smtClean="0"/>
              <a:t> shared between the communicating parties</a:t>
            </a:r>
          </a:p>
          <a:p>
            <a:pPr lvl="1" eaLnBrk="1" hangingPunct="1"/>
            <a:endParaRPr lang="zh-TW" altLang="en-US" sz="2400" dirty="0" smtClean="0"/>
          </a:p>
        </p:txBody>
      </p:sp>
      <p:sp>
        <p:nvSpPr>
          <p:cNvPr id="1638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91C5E19-71F5-44CE-A923-DCC970628FC8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/>
              <a:t>Basic Concept of Wireless LAN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572000"/>
          </a:xfrm>
        </p:spPr>
        <p:txBody>
          <a:bodyPr/>
          <a:lstStyle/>
          <a:p>
            <a:pPr eaLnBrk="1" hangingPunct="1"/>
            <a:r>
              <a:rPr lang="en-HK" altLang="zh-TW" sz="2800" dirty="0" smtClean="0"/>
              <a:t>WLAN</a:t>
            </a:r>
            <a:endParaRPr lang="en-US" altLang="zh-TW" sz="2800" dirty="0" smtClean="0"/>
          </a:p>
          <a:p>
            <a:pPr eaLnBrk="1" hangingPunct="1"/>
            <a:r>
              <a:rPr lang="en-US" altLang="zh-TW" sz="2800" dirty="0" smtClean="0"/>
              <a:t>A type of Local Area Network</a:t>
            </a:r>
          </a:p>
          <a:p>
            <a:pPr eaLnBrk="1" hangingPunct="1"/>
            <a:r>
              <a:rPr lang="en-US" altLang="zh-TW" sz="2800" dirty="0" smtClean="0"/>
              <a:t>Wi-Fi is the implementation of WLAN</a:t>
            </a:r>
          </a:p>
          <a:p>
            <a:pPr eaLnBrk="1" hangingPunct="1"/>
            <a:r>
              <a:rPr lang="en-US" altLang="zh-TW" sz="2800" dirty="0" smtClean="0"/>
              <a:t>Use high frequency Radio Wave (RF)</a:t>
            </a:r>
          </a:p>
          <a:p>
            <a:pPr eaLnBrk="1" hangingPunct="1"/>
            <a:r>
              <a:rPr lang="en-US" altLang="zh-TW" sz="2800" dirty="0" smtClean="0"/>
              <a:t>Speed: 11Mbps to ~11Gbps</a:t>
            </a:r>
          </a:p>
          <a:p>
            <a:pPr eaLnBrk="1" hangingPunct="1"/>
            <a:r>
              <a:rPr lang="en-US" altLang="zh-TW" sz="2800" dirty="0" smtClean="0"/>
              <a:t>Range: 10m (</a:t>
            </a:r>
            <a:r>
              <a:rPr lang="en-US" sz="2800" dirty="0" smtClean="0"/>
              <a:t>802.11ad</a:t>
            </a:r>
            <a:r>
              <a:rPr lang="en-US" altLang="zh-TW" sz="2800" dirty="0" smtClean="0"/>
              <a:t>) to 5km (</a:t>
            </a:r>
            <a:r>
              <a:rPr lang="en-US" sz="2800" dirty="0"/>
              <a:t>802.11y</a:t>
            </a:r>
            <a:r>
              <a:rPr lang="en-US" altLang="zh-TW" sz="2800" dirty="0" smtClean="0"/>
              <a:t>)</a:t>
            </a:r>
          </a:p>
        </p:txBody>
      </p:sp>
      <p:sp>
        <p:nvSpPr>
          <p:cNvPr id="307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1ADC66-0C55-41C6-A705-47C84D548A51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539750" y="909638"/>
            <a:ext cx="1439863" cy="10795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Application</a:t>
            </a:r>
            <a:endParaRPr kumimoji="0" lang="en-GB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39750" y="1989138"/>
            <a:ext cx="1439863" cy="10795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Transport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(TCP, UDP)</a:t>
            </a:r>
            <a:endParaRPr kumimoji="0" lang="en-GB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39750" y="3070225"/>
            <a:ext cx="1439863" cy="10795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dirty="0">
                <a:latin typeface="Arial" panose="020B0604020202020204" pitchFamily="34" charset="0"/>
              </a:rPr>
              <a:t>Network (IP</a:t>
            </a:r>
            <a:r>
              <a:rPr kumimoji="0" lang="en-US" altLang="en-US" sz="1800" dirty="0" smtClean="0">
                <a:latin typeface="Arial" panose="020B0604020202020204" pitchFamily="34" charset="0"/>
              </a:rPr>
              <a:t>)</a:t>
            </a:r>
            <a:endParaRPr kumimoji="0" lang="en-GB" altLang="en-US" sz="1800" dirty="0">
              <a:latin typeface="Arial" panose="020B0604020202020204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539750" y="4149725"/>
            <a:ext cx="1439863" cy="10795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Arial" panose="020B0604020202020204" pitchFamily="34" charset="0"/>
              </a:rPr>
              <a:t>802.11 Link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en-GB" altLang="en-US" sz="1800">
              <a:latin typeface="Arial" panose="020B0604020202020204" pitchFamily="34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39750" y="5229225"/>
            <a:ext cx="1439863" cy="10795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Arial" panose="020B0604020202020204" pitchFamily="34" charset="0"/>
              </a:rPr>
              <a:t>Ethernet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Arial" panose="020B0604020202020204" pitchFamily="34" charset="0"/>
              </a:rPr>
              <a:t>Physical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en-GB" altLang="en-US" sz="1800">
              <a:latin typeface="Arial" panose="020B0604020202020204" pitchFamily="34" charset="0"/>
            </a:endParaRPr>
          </a:p>
        </p:txBody>
      </p:sp>
      <p:sp>
        <p:nvSpPr>
          <p:cNvPr id="17415" name="Text Box 9"/>
          <p:cNvSpPr txBox="1">
            <a:spLocks noChangeArrowheads="1"/>
          </p:cNvSpPr>
          <p:nvPr/>
        </p:nvSpPr>
        <p:spPr bwMode="auto">
          <a:xfrm>
            <a:off x="540543" y="4753917"/>
            <a:ext cx="1438275" cy="461665"/>
          </a:xfrm>
          <a:prstGeom prst="rect">
            <a:avLst/>
          </a:prstGeom>
          <a:solidFill>
            <a:srgbClr val="FFFF99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1200" dirty="0" smtClean="0">
                <a:solidFill>
                  <a:srgbClr val="333399"/>
                </a:solidFill>
                <a:latin typeface="Times" panose="02020603050405020304" pitchFamily="18" charset="0"/>
              </a:rPr>
              <a:t>WPA3/WPA2/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1200" dirty="0" smtClean="0">
                <a:solidFill>
                  <a:srgbClr val="333399"/>
                </a:solidFill>
                <a:latin typeface="Times" panose="02020603050405020304" pitchFamily="18" charset="0"/>
              </a:rPr>
              <a:t>WPA/WEP</a:t>
            </a:r>
            <a:endParaRPr kumimoji="0" lang="en-US" altLang="en-US" sz="1200" dirty="0">
              <a:solidFill>
                <a:srgbClr val="333399"/>
              </a:solidFill>
              <a:latin typeface="Times" panose="02020603050405020304" pitchFamily="18" charset="0"/>
            </a:endParaRPr>
          </a:p>
        </p:txBody>
      </p:sp>
      <p:sp>
        <p:nvSpPr>
          <p:cNvPr id="17416" name="Rectangle 10"/>
          <p:cNvSpPr>
            <a:spLocks noChangeArrowheads="1"/>
          </p:cNvSpPr>
          <p:nvPr/>
        </p:nvSpPr>
        <p:spPr bwMode="auto">
          <a:xfrm>
            <a:off x="2986088" y="3068638"/>
            <a:ext cx="1439862" cy="10795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dirty="0">
                <a:latin typeface="Arial" panose="020B0604020202020204" pitchFamily="34" charset="0"/>
              </a:rPr>
              <a:t>Network (IP</a:t>
            </a:r>
            <a:r>
              <a:rPr kumimoji="0" lang="en-US" altLang="en-US" sz="1800" dirty="0" smtClean="0">
                <a:latin typeface="Arial" panose="020B0604020202020204" pitchFamily="34" charset="0"/>
              </a:rPr>
              <a:t>)</a:t>
            </a:r>
            <a:endParaRPr kumimoji="0" lang="en-GB" altLang="en-US" sz="1800" dirty="0">
              <a:latin typeface="Arial" panose="020B0604020202020204" pitchFamily="34" charset="0"/>
            </a:endParaRPr>
          </a:p>
        </p:txBody>
      </p:sp>
      <p:sp>
        <p:nvSpPr>
          <p:cNvPr id="17417" name="Rectangle 11"/>
          <p:cNvSpPr>
            <a:spLocks noChangeArrowheads="1"/>
          </p:cNvSpPr>
          <p:nvPr/>
        </p:nvSpPr>
        <p:spPr bwMode="auto">
          <a:xfrm>
            <a:off x="2986088" y="4148138"/>
            <a:ext cx="1439862" cy="10795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Arial" panose="020B0604020202020204" pitchFamily="34" charset="0"/>
              </a:rPr>
              <a:t>802.11 Link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en-GB" altLang="en-US" sz="1800">
              <a:latin typeface="Arial" panose="020B0604020202020204" pitchFamily="34" charset="0"/>
            </a:endParaRPr>
          </a:p>
        </p:txBody>
      </p:sp>
      <p:sp>
        <p:nvSpPr>
          <p:cNvPr id="17418" name="Rectangle 12"/>
          <p:cNvSpPr>
            <a:spLocks noChangeArrowheads="1"/>
          </p:cNvSpPr>
          <p:nvPr/>
        </p:nvSpPr>
        <p:spPr bwMode="auto">
          <a:xfrm>
            <a:off x="2986088" y="5227638"/>
            <a:ext cx="1439862" cy="10795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Arial" panose="020B0604020202020204" pitchFamily="34" charset="0"/>
              </a:rPr>
              <a:t>Ethernet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Arial" panose="020B0604020202020204" pitchFamily="34" charset="0"/>
              </a:rPr>
              <a:t>Physical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en-GB" altLang="en-US" sz="1800">
              <a:latin typeface="Arial" panose="020B0604020202020204" pitchFamily="34" charset="0"/>
            </a:endParaRPr>
          </a:p>
        </p:txBody>
      </p:sp>
      <p:sp>
        <p:nvSpPr>
          <p:cNvPr id="17419" name="Text Box 13"/>
          <p:cNvSpPr txBox="1">
            <a:spLocks noChangeArrowheads="1"/>
          </p:cNvSpPr>
          <p:nvPr/>
        </p:nvSpPr>
        <p:spPr bwMode="auto">
          <a:xfrm>
            <a:off x="2985292" y="4744922"/>
            <a:ext cx="1440657" cy="461665"/>
          </a:xfrm>
          <a:prstGeom prst="rect">
            <a:avLst/>
          </a:prstGeom>
          <a:solidFill>
            <a:srgbClr val="FFFF99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1200" dirty="0" smtClean="0">
                <a:solidFill>
                  <a:srgbClr val="333399"/>
                </a:solidFill>
                <a:latin typeface="Times" panose="02020603050405020304" pitchFamily="18" charset="0"/>
              </a:rPr>
              <a:t>WPA3/WPA2/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1200" dirty="0" smtClean="0">
                <a:solidFill>
                  <a:srgbClr val="333399"/>
                </a:solidFill>
                <a:latin typeface="Times" panose="02020603050405020304" pitchFamily="18" charset="0"/>
              </a:rPr>
              <a:t>WPA/WEP</a:t>
            </a:r>
            <a:endParaRPr kumimoji="0" lang="en-US" altLang="en-US" sz="1200" dirty="0">
              <a:solidFill>
                <a:srgbClr val="333399"/>
              </a:solidFill>
              <a:latin typeface="Times" panose="02020603050405020304" pitchFamily="18" charset="0"/>
            </a:endParaRPr>
          </a:p>
        </p:txBody>
      </p:sp>
      <p:sp>
        <p:nvSpPr>
          <p:cNvPr id="17420" name="Rectangle 14"/>
          <p:cNvSpPr>
            <a:spLocks noChangeArrowheads="1"/>
          </p:cNvSpPr>
          <p:nvPr/>
        </p:nvSpPr>
        <p:spPr bwMode="auto">
          <a:xfrm>
            <a:off x="4786313" y="3068638"/>
            <a:ext cx="1439862" cy="10795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dirty="0">
                <a:latin typeface="Arial" panose="020B0604020202020204" pitchFamily="34" charset="0"/>
              </a:rPr>
              <a:t>Network (IP</a:t>
            </a:r>
            <a:r>
              <a:rPr kumimoji="0" lang="en-US" altLang="en-US" sz="1800" dirty="0" smtClean="0">
                <a:latin typeface="Arial" panose="020B0604020202020204" pitchFamily="34" charset="0"/>
              </a:rPr>
              <a:t>)</a:t>
            </a:r>
            <a:endParaRPr kumimoji="0" lang="en-GB" altLang="en-US" sz="1800" dirty="0">
              <a:latin typeface="Arial" panose="020B0604020202020204" pitchFamily="34" charset="0"/>
            </a:endParaRPr>
          </a:p>
        </p:txBody>
      </p:sp>
      <p:sp>
        <p:nvSpPr>
          <p:cNvPr id="17421" name="Rectangle 15"/>
          <p:cNvSpPr>
            <a:spLocks noChangeArrowheads="1"/>
          </p:cNvSpPr>
          <p:nvPr/>
        </p:nvSpPr>
        <p:spPr bwMode="auto">
          <a:xfrm>
            <a:off x="4786313" y="4148138"/>
            <a:ext cx="1439862" cy="10795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Arial" panose="020B0604020202020204" pitchFamily="34" charset="0"/>
              </a:rPr>
              <a:t>Ethernet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Arial" panose="020B0604020202020204" pitchFamily="34" charset="0"/>
              </a:rPr>
              <a:t>Link</a:t>
            </a:r>
            <a:endParaRPr kumimoji="0" lang="en-GB" altLang="en-US" sz="1800">
              <a:latin typeface="Arial" panose="020B0604020202020204" pitchFamily="34" charset="0"/>
            </a:endParaRPr>
          </a:p>
        </p:txBody>
      </p:sp>
      <p:sp>
        <p:nvSpPr>
          <p:cNvPr id="17422" name="Rectangle 16"/>
          <p:cNvSpPr>
            <a:spLocks noChangeArrowheads="1"/>
          </p:cNvSpPr>
          <p:nvPr/>
        </p:nvSpPr>
        <p:spPr bwMode="auto">
          <a:xfrm>
            <a:off x="4786313" y="5227638"/>
            <a:ext cx="1439862" cy="10795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Arial" panose="020B0604020202020204" pitchFamily="34" charset="0"/>
              </a:rPr>
              <a:t>Ethernet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Arial" panose="020B0604020202020204" pitchFamily="34" charset="0"/>
              </a:rPr>
              <a:t>Physical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en-GB" altLang="en-US" sz="1800">
              <a:latin typeface="Arial" panose="020B0604020202020204" pitchFamily="34" charset="0"/>
            </a:endParaRPr>
          </a:p>
        </p:txBody>
      </p:sp>
      <p:sp>
        <p:nvSpPr>
          <p:cNvPr id="17423" name="Rectangle 17"/>
          <p:cNvSpPr>
            <a:spLocks noChangeArrowheads="1"/>
          </p:cNvSpPr>
          <p:nvPr/>
        </p:nvSpPr>
        <p:spPr bwMode="auto">
          <a:xfrm>
            <a:off x="7235825" y="906463"/>
            <a:ext cx="1439863" cy="10795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Application</a:t>
            </a:r>
            <a:endParaRPr kumimoji="0" lang="en-GB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424" name="Rectangle 18"/>
          <p:cNvSpPr>
            <a:spLocks noChangeArrowheads="1"/>
          </p:cNvSpPr>
          <p:nvPr/>
        </p:nvSpPr>
        <p:spPr bwMode="auto">
          <a:xfrm>
            <a:off x="7235825" y="1987550"/>
            <a:ext cx="1439863" cy="10795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Transport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(TCP, UDP)</a:t>
            </a:r>
            <a:endParaRPr kumimoji="0" lang="en-GB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425" name="Rectangle 19"/>
          <p:cNvSpPr>
            <a:spLocks noChangeArrowheads="1"/>
          </p:cNvSpPr>
          <p:nvPr/>
        </p:nvSpPr>
        <p:spPr bwMode="auto">
          <a:xfrm>
            <a:off x="7235825" y="3068638"/>
            <a:ext cx="1439863" cy="10795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dirty="0">
                <a:latin typeface="Arial" panose="020B0604020202020204" pitchFamily="34" charset="0"/>
              </a:rPr>
              <a:t>Network (IP</a:t>
            </a:r>
            <a:r>
              <a:rPr kumimoji="0" lang="en-US" altLang="en-US" sz="1800" dirty="0" smtClean="0">
                <a:latin typeface="Arial" panose="020B0604020202020204" pitchFamily="34" charset="0"/>
              </a:rPr>
              <a:t>)</a:t>
            </a:r>
            <a:endParaRPr kumimoji="0" lang="en-GB" altLang="en-US" sz="1800" dirty="0">
              <a:latin typeface="Arial" panose="020B0604020202020204" pitchFamily="34" charset="0"/>
            </a:endParaRPr>
          </a:p>
        </p:txBody>
      </p:sp>
      <p:sp>
        <p:nvSpPr>
          <p:cNvPr id="17426" name="Rectangle 20"/>
          <p:cNvSpPr>
            <a:spLocks noChangeArrowheads="1"/>
          </p:cNvSpPr>
          <p:nvPr/>
        </p:nvSpPr>
        <p:spPr bwMode="auto">
          <a:xfrm>
            <a:off x="7235825" y="4148138"/>
            <a:ext cx="1439863" cy="10795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Arial" panose="020B0604020202020204" pitchFamily="34" charset="0"/>
              </a:rPr>
              <a:t>Ethernet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Arial" panose="020B0604020202020204" pitchFamily="34" charset="0"/>
              </a:rPr>
              <a:t>Link</a:t>
            </a:r>
            <a:endParaRPr kumimoji="0" lang="en-GB" altLang="en-US" sz="1800">
              <a:latin typeface="Arial" panose="020B0604020202020204" pitchFamily="34" charset="0"/>
            </a:endParaRPr>
          </a:p>
        </p:txBody>
      </p:sp>
      <p:sp>
        <p:nvSpPr>
          <p:cNvPr id="17427" name="Rectangle 21"/>
          <p:cNvSpPr>
            <a:spLocks noChangeArrowheads="1"/>
          </p:cNvSpPr>
          <p:nvPr/>
        </p:nvSpPr>
        <p:spPr bwMode="auto">
          <a:xfrm>
            <a:off x="7235825" y="5227638"/>
            <a:ext cx="1439863" cy="10795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Arial" panose="020B0604020202020204" pitchFamily="34" charset="0"/>
              </a:rPr>
              <a:t>Ethernet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Arial" panose="020B0604020202020204" pitchFamily="34" charset="0"/>
              </a:rPr>
              <a:t>Physical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en-GB" altLang="en-US" sz="1800">
              <a:latin typeface="Arial" panose="020B0604020202020204" pitchFamily="34" charset="0"/>
            </a:endParaRPr>
          </a:p>
        </p:txBody>
      </p:sp>
      <p:sp>
        <p:nvSpPr>
          <p:cNvPr id="17428" name="Rectangle 24"/>
          <p:cNvSpPr>
            <a:spLocks noChangeArrowheads="1"/>
          </p:cNvSpPr>
          <p:nvPr/>
        </p:nvSpPr>
        <p:spPr bwMode="auto">
          <a:xfrm>
            <a:off x="2914650" y="2205038"/>
            <a:ext cx="3313113" cy="504825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Wireless Router</a:t>
            </a:r>
            <a:endParaRPr kumimoji="0" lang="en-GB" altLang="en-US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429" name="Line 27"/>
          <p:cNvSpPr>
            <a:spLocks noChangeShapeType="1"/>
          </p:cNvSpPr>
          <p:nvPr/>
        </p:nvSpPr>
        <p:spPr bwMode="auto">
          <a:xfrm>
            <a:off x="3706813" y="2708275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Line 28"/>
          <p:cNvSpPr>
            <a:spLocks noChangeShapeType="1"/>
          </p:cNvSpPr>
          <p:nvPr/>
        </p:nvSpPr>
        <p:spPr bwMode="auto">
          <a:xfrm>
            <a:off x="5435600" y="2708275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Line 29"/>
          <p:cNvSpPr>
            <a:spLocks noChangeShapeType="1"/>
          </p:cNvSpPr>
          <p:nvPr/>
        </p:nvSpPr>
        <p:spPr bwMode="auto">
          <a:xfrm>
            <a:off x="1978818" y="4953000"/>
            <a:ext cx="10080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30"/>
          <p:cNvSpPr>
            <a:spLocks noChangeShapeType="1"/>
          </p:cNvSpPr>
          <p:nvPr/>
        </p:nvSpPr>
        <p:spPr bwMode="auto">
          <a:xfrm>
            <a:off x="1979613" y="5805488"/>
            <a:ext cx="10080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31"/>
          <p:cNvSpPr>
            <a:spLocks noChangeShapeType="1"/>
          </p:cNvSpPr>
          <p:nvPr/>
        </p:nvSpPr>
        <p:spPr bwMode="auto">
          <a:xfrm>
            <a:off x="6227763" y="5805488"/>
            <a:ext cx="10064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Text Box 32"/>
          <p:cNvSpPr txBox="1">
            <a:spLocks noChangeArrowheads="1"/>
          </p:cNvSpPr>
          <p:nvPr/>
        </p:nvSpPr>
        <p:spPr bwMode="auto">
          <a:xfrm>
            <a:off x="593725" y="6553200"/>
            <a:ext cx="4897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Modified from http://www.pisa.org.hk/event/wlan_workshop.ppt</a:t>
            </a:r>
          </a:p>
        </p:txBody>
      </p:sp>
      <p:sp>
        <p:nvSpPr>
          <p:cNvPr id="1743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3AD1D4-28C9-4AE7-9C2F-EA3086E8D7A2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/>
          </a:p>
        </p:txBody>
      </p:sp>
      <p:sp>
        <p:nvSpPr>
          <p:cNvPr id="17436" name="TextBox 2"/>
          <p:cNvSpPr txBox="1">
            <a:spLocks noChangeArrowheads="1"/>
          </p:cNvSpPr>
          <p:nvPr/>
        </p:nvSpPr>
        <p:spPr bwMode="auto">
          <a:xfrm>
            <a:off x="947738" y="522288"/>
            <a:ext cx="6238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Client</a:t>
            </a:r>
          </a:p>
        </p:txBody>
      </p:sp>
      <p:sp>
        <p:nvSpPr>
          <p:cNvPr id="17437" name="TextBox 3"/>
          <p:cNvSpPr txBox="1">
            <a:spLocks noChangeArrowheads="1"/>
          </p:cNvSpPr>
          <p:nvPr/>
        </p:nvSpPr>
        <p:spPr bwMode="auto">
          <a:xfrm>
            <a:off x="7631113" y="522288"/>
            <a:ext cx="6524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Server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828800" y="1600200"/>
            <a:ext cx="4343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Message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828800" y="3048000"/>
            <a:ext cx="5334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Keystream = RC4(IV, k)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1828800" y="4648200"/>
            <a:ext cx="53340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Ciphertext</a:t>
            </a:r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838200" y="4648200"/>
            <a:ext cx="990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IV</a:t>
            </a:r>
          </a:p>
        </p:txBody>
      </p:sp>
      <p:sp>
        <p:nvSpPr>
          <p:cNvPr id="18438" name="Rectangle 9"/>
          <p:cNvSpPr>
            <a:spLocks noChangeArrowheads="1"/>
          </p:cNvSpPr>
          <p:nvPr/>
        </p:nvSpPr>
        <p:spPr bwMode="auto">
          <a:xfrm>
            <a:off x="6172200" y="1600200"/>
            <a:ext cx="990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CRC</a:t>
            </a:r>
          </a:p>
        </p:txBody>
      </p:sp>
      <p:sp>
        <p:nvSpPr>
          <p:cNvPr id="18439" name="Text Box 10"/>
          <p:cNvSpPr txBox="1">
            <a:spLocks noChangeArrowheads="1"/>
          </p:cNvSpPr>
          <p:nvPr/>
        </p:nvSpPr>
        <p:spPr bwMode="auto">
          <a:xfrm>
            <a:off x="4114800" y="2514600"/>
            <a:ext cx="82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XOR</a:t>
            </a:r>
          </a:p>
        </p:txBody>
      </p:sp>
      <p:sp>
        <p:nvSpPr>
          <p:cNvPr id="18440" name="Line 11"/>
          <p:cNvSpPr>
            <a:spLocks noChangeShapeType="1"/>
          </p:cNvSpPr>
          <p:nvPr/>
        </p:nvSpPr>
        <p:spPr bwMode="auto">
          <a:xfrm>
            <a:off x="533400" y="4267200"/>
            <a:ext cx="7315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Text Box 12"/>
          <p:cNvSpPr txBox="1">
            <a:spLocks noChangeArrowheads="1"/>
          </p:cNvSpPr>
          <p:nvPr/>
        </p:nvSpPr>
        <p:spPr bwMode="auto">
          <a:xfrm>
            <a:off x="3962400" y="914400"/>
            <a:ext cx="1265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Plaintext</a:t>
            </a:r>
          </a:p>
        </p:txBody>
      </p:sp>
      <p:sp>
        <p:nvSpPr>
          <p:cNvPr id="18442" name="Text Box 13"/>
          <p:cNvSpPr txBox="1">
            <a:spLocks noChangeArrowheads="1"/>
          </p:cNvSpPr>
          <p:nvPr/>
        </p:nvSpPr>
        <p:spPr bwMode="auto">
          <a:xfrm>
            <a:off x="2574925" y="59436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Transmitted Data</a:t>
            </a:r>
          </a:p>
        </p:txBody>
      </p:sp>
      <p:sp>
        <p:nvSpPr>
          <p:cNvPr id="18443" name="Line 14"/>
          <p:cNvSpPr>
            <a:spLocks noChangeShapeType="1"/>
          </p:cNvSpPr>
          <p:nvPr/>
        </p:nvSpPr>
        <p:spPr bwMode="auto">
          <a:xfrm>
            <a:off x="1828800" y="1447800"/>
            <a:ext cx="533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5"/>
          <p:cNvSpPr>
            <a:spLocks noChangeShapeType="1"/>
          </p:cNvSpPr>
          <p:nvPr/>
        </p:nvSpPr>
        <p:spPr bwMode="auto">
          <a:xfrm>
            <a:off x="838200" y="5715000"/>
            <a:ext cx="632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EAC2E15-279D-4875-BF55-5C78B4282355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/>
          </a:p>
        </p:txBody>
      </p:sp>
      <p:sp>
        <p:nvSpPr>
          <p:cNvPr id="18446" name="文字方塊 13"/>
          <p:cNvSpPr txBox="1">
            <a:spLocks noChangeArrowheads="1"/>
          </p:cNvSpPr>
          <p:nvPr/>
        </p:nvSpPr>
        <p:spPr bwMode="auto">
          <a:xfrm>
            <a:off x="6400800" y="228600"/>
            <a:ext cx="24542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Initialization </a:t>
            </a:r>
            <a:r>
              <a:rPr lang="en-US" altLang="en-US" sz="1800" dirty="0" smtClean="0"/>
              <a:t>Vector </a:t>
            </a:r>
            <a:r>
              <a:rPr lang="en-US" altLang="en-US" sz="1800" dirty="0"/>
              <a:t>(IV)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k: secret key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867400"/>
          </a:xfrm>
        </p:spPr>
        <p:txBody>
          <a:bodyPr/>
          <a:lstStyle/>
          <a:p>
            <a:pPr marL="609600" indent="-609600" eaLnBrk="1" hangingPunct="1"/>
            <a:r>
              <a:rPr lang="en-US" altLang="zh-TW" smtClean="0"/>
              <a:t>Checksumming</a:t>
            </a:r>
          </a:p>
          <a:p>
            <a:pPr marL="990600" lvl="1" indent="-533400" eaLnBrk="1" hangingPunct="1"/>
            <a:r>
              <a:rPr lang="en-US" altLang="zh-TW" smtClean="0"/>
              <a:t>Compute an integrity checksum </a:t>
            </a:r>
            <a:r>
              <a:rPr lang="en-US" altLang="zh-TW" i="1" smtClean="0"/>
              <a:t>c(M)</a:t>
            </a:r>
            <a:r>
              <a:rPr lang="en-US" altLang="zh-TW" smtClean="0"/>
              <a:t> on the message </a:t>
            </a:r>
            <a:r>
              <a:rPr lang="en-US" altLang="zh-TW" i="1" smtClean="0"/>
              <a:t>M</a:t>
            </a:r>
            <a:r>
              <a:rPr lang="en-US" altLang="zh-TW" smtClean="0"/>
              <a:t>.</a:t>
            </a:r>
          </a:p>
          <a:p>
            <a:pPr marL="990600" lvl="1" indent="-533400" eaLnBrk="1" hangingPunct="1"/>
            <a:r>
              <a:rPr lang="en-US" altLang="zh-TW" smtClean="0"/>
              <a:t>Concatenate the two to obtain a plaintext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zh-TW" smtClean="0"/>
              <a:t>	</a:t>
            </a:r>
            <a:r>
              <a:rPr lang="en-US" altLang="zh-TW" i="1" smtClean="0"/>
              <a:t>P = &lt;M,c(M)&gt;</a:t>
            </a:r>
          </a:p>
          <a:p>
            <a:pPr marL="914400" lvl="2" indent="0" eaLnBrk="1" hangingPunct="1">
              <a:buFontTx/>
              <a:buNone/>
            </a:pPr>
            <a:endParaRPr lang="en-US" altLang="zh-TW" smtClean="0"/>
          </a:p>
          <a:p>
            <a:pPr marL="990600" lvl="1" indent="-533400" eaLnBrk="1" hangingPunct="1"/>
            <a:endParaRPr lang="en-US" altLang="zh-TW" smtClean="0"/>
          </a:p>
        </p:txBody>
      </p:sp>
      <p:sp>
        <p:nvSpPr>
          <p:cNvPr id="1945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9E140E2-0E93-4401-9CA7-8AA8CBC2642D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/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1828800" y="4114800"/>
            <a:ext cx="4343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Message</a:t>
            </a:r>
          </a:p>
        </p:txBody>
      </p:sp>
      <p:sp>
        <p:nvSpPr>
          <p:cNvPr id="19461" name="Rectangle 9"/>
          <p:cNvSpPr>
            <a:spLocks noChangeArrowheads="1"/>
          </p:cNvSpPr>
          <p:nvPr/>
        </p:nvSpPr>
        <p:spPr bwMode="auto">
          <a:xfrm>
            <a:off x="6172200" y="4114800"/>
            <a:ext cx="990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CRC</a:t>
            </a:r>
          </a:p>
        </p:txBody>
      </p:sp>
      <p:sp>
        <p:nvSpPr>
          <p:cNvPr id="19462" name="Text Box 12"/>
          <p:cNvSpPr txBox="1">
            <a:spLocks noChangeArrowheads="1"/>
          </p:cNvSpPr>
          <p:nvPr/>
        </p:nvSpPr>
        <p:spPr bwMode="auto">
          <a:xfrm>
            <a:off x="3962400" y="3429000"/>
            <a:ext cx="1265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Plaintext</a:t>
            </a:r>
          </a:p>
        </p:txBody>
      </p:sp>
      <p:sp>
        <p:nvSpPr>
          <p:cNvPr id="19463" name="Line 14"/>
          <p:cNvSpPr>
            <a:spLocks noChangeShapeType="1"/>
          </p:cNvSpPr>
          <p:nvPr/>
        </p:nvSpPr>
        <p:spPr bwMode="auto">
          <a:xfrm>
            <a:off x="1828800" y="3962400"/>
            <a:ext cx="533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8674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altLang="zh-TW" sz="2800" dirty="0" smtClean="0"/>
              <a:t>Encryption</a:t>
            </a:r>
          </a:p>
          <a:p>
            <a:pPr marL="990600" lvl="1" indent="-533400" eaLnBrk="1" hangingPunct="1">
              <a:defRPr/>
            </a:pPr>
            <a:r>
              <a:rPr lang="en-US" altLang="zh-TW" sz="2400" dirty="0" smtClean="0"/>
              <a:t>Choose an Initialization Vector (IV)</a:t>
            </a:r>
          </a:p>
          <a:p>
            <a:pPr marL="1390650" lvl="2" indent="-533400" eaLnBrk="1" hangingPunct="1">
              <a:defRPr/>
            </a:pPr>
            <a:r>
              <a:rPr lang="en-US" altLang="zh-TW" sz="2000" dirty="0" smtClean="0"/>
              <a:t>IV must be different for every message transmitted</a:t>
            </a:r>
          </a:p>
          <a:p>
            <a:pPr marL="1390650" lvl="2" indent="-533400" eaLnBrk="1" hangingPunct="1">
              <a:defRPr/>
            </a:pPr>
            <a:r>
              <a:rPr lang="en-US" altLang="zh-TW" sz="2000" dirty="0" smtClean="0"/>
              <a:t>802.11 standard doesn't specify how IV is calculated</a:t>
            </a:r>
          </a:p>
          <a:p>
            <a:pPr marL="1390650" lvl="2" indent="-533400" eaLnBrk="1" hangingPunct="1">
              <a:defRPr/>
            </a:pPr>
            <a:r>
              <a:rPr lang="en-US" altLang="zh-TW" sz="2000" dirty="0" smtClean="0"/>
              <a:t>Wireless cards use several methods</a:t>
            </a:r>
          </a:p>
          <a:p>
            <a:pPr marL="1847850" lvl="3" indent="-533400" eaLnBrk="1" hangingPunct="1">
              <a:defRPr/>
            </a:pPr>
            <a:r>
              <a:rPr lang="en-US" altLang="zh-TW" sz="1800" dirty="0" smtClean="0"/>
              <a:t>Some use a simple ascending counter for each message</a:t>
            </a:r>
          </a:p>
          <a:p>
            <a:pPr marL="1847850" lvl="3" indent="-533400" eaLnBrk="1" hangingPunct="1">
              <a:defRPr/>
            </a:pPr>
            <a:r>
              <a:rPr lang="en-US" altLang="zh-TW" sz="1800" dirty="0" smtClean="0"/>
              <a:t>Some switch between alternate ascending and descending counters</a:t>
            </a:r>
          </a:p>
          <a:p>
            <a:pPr marL="1847850" lvl="3" indent="-533400" eaLnBrk="1" hangingPunct="1">
              <a:defRPr/>
            </a:pPr>
            <a:r>
              <a:rPr lang="en-US" altLang="zh-TW" sz="1800" dirty="0" smtClean="0"/>
              <a:t>Some use a pseudo random IV generator</a:t>
            </a:r>
          </a:p>
          <a:p>
            <a:pPr marL="990600" lvl="1" indent="-533400" eaLnBrk="1" hangingPunct="1">
              <a:defRPr/>
            </a:pPr>
            <a:r>
              <a:rPr lang="en-US" altLang="zh-TW" sz="2400" dirty="0" smtClean="0"/>
              <a:t>RC4 algorithm generates a </a:t>
            </a:r>
            <a:r>
              <a:rPr lang="en-US" altLang="zh-TW" sz="2400" dirty="0" err="1" smtClean="0"/>
              <a:t>keystream</a:t>
            </a:r>
            <a:r>
              <a:rPr lang="en-US" altLang="zh-TW" sz="2400" dirty="0" smtClean="0"/>
              <a:t>: RC4(IV, k)</a:t>
            </a:r>
          </a:p>
          <a:p>
            <a:pPr marL="1371600" lvl="2" indent="-457200" eaLnBrk="1" hangingPunct="1">
              <a:defRPr/>
            </a:pPr>
            <a:r>
              <a:rPr lang="en-US" altLang="zh-TW" sz="2000" dirty="0" smtClean="0"/>
              <a:t>Long sequence of pseudorandom bytes</a:t>
            </a:r>
          </a:p>
          <a:p>
            <a:pPr marL="1371600" lvl="2" indent="-457200" eaLnBrk="1" hangingPunct="1">
              <a:defRPr/>
            </a:pPr>
            <a:r>
              <a:rPr lang="en-US" altLang="zh-TW" sz="2000" dirty="0" smtClean="0"/>
              <a:t>A function of IV and k</a:t>
            </a:r>
          </a:p>
          <a:p>
            <a:pPr marL="971550" lvl="1" indent="-457200" eaLnBrk="1" hangingPunct="1">
              <a:defRPr/>
            </a:pPr>
            <a:r>
              <a:rPr lang="en-US" altLang="zh-TW" sz="2400" dirty="0" smtClean="0"/>
              <a:t>Exclusive-OR the plaintext with the keystream to obtain the ciphertext C:</a:t>
            </a:r>
          </a:p>
          <a:p>
            <a:pPr marL="1371600" lvl="2" indent="-457200" eaLnBrk="1" hangingPunct="1">
              <a:defRPr/>
            </a:pPr>
            <a:endParaRPr lang="en-US" altLang="zh-TW" sz="2000" dirty="0" smtClean="0"/>
          </a:p>
          <a:p>
            <a:pPr marL="1371600" lvl="2" indent="-457200" eaLnBrk="1" hangingPunct="1">
              <a:defRPr/>
            </a:pPr>
            <a:endParaRPr lang="en-US" altLang="zh-TW" sz="2000" dirty="0" smtClean="0"/>
          </a:p>
          <a:p>
            <a:pPr marL="990600" lvl="1" indent="-533400" eaLnBrk="1" hangingPunct="1">
              <a:defRPr/>
            </a:pPr>
            <a:endParaRPr lang="en-US" altLang="zh-TW" sz="2400" dirty="0" smtClean="0"/>
          </a:p>
        </p:txBody>
      </p:sp>
      <p:sp>
        <p:nvSpPr>
          <p:cNvPr id="2048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7DE926E-C58C-4330-AC6D-D73F837583CD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/>
          </a:p>
        </p:txBody>
      </p:sp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3459163" y="5957888"/>
          <a:ext cx="26050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方程式" r:id="rId4" imgW="1079032" imgH="190417" progId="Equation.3">
                  <p:embed/>
                </p:oleObj>
              </mc:Choice>
              <mc:Fallback>
                <p:oleObj name="方程式" r:id="rId4" imgW="1079032" imgH="19041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5957888"/>
                        <a:ext cx="26050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8674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altLang="zh-TW" sz="2800" dirty="0" smtClean="0"/>
              <a:t>Transmission</a:t>
            </a:r>
          </a:p>
          <a:p>
            <a:pPr marL="1009650" lvl="1" indent="-609600" eaLnBrk="1" hangingPunct="1">
              <a:defRPr/>
            </a:pPr>
            <a:r>
              <a:rPr lang="en-US" altLang="zh-TW" sz="2400" dirty="0" smtClean="0"/>
              <a:t>Transmit the IV and the </a:t>
            </a:r>
            <a:r>
              <a:rPr lang="en-US" altLang="zh-TW" sz="2400" dirty="0" err="1" smtClean="0"/>
              <a:t>ciphertext</a:t>
            </a:r>
            <a:r>
              <a:rPr lang="en-US" altLang="zh-TW" sz="2400" dirty="0" smtClean="0"/>
              <a:t> over the radio link</a:t>
            </a:r>
          </a:p>
          <a:p>
            <a:pPr marL="1009650" lvl="1" indent="-609600" eaLnBrk="1" hangingPunct="1">
              <a:defRPr/>
            </a:pPr>
            <a:endParaRPr lang="en-US" altLang="zh-TW" dirty="0" smtClean="0"/>
          </a:p>
          <a:p>
            <a:pPr marL="609600" indent="-609600" eaLnBrk="1" hangingPunct="1">
              <a:defRPr/>
            </a:pPr>
            <a:r>
              <a:rPr lang="en-US" altLang="zh-TW" sz="2800" dirty="0" smtClean="0"/>
              <a:t>Decryption</a:t>
            </a:r>
          </a:p>
          <a:p>
            <a:pPr marL="990600" lvl="1" indent="-609600" eaLnBrk="1" hangingPunct="1">
              <a:defRPr/>
            </a:pPr>
            <a:r>
              <a:rPr lang="en-US" altLang="zh-TW" sz="2400" dirty="0" smtClean="0">
                <a:cs typeface="+mn-cs"/>
              </a:rPr>
              <a:t>Get the Initialization Vector (IV)</a:t>
            </a:r>
          </a:p>
          <a:p>
            <a:pPr marL="990600" lvl="1" indent="-609600" eaLnBrk="1" hangingPunct="1">
              <a:defRPr/>
            </a:pPr>
            <a:r>
              <a:rPr lang="en-US" altLang="zh-TW" sz="2400" dirty="0" smtClean="0">
                <a:cs typeface="+mn-cs"/>
              </a:rPr>
              <a:t>Know the shared key k</a:t>
            </a:r>
          </a:p>
          <a:p>
            <a:pPr marL="990600" lvl="1" indent="-609600" eaLnBrk="1" hangingPunct="1">
              <a:defRPr/>
            </a:pPr>
            <a:r>
              <a:rPr lang="en-US" altLang="zh-TW" sz="2400" dirty="0" smtClean="0">
                <a:cs typeface="+mn-cs"/>
              </a:rPr>
              <a:t>RC4 algorithm generates the same </a:t>
            </a:r>
            <a:r>
              <a:rPr lang="en-US" altLang="zh-TW" sz="2400" dirty="0" err="1" smtClean="0">
                <a:cs typeface="+mn-cs"/>
              </a:rPr>
              <a:t>keystream</a:t>
            </a:r>
            <a:r>
              <a:rPr lang="en-US" altLang="zh-TW" sz="2400" dirty="0" smtClean="0">
                <a:cs typeface="+mn-cs"/>
              </a:rPr>
              <a:t>:</a:t>
            </a:r>
            <a:br>
              <a:rPr lang="en-US" altLang="zh-TW" sz="2400" dirty="0" smtClean="0">
                <a:cs typeface="+mn-cs"/>
              </a:rPr>
            </a:br>
            <a:r>
              <a:rPr lang="en-US" altLang="zh-TW" sz="2400" dirty="0" smtClean="0">
                <a:cs typeface="+mn-cs"/>
              </a:rPr>
              <a:t>RC4(IV, k)</a:t>
            </a:r>
          </a:p>
          <a:p>
            <a:pPr marL="990600" lvl="1" indent="-609600" eaLnBrk="1" hangingPunct="1">
              <a:defRPr/>
            </a:pPr>
            <a:r>
              <a:rPr lang="en-US" altLang="zh-TW" sz="2400" dirty="0" smtClean="0">
                <a:cs typeface="+mn-cs"/>
              </a:rPr>
              <a:t>Exclusive-OR the </a:t>
            </a:r>
            <a:r>
              <a:rPr lang="en-US" altLang="zh-TW" sz="2400" dirty="0" err="1" smtClean="0">
                <a:cs typeface="+mn-cs"/>
              </a:rPr>
              <a:t>ciphertext</a:t>
            </a:r>
            <a:r>
              <a:rPr lang="en-US" altLang="zh-TW" sz="2400" dirty="0" smtClean="0">
                <a:cs typeface="+mn-cs"/>
              </a:rPr>
              <a:t> with the keystream to obtain the plaintext</a:t>
            </a:r>
            <a:r>
              <a:rPr lang="en-US" altLang="zh-TW" sz="2400" dirty="0" smtClean="0">
                <a:cs typeface="+mn-cs"/>
              </a:rPr>
              <a:t>:</a:t>
            </a:r>
          </a:p>
          <a:p>
            <a:pPr marL="990600" lvl="1" indent="-609600" eaLnBrk="1" hangingPunct="1">
              <a:defRPr/>
            </a:pPr>
            <a:endParaRPr lang="en-US" altLang="zh-TW" sz="2400" dirty="0">
              <a:cs typeface="+mn-cs"/>
            </a:endParaRPr>
          </a:p>
          <a:p>
            <a:pPr marL="990600" lvl="1" indent="-609600" eaLnBrk="1" hangingPunct="1">
              <a:defRPr/>
            </a:pPr>
            <a:endParaRPr lang="en-US" altLang="zh-TW" sz="2400" dirty="0" smtClean="0">
              <a:cs typeface="+mn-cs"/>
            </a:endParaRPr>
          </a:p>
          <a:p>
            <a:pPr marL="990600" lvl="1" indent="-609600" eaLnBrk="1" hangingPunct="1">
              <a:defRPr/>
            </a:pPr>
            <a:r>
              <a:rPr lang="en-US" altLang="zh-TW" sz="2400" dirty="0" smtClean="0">
                <a:cs typeface="+mn-cs"/>
              </a:rPr>
              <a:t>The reverse of exclusive-OR is also </a:t>
            </a:r>
            <a:r>
              <a:rPr lang="en-US" altLang="zh-TW" sz="2400" dirty="0"/>
              <a:t>exclusive-OR</a:t>
            </a:r>
            <a:endParaRPr lang="en-US" altLang="zh-TW" sz="2400" dirty="0" smtClean="0">
              <a:cs typeface="+mn-cs"/>
            </a:endParaRPr>
          </a:p>
          <a:p>
            <a:pPr marL="990600" lvl="1" indent="-533400" eaLnBrk="1" hangingPunct="1">
              <a:defRPr/>
            </a:pPr>
            <a:endParaRPr lang="en-US" altLang="zh-TW" sz="2400" dirty="0" smtClean="0"/>
          </a:p>
          <a:p>
            <a:pPr marL="971550" lvl="1" indent="-457200" eaLnBrk="1" hangingPunct="1">
              <a:defRPr/>
            </a:pPr>
            <a:endParaRPr lang="en-US" altLang="zh-TW" sz="2400" dirty="0" smtClean="0"/>
          </a:p>
          <a:p>
            <a:pPr marL="990600" lvl="1" indent="-533400" eaLnBrk="1" hangingPunct="1">
              <a:defRPr/>
            </a:pPr>
            <a:endParaRPr lang="en-US" altLang="zh-TW" sz="2400" dirty="0" smtClean="0"/>
          </a:p>
        </p:txBody>
      </p:sp>
      <p:sp>
        <p:nvSpPr>
          <p:cNvPr id="2150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6B5BF7C-4692-4541-AD7C-6F90EE8F5E3B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/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3308350" y="5195888"/>
          <a:ext cx="26035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方程式" r:id="rId4" imgW="1079032" imgH="190417" progId="Equation.3">
                  <p:embed/>
                </p:oleObj>
              </mc:Choice>
              <mc:Fallback>
                <p:oleObj name="方程式" r:id="rId4" imgW="1079032" imgH="19041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195888"/>
                        <a:ext cx="26035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Weakness of WEP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/>
              <a:t>Invariance weakness </a:t>
            </a:r>
          </a:p>
          <a:p>
            <a:pPr lvl="1" eaLnBrk="1" hangingPunct="1"/>
            <a:r>
              <a:rPr lang="en-US" altLang="zh-TW" sz="2400" dirty="0" smtClean="0"/>
              <a:t>Existence of a large class of weak keys</a:t>
            </a:r>
          </a:p>
          <a:p>
            <a:pPr lvl="1" eaLnBrk="1" hangingPunct="1"/>
            <a:r>
              <a:rPr lang="en-US" altLang="zh-TW" sz="2400" dirty="0" smtClean="0"/>
              <a:t>A small part of the secret key determines a large number of bits of the initial permutation</a:t>
            </a:r>
          </a:p>
          <a:p>
            <a:pPr lvl="1" eaLnBrk="1" hangingPunct="1"/>
            <a:r>
              <a:rPr lang="en-US" altLang="zh-TW" sz="2400" dirty="0" smtClean="0"/>
              <a:t>The patterns resulted from the weak keys propagate into the generated stream</a:t>
            </a:r>
          </a:p>
          <a:p>
            <a:pPr lvl="1" eaLnBrk="1" hangingPunct="1"/>
            <a:r>
              <a:rPr lang="en-US" altLang="zh-TW" sz="2400" dirty="0" smtClean="0"/>
              <a:t>The occurrences of these patterns can be easily distinguished</a:t>
            </a:r>
          </a:p>
          <a:p>
            <a:pPr lvl="1" eaLnBrk="1" hangingPunct="1"/>
            <a:r>
              <a:rPr lang="en-US" altLang="zh-TW" sz="2400" dirty="0" smtClean="0"/>
              <a:t>In other words, a small number of weak key bits determine a large number of bits in the output stream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4A3DFFE-1E8E-4F46-8FA0-39E4A7FCAD4D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9436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IV weakness</a:t>
            </a:r>
          </a:p>
          <a:p>
            <a:pPr lvl="1" eaLnBrk="1" hangingPunct="1"/>
            <a:r>
              <a:rPr lang="en-US" altLang="zh-TW" sz="2400" dirty="0" smtClean="0"/>
              <a:t>Related key vulnerability</a:t>
            </a:r>
          </a:p>
          <a:p>
            <a:pPr lvl="1" eaLnBrk="1" hangingPunct="1"/>
            <a:r>
              <a:rPr lang="en-US" altLang="zh-TW" sz="2400" dirty="0" smtClean="0"/>
              <a:t>When the same secret part of the key is used with numerous exposed IVs (24-bit only), the attacker can re-derive the secret part by analyzing the key-streams with relatively little work</a:t>
            </a:r>
          </a:p>
          <a:p>
            <a:pPr eaLnBrk="1" hangingPunct="1"/>
            <a:r>
              <a:rPr lang="en-US" altLang="zh-TW" sz="2800" dirty="0"/>
              <a:t>Open-source implementations of the attack are widely </a:t>
            </a:r>
            <a:r>
              <a:rPr lang="en-US" altLang="zh-TW" sz="2800" dirty="0" smtClean="0"/>
              <a:t>available</a:t>
            </a:r>
          </a:p>
          <a:p>
            <a:pPr lvl="1" eaLnBrk="1" hangingPunct="1"/>
            <a:r>
              <a:rPr lang="en-US" altLang="zh-TW" sz="2400" dirty="0" smtClean="0"/>
              <a:t>Such </a:t>
            </a:r>
            <a:r>
              <a:rPr lang="en-US" altLang="zh-TW" sz="2400" dirty="0"/>
              <a:t>as </a:t>
            </a:r>
            <a:r>
              <a:rPr lang="en-US" altLang="zh-TW" sz="2400" dirty="0" err="1"/>
              <a:t>AirSnort</a:t>
            </a:r>
            <a:r>
              <a:rPr lang="en-US" altLang="zh-TW" sz="2400" dirty="0"/>
              <a:t> and </a:t>
            </a:r>
            <a:r>
              <a:rPr lang="en-US" altLang="zh-TW" sz="2400" dirty="0" err="1"/>
              <a:t>Aircrack</a:t>
            </a:r>
            <a:r>
              <a:rPr lang="en-US" altLang="zh-TW" sz="2400" dirty="0"/>
              <a:t>-ng</a:t>
            </a:r>
          </a:p>
          <a:p>
            <a:pPr eaLnBrk="1" hangingPunct="1"/>
            <a:r>
              <a:rPr lang="en-US" altLang="zh-TW" sz="2800" dirty="0"/>
              <a:t>The bottleneck for key recovery is to gather weakly-encrypted </a:t>
            </a:r>
            <a:r>
              <a:rPr lang="en-US" altLang="zh-TW" sz="2800" dirty="0" smtClean="0"/>
              <a:t>frames</a:t>
            </a:r>
          </a:p>
          <a:p>
            <a:pPr eaLnBrk="1" hangingPunct="1"/>
            <a:r>
              <a:rPr lang="en-HK" altLang="zh-TW" sz="2800" dirty="0" smtClean="0"/>
              <a:t>Can be cracked in few minutes</a:t>
            </a:r>
            <a:endParaRPr lang="en-US" altLang="zh-TW" sz="2800" dirty="0"/>
          </a:p>
          <a:p>
            <a:pPr eaLnBrk="1" hangingPunct="1"/>
            <a:endParaRPr lang="en-US" altLang="zh-TW" sz="2800" dirty="0"/>
          </a:p>
          <a:p>
            <a:pPr eaLnBrk="1" hangingPunct="1"/>
            <a:endParaRPr lang="en-US" altLang="zh-TW" sz="2800" dirty="0"/>
          </a:p>
          <a:p>
            <a:pPr lvl="1" eaLnBrk="1" hangingPunct="1"/>
            <a:endParaRPr lang="en-US" altLang="zh-TW" sz="2400" dirty="0" smtClean="0"/>
          </a:p>
          <a:p>
            <a:pPr eaLnBrk="1" hangingPunct="1"/>
            <a:endParaRPr lang="en-US" altLang="zh-TW" sz="2800" dirty="0" smtClean="0"/>
          </a:p>
          <a:p>
            <a:pPr lvl="2" eaLnBrk="1" hangingPunct="1"/>
            <a:endParaRPr lang="en-US" altLang="zh-TW" sz="1800" dirty="0" smtClean="0"/>
          </a:p>
          <a:p>
            <a:pPr eaLnBrk="1" hangingPunct="1"/>
            <a:endParaRPr lang="en-US" altLang="zh-TW" sz="2800" dirty="0" smtClean="0"/>
          </a:p>
          <a:p>
            <a:endParaRPr lang="en-US" altLang="en-US" sz="4000" dirty="0" smtClean="0"/>
          </a:p>
        </p:txBody>
      </p:sp>
      <p:sp>
        <p:nvSpPr>
          <p:cNvPr id="2355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B6BA0E9-2269-494C-BE80-33508DFD00B1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802.11i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zh-TW" smtClean="0"/>
              <a:t>WEP is part of the original 802.11 standard</a:t>
            </a:r>
          </a:p>
          <a:p>
            <a:pPr eaLnBrk="1" hangingPunct="1"/>
            <a:r>
              <a:rPr lang="en-US" altLang="zh-TW" smtClean="0"/>
              <a:t>A new standard 802.11i should be used nowadays</a:t>
            </a:r>
          </a:p>
          <a:p>
            <a:pPr lvl="1" eaLnBrk="1" hangingPunct="1"/>
            <a:r>
              <a:rPr lang="en-US" altLang="zh-TW" smtClean="0"/>
              <a:t>802.1X Port-Based Network Access Control</a:t>
            </a:r>
          </a:p>
          <a:p>
            <a:pPr lvl="2" eaLnBrk="1" hangingPunct="1"/>
            <a:r>
              <a:rPr lang="en-US" altLang="zh-TW" smtClean="0"/>
              <a:t>For validation of client and user credentials to prevent unauthorized access to a specified router port</a:t>
            </a:r>
          </a:p>
        </p:txBody>
      </p:sp>
      <p:sp>
        <p:nvSpPr>
          <p:cNvPr id="2560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A9AA83A-0B79-4EF4-81B5-FF86087F0A79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943600"/>
          </a:xfrm>
        </p:spPr>
        <p:txBody>
          <a:bodyPr/>
          <a:lstStyle/>
          <a:p>
            <a:pPr lvl="1" eaLnBrk="1" hangingPunct="1"/>
            <a:r>
              <a:rPr lang="en-US" altLang="zh-TW" dirty="0" smtClean="0"/>
              <a:t>Encryption</a:t>
            </a:r>
          </a:p>
          <a:p>
            <a:pPr lvl="2" eaLnBrk="1" hangingPunct="1"/>
            <a:r>
              <a:rPr lang="en-US" altLang="zh-TW" dirty="0" smtClean="0"/>
              <a:t>Temporary Key Integrity Protocol (TKIP)</a:t>
            </a:r>
          </a:p>
          <a:p>
            <a:pPr lvl="3" eaLnBrk="1" hangingPunct="1"/>
            <a:r>
              <a:rPr lang="en-US" altLang="zh-TW" dirty="0" smtClean="0"/>
              <a:t>Still use RC4 </a:t>
            </a:r>
            <a:r>
              <a:rPr lang="en-US" altLang="zh-TW" dirty="0"/>
              <a:t>as cryptographic algorithm</a:t>
            </a:r>
          </a:p>
          <a:p>
            <a:pPr lvl="3" eaLnBrk="1" hangingPunct="1"/>
            <a:r>
              <a:rPr lang="en-US" altLang="zh-TW" dirty="0" smtClean="0"/>
              <a:t>More complex scheme with message authentication, and longer IV (48-bit vs. 24-bit)</a:t>
            </a:r>
          </a:p>
          <a:p>
            <a:pPr lvl="3" eaLnBrk="1" hangingPunct="1"/>
            <a:r>
              <a:rPr lang="en-US" altLang="en-US" dirty="0" smtClean="0"/>
              <a:t>Considered not secure, deprecated in 2012</a:t>
            </a:r>
          </a:p>
          <a:p>
            <a:pPr lvl="3" eaLnBrk="1" hangingPunct="1"/>
            <a:r>
              <a:rPr lang="en-US" altLang="zh-TW" dirty="0"/>
              <a:t>Default encryption scheme for WPA</a:t>
            </a:r>
          </a:p>
          <a:p>
            <a:pPr lvl="3" eaLnBrk="1" hangingPunct="1"/>
            <a:r>
              <a:rPr lang="en-US" altLang="zh-TW" dirty="0" smtClean="0"/>
              <a:t>WPA (with TKIP) is called</a:t>
            </a:r>
            <a:r>
              <a:rPr lang="en-US" altLang="zh-TW" b="1" dirty="0" smtClean="0"/>
              <a:t> Transitional Security Network (TSN)</a:t>
            </a:r>
          </a:p>
          <a:p>
            <a:pPr lvl="2" eaLnBrk="1" hangingPunct="1"/>
            <a:r>
              <a:rPr lang="en-US" altLang="zh-TW" dirty="0" smtClean="0"/>
              <a:t>Counter Mode with CBC-MAC protocol (CCMP)</a:t>
            </a:r>
          </a:p>
          <a:p>
            <a:pPr lvl="3" eaLnBrk="1" hangingPunct="1"/>
            <a:r>
              <a:rPr lang="en-US" altLang="zh-TW" dirty="0" smtClean="0"/>
              <a:t>Use AES as cryptographic algorithm</a:t>
            </a:r>
          </a:p>
          <a:p>
            <a:pPr lvl="3" eaLnBrk="1" hangingPunct="1"/>
            <a:r>
              <a:rPr lang="en-US" altLang="zh-TW" dirty="0" smtClean="0"/>
              <a:t>More CPU intensive</a:t>
            </a:r>
          </a:p>
          <a:p>
            <a:pPr lvl="3" eaLnBrk="1" hangingPunct="1"/>
            <a:r>
              <a:rPr lang="en-US" altLang="zh-TW" dirty="0" smtClean="0"/>
              <a:t>Default encryption scheme for WPA2</a:t>
            </a:r>
          </a:p>
          <a:p>
            <a:pPr lvl="3" eaLnBrk="1" hangingPunct="1"/>
            <a:r>
              <a:rPr lang="en-US" altLang="zh-TW" dirty="0" smtClean="0"/>
              <a:t>WPA2 </a:t>
            </a:r>
            <a:r>
              <a:rPr lang="en-US" altLang="zh-TW" dirty="0"/>
              <a:t>(with </a:t>
            </a:r>
            <a:r>
              <a:rPr lang="en-US" altLang="zh-TW" dirty="0" smtClean="0"/>
              <a:t>CCMP) </a:t>
            </a:r>
            <a:r>
              <a:rPr lang="en-US" altLang="zh-TW" dirty="0"/>
              <a:t>is </a:t>
            </a:r>
            <a:r>
              <a:rPr lang="en-US" altLang="zh-TW" dirty="0" smtClean="0"/>
              <a:t>called </a:t>
            </a:r>
            <a:r>
              <a:rPr lang="en-US" altLang="zh-TW" b="1" dirty="0" smtClean="0"/>
              <a:t>Robust Secure Network (RSN)</a:t>
            </a:r>
          </a:p>
        </p:txBody>
      </p:sp>
      <p:sp>
        <p:nvSpPr>
          <p:cNvPr id="2662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71B7F77-E5EC-43B6-84FD-CD8C66DF9C8E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943600"/>
          </a:xfrm>
        </p:spPr>
        <p:txBody>
          <a:bodyPr/>
          <a:lstStyle/>
          <a:p>
            <a:pPr lvl="2" eaLnBrk="1" hangingPunct="1"/>
            <a:r>
              <a:rPr lang="en-US" altLang="zh-TW" dirty="0"/>
              <a:t>WPA/WPA2-PSK</a:t>
            </a:r>
          </a:p>
          <a:p>
            <a:pPr lvl="3" eaLnBrk="1" hangingPunct="1"/>
            <a:r>
              <a:rPr lang="en-US" altLang="zh-TW" dirty="0"/>
              <a:t>Pre-shared key / Personal</a:t>
            </a:r>
          </a:p>
          <a:p>
            <a:pPr lvl="3" eaLnBrk="1" hangingPunct="1"/>
            <a:r>
              <a:rPr lang="en-US" altLang="zh-TW" dirty="0"/>
              <a:t>The same key among all </a:t>
            </a:r>
            <a:r>
              <a:rPr lang="en-US" altLang="zh-TW" dirty="0" smtClean="0"/>
              <a:t>users</a:t>
            </a:r>
          </a:p>
          <a:p>
            <a:pPr lvl="3" eaLnBrk="1" hangingPunct="1"/>
            <a:r>
              <a:rPr lang="en-HK" altLang="zh-TW" dirty="0" smtClean="0"/>
              <a:t>Suitable for home or small companies</a:t>
            </a:r>
            <a:endParaRPr lang="en-US" altLang="zh-TW" dirty="0"/>
          </a:p>
          <a:p>
            <a:pPr lvl="3" eaLnBrk="1" hangingPunct="1"/>
            <a:r>
              <a:rPr lang="en-US" altLang="zh-TW" dirty="0"/>
              <a:t>A strong key should be used to avoid dictionary attack</a:t>
            </a:r>
          </a:p>
          <a:p>
            <a:pPr lvl="4" eaLnBrk="1" hangingPunct="1"/>
            <a:r>
              <a:rPr lang="en-US" altLang="zh-TW" dirty="0" smtClean="0"/>
              <a:t>At least 12-14 characters containing uppercase letters, lowercase letters, special characters, and digits</a:t>
            </a:r>
          </a:p>
          <a:p>
            <a:pPr lvl="2" eaLnBrk="1" hangingPunct="1"/>
            <a:r>
              <a:rPr lang="en-US" altLang="zh-TW" dirty="0" smtClean="0"/>
              <a:t>WPA/WPA2-Enterprise</a:t>
            </a:r>
          </a:p>
          <a:p>
            <a:pPr lvl="3" eaLnBrk="1" hangingPunct="1"/>
            <a:r>
              <a:rPr lang="en-US" altLang="zh-TW" dirty="0" smtClean="0"/>
              <a:t>Different users have different keys</a:t>
            </a:r>
          </a:p>
          <a:p>
            <a:pPr lvl="3" eaLnBrk="1" hangingPunct="1"/>
            <a:r>
              <a:rPr lang="en-US" altLang="zh-TW" dirty="0" smtClean="0"/>
              <a:t>Authentication server (RADIUS)</a:t>
            </a:r>
          </a:p>
        </p:txBody>
      </p:sp>
      <p:sp>
        <p:nvSpPr>
          <p:cNvPr id="2765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78710F-1EEA-4286-AD97-6D70C3B25120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zh-TW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IEEE 802.11 family (See Wiki IEEE 802.11)</a:t>
            </a:r>
          </a:p>
          <a:p>
            <a:pPr lvl="1" eaLnBrk="1" hangingPunct="1"/>
            <a:r>
              <a:rPr lang="en-US" altLang="en-US" sz="2400" dirty="0"/>
              <a:t>802.11b</a:t>
            </a:r>
          </a:p>
          <a:p>
            <a:pPr lvl="2" eaLnBrk="1" hangingPunct="1"/>
            <a:r>
              <a:rPr lang="en-US" altLang="en-US" sz="2000" dirty="0"/>
              <a:t>2.4 GHz</a:t>
            </a:r>
          </a:p>
          <a:p>
            <a:pPr lvl="2" eaLnBrk="1" hangingPunct="1"/>
            <a:r>
              <a:rPr lang="en-US" altLang="en-US" sz="2000" dirty="0"/>
              <a:t>Up to 11Mbps</a:t>
            </a:r>
          </a:p>
          <a:p>
            <a:pPr lvl="1" eaLnBrk="1" hangingPunct="1"/>
            <a:r>
              <a:rPr lang="en-US" altLang="zh-TW" sz="2400" dirty="0" smtClean="0"/>
              <a:t>802.11a </a:t>
            </a:r>
            <a:endParaRPr lang="en-US" altLang="zh-TW" sz="2400" dirty="0" smtClean="0"/>
          </a:p>
          <a:p>
            <a:pPr lvl="2" eaLnBrk="1" hangingPunct="1"/>
            <a:r>
              <a:rPr lang="en-US" altLang="zh-TW" sz="2000" dirty="0" smtClean="0"/>
              <a:t>5-6 GHz</a:t>
            </a:r>
          </a:p>
          <a:p>
            <a:pPr lvl="2" eaLnBrk="1" hangingPunct="1"/>
            <a:r>
              <a:rPr lang="en-US" altLang="zh-TW" sz="2000" dirty="0" smtClean="0"/>
              <a:t>Up to 54Mbps</a:t>
            </a:r>
          </a:p>
          <a:p>
            <a:pPr lvl="1" eaLnBrk="1" hangingPunct="1"/>
            <a:r>
              <a:rPr lang="en-US" altLang="en-US" sz="2400" dirty="0" smtClean="0"/>
              <a:t>802.11g</a:t>
            </a:r>
            <a:endParaRPr lang="en-US" altLang="en-US" sz="2400" dirty="0" smtClean="0"/>
          </a:p>
          <a:p>
            <a:pPr lvl="2" eaLnBrk="1" hangingPunct="1"/>
            <a:r>
              <a:rPr lang="en-US" altLang="en-US" sz="2000" dirty="0" smtClean="0"/>
              <a:t>2.4 GHz</a:t>
            </a:r>
          </a:p>
          <a:p>
            <a:pPr lvl="2" eaLnBrk="1" hangingPunct="1"/>
            <a:r>
              <a:rPr lang="en-US" altLang="en-US" sz="2000" dirty="0" smtClean="0"/>
              <a:t>Up to 54Mbps</a:t>
            </a:r>
          </a:p>
          <a:p>
            <a:pPr lvl="1" eaLnBrk="1" hangingPunct="1"/>
            <a:r>
              <a:rPr lang="en-US" altLang="en-US" sz="2400" dirty="0"/>
              <a:t>802.11n</a:t>
            </a:r>
          </a:p>
          <a:p>
            <a:pPr lvl="2" eaLnBrk="1" hangingPunct="1"/>
            <a:r>
              <a:rPr lang="en-US" altLang="en-US" sz="2000" dirty="0"/>
              <a:t>2.4 / 5 GHz</a:t>
            </a:r>
          </a:p>
          <a:p>
            <a:pPr lvl="2" eaLnBrk="1" hangingPunct="1"/>
            <a:r>
              <a:rPr lang="en-US" altLang="en-US" sz="2000" dirty="0"/>
              <a:t>Up to ~600Mbps</a:t>
            </a:r>
          </a:p>
          <a:p>
            <a:pPr lvl="2" eaLnBrk="1" hangingPunct="1"/>
            <a:endParaRPr lang="en-US" altLang="en-US" sz="2000" dirty="0" smtClean="0"/>
          </a:p>
        </p:txBody>
      </p:sp>
      <p:sp>
        <p:nvSpPr>
          <p:cNvPr id="409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CB97439-9722-42DF-856F-31DEB8056E9C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4000" dirty="0" smtClean="0"/>
              <a:t>Wi-Fi Protected Access II (WPA2)</a:t>
            </a:r>
            <a:endParaRPr lang="zh-TW" altLang="en-US" sz="4000" dirty="0"/>
          </a:p>
        </p:txBody>
      </p:sp>
      <p:sp>
        <p:nvSpPr>
          <p:cNvPr id="28675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29C7BA7-4B22-4586-84AB-E3B90B93C083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zh-TW" sz="1400"/>
          </a:p>
        </p:txBody>
      </p:sp>
      <p:sp>
        <p:nvSpPr>
          <p:cNvPr id="28676" name="矩形 5"/>
          <p:cNvSpPr>
            <a:spLocks noChangeArrowheads="1"/>
          </p:cNvSpPr>
          <p:nvPr/>
        </p:nvSpPr>
        <p:spPr bwMode="auto">
          <a:xfrm>
            <a:off x="381000" y="5943600"/>
            <a:ext cx="8594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/>
              <a:t>Image source: </a:t>
            </a:r>
            <a:r>
              <a:rPr lang="en-US" altLang="zh-TW" sz="1600" dirty="0" err="1"/>
              <a:t>Samia</a:t>
            </a:r>
            <a:r>
              <a:rPr lang="en-US" altLang="zh-TW" sz="1600" dirty="0"/>
              <a:t> </a:t>
            </a:r>
            <a:r>
              <a:rPr lang="en-US" altLang="zh-TW" sz="1600" dirty="0" err="1"/>
              <a:t>Alblwi</a:t>
            </a:r>
            <a:r>
              <a:rPr lang="en-US" altLang="zh-TW" sz="1600" dirty="0"/>
              <a:t>, Khalil </a:t>
            </a:r>
            <a:r>
              <a:rPr lang="en-US" altLang="zh-TW" sz="1600" dirty="0" err="1"/>
              <a:t>Shujaee</a:t>
            </a:r>
            <a:r>
              <a:rPr lang="en-US" altLang="zh-TW" sz="1600" dirty="0"/>
              <a:t>. A Survey on Wireless Security Protocol WPA2. SAM17.</a:t>
            </a:r>
            <a:endParaRPr lang="zh-TW" altLang="en-US" sz="1600" dirty="0"/>
          </a:p>
        </p:txBody>
      </p:sp>
      <p:pic>
        <p:nvPicPr>
          <p:cNvPr id="2867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7630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943600"/>
          </a:xfrm>
        </p:spPr>
        <p:txBody>
          <a:bodyPr/>
          <a:lstStyle/>
          <a:p>
            <a:r>
              <a:rPr lang="en-US" altLang="zh-TW" sz="2800" dirty="0" smtClean="0"/>
              <a:t>Step 1: The initialization vector (IV), which contains 48-bit replay protection, and the index (</a:t>
            </a:r>
            <a:r>
              <a:rPr lang="en-US" altLang="zh-TW" sz="2800" dirty="0" err="1" smtClean="0"/>
              <a:t>KeyID</a:t>
            </a:r>
            <a:r>
              <a:rPr lang="en-US" altLang="zh-TW" sz="2800" dirty="0" smtClean="0"/>
              <a:t>) are used to construct the CCMP header.</a:t>
            </a:r>
          </a:p>
          <a:p>
            <a:r>
              <a:rPr lang="en-US" altLang="zh-TW" sz="2800" dirty="0" smtClean="0"/>
              <a:t>Step 2: The CCMP header, session key, and plaintext are used to compute the Message Integrity Code (MIC).</a:t>
            </a:r>
          </a:p>
          <a:p>
            <a:r>
              <a:rPr lang="en-US" altLang="zh-TW" sz="2800" dirty="0" smtClean="0"/>
              <a:t>Step 3: IV and plaintext are used to generate the nonce.</a:t>
            </a:r>
          </a:p>
          <a:p>
            <a:r>
              <a:rPr lang="en-US" altLang="zh-TW" sz="2800" dirty="0" smtClean="0"/>
              <a:t>Step 4: Plaintext, session key, the MIC, nonce, and the CCMP header are encrypted using AES in order to produce the cipher text.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0CD16FE-6E3D-48CA-BC5C-3158246F9F90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4000" dirty="0" smtClean="0"/>
              <a:t>WPA/WPA2 4-way Handshake</a:t>
            </a:r>
            <a:endParaRPr lang="zh-TW" altLang="en-US" sz="4000" dirty="0"/>
          </a:p>
        </p:txBody>
      </p:sp>
      <p:sp>
        <p:nvSpPr>
          <p:cNvPr id="30723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6D47048-10BF-4F87-9CE1-23126CBB6A5A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zh-TW" sz="1400"/>
          </a:p>
        </p:txBody>
      </p:sp>
      <p:pic>
        <p:nvPicPr>
          <p:cNvPr id="30724" name="Picture 2" descr="C:\Users\Hong\Desktop\image003_B04803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295400"/>
            <a:ext cx="5329238" cy="5035550"/>
          </a:xfrm>
          <a:noFill/>
        </p:spPr>
      </p:pic>
      <p:sp>
        <p:nvSpPr>
          <p:cNvPr id="30725" name="矩形 5"/>
          <p:cNvSpPr>
            <a:spLocks noChangeArrowheads="1"/>
          </p:cNvSpPr>
          <p:nvPr/>
        </p:nvSpPr>
        <p:spPr bwMode="auto">
          <a:xfrm>
            <a:off x="0" y="6400800"/>
            <a:ext cx="876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/>
              <a:t>Image Source:. https://www.packtpub.com/books/content/common-wlan-protection-mechanisms-and-their-flaws</a:t>
            </a:r>
            <a:endParaRPr lang="zh-TW" altLang="en-US" sz="1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943600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For both parties to know the other one has the correct PSK</a:t>
            </a:r>
          </a:p>
          <a:p>
            <a:pPr lvl="1" eaLnBrk="1" hangingPunct="1"/>
            <a:r>
              <a:rPr lang="en-US" altLang="zh-TW" sz="2000" dirty="0" smtClean="0"/>
              <a:t>Without sending PSK and PMK out</a:t>
            </a:r>
          </a:p>
          <a:p>
            <a:pPr eaLnBrk="1" hangingPunct="1"/>
            <a:r>
              <a:rPr lang="en-HK" altLang="zh-TW" sz="2400" dirty="0"/>
              <a:t>To generate PTK, </a:t>
            </a:r>
            <a:r>
              <a:rPr lang="en-HK" altLang="zh-TW" sz="2400" dirty="0" smtClean="0"/>
              <a:t>which </a:t>
            </a:r>
            <a:r>
              <a:rPr lang="en-HK" altLang="zh-TW" sz="2400" dirty="0"/>
              <a:t>is used to derive the encryption key later</a:t>
            </a:r>
          </a:p>
          <a:p>
            <a:pPr eaLnBrk="1" hangingPunct="1"/>
            <a:r>
              <a:rPr lang="en-US" altLang="zh-TW" sz="2400" dirty="0" smtClean="0"/>
              <a:t>PSK (Pre-shared Key)</a:t>
            </a:r>
          </a:p>
          <a:p>
            <a:pPr eaLnBrk="1" hangingPunct="1"/>
            <a:r>
              <a:rPr lang="en-US" altLang="zh-TW" sz="2400" dirty="0" smtClean="0"/>
              <a:t>PMK (Pairwise Master Key)</a:t>
            </a:r>
          </a:p>
          <a:p>
            <a:pPr lvl="1" eaLnBrk="1" hangingPunct="1"/>
            <a:r>
              <a:rPr lang="en-US" altLang="zh-TW" sz="2000" dirty="0" smtClean="0"/>
              <a:t>Derived by SSID and PSK using a hash function</a:t>
            </a:r>
          </a:p>
          <a:p>
            <a:pPr eaLnBrk="1" hangingPunct="1"/>
            <a:r>
              <a:rPr lang="en-US" altLang="zh-TW" sz="2400" dirty="0" smtClean="0"/>
              <a:t>A-nonce, S-nonce</a:t>
            </a:r>
          </a:p>
          <a:p>
            <a:pPr lvl="1" eaLnBrk="1" hangingPunct="1"/>
            <a:r>
              <a:rPr lang="en-US" altLang="zh-TW" sz="2000" dirty="0" smtClean="0"/>
              <a:t>Random integers</a:t>
            </a:r>
          </a:p>
          <a:p>
            <a:pPr eaLnBrk="1" hangingPunct="1"/>
            <a:r>
              <a:rPr lang="en-US" altLang="zh-TW" sz="2400" dirty="0" smtClean="0"/>
              <a:t>PTK (Pairwise Transient Key)</a:t>
            </a:r>
          </a:p>
          <a:p>
            <a:pPr lvl="1" eaLnBrk="1" hangingPunct="1"/>
            <a:r>
              <a:rPr lang="en-US" altLang="zh-TW" sz="2000" dirty="0" smtClean="0"/>
              <a:t>Derived by PMK, A-nonce, S-nonce, client MAC address, and AP MAC address</a:t>
            </a:r>
          </a:p>
          <a:p>
            <a:pPr lvl="1" eaLnBrk="1" hangingPunct="1"/>
            <a:r>
              <a:rPr lang="en-US" altLang="zh-TW" sz="2000" dirty="0" smtClean="0"/>
              <a:t>Used for deriving other keys for AES-CCMP / TKIP encryption later</a:t>
            </a:r>
          </a:p>
          <a:p>
            <a:pPr eaLnBrk="1" hangingPunct="1"/>
            <a:endParaRPr lang="en-US" altLang="zh-TW" sz="2400" dirty="0" smtClean="0"/>
          </a:p>
        </p:txBody>
      </p:sp>
      <p:sp>
        <p:nvSpPr>
          <p:cNvPr id="3174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A1DD09C-AC75-4D09-9EBA-50BAC7B2A4B8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zh-TW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Attack on WPA / WPA2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5181600"/>
          </a:xfrm>
        </p:spPr>
        <p:txBody>
          <a:bodyPr/>
          <a:lstStyle/>
          <a:p>
            <a:r>
              <a:rPr lang="en-US" altLang="zh-TW" sz="2800" dirty="0" smtClean="0"/>
              <a:t>Key Reinstallation Attack (KRACK)</a:t>
            </a:r>
          </a:p>
          <a:p>
            <a:pPr lvl="1"/>
            <a:r>
              <a:rPr lang="en-US" altLang="zh-TW" sz="2400" dirty="0" smtClean="0"/>
              <a:t>Discovered in 2016</a:t>
            </a:r>
          </a:p>
          <a:p>
            <a:pPr lvl="1"/>
            <a:r>
              <a:rPr lang="en-HK" altLang="zh-TW" sz="2400" dirty="0" smtClean="0"/>
              <a:t>Man-in-the-middle attack</a:t>
            </a:r>
            <a:endParaRPr lang="en-US" altLang="zh-TW" sz="2400" dirty="0" smtClean="0"/>
          </a:p>
          <a:p>
            <a:pPr lvl="2"/>
            <a:r>
              <a:rPr lang="en-US" altLang="zh-TW" sz="2000" dirty="0" smtClean="0"/>
              <a:t>Allows decryption, packet replay, TCP connection hijacking, HTTP content injection, etc.</a:t>
            </a:r>
          </a:p>
          <a:p>
            <a:pPr lvl="1"/>
            <a:r>
              <a:rPr lang="en-US" altLang="zh-TW" sz="2400" dirty="0" smtClean="0"/>
              <a:t>Affects all major platforms</a:t>
            </a:r>
          </a:p>
          <a:p>
            <a:pPr lvl="2"/>
            <a:r>
              <a:rPr lang="en-US" altLang="zh-TW" sz="2000" dirty="0" smtClean="0"/>
              <a:t>Windows, Linux, </a:t>
            </a:r>
            <a:r>
              <a:rPr lang="en-US" altLang="zh-TW" sz="2000" dirty="0" err="1" smtClean="0"/>
              <a:t>macOS</a:t>
            </a:r>
            <a:r>
              <a:rPr lang="en-US" altLang="zh-TW" sz="2000" dirty="0" smtClean="0"/>
              <a:t>, Android, iOS, etc.</a:t>
            </a:r>
          </a:p>
          <a:p>
            <a:pPr lvl="2"/>
            <a:r>
              <a:rPr lang="en-US" altLang="zh-TW" sz="2000" dirty="0" smtClean="0"/>
              <a:t>Linux and Android affected mostly due to their widely used open-source implementation </a:t>
            </a:r>
            <a:r>
              <a:rPr lang="en-US" altLang="zh-TW" sz="2000" dirty="0" err="1" smtClean="0"/>
              <a:t>wpa_supplicant</a:t>
            </a:r>
            <a:endParaRPr lang="en-US" altLang="zh-TW" sz="2000" dirty="0" smtClean="0"/>
          </a:p>
          <a:p>
            <a:pPr lvl="1" eaLnBrk="1" hangingPunct="1"/>
            <a:r>
              <a:rPr lang="en-US" altLang="zh-TW" sz="2400" dirty="0" smtClean="0"/>
              <a:t>Nevertheless, WPA / WPA2 is still more secure than WEP</a:t>
            </a:r>
            <a:endParaRPr lang="zh-TW" altLang="en-US" sz="2400" dirty="0" smtClean="0"/>
          </a:p>
          <a:p>
            <a:pPr lvl="1" eaLnBrk="1" hangingPunct="1"/>
            <a:r>
              <a:rPr lang="en-US" altLang="zh-TW" sz="2400" dirty="0" smtClean="0"/>
              <a:t>Can be fixed by applying patches to OS and routers</a:t>
            </a:r>
          </a:p>
          <a:p>
            <a:pPr lvl="2"/>
            <a:endParaRPr lang="en-US" altLang="zh-TW" sz="2000" dirty="0" smtClean="0"/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54E46A0-2CF4-4679-AB9A-7027AEAF82CE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zh-TW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943600"/>
          </a:xfrm>
        </p:spPr>
        <p:txBody>
          <a:bodyPr/>
          <a:lstStyle/>
          <a:p>
            <a:pPr lvl="1"/>
            <a:r>
              <a:rPr lang="en-US" altLang="zh-TW" sz="2400" dirty="0"/>
              <a:t>Against the 4-way handshake of WPA / </a:t>
            </a:r>
            <a:r>
              <a:rPr lang="en-US" altLang="zh-TW" sz="2400" dirty="0" smtClean="0"/>
              <a:t>WPA2</a:t>
            </a:r>
          </a:p>
          <a:p>
            <a:pPr marL="1200150" lvl="3" indent="-342900" eaLnBrk="1" hangingPunct="1"/>
            <a:r>
              <a:rPr lang="en-US" altLang="zh-TW" dirty="0"/>
              <a:t>After the client receives Message 3, the key will be installed</a:t>
            </a:r>
          </a:p>
          <a:p>
            <a:pPr marL="1200150" lvl="3" indent="-342900" eaLnBrk="1" hangingPunct="1"/>
            <a:r>
              <a:rPr lang="en-US" altLang="zh-TW" dirty="0"/>
              <a:t>The protocol allows Message 3 to be received multiple times</a:t>
            </a:r>
          </a:p>
          <a:p>
            <a:pPr marL="1200150" lvl="3" indent="-342900" eaLnBrk="1" hangingPunct="1"/>
            <a:r>
              <a:rPr lang="en-US" altLang="zh-TW" dirty="0"/>
              <a:t>Each time will reinstall the same encryption key, and reset</a:t>
            </a:r>
          </a:p>
          <a:p>
            <a:pPr marL="1657350" lvl="4" indent="-342900" eaLnBrk="1" hangingPunct="1"/>
            <a:r>
              <a:rPr lang="en-US" altLang="zh-TW" dirty="0"/>
              <a:t>the incremental transmit packet number (nonce)</a:t>
            </a:r>
          </a:p>
          <a:p>
            <a:pPr marL="1657350" lvl="4" indent="-342900" eaLnBrk="1" hangingPunct="1"/>
            <a:r>
              <a:rPr lang="en-US" altLang="zh-TW" dirty="0"/>
              <a:t>receive replay counter</a:t>
            </a:r>
          </a:p>
          <a:p>
            <a:pPr marL="1200150" lvl="3" indent="-342900" eaLnBrk="1" hangingPunct="1">
              <a:buFontTx/>
              <a:buNone/>
            </a:pPr>
            <a:r>
              <a:rPr lang="en-US" altLang="zh-TW" dirty="0"/>
              <a:t>	used by the encryption </a:t>
            </a:r>
            <a:r>
              <a:rPr lang="en-US" altLang="zh-TW" dirty="0" smtClean="0"/>
              <a:t>protocol</a:t>
            </a:r>
          </a:p>
          <a:p>
            <a:pPr lvl="1"/>
            <a:r>
              <a:rPr lang="en-HK" altLang="zh-TW" sz="2400" dirty="0"/>
              <a:t>If the same encryption key is used with nonce values that have already been used in the past, the encryption protocols will reuse the previous keystream when encrypting </a:t>
            </a:r>
            <a:r>
              <a:rPr lang="en-HK" altLang="zh-TW" sz="2400" dirty="0" smtClean="0"/>
              <a:t>packets</a:t>
            </a:r>
          </a:p>
        </p:txBody>
      </p:sp>
      <p:sp>
        <p:nvSpPr>
          <p:cNvPr id="3379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232B1F6-8615-4326-A126-AB03F00FAC72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zh-TW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943600"/>
          </a:xfrm>
        </p:spPr>
        <p:txBody>
          <a:bodyPr/>
          <a:lstStyle/>
          <a:p>
            <a:pPr lvl="1"/>
            <a:r>
              <a:rPr lang="en-HK" altLang="zh-TW" sz="2400" dirty="0" smtClean="0"/>
              <a:t>In case a message that reuses keystream has known content, it becomes trivial to derive the used keystream</a:t>
            </a:r>
          </a:p>
          <a:p>
            <a:pPr lvl="1"/>
            <a:r>
              <a:rPr lang="en-HK" altLang="zh-TW" sz="2400" dirty="0" smtClean="0"/>
              <a:t>In practice, finding packets with known content is not a problem</a:t>
            </a:r>
          </a:p>
          <a:p>
            <a:pPr lvl="1"/>
            <a:r>
              <a:rPr lang="en-HK" altLang="zh-TW" sz="2400" dirty="0" smtClean="0"/>
              <a:t>This keystream can then be used to decrypt messages with the same nonce</a:t>
            </a:r>
          </a:p>
          <a:p>
            <a:pPr lvl="1"/>
            <a:endParaRPr lang="en-HK" altLang="zh-TW" sz="2400" dirty="0" smtClean="0"/>
          </a:p>
          <a:p>
            <a:pPr marL="1200150" lvl="3" indent="-342900" eaLnBrk="1" hangingPunct="1">
              <a:buFontTx/>
              <a:buNone/>
            </a:pPr>
            <a:endParaRPr lang="en-US" altLang="zh-TW" dirty="0"/>
          </a:p>
        </p:txBody>
      </p:sp>
      <p:sp>
        <p:nvSpPr>
          <p:cNvPr id="3379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232B1F6-8615-4326-A126-AB03F00FAC72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331635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Wi-Fi Protected Access </a:t>
            </a:r>
            <a:r>
              <a:rPr lang="en-US" altLang="zh-TW" sz="4000" dirty="0" smtClean="0"/>
              <a:t>3 </a:t>
            </a:r>
            <a:r>
              <a:rPr lang="en-US" altLang="zh-TW" sz="4000" dirty="0"/>
              <a:t>(</a:t>
            </a:r>
            <a:r>
              <a:rPr lang="en-US" altLang="zh-TW" sz="4000" dirty="0" smtClean="0"/>
              <a:t>WPA3)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800" dirty="0" smtClean="0"/>
              <a:t>Use </a:t>
            </a:r>
            <a:r>
              <a:rPr lang="en-HK" sz="2800" b="1" dirty="0" smtClean="0">
                <a:solidFill>
                  <a:srgbClr val="0070C0"/>
                </a:solidFill>
              </a:rPr>
              <a:t>Simultaneous </a:t>
            </a:r>
            <a:r>
              <a:rPr lang="en-HK" sz="2800" b="1" dirty="0">
                <a:solidFill>
                  <a:srgbClr val="0070C0"/>
                </a:solidFill>
              </a:rPr>
              <a:t>Authentication of Equals (SAE) </a:t>
            </a:r>
            <a:r>
              <a:rPr lang="en-HK" sz="2800" dirty="0" smtClean="0"/>
              <a:t>instead of PSK 4-way handshake in WPA/WPA2</a:t>
            </a:r>
          </a:p>
          <a:p>
            <a:pPr lvl="1"/>
            <a:r>
              <a:rPr lang="en-HK" sz="2400" dirty="0" smtClean="0"/>
              <a:t>Also known as Dragonfly key exchange</a:t>
            </a:r>
          </a:p>
          <a:p>
            <a:r>
              <a:rPr lang="en-HK" sz="2800" dirty="0" smtClean="0"/>
              <a:t>Can prevent </a:t>
            </a:r>
            <a:r>
              <a:rPr lang="en-HK" sz="2800" b="1" dirty="0" smtClean="0">
                <a:solidFill>
                  <a:srgbClr val="0070C0"/>
                </a:solidFill>
              </a:rPr>
              <a:t>Offline Dictionary Attack</a:t>
            </a:r>
          </a:p>
          <a:p>
            <a:pPr lvl="1"/>
            <a:r>
              <a:rPr lang="en-HK" sz="2400" dirty="0" smtClean="0"/>
              <a:t>WPA/WPA2 handshake can be captured</a:t>
            </a:r>
          </a:p>
          <a:p>
            <a:pPr lvl="1"/>
            <a:r>
              <a:rPr lang="en-HK" sz="2400" dirty="0" smtClean="0"/>
              <a:t>An attacker can perform offline dictionary attack to guess the PSK without any time limitation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67BA-EC96-4D07-A717-3D852156CF66}" type="slidenum">
              <a:rPr lang="en-US" altLang="zh-TW" smtClean="0"/>
              <a:pPr/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2937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943600"/>
          </a:xfrm>
        </p:spPr>
        <p:txBody>
          <a:bodyPr/>
          <a:lstStyle/>
          <a:p>
            <a:pPr eaLnBrk="1" hangingPunct="1"/>
            <a:r>
              <a:rPr lang="en-HK" sz="2800" dirty="0" smtClean="0"/>
              <a:t>Provide </a:t>
            </a:r>
            <a:r>
              <a:rPr lang="en-US" sz="2800" b="1" dirty="0" smtClean="0">
                <a:solidFill>
                  <a:srgbClr val="0070C0"/>
                </a:solidFill>
              </a:rPr>
              <a:t>Forward Secrecy</a:t>
            </a:r>
          </a:p>
          <a:p>
            <a:pPr lvl="1" eaLnBrk="1" hangingPunct="1"/>
            <a:r>
              <a:rPr lang="en-HK" sz="2400" dirty="0" smtClean="0"/>
              <a:t>If the key is compromised in one session, the security of earlier sessions will not be affected</a:t>
            </a:r>
          </a:p>
          <a:p>
            <a:pPr lvl="1" eaLnBrk="1" hangingPunct="1"/>
            <a:r>
              <a:rPr lang="en-HK" sz="2400" dirty="0"/>
              <a:t>WPA/WPA2 does not provide forward secrecy</a:t>
            </a:r>
          </a:p>
          <a:p>
            <a:pPr lvl="2" eaLnBrk="1" hangingPunct="1"/>
            <a:r>
              <a:rPr lang="en-HK" sz="2000" dirty="0" smtClean="0"/>
              <a:t>An attacker can store the encrypted traffic first and then decrypt it later after the key is compromised</a:t>
            </a:r>
          </a:p>
          <a:p>
            <a:pPr lvl="1" eaLnBrk="1" hangingPunct="1"/>
            <a:r>
              <a:rPr lang="en-HK" sz="2400" dirty="0" smtClean="0"/>
              <a:t>SAE provides forward secrecy by generating new keys for different sessions</a:t>
            </a:r>
          </a:p>
          <a:p>
            <a:pPr eaLnBrk="1" hangingPunct="1"/>
            <a:r>
              <a:rPr lang="en-HK" sz="2800" dirty="0" smtClean="0"/>
              <a:t>Provide 192-bit security instead of 128-bit</a:t>
            </a:r>
          </a:p>
          <a:p>
            <a:pPr lvl="1" eaLnBrk="1" hangingPunct="1"/>
            <a:r>
              <a:rPr lang="en-HK" sz="2400" dirty="0" smtClean="0"/>
              <a:t>For WPA3-Enterprise only</a:t>
            </a:r>
            <a:endParaRPr lang="en-HK" sz="2400" dirty="0"/>
          </a:p>
        </p:txBody>
      </p:sp>
      <p:sp>
        <p:nvSpPr>
          <p:cNvPr id="3481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34FCE8D-457B-4A58-9D33-561046289061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97663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791200"/>
          </a:xfrm>
        </p:spPr>
        <p:txBody>
          <a:bodyPr/>
          <a:lstStyle/>
          <a:p>
            <a:pPr lvl="1" eaLnBrk="1" hangingPunct="1"/>
            <a:r>
              <a:rPr lang="en-US" altLang="en-US" sz="2400" dirty="0" smtClean="0"/>
              <a:t>802.11ac</a:t>
            </a:r>
          </a:p>
          <a:p>
            <a:pPr lvl="2" eaLnBrk="1" hangingPunct="1"/>
            <a:r>
              <a:rPr lang="en-US" altLang="en-US" sz="2000" dirty="0" smtClean="0"/>
              <a:t>5GHz</a:t>
            </a:r>
          </a:p>
          <a:p>
            <a:pPr lvl="2" eaLnBrk="1" hangingPunct="1"/>
            <a:r>
              <a:rPr lang="en-US" altLang="en-US" sz="2000" dirty="0" smtClean="0"/>
              <a:t>Up to ~1.3Gbps</a:t>
            </a:r>
          </a:p>
          <a:p>
            <a:pPr lvl="1" eaLnBrk="1" hangingPunct="1"/>
            <a:r>
              <a:rPr lang="en-US" altLang="en-US" sz="2400" dirty="0" smtClean="0"/>
              <a:t>802.11ad</a:t>
            </a:r>
          </a:p>
          <a:p>
            <a:pPr lvl="2" eaLnBrk="1" hangingPunct="1"/>
            <a:r>
              <a:rPr lang="en-US" altLang="en-US" sz="2000" dirty="0" smtClean="0"/>
              <a:t>60GHz</a:t>
            </a:r>
          </a:p>
          <a:p>
            <a:pPr lvl="2" eaLnBrk="1" hangingPunct="1"/>
            <a:r>
              <a:rPr lang="en-US" altLang="en-US" sz="2000" dirty="0" smtClean="0"/>
              <a:t>M</a:t>
            </a:r>
            <a:r>
              <a:rPr lang="en-US" altLang="en-US" sz="2000" dirty="0" smtClean="0"/>
              <a:t>uch shorter </a:t>
            </a:r>
            <a:r>
              <a:rPr lang="en-US" altLang="en-US" sz="2000" dirty="0" smtClean="0"/>
              <a:t>range </a:t>
            </a:r>
            <a:r>
              <a:rPr lang="en-US" altLang="en-US" sz="2000" dirty="0"/>
              <a:t>and difficult to pass through </a:t>
            </a:r>
            <a:r>
              <a:rPr lang="en-US" altLang="en-US" sz="2000" dirty="0" smtClean="0"/>
              <a:t>obstacles</a:t>
            </a:r>
            <a:endParaRPr lang="en-US" altLang="en-US" sz="2000" dirty="0" smtClean="0"/>
          </a:p>
          <a:p>
            <a:pPr lvl="2" eaLnBrk="1" hangingPunct="1"/>
            <a:r>
              <a:rPr lang="en-US" altLang="en-US" sz="2000" dirty="0" smtClean="0"/>
              <a:t>Up to ~7Gbps</a:t>
            </a:r>
          </a:p>
          <a:p>
            <a:pPr lvl="1" eaLnBrk="1" hangingPunct="1"/>
            <a:r>
              <a:rPr lang="en-US" altLang="en-US" sz="2400" dirty="0" smtClean="0"/>
              <a:t>802.11ax</a:t>
            </a:r>
          </a:p>
          <a:p>
            <a:pPr lvl="2" eaLnBrk="1" hangingPunct="1"/>
            <a:r>
              <a:rPr lang="en-US" altLang="en-US" sz="2000" dirty="0"/>
              <a:t>2.4 / 5 GHz</a:t>
            </a:r>
          </a:p>
          <a:p>
            <a:pPr lvl="2" eaLnBrk="1" hangingPunct="1"/>
            <a:r>
              <a:rPr lang="en-HK" altLang="en-US" sz="2000" dirty="0" smtClean="0"/>
              <a:t>Up to ~11Gbps</a:t>
            </a:r>
            <a:endParaRPr lang="en-US" altLang="en-US" sz="2000" dirty="0" smtClean="0"/>
          </a:p>
        </p:txBody>
      </p:sp>
      <p:sp>
        <p:nvSpPr>
          <p:cNvPr id="512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8A391D4-3621-408E-81C7-F51E2A7A3878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3810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solidFill>
                  <a:schemeClr val="accent2"/>
                </a:solidFill>
              </a:rPr>
              <a:t>Channel</a:t>
            </a:r>
          </a:p>
          <a:p>
            <a:pPr lvl="1" eaLnBrk="1" hangingPunct="1"/>
            <a:r>
              <a:rPr lang="en-US" altLang="zh-TW" sz="2400" smtClean="0"/>
              <a:t>Each frequency range is divided into different channels</a:t>
            </a:r>
          </a:p>
          <a:p>
            <a:pPr lvl="1" eaLnBrk="1" hangingPunct="1"/>
            <a:r>
              <a:rPr lang="en-US" altLang="zh-TW" sz="2400" smtClean="0"/>
              <a:t>Different countries have different regulations to the allowable channels</a:t>
            </a:r>
          </a:p>
          <a:p>
            <a:pPr eaLnBrk="1" hangingPunct="1"/>
            <a:endParaRPr lang="en-US" altLang="zh-TW" sz="2800" smtClean="0">
              <a:solidFill>
                <a:schemeClr val="accent2"/>
              </a:solidFill>
            </a:endParaRPr>
          </a:p>
          <a:p>
            <a:pPr eaLnBrk="1" hangingPunct="1"/>
            <a:endParaRPr lang="en-US" altLang="zh-TW" sz="2800" smtClean="0">
              <a:solidFill>
                <a:schemeClr val="accent2"/>
              </a:solidFill>
            </a:endParaRP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2327275"/>
            <a:ext cx="9147175" cy="422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593725" y="6553200"/>
            <a:ext cx="4308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Source: http://www.pisa.org.hk/event/wlan_workshop.ppt</a:t>
            </a:r>
          </a:p>
        </p:txBody>
      </p:sp>
      <p:sp>
        <p:nvSpPr>
          <p:cNvPr id="614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CAA8458-2FB7-46C4-844B-8CF6AAE575AB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242891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solidFill>
                  <a:schemeClr val="accent2"/>
                </a:solidFill>
              </a:rPr>
              <a:t>Ad Hoc Mode</a:t>
            </a:r>
          </a:p>
          <a:p>
            <a:pPr lvl="1" eaLnBrk="1" hangingPunct="1"/>
            <a:r>
              <a:rPr lang="en-US" altLang="zh-TW" sz="2400" dirty="0"/>
              <a:t>Client to client communication</a:t>
            </a:r>
          </a:p>
          <a:p>
            <a:pPr lvl="1" eaLnBrk="1" hangingPunct="1"/>
            <a:r>
              <a:rPr lang="en-US" altLang="zh-TW" sz="2400" dirty="0"/>
              <a:t>Wireless devices can directly communicate with each other</a:t>
            </a:r>
          </a:p>
          <a:p>
            <a:pPr lvl="1" eaLnBrk="1" hangingPunct="1"/>
            <a:r>
              <a:rPr lang="en-US" altLang="zh-TW" sz="2400" dirty="0"/>
              <a:t>No access point is needed</a:t>
            </a:r>
          </a:p>
          <a:p>
            <a:pPr lvl="1" eaLnBrk="1" hangingPunct="1"/>
            <a:endParaRPr lang="en-US" altLang="zh-TW" sz="2400" dirty="0"/>
          </a:p>
        </p:txBody>
      </p:sp>
      <p:sp>
        <p:nvSpPr>
          <p:cNvPr id="921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793BC6-A671-4892-9827-89F38BAA5DE5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027282"/>
              </p:ext>
            </p:extLst>
          </p:nvPr>
        </p:nvGraphicFramePr>
        <p:xfrm>
          <a:off x="1981200" y="3276600"/>
          <a:ext cx="5105400" cy="3261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Visio" r:id="rId4" imgW="5706859" imgH="3695314" progId="Visio.Drawing.11">
                  <p:embed/>
                </p:oleObj>
              </mc:Choice>
              <mc:Fallback>
                <p:oleObj name="Visio" r:id="rId4" imgW="5706859" imgH="3695314" progId="Visio.Drawing.11">
                  <p:embed/>
                  <p:pic>
                    <p:nvPicPr>
                      <p:cNvPr id="717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76600"/>
                        <a:ext cx="5105400" cy="3261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933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solidFill>
                  <a:schemeClr val="accent2"/>
                </a:solidFill>
              </a:rPr>
              <a:t>Infrastructure Mode</a:t>
            </a:r>
          </a:p>
          <a:p>
            <a:pPr lvl="1" eaLnBrk="1" hangingPunct="1"/>
            <a:r>
              <a:rPr lang="en-US" altLang="zh-TW" sz="2400" dirty="0"/>
              <a:t>Connect to </a:t>
            </a:r>
            <a:r>
              <a:rPr lang="en-US" altLang="zh-TW" sz="2400" b="1" dirty="0"/>
              <a:t>Access Point (AP)</a:t>
            </a:r>
          </a:p>
          <a:p>
            <a:pPr lvl="1" eaLnBrk="1" hangingPunct="1"/>
            <a:r>
              <a:rPr lang="en-US" altLang="zh-TW" sz="2400" dirty="0"/>
              <a:t>Most of the wireless networks are connected in this way</a:t>
            </a:r>
          </a:p>
        </p:txBody>
      </p:sp>
      <p:sp>
        <p:nvSpPr>
          <p:cNvPr id="921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793BC6-A671-4892-9827-89F38BAA5DE5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/>
          </a:p>
        </p:txBody>
      </p:sp>
      <p:graphicFrame>
        <p:nvGraphicFramePr>
          <p:cNvPr id="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964678"/>
              </p:ext>
            </p:extLst>
          </p:nvPr>
        </p:nvGraphicFramePr>
        <p:xfrm>
          <a:off x="2438400" y="2698750"/>
          <a:ext cx="3810000" cy="362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Visio" r:id="rId4" imgW="4116754" imgH="3918346" progId="Visio.Drawing.11">
                  <p:embed/>
                </p:oleObj>
              </mc:Choice>
              <mc:Fallback>
                <p:oleObj name="Visio" r:id="rId4" imgW="4116754" imgH="3918346" progId="Visio.Drawing.11">
                  <p:embed/>
                  <p:pic>
                    <p:nvPicPr>
                      <p:cNvPr id="819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698750"/>
                        <a:ext cx="3810000" cy="362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4974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solidFill>
                  <a:schemeClr val="accent2"/>
                </a:solidFill>
              </a:rPr>
              <a:t>Access Point (AP)</a:t>
            </a:r>
          </a:p>
          <a:p>
            <a:pPr lvl="1" eaLnBrk="1" hangingPunct="1"/>
            <a:r>
              <a:rPr lang="en-US" altLang="zh-TW" sz="2400" dirty="0" smtClean="0"/>
              <a:t>Serves as a “hub” for wireless clients.</a:t>
            </a:r>
          </a:p>
          <a:p>
            <a:pPr lvl="1" eaLnBrk="1" hangingPunct="1"/>
            <a:r>
              <a:rPr lang="en-US" altLang="zh-TW" sz="2400" dirty="0" smtClean="0"/>
              <a:t>Bridge between wired and wireless LANs.</a:t>
            </a:r>
          </a:p>
          <a:p>
            <a:pPr eaLnBrk="1" hangingPunct="1"/>
            <a:r>
              <a:rPr lang="en-US" altLang="zh-TW" sz="2800" dirty="0" smtClean="0">
                <a:solidFill>
                  <a:schemeClr val="accent2"/>
                </a:solidFill>
              </a:rPr>
              <a:t>Beacon</a:t>
            </a:r>
          </a:p>
          <a:p>
            <a:pPr lvl="1" eaLnBrk="1" hangingPunct="1"/>
            <a:r>
              <a:rPr lang="en-US" altLang="zh-TW" sz="2400" dirty="0" smtClean="0"/>
              <a:t>A message transmitted at regular intervals by the APs.</a:t>
            </a:r>
          </a:p>
          <a:p>
            <a:pPr lvl="1" eaLnBrk="1" hangingPunct="1"/>
            <a:r>
              <a:rPr lang="en-US" altLang="zh-TW" sz="2400" dirty="0" smtClean="0"/>
              <a:t>Contain information about the network.</a:t>
            </a:r>
          </a:p>
          <a:p>
            <a:pPr lvl="1" eaLnBrk="1" hangingPunct="1"/>
            <a:r>
              <a:rPr lang="en-US" altLang="zh-TW" sz="2400" dirty="0" smtClean="0"/>
              <a:t>Used to maintain, to optimize communications, and to automatically connect to the AP.</a:t>
            </a:r>
          </a:p>
          <a:p>
            <a:pPr lvl="1" eaLnBrk="1" hangingPunct="1"/>
            <a:r>
              <a:rPr lang="en-US" altLang="zh-TW" sz="2400" dirty="0" smtClean="0"/>
              <a:t>Clients can join WLAN by</a:t>
            </a:r>
          </a:p>
          <a:p>
            <a:pPr lvl="2" eaLnBrk="1" hangingPunct="1"/>
            <a:r>
              <a:rPr lang="en-US" altLang="zh-TW" sz="2000" dirty="0" smtClean="0"/>
              <a:t>Listening </a:t>
            </a:r>
            <a:r>
              <a:rPr lang="en-US" altLang="zh-TW" sz="2000" dirty="0" smtClean="0"/>
              <a:t>to beacon passively, </a:t>
            </a:r>
            <a:r>
              <a:rPr lang="en-US" altLang="zh-TW" sz="2000" dirty="0" smtClean="0"/>
              <a:t>OR</a:t>
            </a:r>
            <a:endParaRPr lang="en-US" altLang="zh-TW" sz="2000" dirty="0" smtClean="0"/>
          </a:p>
          <a:p>
            <a:pPr lvl="2" eaLnBrk="1" hangingPunct="1"/>
            <a:r>
              <a:rPr lang="en-US" altLang="zh-TW" sz="2000" dirty="0" smtClean="0"/>
              <a:t>Sending </a:t>
            </a:r>
            <a:r>
              <a:rPr lang="en-US" altLang="zh-TW" sz="2000" dirty="0" smtClean="0"/>
              <a:t>a probe request and then wait for a probe response.</a:t>
            </a:r>
          </a:p>
          <a:p>
            <a:pPr lvl="1" eaLnBrk="1" hangingPunct="1"/>
            <a:endParaRPr lang="en-US" altLang="zh-TW" sz="2400" dirty="0" smtClean="0"/>
          </a:p>
        </p:txBody>
      </p:sp>
      <p:sp>
        <p:nvSpPr>
          <p:cNvPr id="921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793BC6-A671-4892-9827-89F38BAA5DE5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solidFill>
                  <a:schemeClr val="accent2"/>
                </a:solidFill>
              </a:rPr>
              <a:t>SSID (Service Set Identifier)</a:t>
            </a:r>
          </a:p>
          <a:p>
            <a:pPr lvl="1" eaLnBrk="1" hangingPunct="1"/>
            <a:r>
              <a:rPr lang="en-HK" altLang="zh-TW" sz="2400" dirty="0"/>
              <a:t>Also known as Network Name</a:t>
            </a:r>
            <a:endParaRPr lang="en-US" altLang="zh-TW" sz="2400" dirty="0" smtClean="0"/>
          </a:p>
          <a:p>
            <a:pPr lvl="1" eaLnBrk="1" hangingPunct="1"/>
            <a:r>
              <a:rPr lang="en-US" altLang="zh-TW" sz="2400" dirty="0" smtClean="0"/>
              <a:t>Up </a:t>
            </a:r>
            <a:r>
              <a:rPr lang="en-US" altLang="zh-TW" sz="2400" dirty="0"/>
              <a:t>to 32 </a:t>
            </a:r>
            <a:r>
              <a:rPr lang="en-US" altLang="zh-TW" sz="2400" dirty="0" smtClean="0"/>
              <a:t>characters</a:t>
            </a:r>
            <a:endParaRPr lang="en-US" altLang="zh-TW" sz="2400" dirty="0"/>
          </a:p>
          <a:p>
            <a:pPr lvl="1" eaLnBrk="1" hangingPunct="1"/>
            <a:r>
              <a:rPr lang="en-US" altLang="zh-TW" sz="2400" dirty="0"/>
              <a:t>Usually in form of natural language</a:t>
            </a:r>
          </a:p>
          <a:p>
            <a:pPr eaLnBrk="1" hangingPunct="1"/>
            <a:r>
              <a:rPr lang="en-US" altLang="zh-TW" sz="2800" dirty="0">
                <a:solidFill>
                  <a:schemeClr val="accent2"/>
                </a:solidFill>
              </a:rPr>
              <a:t>BSSID (Basic Service Set Identifier)</a:t>
            </a:r>
          </a:p>
          <a:p>
            <a:pPr lvl="1" eaLnBrk="1" hangingPunct="1"/>
            <a:r>
              <a:rPr lang="en-US" altLang="zh-TW" sz="2400" dirty="0"/>
              <a:t>6 bytes in form of a MAC address</a:t>
            </a:r>
          </a:p>
          <a:p>
            <a:pPr eaLnBrk="1" hangingPunct="1"/>
            <a:r>
              <a:rPr lang="en-US" altLang="zh-TW" sz="2800" dirty="0">
                <a:solidFill>
                  <a:schemeClr val="accent2"/>
                </a:solidFill>
              </a:rPr>
              <a:t>BSS (Basic Service Set)</a:t>
            </a:r>
          </a:p>
          <a:p>
            <a:pPr lvl="1" eaLnBrk="1" hangingPunct="1"/>
            <a:r>
              <a:rPr lang="en-US" altLang="zh-TW" sz="2400" dirty="0"/>
              <a:t>The set of clients and one AP that have recognized each other and have established communications</a:t>
            </a:r>
          </a:p>
          <a:p>
            <a:pPr eaLnBrk="1" hangingPunct="1"/>
            <a:r>
              <a:rPr lang="en-US" altLang="zh-TW" sz="2800" dirty="0">
                <a:solidFill>
                  <a:schemeClr val="accent2"/>
                </a:solidFill>
              </a:rPr>
              <a:t>ESS (Extended Services Set)</a:t>
            </a:r>
          </a:p>
          <a:p>
            <a:pPr lvl="1" eaLnBrk="1" hangingPunct="1"/>
            <a:r>
              <a:rPr lang="en-US" altLang="zh-TW" sz="2400" dirty="0"/>
              <a:t>Series of overlapping BSS connected by a distributed system</a:t>
            </a:r>
          </a:p>
        </p:txBody>
      </p:sp>
      <p:sp>
        <p:nvSpPr>
          <p:cNvPr id="921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793BC6-A671-4892-9827-89F38BAA5DE5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3668607978"/>
      </p:ext>
    </p:extLst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Settings\mhwong\Application Data\Microsoft\Templates\mystyle.pot</Template>
  <TotalTime>1581</TotalTime>
  <Words>2372</Words>
  <PresentationFormat>On-screen Show (4:3)</PresentationFormat>
  <Paragraphs>435</Paragraphs>
  <Slides>38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新細明體</vt:lpstr>
      <vt:lpstr>Times</vt:lpstr>
      <vt:lpstr>Times New Roman</vt:lpstr>
      <vt:lpstr>Wingdings</vt:lpstr>
      <vt:lpstr>mystyle</vt:lpstr>
      <vt:lpstr>Visio</vt:lpstr>
      <vt:lpstr>方程式</vt:lpstr>
      <vt:lpstr>Wireless Security</vt:lpstr>
      <vt:lpstr>Basic Concept of Wireless 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War Driving</vt:lpstr>
      <vt:lpstr>PowerPoint Presentation</vt:lpstr>
      <vt:lpstr>PowerPoint Presentation</vt:lpstr>
      <vt:lpstr>PowerPoint Presentation</vt:lpstr>
      <vt:lpstr>Wireless Router Configuration</vt:lpstr>
      <vt:lpstr>PowerPoint Presentation</vt:lpstr>
      <vt:lpstr>PowerPoint Presentation</vt:lpstr>
      <vt:lpstr>PowerPoint Presentation</vt:lpstr>
      <vt:lpstr>Wired Equivalent Privacy (WEP)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Weakness of WEP</vt:lpstr>
      <vt:lpstr>PowerPoint Presentation</vt:lpstr>
      <vt:lpstr>802.11i</vt:lpstr>
      <vt:lpstr>PowerPoint Presentation</vt:lpstr>
      <vt:lpstr>PowerPoint Presentation</vt:lpstr>
      <vt:lpstr>Wi-Fi Protected Access II (WPA2)</vt:lpstr>
      <vt:lpstr>PowerPoint Presentation</vt:lpstr>
      <vt:lpstr>WPA/WPA2 4-way Handshake</vt:lpstr>
      <vt:lpstr>PowerPoint Presentation</vt:lpstr>
      <vt:lpstr>Attack on WPA / WPA2</vt:lpstr>
      <vt:lpstr>PowerPoint Presentation</vt:lpstr>
      <vt:lpstr>PowerPoint Presentation</vt:lpstr>
      <vt:lpstr>Wi-Fi Protected Access 3 (WPA3)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terms:modified xsi:type="dcterms:W3CDTF">2020-04-23T14:28:19Z</dcterms:modified>
</cp:coreProperties>
</file>