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Century Gothic"/>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hxNoEEvlOIhEk7UEwOXeoY+WcB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AE055B-B34B-4B57-8680-1E40CD8A36CE}">
  <a:tblStyle styleId="{36AE055B-B34B-4B57-8680-1E40CD8A36C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CenturyGothic-boldItalic.fntdata"/><Relationship Id="rId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enturyGothic-regular.fntdata"/><Relationship Id="rId8" Type="http://schemas.openxmlformats.org/officeDocument/2006/relationships/font" Target="fonts/CenturyGothi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8659477" y="4739647"/>
            <a:ext cx="22219920" cy="23393400"/>
          </a:xfrm>
          <a:prstGeom prst="rect">
            <a:avLst/>
          </a:prstGeom>
          <a:noFill/>
          <a:ln>
            <a:noFill/>
          </a:ln>
        </p:spPr>
      </p:sp>
      <p:sp>
        <p:nvSpPr>
          <p:cNvPr id="68" name="Google Shape;68;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718216" y="18543288"/>
            <a:ext cx="12503100" cy="6978000"/>
          </a:xfrm>
          <a:prstGeom prst="rect">
            <a:avLst/>
          </a:prstGeom>
          <a:solidFill>
            <a:srgbClr val="EFEFEF"/>
          </a:solidFill>
          <a:ln>
            <a:noFill/>
          </a:ln>
        </p:spPr>
        <p:txBody>
          <a:bodyPr anchorCtr="0" anchor="t" bIns="40625" lIns="81250" spcFirstLastPara="1" rIns="81250" wrap="square" tIns="40625">
            <a:spAutoFit/>
          </a:bodyPr>
          <a:lstStyle/>
          <a:p>
            <a:pPr indent="0" lvl="0" marL="0" marR="0" rtl="0" algn="l">
              <a:spcBef>
                <a:spcPts val="0"/>
              </a:spcBef>
              <a:spcAft>
                <a:spcPts val="0"/>
              </a:spcAft>
              <a:buNone/>
            </a:pPr>
            <a:r>
              <a:rPr b="1" i="0" lang="en-US" sz="3200" u="none" cap="none" strike="noStrike">
                <a:solidFill>
                  <a:schemeClr val="dk1"/>
                </a:solidFill>
                <a:latin typeface="Century Gothic"/>
                <a:ea typeface="Century Gothic"/>
                <a:cs typeface="Century Gothic"/>
                <a:sym typeface="Century Gothic"/>
              </a:rPr>
              <a:t>Sample:</a:t>
            </a:r>
            <a:r>
              <a:rPr b="0" i="0" lang="en-US" sz="3200" u="none" cap="none" strike="noStrike">
                <a:solidFill>
                  <a:schemeClr val="dk1"/>
                </a:solidFill>
                <a:latin typeface="Century Gothic"/>
                <a:ea typeface="Century Gothic"/>
                <a:cs typeface="Century Gothic"/>
                <a:sym typeface="Century Gothic"/>
              </a:rPr>
              <a:t> The NYC HANES is a population-based, cross-sectional study with data collected from a physical examination, clinical and laboratory tests, as well as a face-to-face interview and an audio computer-assisted self-interview (ACASI). 1,972 observations were included in the sample, yielding a response rate of 55%.</a:t>
            </a:r>
            <a:endParaRPr/>
          </a:p>
          <a:p>
            <a:pPr indent="0" lvl="0" marL="0" marR="0" rtl="0" algn="l">
              <a:spcBef>
                <a:spcPts val="0"/>
              </a:spcBef>
              <a:spcAft>
                <a:spcPts val="0"/>
              </a:spcAft>
              <a:buNone/>
            </a:pPr>
            <a:r>
              <a:t/>
            </a:r>
            <a:endParaRPr b="0" i="0" sz="32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i="0" lang="en-US" sz="3200" u="none" cap="none" strike="noStrike">
                <a:solidFill>
                  <a:schemeClr val="dk1"/>
                </a:solidFill>
                <a:latin typeface="Century Gothic"/>
                <a:ea typeface="Century Gothic"/>
                <a:cs typeface="Century Gothic"/>
                <a:sym typeface="Century Gothic"/>
              </a:rPr>
              <a:t>Measures: </a:t>
            </a:r>
            <a:r>
              <a:rPr b="0" i="0" lang="en-US" sz="3200" u="none" cap="none" strike="noStrike">
                <a:solidFill>
                  <a:schemeClr val="dk1"/>
                </a:solidFill>
                <a:latin typeface="Century Gothic"/>
                <a:ea typeface="Century Gothic"/>
                <a:cs typeface="Century Gothic"/>
                <a:sym typeface="Century Gothic"/>
              </a:rPr>
              <a:t>Multiple linear regression is conducted to examine the impact of the frequency of physical activity on the individual’s BMI, controlling for the effect of age groups, gender, and race. BMI is the primary outcome variable. Predictors are 4 types of exercise intensity, including the frequency of walk/bicycled, moderate-intensive activity, vigorous-intensive activity, and muscle strengthen activity. </a:t>
            </a:r>
            <a:endParaRPr/>
          </a:p>
        </p:txBody>
      </p:sp>
      <p:sp>
        <p:nvSpPr>
          <p:cNvPr id="90" name="Google Shape;90;p1"/>
          <p:cNvSpPr txBox="1"/>
          <p:nvPr/>
        </p:nvSpPr>
        <p:spPr>
          <a:xfrm>
            <a:off x="30555325" y="6964735"/>
            <a:ext cx="12573300" cy="11000400"/>
          </a:xfrm>
          <a:prstGeom prst="rect">
            <a:avLst/>
          </a:prstGeom>
          <a:solidFill>
            <a:srgbClr val="EFEFEF"/>
          </a:solidFill>
          <a:ln>
            <a:noFill/>
          </a:ln>
        </p:spPr>
        <p:txBody>
          <a:bodyPr anchorCtr="0" anchor="t" bIns="40625" lIns="81250" spcFirstLastPara="1" rIns="81250" wrap="square" tIns="40625">
            <a:spAutoFit/>
          </a:bodyPr>
          <a:lstStyle/>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entury Gothic"/>
                <a:ea typeface="Century Gothic"/>
                <a:cs typeface="Century Gothic"/>
                <a:sym typeface="Century Gothic"/>
              </a:rPr>
              <a:t>Participating in moderate-intensive activity would result in 0.356 times decrease in BMI (p=0.024). </a:t>
            </a:r>
            <a:endParaRPr/>
          </a:p>
          <a:p>
            <a:pPr indent="-457200" lvl="0" marL="457200" marR="0" rtl="0" algn="l">
              <a:spcBef>
                <a:spcPts val="3200"/>
              </a:spcBef>
              <a:spcAft>
                <a:spcPts val="0"/>
              </a:spcAft>
              <a:buClr>
                <a:schemeClr val="dk1"/>
              </a:buClr>
              <a:buSzPts val="3200"/>
              <a:buFont typeface="Arial"/>
              <a:buChar char="•"/>
            </a:pPr>
            <a:r>
              <a:rPr b="0" i="0" lang="en-US" sz="3200" u="none" cap="none" strike="noStrike">
                <a:solidFill>
                  <a:schemeClr val="dk1"/>
                </a:solidFill>
                <a:latin typeface="Century Gothic"/>
                <a:ea typeface="Century Gothic"/>
                <a:cs typeface="Century Gothic"/>
                <a:sym typeface="Century Gothic"/>
              </a:rPr>
              <a:t>The number of times participants did muscle-strengthen activities over the past 30 days was negatively associated with the individual’s BMI, which resulted in 0.046 times decrease in BMI (p=0.0025). </a:t>
            </a:r>
            <a:endParaRPr/>
          </a:p>
          <a:p>
            <a:pPr indent="-457200" lvl="0" marL="457200" marR="0" rtl="0" algn="l">
              <a:spcBef>
                <a:spcPts val="3200"/>
              </a:spcBef>
              <a:spcAft>
                <a:spcPts val="0"/>
              </a:spcAft>
              <a:buClr>
                <a:schemeClr val="dk1"/>
              </a:buClr>
              <a:buSzPts val="3200"/>
              <a:buFont typeface="Arial"/>
              <a:buChar char="•"/>
            </a:pPr>
            <a:r>
              <a:rPr b="0" i="0" lang="en-US" sz="3200" u="none" cap="none" strike="noStrike">
                <a:solidFill>
                  <a:schemeClr val="dk1"/>
                </a:solidFill>
                <a:latin typeface="Century Gothic"/>
                <a:ea typeface="Century Gothic"/>
                <a:cs typeface="Century Gothic"/>
                <a:sym typeface="Century Gothic"/>
              </a:rPr>
              <a:t>There was age difference in all exercise groups. People aged 20-29 had lower BMI on average whereas people aged over 60 had higher BMI on average (p&lt;0.0001). Average BMI increased by 0.6 times as age increased by 10 units. </a:t>
            </a:r>
            <a:endParaRPr/>
          </a:p>
          <a:p>
            <a:pPr indent="-457200" lvl="0" marL="457200" marR="0" rtl="0" algn="l">
              <a:spcBef>
                <a:spcPts val="3200"/>
              </a:spcBef>
              <a:spcAft>
                <a:spcPts val="0"/>
              </a:spcAft>
              <a:buClr>
                <a:schemeClr val="dk1"/>
              </a:buClr>
              <a:buSzPts val="3200"/>
              <a:buFont typeface="Arial"/>
              <a:buChar char="•"/>
            </a:pPr>
            <a:r>
              <a:rPr b="0" i="0" lang="en-US" sz="3200" u="none" cap="none" strike="noStrike">
                <a:solidFill>
                  <a:schemeClr val="dk1"/>
                </a:solidFill>
                <a:latin typeface="Century Gothic"/>
                <a:ea typeface="Century Gothic"/>
                <a:cs typeface="Century Gothic"/>
                <a:sym typeface="Century Gothic"/>
              </a:rPr>
              <a:t>Gender differences existed in the walk/bicycled group. Male would have 0.5 times lower BMI compared to female by walking or bicycling (p=0.051).</a:t>
            </a:r>
            <a:endParaRPr/>
          </a:p>
          <a:p>
            <a:pPr indent="-457200" lvl="0" marL="457200" marR="0" rtl="0" algn="l">
              <a:spcBef>
                <a:spcPts val="3200"/>
              </a:spcBef>
              <a:spcAft>
                <a:spcPts val="0"/>
              </a:spcAft>
              <a:buClr>
                <a:schemeClr val="dk1"/>
              </a:buClr>
              <a:buSzPts val="3200"/>
              <a:buFont typeface="Arial"/>
              <a:buChar char="•"/>
            </a:pPr>
            <a:r>
              <a:rPr b="0" i="0" lang="en-US" sz="3200" u="none" cap="none" strike="noStrike">
                <a:solidFill>
                  <a:schemeClr val="dk1"/>
                </a:solidFill>
                <a:latin typeface="Century Gothic"/>
                <a:ea typeface="Century Gothic"/>
                <a:cs typeface="Century Gothic"/>
                <a:sym typeface="Century Gothic"/>
              </a:rPr>
              <a:t>Race/ethnicity were not significantly related to the individual’s BMI in all groups. </a:t>
            </a:r>
            <a:endParaRPr/>
          </a:p>
          <a:p>
            <a:pPr indent="-457200" lvl="0" marL="457200" marR="0" rtl="0" algn="l">
              <a:spcBef>
                <a:spcPts val="3200"/>
              </a:spcBef>
              <a:spcAft>
                <a:spcPts val="0"/>
              </a:spcAft>
              <a:buClr>
                <a:schemeClr val="dk1"/>
              </a:buClr>
              <a:buSzPts val="3200"/>
              <a:buFont typeface="Arial"/>
              <a:buChar char="•"/>
            </a:pPr>
            <a:r>
              <a:rPr b="0" i="0" lang="en-US" sz="3200" u="none" cap="none" strike="noStrike">
                <a:solidFill>
                  <a:schemeClr val="dk1"/>
                </a:solidFill>
                <a:latin typeface="Century Gothic"/>
                <a:ea typeface="Century Gothic"/>
                <a:cs typeface="Century Gothic"/>
                <a:sym typeface="Century Gothic"/>
              </a:rPr>
              <a:t>Results presented a statistical correlation between the individual’s BMI and the frequency of intensive exercises.</a:t>
            </a:r>
            <a:endParaRPr/>
          </a:p>
        </p:txBody>
      </p:sp>
      <p:sp>
        <p:nvSpPr>
          <p:cNvPr id="91" name="Google Shape;91;p1"/>
          <p:cNvSpPr txBox="1"/>
          <p:nvPr/>
        </p:nvSpPr>
        <p:spPr>
          <a:xfrm>
            <a:off x="711195" y="6875668"/>
            <a:ext cx="12503100" cy="9933300"/>
          </a:xfrm>
          <a:prstGeom prst="rect">
            <a:avLst/>
          </a:prstGeom>
          <a:solidFill>
            <a:srgbClr val="EFEFEF"/>
          </a:solidFill>
          <a:ln>
            <a:noFill/>
          </a:ln>
        </p:spPr>
        <p:txBody>
          <a:bodyPr anchorCtr="0" anchor="t" bIns="40625" lIns="81250" spcFirstLastPara="1" rIns="81250" wrap="square" tIns="40625">
            <a:spAutoFit/>
          </a:bodyPr>
          <a:lstStyle/>
          <a:p>
            <a:pPr indent="0" lvl="0" marL="0" marR="0" rtl="0" algn="l">
              <a:spcBef>
                <a:spcPts val="0"/>
              </a:spcBef>
              <a:spcAft>
                <a:spcPts val="0"/>
              </a:spcAft>
              <a:buNone/>
            </a:pPr>
            <a:r>
              <a:rPr b="0" i="0" lang="en-US" sz="3200" u="none" cap="none" strike="noStrike">
                <a:solidFill>
                  <a:schemeClr val="dk1"/>
                </a:solidFill>
                <a:latin typeface="Century Gothic"/>
                <a:ea typeface="Century Gothic"/>
                <a:cs typeface="Century Gothic"/>
                <a:sym typeface="Century Gothic"/>
              </a:rPr>
              <a:t>Obesity is a growing public health threat, which is a contributing factor to different health conditions including cardiovascular diseases, type 2 diabetes, chronic diseases, and cancer (Black et al., 2010; CDC, 2018; Prioreschi el al., 2017). According to Blalck et al. (2010), the availability of neighborhood resources is independently associated with obesity rate in the community, where decreased availability of fitness facilities were associated with higher risk of obesity. Findings reveal that opportunities to exercise in the neighborhood and residential land use may reduce the frequency of physical activities and therefore put the population at risk of obesity. Multiple attempts can be made to achieve physical activity, such as indoor/outdoor exercise, traveling to the workplace, and performing daily movements (Duncan et al., 2021). </a:t>
            </a:r>
            <a:endParaRPr/>
          </a:p>
          <a:p>
            <a:pPr indent="0" lvl="0" marL="0" marR="0" rtl="0" algn="l">
              <a:spcBef>
                <a:spcPts val="0"/>
              </a:spcBef>
              <a:spcAft>
                <a:spcPts val="0"/>
              </a:spcAft>
              <a:buNone/>
            </a:pPr>
            <a:r>
              <a:t/>
            </a:r>
            <a:endParaRPr b="0" i="0" sz="32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i="0" lang="en-US" sz="3200" u="none" cap="none" strike="noStrike">
                <a:solidFill>
                  <a:schemeClr val="dk1"/>
                </a:solidFill>
                <a:latin typeface="Century Gothic"/>
                <a:ea typeface="Century Gothic"/>
                <a:cs typeface="Century Gothic"/>
                <a:sym typeface="Century Gothic"/>
              </a:rPr>
              <a:t>The purpose of this study is to determine the difference in activity intensity on enhancing one’s individual's BMI and weight status in NYC, using 2004 YNYC Health and Nutrition Examination Survey (NYC HANES) data.</a:t>
            </a:r>
            <a:endParaRPr b="0" i="0" sz="3200" u="none" cap="none" strike="noStrike">
              <a:solidFill>
                <a:schemeClr val="dk1"/>
              </a:solidFill>
              <a:latin typeface="Century Gothic"/>
              <a:ea typeface="Century Gothic"/>
              <a:cs typeface="Century Gothic"/>
              <a:sym typeface="Century Gothic"/>
            </a:endParaRPr>
          </a:p>
        </p:txBody>
      </p:sp>
      <p:sp>
        <p:nvSpPr>
          <p:cNvPr id="92" name="Google Shape;92;p1"/>
          <p:cNvSpPr/>
          <p:nvPr/>
        </p:nvSpPr>
        <p:spPr>
          <a:xfrm flipH="1">
            <a:off x="13731265" y="5148263"/>
            <a:ext cx="154596" cy="20116799"/>
          </a:xfrm>
          <a:prstGeom prst="rect">
            <a:avLst/>
          </a:prstGeom>
          <a:solidFill>
            <a:srgbClr val="666666"/>
          </a:solidFill>
          <a:ln>
            <a:noFill/>
          </a:ln>
          <a:effectLst>
            <a:outerShdw rotWithShape="0" dir="5400000" dist="23000">
              <a:srgbClr val="808080">
                <a:alpha val="34901"/>
              </a:srgbClr>
            </a:outerShdw>
          </a:effectLst>
        </p:spPr>
        <p:txBody>
          <a:bodyPr anchorCtr="0" anchor="t" bIns="40625" lIns="81250" spcFirstLastPara="1" rIns="81250" wrap="square" tIns="40625">
            <a:noAutofit/>
          </a:bodyPr>
          <a:lstStyle/>
          <a:p>
            <a:pPr indent="0" lvl="0" marL="0" marR="0" rtl="0" algn="l">
              <a:spcBef>
                <a:spcPts val="0"/>
              </a:spcBef>
              <a:spcAft>
                <a:spcPts val="0"/>
              </a:spcAft>
              <a:buNone/>
            </a:pPr>
            <a:r>
              <a:t/>
            </a:r>
            <a:endParaRPr b="0" i="0" sz="8640" u="none" cap="none" strike="noStrike">
              <a:solidFill>
                <a:schemeClr val="accent6"/>
              </a:solidFill>
              <a:latin typeface="Century Gothic"/>
              <a:ea typeface="Century Gothic"/>
              <a:cs typeface="Century Gothic"/>
              <a:sym typeface="Century Gothic"/>
            </a:endParaRPr>
          </a:p>
        </p:txBody>
      </p:sp>
      <p:sp>
        <p:nvSpPr>
          <p:cNvPr id="93" name="Google Shape;93;p1"/>
          <p:cNvSpPr/>
          <p:nvPr/>
        </p:nvSpPr>
        <p:spPr>
          <a:xfrm flipH="1">
            <a:off x="29706435" y="5148262"/>
            <a:ext cx="201246" cy="26081039"/>
          </a:xfrm>
          <a:prstGeom prst="rect">
            <a:avLst/>
          </a:prstGeom>
          <a:solidFill>
            <a:srgbClr val="666666"/>
          </a:solidFill>
          <a:ln>
            <a:noFill/>
          </a:ln>
          <a:effectLst>
            <a:outerShdw rotWithShape="0" dir="5400000" dist="23000">
              <a:srgbClr val="808080">
                <a:alpha val="34901"/>
              </a:srgbClr>
            </a:outerShdw>
          </a:effectLst>
        </p:spPr>
        <p:txBody>
          <a:bodyPr anchorCtr="0" anchor="t" bIns="40625" lIns="81250" spcFirstLastPara="1" rIns="81250" wrap="square" tIns="40625">
            <a:noAutofit/>
          </a:bodyPr>
          <a:lstStyle/>
          <a:p>
            <a:pPr indent="0" lvl="0" marL="0" marR="0" rtl="0" algn="l">
              <a:spcBef>
                <a:spcPts val="0"/>
              </a:spcBef>
              <a:spcAft>
                <a:spcPts val="0"/>
              </a:spcAft>
              <a:buNone/>
            </a:pPr>
            <a:r>
              <a:t/>
            </a:r>
            <a:endParaRPr b="0" i="0" sz="8640" u="none" cap="none" strike="noStrike">
              <a:solidFill>
                <a:schemeClr val="accent6"/>
              </a:solidFill>
              <a:latin typeface="Century Gothic"/>
              <a:ea typeface="Century Gothic"/>
              <a:cs typeface="Century Gothic"/>
              <a:sym typeface="Century Gothic"/>
            </a:endParaRPr>
          </a:p>
        </p:txBody>
      </p:sp>
      <p:sp>
        <p:nvSpPr>
          <p:cNvPr id="94" name="Google Shape;94;p1"/>
          <p:cNvSpPr txBox="1"/>
          <p:nvPr/>
        </p:nvSpPr>
        <p:spPr>
          <a:xfrm>
            <a:off x="777876" y="25744153"/>
            <a:ext cx="28516016" cy="1215393"/>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Demographics</a:t>
            </a:r>
            <a:endParaRPr/>
          </a:p>
        </p:txBody>
      </p:sp>
      <p:graphicFrame>
        <p:nvGraphicFramePr>
          <p:cNvPr id="95" name="Google Shape;95;p1"/>
          <p:cNvGraphicFramePr/>
          <p:nvPr/>
        </p:nvGraphicFramePr>
        <p:xfrm>
          <a:off x="777874" y="26936100"/>
          <a:ext cx="3000000" cy="3000000"/>
        </p:xfrm>
        <a:graphic>
          <a:graphicData uri="http://schemas.openxmlformats.org/drawingml/2006/table">
            <a:tbl>
              <a:tblPr bandRow="1" firstRow="1">
                <a:noFill/>
                <a:tableStyleId>{36AE055B-B34B-4B57-8680-1E40CD8A36CE}</a:tableStyleId>
              </a:tblPr>
              <a:tblGrid>
                <a:gridCol w="3074925"/>
                <a:gridCol w="4343175"/>
                <a:gridCol w="2592175"/>
                <a:gridCol w="3021350"/>
                <a:gridCol w="3106900"/>
                <a:gridCol w="2849950"/>
                <a:gridCol w="3175850"/>
                <a:gridCol w="3175850"/>
                <a:gridCol w="3175850"/>
              </a:tblGrid>
              <a:tr h="870275">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Characteristics </a:t>
                      </a:r>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t/>
                      </a:r>
                      <a:endParaRPr sz="3000" u="none" cap="none" strike="noStrike">
                        <a:latin typeface="Century Gothic"/>
                        <a:ea typeface="Century Gothic"/>
                        <a:cs typeface="Century Gothic"/>
                        <a:sym typeface="Century Gothic"/>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N (%)</a:t>
                      </a:r>
                      <a:endParaRPr/>
                    </a:p>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(n=1972)</a:t>
                      </a:r>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Characteristics </a:t>
                      </a:r>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t/>
                      </a:r>
                      <a:endParaRPr sz="3000" u="none" cap="none" strike="noStrike">
                        <a:latin typeface="Century Gothic"/>
                        <a:ea typeface="Century Gothic"/>
                        <a:cs typeface="Century Gothic"/>
                        <a:sym typeface="Century Gothic"/>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N (%)</a:t>
                      </a:r>
                      <a:endParaRPr/>
                    </a:p>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(n=1972)</a:t>
                      </a:r>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Characteristics </a:t>
                      </a:r>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t/>
                      </a:r>
                      <a:endParaRPr sz="3000" u="none" cap="none" strike="noStrike">
                        <a:latin typeface="Century Gothic"/>
                        <a:ea typeface="Century Gothic"/>
                        <a:cs typeface="Century Gothic"/>
                        <a:sym typeface="Century Gothic"/>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N (%)</a:t>
                      </a:r>
                      <a:endParaRPr/>
                    </a:p>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(n=1972)</a:t>
                      </a:r>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r>
              <a:tr h="483475">
                <a:tc>
                  <a:txBody>
                    <a:bodyPr/>
                    <a:lstStyle/>
                    <a:p>
                      <a:pPr indent="0" lvl="0" marL="0" marR="0" rtl="0" algn="ctr">
                        <a:spcBef>
                          <a:spcPts val="0"/>
                        </a:spcBef>
                        <a:spcAft>
                          <a:spcPts val="0"/>
                        </a:spcAft>
                        <a:buNone/>
                      </a:pPr>
                      <a:r>
                        <a:rPr lang="en-US" sz="3000" u="none" cap="none" strike="noStrike">
                          <a:latin typeface="Century Gothic"/>
                          <a:ea typeface="Century Gothic"/>
                          <a:cs typeface="Century Gothic"/>
                          <a:sym typeface="Century Gothic"/>
                        </a:rPr>
                        <a:t>Race/Ethnicity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u="none" cap="none" strike="noStrike">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Age Group</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Gender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483475">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Non-Hispanic White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30.89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20 – 29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26.17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Male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41.68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483475">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Non-Hispanic Black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21.60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30 – 39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22.82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Female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58.32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483475">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Non-Hispanic Asian</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13.16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40 – 49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21.70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None/>
                      </a:pPr>
                      <a:r>
                        <a:t/>
                      </a:r>
                      <a:endParaRPr sz="24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None/>
                      </a:pPr>
                      <a:r>
                        <a:t/>
                      </a:r>
                      <a:endParaRPr sz="24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24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483475">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Hispanic</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32.93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50 – 59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15.42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483475">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Non-Hispanic Other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1.42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60+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Century Gothic"/>
                          <a:ea typeface="Century Gothic"/>
                          <a:cs typeface="Century Gothic"/>
                          <a:sym typeface="Century Gothic"/>
                        </a:rPr>
                        <a:t>13.89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t/>
                      </a:r>
                      <a:endParaRPr sz="3000">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bl>
          </a:graphicData>
        </a:graphic>
      </p:graphicFrame>
      <p:sp>
        <p:nvSpPr>
          <p:cNvPr id="96" name="Google Shape;96;p1"/>
          <p:cNvSpPr txBox="1"/>
          <p:nvPr/>
        </p:nvSpPr>
        <p:spPr>
          <a:xfrm>
            <a:off x="711194" y="5325711"/>
            <a:ext cx="12503215" cy="1280160"/>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Introduction</a:t>
            </a:r>
            <a:endParaRPr/>
          </a:p>
        </p:txBody>
      </p:sp>
      <p:sp>
        <p:nvSpPr>
          <p:cNvPr id="97" name="Google Shape;97;p1"/>
          <p:cNvSpPr txBox="1"/>
          <p:nvPr/>
        </p:nvSpPr>
        <p:spPr>
          <a:xfrm>
            <a:off x="711195" y="16993330"/>
            <a:ext cx="12503215" cy="1280160"/>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Methods</a:t>
            </a:r>
            <a:endParaRPr/>
          </a:p>
        </p:txBody>
      </p:sp>
      <p:sp>
        <p:nvSpPr>
          <p:cNvPr id="98" name="Google Shape;98;p1"/>
          <p:cNvSpPr txBox="1"/>
          <p:nvPr/>
        </p:nvSpPr>
        <p:spPr>
          <a:xfrm>
            <a:off x="15497170" y="5325711"/>
            <a:ext cx="12503215" cy="1280160"/>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Results</a:t>
            </a:r>
            <a:endParaRPr/>
          </a:p>
        </p:txBody>
      </p:sp>
      <p:sp>
        <p:nvSpPr>
          <p:cNvPr id="99" name="Google Shape;99;p1"/>
          <p:cNvSpPr txBox="1"/>
          <p:nvPr/>
        </p:nvSpPr>
        <p:spPr>
          <a:xfrm>
            <a:off x="30560747" y="5325711"/>
            <a:ext cx="12503215" cy="1280160"/>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Results (contd.)</a:t>
            </a:r>
            <a:endParaRPr/>
          </a:p>
        </p:txBody>
      </p:sp>
      <p:sp>
        <p:nvSpPr>
          <p:cNvPr id="100" name="Google Shape;100;p1"/>
          <p:cNvSpPr txBox="1"/>
          <p:nvPr/>
        </p:nvSpPr>
        <p:spPr>
          <a:xfrm>
            <a:off x="30520328" y="18649541"/>
            <a:ext cx="12503215" cy="1280160"/>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Limitations</a:t>
            </a:r>
            <a:endParaRPr/>
          </a:p>
        </p:txBody>
      </p:sp>
      <p:sp>
        <p:nvSpPr>
          <p:cNvPr id="101" name="Google Shape;101;p1"/>
          <p:cNvSpPr txBox="1"/>
          <p:nvPr/>
        </p:nvSpPr>
        <p:spPr>
          <a:xfrm>
            <a:off x="30520328" y="23684148"/>
            <a:ext cx="12503215" cy="1280160"/>
          </a:xfrm>
          <a:prstGeom prst="rect">
            <a:avLst/>
          </a:prstGeom>
          <a:solidFill>
            <a:srgbClr val="595959"/>
          </a:solidFill>
          <a:ln>
            <a:noFill/>
          </a:ln>
        </p:spPr>
        <p:txBody>
          <a:bodyPr anchorCtr="0" anchor="ctr" bIns="45700" lIns="365750"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Arial"/>
              <a:buNone/>
            </a:pPr>
            <a:r>
              <a:rPr b="0" i="0" lang="en-US" sz="4400" u="none" cap="none" strike="noStrike">
                <a:solidFill>
                  <a:srgbClr val="FFFFFF"/>
                </a:solidFill>
                <a:latin typeface="Century Gothic"/>
                <a:ea typeface="Century Gothic"/>
                <a:cs typeface="Century Gothic"/>
                <a:sym typeface="Century Gothic"/>
              </a:rPr>
              <a:t>Discussion</a:t>
            </a:r>
            <a:endParaRPr/>
          </a:p>
        </p:txBody>
      </p:sp>
      <p:sp>
        <p:nvSpPr>
          <p:cNvPr id="102" name="Google Shape;102;p1"/>
          <p:cNvSpPr/>
          <p:nvPr/>
        </p:nvSpPr>
        <p:spPr>
          <a:xfrm>
            <a:off x="-19456" y="-19456"/>
            <a:ext cx="43891202" cy="4286537"/>
          </a:xfrm>
          <a:prstGeom prst="rect">
            <a:avLst/>
          </a:prstGeom>
          <a:solidFill>
            <a:srgbClr val="980000"/>
          </a:solidFill>
          <a:ln cap="flat" cmpd="sng" w="952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40" u="none" cap="none" strike="noStrike">
              <a:solidFill>
                <a:schemeClr val="lt1"/>
              </a:solidFill>
              <a:latin typeface="Calibri"/>
              <a:ea typeface="Calibri"/>
              <a:cs typeface="Calibri"/>
              <a:sym typeface="Calibri"/>
            </a:endParaRPr>
          </a:p>
        </p:txBody>
      </p:sp>
      <p:sp>
        <p:nvSpPr>
          <p:cNvPr id="103" name="Google Shape;103;p1"/>
          <p:cNvSpPr/>
          <p:nvPr/>
        </p:nvSpPr>
        <p:spPr>
          <a:xfrm>
            <a:off x="-19456" y="3791936"/>
            <a:ext cx="43910654" cy="1263978"/>
          </a:xfrm>
          <a:prstGeom prst="rect">
            <a:avLst/>
          </a:prstGeom>
          <a:solidFill>
            <a:srgbClr val="E6B8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40" u="none" cap="none" strike="noStrike">
              <a:solidFill>
                <a:schemeClr val="lt1"/>
              </a:solidFill>
              <a:latin typeface="Calibri"/>
              <a:ea typeface="Calibri"/>
              <a:cs typeface="Calibri"/>
              <a:sym typeface="Calibri"/>
            </a:endParaRPr>
          </a:p>
        </p:txBody>
      </p:sp>
      <p:sp>
        <p:nvSpPr>
          <p:cNvPr id="104" name="Google Shape;104;p1"/>
          <p:cNvSpPr txBox="1"/>
          <p:nvPr>
            <p:ph type="ctrTitle"/>
          </p:nvPr>
        </p:nvSpPr>
        <p:spPr>
          <a:xfrm>
            <a:off x="879290" y="714423"/>
            <a:ext cx="28774186" cy="25465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7800"/>
              <a:buFont typeface="Century Gothic"/>
              <a:buNone/>
            </a:pPr>
            <a:r>
              <a:rPr lang="en-US" sz="7800">
                <a:solidFill>
                  <a:srgbClr val="FFFFFF"/>
                </a:solidFill>
                <a:latin typeface="Century Gothic"/>
                <a:ea typeface="Century Gothic"/>
                <a:cs typeface="Century Gothic"/>
                <a:sym typeface="Century Gothic"/>
              </a:rPr>
              <a:t>Association Between Exercise Intensity and Weight Status</a:t>
            </a:r>
            <a:endParaRPr/>
          </a:p>
        </p:txBody>
      </p:sp>
      <p:sp>
        <p:nvSpPr>
          <p:cNvPr id="105" name="Google Shape;105;p1"/>
          <p:cNvSpPr txBox="1"/>
          <p:nvPr/>
        </p:nvSpPr>
        <p:spPr>
          <a:xfrm>
            <a:off x="879290" y="3977158"/>
            <a:ext cx="14224000"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000" u="none" cap="none" strike="noStrike">
                <a:solidFill>
                  <a:schemeClr val="dk1"/>
                </a:solidFill>
                <a:latin typeface="Century Gothic"/>
                <a:ea typeface="Century Gothic"/>
                <a:cs typeface="Century Gothic"/>
                <a:sym typeface="Century Gothic"/>
              </a:rPr>
              <a:t>Han Wang, MPH Candidate</a:t>
            </a:r>
            <a:endParaRPr/>
          </a:p>
        </p:txBody>
      </p:sp>
      <p:pic>
        <p:nvPicPr>
          <p:cNvPr id="106" name="Google Shape;106;p1"/>
          <p:cNvPicPr preferRelativeResize="0"/>
          <p:nvPr/>
        </p:nvPicPr>
        <p:blipFill rotWithShape="1">
          <a:blip r:embed="rId3">
            <a:alphaModFix/>
          </a:blip>
          <a:srcRect b="76640" l="18910" r="12129" t="3272"/>
          <a:stretch/>
        </p:blipFill>
        <p:spPr>
          <a:xfrm>
            <a:off x="29733509" y="0"/>
            <a:ext cx="14157691" cy="3791936"/>
          </a:xfrm>
          <a:prstGeom prst="rect">
            <a:avLst/>
          </a:prstGeom>
          <a:noFill/>
          <a:ln>
            <a:noFill/>
          </a:ln>
        </p:spPr>
      </p:pic>
      <p:sp>
        <p:nvSpPr>
          <p:cNvPr id="107" name="Google Shape;107;p1"/>
          <p:cNvSpPr txBox="1"/>
          <p:nvPr/>
        </p:nvSpPr>
        <p:spPr>
          <a:xfrm>
            <a:off x="30555325" y="20288564"/>
            <a:ext cx="12503100" cy="3037500"/>
          </a:xfrm>
          <a:prstGeom prst="rect">
            <a:avLst/>
          </a:prstGeom>
          <a:solidFill>
            <a:srgbClr val="EFEFEF"/>
          </a:solidFill>
          <a:ln>
            <a:noFill/>
          </a:ln>
        </p:spPr>
        <p:txBody>
          <a:bodyPr anchorCtr="0" anchor="t" bIns="40625" lIns="81250" spcFirstLastPara="1" rIns="81250" wrap="square" tIns="40625">
            <a:spAutoFit/>
          </a:bodyPr>
          <a:lstStyle/>
          <a:p>
            <a:pPr indent="-457200" lvl="0" marL="457200" marR="0" rtl="0" algn="l">
              <a:spcBef>
                <a:spcPts val="0"/>
              </a:spcBef>
              <a:spcAft>
                <a:spcPts val="0"/>
              </a:spcAft>
              <a:buClr>
                <a:schemeClr val="dk1"/>
              </a:buClr>
              <a:buSzPts val="3200"/>
              <a:buFont typeface="Arial"/>
              <a:buChar char="•"/>
            </a:pPr>
            <a:r>
              <a:rPr b="0" lang="en-US" sz="3200" u="none">
                <a:solidFill>
                  <a:schemeClr val="dk1"/>
                </a:solidFill>
                <a:latin typeface="Century Gothic"/>
                <a:ea typeface="Century Gothic"/>
                <a:cs typeface="Century Gothic"/>
                <a:sym typeface="Century Gothic"/>
              </a:rPr>
              <a:t>The limitation of HANES data are cross-sectional measure, self-reported bias, and loss to follow up. </a:t>
            </a:r>
            <a:endParaRPr/>
          </a:p>
          <a:p>
            <a:pPr indent="-457200" lvl="0" marL="457200" marR="0" rtl="0" algn="l">
              <a:spcBef>
                <a:spcPts val="0"/>
              </a:spcBef>
              <a:spcAft>
                <a:spcPts val="0"/>
              </a:spcAft>
              <a:buClr>
                <a:schemeClr val="dk1"/>
              </a:buClr>
              <a:buSzPts val="3200"/>
              <a:buFont typeface="Arial"/>
              <a:buChar char="•"/>
            </a:pPr>
            <a:r>
              <a:rPr b="0" lang="en-US" sz="3200" u="none">
                <a:solidFill>
                  <a:schemeClr val="dk1"/>
                </a:solidFill>
                <a:latin typeface="Century Gothic"/>
                <a:ea typeface="Century Gothic"/>
                <a:cs typeface="Century Gothic"/>
                <a:sym typeface="Century Gothic"/>
              </a:rPr>
              <a:t>Proposed study is limited by retrospective data. Further research should explore the effect of physical activity on the individual’s BMI in present of other factors that influence weight status. </a:t>
            </a:r>
            <a:endParaRPr b="0" sz="3200" u="none">
              <a:solidFill>
                <a:srgbClr val="000000"/>
              </a:solidFill>
              <a:latin typeface="Century Gothic"/>
              <a:ea typeface="Century Gothic"/>
              <a:cs typeface="Century Gothic"/>
              <a:sym typeface="Century Gothic"/>
            </a:endParaRPr>
          </a:p>
        </p:txBody>
      </p:sp>
      <p:sp>
        <p:nvSpPr>
          <p:cNvPr id="108" name="Google Shape;108;p1"/>
          <p:cNvSpPr txBox="1"/>
          <p:nvPr/>
        </p:nvSpPr>
        <p:spPr>
          <a:xfrm>
            <a:off x="30520325" y="25317906"/>
            <a:ext cx="12503100" cy="5992800"/>
          </a:xfrm>
          <a:prstGeom prst="rect">
            <a:avLst/>
          </a:prstGeom>
          <a:solidFill>
            <a:srgbClr val="EFEFEF"/>
          </a:solidFill>
          <a:ln>
            <a:noFill/>
          </a:ln>
        </p:spPr>
        <p:txBody>
          <a:bodyPr anchorCtr="0" anchor="t" bIns="40625" lIns="81250" spcFirstLastPara="1" rIns="81250" wrap="square" tIns="40625">
            <a:spAutoFit/>
          </a:bodyPr>
          <a:lstStyle/>
          <a:p>
            <a:pPr indent="0" lvl="0" marL="0" marR="0" rtl="0" algn="l">
              <a:spcBef>
                <a:spcPts val="0"/>
              </a:spcBef>
              <a:spcAft>
                <a:spcPts val="0"/>
              </a:spcAft>
              <a:buNone/>
            </a:pPr>
            <a:r>
              <a:rPr b="0" lang="en-US" sz="3200" u="none">
                <a:solidFill>
                  <a:srgbClr val="000000"/>
                </a:solidFill>
                <a:latin typeface="Century Gothic"/>
                <a:ea typeface="Century Gothic"/>
                <a:cs typeface="Century Gothic"/>
                <a:sym typeface="Century Gothic"/>
              </a:rPr>
              <a:t>Individual-level obesity becomes a health concern especially in urban cities like New York City (NYC). Understanding benefits of exercise intensity provides evidences for intervention design for weight control purposes. Findings suggest that the physical activity is negatively associated with BMI, where moderate-intensive, vigorous-intensive, and muscle-strengthen activities are all effective for BMI control. Therefore, we can conclude that participating in intensive exercises is beneficial for weight control. Findings represent citywide estimates for NYC about intensity of physical activity and its influence on BMI scale to suggest effective physical activity interventions and improvement for BMI management. </a:t>
            </a:r>
            <a:endParaRPr/>
          </a:p>
        </p:txBody>
      </p:sp>
      <p:graphicFrame>
        <p:nvGraphicFramePr>
          <p:cNvPr id="109" name="Google Shape;109;p1"/>
          <p:cNvGraphicFramePr/>
          <p:nvPr/>
        </p:nvGraphicFramePr>
        <p:xfrm>
          <a:off x="14533505" y="7298289"/>
          <a:ext cx="3000000" cy="3000000"/>
        </p:xfrm>
        <a:graphic>
          <a:graphicData uri="http://schemas.openxmlformats.org/drawingml/2006/table">
            <a:tbl>
              <a:tblPr bandRow="1" firstRow="1">
                <a:noFill/>
                <a:tableStyleId>{36AE055B-B34B-4B57-8680-1E40CD8A36CE}</a:tableStyleId>
              </a:tblPr>
              <a:tblGrid>
                <a:gridCol w="4761575"/>
                <a:gridCol w="3505200"/>
                <a:gridCol w="3200400"/>
                <a:gridCol w="3142800"/>
              </a:tblGrid>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Predictors </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Estimate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S.E.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P-value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r>
              <a:tr h="594575">
                <a:tc>
                  <a:txBody>
                    <a:bodyPr/>
                    <a:lstStyle/>
                    <a:p>
                      <a:pPr indent="0" lvl="0" marL="0" marR="0" rtl="0" algn="l">
                        <a:lnSpc>
                          <a:spcPct val="100000"/>
                        </a:lnSpc>
                        <a:spcBef>
                          <a:spcPts val="0"/>
                        </a:spcBef>
                        <a:spcAft>
                          <a:spcPts val="0"/>
                        </a:spcAft>
                        <a:buClr>
                          <a:schemeClr val="dk1"/>
                        </a:buClr>
                        <a:buSzPts val="3000"/>
                        <a:buFont typeface="Century Gothic"/>
                        <a:buNone/>
                      </a:pPr>
                      <a:r>
                        <a:rPr lang="en-US" sz="3000">
                          <a:latin typeface="Times New Roman"/>
                          <a:ea typeface="Times New Roman"/>
                          <a:cs typeface="Times New Roman"/>
                          <a:sym typeface="Times New Roman"/>
                        </a:rPr>
                        <a:t># of walked or bi</a:t>
                      </a:r>
                      <a:r>
                        <a:rPr lang="en-US" sz="3000">
                          <a:latin typeface="Times New Roman"/>
                          <a:ea typeface="Times New Roman"/>
                          <a:cs typeface="Times New Roman"/>
                          <a:sym typeface="Times New Roman"/>
                        </a:rPr>
                        <a:t>cycled</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1.074</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0.299</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P=0.0003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Age group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0.611</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0.097</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P&lt;0.0001</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Race/ethnicity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0.113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0.106</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P=0.287</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Gender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0.520</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0.267</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P=0.051</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bl>
          </a:graphicData>
        </a:graphic>
      </p:graphicFrame>
      <p:graphicFrame>
        <p:nvGraphicFramePr>
          <p:cNvPr id="110" name="Google Shape;110;p1"/>
          <p:cNvGraphicFramePr/>
          <p:nvPr/>
        </p:nvGraphicFramePr>
        <p:xfrm>
          <a:off x="14473017" y="11726214"/>
          <a:ext cx="3000000" cy="3000000"/>
        </p:xfrm>
        <a:graphic>
          <a:graphicData uri="http://schemas.openxmlformats.org/drawingml/2006/table">
            <a:tbl>
              <a:tblPr bandRow="1" firstRow="1">
                <a:noFill/>
                <a:tableStyleId>{36AE055B-B34B-4B57-8680-1E40CD8A36CE}</a:tableStyleId>
              </a:tblPr>
              <a:tblGrid>
                <a:gridCol w="4761575"/>
                <a:gridCol w="3505200"/>
                <a:gridCol w="3200400"/>
                <a:gridCol w="3142800"/>
              </a:tblGrid>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Predictors </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Estimate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S.E.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P-value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 of moderate activity</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-0.356</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0.282</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P=0.024</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Age group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0.648</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0.097</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P&lt;0.0001</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Race/ethnicity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0.193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0.105</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P=0.0663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Gender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0.485</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0.268</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P=0.070</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bl>
          </a:graphicData>
        </a:graphic>
      </p:graphicFrame>
      <p:graphicFrame>
        <p:nvGraphicFramePr>
          <p:cNvPr id="111" name="Google Shape;111;p1"/>
          <p:cNvGraphicFramePr/>
          <p:nvPr/>
        </p:nvGraphicFramePr>
        <p:xfrm>
          <a:off x="14533505" y="16206031"/>
          <a:ext cx="3000000" cy="3000000"/>
        </p:xfrm>
        <a:graphic>
          <a:graphicData uri="http://schemas.openxmlformats.org/drawingml/2006/table">
            <a:tbl>
              <a:tblPr bandRow="1" firstRow="1">
                <a:noFill/>
                <a:tableStyleId>{36AE055B-B34B-4B57-8680-1E40CD8A36CE}</a:tableStyleId>
              </a:tblPr>
              <a:tblGrid>
                <a:gridCol w="4761575"/>
                <a:gridCol w="3505200"/>
                <a:gridCol w="3200400"/>
                <a:gridCol w="3142800"/>
              </a:tblGrid>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Predictors </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Estimate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S.E.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P-value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 of vigorous activity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-0.149</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0.276</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P=0.063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Age group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0.633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0.100</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P&lt;0.0001</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Race/ethnicity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0.185</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0.104</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P=0.078</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Gender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0.469</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0.269</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P=0.082</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bl>
          </a:graphicData>
        </a:graphic>
      </p:graphicFrame>
      <p:graphicFrame>
        <p:nvGraphicFramePr>
          <p:cNvPr id="112" name="Google Shape;112;p1"/>
          <p:cNvGraphicFramePr/>
          <p:nvPr/>
        </p:nvGraphicFramePr>
        <p:xfrm>
          <a:off x="14443788" y="20681728"/>
          <a:ext cx="3000000" cy="3000000"/>
        </p:xfrm>
        <a:graphic>
          <a:graphicData uri="http://schemas.openxmlformats.org/drawingml/2006/table">
            <a:tbl>
              <a:tblPr bandRow="1" firstRow="1">
                <a:noFill/>
                <a:tableStyleId>{36AE055B-B34B-4B57-8680-1E40CD8A36CE}</a:tableStyleId>
              </a:tblPr>
              <a:tblGrid>
                <a:gridCol w="4761575"/>
                <a:gridCol w="3505200"/>
                <a:gridCol w="3200400"/>
                <a:gridCol w="3142800"/>
              </a:tblGrid>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Predictors </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Estimate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S.E.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P-value</a:t>
                      </a:r>
                      <a:endParaRPr>
                        <a:latin typeface="Times New Roman"/>
                        <a:ea typeface="Times New Roman"/>
                        <a:cs typeface="Times New Roman"/>
                        <a:sym typeface="Times New Roman"/>
                      </a:endParaRPr>
                    </a:p>
                  </a:txBody>
                  <a:tcPr marT="45725" marB="45725" marR="91450" marL="91450">
                    <a:lnB cap="flat" cmpd="sng" w="9525">
                      <a:solidFill>
                        <a:srgbClr val="000000">
                          <a:alpha val="0"/>
                        </a:srgbClr>
                      </a:solidFill>
                      <a:prstDash val="solid"/>
                      <a:round/>
                      <a:headEnd len="sm" w="sm" type="none"/>
                      <a:tailEnd len="sm" w="sm" type="none"/>
                    </a:lnB>
                    <a:solidFill>
                      <a:srgbClr val="980000"/>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 of muscle-strengthen activity</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-0.046</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0.280</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P=0.0025</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Age group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0.595</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0.098</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P&lt;0.0001</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Race/ethnicity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0.150</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0.105</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P=0.153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r h="594575">
                <a:tc>
                  <a:txBody>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Gender </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0.424</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0.268</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c>
                  <a:txBody>
                    <a:bodyPr/>
                    <a:lstStyle/>
                    <a:p>
                      <a:pPr indent="0" lvl="0" marL="0" marR="0" rtl="0" algn="ctr">
                        <a:spcBef>
                          <a:spcPts val="0"/>
                        </a:spcBef>
                        <a:spcAft>
                          <a:spcPts val="0"/>
                        </a:spcAft>
                        <a:buNone/>
                      </a:pPr>
                      <a:r>
                        <a:rPr lang="en-US" sz="3000">
                          <a:latin typeface="Times New Roman"/>
                          <a:ea typeface="Times New Roman"/>
                          <a:cs typeface="Times New Roman"/>
                          <a:sym typeface="Times New Roman"/>
                        </a:rPr>
                        <a:t>P=0.113</a:t>
                      </a:r>
                      <a:endParaRPr>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6B8AF"/>
                    </a:solidFill>
                  </a:tcPr>
                </a:tc>
              </a:tr>
            </a:tbl>
          </a:graphicData>
        </a:graphic>
      </p:graphicFrame>
      <p:sp>
        <p:nvSpPr>
          <p:cNvPr id="113" name="Google Shape;113;p1"/>
          <p:cNvSpPr txBox="1"/>
          <p:nvPr/>
        </p:nvSpPr>
        <p:spPr>
          <a:xfrm>
            <a:off x="777874" y="31309281"/>
            <a:ext cx="7299326" cy="507809"/>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lang="en-US" sz="2700">
                <a:solidFill>
                  <a:schemeClr val="dk1"/>
                </a:solidFill>
                <a:latin typeface="Century Gothic"/>
                <a:ea typeface="Century Gothic"/>
                <a:cs typeface="Century Gothic"/>
                <a:sym typeface="Century Gothic"/>
              </a:rPr>
              <a:t>Table 1. Summary Table of Demographics</a:t>
            </a:r>
            <a:endParaRPr/>
          </a:p>
        </p:txBody>
      </p:sp>
      <p:sp>
        <p:nvSpPr>
          <p:cNvPr id="114" name="Google Shape;114;p1"/>
          <p:cNvSpPr txBox="1"/>
          <p:nvPr/>
        </p:nvSpPr>
        <p:spPr>
          <a:xfrm>
            <a:off x="17471570" y="10744814"/>
            <a:ext cx="8948058" cy="50780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en-US" sz="2700">
                <a:solidFill>
                  <a:schemeClr val="dk1"/>
                </a:solidFill>
                <a:latin typeface="Times New Roman"/>
                <a:ea typeface="Times New Roman"/>
                <a:cs typeface="Times New Roman"/>
                <a:sym typeface="Times New Roman"/>
              </a:rPr>
              <a:t>Table 2. Summary Table of Walk or Bicycled Activity </a:t>
            </a:r>
            <a:endParaRPr>
              <a:latin typeface="Times New Roman"/>
              <a:ea typeface="Times New Roman"/>
              <a:cs typeface="Times New Roman"/>
              <a:sym typeface="Times New Roman"/>
            </a:endParaRPr>
          </a:p>
        </p:txBody>
      </p:sp>
      <p:sp>
        <p:nvSpPr>
          <p:cNvPr id="115" name="Google Shape;115;p1"/>
          <p:cNvSpPr txBox="1"/>
          <p:nvPr/>
        </p:nvSpPr>
        <p:spPr>
          <a:xfrm>
            <a:off x="16785770" y="15219042"/>
            <a:ext cx="10319658" cy="50780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en-US" sz="2700">
                <a:solidFill>
                  <a:schemeClr val="dk1"/>
                </a:solidFill>
                <a:latin typeface="Times New Roman"/>
                <a:ea typeface="Times New Roman"/>
                <a:cs typeface="Times New Roman"/>
                <a:sym typeface="Times New Roman"/>
              </a:rPr>
              <a:t>Table 3. Summary Table of Moderate-intensive Activity</a:t>
            </a:r>
            <a:endParaRPr>
              <a:latin typeface="Times New Roman"/>
              <a:ea typeface="Times New Roman"/>
              <a:cs typeface="Times New Roman"/>
              <a:sym typeface="Times New Roman"/>
            </a:endParaRPr>
          </a:p>
        </p:txBody>
      </p:sp>
      <p:sp>
        <p:nvSpPr>
          <p:cNvPr id="116" name="Google Shape;116;p1"/>
          <p:cNvSpPr txBox="1"/>
          <p:nvPr/>
        </p:nvSpPr>
        <p:spPr>
          <a:xfrm>
            <a:off x="17077925" y="19704906"/>
            <a:ext cx="9341704" cy="50780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en-US" sz="2700">
                <a:solidFill>
                  <a:schemeClr val="dk1"/>
                </a:solidFill>
                <a:latin typeface="Times New Roman"/>
                <a:ea typeface="Times New Roman"/>
                <a:cs typeface="Times New Roman"/>
                <a:sym typeface="Times New Roman"/>
              </a:rPr>
              <a:t>Table 4. Summary Table of Vigorous-</a:t>
            </a:r>
            <a:r>
              <a:rPr lang="en-US" sz="2700">
                <a:solidFill>
                  <a:schemeClr val="dk1"/>
                </a:solidFill>
                <a:latin typeface="Times New Roman"/>
                <a:ea typeface="Times New Roman"/>
                <a:cs typeface="Times New Roman"/>
                <a:sym typeface="Times New Roman"/>
              </a:rPr>
              <a:t>intensity</a:t>
            </a:r>
            <a:r>
              <a:rPr lang="en-US" sz="2700">
                <a:solidFill>
                  <a:schemeClr val="dk1"/>
                </a:solidFill>
                <a:latin typeface="Times New Roman"/>
                <a:ea typeface="Times New Roman"/>
                <a:cs typeface="Times New Roman"/>
                <a:sym typeface="Times New Roman"/>
              </a:rPr>
              <a:t> Activity </a:t>
            </a:r>
            <a:endParaRPr>
              <a:latin typeface="Times New Roman"/>
              <a:ea typeface="Times New Roman"/>
              <a:cs typeface="Times New Roman"/>
              <a:sym typeface="Times New Roman"/>
            </a:endParaRPr>
          </a:p>
        </p:txBody>
      </p:sp>
      <p:sp>
        <p:nvSpPr>
          <p:cNvPr id="117" name="Google Shape;117;p1"/>
          <p:cNvSpPr txBox="1"/>
          <p:nvPr/>
        </p:nvSpPr>
        <p:spPr>
          <a:xfrm>
            <a:off x="17267409" y="24456500"/>
            <a:ext cx="9152220" cy="50780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en-US" sz="2700">
                <a:solidFill>
                  <a:schemeClr val="dk1"/>
                </a:solidFill>
                <a:latin typeface="Times New Roman"/>
                <a:ea typeface="Times New Roman"/>
                <a:cs typeface="Times New Roman"/>
                <a:sym typeface="Times New Roman"/>
              </a:rPr>
              <a:t>Table 5. Summary Table of Muscle-strengthen Activity</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2015-11-28T21:43:48Z</dcterms:created>
  <dc:creator>Microsoft Office User</dc:creator>
</cp:coreProperties>
</file>