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embeddedFontLst>
    <p:embeddedFont>
      <p:font typeface="Roboto" panose="02000000000000000000" pitchFamily="2" charset="0"/>
      <p:regular r:id="rId36"/>
      <p:bold r:id="rId37"/>
      <p:italic r:id="rId38"/>
      <p:boldItalic r:id="rId39"/>
    </p:embeddedFont>
    <p:embeddedFont>
      <p:font typeface="Roboto Slab" pitchFamily="2"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p:cViewPr varScale="1">
        <p:scale>
          <a:sx n="130" d="100"/>
          <a:sy n="130" d="100"/>
        </p:scale>
        <p:origin x="112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636ac62dac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636ac62da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6b4c61f3b0_0_5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6b4c61f3b0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636ac62dac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636ac62da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636ac62dac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636ac62dac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636ac62dac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636ac62dac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6b4c61f3b0_0_5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6b4c61f3b0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636ac62dac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636ac62da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36ac62dac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36ac62da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636ac62dac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636ac62da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let’s look at the difference of injury trend between intentional and unintentional injury.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636ac62dac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636ac62da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order to understand the association between the , we compared</a:t>
            </a:r>
            <a:r>
              <a:rPr lang="en">
                <a:solidFill>
                  <a:schemeClr val="dk1"/>
                </a:solidFill>
              </a:rPr>
              <a:t> intentional and unintentional injury trend. Intentional injuries are injuries occur with purposeful intent, which include assault, gunshot, and stabbing. Unintentional injuries are injuries occur without purposeful intent, which include burn, drowning, fall, machinery, motor vehicle crash, motorcycle crash, pedal, sports, and struck/overexertion.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636ac62da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636ac62da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five-year list of all trauma cases was retrieved from trauma registry of Stony Brook University Hospital. The purpose of the analysis was to explore relationship between the injury incident and trauma-related factors. 11147 observations </a:t>
            </a:r>
            <a:r>
              <a:rPr lang="en">
                <a:solidFill>
                  <a:schemeClr val="dk1"/>
                </a:solidFill>
              </a:rPr>
              <a:t>was included for data analysis. 44.95% of observations were female, and 55.05% of observations were male. Age ranged from 0 to 108 years. Age was categorized as five-year age groups and three stages, including pediatric, adult, and geriatric. Please note that the data structure has some limitations. 45.6% of data were comprised of geriatric group. Therefore, imbalance dataset introduces the limitation that the classes are not represented equally.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6b4c61f3b0_0_5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6b4c61f3b0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This pie chart shows the distribution of intentional injury by three age groups over 5-year period. Intentional injuries occur frequently in adult group, which comprises 89.8% of injury incident. 10.2% of intentional injuries occurs in the pediatric and geriatric group.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6b4c61f3b0_0_5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6b4c61f3b0_0_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the time series perspective, the overall trend for intentional injury incident is moving up over 5 years. The intentional injury trend didn’t display any seasonal trend, but it’s important to note that intentional injury requires attentions all time throughout the year.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6b4c61f3b0_0_5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6b4c61f3b0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pie chart shows the distribution of unintentional injury by three age groups over 5-year period. Unintentional injuries occur frequently in adult and geriatic groups, which comprises 88.9% of injury incident. 11% of unintentional injuries occurs in the pediatric group.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6b4c61f3b0_0_5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6b4c61f3b0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From the time series perspective, the overall trend for unintentional injury incident is moving up over 5 years. The unintentional injury displays seasonal trend with peaks in summer and dips in spring and winter. Again, most trauma cases in the dataset are fall and motor vehicle crash, so it may not accurately reflect seasonal trend of unintentional injury in general.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68f5f410a2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68f5f410a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7571cca23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7571cca2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7571cca23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7571cca23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7571cca23c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7571cca23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7571cca23c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7571cca23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7571cca23c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7571cca23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63574113e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63574113e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All trauma registry cases were categorized by mechanism of injury, which includes assault, burn, drowning, fall, gunshot/stabbing, hanging, machinery, motor vehicle crash, motorcycle crash, other (diving, foreign body, found down, inhalation, and jump/push), other transport (bicycle/boat/plane crash), pedal, sports, and stuck/overexertion.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7571cca23c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7571cca23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7571cca23c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7571cca23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6b4c61f3b0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6b4c61f3b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data analysis report has both strengths and weaknesses. Trauma injury trend helps to understand the relationship between the injury incident and trauma-related factors, which provide evidences to improve the current practice. The data analysis has some limitations. The dataset was imbalance because observations were uneven distributed. The classes are not represented equally, and some mechanism of injury are not large enough to be representative. Due to the limitation of data structure, it will not be an accurate representation of the population.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6b4c61f3b0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6b4c61f3b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 analysis report present five-year trend of trauma injury. Findings will support evidence-based practice of trauma and critical care. The study can be extended by including data from 2022 to compare the influence of pre/post COVID on trauma injury trend. Future research should focus on how to strengthen collaborations between departments to provide quality services to the community. Thank you so much for listening. Please feel free to reach out with any questions or suggestions.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636ac62dac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636ac62dac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let’s look at the injury trend by mechanism of injury in general.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636ac62dac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636ac62da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bar chart shows the overall distribution of mechanism of injury by age groups. Most trauma cases in the dataset are fall, motor vehicle crash, and other.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636ac62dac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636ac62dac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Among people aged over 65, fall is the most common cause of injury.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36ac62da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36ac62d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636ac62dac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636ac62da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636ac62dac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636ac62da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line chart shows the overall trend line from 2017 to 2021. Overall, all trauma cases are moving up.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Trauma Injury Report</a:t>
            </a:r>
            <a:endParaRPr/>
          </a:p>
        </p:txBody>
      </p:sp>
      <p:sp>
        <p:nvSpPr>
          <p:cNvPr id="64" name="Google Shape;64;p13"/>
          <p:cNvSpPr txBox="1">
            <a:spLocks noGrp="1"/>
          </p:cNvSpPr>
          <p:nvPr>
            <p:ph type="subTitle" idx="1"/>
          </p:nvPr>
        </p:nvSpPr>
        <p:spPr>
          <a:xfrm>
            <a:off x="311700" y="2834125"/>
            <a:ext cx="8520600" cy="1217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Han Wang</a:t>
            </a:r>
            <a:endParaRPr dirty="0"/>
          </a:p>
          <a:p>
            <a:pPr marL="0" lvl="0" indent="0" algn="ctr" rtl="0">
              <a:spcBef>
                <a:spcPts val="0"/>
              </a:spcBef>
              <a:spcAft>
                <a:spcPts val="0"/>
              </a:spcAft>
              <a:buNone/>
            </a:pPr>
            <a:r>
              <a:rPr lang="en"/>
              <a:t>12/03/2022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2800"/>
              <a:t>Compare Fall Injury Trend between Geriatric Group and All Age Groups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25" name="Google Shape;125;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6" name="Google Shape;126;p23" title="Chart"/>
          <p:cNvPicPr preferRelativeResize="0"/>
          <p:nvPr/>
        </p:nvPicPr>
        <p:blipFill>
          <a:blip r:embed="rId3">
            <a:alphaModFix/>
          </a:blip>
          <a:stretch>
            <a:fillRect/>
          </a:stretch>
        </p:blipFill>
        <p:spPr>
          <a:xfrm>
            <a:off x="420860" y="0"/>
            <a:ext cx="8302279"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32" name="Google Shape;132;p2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3" name="Google Shape;133;p24" title="Chart"/>
          <p:cNvPicPr preferRelativeResize="0"/>
          <p:nvPr/>
        </p:nvPicPr>
        <p:blipFill>
          <a:blip r:embed="rId3">
            <a:alphaModFix/>
          </a:blip>
          <a:stretch>
            <a:fillRect/>
          </a:stretch>
        </p:blipFill>
        <p:spPr>
          <a:xfrm>
            <a:off x="412836" y="0"/>
            <a:ext cx="8318328"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39" name="Google Shape;139;p2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0" name="Google Shape;140;p25" title="Chart"/>
          <p:cNvPicPr preferRelativeResize="0"/>
          <p:nvPr/>
        </p:nvPicPr>
        <p:blipFill>
          <a:blip r:embed="rId3">
            <a:alphaModFix/>
          </a:blip>
          <a:stretch>
            <a:fillRect/>
          </a:stretch>
        </p:blipFill>
        <p:spPr>
          <a:xfrm>
            <a:off x="412836" y="0"/>
            <a:ext cx="8318328"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2800"/>
              <a:t>Compare MVC Injury Trend between Adult Group and All Age Groups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51" name="Google Shape;151;p2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2" name="Google Shape;152;p27" title="Chart"/>
          <p:cNvPicPr preferRelativeResize="0"/>
          <p:nvPr/>
        </p:nvPicPr>
        <p:blipFill>
          <a:blip r:embed="rId3">
            <a:alphaModFix/>
          </a:blip>
          <a:stretch>
            <a:fillRect/>
          </a:stretch>
        </p:blipFill>
        <p:spPr>
          <a:xfrm>
            <a:off x="301925" y="0"/>
            <a:ext cx="8540150"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58" name="Google Shape;158;p2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9" name="Google Shape;159;p28" title="Chart"/>
          <p:cNvPicPr preferRelativeResize="0"/>
          <p:nvPr/>
        </p:nvPicPr>
        <p:blipFill>
          <a:blip r:embed="rId3">
            <a:alphaModFix/>
          </a:blip>
          <a:stretch>
            <a:fillRect/>
          </a:stretch>
        </p:blipFill>
        <p:spPr>
          <a:xfrm>
            <a:off x="412836" y="0"/>
            <a:ext cx="8318328" cy="514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65" name="Google Shape;165;p2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6" name="Google Shape;166;p29" title="Chart"/>
          <p:cNvPicPr preferRelativeResize="0"/>
          <p:nvPr/>
        </p:nvPicPr>
        <p:blipFill>
          <a:blip r:embed="rId3">
            <a:alphaModFix/>
          </a:blip>
          <a:stretch>
            <a:fillRect/>
          </a:stretch>
        </p:blipFill>
        <p:spPr>
          <a:xfrm>
            <a:off x="412836" y="0"/>
            <a:ext cx="8318328"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2800"/>
              <a:t>Compare Injury Trend between Intentional and Unintentional Injury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Compare Injury Trend between Intentional and Unintentional Injury</a:t>
            </a:r>
            <a:endParaRPr/>
          </a:p>
        </p:txBody>
      </p:sp>
      <p:sp>
        <p:nvSpPr>
          <p:cNvPr id="177" name="Google Shape;177;p31"/>
          <p:cNvSpPr txBox="1">
            <a:spLocks noGrp="1"/>
          </p:cNvSpPr>
          <p:nvPr>
            <p:ph type="body" idx="1"/>
          </p:nvPr>
        </p:nvSpPr>
        <p:spPr>
          <a:xfrm>
            <a:off x="311700" y="13810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u="sng"/>
              <a:t>Intentional Injury (N=530): </a:t>
            </a:r>
            <a:endParaRPr sz="1800" u="sng"/>
          </a:p>
          <a:p>
            <a:pPr marL="457200" lvl="0" indent="-330200" algn="l" rtl="0">
              <a:spcBef>
                <a:spcPts val="1200"/>
              </a:spcBef>
              <a:spcAft>
                <a:spcPts val="0"/>
              </a:spcAft>
              <a:buSzPts val="1600"/>
              <a:buChar char="●"/>
            </a:pPr>
            <a:r>
              <a:rPr lang="en" sz="1600"/>
              <a:t>Assault</a:t>
            </a:r>
            <a:endParaRPr sz="1600"/>
          </a:p>
          <a:p>
            <a:pPr marL="457200" lvl="0" indent="-330200" algn="l" rtl="0">
              <a:spcBef>
                <a:spcPts val="0"/>
              </a:spcBef>
              <a:spcAft>
                <a:spcPts val="0"/>
              </a:spcAft>
              <a:buSzPts val="1600"/>
              <a:buChar char="●"/>
            </a:pPr>
            <a:r>
              <a:rPr lang="en" sz="1600"/>
              <a:t>Gunshot/Stabbing (GSW/STAB)</a:t>
            </a:r>
            <a:endParaRPr sz="1600"/>
          </a:p>
        </p:txBody>
      </p:sp>
      <p:sp>
        <p:nvSpPr>
          <p:cNvPr id="178" name="Google Shape;178;p31"/>
          <p:cNvSpPr txBox="1">
            <a:spLocks noGrp="1"/>
          </p:cNvSpPr>
          <p:nvPr>
            <p:ph type="body" idx="2"/>
          </p:nvPr>
        </p:nvSpPr>
        <p:spPr>
          <a:xfrm>
            <a:off x="4832400" y="13810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u="sng"/>
              <a:t>Unintentional Injury (N=10150): </a:t>
            </a:r>
            <a:endParaRPr sz="1800" u="sng"/>
          </a:p>
          <a:p>
            <a:pPr marL="457200" lvl="0" indent="-330200" algn="l" rtl="0">
              <a:spcBef>
                <a:spcPts val="1200"/>
              </a:spcBef>
              <a:spcAft>
                <a:spcPts val="0"/>
              </a:spcAft>
              <a:buSzPts val="1600"/>
              <a:buChar char="●"/>
            </a:pPr>
            <a:r>
              <a:rPr lang="en" sz="1600"/>
              <a:t>Burn</a:t>
            </a:r>
            <a:endParaRPr sz="1600"/>
          </a:p>
          <a:p>
            <a:pPr marL="457200" lvl="0" indent="-330200" algn="l" rtl="0">
              <a:spcBef>
                <a:spcPts val="0"/>
              </a:spcBef>
              <a:spcAft>
                <a:spcPts val="0"/>
              </a:spcAft>
              <a:buSzPts val="1600"/>
              <a:buChar char="●"/>
            </a:pPr>
            <a:r>
              <a:rPr lang="en" sz="1600"/>
              <a:t>Drowning </a:t>
            </a:r>
            <a:endParaRPr sz="1600"/>
          </a:p>
          <a:p>
            <a:pPr marL="457200" lvl="0" indent="-330200" algn="l" rtl="0">
              <a:spcBef>
                <a:spcPts val="0"/>
              </a:spcBef>
              <a:spcAft>
                <a:spcPts val="0"/>
              </a:spcAft>
              <a:buSzPts val="1600"/>
              <a:buChar char="●"/>
            </a:pPr>
            <a:r>
              <a:rPr lang="en" sz="1600"/>
              <a:t>Fall</a:t>
            </a:r>
            <a:endParaRPr sz="1600"/>
          </a:p>
          <a:p>
            <a:pPr marL="457200" lvl="0" indent="-330200" algn="l" rtl="0">
              <a:spcBef>
                <a:spcPts val="0"/>
              </a:spcBef>
              <a:spcAft>
                <a:spcPts val="0"/>
              </a:spcAft>
              <a:buSzPts val="1600"/>
              <a:buChar char="●"/>
            </a:pPr>
            <a:r>
              <a:rPr lang="en" sz="1600"/>
              <a:t>Machinery</a:t>
            </a:r>
            <a:endParaRPr sz="1600"/>
          </a:p>
          <a:p>
            <a:pPr marL="457200" lvl="0" indent="-330200" algn="l" rtl="0">
              <a:spcBef>
                <a:spcPts val="0"/>
              </a:spcBef>
              <a:spcAft>
                <a:spcPts val="0"/>
              </a:spcAft>
              <a:buSzPts val="1600"/>
              <a:buChar char="●"/>
            </a:pPr>
            <a:r>
              <a:rPr lang="en" sz="1600"/>
              <a:t>Motor Vehicle Crash (MVC) </a:t>
            </a:r>
            <a:endParaRPr sz="1600"/>
          </a:p>
          <a:p>
            <a:pPr marL="457200" lvl="0" indent="-330200" algn="l" rtl="0">
              <a:spcBef>
                <a:spcPts val="0"/>
              </a:spcBef>
              <a:spcAft>
                <a:spcPts val="0"/>
              </a:spcAft>
              <a:buSzPts val="1600"/>
              <a:buChar char="●"/>
            </a:pPr>
            <a:r>
              <a:rPr lang="en" sz="1600"/>
              <a:t>Motorcycle Crash (MCC)</a:t>
            </a:r>
            <a:endParaRPr sz="1600"/>
          </a:p>
          <a:p>
            <a:pPr marL="457200" lvl="0" indent="-330200" algn="l" rtl="0">
              <a:spcBef>
                <a:spcPts val="0"/>
              </a:spcBef>
              <a:spcAft>
                <a:spcPts val="0"/>
              </a:spcAft>
              <a:buSzPts val="1600"/>
              <a:buChar char="●"/>
            </a:pPr>
            <a:r>
              <a:rPr lang="en" sz="1600"/>
              <a:t>Pedal</a:t>
            </a:r>
            <a:endParaRPr sz="1600"/>
          </a:p>
          <a:p>
            <a:pPr marL="457200" lvl="0" indent="-330200" algn="l" rtl="0">
              <a:spcBef>
                <a:spcPts val="0"/>
              </a:spcBef>
              <a:spcAft>
                <a:spcPts val="0"/>
              </a:spcAft>
              <a:buSzPts val="1600"/>
              <a:buChar char="●"/>
            </a:pPr>
            <a:r>
              <a:rPr lang="en" sz="1600"/>
              <a:t>Sports</a:t>
            </a:r>
            <a:endParaRPr sz="1600"/>
          </a:p>
          <a:p>
            <a:pPr marL="457200" lvl="0" indent="-330200" algn="l" rtl="0">
              <a:spcBef>
                <a:spcPts val="0"/>
              </a:spcBef>
              <a:spcAft>
                <a:spcPts val="0"/>
              </a:spcAft>
              <a:buSzPts val="1600"/>
              <a:buChar char="●"/>
            </a:pPr>
            <a:r>
              <a:rPr lang="en" sz="1600"/>
              <a:t>Struck/Overexertion</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Source and Structure</a:t>
            </a:r>
            <a:endParaRPr/>
          </a:p>
        </p:txBody>
      </p:sp>
      <p:sp>
        <p:nvSpPr>
          <p:cNvPr id="70" name="Google Shape;70;p14"/>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a:t>Five-year list of all trauma registry cases</a:t>
            </a:r>
            <a:endParaRPr sz="2000"/>
          </a:p>
          <a:p>
            <a:pPr marL="457200" lvl="0" indent="-355600" algn="l" rtl="0">
              <a:spcBef>
                <a:spcPts val="0"/>
              </a:spcBef>
              <a:spcAft>
                <a:spcPts val="0"/>
              </a:spcAft>
              <a:buSzPts val="2000"/>
              <a:buChar char="●"/>
            </a:pPr>
            <a:r>
              <a:rPr lang="en" sz="2000"/>
              <a:t>Sample size = 11147 </a:t>
            </a:r>
            <a:endParaRPr sz="2000"/>
          </a:p>
          <a:p>
            <a:pPr marL="457200" lvl="0" indent="-355600" algn="l" rtl="0">
              <a:spcBef>
                <a:spcPts val="0"/>
              </a:spcBef>
              <a:spcAft>
                <a:spcPts val="0"/>
              </a:spcAft>
              <a:buSzPts val="2000"/>
              <a:buChar char="●"/>
            </a:pPr>
            <a:r>
              <a:rPr lang="en" sz="2000"/>
              <a:t>Gender: </a:t>
            </a:r>
            <a:endParaRPr sz="2000"/>
          </a:p>
          <a:p>
            <a:pPr marL="914400" lvl="1" indent="-330200" algn="l" rtl="0">
              <a:spcBef>
                <a:spcPts val="0"/>
              </a:spcBef>
              <a:spcAft>
                <a:spcPts val="0"/>
              </a:spcAft>
              <a:buSzPts val="1600"/>
              <a:buChar char="○"/>
            </a:pPr>
            <a:r>
              <a:rPr lang="en" sz="1600"/>
              <a:t>Female (N= 5011): 44.95%; </a:t>
            </a:r>
            <a:endParaRPr sz="1600"/>
          </a:p>
          <a:p>
            <a:pPr marL="914400" lvl="1" indent="-330200" algn="l" rtl="0">
              <a:spcBef>
                <a:spcPts val="0"/>
              </a:spcBef>
              <a:spcAft>
                <a:spcPts val="0"/>
              </a:spcAft>
              <a:buSzPts val="1600"/>
              <a:buChar char="○"/>
            </a:pPr>
            <a:r>
              <a:rPr lang="en" sz="1600"/>
              <a:t>Male (N= 11147): 55.05%.</a:t>
            </a:r>
            <a:endParaRPr sz="1600"/>
          </a:p>
        </p:txBody>
      </p:sp>
      <p:sp>
        <p:nvSpPr>
          <p:cNvPr id="71" name="Google Shape;71;p14"/>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a:t>Age ranges from 0 to 108 years</a:t>
            </a:r>
            <a:endParaRPr sz="2000"/>
          </a:p>
          <a:p>
            <a:pPr marL="457200" lvl="0" indent="-355600" algn="l" rtl="0">
              <a:spcBef>
                <a:spcPts val="0"/>
              </a:spcBef>
              <a:spcAft>
                <a:spcPts val="0"/>
              </a:spcAft>
              <a:buSzPts val="2000"/>
              <a:buChar char="●"/>
            </a:pPr>
            <a:r>
              <a:rPr lang="en" sz="2000"/>
              <a:t>Age Groups: </a:t>
            </a:r>
            <a:endParaRPr sz="2000"/>
          </a:p>
          <a:p>
            <a:pPr marL="914400" lvl="1" indent="-330200" algn="l" rtl="0">
              <a:spcBef>
                <a:spcPts val="0"/>
              </a:spcBef>
              <a:spcAft>
                <a:spcPts val="0"/>
              </a:spcAft>
              <a:buSzPts val="1600"/>
              <a:buChar char="○"/>
            </a:pPr>
            <a:r>
              <a:rPr lang="en" sz="1600"/>
              <a:t>Five-year age groups</a:t>
            </a:r>
            <a:endParaRPr sz="1600"/>
          </a:p>
          <a:p>
            <a:pPr marL="457200" lvl="0" indent="-355600" algn="l" rtl="0">
              <a:spcBef>
                <a:spcPts val="0"/>
              </a:spcBef>
              <a:spcAft>
                <a:spcPts val="0"/>
              </a:spcAft>
              <a:buSzPts val="2000"/>
              <a:buChar char="●"/>
            </a:pPr>
            <a:r>
              <a:rPr lang="en" sz="2000"/>
              <a:t>Stages:</a:t>
            </a:r>
            <a:endParaRPr sz="2000"/>
          </a:p>
          <a:p>
            <a:pPr marL="914400" lvl="1" indent="-330200" algn="l" rtl="0">
              <a:spcBef>
                <a:spcPts val="0"/>
              </a:spcBef>
              <a:spcAft>
                <a:spcPts val="0"/>
              </a:spcAft>
              <a:buSzPts val="1600"/>
              <a:buChar char="○"/>
            </a:pPr>
            <a:r>
              <a:rPr lang="en" sz="1600"/>
              <a:t>Pediatric (N=1272): 0 to 14 years </a:t>
            </a:r>
            <a:endParaRPr sz="1600"/>
          </a:p>
          <a:p>
            <a:pPr marL="914400" lvl="1" indent="-330200" algn="l" rtl="0">
              <a:spcBef>
                <a:spcPts val="0"/>
              </a:spcBef>
              <a:spcAft>
                <a:spcPts val="0"/>
              </a:spcAft>
              <a:buSzPts val="1600"/>
              <a:buChar char="○"/>
            </a:pPr>
            <a:r>
              <a:rPr lang="en" sz="1600"/>
              <a:t>Adult (N=4792): 15 to 64 years </a:t>
            </a:r>
            <a:endParaRPr sz="1600"/>
          </a:p>
          <a:p>
            <a:pPr marL="914400" lvl="1" indent="-330200" algn="l" rtl="0">
              <a:spcBef>
                <a:spcPts val="0"/>
              </a:spcBef>
              <a:spcAft>
                <a:spcPts val="0"/>
              </a:spcAft>
              <a:buSzPts val="1600"/>
              <a:buChar char="○"/>
            </a:pPr>
            <a:r>
              <a:rPr lang="en" sz="1600"/>
              <a:t>Geriatric (N=5083): 65+ years </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84" name="Google Shape;184;p32"/>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85" name="Google Shape;185;p32"/>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86" name="Google Shape;186;p32"/>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a:t>
            </a:r>
            <a:endParaRPr/>
          </a:p>
        </p:txBody>
      </p:sp>
      <p:pic>
        <p:nvPicPr>
          <p:cNvPr id="187" name="Google Shape;187;p32" title="Chart"/>
          <p:cNvPicPr preferRelativeResize="0"/>
          <p:nvPr/>
        </p:nvPicPr>
        <p:blipFill>
          <a:blip r:embed="rId3">
            <a:alphaModFix/>
          </a:blip>
          <a:stretch>
            <a:fillRect/>
          </a:stretch>
        </p:blipFill>
        <p:spPr>
          <a:xfrm>
            <a:off x="412836" y="0"/>
            <a:ext cx="8318328" cy="5143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93" name="Google Shape;193;p3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4" name="Google Shape;194;p33" title="Chart"/>
          <p:cNvPicPr preferRelativeResize="0"/>
          <p:nvPr/>
        </p:nvPicPr>
        <p:blipFill>
          <a:blip r:embed="rId3">
            <a:alphaModFix/>
          </a:blip>
          <a:stretch>
            <a:fillRect/>
          </a:stretch>
        </p:blipFill>
        <p:spPr>
          <a:xfrm>
            <a:off x="412836" y="0"/>
            <a:ext cx="8318328" cy="51434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200" name="Google Shape;200;p3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1" name="Google Shape;201;p34" title="Chart"/>
          <p:cNvPicPr preferRelativeResize="0"/>
          <p:nvPr/>
        </p:nvPicPr>
        <p:blipFill>
          <a:blip r:embed="rId3">
            <a:alphaModFix/>
          </a:blip>
          <a:stretch>
            <a:fillRect/>
          </a:stretch>
        </p:blipFill>
        <p:spPr>
          <a:xfrm>
            <a:off x="412836" y="0"/>
            <a:ext cx="8318328" cy="51434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207" name="Google Shape;207;p3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8" name="Google Shape;208;p35" title="Chart"/>
          <p:cNvPicPr preferRelativeResize="0"/>
          <p:nvPr/>
        </p:nvPicPr>
        <p:blipFill>
          <a:blip r:embed="rId3">
            <a:alphaModFix/>
          </a:blip>
          <a:stretch>
            <a:fillRect/>
          </a:stretch>
        </p:blipFill>
        <p:spPr>
          <a:xfrm>
            <a:off x="412836" y="0"/>
            <a:ext cx="8318328" cy="5143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Spatial Analysis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219" name="Google Shape;219;p3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0" name="Google Shape;220;p37"/>
          <p:cNvPicPr preferRelativeResize="0"/>
          <p:nvPr/>
        </p:nvPicPr>
        <p:blipFill>
          <a:blip r:embed="rId3">
            <a:alphaModFix/>
          </a:blip>
          <a:stretch>
            <a:fillRect/>
          </a:stretch>
        </p:blipFill>
        <p:spPr>
          <a:xfrm>
            <a:off x="0" y="727695"/>
            <a:ext cx="9144002" cy="368811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226" name="Google Shape;226;p3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7" name="Google Shape;227;p38"/>
          <p:cNvPicPr preferRelativeResize="0"/>
          <p:nvPr/>
        </p:nvPicPr>
        <p:blipFill>
          <a:blip r:embed="rId3">
            <a:alphaModFix/>
          </a:blip>
          <a:stretch>
            <a:fillRect/>
          </a:stretch>
        </p:blipFill>
        <p:spPr>
          <a:xfrm>
            <a:off x="0" y="727695"/>
            <a:ext cx="9144002" cy="368811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233" name="Google Shape;233;p3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34" name="Google Shape;234;p39"/>
          <p:cNvPicPr preferRelativeResize="0"/>
          <p:nvPr/>
        </p:nvPicPr>
        <p:blipFill>
          <a:blip r:embed="rId3">
            <a:alphaModFix/>
          </a:blip>
          <a:stretch>
            <a:fillRect/>
          </a:stretch>
        </p:blipFill>
        <p:spPr>
          <a:xfrm>
            <a:off x="0" y="467504"/>
            <a:ext cx="9143999" cy="420849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240" name="Google Shape;240;p4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41" name="Google Shape;241;p40"/>
          <p:cNvPicPr preferRelativeResize="0"/>
          <p:nvPr/>
        </p:nvPicPr>
        <p:blipFill>
          <a:blip r:embed="rId3">
            <a:alphaModFix/>
          </a:blip>
          <a:stretch>
            <a:fillRect/>
          </a:stretch>
        </p:blipFill>
        <p:spPr>
          <a:xfrm>
            <a:off x="0" y="727695"/>
            <a:ext cx="9144002" cy="368811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247" name="Google Shape;247;p4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48" name="Google Shape;248;p41"/>
          <p:cNvPicPr preferRelativeResize="0"/>
          <p:nvPr/>
        </p:nvPicPr>
        <p:blipFill>
          <a:blip r:embed="rId3">
            <a:alphaModFix/>
          </a:blip>
          <a:stretch>
            <a:fillRect/>
          </a:stretch>
        </p:blipFill>
        <p:spPr>
          <a:xfrm>
            <a:off x="0" y="467504"/>
            <a:ext cx="9143999" cy="420849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Mechanism of Injury</a:t>
            </a:r>
            <a:endParaRPr/>
          </a:p>
        </p:txBody>
      </p:sp>
      <p:sp>
        <p:nvSpPr>
          <p:cNvPr id="77" name="Google Shape;77;p1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Assault </a:t>
            </a:r>
            <a:endParaRPr sz="1800"/>
          </a:p>
          <a:p>
            <a:pPr marL="457200" lvl="0" indent="-342900" algn="l" rtl="0">
              <a:spcBef>
                <a:spcPts val="0"/>
              </a:spcBef>
              <a:spcAft>
                <a:spcPts val="0"/>
              </a:spcAft>
              <a:buSzPts val="1800"/>
              <a:buChar char="●"/>
            </a:pPr>
            <a:r>
              <a:rPr lang="en" sz="1800"/>
              <a:t>Burn</a:t>
            </a:r>
            <a:endParaRPr sz="1800"/>
          </a:p>
          <a:p>
            <a:pPr marL="457200" lvl="0" indent="-342900" algn="l" rtl="0">
              <a:spcBef>
                <a:spcPts val="0"/>
              </a:spcBef>
              <a:spcAft>
                <a:spcPts val="0"/>
              </a:spcAft>
              <a:buSzPts val="1800"/>
              <a:buChar char="●"/>
            </a:pPr>
            <a:r>
              <a:rPr lang="en" sz="1800"/>
              <a:t>Drowning </a:t>
            </a:r>
            <a:endParaRPr sz="1800"/>
          </a:p>
          <a:p>
            <a:pPr marL="457200" lvl="0" indent="-342900" algn="l" rtl="0">
              <a:spcBef>
                <a:spcPts val="0"/>
              </a:spcBef>
              <a:spcAft>
                <a:spcPts val="0"/>
              </a:spcAft>
              <a:buSzPts val="1800"/>
              <a:buChar char="●"/>
            </a:pPr>
            <a:r>
              <a:rPr lang="en" sz="1800"/>
              <a:t>Fall (All Fall Categories)</a:t>
            </a:r>
            <a:endParaRPr sz="1800"/>
          </a:p>
          <a:p>
            <a:pPr marL="457200" lvl="0" indent="-342900" algn="l" rtl="0">
              <a:spcBef>
                <a:spcPts val="0"/>
              </a:spcBef>
              <a:spcAft>
                <a:spcPts val="0"/>
              </a:spcAft>
              <a:buSzPts val="1800"/>
              <a:buChar char="●"/>
            </a:pPr>
            <a:r>
              <a:rPr lang="en" sz="1800"/>
              <a:t>Gunshot/Stabbing (GSW/STAB)</a:t>
            </a:r>
            <a:endParaRPr sz="1800"/>
          </a:p>
          <a:p>
            <a:pPr marL="457200" lvl="0" indent="-342900" algn="l" rtl="0">
              <a:spcBef>
                <a:spcPts val="0"/>
              </a:spcBef>
              <a:spcAft>
                <a:spcPts val="0"/>
              </a:spcAft>
              <a:buSzPts val="1800"/>
              <a:buChar char="●"/>
            </a:pPr>
            <a:r>
              <a:rPr lang="en" sz="1800"/>
              <a:t>Hanging</a:t>
            </a:r>
            <a:endParaRPr sz="1800"/>
          </a:p>
          <a:p>
            <a:pPr marL="457200" lvl="0" indent="-342900" algn="l" rtl="0">
              <a:spcBef>
                <a:spcPts val="0"/>
              </a:spcBef>
              <a:spcAft>
                <a:spcPts val="0"/>
              </a:spcAft>
              <a:buSzPts val="1800"/>
              <a:buChar char="●"/>
            </a:pPr>
            <a:r>
              <a:rPr lang="en" sz="1800"/>
              <a:t>Machinery</a:t>
            </a:r>
            <a:endParaRPr sz="1800"/>
          </a:p>
          <a:p>
            <a:pPr marL="457200" lvl="0" indent="-342900" algn="l" rtl="0">
              <a:spcBef>
                <a:spcPts val="0"/>
              </a:spcBef>
              <a:spcAft>
                <a:spcPts val="0"/>
              </a:spcAft>
              <a:buSzPts val="1800"/>
              <a:buChar char="●"/>
            </a:pPr>
            <a:r>
              <a:rPr lang="en" sz="1800"/>
              <a:t>Motor Vehicle Crash (MVC)</a:t>
            </a:r>
            <a:endParaRPr sz="1800"/>
          </a:p>
          <a:p>
            <a:pPr marL="457200" lvl="0" indent="-342900" algn="l" rtl="0">
              <a:spcBef>
                <a:spcPts val="0"/>
              </a:spcBef>
              <a:spcAft>
                <a:spcPts val="0"/>
              </a:spcAft>
              <a:buSzPts val="1800"/>
              <a:buChar char="●"/>
            </a:pPr>
            <a:r>
              <a:rPr lang="en" sz="1800"/>
              <a:t>Motorcycle Crash (MCC)</a:t>
            </a:r>
            <a:endParaRPr sz="1800"/>
          </a:p>
        </p:txBody>
      </p:sp>
      <p:sp>
        <p:nvSpPr>
          <p:cNvPr id="78" name="Google Shape;78;p1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Other (Diving, Foreign Body, Found Down, Inhalation,  and Jump/Push)</a:t>
            </a:r>
            <a:endParaRPr sz="1800"/>
          </a:p>
          <a:p>
            <a:pPr marL="457200" lvl="0" indent="-342900" algn="l" rtl="0">
              <a:spcBef>
                <a:spcPts val="0"/>
              </a:spcBef>
              <a:spcAft>
                <a:spcPts val="0"/>
              </a:spcAft>
              <a:buSzPts val="1800"/>
              <a:buChar char="●"/>
            </a:pPr>
            <a:r>
              <a:rPr lang="en" sz="1800"/>
              <a:t>Other Transport (Bicycle/Boat/Plane Crash)</a:t>
            </a:r>
            <a:endParaRPr sz="1800"/>
          </a:p>
          <a:p>
            <a:pPr marL="457200" lvl="0" indent="-342900" algn="l" rtl="0">
              <a:spcBef>
                <a:spcPts val="0"/>
              </a:spcBef>
              <a:spcAft>
                <a:spcPts val="0"/>
              </a:spcAft>
              <a:buSzPts val="1800"/>
              <a:buChar char="●"/>
            </a:pPr>
            <a:r>
              <a:rPr lang="en" sz="1800"/>
              <a:t>Pedal</a:t>
            </a:r>
            <a:endParaRPr sz="1800"/>
          </a:p>
          <a:p>
            <a:pPr marL="457200" lvl="0" indent="-342900" algn="l" rtl="0">
              <a:spcBef>
                <a:spcPts val="0"/>
              </a:spcBef>
              <a:spcAft>
                <a:spcPts val="0"/>
              </a:spcAft>
              <a:buSzPts val="1800"/>
              <a:buChar char="●"/>
            </a:pPr>
            <a:r>
              <a:rPr lang="en" sz="1800"/>
              <a:t>Sports</a:t>
            </a:r>
            <a:endParaRPr sz="1800"/>
          </a:p>
          <a:p>
            <a:pPr marL="457200" lvl="0" indent="-342900" algn="l" rtl="0">
              <a:spcBef>
                <a:spcPts val="0"/>
              </a:spcBef>
              <a:spcAft>
                <a:spcPts val="0"/>
              </a:spcAft>
              <a:buSzPts val="1800"/>
              <a:buChar char="●"/>
            </a:pPr>
            <a:r>
              <a:rPr lang="en" sz="1800"/>
              <a:t>Struck/Overexertion</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254" name="Google Shape;254;p4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55" name="Google Shape;255;p42"/>
          <p:cNvPicPr preferRelativeResize="0"/>
          <p:nvPr/>
        </p:nvPicPr>
        <p:blipFill>
          <a:blip r:embed="rId3">
            <a:alphaModFix/>
          </a:blip>
          <a:stretch>
            <a:fillRect/>
          </a:stretch>
        </p:blipFill>
        <p:spPr>
          <a:xfrm>
            <a:off x="0" y="727695"/>
            <a:ext cx="9144002" cy="368811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261" name="Google Shape;261;p4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62" name="Google Shape;262;p43"/>
          <p:cNvPicPr preferRelativeResize="0"/>
          <p:nvPr/>
        </p:nvPicPr>
        <p:blipFill>
          <a:blip r:embed="rId3">
            <a:alphaModFix/>
          </a:blip>
          <a:stretch>
            <a:fillRect/>
          </a:stretch>
        </p:blipFill>
        <p:spPr>
          <a:xfrm>
            <a:off x="0" y="467504"/>
            <a:ext cx="9143999" cy="420849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Strengths and Weaknesses</a:t>
            </a:r>
            <a:endParaRPr/>
          </a:p>
        </p:txBody>
      </p:sp>
      <p:sp>
        <p:nvSpPr>
          <p:cNvPr id="268" name="Google Shape;268;p4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Strengths:</a:t>
            </a:r>
            <a:endParaRPr/>
          </a:p>
          <a:p>
            <a:pPr marL="914400" lvl="1" indent="-317500" algn="l" rtl="0">
              <a:lnSpc>
                <a:spcPct val="150000"/>
              </a:lnSpc>
              <a:spcBef>
                <a:spcPts val="0"/>
              </a:spcBef>
              <a:spcAft>
                <a:spcPts val="0"/>
              </a:spcAft>
              <a:buSzPts val="1400"/>
              <a:buChar char="○"/>
            </a:pPr>
            <a:r>
              <a:rPr lang="en"/>
              <a:t>Understand the relationship between the injury incident and trauma-related factors. </a:t>
            </a:r>
            <a:endParaRPr/>
          </a:p>
          <a:p>
            <a:pPr marL="914400" lvl="1" indent="-317500" algn="l" rtl="0">
              <a:lnSpc>
                <a:spcPct val="150000"/>
              </a:lnSpc>
              <a:spcBef>
                <a:spcPts val="0"/>
              </a:spcBef>
              <a:spcAft>
                <a:spcPts val="0"/>
              </a:spcAft>
              <a:buSzPts val="1400"/>
              <a:buChar char="○"/>
            </a:pPr>
            <a:r>
              <a:rPr lang="en"/>
              <a:t>Provide evidences to improve the current practice</a:t>
            </a:r>
            <a:endParaRPr/>
          </a:p>
          <a:p>
            <a:pPr marL="457200" lvl="0" indent="-342900" algn="l" rtl="0">
              <a:lnSpc>
                <a:spcPct val="150000"/>
              </a:lnSpc>
              <a:spcBef>
                <a:spcPts val="0"/>
              </a:spcBef>
              <a:spcAft>
                <a:spcPts val="0"/>
              </a:spcAft>
              <a:buSzPts val="1800"/>
              <a:buChar char="●"/>
            </a:pPr>
            <a:r>
              <a:rPr lang="en"/>
              <a:t>Weaknesses: </a:t>
            </a:r>
            <a:endParaRPr/>
          </a:p>
          <a:p>
            <a:pPr marL="914400" lvl="1" indent="-317500" algn="l" rtl="0">
              <a:lnSpc>
                <a:spcPct val="150000"/>
              </a:lnSpc>
              <a:spcBef>
                <a:spcPts val="0"/>
              </a:spcBef>
              <a:spcAft>
                <a:spcPts val="0"/>
              </a:spcAft>
              <a:buSzPts val="1400"/>
              <a:buChar char="○"/>
            </a:pPr>
            <a:r>
              <a:rPr lang="en"/>
              <a:t>Imbalanced dataset: Uneven distribution of observations.  </a:t>
            </a:r>
            <a:endParaRPr/>
          </a:p>
          <a:p>
            <a:pPr marL="914400" lvl="1" indent="-317500" algn="l" rtl="0">
              <a:lnSpc>
                <a:spcPct val="150000"/>
              </a:lnSpc>
              <a:spcBef>
                <a:spcPts val="0"/>
              </a:spcBef>
              <a:spcAft>
                <a:spcPts val="0"/>
              </a:spcAft>
              <a:buSzPts val="1400"/>
              <a:buChar char="○"/>
            </a:pPr>
            <a:r>
              <a:rPr lang="en"/>
              <a:t>The classes are not represented equally.  </a:t>
            </a:r>
            <a:endParaRPr/>
          </a:p>
          <a:p>
            <a:pPr marL="914400" lvl="1" indent="-317500" algn="l" rtl="0">
              <a:lnSpc>
                <a:spcPct val="150000"/>
              </a:lnSpc>
              <a:spcBef>
                <a:spcPts val="0"/>
              </a:spcBef>
              <a:spcAft>
                <a:spcPts val="0"/>
              </a:spcAft>
              <a:buSzPts val="1400"/>
              <a:buChar char="○"/>
            </a:pPr>
            <a:r>
              <a:rPr lang="en"/>
              <a:t>Some mechanism of injury are not large enough to be representative.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Conclusions and Recommendations for Future Research</a:t>
            </a:r>
            <a:endParaRPr/>
          </a:p>
        </p:txBody>
      </p:sp>
      <p:sp>
        <p:nvSpPr>
          <p:cNvPr id="274" name="Google Shape;274;p4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The data analysis report present five-year trauma injury trend.</a:t>
            </a:r>
            <a:endParaRPr/>
          </a:p>
          <a:p>
            <a:pPr marL="457200" lvl="0" indent="-342900" algn="l" rtl="0">
              <a:lnSpc>
                <a:spcPct val="150000"/>
              </a:lnSpc>
              <a:spcBef>
                <a:spcPts val="0"/>
              </a:spcBef>
              <a:spcAft>
                <a:spcPts val="0"/>
              </a:spcAft>
              <a:buSzPts val="1800"/>
              <a:buChar char="●"/>
            </a:pPr>
            <a:r>
              <a:rPr lang="en"/>
              <a:t>Evidence-based practice of trauma and critical care.  </a:t>
            </a:r>
            <a:endParaRPr/>
          </a:p>
          <a:p>
            <a:pPr marL="457200" lvl="0" indent="-342900" algn="l" rtl="0">
              <a:lnSpc>
                <a:spcPct val="150000"/>
              </a:lnSpc>
              <a:spcBef>
                <a:spcPts val="0"/>
              </a:spcBef>
              <a:spcAft>
                <a:spcPts val="0"/>
              </a:spcAft>
              <a:buSzPts val="1800"/>
              <a:buChar char="●"/>
            </a:pPr>
            <a:r>
              <a:rPr lang="en"/>
              <a:t>The study can be extended by including data from 2022 to compare the influence of pre/post COVID on trauma injury trend. </a:t>
            </a:r>
            <a:endParaRPr/>
          </a:p>
          <a:p>
            <a:pPr marL="457200" lvl="0" indent="-342900" algn="l" rtl="0">
              <a:lnSpc>
                <a:spcPct val="150000"/>
              </a:lnSpc>
              <a:spcBef>
                <a:spcPts val="0"/>
              </a:spcBef>
              <a:spcAft>
                <a:spcPts val="0"/>
              </a:spcAft>
              <a:buSzPts val="1800"/>
              <a:buChar char="●"/>
            </a:pPr>
            <a:r>
              <a:rPr lang="en"/>
              <a:t>Future research should focus on how to strengthen collaborations between departments to provide quality services to the community.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2800"/>
              <a:t>Overview of Injury Trend by Mechanism of Injury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89" name="Google Shape;89;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0" name="Google Shape;90;p17" title="Chart"/>
          <p:cNvPicPr preferRelativeResize="0"/>
          <p:nvPr/>
        </p:nvPicPr>
        <p:blipFill>
          <a:blip r:embed="rId3">
            <a:alphaModFix/>
          </a:blip>
          <a:stretch>
            <a:fillRect/>
          </a:stretch>
        </p:blipFill>
        <p:spPr>
          <a:xfrm>
            <a:off x="67572" y="0"/>
            <a:ext cx="9008856"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96" name="Google Shape;96;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7" name="Google Shape;97;p18" title="Chart"/>
          <p:cNvPicPr preferRelativeResize="0"/>
          <p:nvPr/>
        </p:nvPicPr>
        <p:blipFill>
          <a:blip r:embed="rId3">
            <a:alphaModFix/>
          </a:blip>
          <a:stretch>
            <a:fillRect/>
          </a:stretch>
        </p:blipFill>
        <p:spPr>
          <a:xfrm>
            <a:off x="684837" y="0"/>
            <a:ext cx="7774328"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b="1"/>
              <a:t>Time Series Analysis</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2800"/>
              <a:t>Overview of Injury Trend by Mechanism of Injury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13" name="Google Shape;113;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4" name="Google Shape;114;p21" title="Chart"/>
          <p:cNvPicPr preferRelativeResize="0"/>
          <p:nvPr/>
        </p:nvPicPr>
        <p:blipFill>
          <a:blip r:embed="rId3">
            <a:alphaModFix/>
          </a:blip>
          <a:stretch>
            <a:fillRect/>
          </a:stretch>
        </p:blipFill>
        <p:spPr>
          <a:xfrm>
            <a:off x="149155" y="0"/>
            <a:ext cx="8845690" cy="5143500"/>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1110</Words>
  <Application>Microsoft Macintosh PowerPoint</Application>
  <PresentationFormat>On-screen Show (16:9)</PresentationFormat>
  <Paragraphs>80</Paragraphs>
  <Slides>33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Roboto</vt:lpstr>
      <vt:lpstr>Roboto Slab</vt:lpstr>
      <vt:lpstr>Arial</vt:lpstr>
      <vt:lpstr>Marina</vt:lpstr>
      <vt:lpstr>Trauma Injury Report</vt:lpstr>
      <vt:lpstr>Data Source and Structure</vt:lpstr>
      <vt:lpstr>Mechanism of Injury</vt:lpstr>
      <vt:lpstr>Overview of Injury Trend by Mechanism of Injury</vt:lpstr>
      <vt:lpstr>PowerPoint Presentation</vt:lpstr>
      <vt:lpstr>PowerPoint Presentation</vt:lpstr>
      <vt:lpstr>Time Series Analysis</vt:lpstr>
      <vt:lpstr>Overview of Injury Trend by Mechanism of Injury</vt:lpstr>
      <vt:lpstr>PowerPoint Presentation</vt:lpstr>
      <vt:lpstr>Compare Fall Injury Trend between Geriatric Group and All Age Groups</vt:lpstr>
      <vt:lpstr>PowerPoint Presentation</vt:lpstr>
      <vt:lpstr>PowerPoint Presentation</vt:lpstr>
      <vt:lpstr>PowerPoint Presentation</vt:lpstr>
      <vt:lpstr>Compare MVC Injury Trend between Adult Group and All Age Groups</vt:lpstr>
      <vt:lpstr>PowerPoint Presentation</vt:lpstr>
      <vt:lpstr>PowerPoint Presentation</vt:lpstr>
      <vt:lpstr>PowerPoint Presentation</vt:lpstr>
      <vt:lpstr>Compare Injury Trend between Intentional and Unintentional Injury</vt:lpstr>
      <vt:lpstr>Compare Injury Trend between Intentional and Unintentional Injury</vt:lpstr>
      <vt:lpstr>PowerPoint Presentation</vt:lpstr>
      <vt:lpstr>PowerPoint Presentation</vt:lpstr>
      <vt:lpstr>PowerPoint Presentation</vt:lpstr>
      <vt:lpstr>PowerPoint Presentation</vt:lpstr>
      <vt:lpstr>Spatial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Strengths and Weaknesses</vt:lpstr>
      <vt:lpstr>Conclusions and Recommendations for Future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Trauma Injury Report</dc:title>
  <cp:lastModifiedBy>Han  Wang</cp:lastModifiedBy>
  <cp:revision>2</cp:revision>
  <dcterms:modified xsi:type="dcterms:W3CDTF">2022-12-13T23:50:35Z</dcterms:modified>
</cp:coreProperties>
</file>