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sldIdLst>
    <p:sldId id="256" r:id="rId2"/>
    <p:sldId id="277" r:id="rId3"/>
    <p:sldId id="259" r:id="rId4"/>
    <p:sldId id="258" r:id="rId5"/>
    <p:sldId id="267" r:id="rId6"/>
    <p:sldId id="265" r:id="rId7"/>
    <p:sldId id="266" r:id="rId8"/>
    <p:sldId id="278" r:id="rId9"/>
    <p:sldId id="257" r:id="rId10"/>
    <p:sldId id="262" r:id="rId11"/>
    <p:sldId id="268" r:id="rId12"/>
    <p:sldId id="261" r:id="rId13"/>
    <p:sldId id="269" r:id="rId14"/>
    <p:sldId id="270" r:id="rId15"/>
    <p:sldId id="271" r:id="rId16"/>
    <p:sldId id="272" r:id="rId17"/>
    <p:sldId id="279" r:id="rId18"/>
    <p:sldId id="273" r:id="rId19"/>
    <p:sldId id="274" r:id="rId20"/>
    <p:sldId id="275" r:id="rId21"/>
    <p:sldId id="276"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7"/>
    <p:restoredTop sz="94690"/>
  </p:normalViewPr>
  <p:slideViewPr>
    <p:cSldViewPr snapToGrid="0" snapToObjects="1">
      <p:cViewPr>
        <p:scale>
          <a:sx n="120" d="100"/>
          <a:sy n="120" d="100"/>
        </p:scale>
        <p:origin x="-4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6C8F532-1264-C247-90D5-3FA22ACF5BA8}"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3C4F-24B7-2040-91E7-79C93A1E2D8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10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8F532-1264-C247-90D5-3FA22ACF5BA8}"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1749167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8F532-1264-C247-90D5-3FA22ACF5BA8}"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3C4F-24B7-2040-91E7-79C93A1E2D8E}"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8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8F532-1264-C247-90D5-3FA22ACF5BA8}"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1956321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C8F532-1264-C247-90D5-3FA22ACF5BA8}" type="datetimeFigureOut">
              <a:rPr lang="en-US" smtClean="0"/>
              <a:t>9/28/20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A3C4F-24B7-2040-91E7-79C93A1E2D8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012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8F532-1264-C247-90D5-3FA22ACF5BA8}"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23741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8F532-1264-C247-90D5-3FA22ACF5BA8}" type="datetimeFigureOut">
              <a:rPr lang="en-US" smtClean="0"/>
              <a:t>9/28/20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186567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8F532-1264-C247-90D5-3FA22ACF5BA8}" type="datetimeFigureOut">
              <a:rPr lang="en-US" smtClean="0"/>
              <a:t>9/28/20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387566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8F532-1264-C247-90D5-3FA22ACF5BA8}" type="datetimeFigureOut">
              <a:rPr lang="en-US" smtClean="0"/>
              <a:t>9/28/20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2897017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C8F532-1264-C247-90D5-3FA22ACF5BA8}"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A3C4F-24B7-2040-91E7-79C93A1E2D8E}" type="slidenum">
              <a:rPr lang="en-US" smtClean="0"/>
              <a:t>‹#›</a:t>
            </a:fld>
            <a:endParaRPr lang="en-US"/>
          </a:p>
        </p:txBody>
      </p:sp>
    </p:spTree>
    <p:extLst>
      <p:ext uri="{BB962C8B-B14F-4D97-AF65-F5344CB8AC3E}">
        <p14:creationId xmlns:p14="http://schemas.microsoft.com/office/powerpoint/2010/main" val="312752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C8F532-1264-C247-90D5-3FA22ACF5BA8}" type="datetimeFigureOut">
              <a:rPr lang="en-US" smtClean="0"/>
              <a:t>9/28/20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A3C4F-24B7-2040-91E7-79C93A1E2D8E}"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43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6C8F532-1264-C247-90D5-3FA22ACF5BA8}" type="datetimeFigureOut">
              <a:rPr lang="en-US" smtClean="0"/>
              <a:t>9/28/20</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19A3C4F-24B7-2040-91E7-79C93A1E2D8E}"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43152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B54EF-C04C-5D46-B998-864BB38B5D6D}"/>
              </a:ext>
            </a:extLst>
          </p:cNvPr>
          <p:cNvSpPr>
            <a:spLocks noGrp="1"/>
          </p:cNvSpPr>
          <p:nvPr>
            <p:ph type="ctrTitle"/>
          </p:nvPr>
        </p:nvSpPr>
        <p:spPr/>
        <p:txBody>
          <a:bodyPr/>
          <a:lstStyle/>
          <a:p>
            <a:r>
              <a:rPr lang="en-US" dirty="0" err="1"/>
              <a:t>TenCENT</a:t>
            </a:r>
            <a:r>
              <a:rPr lang="en-US" dirty="0"/>
              <a:t> Take Home Challenge</a:t>
            </a:r>
          </a:p>
        </p:txBody>
      </p:sp>
      <p:sp>
        <p:nvSpPr>
          <p:cNvPr id="3" name="Subtitle 2">
            <a:extLst>
              <a:ext uri="{FF2B5EF4-FFF2-40B4-BE49-F238E27FC236}">
                <a16:creationId xmlns:a16="http://schemas.microsoft.com/office/drawing/2014/main" id="{B08801B1-9673-CC47-B025-DFC28902E132}"/>
              </a:ext>
            </a:extLst>
          </p:cNvPr>
          <p:cNvSpPr>
            <a:spLocks noGrp="1"/>
          </p:cNvSpPr>
          <p:nvPr>
            <p:ph type="subTitle" idx="1"/>
          </p:nvPr>
        </p:nvSpPr>
        <p:spPr/>
        <p:txBody>
          <a:bodyPr/>
          <a:lstStyle/>
          <a:p>
            <a:r>
              <a:rPr lang="en-US" dirty="0"/>
              <a:t>User Profile and Topline </a:t>
            </a:r>
            <a:r>
              <a:rPr lang="en-US" dirty="0" err="1"/>
              <a:t>Metics</a:t>
            </a:r>
            <a:endParaRPr lang="en-US" dirty="0"/>
          </a:p>
        </p:txBody>
      </p:sp>
    </p:spTree>
    <p:extLst>
      <p:ext uri="{BB962C8B-B14F-4D97-AF65-F5344CB8AC3E}">
        <p14:creationId xmlns:p14="http://schemas.microsoft.com/office/powerpoint/2010/main" val="406836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9972-B552-0C42-91CB-29CB4D6BED4D}"/>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b="1" dirty="0">
                <a:latin typeface="Abadi" panose="020F0502020204030204" pitchFamily="34" charset="0"/>
              </a:rPr>
              <a:t>Insights on User Profile Metrics (2/3)</a:t>
            </a:r>
          </a:p>
        </p:txBody>
      </p:sp>
      <p:sp>
        <p:nvSpPr>
          <p:cNvPr id="5" name="TextBox 4">
            <a:extLst>
              <a:ext uri="{FF2B5EF4-FFF2-40B4-BE49-F238E27FC236}">
                <a16:creationId xmlns:a16="http://schemas.microsoft.com/office/drawing/2014/main" id="{416F1BB2-F660-8049-BC1E-E0BCC74BE920}"/>
              </a:ext>
            </a:extLst>
          </p:cNvPr>
          <p:cNvSpPr txBox="1"/>
          <p:nvPr/>
        </p:nvSpPr>
        <p:spPr>
          <a:xfrm>
            <a:off x="6320589" y="2036618"/>
            <a:ext cx="5053993" cy="2031325"/>
          </a:xfrm>
          <a:prstGeom prst="rect">
            <a:avLst/>
          </a:prstGeom>
          <a:noFill/>
        </p:spPr>
        <p:txBody>
          <a:bodyPr wrap="square" rtlCol="0">
            <a:spAutoFit/>
          </a:bodyPr>
          <a:lstStyle/>
          <a:p>
            <a:r>
              <a:rPr lang="en-US" dirty="0"/>
              <a:t>By using </a:t>
            </a:r>
          </a:p>
          <a:p>
            <a:r>
              <a:rPr lang="en-US" dirty="0"/>
              <a:t>Total number of customer is 156,629.</a:t>
            </a:r>
          </a:p>
          <a:p>
            <a:endParaRPr lang="en-US" dirty="0"/>
          </a:p>
          <a:p>
            <a:r>
              <a:rPr lang="en-US" dirty="0"/>
              <a:t>Checking their visiting activity distribution:</a:t>
            </a:r>
          </a:p>
          <a:p>
            <a:r>
              <a:rPr lang="en-US" dirty="0"/>
              <a:t>82% customers visited our app only once with 28 days. 6% users visited twice and 3% users visited three times.</a:t>
            </a:r>
          </a:p>
        </p:txBody>
      </p:sp>
      <p:graphicFrame>
        <p:nvGraphicFramePr>
          <p:cNvPr id="6" name="Table 5">
            <a:extLst>
              <a:ext uri="{FF2B5EF4-FFF2-40B4-BE49-F238E27FC236}">
                <a16:creationId xmlns:a16="http://schemas.microsoft.com/office/drawing/2014/main" id="{15C27970-2D89-BF43-8BA9-7284078E2DE8}"/>
              </a:ext>
            </a:extLst>
          </p:cNvPr>
          <p:cNvGraphicFramePr>
            <a:graphicFrameLocks noGrp="1"/>
          </p:cNvGraphicFramePr>
          <p:nvPr>
            <p:extLst>
              <p:ext uri="{D42A27DB-BD31-4B8C-83A1-F6EECF244321}">
                <p14:modId xmlns:p14="http://schemas.microsoft.com/office/powerpoint/2010/main" val="1693247699"/>
              </p:ext>
            </p:extLst>
          </p:nvPr>
        </p:nvGraphicFramePr>
        <p:xfrm>
          <a:off x="817418" y="1863645"/>
          <a:ext cx="4941698" cy="3130710"/>
        </p:xfrm>
        <a:graphic>
          <a:graphicData uri="http://schemas.openxmlformats.org/drawingml/2006/table">
            <a:tbl>
              <a:tblPr/>
              <a:tblGrid>
                <a:gridCol w="2278708">
                  <a:extLst>
                    <a:ext uri="{9D8B030D-6E8A-4147-A177-3AD203B41FA5}">
                      <a16:colId xmlns:a16="http://schemas.microsoft.com/office/drawing/2014/main" val="299258827"/>
                    </a:ext>
                  </a:extLst>
                </a:gridCol>
                <a:gridCol w="1716506">
                  <a:extLst>
                    <a:ext uri="{9D8B030D-6E8A-4147-A177-3AD203B41FA5}">
                      <a16:colId xmlns:a16="http://schemas.microsoft.com/office/drawing/2014/main" val="350935088"/>
                    </a:ext>
                  </a:extLst>
                </a:gridCol>
                <a:gridCol w="946484">
                  <a:extLst>
                    <a:ext uri="{9D8B030D-6E8A-4147-A177-3AD203B41FA5}">
                      <a16:colId xmlns:a16="http://schemas.microsoft.com/office/drawing/2014/main" val="597693645"/>
                    </a:ext>
                  </a:extLst>
                </a:gridCol>
              </a:tblGrid>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 Activiation Days within 28 days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Number of users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ctr" fontAlgn="ctr"/>
                      <a:r>
                        <a:rPr lang="en-US" sz="1200" b="0" i="0" u="none" strike="noStrike" dirty="0">
                          <a:solidFill>
                            <a:srgbClr val="000000"/>
                          </a:solidFill>
                          <a:effectLst/>
                          <a:latin typeface="Arial" panose="020B0604020202020204" pitchFamily="34" charset="0"/>
                          <a:ea typeface="等线" panose="02010600030101010101" pitchFamily="2" charset="-122"/>
                        </a:rPr>
                        <a:t>User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729829642"/>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129,189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1165060249"/>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10,078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E984"/>
                    </a:solidFill>
                  </a:tcPr>
                </a:tc>
                <a:extLst>
                  <a:ext uri="{0D108BD9-81ED-4DB2-BD59-A6C34878D82A}">
                    <a16:rowId xmlns:a16="http://schemas.microsoft.com/office/drawing/2014/main" val="2223146853"/>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4,767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B84"/>
                    </a:solidFill>
                  </a:tcPr>
                </a:tc>
                <a:extLst>
                  <a:ext uri="{0D108BD9-81ED-4DB2-BD59-A6C34878D82A}">
                    <a16:rowId xmlns:a16="http://schemas.microsoft.com/office/drawing/2014/main" val="1815938716"/>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3,124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4221468360"/>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2,046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1863007780"/>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1,661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07B"/>
                    </a:solidFill>
                  </a:tcPr>
                </a:tc>
                <a:extLst>
                  <a:ext uri="{0D108BD9-81ED-4DB2-BD59-A6C34878D82A}">
                    <a16:rowId xmlns:a16="http://schemas.microsoft.com/office/drawing/2014/main" val="2955527393"/>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1,375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175"/>
                    </a:solidFill>
                  </a:tcPr>
                </a:tc>
                <a:extLst>
                  <a:ext uri="{0D108BD9-81ED-4DB2-BD59-A6C34878D82A}">
                    <a16:rowId xmlns:a16="http://schemas.microsoft.com/office/drawing/2014/main" val="4221337172"/>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1,023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6E"/>
                    </a:solidFill>
                  </a:tcPr>
                </a:tc>
                <a:extLst>
                  <a:ext uri="{0D108BD9-81ED-4DB2-BD59-A6C34878D82A}">
                    <a16:rowId xmlns:a16="http://schemas.microsoft.com/office/drawing/2014/main" val="479177221"/>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858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225166152"/>
                  </a:ext>
                </a:extLst>
              </a:tr>
              <a:tr h="284610">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More than 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Arial" panose="020B0604020202020204" pitchFamily="34" charset="0"/>
                          <a:ea typeface="等线" panose="02010600030101010101" pitchFamily="2" charset="-122"/>
                        </a:rPr>
                        <a:t>2,508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Arial" panose="020B0604020202020204" pitchFamily="34" charset="0"/>
                          <a:ea typeface="等线" panose="02010600030101010101" pitchFamily="2" charset="-122"/>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337473551"/>
                  </a:ext>
                </a:extLst>
              </a:tr>
            </a:tbl>
          </a:graphicData>
        </a:graphic>
      </p:graphicFrame>
    </p:spTree>
    <p:extLst>
      <p:ext uri="{BB962C8B-B14F-4D97-AF65-F5344CB8AC3E}">
        <p14:creationId xmlns:p14="http://schemas.microsoft.com/office/powerpoint/2010/main" val="410528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2A9972-B552-0C42-91CB-29CB4D6BED4D}"/>
              </a:ext>
            </a:extLst>
          </p:cNvPr>
          <p:cNvSpPr>
            <a:spLocks noGrp="1"/>
          </p:cNvSpPr>
          <p:nvPr>
            <p:ph type="title"/>
          </p:nvPr>
        </p:nvSpPr>
        <p:spPr>
          <a:xfrm>
            <a:off x="560439" y="804333"/>
            <a:ext cx="3796249" cy="5249334"/>
          </a:xfrm>
        </p:spPr>
        <p:txBody>
          <a:bodyPr vert="horz" lIns="91440" tIns="45720" rIns="91440" bIns="45720" rtlCol="0" anchor="ctr">
            <a:normAutofit/>
          </a:bodyPr>
          <a:lstStyle/>
          <a:p>
            <a:pPr algn="r"/>
            <a:r>
              <a:rPr lang="en-US" b="1" dirty="0">
                <a:solidFill>
                  <a:srgbClr val="FFFFFF"/>
                </a:solidFill>
              </a:rPr>
              <a:t>Predication Model development</a:t>
            </a:r>
          </a:p>
        </p:txBody>
      </p:sp>
      <p:sp>
        <p:nvSpPr>
          <p:cNvPr id="3" name="TextBox 2">
            <a:extLst>
              <a:ext uri="{FF2B5EF4-FFF2-40B4-BE49-F238E27FC236}">
                <a16:creationId xmlns:a16="http://schemas.microsoft.com/office/drawing/2014/main" id="{C63FD800-FEAE-DD4B-942D-6C1A0AEAE718}"/>
              </a:ext>
            </a:extLst>
          </p:cNvPr>
          <p:cNvSpPr txBox="1"/>
          <p:nvPr/>
        </p:nvSpPr>
        <p:spPr>
          <a:xfrm>
            <a:off x="4951048" y="804333"/>
            <a:ext cx="6306003" cy="5249334"/>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dirty="0"/>
              <a:t>For understanding how monetarization happened, I used ‘</a:t>
            </a:r>
            <a:r>
              <a:rPr lang="en-US"/>
              <a:t>Paid_Customer</a:t>
            </a:r>
            <a:r>
              <a:rPr lang="en-US" dirty="0"/>
              <a:t>’ as a flag to look other variables.</a:t>
            </a:r>
            <a:endParaRPr lang="en-US"/>
          </a:p>
          <a:p>
            <a:pPr defTabSz="914400">
              <a:lnSpc>
                <a:spcPct val="90000"/>
              </a:lnSpc>
              <a:spcAft>
                <a:spcPts val="600"/>
              </a:spcAft>
              <a:buClr>
                <a:schemeClr val="accent1"/>
              </a:buClr>
            </a:pPr>
            <a:endParaRPr lang="en-US"/>
          </a:p>
          <a:p>
            <a:pPr marL="285750" indent="-285750" defTabSz="914400">
              <a:lnSpc>
                <a:spcPct val="90000"/>
              </a:lnSpc>
              <a:spcAft>
                <a:spcPts val="600"/>
              </a:spcAft>
              <a:buClr>
                <a:schemeClr val="accent1"/>
              </a:buClr>
              <a:buFontTx/>
              <a:buChar char="-"/>
            </a:pPr>
            <a:r>
              <a:rPr lang="en-US" dirty="0"/>
              <a:t>Due to device brand is highly related to users’ affordable ability, I looked the phone brand.</a:t>
            </a:r>
            <a:endParaRPr lang="en-US"/>
          </a:p>
          <a:p>
            <a:pPr defTabSz="914400">
              <a:lnSpc>
                <a:spcPct val="90000"/>
              </a:lnSpc>
              <a:spcAft>
                <a:spcPts val="600"/>
              </a:spcAft>
              <a:buClr>
                <a:schemeClr val="accent1"/>
              </a:buClr>
            </a:pPr>
            <a:r>
              <a:rPr lang="en-US" dirty="0"/>
              <a:t> </a:t>
            </a:r>
            <a:endParaRPr lang="en-US"/>
          </a:p>
        </p:txBody>
      </p:sp>
    </p:spTree>
    <p:extLst>
      <p:ext uri="{BB962C8B-B14F-4D97-AF65-F5344CB8AC3E}">
        <p14:creationId xmlns:p14="http://schemas.microsoft.com/office/powerpoint/2010/main" val="1403597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8697-B32D-C545-90D4-6614E1B72080}"/>
              </a:ext>
            </a:extLst>
          </p:cNvPr>
          <p:cNvSpPr>
            <a:spLocks noGrp="1"/>
          </p:cNvSpPr>
          <p:nvPr>
            <p:ph type="title"/>
          </p:nvPr>
        </p:nvSpPr>
        <p:spPr>
          <a:xfrm>
            <a:off x="1496076" y="344375"/>
            <a:ext cx="9720072" cy="1499616"/>
          </a:xfrm>
        </p:spPr>
        <p:txBody>
          <a:bodyPr>
            <a:normAutofit/>
          </a:bodyPr>
          <a:lstStyle/>
          <a:p>
            <a:r>
              <a:rPr lang="en-US" sz="2800" dirty="0"/>
              <a:t>Predicate ‘CC’ (total games on certain date)</a:t>
            </a:r>
          </a:p>
        </p:txBody>
      </p:sp>
      <p:pic>
        <p:nvPicPr>
          <p:cNvPr id="6" name="Picture 5" descr="Chart, histogram&#10;&#10;Description automatically generated">
            <a:extLst>
              <a:ext uri="{FF2B5EF4-FFF2-40B4-BE49-F238E27FC236}">
                <a16:creationId xmlns:a16="http://schemas.microsoft.com/office/drawing/2014/main" id="{3B9721F4-B27D-5B4F-9C84-B723F8C6EDC9}"/>
              </a:ext>
            </a:extLst>
          </p:cNvPr>
          <p:cNvPicPr>
            <a:picLocks noChangeAspect="1"/>
          </p:cNvPicPr>
          <p:nvPr/>
        </p:nvPicPr>
        <p:blipFill>
          <a:blip r:embed="rId2"/>
          <a:stretch>
            <a:fillRect/>
          </a:stretch>
        </p:blipFill>
        <p:spPr>
          <a:xfrm>
            <a:off x="539416" y="1226218"/>
            <a:ext cx="4545931" cy="3042277"/>
          </a:xfrm>
          <a:prstGeom prst="rect">
            <a:avLst/>
          </a:prstGeom>
        </p:spPr>
      </p:pic>
      <p:sp>
        <p:nvSpPr>
          <p:cNvPr id="7" name="TextBox 6">
            <a:extLst>
              <a:ext uri="{FF2B5EF4-FFF2-40B4-BE49-F238E27FC236}">
                <a16:creationId xmlns:a16="http://schemas.microsoft.com/office/drawing/2014/main" id="{C4C7D285-FF94-F947-93B1-51F390AAB0C1}"/>
              </a:ext>
            </a:extLst>
          </p:cNvPr>
          <p:cNvSpPr txBox="1"/>
          <p:nvPr/>
        </p:nvSpPr>
        <p:spPr>
          <a:xfrm>
            <a:off x="5759116" y="1540042"/>
            <a:ext cx="5594684" cy="646331"/>
          </a:xfrm>
          <a:prstGeom prst="rect">
            <a:avLst/>
          </a:prstGeom>
          <a:noFill/>
        </p:spPr>
        <p:txBody>
          <a:bodyPr wrap="square" rtlCol="0">
            <a:spAutoFit/>
          </a:bodyPr>
          <a:lstStyle/>
          <a:p>
            <a:r>
              <a:rPr lang="en-US" dirty="0"/>
              <a:t>Bivariate Analysis between target variable:</a:t>
            </a:r>
          </a:p>
          <a:p>
            <a:endParaRPr lang="en-US" dirty="0"/>
          </a:p>
        </p:txBody>
      </p:sp>
      <p:pic>
        <p:nvPicPr>
          <p:cNvPr id="8" name="Picture 7">
            <a:extLst>
              <a:ext uri="{FF2B5EF4-FFF2-40B4-BE49-F238E27FC236}">
                <a16:creationId xmlns:a16="http://schemas.microsoft.com/office/drawing/2014/main" id="{7D906698-F8E9-B545-87FA-0AD71FD01C57}"/>
              </a:ext>
            </a:extLst>
          </p:cNvPr>
          <p:cNvPicPr>
            <a:picLocks noChangeAspect="1"/>
          </p:cNvPicPr>
          <p:nvPr/>
        </p:nvPicPr>
        <p:blipFill>
          <a:blip r:embed="rId3"/>
          <a:stretch>
            <a:fillRect/>
          </a:stretch>
        </p:blipFill>
        <p:spPr>
          <a:xfrm>
            <a:off x="6497054" y="1889616"/>
            <a:ext cx="2470484" cy="3483120"/>
          </a:xfrm>
          <a:prstGeom prst="rect">
            <a:avLst/>
          </a:prstGeom>
        </p:spPr>
      </p:pic>
      <p:pic>
        <p:nvPicPr>
          <p:cNvPr id="9" name="Picture 8">
            <a:extLst>
              <a:ext uri="{FF2B5EF4-FFF2-40B4-BE49-F238E27FC236}">
                <a16:creationId xmlns:a16="http://schemas.microsoft.com/office/drawing/2014/main" id="{EA703B09-571C-8F42-8937-B80E3BA319E4}"/>
              </a:ext>
            </a:extLst>
          </p:cNvPr>
          <p:cNvPicPr>
            <a:picLocks noChangeAspect="1"/>
          </p:cNvPicPr>
          <p:nvPr/>
        </p:nvPicPr>
        <p:blipFill>
          <a:blip r:embed="rId4"/>
          <a:stretch>
            <a:fillRect/>
          </a:stretch>
        </p:blipFill>
        <p:spPr>
          <a:xfrm>
            <a:off x="6497054" y="5400643"/>
            <a:ext cx="2598820" cy="1112982"/>
          </a:xfrm>
          <a:prstGeom prst="rect">
            <a:avLst/>
          </a:prstGeom>
        </p:spPr>
      </p:pic>
    </p:spTree>
    <p:extLst>
      <p:ext uri="{BB962C8B-B14F-4D97-AF65-F5344CB8AC3E}">
        <p14:creationId xmlns:p14="http://schemas.microsoft.com/office/powerpoint/2010/main" val="548587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B637-D37D-A247-952C-A8C0E07389B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D265FB33-70BE-2B4B-ABE8-95DA2160EE1B}"/>
              </a:ext>
            </a:extLst>
          </p:cNvPr>
          <p:cNvSpPr>
            <a:spLocks noGrp="1"/>
          </p:cNvSpPr>
          <p:nvPr>
            <p:ph idx="1"/>
          </p:nvPr>
        </p:nvSpPr>
        <p:spPr>
          <a:xfrm>
            <a:off x="838199" y="1825625"/>
            <a:ext cx="11176591" cy="4351338"/>
          </a:xfrm>
        </p:spPr>
        <p:txBody>
          <a:bodyPr/>
          <a:lstStyle/>
          <a:p>
            <a:r>
              <a:rPr lang="zh-CN" altLang="en-US" dirty="0"/>
              <a:t> </a:t>
            </a:r>
            <a:r>
              <a:rPr lang="en-US" altLang="zh-CN" dirty="0"/>
              <a:t>Drop low correlation variable</a:t>
            </a:r>
          </a:p>
          <a:p>
            <a:r>
              <a:rPr lang="en-US" dirty="0"/>
              <a:t> Drop collinearity variables</a:t>
            </a:r>
          </a:p>
          <a:p>
            <a:r>
              <a:rPr lang="en-US" dirty="0"/>
              <a:t> Using Random forest variable important as the other method to run through next iteration feature engineering</a:t>
            </a:r>
          </a:p>
          <a:p>
            <a:r>
              <a:rPr lang="en-US" dirty="0"/>
              <a:t> Take log() on bias variables.</a:t>
            </a:r>
          </a:p>
          <a:p>
            <a:r>
              <a:rPr lang="en-US" dirty="0"/>
              <a:t> One-hot decoding for character variables, which prepare the inputs for the following regression ML models.</a:t>
            </a:r>
          </a:p>
          <a:p>
            <a:pPr marL="0" indent="0">
              <a:buNone/>
            </a:pPr>
            <a:r>
              <a:rPr lang="en-US" dirty="0"/>
              <a:t> </a:t>
            </a:r>
          </a:p>
        </p:txBody>
      </p:sp>
    </p:spTree>
    <p:extLst>
      <p:ext uri="{BB962C8B-B14F-4D97-AF65-F5344CB8AC3E}">
        <p14:creationId xmlns:p14="http://schemas.microsoft.com/office/powerpoint/2010/main" val="3578873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27BB-1253-3E4E-8B13-BA80DDF5958C}"/>
              </a:ext>
            </a:extLst>
          </p:cNvPr>
          <p:cNvSpPr>
            <a:spLocks noGrp="1"/>
          </p:cNvSpPr>
          <p:nvPr>
            <p:ph type="title"/>
          </p:nvPr>
        </p:nvSpPr>
        <p:spPr/>
        <p:txBody>
          <a:bodyPr/>
          <a:lstStyle/>
          <a:p>
            <a:r>
              <a:rPr lang="en-US" dirty="0"/>
              <a:t>Hyperparameter grid &amp; Cross validation</a:t>
            </a:r>
          </a:p>
        </p:txBody>
      </p:sp>
      <p:sp>
        <p:nvSpPr>
          <p:cNvPr id="3" name="Content Placeholder 2">
            <a:extLst>
              <a:ext uri="{FF2B5EF4-FFF2-40B4-BE49-F238E27FC236}">
                <a16:creationId xmlns:a16="http://schemas.microsoft.com/office/drawing/2014/main" id="{360DBDB3-DC0F-7C44-951C-73E3CA5821FD}"/>
              </a:ext>
            </a:extLst>
          </p:cNvPr>
          <p:cNvSpPr>
            <a:spLocks noGrp="1"/>
          </p:cNvSpPr>
          <p:nvPr>
            <p:ph idx="1"/>
          </p:nvPr>
        </p:nvSpPr>
        <p:spPr/>
        <p:txBody>
          <a:bodyPr>
            <a:normAutofit/>
          </a:bodyPr>
          <a:lstStyle/>
          <a:p>
            <a:r>
              <a:rPr lang="en-US" dirty="0"/>
              <a:t>For random forest, focus on tunning  number of trees and max of depth, which could control how tree built.</a:t>
            </a:r>
          </a:p>
          <a:p>
            <a:endParaRPr lang="en-US" dirty="0"/>
          </a:p>
          <a:p>
            <a:pPr marL="0" indent="0">
              <a:buNone/>
            </a:pPr>
            <a:r>
              <a:rPr lang="en-US" sz="1800" dirty="0" err="1"/>
              <a:t>paramGrid</a:t>
            </a:r>
            <a:r>
              <a:rPr lang="en-US" sz="1800" dirty="0"/>
              <a:t> = </a:t>
            </a:r>
            <a:r>
              <a:rPr lang="en-US" sz="1800" dirty="0" err="1"/>
              <a:t>ParamGridBuilder</a:t>
            </a:r>
            <a:r>
              <a:rPr lang="en-US" sz="1800" dirty="0"/>
              <a:t>() \</a:t>
            </a:r>
          </a:p>
          <a:p>
            <a:pPr marL="0" indent="0">
              <a:buNone/>
            </a:pPr>
            <a:r>
              <a:rPr lang="en-US" sz="1800" dirty="0"/>
              <a:t>    .</a:t>
            </a:r>
            <a:r>
              <a:rPr lang="en-US" sz="1800" dirty="0" err="1"/>
              <a:t>addGrid</a:t>
            </a:r>
            <a:r>
              <a:rPr lang="en-US" sz="1800" dirty="0"/>
              <a:t>(</a:t>
            </a:r>
            <a:r>
              <a:rPr lang="en-US" sz="1800" dirty="0" err="1"/>
              <a:t>rf.numTrees</a:t>
            </a:r>
            <a:r>
              <a:rPr lang="en-US" sz="1800" dirty="0"/>
              <a:t>, [int(x) for x in </a:t>
            </a:r>
            <a:r>
              <a:rPr lang="en-US" sz="1800" dirty="0" err="1"/>
              <a:t>np.linspace</a:t>
            </a:r>
            <a:r>
              <a:rPr lang="en-US" sz="1800" dirty="0"/>
              <a:t>(start = 10, stop = 50, num = 3)]) \</a:t>
            </a:r>
          </a:p>
          <a:p>
            <a:pPr marL="0" indent="0">
              <a:buNone/>
            </a:pPr>
            <a:r>
              <a:rPr lang="en-US" sz="1800" dirty="0"/>
              <a:t>    .</a:t>
            </a:r>
            <a:r>
              <a:rPr lang="en-US" sz="1800" dirty="0" err="1"/>
              <a:t>addGrid</a:t>
            </a:r>
            <a:r>
              <a:rPr lang="en-US" sz="1800" dirty="0"/>
              <a:t>(</a:t>
            </a:r>
            <a:r>
              <a:rPr lang="en-US" sz="1800" dirty="0" err="1"/>
              <a:t>rf.maxDepth</a:t>
            </a:r>
            <a:r>
              <a:rPr lang="en-US" sz="1800" dirty="0"/>
              <a:t>, [int(x) for x in </a:t>
            </a:r>
            <a:r>
              <a:rPr lang="en-US" sz="1800" dirty="0" err="1"/>
              <a:t>np.linspace</a:t>
            </a:r>
            <a:r>
              <a:rPr lang="en-US" sz="1800" dirty="0"/>
              <a:t>(start = 5, stop = 25, num = 3)]) \</a:t>
            </a:r>
          </a:p>
          <a:p>
            <a:pPr marL="0" indent="0">
              <a:buNone/>
            </a:pPr>
            <a:r>
              <a:rPr lang="en-US" sz="1800" dirty="0"/>
              <a:t>    .build()</a:t>
            </a:r>
          </a:p>
        </p:txBody>
      </p:sp>
      <p:sp>
        <p:nvSpPr>
          <p:cNvPr id="4" name="Title 1">
            <a:extLst>
              <a:ext uri="{FF2B5EF4-FFF2-40B4-BE49-F238E27FC236}">
                <a16:creationId xmlns:a16="http://schemas.microsoft.com/office/drawing/2014/main" id="{5A0F6837-D20B-6D4C-A28C-EBBDD1721529}"/>
              </a:ext>
            </a:extLst>
          </p:cNvPr>
          <p:cNvSpPr txBox="1">
            <a:spLocks/>
          </p:cNvSpPr>
          <p:nvPr/>
        </p:nvSpPr>
        <p:spPr>
          <a:xfrm>
            <a:off x="838200" y="4600427"/>
            <a:ext cx="10515600" cy="132556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a:p>
            <a:r>
              <a:rPr lang="en-US" sz="3000" dirty="0">
                <a:latin typeface="+mn-lt"/>
                <a:ea typeface="+mn-ea"/>
                <a:cs typeface="+mn-cs"/>
              </a:rPr>
              <a:t>Train/Test split:</a:t>
            </a:r>
          </a:p>
          <a:p>
            <a:r>
              <a:rPr lang="en-US" sz="3000" dirty="0">
                <a:latin typeface="+mn-lt"/>
                <a:ea typeface="+mn-ea"/>
                <a:cs typeface="+mn-cs"/>
              </a:rPr>
              <a:t>	Used 70% , 30% split for training and testing dataset</a:t>
            </a:r>
            <a:r>
              <a:rPr lang="en-US" sz="3300" dirty="0"/>
              <a:t>.</a:t>
            </a:r>
          </a:p>
        </p:txBody>
      </p:sp>
    </p:spTree>
    <p:extLst>
      <p:ext uri="{BB962C8B-B14F-4D97-AF65-F5344CB8AC3E}">
        <p14:creationId xmlns:p14="http://schemas.microsoft.com/office/powerpoint/2010/main" val="170251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226E-9DB1-BF4C-BDB6-EBD45FB6FB71}"/>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3E41EB20-88F0-6242-83BB-6AC9828219BE}"/>
              </a:ext>
            </a:extLst>
          </p:cNvPr>
          <p:cNvSpPr>
            <a:spLocks noGrp="1"/>
          </p:cNvSpPr>
          <p:nvPr>
            <p:ph idx="1"/>
          </p:nvPr>
        </p:nvSpPr>
        <p:spPr/>
        <p:txBody>
          <a:bodyPr/>
          <a:lstStyle/>
          <a:p>
            <a:r>
              <a:rPr lang="en-US" dirty="0"/>
              <a:t>Output for Random Forest:</a:t>
            </a:r>
          </a:p>
          <a:p>
            <a:pPr lvl="1"/>
            <a:r>
              <a:rPr lang="en-US" dirty="0"/>
              <a:t>Root Mean Squared Error (RMSE) on test data = 4.15218</a:t>
            </a:r>
          </a:p>
          <a:p>
            <a:pPr lvl="1"/>
            <a:endParaRPr lang="en-US" dirty="0"/>
          </a:p>
          <a:p>
            <a:r>
              <a:rPr lang="en-US" dirty="0"/>
              <a:t>Output for regular regression with Lasso </a:t>
            </a:r>
            <a:r>
              <a:rPr lang="en-US" dirty="0" err="1"/>
              <a:t>penaty</a:t>
            </a:r>
            <a:r>
              <a:rPr lang="en-US" dirty="0"/>
              <a:t>:</a:t>
            </a:r>
          </a:p>
          <a:p>
            <a:pPr lvl="1"/>
            <a:r>
              <a:rPr lang="en-US" dirty="0"/>
              <a:t>Mean squared error: 19.690202 </a:t>
            </a:r>
          </a:p>
          <a:p>
            <a:pPr lvl="1"/>
            <a:r>
              <a:rPr lang="en-US" dirty="0"/>
              <a:t>RMSE: 4.437364 </a:t>
            </a:r>
          </a:p>
          <a:p>
            <a:pPr lvl="1"/>
            <a:r>
              <a:rPr lang="en-US" dirty="0"/>
              <a:t>Multiple R-squared: 0.545831 </a:t>
            </a:r>
          </a:p>
        </p:txBody>
      </p:sp>
    </p:spTree>
    <p:extLst>
      <p:ext uri="{BB962C8B-B14F-4D97-AF65-F5344CB8AC3E}">
        <p14:creationId xmlns:p14="http://schemas.microsoft.com/office/powerpoint/2010/main" val="800730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69515-E9B6-164A-86A8-943D789B17B8}"/>
              </a:ext>
            </a:extLst>
          </p:cNvPr>
          <p:cNvSpPr>
            <a:spLocks noGrp="1"/>
          </p:cNvSpPr>
          <p:nvPr>
            <p:ph type="title"/>
          </p:nvPr>
        </p:nvSpPr>
        <p:spPr/>
        <p:txBody>
          <a:bodyPr/>
          <a:lstStyle/>
          <a:p>
            <a:r>
              <a:rPr lang="en-US" dirty="0"/>
              <a:t>Other potential user case for profile data	</a:t>
            </a:r>
          </a:p>
        </p:txBody>
      </p:sp>
      <p:sp>
        <p:nvSpPr>
          <p:cNvPr id="3" name="Content Placeholder 2">
            <a:extLst>
              <a:ext uri="{FF2B5EF4-FFF2-40B4-BE49-F238E27FC236}">
                <a16:creationId xmlns:a16="http://schemas.microsoft.com/office/drawing/2014/main" id="{D9D4B1B4-3029-6042-A7F8-F67E5BA2B474}"/>
              </a:ext>
            </a:extLst>
          </p:cNvPr>
          <p:cNvSpPr>
            <a:spLocks noGrp="1"/>
          </p:cNvSpPr>
          <p:nvPr>
            <p:ph idx="1"/>
          </p:nvPr>
        </p:nvSpPr>
        <p:spPr/>
        <p:txBody>
          <a:bodyPr/>
          <a:lstStyle/>
          <a:p>
            <a:r>
              <a:rPr lang="en-US" dirty="0"/>
              <a:t>Clustering the customer into paid customer and regular customer.</a:t>
            </a:r>
          </a:p>
          <a:p>
            <a:pPr lvl="1"/>
            <a:r>
              <a:rPr lang="en-US" dirty="0"/>
              <a:t>Potential issue is the paid user is very small partial of total user population.</a:t>
            </a:r>
          </a:p>
          <a:p>
            <a:pPr lvl="1"/>
            <a:r>
              <a:rPr lang="en-US" dirty="0"/>
              <a:t>Use SMOTE could solve it but only apply to training dataset.</a:t>
            </a:r>
          </a:p>
          <a:p>
            <a:pPr lvl="1"/>
            <a:endParaRPr lang="en-US" dirty="0"/>
          </a:p>
          <a:p>
            <a:pPr lvl="1"/>
            <a:endParaRPr lang="en-US" dirty="0"/>
          </a:p>
        </p:txBody>
      </p:sp>
    </p:spTree>
    <p:extLst>
      <p:ext uri="{BB962C8B-B14F-4D97-AF65-F5344CB8AC3E}">
        <p14:creationId xmlns:p14="http://schemas.microsoft.com/office/powerpoint/2010/main" val="4012703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EA7610-E382-8C49-AC17-FDF1373D890C}"/>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Topline Metrics</a:t>
            </a:r>
          </a:p>
        </p:txBody>
      </p:sp>
      <p:sp>
        <p:nvSpPr>
          <p:cNvPr id="3" name="Content Placeholder 2">
            <a:extLst>
              <a:ext uri="{FF2B5EF4-FFF2-40B4-BE49-F238E27FC236}">
                <a16:creationId xmlns:a16="http://schemas.microsoft.com/office/drawing/2014/main" id="{F824419C-1A36-864F-9A1F-0182FC89AC04}"/>
              </a:ext>
            </a:extLst>
          </p:cNvPr>
          <p:cNvSpPr>
            <a:spLocks noGrp="1"/>
          </p:cNvSpPr>
          <p:nvPr>
            <p:ph idx="1"/>
          </p:nvPr>
        </p:nvSpPr>
        <p:spPr>
          <a:xfrm>
            <a:off x="4951048" y="804333"/>
            <a:ext cx="6306003" cy="5249334"/>
          </a:xfrm>
        </p:spPr>
        <p:txBody>
          <a:bodyPr anchor="ctr">
            <a:normAutofit/>
          </a:bodyPr>
          <a:lstStyle/>
          <a:p>
            <a:r>
              <a:rPr lang="en-US" dirty="0"/>
              <a:t>Graph Analysis</a:t>
            </a:r>
          </a:p>
        </p:txBody>
      </p:sp>
    </p:spTree>
    <p:extLst>
      <p:ext uri="{BB962C8B-B14F-4D97-AF65-F5344CB8AC3E}">
        <p14:creationId xmlns:p14="http://schemas.microsoft.com/office/powerpoint/2010/main" val="2041026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F44E4-245B-B14B-A18A-003460F7438C}"/>
              </a:ext>
            </a:extLst>
          </p:cNvPr>
          <p:cNvSpPr>
            <a:spLocks noGrp="1"/>
          </p:cNvSpPr>
          <p:nvPr>
            <p:ph type="title"/>
          </p:nvPr>
        </p:nvSpPr>
        <p:spPr/>
        <p:txBody>
          <a:bodyPr vert="horz" lIns="91440" tIns="45720" rIns="91440" bIns="45720" rtlCol="0" anchor="ctr">
            <a:normAutofit/>
          </a:bodyPr>
          <a:lstStyle/>
          <a:p>
            <a:r>
              <a:rPr lang="en-US" sz="3200" b="1" dirty="0">
                <a:latin typeface="Abadi" panose="020F0502020204030204" pitchFamily="34" charset="0"/>
              </a:rPr>
              <a:t>Topline data: Graph Causality Analysis</a:t>
            </a:r>
          </a:p>
        </p:txBody>
      </p:sp>
      <p:pic>
        <p:nvPicPr>
          <p:cNvPr id="5" name="Picture 4">
            <a:extLst>
              <a:ext uri="{FF2B5EF4-FFF2-40B4-BE49-F238E27FC236}">
                <a16:creationId xmlns:a16="http://schemas.microsoft.com/office/drawing/2014/main" id="{AFBB7AD4-B280-8749-B648-7198DD28B864}"/>
              </a:ext>
            </a:extLst>
          </p:cNvPr>
          <p:cNvPicPr>
            <a:picLocks noChangeAspect="1"/>
          </p:cNvPicPr>
          <p:nvPr/>
        </p:nvPicPr>
        <p:blipFill>
          <a:blip r:embed="rId2"/>
          <a:stretch>
            <a:fillRect/>
          </a:stretch>
        </p:blipFill>
        <p:spPr>
          <a:xfrm>
            <a:off x="1339589" y="1941257"/>
            <a:ext cx="7962900" cy="1981200"/>
          </a:xfrm>
          <a:prstGeom prst="rect">
            <a:avLst/>
          </a:prstGeom>
        </p:spPr>
      </p:pic>
      <p:sp>
        <p:nvSpPr>
          <p:cNvPr id="7" name="TextBox 6">
            <a:extLst>
              <a:ext uri="{FF2B5EF4-FFF2-40B4-BE49-F238E27FC236}">
                <a16:creationId xmlns:a16="http://schemas.microsoft.com/office/drawing/2014/main" id="{6DC1301C-8731-D748-BD5D-E76DC039147C}"/>
              </a:ext>
            </a:extLst>
          </p:cNvPr>
          <p:cNvSpPr txBox="1"/>
          <p:nvPr/>
        </p:nvSpPr>
        <p:spPr>
          <a:xfrm>
            <a:off x="1121002" y="4056739"/>
            <a:ext cx="8704162" cy="646331"/>
          </a:xfrm>
          <a:prstGeom prst="rect">
            <a:avLst/>
          </a:prstGeom>
          <a:noFill/>
        </p:spPr>
        <p:txBody>
          <a:bodyPr wrap="square" rtlCol="0">
            <a:spAutoFit/>
          </a:bodyPr>
          <a:lstStyle/>
          <a:p>
            <a:r>
              <a:rPr lang="en-US" dirty="0"/>
              <a:t>Overall, compare to 2017 and 2019, all variables in 2018 have much higher volume than others.</a:t>
            </a:r>
          </a:p>
        </p:txBody>
      </p:sp>
    </p:spTree>
    <p:extLst>
      <p:ext uri="{BB962C8B-B14F-4D97-AF65-F5344CB8AC3E}">
        <p14:creationId xmlns:p14="http://schemas.microsoft.com/office/powerpoint/2010/main" val="130056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8509-665A-F149-9CE9-3993AA8698B5}"/>
              </a:ext>
            </a:extLst>
          </p:cNvPr>
          <p:cNvSpPr>
            <a:spLocks noGrp="1"/>
          </p:cNvSpPr>
          <p:nvPr>
            <p:ph type="title"/>
          </p:nvPr>
        </p:nvSpPr>
        <p:spPr/>
        <p:txBody>
          <a:bodyPr/>
          <a:lstStyle/>
          <a:p>
            <a:r>
              <a:rPr lang="en-US" dirty="0"/>
              <a:t>Graph Causality Analysis</a:t>
            </a:r>
          </a:p>
        </p:txBody>
      </p:sp>
      <p:pic>
        <p:nvPicPr>
          <p:cNvPr id="4" name="Picture 3">
            <a:extLst>
              <a:ext uri="{FF2B5EF4-FFF2-40B4-BE49-F238E27FC236}">
                <a16:creationId xmlns:a16="http://schemas.microsoft.com/office/drawing/2014/main" id="{8D4F0DF1-A1D9-6448-975F-C34FD3A32F3C}"/>
              </a:ext>
            </a:extLst>
          </p:cNvPr>
          <p:cNvPicPr>
            <a:picLocks noChangeAspect="1"/>
          </p:cNvPicPr>
          <p:nvPr/>
        </p:nvPicPr>
        <p:blipFill>
          <a:blip r:embed="rId2"/>
          <a:stretch>
            <a:fillRect/>
          </a:stretch>
        </p:blipFill>
        <p:spPr>
          <a:xfrm>
            <a:off x="759649" y="2030930"/>
            <a:ext cx="5336351" cy="3737905"/>
          </a:xfrm>
          <a:prstGeom prst="rect">
            <a:avLst/>
          </a:prstGeom>
        </p:spPr>
      </p:pic>
      <p:sp>
        <p:nvSpPr>
          <p:cNvPr id="7" name="TextBox 6">
            <a:extLst>
              <a:ext uri="{FF2B5EF4-FFF2-40B4-BE49-F238E27FC236}">
                <a16:creationId xmlns:a16="http://schemas.microsoft.com/office/drawing/2014/main" id="{B02A857B-BC59-434A-87D0-422888B16B0C}"/>
              </a:ext>
            </a:extLst>
          </p:cNvPr>
          <p:cNvSpPr txBox="1"/>
          <p:nvPr/>
        </p:nvSpPr>
        <p:spPr>
          <a:xfrm>
            <a:off x="7202905" y="1844842"/>
            <a:ext cx="3898232" cy="3139321"/>
          </a:xfrm>
          <a:prstGeom prst="rect">
            <a:avLst/>
          </a:prstGeom>
          <a:noFill/>
        </p:spPr>
        <p:txBody>
          <a:bodyPr wrap="square" rtlCol="0">
            <a:spAutoFit/>
          </a:bodyPr>
          <a:lstStyle/>
          <a:p>
            <a:r>
              <a:rPr lang="en-US" dirty="0"/>
              <a:t>Engagement Metrics:</a:t>
            </a:r>
          </a:p>
          <a:p>
            <a:r>
              <a:rPr lang="en-US" dirty="0"/>
              <a:t>Dig into more details, TRU and DAU share same trend. Anomaly populated on Mar,2018 to July,2018.</a:t>
            </a:r>
          </a:p>
          <a:p>
            <a:endParaRPr lang="en-US" dirty="0"/>
          </a:p>
          <a:p>
            <a:r>
              <a:rPr lang="en-US" dirty="0"/>
              <a:t>Monetarization Metrics:</a:t>
            </a:r>
          </a:p>
          <a:p>
            <a:r>
              <a:rPr lang="en-US" dirty="0"/>
              <a:t>Total number of payer and revenue, are both waved moving before Mar,2018. The rapidly growth happened till Jul,2018.</a:t>
            </a:r>
          </a:p>
          <a:p>
            <a:endParaRPr lang="en-US" dirty="0"/>
          </a:p>
        </p:txBody>
      </p:sp>
    </p:spTree>
    <p:extLst>
      <p:ext uri="{BB962C8B-B14F-4D97-AF65-F5344CB8AC3E}">
        <p14:creationId xmlns:p14="http://schemas.microsoft.com/office/powerpoint/2010/main" val="345103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C89C5-2441-BA47-8E2C-4E3E8908D344}"/>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User profile</a:t>
            </a:r>
          </a:p>
        </p:txBody>
      </p:sp>
      <p:sp>
        <p:nvSpPr>
          <p:cNvPr id="3" name="Content Placeholder 2">
            <a:extLst>
              <a:ext uri="{FF2B5EF4-FFF2-40B4-BE49-F238E27FC236}">
                <a16:creationId xmlns:a16="http://schemas.microsoft.com/office/drawing/2014/main" id="{1A746F5B-8090-6F48-9557-C204B260F869}"/>
              </a:ext>
            </a:extLst>
          </p:cNvPr>
          <p:cNvSpPr>
            <a:spLocks noGrp="1"/>
          </p:cNvSpPr>
          <p:nvPr>
            <p:ph idx="1"/>
          </p:nvPr>
        </p:nvSpPr>
        <p:spPr>
          <a:xfrm>
            <a:off x="4951048" y="804333"/>
            <a:ext cx="6306003" cy="5249334"/>
          </a:xfrm>
        </p:spPr>
        <p:txBody>
          <a:bodyPr anchor="ctr">
            <a:normAutofit/>
          </a:bodyPr>
          <a:lstStyle/>
          <a:p>
            <a:r>
              <a:rPr lang="en-US" dirty="0"/>
              <a:t>Insights and AB testing reports</a:t>
            </a:r>
          </a:p>
        </p:txBody>
      </p:sp>
    </p:spTree>
    <p:extLst>
      <p:ext uri="{BB962C8B-B14F-4D97-AF65-F5344CB8AC3E}">
        <p14:creationId xmlns:p14="http://schemas.microsoft.com/office/powerpoint/2010/main" val="2146828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1580-1A12-8941-8329-CC21242E94DD}"/>
              </a:ext>
            </a:extLst>
          </p:cNvPr>
          <p:cNvSpPr>
            <a:spLocks noGrp="1"/>
          </p:cNvSpPr>
          <p:nvPr>
            <p:ph type="title"/>
          </p:nvPr>
        </p:nvSpPr>
        <p:spPr/>
        <p:txBody>
          <a:bodyPr/>
          <a:lstStyle/>
          <a:p>
            <a:r>
              <a:rPr lang="en-US" dirty="0"/>
              <a:t>Time Series Graph Chart</a:t>
            </a:r>
          </a:p>
        </p:txBody>
      </p:sp>
      <p:pic>
        <p:nvPicPr>
          <p:cNvPr id="5" name="Picture 4" descr="A picture containing chart&#10;&#10;Description automatically generated">
            <a:extLst>
              <a:ext uri="{FF2B5EF4-FFF2-40B4-BE49-F238E27FC236}">
                <a16:creationId xmlns:a16="http://schemas.microsoft.com/office/drawing/2014/main" id="{DDCF911F-98D1-9445-8435-18585AB58BC0}"/>
              </a:ext>
            </a:extLst>
          </p:cNvPr>
          <p:cNvPicPr>
            <a:picLocks noChangeAspect="1"/>
          </p:cNvPicPr>
          <p:nvPr/>
        </p:nvPicPr>
        <p:blipFill>
          <a:blip r:embed="rId2"/>
          <a:stretch>
            <a:fillRect/>
          </a:stretch>
        </p:blipFill>
        <p:spPr>
          <a:xfrm>
            <a:off x="654867" y="1690688"/>
            <a:ext cx="4739474" cy="3413747"/>
          </a:xfrm>
          <a:prstGeom prst="rect">
            <a:avLst/>
          </a:prstGeom>
        </p:spPr>
      </p:pic>
      <p:pic>
        <p:nvPicPr>
          <p:cNvPr id="6" name="Picture 5" descr="A picture containing window, screenshot, sitting, clock&#10;&#10;Description automatically generated">
            <a:extLst>
              <a:ext uri="{FF2B5EF4-FFF2-40B4-BE49-F238E27FC236}">
                <a16:creationId xmlns:a16="http://schemas.microsoft.com/office/drawing/2014/main" id="{72D25FCC-65C7-F94D-943C-832A4FB0794F}"/>
              </a:ext>
            </a:extLst>
          </p:cNvPr>
          <p:cNvPicPr>
            <a:picLocks noChangeAspect="1"/>
          </p:cNvPicPr>
          <p:nvPr/>
        </p:nvPicPr>
        <p:blipFill>
          <a:blip r:embed="rId3"/>
          <a:stretch>
            <a:fillRect/>
          </a:stretch>
        </p:blipFill>
        <p:spPr>
          <a:xfrm>
            <a:off x="5672178" y="1601493"/>
            <a:ext cx="4987141" cy="3592136"/>
          </a:xfrm>
          <a:prstGeom prst="rect">
            <a:avLst/>
          </a:prstGeom>
        </p:spPr>
      </p:pic>
    </p:spTree>
    <p:extLst>
      <p:ext uri="{BB962C8B-B14F-4D97-AF65-F5344CB8AC3E}">
        <p14:creationId xmlns:p14="http://schemas.microsoft.com/office/powerpoint/2010/main" val="2033244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62D81-C5DE-C74C-BDEC-B78511346A89}"/>
              </a:ext>
            </a:extLst>
          </p:cNvPr>
          <p:cNvSpPr>
            <a:spLocks noGrp="1"/>
          </p:cNvSpPr>
          <p:nvPr>
            <p:ph type="title"/>
          </p:nvPr>
        </p:nvSpPr>
        <p:spPr/>
        <p:txBody>
          <a:bodyPr/>
          <a:lstStyle/>
          <a:p>
            <a:r>
              <a:rPr lang="en-US" dirty="0"/>
              <a:t>Anomaly Detection </a:t>
            </a:r>
          </a:p>
        </p:txBody>
      </p:sp>
      <p:sp>
        <p:nvSpPr>
          <p:cNvPr id="3" name="Content Placeholder 2">
            <a:extLst>
              <a:ext uri="{FF2B5EF4-FFF2-40B4-BE49-F238E27FC236}">
                <a16:creationId xmlns:a16="http://schemas.microsoft.com/office/drawing/2014/main" id="{0226D847-5ED9-7748-9C3D-621E61ED23A8}"/>
              </a:ext>
            </a:extLst>
          </p:cNvPr>
          <p:cNvSpPr>
            <a:spLocks noGrp="1"/>
          </p:cNvSpPr>
          <p:nvPr>
            <p:ph idx="1"/>
          </p:nvPr>
        </p:nvSpPr>
        <p:spPr/>
        <p:txBody>
          <a:bodyPr/>
          <a:lstStyle/>
          <a:p>
            <a:r>
              <a:rPr lang="en-US" dirty="0"/>
              <a:t>Supervised learning:</a:t>
            </a:r>
          </a:p>
          <a:p>
            <a:pPr lvl="1"/>
            <a:r>
              <a:rPr lang="en-US" dirty="0"/>
              <a:t>Based on the historical data to forecast the  value and add the confidential interval. Once future data is out of the stable zone will be recognized as Anomaly</a:t>
            </a:r>
          </a:p>
          <a:p>
            <a:pPr lvl="2"/>
            <a:r>
              <a:rPr lang="en-US" dirty="0"/>
              <a:t>I used the </a:t>
            </a:r>
          </a:p>
          <a:p>
            <a:pPr lvl="1"/>
            <a:endParaRPr lang="en-US" dirty="0"/>
          </a:p>
          <a:p>
            <a:r>
              <a:rPr lang="en-US" dirty="0"/>
              <a:t>Unsupervised Learning:</a:t>
            </a:r>
          </a:p>
          <a:p>
            <a:pPr lvl="1"/>
            <a:r>
              <a:rPr lang="en-US" dirty="0"/>
              <a:t>Using clustering automatically assign them into anomaly group vs not</a:t>
            </a:r>
          </a:p>
          <a:p>
            <a:pPr lvl="2"/>
            <a:r>
              <a:rPr lang="en-US" dirty="0"/>
              <a:t>By using density-based modeling or distance based modeling skill </a:t>
            </a:r>
          </a:p>
        </p:txBody>
      </p:sp>
    </p:spTree>
    <p:extLst>
      <p:ext uri="{BB962C8B-B14F-4D97-AF65-F5344CB8AC3E}">
        <p14:creationId xmlns:p14="http://schemas.microsoft.com/office/powerpoint/2010/main" val="3345552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72EC-B6B7-0643-8499-F400F9BAE37B}"/>
              </a:ext>
            </a:extLst>
          </p:cNvPr>
          <p:cNvSpPr>
            <a:spLocks noGrp="1"/>
          </p:cNvSpPr>
          <p:nvPr>
            <p:ph type="title"/>
          </p:nvPr>
        </p:nvSpPr>
        <p:spPr/>
        <p:txBody>
          <a:bodyPr>
            <a:normAutofit/>
          </a:bodyPr>
          <a:lstStyle/>
          <a:p>
            <a:r>
              <a:rPr lang="en-US" sz="4800" dirty="0"/>
              <a:t>Supervised Learning for Anomaly Detection </a:t>
            </a:r>
          </a:p>
        </p:txBody>
      </p:sp>
      <p:pic>
        <p:nvPicPr>
          <p:cNvPr id="5" name="Picture 4">
            <a:extLst>
              <a:ext uri="{FF2B5EF4-FFF2-40B4-BE49-F238E27FC236}">
                <a16:creationId xmlns:a16="http://schemas.microsoft.com/office/drawing/2014/main" id="{182B2352-112B-A147-B7DB-53AA4FDCCDE7}"/>
              </a:ext>
            </a:extLst>
          </p:cNvPr>
          <p:cNvPicPr>
            <a:picLocks noChangeAspect="1"/>
          </p:cNvPicPr>
          <p:nvPr/>
        </p:nvPicPr>
        <p:blipFill>
          <a:blip r:embed="rId2"/>
          <a:stretch>
            <a:fillRect/>
          </a:stretch>
        </p:blipFill>
        <p:spPr>
          <a:xfrm>
            <a:off x="942053" y="1725766"/>
            <a:ext cx="3396031" cy="2190514"/>
          </a:xfrm>
          <a:prstGeom prst="rect">
            <a:avLst/>
          </a:prstGeom>
        </p:spPr>
      </p:pic>
      <p:sp>
        <p:nvSpPr>
          <p:cNvPr id="6" name="Rectangle 5">
            <a:extLst>
              <a:ext uri="{FF2B5EF4-FFF2-40B4-BE49-F238E27FC236}">
                <a16:creationId xmlns:a16="http://schemas.microsoft.com/office/drawing/2014/main" id="{733872F0-9393-124B-AACD-F2EC8C345D30}"/>
              </a:ext>
            </a:extLst>
          </p:cNvPr>
          <p:cNvSpPr/>
          <p:nvPr/>
        </p:nvSpPr>
        <p:spPr>
          <a:xfrm>
            <a:off x="5482476" y="1842219"/>
            <a:ext cx="3637935" cy="2308324"/>
          </a:xfrm>
          <a:prstGeom prst="rect">
            <a:avLst/>
          </a:prstGeom>
        </p:spPr>
        <p:txBody>
          <a:bodyPr wrap="square">
            <a:spAutoFit/>
          </a:bodyPr>
          <a:lstStyle/>
          <a:p>
            <a:r>
              <a:rPr lang="en-US" dirty="0" err="1"/>
              <a:t>prophet_basic</a:t>
            </a:r>
            <a:r>
              <a:rPr lang="en-US" dirty="0"/>
              <a:t> = Prophet(</a:t>
            </a:r>
          </a:p>
          <a:p>
            <a:r>
              <a:rPr lang="en-US" dirty="0"/>
              <a:t>  </a:t>
            </a:r>
            <a:r>
              <a:rPr lang="en-US" dirty="0" err="1"/>
              <a:t>interval_width</a:t>
            </a:r>
            <a:r>
              <a:rPr lang="en-US" dirty="0"/>
              <a:t>=0.95,</a:t>
            </a:r>
          </a:p>
          <a:p>
            <a:r>
              <a:rPr lang="en-US" dirty="0"/>
              <a:t>  growth='linear',</a:t>
            </a:r>
          </a:p>
          <a:p>
            <a:r>
              <a:rPr lang="en-US" dirty="0"/>
              <a:t>  </a:t>
            </a:r>
            <a:r>
              <a:rPr lang="en-US" dirty="0" err="1"/>
              <a:t>daily_seasonality</a:t>
            </a:r>
            <a:r>
              <a:rPr lang="en-US" dirty="0"/>
              <a:t>=False,</a:t>
            </a:r>
          </a:p>
          <a:p>
            <a:r>
              <a:rPr lang="en-US" dirty="0"/>
              <a:t>  </a:t>
            </a:r>
            <a:r>
              <a:rPr lang="en-US" dirty="0" err="1"/>
              <a:t>weekly_seasonality</a:t>
            </a:r>
            <a:r>
              <a:rPr lang="en-US" dirty="0"/>
              <a:t>=True,</a:t>
            </a:r>
          </a:p>
          <a:p>
            <a:r>
              <a:rPr lang="en-US" dirty="0"/>
              <a:t>  </a:t>
            </a:r>
            <a:r>
              <a:rPr lang="en-US" dirty="0" err="1"/>
              <a:t>yearly_seasonality</a:t>
            </a:r>
            <a:r>
              <a:rPr lang="en-US" dirty="0"/>
              <a:t>=True,</a:t>
            </a:r>
          </a:p>
          <a:p>
            <a:r>
              <a:rPr lang="en-US" dirty="0"/>
              <a:t>  </a:t>
            </a:r>
            <a:r>
              <a:rPr lang="en-US" dirty="0" err="1"/>
              <a:t>seasonality_mode</a:t>
            </a:r>
            <a:r>
              <a:rPr lang="en-US" dirty="0"/>
              <a:t>='multiplicative'</a:t>
            </a:r>
          </a:p>
          <a:p>
            <a:r>
              <a:rPr lang="en-US" dirty="0"/>
              <a:t>  )</a:t>
            </a:r>
          </a:p>
        </p:txBody>
      </p:sp>
      <p:pic>
        <p:nvPicPr>
          <p:cNvPr id="7" name="Picture 6">
            <a:extLst>
              <a:ext uri="{FF2B5EF4-FFF2-40B4-BE49-F238E27FC236}">
                <a16:creationId xmlns:a16="http://schemas.microsoft.com/office/drawing/2014/main" id="{87AEA765-9DD9-2E4C-A4D3-D8E55DE08DB2}"/>
              </a:ext>
            </a:extLst>
          </p:cNvPr>
          <p:cNvPicPr>
            <a:picLocks noChangeAspect="1"/>
          </p:cNvPicPr>
          <p:nvPr/>
        </p:nvPicPr>
        <p:blipFill>
          <a:blip r:embed="rId3"/>
          <a:stretch>
            <a:fillRect/>
          </a:stretch>
        </p:blipFill>
        <p:spPr>
          <a:xfrm>
            <a:off x="1024128" y="3991047"/>
            <a:ext cx="3225991" cy="2328191"/>
          </a:xfrm>
          <a:prstGeom prst="rect">
            <a:avLst/>
          </a:prstGeom>
        </p:spPr>
      </p:pic>
      <p:sp>
        <p:nvSpPr>
          <p:cNvPr id="8" name="TextBox 7">
            <a:extLst>
              <a:ext uri="{FF2B5EF4-FFF2-40B4-BE49-F238E27FC236}">
                <a16:creationId xmlns:a16="http://schemas.microsoft.com/office/drawing/2014/main" id="{D063952F-73CA-6F43-8AEA-D927CCBAA699}"/>
              </a:ext>
            </a:extLst>
          </p:cNvPr>
          <p:cNvSpPr txBox="1"/>
          <p:nvPr/>
        </p:nvSpPr>
        <p:spPr>
          <a:xfrm>
            <a:off x="5114260" y="4284921"/>
            <a:ext cx="4455042" cy="923330"/>
          </a:xfrm>
          <a:prstGeom prst="rect">
            <a:avLst/>
          </a:prstGeom>
          <a:noFill/>
        </p:spPr>
        <p:txBody>
          <a:bodyPr wrap="square" rtlCol="0">
            <a:spAutoFit/>
          </a:bodyPr>
          <a:lstStyle/>
          <a:p>
            <a:r>
              <a:rPr lang="en-US" dirty="0"/>
              <a:t>Due to limited time, I only run out the baseline forecasting model by Prophet. The performance looks far away from expected. </a:t>
            </a:r>
          </a:p>
        </p:txBody>
      </p:sp>
    </p:spTree>
    <p:extLst>
      <p:ext uri="{BB962C8B-B14F-4D97-AF65-F5344CB8AC3E}">
        <p14:creationId xmlns:p14="http://schemas.microsoft.com/office/powerpoint/2010/main" val="3414045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0BBC-B035-0B49-B74F-888A30CF9D01}"/>
              </a:ext>
            </a:extLst>
          </p:cNvPr>
          <p:cNvSpPr>
            <a:spLocks noGrp="1"/>
          </p:cNvSpPr>
          <p:nvPr>
            <p:ph type="title"/>
          </p:nvPr>
        </p:nvSpPr>
        <p:spPr>
          <a:xfrm>
            <a:off x="482600" y="576272"/>
            <a:ext cx="10515600" cy="1325563"/>
          </a:xfrm>
        </p:spPr>
        <p:txBody>
          <a:bodyPr>
            <a:normAutofit/>
          </a:bodyPr>
          <a:lstStyle/>
          <a:p>
            <a:r>
              <a:rPr lang="en-US" sz="3200" b="1" dirty="0">
                <a:latin typeface="Abadi" panose="020F0502020204030204" pitchFamily="34" charset="0"/>
                <a:cs typeface="Abadi" panose="020F0502020204030204" pitchFamily="34" charset="0"/>
              </a:rPr>
              <a:t>Recap the game Platform (Visiting Volume Tracking)</a:t>
            </a:r>
          </a:p>
        </p:txBody>
      </p:sp>
      <p:pic>
        <p:nvPicPr>
          <p:cNvPr id="9" name="Picture 8" descr="A close up of a sign&#10;&#10;Description automatically generated">
            <a:extLst>
              <a:ext uri="{FF2B5EF4-FFF2-40B4-BE49-F238E27FC236}">
                <a16:creationId xmlns:a16="http://schemas.microsoft.com/office/drawing/2014/main" id="{EB530226-D830-A744-B988-3E53D500CD2D}"/>
              </a:ext>
            </a:extLst>
          </p:cNvPr>
          <p:cNvPicPr>
            <a:picLocks noChangeAspect="1"/>
          </p:cNvPicPr>
          <p:nvPr/>
        </p:nvPicPr>
        <p:blipFill rotWithShape="1">
          <a:blip r:embed="rId2"/>
          <a:srcRect t="-3302" b="-1"/>
          <a:stretch/>
        </p:blipFill>
        <p:spPr>
          <a:xfrm>
            <a:off x="317500" y="1843089"/>
            <a:ext cx="6388100" cy="3992708"/>
          </a:xfrm>
          <a:prstGeom prst="rect">
            <a:avLst/>
          </a:prstGeom>
        </p:spPr>
      </p:pic>
      <p:cxnSp>
        <p:nvCxnSpPr>
          <p:cNvPr id="11" name="Straight Connector 10">
            <a:extLst>
              <a:ext uri="{FF2B5EF4-FFF2-40B4-BE49-F238E27FC236}">
                <a16:creationId xmlns:a16="http://schemas.microsoft.com/office/drawing/2014/main" id="{D7670628-89A7-8341-B9C2-C135B26B08E4}"/>
              </a:ext>
            </a:extLst>
          </p:cNvPr>
          <p:cNvCxnSpPr>
            <a:cxnSpLocks/>
          </p:cNvCxnSpPr>
          <p:nvPr/>
        </p:nvCxnSpPr>
        <p:spPr>
          <a:xfrm>
            <a:off x="2806700" y="1955800"/>
            <a:ext cx="0" cy="397510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D6166EF-540C-344B-BE8C-664ABD2F29D3}"/>
              </a:ext>
            </a:extLst>
          </p:cNvPr>
          <p:cNvCxnSpPr>
            <a:cxnSpLocks/>
          </p:cNvCxnSpPr>
          <p:nvPr/>
        </p:nvCxnSpPr>
        <p:spPr>
          <a:xfrm>
            <a:off x="4686300" y="1955800"/>
            <a:ext cx="0" cy="39751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3269AEE-42E2-8545-A083-3DB0E50803AA}"/>
              </a:ext>
            </a:extLst>
          </p:cNvPr>
          <p:cNvCxnSpPr>
            <a:cxnSpLocks/>
          </p:cNvCxnSpPr>
          <p:nvPr/>
        </p:nvCxnSpPr>
        <p:spPr>
          <a:xfrm>
            <a:off x="1536700" y="1843089"/>
            <a:ext cx="0" cy="4087811"/>
          </a:xfrm>
          <a:prstGeom prst="line">
            <a:avLst/>
          </a:prstGeom>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A058F02C-A2D8-894F-8EF1-AE78665D6A97}"/>
              </a:ext>
            </a:extLst>
          </p:cNvPr>
          <p:cNvSpPr txBox="1"/>
          <p:nvPr/>
        </p:nvSpPr>
        <p:spPr>
          <a:xfrm>
            <a:off x="2876550" y="1691087"/>
            <a:ext cx="1269999" cy="456404"/>
          </a:xfrm>
          <a:prstGeom prst="rect">
            <a:avLst/>
          </a:prstGeom>
          <a:solidFill>
            <a:schemeClr val="bg1"/>
          </a:solidFill>
        </p:spPr>
        <p:txBody>
          <a:bodyPr wrap="square" rtlCol="0">
            <a:spAutoFit/>
          </a:bodyPr>
          <a:lstStyle/>
          <a:p>
            <a:endParaRPr lang="en-US" dirty="0"/>
          </a:p>
        </p:txBody>
      </p:sp>
      <p:sp>
        <p:nvSpPr>
          <p:cNvPr id="22" name="TextBox 21">
            <a:extLst>
              <a:ext uri="{FF2B5EF4-FFF2-40B4-BE49-F238E27FC236}">
                <a16:creationId xmlns:a16="http://schemas.microsoft.com/office/drawing/2014/main" id="{6E72ACE7-42BC-E645-9BD1-8B1D134F9EEA}"/>
              </a:ext>
            </a:extLst>
          </p:cNvPr>
          <p:cNvSpPr txBox="1"/>
          <p:nvPr/>
        </p:nvSpPr>
        <p:spPr>
          <a:xfrm>
            <a:off x="7048501" y="1901835"/>
            <a:ext cx="4921250" cy="3970318"/>
          </a:xfrm>
          <a:prstGeom prst="rect">
            <a:avLst/>
          </a:prstGeom>
          <a:noFill/>
        </p:spPr>
        <p:txBody>
          <a:bodyPr wrap="square" rtlCol="0">
            <a:spAutoFit/>
          </a:bodyPr>
          <a:lstStyle/>
          <a:p>
            <a:pPr marL="285750" indent="-285750">
              <a:buFont typeface="Wingdings" pitchFamily="2" charset="2"/>
              <a:buChar char="§"/>
            </a:pPr>
            <a:r>
              <a:rPr lang="en-US" sz="1400" dirty="0"/>
              <a:t>Experiments period crossed 7 registered day and tracked their changes cross all 28 days.</a:t>
            </a:r>
          </a:p>
          <a:p>
            <a:endParaRPr lang="en-US" sz="1400" dirty="0"/>
          </a:p>
          <a:p>
            <a:pPr marL="285750" indent="-285750">
              <a:buFont typeface="Wingdings" pitchFamily="2" charset="2"/>
              <a:buChar char="§"/>
            </a:pPr>
            <a:r>
              <a:rPr lang="en-US" sz="1400" dirty="0"/>
              <a:t>There is no significantly difference between when the experiment starts.</a:t>
            </a:r>
          </a:p>
          <a:p>
            <a:endParaRPr lang="en-US" sz="1400" dirty="0"/>
          </a:p>
          <a:p>
            <a:pPr marL="285750" indent="-285750">
              <a:buFont typeface="Wingdings" pitchFamily="2" charset="2"/>
              <a:buChar char="§"/>
            </a:pPr>
            <a:r>
              <a:rPr lang="en-US" sz="1400" dirty="0"/>
              <a:t>About 20% volume happened on the registered day and volume dropped to 9% on the day 4. It is a novelty effect which is the tendency for performance to initially improve when new technology is issued.</a:t>
            </a:r>
          </a:p>
          <a:p>
            <a:endParaRPr lang="en-US" sz="1400" dirty="0"/>
          </a:p>
          <a:p>
            <a:pPr marL="285750" indent="-285750">
              <a:buFont typeface="Wingdings" pitchFamily="2" charset="2"/>
              <a:buChar char="§"/>
            </a:pPr>
            <a:r>
              <a:rPr lang="en-US" sz="1400" dirty="0"/>
              <a:t>Second volume shift happened from day 5 to day 11, which dropped from 8% to 5%. Third shift happened on day 12 – day 21 from 5% to 3%. This period is a plateau of volume growth.</a:t>
            </a:r>
          </a:p>
          <a:p>
            <a:pPr marL="285750" indent="-285750">
              <a:buFont typeface="Wingdings" pitchFamily="2" charset="2"/>
              <a:buChar char="§"/>
            </a:pPr>
            <a:endParaRPr lang="en-US" sz="1400" dirty="0"/>
          </a:p>
          <a:p>
            <a:pPr marL="285750" indent="-285750">
              <a:buFont typeface="Wingdings" pitchFamily="2" charset="2"/>
              <a:buChar char="§"/>
            </a:pPr>
            <a:r>
              <a:rPr lang="en-US" sz="1400" dirty="0"/>
              <a:t>After day 22, the visitor volume is equal and less than 2%.</a:t>
            </a:r>
          </a:p>
          <a:p>
            <a:endParaRPr lang="en-US" sz="1400" dirty="0"/>
          </a:p>
        </p:txBody>
      </p:sp>
    </p:spTree>
    <p:extLst>
      <p:ext uri="{BB962C8B-B14F-4D97-AF65-F5344CB8AC3E}">
        <p14:creationId xmlns:p14="http://schemas.microsoft.com/office/powerpoint/2010/main" val="4119311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C308-B450-DD4B-B647-9D69EE646792}"/>
              </a:ext>
            </a:extLst>
          </p:cNvPr>
          <p:cNvSpPr>
            <a:spLocks noGrp="1"/>
          </p:cNvSpPr>
          <p:nvPr>
            <p:ph type="title"/>
          </p:nvPr>
        </p:nvSpPr>
        <p:spPr/>
        <p:txBody>
          <a:bodyPr/>
          <a:lstStyle/>
          <a:p>
            <a:r>
              <a:rPr lang="en-US" sz="3200" b="1" dirty="0">
                <a:latin typeface="Abadi" panose="020F0502020204030204" pitchFamily="34" charset="0"/>
              </a:rPr>
              <a:t>Review</a:t>
            </a:r>
            <a:r>
              <a:rPr lang="en-US" dirty="0"/>
              <a:t> </a:t>
            </a:r>
            <a:r>
              <a:rPr lang="en-US" sz="3200" b="1" dirty="0">
                <a:latin typeface="Abadi" panose="020F0502020204030204" pitchFamily="34" charset="0"/>
              </a:rPr>
              <a:t>AB Testing Result</a:t>
            </a:r>
          </a:p>
        </p:txBody>
      </p:sp>
      <p:sp>
        <p:nvSpPr>
          <p:cNvPr id="4" name="TextBox 3">
            <a:extLst>
              <a:ext uri="{FF2B5EF4-FFF2-40B4-BE49-F238E27FC236}">
                <a16:creationId xmlns:a16="http://schemas.microsoft.com/office/drawing/2014/main" id="{C436F8AE-AA69-1D42-90E5-65327370F789}"/>
              </a:ext>
            </a:extLst>
          </p:cNvPr>
          <p:cNvSpPr txBox="1"/>
          <p:nvPr/>
        </p:nvSpPr>
        <p:spPr>
          <a:xfrm>
            <a:off x="838200" y="1473200"/>
            <a:ext cx="9740900" cy="646331"/>
          </a:xfrm>
          <a:prstGeom prst="rect">
            <a:avLst/>
          </a:prstGeom>
          <a:noFill/>
        </p:spPr>
        <p:txBody>
          <a:bodyPr wrap="square" rtlCol="0">
            <a:spAutoFit/>
          </a:bodyPr>
          <a:lstStyle/>
          <a:p>
            <a:r>
              <a:rPr lang="en-US" dirty="0"/>
              <a:t>Before start doing AB Testing Result review, we need define the suitable metric on different stages.</a:t>
            </a:r>
          </a:p>
          <a:p>
            <a:endParaRPr lang="en-US" dirty="0"/>
          </a:p>
        </p:txBody>
      </p:sp>
      <p:pic>
        <p:nvPicPr>
          <p:cNvPr id="7" name="Picture 6" descr="Chart, funnel chart&#10;&#10;Description automatically generated">
            <a:extLst>
              <a:ext uri="{FF2B5EF4-FFF2-40B4-BE49-F238E27FC236}">
                <a16:creationId xmlns:a16="http://schemas.microsoft.com/office/drawing/2014/main" id="{4EABF59F-3F0F-8E4F-9FEB-1B046AD2986D}"/>
              </a:ext>
            </a:extLst>
          </p:cNvPr>
          <p:cNvPicPr>
            <a:picLocks noChangeAspect="1"/>
          </p:cNvPicPr>
          <p:nvPr/>
        </p:nvPicPr>
        <p:blipFill rotWithShape="1">
          <a:blip r:embed="rId2"/>
          <a:srcRect t="32051" r="53641"/>
          <a:stretch/>
        </p:blipFill>
        <p:spPr>
          <a:xfrm>
            <a:off x="152399" y="2360831"/>
            <a:ext cx="4455811" cy="3722469"/>
          </a:xfrm>
          <a:prstGeom prst="rect">
            <a:avLst/>
          </a:prstGeom>
        </p:spPr>
      </p:pic>
      <p:sp>
        <p:nvSpPr>
          <p:cNvPr id="8" name="TextBox 7">
            <a:extLst>
              <a:ext uri="{FF2B5EF4-FFF2-40B4-BE49-F238E27FC236}">
                <a16:creationId xmlns:a16="http://schemas.microsoft.com/office/drawing/2014/main" id="{FCA177FA-1C8C-F845-9B86-D35E347DEF71}"/>
              </a:ext>
            </a:extLst>
          </p:cNvPr>
          <p:cNvSpPr txBox="1"/>
          <p:nvPr/>
        </p:nvSpPr>
        <p:spPr>
          <a:xfrm>
            <a:off x="4747595" y="1871127"/>
            <a:ext cx="7110108" cy="5355312"/>
          </a:xfrm>
          <a:prstGeom prst="rect">
            <a:avLst/>
          </a:prstGeom>
          <a:noFill/>
        </p:spPr>
        <p:txBody>
          <a:bodyPr wrap="square" rtlCol="0">
            <a:spAutoFit/>
          </a:bodyPr>
          <a:lstStyle/>
          <a:p>
            <a:pPr marL="285750" indent="-285750">
              <a:buFont typeface="Arial" panose="020B0604020202020204" pitchFamily="34" charset="0"/>
              <a:buChar char="•"/>
            </a:pPr>
            <a:r>
              <a:rPr lang="en-US" dirty="0"/>
              <a:t>Our experiment is based on the session level.</a:t>
            </a:r>
          </a:p>
          <a:p>
            <a:pPr marL="285750" indent="-285750">
              <a:buFont typeface="Arial" panose="020B0604020202020204" pitchFamily="34" charset="0"/>
              <a:buChar char="•"/>
            </a:pPr>
            <a:r>
              <a:rPr lang="en-US" dirty="0"/>
              <a:t>There are 4 variation:  each variant got same distribution split:</a:t>
            </a:r>
          </a:p>
          <a:p>
            <a:r>
              <a:rPr lang="en-US" dirty="0"/>
              <a:t>    A: 30%</a:t>
            </a:r>
          </a:p>
          <a:p>
            <a:r>
              <a:rPr lang="en-US" dirty="0"/>
              <a:t>    B: 25%</a:t>
            </a:r>
          </a:p>
          <a:p>
            <a:r>
              <a:rPr lang="en-US" dirty="0"/>
              <a:t>    C: 25%</a:t>
            </a:r>
          </a:p>
          <a:p>
            <a:r>
              <a:rPr lang="en-US" dirty="0"/>
              <a:t>    Control:20%</a:t>
            </a:r>
          </a:p>
          <a:p>
            <a:r>
              <a:rPr lang="en-US" dirty="0"/>
              <a:t>Because “user profile” data starts from the day user registered, I will start from ‘Activation’ step among AARRR funnel and not any referral information in the dataset. I am going to ignore it for now. Here are key metrics for each funnel stage.</a:t>
            </a:r>
          </a:p>
          <a:p>
            <a:endParaRPr lang="en-US" dirty="0"/>
          </a:p>
          <a:p>
            <a:pPr marL="285750" indent="-285750">
              <a:buFontTx/>
              <a:buChar char="-"/>
            </a:pPr>
            <a:r>
              <a:rPr lang="en-US" dirty="0"/>
              <a:t>Activation &amp; Retention both related customer engagement. Here I picked time stay in the app on current day as our key metric to evaluate the efficiency of customer engagement.</a:t>
            </a:r>
          </a:p>
          <a:p>
            <a:r>
              <a:rPr lang="en-US" dirty="0"/>
              <a:t>	</a:t>
            </a:r>
            <a:r>
              <a:rPr lang="en-US" b="1" dirty="0">
                <a:latin typeface="Abadi" panose="020F0502020204030204" pitchFamily="34" charset="0"/>
              </a:rPr>
              <a:t> Time spend on current day </a:t>
            </a:r>
          </a:p>
          <a:p>
            <a:r>
              <a:rPr lang="en-US" dirty="0"/>
              <a:t>Revenue :</a:t>
            </a:r>
          </a:p>
          <a:p>
            <a:r>
              <a:rPr lang="en-US" dirty="0"/>
              <a:t>           	</a:t>
            </a:r>
            <a:r>
              <a:rPr lang="en-US" b="1" dirty="0">
                <a:latin typeface="Abadi" panose="020F0502020204030204" pitchFamily="34" charset="0"/>
              </a:rPr>
              <a:t> Spending Amount on current day </a:t>
            </a:r>
            <a:endParaRPr lang="en-US" dirty="0"/>
          </a:p>
          <a:p>
            <a:endParaRPr lang="en-US" dirty="0"/>
          </a:p>
          <a:p>
            <a:endParaRPr lang="en-US" dirty="0"/>
          </a:p>
        </p:txBody>
      </p:sp>
    </p:spTree>
    <p:extLst>
      <p:ext uri="{BB962C8B-B14F-4D97-AF65-F5344CB8AC3E}">
        <p14:creationId xmlns:p14="http://schemas.microsoft.com/office/powerpoint/2010/main" val="1100629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3E1E-434E-244E-9EF9-DD5A88F8E65F}"/>
              </a:ext>
            </a:extLst>
          </p:cNvPr>
          <p:cNvSpPr>
            <a:spLocks noGrp="1"/>
          </p:cNvSpPr>
          <p:nvPr>
            <p:ph type="title"/>
          </p:nvPr>
        </p:nvSpPr>
        <p:spPr>
          <a:xfrm>
            <a:off x="945470" y="378739"/>
            <a:ext cx="9720072" cy="1499616"/>
          </a:xfrm>
        </p:spPr>
        <p:txBody>
          <a:bodyPr>
            <a:normAutofit/>
          </a:bodyPr>
          <a:lstStyle/>
          <a:p>
            <a:r>
              <a:rPr lang="en-US" sz="2000" b="1">
                <a:latin typeface="Abadi" panose="020F0502020204030204" pitchFamily="34" charset="0"/>
              </a:rPr>
              <a:t>Data Cleaning and few business assumption:</a:t>
            </a:r>
            <a:endParaRPr lang="en-US" sz="2000" b="1" dirty="0">
              <a:latin typeface="Abadi" panose="020F0502020204030204" pitchFamily="34" charset="0"/>
            </a:endParaRPr>
          </a:p>
        </p:txBody>
      </p:sp>
      <p:sp>
        <p:nvSpPr>
          <p:cNvPr id="6" name="Content Placeholder 5">
            <a:extLst>
              <a:ext uri="{FF2B5EF4-FFF2-40B4-BE49-F238E27FC236}">
                <a16:creationId xmlns:a16="http://schemas.microsoft.com/office/drawing/2014/main" id="{C3E15648-3679-634D-89DD-0FA286DBD7CB}"/>
              </a:ext>
            </a:extLst>
          </p:cNvPr>
          <p:cNvSpPr>
            <a:spLocks noGrp="1"/>
          </p:cNvSpPr>
          <p:nvPr>
            <p:ph idx="1"/>
          </p:nvPr>
        </p:nvSpPr>
        <p:spPr>
          <a:xfrm>
            <a:off x="709863" y="1376112"/>
            <a:ext cx="10375232" cy="5249277"/>
          </a:xfrm>
        </p:spPr>
        <p:txBody>
          <a:bodyPr>
            <a:normAutofit fontScale="85000" lnSpcReduction="20000"/>
          </a:bodyPr>
          <a:lstStyle/>
          <a:p>
            <a:pPr marL="0" indent="0" fontAlgn="ctr">
              <a:buNone/>
            </a:pPr>
            <a:r>
              <a:rPr lang="en-US" sz="1700"/>
              <a:t>1. </a:t>
            </a:r>
            <a:r>
              <a:rPr lang="en-US" sz="1600"/>
              <a:t>Adding User_ID to the table.</a:t>
            </a:r>
          </a:p>
          <a:p>
            <a:pPr lvl="1" fontAlgn="ctr"/>
            <a:r>
              <a:rPr lang="en-US" sz="1600"/>
              <a:t>Due to registered information will not changed over time. I concatenated ‘vgameappid’ and ‘vopenid’ as user id of this table.</a:t>
            </a:r>
          </a:p>
          <a:p>
            <a:pPr marL="0" indent="0" fontAlgn="ctr">
              <a:buNone/>
            </a:pPr>
            <a:r>
              <a:rPr lang="en-US" sz="1600"/>
              <a:t>2. Clean up the systerm hardware information</a:t>
            </a:r>
          </a:p>
          <a:p>
            <a:pPr lvl="1" fontAlgn="ctr"/>
            <a:r>
              <a:rPr lang="en-US" sz="1600"/>
              <a:t>substring the brand of the systerm hardware</a:t>
            </a:r>
          </a:p>
          <a:p>
            <a:pPr lvl="1" fontAlgn="ctr"/>
            <a:r>
              <a:rPr lang="en-US" sz="1600"/>
              <a:t>substring the device type of the systerm hardward</a:t>
            </a:r>
          </a:p>
          <a:p>
            <a:pPr marL="0" indent="0" fontAlgn="ctr">
              <a:buNone/>
            </a:pPr>
            <a:r>
              <a:rPr lang="en-US" sz="1600"/>
              <a:t>3. User Activity information:</a:t>
            </a:r>
          </a:p>
          <a:p>
            <a:pPr lvl="1" fontAlgn="ctr"/>
            <a:r>
              <a:rPr lang="en-US" sz="1600"/>
              <a:t>Calculated the total active days per user</a:t>
            </a:r>
          </a:p>
          <a:p>
            <a:pPr lvl="1" fontAlgn="ctr"/>
            <a:r>
              <a:rPr lang="en-US" sz="1600"/>
              <a:t>Recognize if customer start active since the registered day, which means their earliest active date is same as the registered date. </a:t>
            </a:r>
          </a:p>
          <a:p>
            <a:pPr marL="0" indent="0" fontAlgn="ctr">
              <a:buNone/>
            </a:pPr>
            <a:r>
              <a:rPr lang="en-US" sz="1600"/>
              <a:t>4. Generate new variable ‘Time stay in the app on current day’ by  'ionlinetime' </a:t>
            </a:r>
          </a:p>
          <a:p>
            <a:pPr lvl="1" fontAlgn="ctr"/>
            <a:r>
              <a:rPr lang="en-US" sz="1600"/>
              <a:t>As expected, ionlinetime should monotonic with dtstatdate increasing. But many online stay time not presented correctly. After aggregated to customer level, there are 13.6% customers have invalid time on the app. </a:t>
            </a:r>
          </a:p>
          <a:p>
            <a:pPr marL="457200" indent="-457200" fontAlgn="ctr">
              <a:buAutoNum type="arabicPeriod" startAt="5"/>
            </a:pPr>
            <a:r>
              <a:rPr lang="en-US" sz="1600"/>
              <a:t>Monetarization variable (itimes vs iamount):</a:t>
            </a:r>
          </a:p>
          <a:p>
            <a:pPr marL="457200" lvl="1" indent="0" fontAlgn="ctr">
              <a:buNone/>
            </a:pPr>
            <a:r>
              <a:rPr lang="en-US" sz="1600"/>
              <a:t>There are 394 sessions present itimes &gt; 0, which means user make payments. However, if we check the amount they paid, 163 out of 394 sessions have positive payment amount. </a:t>
            </a:r>
          </a:p>
          <a:p>
            <a:pPr marL="457200" lvl="1" indent="0" fontAlgn="ctr">
              <a:buNone/>
            </a:pPr>
            <a:endParaRPr lang="en-US" sz="1600"/>
          </a:p>
          <a:p>
            <a:pPr marL="457200" lvl="1" indent="0" fontAlgn="ctr">
              <a:buNone/>
            </a:pPr>
            <a:r>
              <a:rPr lang="en-US" sz="1600"/>
              <a:t>There are two possible reason: </a:t>
            </a:r>
          </a:p>
          <a:p>
            <a:pPr marL="800100" lvl="1" indent="-342900" fontAlgn="ctr">
              <a:buAutoNum type="arabicPeriod"/>
            </a:pPr>
            <a:r>
              <a:rPr lang="en-US" sz="1600"/>
              <a:t>iamount didn’t record the real payment in correct way. It need be imputed by other value such as mean or median. However if 66% of missing value need be imputed by 33% value. It will cause huge bias. </a:t>
            </a:r>
          </a:p>
          <a:p>
            <a:pPr marL="800100" lvl="1" indent="-342900" fontAlgn="ctr">
              <a:buAutoNum type="arabicPeriod"/>
            </a:pPr>
            <a:r>
              <a:rPr lang="en-US" sz="1600"/>
              <a:t>Itimes counted payments is one process of the whole payment flow.</a:t>
            </a:r>
          </a:p>
          <a:p>
            <a:pPr marL="457200" lvl="1" indent="0" fontAlgn="ctr">
              <a:buNone/>
            </a:pPr>
            <a:endParaRPr lang="en-US" sz="1600"/>
          </a:p>
          <a:p>
            <a:pPr marL="457200" lvl="1" indent="0" fontAlgn="ctr">
              <a:buNone/>
            </a:pPr>
            <a:r>
              <a:rPr lang="en-US" sz="1600"/>
              <a:t>When I doing the monetarization decision, I will use  ‘iamount &gt;0’ as the converted flag.</a:t>
            </a:r>
          </a:p>
          <a:p>
            <a:endParaRPr lang="en-US" sz="1600" dirty="0"/>
          </a:p>
        </p:txBody>
      </p:sp>
    </p:spTree>
    <p:extLst>
      <p:ext uri="{BB962C8B-B14F-4D97-AF65-F5344CB8AC3E}">
        <p14:creationId xmlns:p14="http://schemas.microsoft.com/office/powerpoint/2010/main" val="181579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E7BD-2BB0-CC4B-8D90-57280CBDCA48}"/>
              </a:ext>
            </a:extLst>
          </p:cNvPr>
          <p:cNvSpPr>
            <a:spLocks noGrp="1"/>
          </p:cNvSpPr>
          <p:nvPr>
            <p:ph type="title"/>
          </p:nvPr>
        </p:nvSpPr>
        <p:spPr>
          <a:xfrm>
            <a:off x="295804" y="76460"/>
            <a:ext cx="9795637" cy="1104857"/>
          </a:xfrm>
        </p:spPr>
        <p:txBody>
          <a:bodyPr vert="horz" lIns="91440" tIns="45720" rIns="91440" bIns="45720" rtlCol="0" anchor="b">
            <a:normAutofit/>
          </a:bodyPr>
          <a:lstStyle/>
          <a:p>
            <a:r>
              <a:rPr lang="en-US" sz="3200" b="1" dirty="0">
                <a:latin typeface="Abadi" panose="020F0502020204030204" pitchFamily="34" charset="0"/>
              </a:rPr>
              <a:t>Time spend on current day (Engagement Success)</a:t>
            </a:r>
          </a:p>
        </p:txBody>
      </p:sp>
      <p:pic>
        <p:nvPicPr>
          <p:cNvPr id="5" name="Picture 4" descr="Chart&#10;&#10;Description automatically generated">
            <a:extLst>
              <a:ext uri="{FF2B5EF4-FFF2-40B4-BE49-F238E27FC236}">
                <a16:creationId xmlns:a16="http://schemas.microsoft.com/office/drawing/2014/main" id="{D370EA5D-A73E-B248-8EAB-AECC820A93EF}"/>
              </a:ext>
            </a:extLst>
          </p:cNvPr>
          <p:cNvPicPr>
            <a:picLocks noChangeAspect="1"/>
          </p:cNvPicPr>
          <p:nvPr/>
        </p:nvPicPr>
        <p:blipFill>
          <a:blip r:embed="rId2"/>
          <a:stretch>
            <a:fillRect/>
          </a:stretch>
        </p:blipFill>
        <p:spPr>
          <a:xfrm>
            <a:off x="194099" y="1503130"/>
            <a:ext cx="3797536" cy="2422907"/>
          </a:xfrm>
          <a:prstGeom prst="rect">
            <a:avLst/>
          </a:prstGeom>
        </p:spPr>
      </p:pic>
      <p:pic>
        <p:nvPicPr>
          <p:cNvPr id="7" name="Picture 6" descr="Chart&#10;&#10;Description automatically generated">
            <a:extLst>
              <a:ext uri="{FF2B5EF4-FFF2-40B4-BE49-F238E27FC236}">
                <a16:creationId xmlns:a16="http://schemas.microsoft.com/office/drawing/2014/main" id="{93605607-A3AE-EB40-9EEC-570DB4BC950B}"/>
              </a:ext>
            </a:extLst>
          </p:cNvPr>
          <p:cNvPicPr>
            <a:picLocks noChangeAspect="1"/>
          </p:cNvPicPr>
          <p:nvPr/>
        </p:nvPicPr>
        <p:blipFill>
          <a:blip r:embed="rId3"/>
          <a:stretch>
            <a:fillRect/>
          </a:stretch>
        </p:blipFill>
        <p:spPr>
          <a:xfrm>
            <a:off x="4193386" y="1503130"/>
            <a:ext cx="3797536" cy="2422907"/>
          </a:xfrm>
          <a:prstGeom prst="rect">
            <a:avLst/>
          </a:prstGeom>
        </p:spPr>
      </p:pic>
      <p:pic>
        <p:nvPicPr>
          <p:cNvPr id="9" name="Picture 8" descr="Chart&#10;&#10;Description automatically generated">
            <a:extLst>
              <a:ext uri="{FF2B5EF4-FFF2-40B4-BE49-F238E27FC236}">
                <a16:creationId xmlns:a16="http://schemas.microsoft.com/office/drawing/2014/main" id="{1BE81679-D343-444D-AC6A-CE622653FB82}"/>
              </a:ext>
            </a:extLst>
          </p:cNvPr>
          <p:cNvPicPr>
            <a:picLocks noChangeAspect="1"/>
          </p:cNvPicPr>
          <p:nvPr/>
        </p:nvPicPr>
        <p:blipFill>
          <a:blip r:embed="rId4"/>
          <a:stretch>
            <a:fillRect/>
          </a:stretch>
        </p:blipFill>
        <p:spPr>
          <a:xfrm>
            <a:off x="8086310" y="1495110"/>
            <a:ext cx="3797536" cy="2422907"/>
          </a:xfrm>
          <a:prstGeom prst="rect">
            <a:avLst/>
          </a:prstGeom>
        </p:spPr>
      </p:pic>
      <p:sp>
        <p:nvSpPr>
          <p:cNvPr id="10" name="TextBox 9">
            <a:extLst>
              <a:ext uri="{FF2B5EF4-FFF2-40B4-BE49-F238E27FC236}">
                <a16:creationId xmlns:a16="http://schemas.microsoft.com/office/drawing/2014/main" id="{41BDAFBC-4B03-B94E-B774-FB4BA8532787}"/>
              </a:ext>
            </a:extLst>
          </p:cNvPr>
          <p:cNvSpPr txBox="1"/>
          <p:nvPr/>
        </p:nvSpPr>
        <p:spPr>
          <a:xfrm>
            <a:off x="1387014" y="4102685"/>
            <a:ext cx="1411706" cy="369332"/>
          </a:xfrm>
          <a:prstGeom prst="rect">
            <a:avLst/>
          </a:prstGeom>
          <a:noFill/>
        </p:spPr>
        <p:txBody>
          <a:bodyPr wrap="square" rtlCol="0">
            <a:spAutoFit/>
          </a:bodyPr>
          <a:lstStyle/>
          <a:p>
            <a:r>
              <a:rPr lang="en-US" dirty="0"/>
              <a:t>Variation A</a:t>
            </a:r>
          </a:p>
        </p:txBody>
      </p:sp>
      <p:sp>
        <p:nvSpPr>
          <p:cNvPr id="17" name="TextBox 16">
            <a:extLst>
              <a:ext uri="{FF2B5EF4-FFF2-40B4-BE49-F238E27FC236}">
                <a16:creationId xmlns:a16="http://schemas.microsoft.com/office/drawing/2014/main" id="{96C60E05-7A45-8147-AB6A-F4F1D91BEEA7}"/>
              </a:ext>
            </a:extLst>
          </p:cNvPr>
          <p:cNvSpPr txBox="1"/>
          <p:nvPr/>
        </p:nvSpPr>
        <p:spPr>
          <a:xfrm>
            <a:off x="5501814" y="4106788"/>
            <a:ext cx="1411706" cy="369332"/>
          </a:xfrm>
          <a:prstGeom prst="rect">
            <a:avLst/>
          </a:prstGeom>
          <a:noFill/>
        </p:spPr>
        <p:txBody>
          <a:bodyPr wrap="square" rtlCol="0">
            <a:spAutoFit/>
          </a:bodyPr>
          <a:lstStyle/>
          <a:p>
            <a:r>
              <a:rPr lang="en-US" dirty="0"/>
              <a:t>Variation B</a:t>
            </a:r>
          </a:p>
        </p:txBody>
      </p:sp>
      <p:sp>
        <p:nvSpPr>
          <p:cNvPr id="19" name="TextBox 18">
            <a:extLst>
              <a:ext uri="{FF2B5EF4-FFF2-40B4-BE49-F238E27FC236}">
                <a16:creationId xmlns:a16="http://schemas.microsoft.com/office/drawing/2014/main" id="{7F132CA1-59C3-E94C-84BB-B9CFEB85130F}"/>
              </a:ext>
            </a:extLst>
          </p:cNvPr>
          <p:cNvSpPr txBox="1"/>
          <p:nvPr/>
        </p:nvSpPr>
        <p:spPr>
          <a:xfrm>
            <a:off x="9385588" y="4122830"/>
            <a:ext cx="1411706" cy="369332"/>
          </a:xfrm>
          <a:prstGeom prst="rect">
            <a:avLst/>
          </a:prstGeom>
          <a:noFill/>
        </p:spPr>
        <p:txBody>
          <a:bodyPr wrap="square" rtlCol="0">
            <a:spAutoFit/>
          </a:bodyPr>
          <a:lstStyle/>
          <a:p>
            <a:r>
              <a:rPr lang="en-US" dirty="0"/>
              <a:t>Variation C</a:t>
            </a:r>
          </a:p>
        </p:txBody>
      </p:sp>
      <p:sp>
        <p:nvSpPr>
          <p:cNvPr id="21" name="TextBox 20">
            <a:extLst>
              <a:ext uri="{FF2B5EF4-FFF2-40B4-BE49-F238E27FC236}">
                <a16:creationId xmlns:a16="http://schemas.microsoft.com/office/drawing/2014/main" id="{2A0C7D60-16A8-7445-82E3-81D308A464BD}"/>
              </a:ext>
            </a:extLst>
          </p:cNvPr>
          <p:cNvSpPr txBox="1"/>
          <p:nvPr/>
        </p:nvSpPr>
        <p:spPr>
          <a:xfrm>
            <a:off x="8255685" y="1241520"/>
            <a:ext cx="2259805" cy="261610"/>
          </a:xfrm>
          <a:prstGeom prst="rect">
            <a:avLst/>
          </a:prstGeom>
          <a:noFill/>
        </p:spPr>
        <p:txBody>
          <a:bodyPr wrap="square" rtlCol="0">
            <a:spAutoFit/>
          </a:bodyPr>
          <a:lstStyle/>
          <a:p>
            <a:r>
              <a:rPr lang="en-US" sz="1100" dirty="0"/>
              <a:t>Time Spend on current day</a:t>
            </a:r>
          </a:p>
        </p:txBody>
      </p:sp>
      <p:sp>
        <p:nvSpPr>
          <p:cNvPr id="23" name="TextBox 22">
            <a:extLst>
              <a:ext uri="{FF2B5EF4-FFF2-40B4-BE49-F238E27FC236}">
                <a16:creationId xmlns:a16="http://schemas.microsoft.com/office/drawing/2014/main" id="{07BEAE01-FD51-E84C-B004-421C25D69FA9}"/>
              </a:ext>
            </a:extLst>
          </p:cNvPr>
          <p:cNvSpPr txBox="1"/>
          <p:nvPr/>
        </p:nvSpPr>
        <p:spPr>
          <a:xfrm>
            <a:off x="4461727" y="1265584"/>
            <a:ext cx="2259805" cy="261610"/>
          </a:xfrm>
          <a:prstGeom prst="rect">
            <a:avLst/>
          </a:prstGeom>
          <a:noFill/>
        </p:spPr>
        <p:txBody>
          <a:bodyPr wrap="square" rtlCol="0">
            <a:spAutoFit/>
          </a:bodyPr>
          <a:lstStyle/>
          <a:p>
            <a:r>
              <a:rPr lang="en-US" sz="1100" dirty="0"/>
              <a:t>Time Spend on current day</a:t>
            </a:r>
          </a:p>
        </p:txBody>
      </p:sp>
      <p:sp>
        <p:nvSpPr>
          <p:cNvPr id="24" name="TextBox 23">
            <a:extLst>
              <a:ext uri="{FF2B5EF4-FFF2-40B4-BE49-F238E27FC236}">
                <a16:creationId xmlns:a16="http://schemas.microsoft.com/office/drawing/2014/main" id="{B27042A7-BDD7-A543-91FF-ADB9F1BBE6B2}"/>
              </a:ext>
            </a:extLst>
          </p:cNvPr>
          <p:cNvSpPr txBox="1"/>
          <p:nvPr/>
        </p:nvSpPr>
        <p:spPr>
          <a:xfrm>
            <a:off x="595581" y="1313710"/>
            <a:ext cx="2259805" cy="261610"/>
          </a:xfrm>
          <a:prstGeom prst="rect">
            <a:avLst/>
          </a:prstGeom>
          <a:noFill/>
        </p:spPr>
        <p:txBody>
          <a:bodyPr wrap="square" rtlCol="0">
            <a:spAutoFit/>
          </a:bodyPr>
          <a:lstStyle/>
          <a:p>
            <a:r>
              <a:rPr lang="en-US" sz="1100" dirty="0"/>
              <a:t>Time Spend on current day</a:t>
            </a:r>
          </a:p>
        </p:txBody>
      </p:sp>
      <p:sp>
        <p:nvSpPr>
          <p:cNvPr id="11" name="TextBox 10">
            <a:extLst>
              <a:ext uri="{FF2B5EF4-FFF2-40B4-BE49-F238E27FC236}">
                <a16:creationId xmlns:a16="http://schemas.microsoft.com/office/drawing/2014/main" id="{B421B7BB-51AE-F449-B243-3382DBF4BFE5}"/>
              </a:ext>
            </a:extLst>
          </p:cNvPr>
          <p:cNvSpPr txBox="1"/>
          <p:nvPr/>
        </p:nvSpPr>
        <p:spPr>
          <a:xfrm>
            <a:off x="595581" y="4928310"/>
            <a:ext cx="10809025" cy="1384995"/>
          </a:xfrm>
          <a:prstGeom prst="rect">
            <a:avLst/>
          </a:prstGeom>
          <a:noFill/>
        </p:spPr>
        <p:txBody>
          <a:bodyPr wrap="square" rtlCol="0">
            <a:spAutoFit/>
          </a:bodyPr>
          <a:lstStyle/>
          <a:p>
            <a:pPr marL="285750" indent="-285750">
              <a:buFontTx/>
              <a:buChar char="-"/>
            </a:pPr>
            <a:r>
              <a:rPr lang="en-US" sz="1400" dirty="0"/>
              <a:t>Time spend for all variation is binominal distribution.</a:t>
            </a:r>
          </a:p>
          <a:p>
            <a:pPr marL="742950" lvl="1" indent="-285750">
              <a:buFontTx/>
              <a:buChar char="-"/>
            </a:pPr>
            <a:r>
              <a:rPr lang="en-US" sz="1400" dirty="0"/>
              <a:t>Avg time spend for A: 7,372             (vs control group)   Z-score: -26.80.  P-value: 1.00</a:t>
            </a:r>
          </a:p>
          <a:p>
            <a:pPr marL="742950" lvl="1" indent="-285750">
              <a:buFontTx/>
              <a:buChar char="-"/>
            </a:pPr>
            <a:r>
              <a:rPr lang="en-US" sz="1400" dirty="0">
                <a:highlight>
                  <a:srgbClr val="FFFF00"/>
                </a:highlight>
              </a:rPr>
              <a:t>Avg time spend for B: 7,397             (vs control group)   Z-score: -14.58.  P-value: 1.00</a:t>
            </a:r>
          </a:p>
          <a:p>
            <a:pPr marL="742950" lvl="1" indent="-285750">
              <a:buFontTx/>
              <a:buChar char="-"/>
            </a:pPr>
            <a:r>
              <a:rPr lang="en-US" sz="1400" dirty="0"/>
              <a:t>Avg time spend for C: 7,374             (vs control group)   Z-score: -14.74   P-value: 1.00</a:t>
            </a:r>
          </a:p>
          <a:p>
            <a:pPr marL="742950" lvl="1" indent="-285750">
              <a:buFontTx/>
              <a:buChar char="-"/>
            </a:pPr>
            <a:r>
              <a:rPr lang="en-US" sz="1400" dirty="0"/>
              <a:t>Avg time spend for Control: 7,370</a:t>
            </a:r>
          </a:p>
          <a:p>
            <a:pPr marL="742950" lvl="1" indent="-285750">
              <a:buFontTx/>
              <a:buChar char="-"/>
            </a:pPr>
            <a:r>
              <a:rPr lang="en-US" sz="1400" dirty="0"/>
              <a:t>No. of total cases 204,795</a:t>
            </a:r>
          </a:p>
        </p:txBody>
      </p:sp>
      <p:graphicFrame>
        <p:nvGraphicFramePr>
          <p:cNvPr id="3" name="Table 2">
            <a:extLst>
              <a:ext uri="{FF2B5EF4-FFF2-40B4-BE49-F238E27FC236}">
                <a16:creationId xmlns:a16="http://schemas.microsoft.com/office/drawing/2014/main" id="{55443BC6-9269-C14B-ADBF-16F885F5199B}"/>
              </a:ext>
            </a:extLst>
          </p:cNvPr>
          <p:cNvGraphicFramePr>
            <a:graphicFrameLocks noGrp="1"/>
          </p:cNvGraphicFramePr>
          <p:nvPr>
            <p:extLst>
              <p:ext uri="{D42A27DB-BD31-4B8C-83A1-F6EECF244321}">
                <p14:modId xmlns:p14="http://schemas.microsoft.com/office/powerpoint/2010/main" val="441319741"/>
              </p:ext>
            </p:extLst>
          </p:nvPr>
        </p:nvGraphicFramePr>
        <p:xfrm>
          <a:off x="9208791" y="4841349"/>
          <a:ext cx="1765300" cy="1828800"/>
        </p:xfrm>
        <a:graphic>
          <a:graphicData uri="http://schemas.openxmlformats.org/drawingml/2006/table">
            <a:tbl>
              <a:tblPr>
                <a:tableStyleId>{793D81CF-94F2-401A-BA57-92F5A7B2D0C5}</a:tableStyleId>
              </a:tblPr>
              <a:tblGrid>
                <a:gridCol w="825705">
                  <a:extLst>
                    <a:ext uri="{9D8B030D-6E8A-4147-A177-3AD203B41FA5}">
                      <a16:colId xmlns:a16="http://schemas.microsoft.com/office/drawing/2014/main" val="3458610194"/>
                    </a:ext>
                  </a:extLst>
                </a:gridCol>
                <a:gridCol w="939595">
                  <a:extLst>
                    <a:ext uri="{9D8B030D-6E8A-4147-A177-3AD203B41FA5}">
                      <a16:colId xmlns:a16="http://schemas.microsoft.com/office/drawing/2014/main" val="373491688"/>
                    </a:ext>
                  </a:extLst>
                </a:gridCol>
              </a:tblGrid>
              <a:tr h="203200">
                <a:tc>
                  <a:txBody>
                    <a:bodyPr/>
                    <a:lstStyle/>
                    <a:p>
                      <a:pPr algn="l" fontAlgn="ctr"/>
                      <a:r>
                        <a:rPr lang="en-US" sz="1200" u="none" strike="noStrike">
                          <a:effectLst/>
                        </a:rPr>
                        <a:t>count</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a:effectLst/>
                        </a:rPr>
                        <a:t>         204,795 </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319683984"/>
                  </a:ext>
                </a:extLst>
              </a:tr>
              <a:tr h="203200">
                <a:tc>
                  <a:txBody>
                    <a:bodyPr/>
                    <a:lstStyle/>
                    <a:p>
                      <a:pPr algn="l" fontAlgn="ctr"/>
                      <a:r>
                        <a:rPr lang="en-US" sz="1200" u="none" strike="noStrike">
                          <a:effectLst/>
                        </a:rPr>
                        <a:t>mean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dirty="0">
                          <a:effectLst/>
                        </a:rPr>
                        <a:t>             7,378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9044044"/>
                  </a:ext>
                </a:extLst>
              </a:tr>
              <a:tr h="203200">
                <a:tc>
                  <a:txBody>
                    <a:bodyPr/>
                    <a:lstStyle/>
                    <a:p>
                      <a:pPr algn="l" fontAlgn="ctr"/>
                      <a:r>
                        <a:rPr lang="en-US" sz="1200" u="none" strike="noStrike">
                          <a:effectLst/>
                        </a:rPr>
                        <a:t>std</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dirty="0">
                          <a:effectLst/>
                        </a:rPr>
                        <a:t>             7,784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977654183"/>
                  </a:ext>
                </a:extLst>
              </a:tr>
              <a:tr h="203200">
                <a:tc>
                  <a:txBody>
                    <a:bodyPr/>
                    <a:lstStyle/>
                    <a:p>
                      <a:pPr algn="l" fontAlgn="ctr"/>
                      <a:r>
                        <a:rPr lang="en-US" sz="1200" u="none" strike="noStrike">
                          <a:effectLst/>
                        </a:rPr>
                        <a:t>min</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dirty="0">
                          <a:effectLst/>
                        </a:rPr>
                        <a:t>                  -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949903137"/>
                  </a:ext>
                </a:extLst>
              </a:tr>
              <a:tr h="203200">
                <a:tc>
                  <a:txBody>
                    <a:bodyPr/>
                    <a:lstStyle/>
                    <a:p>
                      <a:pPr algn="l" fontAlgn="ctr"/>
                      <a:r>
                        <a:rPr lang="en-US" sz="1200" u="none" strike="noStrike">
                          <a:effectLst/>
                        </a:rPr>
                        <a:t>10%</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a:effectLst/>
                        </a:rPr>
                        <a:t>                367 </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07518814"/>
                  </a:ext>
                </a:extLst>
              </a:tr>
              <a:tr h="203200">
                <a:tc>
                  <a:txBody>
                    <a:bodyPr/>
                    <a:lstStyle/>
                    <a:p>
                      <a:pPr algn="l" fontAlgn="ctr"/>
                      <a:r>
                        <a:rPr lang="en-US" sz="1200" u="none" strike="noStrike">
                          <a:effectLst/>
                        </a:rPr>
                        <a:t>25%</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a:effectLst/>
                        </a:rPr>
                        <a:t>             1,735 </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86339890"/>
                  </a:ext>
                </a:extLst>
              </a:tr>
              <a:tr h="203200">
                <a:tc>
                  <a:txBody>
                    <a:bodyPr/>
                    <a:lstStyle/>
                    <a:p>
                      <a:pPr algn="l" fontAlgn="ctr"/>
                      <a:r>
                        <a:rPr lang="en-US" sz="1200" u="none" strike="noStrike">
                          <a:effectLst/>
                        </a:rPr>
                        <a:t>50%</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a:effectLst/>
                        </a:rPr>
                        <a:t>             4,832 </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93369179"/>
                  </a:ext>
                </a:extLst>
              </a:tr>
              <a:tr h="203200">
                <a:tc>
                  <a:txBody>
                    <a:bodyPr/>
                    <a:lstStyle/>
                    <a:p>
                      <a:pPr algn="l" fontAlgn="ctr"/>
                      <a:r>
                        <a:rPr lang="en-US" sz="1200" u="none" strike="noStrike">
                          <a:effectLst/>
                        </a:rPr>
                        <a:t>75%</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a:effectLst/>
                        </a:rPr>
                        <a:t>           10,643 </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48941527"/>
                  </a:ext>
                </a:extLst>
              </a:tr>
              <a:tr h="203200">
                <a:tc>
                  <a:txBody>
                    <a:bodyPr/>
                    <a:lstStyle/>
                    <a:p>
                      <a:pPr algn="l" fontAlgn="ctr"/>
                      <a:r>
                        <a:rPr lang="en-US" sz="1200" u="none" strike="noStrike">
                          <a:effectLst/>
                        </a:rPr>
                        <a:t>max</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200" u="none" strike="noStrike" dirty="0">
                          <a:effectLst/>
                        </a:rPr>
                        <a:t>           86,400 </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06754312"/>
                  </a:ext>
                </a:extLst>
              </a:tr>
            </a:tbl>
          </a:graphicData>
        </a:graphic>
      </p:graphicFrame>
      <p:sp>
        <p:nvSpPr>
          <p:cNvPr id="4" name="Rectangle 1">
            <a:extLst>
              <a:ext uri="{FF2B5EF4-FFF2-40B4-BE49-F238E27FC236}">
                <a16:creationId xmlns:a16="http://schemas.microsoft.com/office/drawing/2014/main" id="{F59E3F42-F74C-2547-A017-9902E730C2F7}"/>
              </a:ext>
            </a:extLst>
          </p:cNvPr>
          <p:cNvSpPr>
            <a:spLocks noChangeArrowheads="1"/>
          </p:cNvSpPr>
          <p:nvPr/>
        </p:nvSpPr>
        <p:spPr bwMode="auto">
          <a:xfrm>
            <a:off x="9208791" y="49283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a:extLst>
              <a:ext uri="{FF2B5EF4-FFF2-40B4-BE49-F238E27FC236}">
                <a16:creationId xmlns:a16="http://schemas.microsoft.com/office/drawing/2014/main" id="{E175FB5B-F9B3-FE42-B9FB-3E6A7849F0CA}"/>
              </a:ext>
            </a:extLst>
          </p:cNvPr>
          <p:cNvSpPr txBox="1"/>
          <p:nvPr/>
        </p:nvSpPr>
        <p:spPr>
          <a:xfrm>
            <a:off x="9208791" y="4571466"/>
            <a:ext cx="2123557" cy="246221"/>
          </a:xfrm>
          <a:prstGeom prst="rect">
            <a:avLst/>
          </a:prstGeom>
          <a:noFill/>
        </p:spPr>
        <p:txBody>
          <a:bodyPr wrap="square" rtlCol="0">
            <a:spAutoFit/>
          </a:bodyPr>
          <a:lstStyle/>
          <a:p>
            <a:r>
              <a:rPr lang="en-US" sz="1000" dirty="0"/>
              <a:t>Basic Info for time spend</a:t>
            </a:r>
          </a:p>
        </p:txBody>
      </p:sp>
    </p:spTree>
    <p:extLst>
      <p:ext uri="{BB962C8B-B14F-4D97-AF65-F5344CB8AC3E}">
        <p14:creationId xmlns:p14="http://schemas.microsoft.com/office/powerpoint/2010/main" val="166409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9E7BD-2BB0-CC4B-8D90-57280CBDCA48}"/>
              </a:ext>
            </a:extLst>
          </p:cNvPr>
          <p:cNvSpPr>
            <a:spLocks noGrp="1"/>
          </p:cNvSpPr>
          <p:nvPr>
            <p:ph type="title"/>
          </p:nvPr>
        </p:nvSpPr>
        <p:spPr>
          <a:xfrm>
            <a:off x="295804" y="76460"/>
            <a:ext cx="10809025" cy="1104857"/>
          </a:xfrm>
        </p:spPr>
        <p:txBody>
          <a:bodyPr vert="horz" lIns="91440" tIns="45720" rIns="91440" bIns="45720" rtlCol="0" anchor="b">
            <a:normAutofit/>
          </a:bodyPr>
          <a:lstStyle/>
          <a:p>
            <a:r>
              <a:rPr lang="en-US" sz="3200" b="1" dirty="0">
                <a:latin typeface="Abadi" panose="020F0502020204030204" pitchFamily="34" charset="0"/>
              </a:rPr>
              <a:t>Spending Amount on current day (Monetarization Success)</a:t>
            </a:r>
          </a:p>
        </p:txBody>
      </p:sp>
      <p:sp>
        <p:nvSpPr>
          <p:cNvPr id="10" name="TextBox 9">
            <a:extLst>
              <a:ext uri="{FF2B5EF4-FFF2-40B4-BE49-F238E27FC236}">
                <a16:creationId xmlns:a16="http://schemas.microsoft.com/office/drawing/2014/main" id="{41BDAFBC-4B03-B94E-B774-FB4BA8532787}"/>
              </a:ext>
            </a:extLst>
          </p:cNvPr>
          <p:cNvSpPr txBox="1"/>
          <p:nvPr/>
        </p:nvSpPr>
        <p:spPr>
          <a:xfrm>
            <a:off x="1387014" y="4503735"/>
            <a:ext cx="1411706" cy="369332"/>
          </a:xfrm>
          <a:prstGeom prst="rect">
            <a:avLst/>
          </a:prstGeom>
          <a:noFill/>
        </p:spPr>
        <p:txBody>
          <a:bodyPr wrap="square" rtlCol="0">
            <a:spAutoFit/>
          </a:bodyPr>
          <a:lstStyle/>
          <a:p>
            <a:r>
              <a:rPr lang="en-US" dirty="0"/>
              <a:t>Variation A</a:t>
            </a:r>
          </a:p>
        </p:txBody>
      </p:sp>
      <p:sp>
        <p:nvSpPr>
          <p:cNvPr id="17" name="TextBox 16">
            <a:extLst>
              <a:ext uri="{FF2B5EF4-FFF2-40B4-BE49-F238E27FC236}">
                <a16:creationId xmlns:a16="http://schemas.microsoft.com/office/drawing/2014/main" id="{96C60E05-7A45-8147-AB6A-F4F1D91BEEA7}"/>
              </a:ext>
            </a:extLst>
          </p:cNvPr>
          <p:cNvSpPr txBox="1"/>
          <p:nvPr/>
        </p:nvSpPr>
        <p:spPr>
          <a:xfrm>
            <a:off x="5501814" y="4507838"/>
            <a:ext cx="1411706" cy="369332"/>
          </a:xfrm>
          <a:prstGeom prst="rect">
            <a:avLst/>
          </a:prstGeom>
          <a:noFill/>
        </p:spPr>
        <p:txBody>
          <a:bodyPr wrap="square" rtlCol="0">
            <a:spAutoFit/>
          </a:bodyPr>
          <a:lstStyle/>
          <a:p>
            <a:r>
              <a:rPr lang="en-US" dirty="0"/>
              <a:t>Variation B</a:t>
            </a:r>
          </a:p>
        </p:txBody>
      </p:sp>
      <p:sp>
        <p:nvSpPr>
          <p:cNvPr id="19" name="TextBox 18">
            <a:extLst>
              <a:ext uri="{FF2B5EF4-FFF2-40B4-BE49-F238E27FC236}">
                <a16:creationId xmlns:a16="http://schemas.microsoft.com/office/drawing/2014/main" id="{7F132CA1-59C3-E94C-84BB-B9CFEB85130F}"/>
              </a:ext>
            </a:extLst>
          </p:cNvPr>
          <p:cNvSpPr txBox="1"/>
          <p:nvPr/>
        </p:nvSpPr>
        <p:spPr>
          <a:xfrm>
            <a:off x="9385588" y="4523880"/>
            <a:ext cx="1411706" cy="369332"/>
          </a:xfrm>
          <a:prstGeom prst="rect">
            <a:avLst/>
          </a:prstGeom>
          <a:noFill/>
        </p:spPr>
        <p:txBody>
          <a:bodyPr wrap="square" rtlCol="0">
            <a:spAutoFit/>
          </a:bodyPr>
          <a:lstStyle/>
          <a:p>
            <a:r>
              <a:rPr lang="en-US" dirty="0"/>
              <a:t>Variation C</a:t>
            </a:r>
          </a:p>
        </p:txBody>
      </p:sp>
      <p:sp>
        <p:nvSpPr>
          <p:cNvPr id="21" name="TextBox 20">
            <a:extLst>
              <a:ext uri="{FF2B5EF4-FFF2-40B4-BE49-F238E27FC236}">
                <a16:creationId xmlns:a16="http://schemas.microsoft.com/office/drawing/2014/main" id="{2A0C7D60-16A8-7445-82E3-81D308A464BD}"/>
              </a:ext>
            </a:extLst>
          </p:cNvPr>
          <p:cNvSpPr txBox="1"/>
          <p:nvPr/>
        </p:nvSpPr>
        <p:spPr>
          <a:xfrm>
            <a:off x="8255685" y="1642570"/>
            <a:ext cx="2259805" cy="261610"/>
          </a:xfrm>
          <a:prstGeom prst="rect">
            <a:avLst/>
          </a:prstGeom>
          <a:noFill/>
        </p:spPr>
        <p:txBody>
          <a:bodyPr wrap="square" rtlCol="0">
            <a:spAutoFit/>
          </a:bodyPr>
          <a:lstStyle/>
          <a:p>
            <a:r>
              <a:rPr lang="en-US" sz="1100" dirty="0"/>
              <a:t>Spending Amount on current day</a:t>
            </a:r>
          </a:p>
        </p:txBody>
      </p:sp>
      <p:sp>
        <p:nvSpPr>
          <p:cNvPr id="23" name="TextBox 22">
            <a:extLst>
              <a:ext uri="{FF2B5EF4-FFF2-40B4-BE49-F238E27FC236}">
                <a16:creationId xmlns:a16="http://schemas.microsoft.com/office/drawing/2014/main" id="{07BEAE01-FD51-E84C-B004-421C25D69FA9}"/>
              </a:ext>
            </a:extLst>
          </p:cNvPr>
          <p:cNvSpPr txBox="1"/>
          <p:nvPr/>
        </p:nvSpPr>
        <p:spPr>
          <a:xfrm>
            <a:off x="4461727" y="1666634"/>
            <a:ext cx="2259805" cy="261610"/>
          </a:xfrm>
          <a:prstGeom prst="rect">
            <a:avLst/>
          </a:prstGeom>
          <a:noFill/>
        </p:spPr>
        <p:txBody>
          <a:bodyPr wrap="square" rtlCol="0">
            <a:spAutoFit/>
          </a:bodyPr>
          <a:lstStyle/>
          <a:p>
            <a:r>
              <a:rPr lang="en-US" sz="1100" dirty="0"/>
              <a:t>Spending Amount on current day</a:t>
            </a:r>
          </a:p>
        </p:txBody>
      </p:sp>
      <p:sp>
        <p:nvSpPr>
          <p:cNvPr id="24" name="TextBox 23">
            <a:extLst>
              <a:ext uri="{FF2B5EF4-FFF2-40B4-BE49-F238E27FC236}">
                <a16:creationId xmlns:a16="http://schemas.microsoft.com/office/drawing/2014/main" id="{B27042A7-BDD7-A543-91FF-ADB9F1BBE6B2}"/>
              </a:ext>
            </a:extLst>
          </p:cNvPr>
          <p:cNvSpPr txBox="1"/>
          <p:nvPr/>
        </p:nvSpPr>
        <p:spPr>
          <a:xfrm>
            <a:off x="595581" y="1714760"/>
            <a:ext cx="2259805" cy="261610"/>
          </a:xfrm>
          <a:prstGeom prst="rect">
            <a:avLst/>
          </a:prstGeom>
          <a:noFill/>
        </p:spPr>
        <p:txBody>
          <a:bodyPr wrap="square" rtlCol="0">
            <a:spAutoFit/>
          </a:bodyPr>
          <a:lstStyle/>
          <a:p>
            <a:r>
              <a:rPr lang="en-US" sz="1100" dirty="0"/>
              <a:t>Spending Amount on current day</a:t>
            </a:r>
          </a:p>
        </p:txBody>
      </p:sp>
      <p:sp>
        <p:nvSpPr>
          <p:cNvPr id="11" name="TextBox 10">
            <a:extLst>
              <a:ext uri="{FF2B5EF4-FFF2-40B4-BE49-F238E27FC236}">
                <a16:creationId xmlns:a16="http://schemas.microsoft.com/office/drawing/2014/main" id="{B421B7BB-51AE-F449-B243-3382DBF4BFE5}"/>
              </a:ext>
            </a:extLst>
          </p:cNvPr>
          <p:cNvSpPr txBox="1"/>
          <p:nvPr/>
        </p:nvSpPr>
        <p:spPr>
          <a:xfrm>
            <a:off x="595581" y="4928310"/>
            <a:ext cx="10809025" cy="1384995"/>
          </a:xfrm>
          <a:prstGeom prst="rect">
            <a:avLst/>
          </a:prstGeom>
          <a:noFill/>
        </p:spPr>
        <p:txBody>
          <a:bodyPr wrap="square" rtlCol="0">
            <a:spAutoFit/>
          </a:bodyPr>
          <a:lstStyle/>
          <a:p>
            <a:pPr marL="285750" indent="-285750">
              <a:buFontTx/>
              <a:buChar char="-"/>
            </a:pPr>
            <a:r>
              <a:rPr lang="en-US" sz="1400" dirty="0"/>
              <a:t>Time spend for all variation is binominal distribution.</a:t>
            </a:r>
          </a:p>
          <a:p>
            <a:pPr marL="742950" lvl="1" indent="-285750">
              <a:buFontTx/>
              <a:buChar char="-"/>
            </a:pPr>
            <a:r>
              <a:rPr lang="en-US" sz="1400" dirty="0">
                <a:highlight>
                  <a:srgbClr val="FFFF00"/>
                </a:highlight>
              </a:rPr>
              <a:t>Avg time spend for A: 0.50             (vs control group)   Z-score:</a:t>
            </a:r>
            <a:r>
              <a:rPr lang="zh-CN" altLang="en-US" sz="1400" dirty="0">
                <a:highlight>
                  <a:srgbClr val="FFFF00"/>
                </a:highlight>
              </a:rPr>
              <a:t>  </a:t>
            </a:r>
            <a:r>
              <a:rPr lang="en-US" altLang="zh-CN" sz="1400" dirty="0">
                <a:highlight>
                  <a:srgbClr val="FFFF00"/>
                </a:highlight>
              </a:rPr>
              <a:t>0.0057</a:t>
            </a:r>
            <a:r>
              <a:rPr lang="en-US" sz="1400" dirty="0">
                <a:highlight>
                  <a:srgbClr val="FFFF00"/>
                </a:highlight>
              </a:rPr>
              <a:t>  P-value: </a:t>
            </a:r>
            <a:r>
              <a:rPr lang="en-US" altLang="zh-CN" sz="1400" dirty="0">
                <a:highlight>
                  <a:srgbClr val="FFFF00"/>
                </a:highlight>
              </a:rPr>
              <a:t>0.498</a:t>
            </a:r>
            <a:endParaRPr lang="en-US" sz="1400" dirty="0">
              <a:highlight>
                <a:srgbClr val="FFFF00"/>
              </a:highlight>
            </a:endParaRPr>
          </a:p>
          <a:p>
            <a:pPr marL="742950" lvl="1" indent="-285750">
              <a:buFontTx/>
              <a:buChar char="-"/>
            </a:pPr>
            <a:r>
              <a:rPr lang="en-US" sz="1400" dirty="0"/>
              <a:t>Avg time spend for B: 0.45             (vs control group)   Z-score:  0.0377  P-value: 0.485 </a:t>
            </a:r>
          </a:p>
          <a:p>
            <a:pPr marL="742950" lvl="1" indent="-285750">
              <a:buFontTx/>
              <a:buChar char="-"/>
            </a:pPr>
            <a:r>
              <a:rPr lang="en-US" sz="1400" dirty="0"/>
              <a:t>Avg time spend for C: 0.49             (vs control group)   Z-score:  0.0828  P-value: 0.467</a:t>
            </a:r>
          </a:p>
          <a:p>
            <a:pPr marL="742950" lvl="1" indent="-285750">
              <a:buFontTx/>
              <a:buChar char="-"/>
            </a:pPr>
            <a:r>
              <a:rPr lang="en-US" sz="1400" dirty="0"/>
              <a:t>Avg time spend for Control: 0.33</a:t>
            </a:r>
          </a:p>
          <a:p>
            <a:pPr marL="742950" lvl="1" indent="-285750">
              <a:buFontTx/>
              <a:buChar char="-"/>
            </a:pPr>
            <a:r>
              <a:rPr lang="en-US" sz="1400" dirty="0"/>
              <a:t>No. of total cases 204,795</a:t>
            </a:r>
          </a:p>
        </p:txBody>
      </p:sp>
      <p:sp>
        <p:nvSpPr>
          <p:cNvPr id="3" name="TextBox 2">
            <a:extLst>
              <a:ext uri="{FF2B5EF4-FFF2-40B4-BE49-F238E27FC236}">
                <a16:creationId xmlns:a16="http://schemas.microsoft.com/office/drawing/2014/main" id="{508738DF-FA32-8949-8DD5-3C64DA0B19C7}"/>
              </a:ext>
            </a:extLst>
          </p:cNvPr>
          <p:cNvSpPr txBox="1"/>
          <p:nvPr/>
        </p:nvSpPr>
        <p:spPr>
          <a:xfrm>
            <a:off x="567188" y="1281138"/>
            <a:ext cx="10809025" cy="261610"/>
          </a:xfrm>
          <a:prstGeom prst="rect">
            <a:avLst/>
          </a:prstGeom>
          <a:noFill/>
        </p:spPr>
        <p:txBody>
          <a:bodyPr wrap="square" rtlCol="0">
            <a:spAutoFit/>
          </a:bodyPr>
          <a:lstStyle/>
          <a:p>
            <a:r>
              <a:rPr lang="en-US" sz="1100" dirty="0"/>
              <a:t>There are some simulation records generated by device brand is ‘Tencent’, which not create any spending activities. So I removed them from the testing dataset.</a:t>
            </a:r>
          </a:p>
        </p:txBody>
      </p:sp>
      <p:pic>
        <p:nvPicPr>
          <p:cNvPr id="6" name="Picture 5" descr="A picture containing chart&#10;&#10;Description automatically generated">
            <a:extLst>
              <a:ext uri="{FF2B5EF4-FFF2-40B4-BE49-F238E27FC236}">
                <a16:creationId xmlns:a16="http://schemas.microsoft.com/office/drawing/2014/main" id="{C833F70D-2B04-6644-A9EA-8444A20299B3}"/>
              </a:ext>
            </a:extLst>
          </p:cNvPr>
          <p:cNvPicPr>
            <a:picLocks noChangeAspect="1"/>
          </p:cNvPicPr>
          <p:nvPr/>
        </p:nvPicPr>
        <p:blipFill>
          <a:blip r:embed="rId2"/>
          <a:stretch>
            <a:fillRect/>
          </a:stretch>
        </p:blipFill>
        <p:spPr>
          <a:xfrm>
            <a:off x="244225" y="1949506"/>
            <a:ext cx="3928311" cy="2629607"/>
          </a:xfrm>
          <a:prstGeom prst="rect">
            <a:avLst/>
          </a:prstGeom>
        </p:spPr>
      </p:pic>
      <p:pic>
        <p:nvPicPr>
          <p:cNvPr id="12" name="Picture 11" descr="Chart&#10;&#10;Description automatically generated">
            <a:extLst>
              <a:ext uri="{FF2B5EF4-FFF2-40B4-BE49-F238E27FC236}">
                <a16:creationId xmlns:a16="http://schemas.microsoft.com/office/drawing/2014/main" id="{DBD91663-D535-864B-93DF-1CED5C39DB8A}"/>
              </a:ext>
            </a:extLst>
          </p:cNvPr>
          <p:cNvPicPr>
            <a:picLocks noChangeAspect="1"/>
          </p:cNvPicPr>
          <p:nvPr/>
        </p:nvPicPr>
        <p:blipFill>
          <a:blip r:embed="rId3"/>
          <a:stretch>
            <a:fillRect/>
          </a:stretch>
        </p:blipFill>
        <p:spPr>
          <a:xfrm>
            <a:off x="4172536" y="2005076"/>
            <a:ext cx="3555252" cy="2575630"/>
          </a:xfrm>
          <a:prstGeom prst="rect">
            <a:avLst/>
          </a:prstGeom>
        </p:spPr>
      </p:pic>
      <p:pic>
        <p:nvPicPr>
          <p:cNvPr id="14" name="Picture 13" descr="Chart&#10;&#10;Description automatically generated">
            <a:extLst>
              <a:ext uri="{FF2B5EF4-FFF2-40B4-BE49-F238E27FC236}">
                <a16:creationId xmlns:a16="http://schemas.microsoft.com/office/drawing/2014/main" id="{F98BFF45-1197-4B44-9A06-FE7BF51C59F2}"/>
              </a:ext>
            </a:extLst>
          </p:cNvPr>
          <p:cNvPicPr>
            <a:picLocks noChangeAspect="1"/>
          </p:cNvPicPr>
          <p:nvPr/>
        </p:nvPicPr>
        <p:blipFill>
          <a:blip r:embed="rId4"/>
          <a:stretch>
            <a:fillRect/>
          </a:stretch>
        </p:blipFill>
        <p:spPr>
          <a:xfrm>
            <a:off x="7727788" y="2039839"/>
            <a:ext cx="3648425" cy="2448943"/>
          </a:xfrm>
          <a:prstGeom prst="rect">
            <a:avLst/>
          </a:prstGeom>
        </p:spPr>
      </p:pic>
    </p:spTree>
    <p:extLst>
      <p:ext uri="{BB962C8B-B14F-4D97-AF65-F5344CB8AC3E}">
        <p14:creationId xmlns:p14="http://schemas.microsoft.com/office/powerpoint/2010/main" val="5568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99EAB-FC84-0E48-A405-6B18C8680585}"/>
              </a:ext>
            </a:extLst>
          </p:cNvPr>
          <p:cNvSpPr>
            <a:spLocks noGrp="1"/>
          </p:cNvSpPr>
          <p:nvPr>
            <p:ph type="title"/>
          </p:nvPr>
        </p:nvSpPr>
        <p:spPr>
          <a:xfrm>
            <a:off x="964788" y="804333"/>
            <a:ext cx="3391900" cy="5249334"/>
          </a:xfrm>
        </p:spPr>
        <p:txBody>
          <a:bodyPr>
            <a:normAutofit/>
          </a:bodyPr>
          <a:lstStyle/>
          <a:p>
            <a:pPr algn="r"/>
            <a:r>
              <a:rPr lang="en-US" dirty="0">
                <a:solidFill>
                  <a:srgbClr val="FFFFFF"/>
                </a:solidFill>
              </a:rPr>
              <a:t>Business Insights</a:t>
            </a:r>
          </a:p>
        </p:txBody>
      </p:sp>
      <p:sp>
        <p:nvSpPr>
          <p:cNvPr id="3" name="Content Placeholder 2">
            <a:extLst>
              <a:ext uri="{FF2B5EF4-FFF2-40B4-BE49-F238E27FC236}">
                <a16:creationId xmlns:a16="http://schemas.microsoft.com/office/drawing/2014/main" id="{0C0B0139-B165-8E4E-BDCF-AA986106C307}"/>
              </a:ext>
            </a:extLst>
          </p:cNvPr>
          <p:cNvSpPr>
            <a:spLocks noGrp="1"/>
          </p:cNvSpPr>
          <p:nvPr>
            <p:ph idx="1"/>
          </p:nvPr>
        </p:nvSpPr>
        <p:spPr>
          <a:xfrm>
            <a:off x="4951048" y="804333"/>
            <a:ext cx="6306003" cy="5249334"/>
          </a:xfrm>
        </p:spPr>
        <p:txBody>
          <a:bodyPr anchor="ctr">
            <a:normAutofit/>
          </a:bodyPr>
          <a:lstStyle/>
          <a:p>
            <a:endParaRPr lang="en-US" dirty="0"/>
          </a:p>
        </p:txBody>
      </p:sp>
    </p:spTree>
    <p:extLst>
      <p:ext uri="{BB962C8B-B14F-4D97-AF65-F5344CB8AC3E}">
        <p14:creationId xmlns:p14="http://schemas.microsoft.com/office/powerpoint/2010/main" val="418115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A9972-B552-0C42-91CB-29CB4D6BED4D}"/>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b="1" dirty="0">
                <a:latin typeface="Abadi" panose="020F0502020204030204" pitchFamily="34" charset="0"/>
              </a:rPr>
              <a:t>Insights on User Profile Metrics (1/3)</a:t>
            </a:r>
          </a:p>
        </p:txBody>
      </p:sp>
      <p:graphicFrame>
        <p:nvGraphicFramePr>
          <p:cNvPr id="4" name="Table 3">
            <a:extLst>
              <a:ext uri="{FF2B5EF4-FFF2-40B4-BE49-F238E27FC236}">
                <a16:creationId xmlns:a16="http://schemas.microsoft.com/office/drawing/2014/main" id="{C0E2E1AA-CC1B-A14A-9634-C14D9FEEEB40}"/>
              </a:ext>
            </a:extLst>
          </p:cNvPr>
          <p:cNvGraphicFramePr>
            <a:graphicFrameLocks noGrp="1"/>
          </p:cNvGraphicFramePr>
          <p:nvPr>
            <p:extLst>
              <p:ext uri="{D42A27DB-BD31-4B8C-83A1-F6EECF244321}">
                <p14:modId xmlns:p14="http://schemas.microsoft.com/office/powerpoint/2010/main" val="740498261"/>
              </p:ext>
            </p:extLst>
          </p:nvPr>
        </p:nvGraphicFramePr>
        <p:xfrm>
          <a:off x="415636" y="1812226"/>
          <a:ext cx="6373091" cy="4358541"/>
        </p:xfrm>
        <a:graphic>
          <a:graphicData uri="http://schemas.openxmlformats.org/drawingml/2006/table">
            <a:tbl>
              <a:tblPr/>
              <a:tblGrid>
                <a:gridCol w="3230893">
                  <a:extLst>
                    <a:ext uri="{9D8B030D-6E8A-4147-A177-3AD203B41FA5}">
                      <a16:colId xmlns:a16="http://schemas.microsoft.com/office/drawing/2014/main" val="660333139"/>
                    </a:ext>
                  </a:extLst>
                </a:gridCol>
                <a:gridCol w="1668702">
                  <a:extLst>
                    <a:ext uri="{9D8B030D-6E8A-4147-A177-3AD203B41FA5}">
                      <a16:colId xmlns:a16="http://schemas.microsoft.com/office/drawing/2014/main" val="1247535533"/>
                    </a:ext>
                  </a:extLst>
                </a:gridCol>
                <a:gridCol w="1473496">
                  <a:extLst>
                    <a:ext uri="{9D8B030D-6E8A-4147-A177-3AD203B41FA5}">
                      <a16:colId xmlns:a16="http://schemas.microsoft.com/office/drawing/2014/main" val="736939044"/>
                    </a:ext>
                  </a:extLst>
                </a:gridCol>
              </a:tblGrid>
              <a:tr h="0">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Number of Visits within 28 days</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 Sum of num_users </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Sum of num_users2</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4272633723"/>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1</a:t>
                      </a:r>
                      <a:endParaRPr lang="en-US" sz="1500" b="0" i="0" u="none" strike="noStrike">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dirty="0">
                          <a:solidFill>
                            <a:srgbClr val="000000"/>
                          </a:solidFill>
                          <a:effectLst/>
                          <a:latin typeface="等线" panose="02010600030101010101" pitchFamily="2" charset="-122"/>
                          <a:ea typeface="等线" panose="02010600030101010101" pitchFamily="2" charset="-122"/>
                        </a:rPr>
                        <a:t>                         129,189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dirty="0">
                          <a:solidFill>
                            <a:srgbClr val="000000"/>
                          </a:solidFill>
                          <a:effectLst/>
                          <a:latin typeface="等线" panose="02010600030101010101" pitchFamily="2" charset="-122"/>
                          <a:ea typeface="等线" panose="02010600030101010101" pitchFamily="2" charset="-122"/>
                        </a:rPr>
                        <a:t>82%</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989533090"/>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108,002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84%</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63BE7B"/>
                    </a:solidFill>
                  </a:tcPr>
                </a:tc>
                <a:extLst>
                  <a:ext uri="{0D108BD9-81ED-4DB2-BD59-A6C34878D82A}">
                    <a16:rowId xmlns:a16="http://schemas.microsoft.com/office/drawing/2014/main" val="2510110114"/>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21,187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16%</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a:noFill/>
                    </a:lnB>
                    <a:solidFill>
                      <a:srgbClr val="F8696B"/>
                    </a:solidFill>
                  </a:tcPr>
                </a:tc>
                <a:extLst>
                  <a:ext uri="{0D108BD9-81ED-4DB2-BD59-A6C34878D82A}">
                    <a16:rowId xmlns:a16="http://schemas.microsoft.com/office/drawing/2014/main" val="3286472951"/>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2</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                           10,078 </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a:solidFill>
                            <a:srgbClr val="000000"/>
                          </a:solidFill>
                          <a:effectLst/>
                          <a:latin typeface="等线" panose="02010600030101010101" pitchFamily="2" charset="-122"/>
                          <a:ea typeface="等线" panose="02010600030101010101" pitchFamily="2" charset="-122"/>
                        </a:rPr>
                        <a:t>6%</a:t>
                      </a:r>
                      <a:endParaRPr lang="en-US" sz="20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89362911"/>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7,739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77%</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83C87D"/>
                    </a:solidFill>
                  </a:tcPr>
                </a:tc>
                <a:extLst>
                  <a:ext uri="{0D108BD9-81ED-4DB2-BD59-A6C34878D82A}">
                    <a16:rowId xmlns:a16="http://schemas.microsoft.com/office/drawing/2014/main" val="1341439463"/>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a:noFill/>
                    </a:lnB>
                  </a:tcPr>
                </a:tc>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                             2,339 </a:t>
                      </a:r>
                      <a:endParaRPr lang="en-US" sz="1500" b="0" i="0" u="none" strike="noStrike">
                        <a:effectLst/>
                        <a:latin typeface="Arial" panose="020B0604020202020204" pitchFamily="34" charset="0"/>
                      </a:endParaRPr>
                    </a:p>
                  </a:txBody>
                  <a:tcPr marL="7947" marR="7947" marT="7947" marB="0" anchor="ctr">
                    <a:lnL>
                      <a:noFill/>
                    </a:lnL>
                    <a:lnR>
                      <a:noFill/>
                    </a:lnR>
                    <a:lnT>
                      <a:noFill/>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23%</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a:noFill/>
                    </a:lnB>
                    <a:solidFill>
                      <a:srgbClr val="F98370"/>
                    </a:solidFill>
                  </a:tcPr>
                </a:tc>
                <a:extLst>
                  <a:ext uri="{0D108BD9-81ED-4DB2-BD59-A6C34878D82A}">
                    <a16:rowId xmlns:a16="http://schemas.microsoft.com/office/drawing/2014/main" val="2447775457"/>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3</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dirty="0">
                          <a:solidFill>
                            <a:srgbClr val="000000"/>
                          </a:solidFill>
                          <a:effectLst/>
                          <a:latin typeface="等线" panose="02010600030101010101" pitchFamily="2" charset="-122"/>
                          <a:ea typeface="等线" panose="02010600030101010101" pitchFamily="2" charset="-122"/>
                        </a:rPr>
                        <a:t>                             4,767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a:solidFill>
                            <a:srgbClr val="000000"/>
                          </a:solidFill>
                          <a:effectLst/>
                          <a:latin typeface="等线" panose="02010600030101010101" pitchFamily="2" charset="-122"/>
                          <a:ea typeface="等线" panose="02010600030101010101" pitchFamily="2" charset="-122"/>
                        </a:rPr>
                        <a:t>3%</a:t>
                      </a:r>
                      <a:endParaRPr lang="en-US" sz="20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2191133922"/>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3,282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69%</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A8D27F"/>
                    </a:solidFill>
                  </a:tcPr>
                </a:tc>
                <a:extLst>
                  <a:ext uri="{0D108BD9-81ED-4DB2-BD59-A6C34878D82A}">
                    <a16:rowId xmlns:a16="http://schemas.microsoft.com/office/drawing/2014/main" val="2314323814"/>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1,485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a:noFill/>
                    </a:lnB>
                  </a:tcPr>
                </a:tc>
                <a:tc>
                  <a:txBody>
                    <a:bodyPr/>
                    <a:lstStyle/>
                    <a:p>
                      <a:pPr algn="ctr" fontAlgn="ctr">
                        <a:spcBef>
                          <a:spcPts val="0"/>
                        </a:spcBef>
                        <a:spcAft>
                          <a:spcPts val="0"/>
                        </a:spcAft>
                      </a:pPr>
                      <a:r>
                        <a:rPr lang="en-US" sz="1200" b="0" i="0" u="none" strike="noStrike">
                          <a:solidFill>
                            <a:srgbClr val="000000"/>
                          </a:solidFill>
                          <a:effectLst/>
                          <a:latin typeface="等线" panose="02010600030101010101" pitchFamily="2" charset="-122"/>
                          <a:ea typeface="等线" panose="02010600030101010101" pitchFamily="2" charset="-122"/>
                        </a:rPr>
                        <a:t>31%</a:t>
                      </a:r>
                      <a:endParaRPr lang="en-US" sz="2000" b="0" i="0" u="none" strike="noStrike">
                        <a:effectLst/>
                        <a:latin typeface="Arial" panose="020B0604020202020204" pitchFamily="34" charset="0"/>
                      </a:endParaRPr>
                    </a:p>
                  </a:txBody>
                  <a:tcPr marL="7947" marR="7947" marT="7947" marB="0" anchor="ctr">
                    <a:lnL>
                      <a:noFill/>
                    </a:lnL>
                    <a:lnR>
                      <a:noFill/>
                    </a:lnR>
                    <a:lnT>
                      <a:noFill/>
                    </a:lnT>
                    <a:lnB>
                      <a:noFill/>
                    </a:lnB>
                    <a:solidFill>
                      <a:srgbClr val="FBA275"/>
                    </a:solidFill>
                  </a:tcPr>
                </a:tc>
                <a:extLst>
                  <a:ext uri="{0D108BD9-81ED-4DB2-BD59-A6C34878D82A}">
                    <a16:rowId xmlns:a16="http://schemas.microsoft.com/office/drawing/2014/main" val="1309557679"/>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4</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dirty="0">
                          <a:solidFill>
                            <a:srgbClr val="000000"/>
                          </a:solidFill>
                          <a:effectLst/>
                          <a:latin typeface="等线" panose="02010600030101010101" pitchFamily="2" charset="-122"/>
                          <a:ea typeface="等线" panose="02010600030101010101" pitchFamily="2" charset="-122"/>
                        </a:rPr>
                        <a:t>                             3,124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a:solidFill>
                            <a:srgbClr val="000000"/>
                          </a:solidFill>
                          <a:effectLst/>
                          <a:latin typeface="等线" panose="02010600030101010101" pitchFamily="2" charset="-122"/>
                          <a:ea typeface="等线" panose="02010600030101010101" pitchFamily="2" charset="-122"/>
                        </a:rPr>
                        <a:t>2%</a:t>
                      </a:r>
                      <a:endParaRPr lang="en-US" sz="20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760040610"/>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                             2,332 </a:t>
                      </a:r>
                      <a:endParaRPr lang="en-US" sz="1500" b="0" i="0" u="none" strike="noStrike">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a:solidFill>
                            <a:srgbClr val="000000"/>
                          </a:solidFill>
                          <a:effectLst/>
                          <a:latin typeface="等线" panose="02010600030101010101" pitchFamily="2" charset="-122"/>
                          <a:ea typeface="等线" panose="02010600030101010101" pitchFamily="2" charset="-122"/>
                        </a:rPr>
                        <a:t>75%</a:t>
                      </a:r>
                      <a:endParaRPr lang="en-US" sz="2000" b="0" i="0" u="none" strike="noStrike">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8DCA7E"/>
                    </a:solidFill>
                  </a:tcPr>
                </a:tc>
                <a:extLst>
                  <a:ext uri="{0D108BD9-81ED-4DB2-BD59-A6C34878D82A}">
                    <a16:rowId xmlns:a16="http://schemas.microsoft.com/office/drawing/2014/main" val="2172073575"/>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792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25%</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a:noFill/>
                    </a:lnB>
                    <a:solidFill>
                      <a:srgbClr val="F98B71"/>
                    </a:solidFill>
                  </a:tcPr>
                </a:tc>
                <a:extLst>
                  <a:ext uri="{0D108BD9-81ED-4DB2-BD59-A6C34878D82A}">
                    <a16:rowId xmlns:a16="http://schemas.microsoft.com/office/drawing/2014/main" val="3483329366"/>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5</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                             2,046 </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dirty="0">
                          <a:solidFill>
                            <a:srgbClr val="000000"/>
                          </a:solidFill>
                          <a:effectLst/>
                          <a:latin typeface="等线" panose="02010600030101010101" pitchFamily="2" charset="-122"/>
                          <a:ea typeface="等线" panose="02010600030101010101" pitchFamily="2" charset="-122"/>
                        </a:rPr>
                        <a:t>1%</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67313531"/>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1,331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65%</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BAD780"/>
                    </a:solidFill>
                  </a:tcPr>
                </a:tc>
                <a:extLst>
                  <a:ext uri="{0D108BD9-81ED-4DB2-BD59-A6C34878D82A}">
                    <a16:rowId xmlns:a16="http://schemas.microsoft.com/office/drawing/2014/main" val="998680154"/>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715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35%</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a:noFill/>
                    </a:lnB>
                    <a:solidFill>
                      <a:srgbClr val="FBB078"/>
                    </a:solidFill>
                  </a:tcPr>
                </a:tc>
                <a:extLst>
                  <a:ext uri="{0D108BD9-81ED-4DB2-BD59-A6C34878D82A}">
                    <a16:rowId xmlns:a16="http://schemas.microsoft.com/office/drawing/2014/main" val="16595365"/>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6</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dirty="0">
                          <a:solidFill>
                            <a:srgbClr val="000000"/>
                          </a:solidFill>
                          <a:effectLst/>
                          <a:latin typeface="等线" panose="02010600030101010101" pitchFamily="2" charset="-122"/>
                          <a:ea typeface="等线" panose="02010600030101010101" pitchFamily="2" charset="-122"/>
                        </a:rPr>
                        <a:t>                             1,661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a:solidFill>
                            <a:srgbClr val="000000"/>
                          </a:solidFill>
                          <a:effectLst/>
                          <a:latin typeface="等线" panose="02010600030101010101" pitchFamily="2" charset="-122"/>
                          <a:ea typeface="等线" panose="02010600030101010101" pitchFamily="2" charset="-122"/>
                        </a:rPr>
                        <a:t>1%</a:t>
                      </a:r>
                      <a:endParaRPr lang="en-US" sz="20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3240301769"/>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913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55%</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E8E583"/>
                    </a:solidFill>
                  </a:tcPr>
                </a:tc>
                <a:extLst>
                  <a:ext uri="{0D108BD9-81ED-4DB2-BD59-A6C34878D82A}">
                    <a16:rowId xmlns:a16="http://schemas.microsoft.com/office/drawing/2014/main" val="3230967239"/>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748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a:noFill/>
                    </a:lnB>
                  </a:tcPr>
                </a:tc>
                <a:tc>
                  <a:txBody>
                    <a:bodyPr/>
                    <a:lstStyle/>
                    <a:p>
                      <a:pPr algn="ctr" fontAlgn="ctr">
                        <a:spcBef>
                          <a:spcPts val="0"/>
                        </a:spcBef>
                        <a:spcAft>
                          <a:spcPts val="0"/>
                        </a:spcAft>
                      </a:pPr>
                      <a:r>
                        <a:rPr lang="en-US" sz="1200" b="0" i="0" u="none" strike="noStrike">
                          <a:solidFill>
                            <a:srgbClr val="000000"/>
                          </a:solidFill>
                          <a:effectLst/>
                          <a:latin typeface="等线" panose="02010600030101010101" pitchFamily="2" charset="-122"/>
                          <a:ea typeface="等线" panose="02010600030101010101" pitchFamily="2" charset="-122"/>
                        </a:rPr>
                        <a:t>45%</a:t>
                      </a:r>
                      <a:endParaRPr lang="en-US" sz="2000" b="0" i="0" u="none" strike="noStrike">
                        <a:effectLst/>
                        <a:latin typeface="Arial" panose="020B0604020202020204" pitchFamily="34" charset="0"/>
                      </a:endParaRPr>
                    </a:p>
                  </a:txBody>
                  <a:tcPr marL="7947" marR="7947" marT="7947" marB="0" anchor="ctr">
                    <a:lnL>
                      <a:noFill/>
                    </a:lnL>
                    <a:lnR>
                      <a:noFill/>
                    </a:lnR>
                    <a:lnT>
                      <a:noFill/>
                    </a:lnT>
                    <a:lnB>
                      <a:noFill/>
                    </a:lnB>
                    <a:solidFill>
                      <a:srgbClr val="FDD780"/>
                    </a:solidFill>
                  </a:tcPr>
                </a:tc>
                <a:extLst>
                  <a:ext uri="{0D108BD9-81ED-4DB2-BD59-A6C34878D82A}">
                    <a16:rowId xmlns:a16="http://schemas.microsoft.com/office/drawing/2014/main" val="3900532211"/>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More Than 5 times visits</a:t>
                      </a:r>
                      <a:endParaRPr lang="en-US" sz="1500" b="0" i="0" u="none" strike="noStrike">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1" i="0" u="none" strike="noStrike" dirty="0">
                          <a:solidFill>
                            <a:srgbClr val="000000"/>
                          </a:solidFill>
                          <a:effectLst/>
                          <a:latin typeface="等线" panose="02010600030101010101" pitchFamily="2" charset="-122"/>
                          <a:ea typeface="等线" panose="02010600030101010101" pitchFamily="2" charset="-122"/>
                        </a:rPr>
                        <a:t>                             5,764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1" i="0" u="none" strike="noStrike" dirty="0">
                          <a:solidFill>
                            <a:srgbClr val="000000"/>
                          </a:solidFill>
                          <a:effectLst/>
                          <a:latin typeface="等线" panose="02010600030101010101" pitchFamily="2" charset="-122"/>
                          <a:ea typeface="等线" panose="02010600030101010101" pitchFamily="2" charset="-122"/>
                        </a:rPr>
                        <a:t>4%</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extLst>
                  <a:ext uri="{0D108BD9-81ED-4DB2-BD59-A6C34878D82A}">
                    <a16:rowId xmlns:a16="http://schemas.microsoft.com/office/drawing/2014/main" val="419912408"/>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Do not do any visit on the registered day</a:t>
                      </a:r>
                      <a:endParaRPr lang="en-US" sz="1500" b="0" i="0" u="none" strike="noStrike">
                        <a:effectLst/>
                        <a:latin typeface="Arial" panose="020B0604020202020204" pitchFamily="34" charset="0"/>
                      </a:endParaRPr>
                    </a:p>
                  </a:txBody>
                  <a:tcPr marL="71525"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3,113 </a:t>
                      </a:r>
                      <a:endParaRPr lang="en-US" sz="15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54%</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EDE683"/>
                    </a:solidFill>
                  </a:tcPr>
                </a:tc>
                <a:extLst>
                  <a:ext uri="{0D108BD9-81ED-4DB2-BD59-A6C34878D82A}">
                    <a16:rowId xmlns:a16="http://schemas.microsoft.com/office/drawing/2014/main" val="1885094742"/>
                  </a:ext>
                </a:extLst>
              </a:tr>
              <a:tr h="109013">
                <a:tc>
                  <a:txBody>
                    <a:bodyPr/>
                    <a:lstStyle/>
                    <a:p>
                      <a:pPr algn="l" fontAlgn="ctr">
                        <a:spcBef>
                          <a:spcPts val="0"/>
                        </a:spcBef>
                        <a:spcAft>
                          <a:spcPts val="0"/>
                        </a:spcAft>
                      </a:pPr>
                      <a:r>
                        <a:rPr lang="en-US" sz="1000" b="0" i="0" u="none" strike="noStrike">
                          <a:solidFill>
                            <a:srgbClr val="000000"/>
                          </a:solidFill>
                          <a:effectLst/>
                          <a:latin typeface="等线" panose="02010600030101010101" pitchFamily="2" charset="-122"/>
                          <a:ea typeface="等线" panose="02010600030101010101" pitchFamily="2" charset="-122"/>
                        </a:rPr>
                        <a:t>Did same day visit on the register day</a:t>
                      </a:r>
                      <a:endParaRPr lang="en-US" sz="1500" b="0" i="0" u="none" strike="noStrike">
                        <a:effectLst/>
                        <a:latin typeface="Arial" panose="020B0604020202020204" pitchFamily="34" charset="0"/>
                      </a:endParaRPr>
                    </a:p>
                  </a:txBody>
                  <a:tcPr marL="71525"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l" fontAlgn="ctr">
                        <a:spcBef>
                          <a:spcPts val="0"/>
                        </a:spcBef>
                        <a:spcAft>
                          <a:spcPts val="0"/>
                        </a:spcAft>
                      </a:pPr>
                      <a:r>
                        <a:rPr lang="en-US" sz="1000" b="0" i="0" u="none" strike="noStrike" dirty="0">
                          <a:solidFill>
                            <a:srgbClr val="000000"/>
                          </a:solidFill>
                          <a:effectLst/>
                          <a:latin typeface="等线" panose="02010600030101010101" pitchFamily="2" charset="-122"/>
                          <a:ea typeface="等线" panose="02010600030101010101" pitchFamily="2" charset="-122"/>
                        </a:rPr>
                        <a:t>                             2,651 </a:t>
                      </a:r>
                      <a:endParaRPr lang="en-US" sz="15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tcPr>
                </a:tc>
                <a:tc>
                  <a:txBody>
                    <a:bodyPr/>
                    <a:lstStyle/>
                    <a:p>
                      <a:pPr algn="ctr" fontAlgn="ctr">
                        <a:spcBef>
                          <a:spcPts val="0"/>
                        </a:spcBef>
                        <a:spcAft>
                          <a:spcPts val="0"/>
                        </a:spcAft>
                      </a:pPr>
                      <a:r>
                        <a:rPr lang="en-US" sz="1200" b="0" i="0" u="none" strike="noStrike" dirty="0">
                          <a:solidFill>
                            <a:srgbClr val="000000"/>
                          </a:solidFill>
                          <a:effectLst/>
                          <a:latin typeface="等线" panose="02010600030101010101" pitchFamily="2" charset="-122"/>
                          <a:ea typeface="等线" panose="02010600030101010101" pitchFamily="2" charset="-122"/>
                        </a:rPr>
                        <a:t>46%</a:t>
                      </a:r>
                      <a:endParaRPr lang="en-US" sz="2000" b="0" i="0" u="none" strike="noStrike" dirty="0">
                        <a:effectLst/>
                        <a:latin typeface="Arial" panose="020B0604020202020204" pitchFamily="34" charset="0"/>
                      </a:endParaRPr>
                    </a:p>
                  </a:txBody>
                  <a:tcPr marL="7947" marR="7947" marT="7947" marB="0" anchor="ctr">
                    <a:lnL>
                      <a:noFill/>
                    </a:lnL>
                    <a:lnR>
                      <a:noFill/>
                    </a:lnR>
                    <a:lnT>
                      <a:noFill/>
                    </a:lnT>
                    <a:lnB w="6350" cap="flat" cmpd="sng" algn="ctr">
                      <a:solidFill>
                        <a:srgbClr val="8EA9DB"/>
                      </a:solidFill>
                      <a:prstDash val="solid"/>
                      <a:round/>
                      <a:headEnd type="none" w="med" len="med"/>
                      <a:tailEnd type="none" w="med" len="med"/>
                    </a:lnB>
                    <a:solidFill>
                      <a:srgbClr val="FEDB81"/>
                    </a:solidFill>
                  </a:tcPr>
                </a:tc>
                <a:extLst>
                  <a:ext uri="{0D108BD9-81ED-4DB2-BD59-A6C34878D82A}">
                    <a16:rowId xmlns:a16="http://schemas.microsoft.com/office/drawing/2014/main" val="4142906746"/>
                  </a:ext>
                </a:extLst>
              </a:tr>
              <a:tr h="109013">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Grand Total</a:t>
                      </a:r>
                      <a:endParaRPr lang="en-US" sz="1500" b="0" i="0" u="none" strike="noStrike">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ctr">
                        <a:spcBef>
                          <a:spcPts val="0"/>
                        </a:spcBef>
                        <a:spcAft>
                          <a:spcPts val="0"/>
                        </a:spcAft>
                      </a:pPr>
                      <a:r>
                        <a:rPr lang="en-US" sz="1000" b="1" i="0" u="none" strike="noStrike">
                          <a:solidFill>
                            <a:srgbClr val="000000"/>
                          </a:solidFill>
                          <a:effectLst/>
                          <a:latin typeface="等线" panose="02010600030101010101" pitchFamily="2" charset="-122"/>
                          <a:ea typeface="等线" panose="02010600030101010101" pitchFamily="2" charset="-122"/>
                        </a:rPr>
                        <a:t>                         156,629 </a:t>
                      </a:r>
                      <a:endParaRPr lang="en-US" sz="1500" b="0" i="0" u="none" strike="noStrike">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ctr" fontAlgn="ctr">
                        <a:spcBef>
                          <a:spcPts val="0"/>
                        </a:spcBef>
                        <a:spcAft>
                          <a:spcPts val="0"/>
                        </a:spcAft>
                      </a:pPr>
                      <a:r>
                        <a:rPr lang="en-US" sz="1200" b="1" i="0" u="none" strike="noStrike" dirty="0">
                          <a:solidFill>
                            <a:srgbClr val="000000"/>
                          </a:solidFill>
                          <a:effectLst/>
                          <a:latin typeface="等线" panose="02010600030101010101" pitchFamily="2" charset="-122"/>
                          <a:ea typeface="等线" panose="02010600030101010101" pitchFamily="2" charset="-122"/>
                        </a:rPr>
                        <a:t>100%</a:t>
                      </a:r>
                      <a:endParaRPr lang="en-US" sz="2000" b="0" i="0" u="none" strike="noStrike" dirty="0">
                        <a:effectLst/>
                        <a:latin typeface="Arial" panose="020B0604020202020204" pitchFamily="34" charset="0"/>
                      </a:endParaRPr>
                    </a:p>
                  </a:txBody>
                  <a:tcPr marL="7947" marR="7947" marT="7947" marB="0" anchor="ctr">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928489131"/>
                  </a:ext>
                </a:extLst>
              </a:tr>
            </a:tbl>
          </a:graphicData>
        </a:graphic>
      </p:graphicFrame>
      <p:sp>
        <p:nvSpPr>
          <p:cNvPr id="5" name="TextBox 4">
            <a:extLst>
              <a:ext uri="{FF2B5EF4-FFF2-40B4-BE49-F238E27FC236}">
                <a16:creationId xmlns:a16="http://schemas.microsoft.com/office/drawing/2014/main" id="{416F1BB2-F660-8049-BC1E-E0BCC74BE920}"/>
              </a:ext>
            </a:extLst>
          </p:cNvPr>
          <p:cNvSpPr txBox="1"/>
          <p:nvPr/>
        </p:nvSpPr>
        <p:spPr>
          <a:xfrm>
            <a:off x="7301345" y="2036618"/>
            <a:ext cx="4073237" cy="2585323"/>
          </a:xfrm>
          <a:prstGeom prst="rect">
            <a:avLst/>
          </a:prstGeom>
          <a:noFill/>
        </p:spPr>
        <p:txBody>
          <a:bodyPr wrap="square" rtlCol="0">
            <a:spAutoFit/>
          </a:bodyPr>
          <a:lstStyle/>
          <a:p>
            <a:r>
              <a:rPr lang="en-US" dirty="0"/>
              <a:t>People who come visited our app on the registered day, lean to be more active user with the first month.</a:t>
            </a:r>
          </a:p>
          <a:p>
            <a:endParaRPr lang="en-US" dirty="0"/>
          </a:p>
          <a:p>
            <a:r>
              <a:rPr lang="en-US" dirty="0"/>
              <a:t>For future engagement, we could focus on the group who start playing game in the registered day. Meanwhile, we could track the user behavior on this group to evaluate the success of acquisition.</a:t>
            </a:r>
          </a:p>
        </p:txBody>
      </p:sp>
    </p:spTree>
    <p:extLst>
      <p:ext uri="{BB962C8B-B14F-4D97-AF65-F5344CB8AC3E}">
        <p14:creationId xmlns:p14="http://schemas.microsoft.com/office/powerpoint/2010/main" val="3037244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otalTime>8</TotalTime>
  <Words>1826</Words>
  <Application>Microsoft Macintosh PowerPoint</Application>
  <PresentationFormat>Widescreen</PresentationFormat>
  <Paragraphs>271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等线</vt:lpstr>
      <vt:lpstr>Abadi</vt:lpstr>
      <vt:lpstr>Arial</vt:lpstr>
      <vt:lpstr>Tw Cen MT</vt:lpstr>
      <vt:lpstr>Tw Cen MT Condensed</vt:lpstr>
      <vt:lpstr>Wingdings</vt:lpstr>
      <vt:lpstr>Wingdings 3</vt:lpstr>
      <vt:lpstr>Integral</vt:lpstr>
      <vt:lpstr>TenCENT Take Home Challenge</vt:lpstr>
      <vt:lpstr>User profile</vt:lpstr>
      <vt:lpstr>Recap the game Platform (Visiting Volume Tracking)</vt:lpstr>
      <vt:lpstr>Review AB Testing Result</vt:lpstr>
      <vt:lpstr>Data Cleaning and few business assumption:</vt:lpstr>
      <vt:lpstr>Time spend on current day (Engagement Success)</vt:lpstr>
      <vt:lpstr>Spending Amount on current day (Monetarization Success)</vt:lpstr>
      <vt:lpstr>Business Insights</vt:lpstr>
      <vt:lpstr>Insights on User Profile Metrics (1/3)</vt:lpstr>
      <vt:lpstr>Insights on User Profile Metrics (2/3)</vt:lpstr>
      <vt:lpstr>Predication Model development</vt:lpstr>
      <vt:lpstr>Predicate ‘CC’ (total games on certain date)</vt:lpstr>
      <vt:lpstr>Feature Engineering</vt:lpstr>
      <vt:lpstr>Hyperparameter grid &amp; Cross validation</vt:lpstr>
      <vt:lpstr>Result</vt:lpstr>
      <vt:lpstr>Other potential user case for profile data </vt:lpstr>
      <vt:lpstr>Topline Metrics</vt:lpstr>
      <vt:lpstr>Topline data: Graph Causality Analysis</vt:lpstr>
      <vt:lpstr>Graph Causality Analysis</vt:lpstr>
      <vt:lpstr>Time Series Graph Chart</vt:lpstr>
      <vt:lpstr>Anomaly Detection </vt:lpstr>
      <vt:lpstr>Supervised Learning for Anomaly Detection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TenCENT Take Home Challenge</dc:title>
  <dc:creator>haohan zhao</dc:creator>
  <cp:lastModifiedBy>haohan zhao</cp:lastModifiedBy>
  <cp:revision>2</cp:revision>
  <dcterms:created xsi:type="dcterms:W3CDTF">2020-09-29T16:20:26Z</dcterms:created>
  <dcterms:modified xsi:type="dcterms:W3CDTF">2020-09-29T16:28:59Z</dcterms:modified>
</cp:coreProperties>
</file>