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1" r:id="rId3"/>
    <p:sldId id="264" r:id="rId4"/>
    <p:sldId id="265" r:id="rId5"/>
    <p:sldId id="272" r:id="rId6"/>
    <p:sldId id="273" r:id="rId7"/>
    <p:sldId id="274" r:id="rId8"/>
    <p:sldId id="277" r:id="rId9"/>
    <p:sldId id="275" r:id="rId10"/>
    <p:sldId id="278" r:id="rId11"/>
    <p:sldId id="279" r:id="rId12"/>
    <p:sldId id="280" r:id="rId13"/>
    <p:sldId id="281" r:id="rId14"/>
    <p:sldId id="282" r:id="rId15"/>
    <p:sldId id="283" r:id="rId16"/>
    <p:sldId id="284" r:id="rId17"/>
    <p:sldId id="285" r:id="rId18"/>
    <p:sldId id="286" r:id="rId19"/>
    <p:sldId id="287" r:id="rId20"/>
    <p:sldId id="258" r:id="rId2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סגנון ביניים 4 - הדגשה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98" autoAdjust="0"/>
    <p:restoredTop sz="93792" autoAdjust="0"/>
  </p:normalViewPr>
  <p:slideViewPr>
    <p:cSldViewPr snapToGrid="0">
      <p:cViewPr varScale="1">
        <p:scale>
          <a:sx n="62" d="100"/>
          <a:sy n="62" d="100"/>
        </p:scale>
        <p:origin x="8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5EC058-5A1E-4BFD-8680-1741A785322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1EDB3FB-2290-4516-B723-B885BB467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54FFEC6-8D1F-4417-B246-F949B186F4B5}"/>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5" name="מציין מיקום של כותרת תחתונה 4">
            <a:extLst>
              <a:ext uri="{FF2B5EF4-FFF2-40B4-BE49-F238E27FC236}">
                <a16:creationId xmlns:a16="http://schemas.microsoft.com/office/drawing/2014/main" id="{100DEE6C-3DF3-42B1-898D-8F4C8047190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26DC0E8-3E43-41E9-8D6C-9E2A320B17C4}"/>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00769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4A00C3-D3A3-47C0-8039-5506B195439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067F151-AD56-410F-8A1B-8925F2200F0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B85BBAE-B9CB-46C5-B604-4AEED8AC38CC}"/>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5" name="מציין מיקום של כותרת תחתונה 4">
            <a:extLst>
              <a:ext uri="{FF2B5EF4-FFF2-40B4-BE49-F238E27FC236}">
                <a16:creationId xmlns:a16="http://schemas.microsoft.com/office/drawing/2014/main" id="{D6CDB46C-4118-47DC-B1CD-D56A52EF011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72A694-7ADE-40D0-BDCA-771AE04230E5}"/>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173204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BDA6DF5A-241B-4032-B20C-75FCE9C86AE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49D19AA-896D-4610-8528-3CCBBF57CD5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43787D2-14AE-4FFB-8ADC-692E76E09040}"/>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5" name="מציין מיקום של כותרת תחתונה 4">
            <a:extLst>
              <a:ext uri="{FF2B5EF4-FFF2-40B4-BE49-F238E27FC236}">
                <a16:creationId xmlns:a16="http://schemas.microsoft.com/office/drawing/2014/main" id="{F24334B1-E5BA-41AA-B238-A2AD5E41728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3192F71-19C1-41B6-B146-F141A305FFD0}"/>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207877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007FF6-4657-42D0-BE20-2C119F5F76A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AF2646A-4548-4139-8934-D26501EEDC57}"/>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766DB6-1DA5-4729-9E2B-A2943F00BE18}"/>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5" name="מציין מיקום של כותרת תחתונה 4">
            <a:extLst>
              <a:ext uri="{FF2B5EF4-FFF2-40B4-BE49-F238E27FC236}">
                <a16:creationId xmlns:a16="http://schemas.microsoft.com/office/drawing/2014/main" id="{CA6C22B2-051D-417B-A92B-86BAF6F6BD4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93136B4-843E-4700-AFD5-69FFB136887A}"/>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00929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262FB7-A05C-4231-9B77-7D23C85B0A2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9BF01F5-34EE-48D8-8474-E01B8190C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3377217-44AE-4D03-9A6A-FB5A3C4F0CBD}"/>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5" name="מציין מיקום של כותרת תחתונה 4">
            <a:extLst>
              <a:ext uri="{FF2B5EF4-FFF2-40B4-BE49-F238E27FC236}">
                <a16:creationId xmlns:a16="http://schemas.microsoft.com/office/drawing/2014/main" id="{D0529D94-B6FD-40BD-AD60-80C622DAB61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7E8AF4B-A2ED-4B71-A88F-AD3804A373FE}"/>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69979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962444-3105-4606-81F1-2D1A8AC8B6F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127DA47-75D7-4274-802B-8D500371DDB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A2D87CC-2D0F-4058-A598-4F591E17861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406E27B-E700-4395-90FB-870C81A1BC2B}"/>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6" name="מציין מיקום של כותרת תחתונה 5">
            <a:extLst>
              <a:ext uri="{FF2B5EF4-FFF2-40B4-BE49-F238E27FC236}">
                <a16:creationId xmlns:a16="http://schemas.microsoft.com/office/drawing/2014/main" id="{84FF79D2-9903-4750-9031-07007F32E94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C7FD5DD-09F0-48E7-A7F2-F1472EFE8E6F}"/>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425715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9EC75E-A028-44F2-90C0-C60D3D92464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22473E0-663B-46E9-B781-CCE7EBAA5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A737994-8F49-44BB-A384-2A99FAD25EF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B04D9F8-EAC1-403D-997B-9D2525AD0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DAC4D1B-8A0E-440E-9AC1-0F5F5E685774}"/>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24A9344-283B-43B2-8803-2D38AF9240EC}"/>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8" name="מציין מיקום של כותרת תחתונה 7">
            <a:extLst>
              <a:ext uri="{FF2B5EF4-FFF2-40B4-BE49-F238E27FC236}">
                <a16:creationId xmlns:a16="http://schemas.microsoft.com/office/drawing/2014/main" id="{73D77478-218F-46E6-A2AD-D2F44B33789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FE1D5A0-242D-4AC0-9FAF-74B819D0B81E}"/>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266362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AFBB76-AAE9-415F-A760-23C0AF3CA13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50C8561-3803-4100-8A4B-E656E679F10A}"/>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4" name="מציין מיקום של כותרת תחתונה 3">
            <a:extLst>
              <a:ext uri="{FF2B5EF4-FFF2-40B4-BE49-F238E27FC236}">
                <a16:creationId xmlns:a16="http://schemas.microsoft.com/office/drawing/2014/main" id="{87403B39-4A49-4D6B-9553-AE27418C83A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FFD96DD4-94FF-4034-9E6B-E7E4FC9B2E4E}"/>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406043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041E8AB-3C21-41BD-A499-C2114BB85BF5}"/>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3" name="מציין מיקום של כותרת תחתונה 2">
            <a:extLst>
              <a:ext uri="{FF2B5EF4-FFF2-40B4-BE49-F238E27FC236}">
                <a16:creationId xmlns:a16="http://schemas.microsoft.com/office/drawing/2014/main" id="{1D75C4CC-3802-4869-86A5-731E61E6BFC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74D5D49-646A-4B98-853A-71B9DD105F6B}"/>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61619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483FFC-55A5-43E6-B1FD-E772C9CF1A6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686DFCD-AE39-4D01-9551-40D849DB2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34B4122-E4C3-4843-B4CD-5D7714CB2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5C5057A-82FA-4D74-933E-689B2212EDF0}"/>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6" name="מציין מיקום של כותרת תחתונה 5">
            <a:extLst>
              <a:ext uri="{FF2B5EF4-FFF2-40B4-BE49-F238E27FC236}">
                <a16:creationId xmlns:a16="http://schemas.microsoft.com/office/drawing/2014/main" id="{1808D32A-625A-407D-A1C0-C446E2FE02C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7070BD0-4744-44ED-B3E3-B838F836094D}"/>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395402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E4B0B1-C516-46E0-8C4A-0F2F9978DE6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7D8F910-0DC0-4A10-8B7B-5B73A2CD4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2946E6D-5887-40AE-A662-BF9C69136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9BD7F62-757A-4841-8C53-7776560B8A81}"/>
              </a:ext>
            </a:extLst>
          </p:cNvPr>
          <p:cNvSpPr>
            <a:spLocks noGrp="1"/>
          </p:cNvSpPr>
          <p:nvPr>
            <p:ph type="dt" sz="half" idx="10"/>
          </p:nvPr>
        </p:nvSpPr>
        <p:spPr/>
        <p:txBody>
          <a:bodyPr/>
          <a:lstStyle/>
          <a:p>
            <a:fld id="{83017AFE-FA50-44A8-A256-25ED719BAB90}" type="datetimeFigureOut">
              <a:rPr lang="he-IL" smtClean="0"/>
              <a:t>א'/כסלו/תשפ"ג</a:t>
            </a:fld>
            <a:endParaRPr lang="he-IL"/>
          </a:p>
        </p:txBody>
      </p:sp>
      <p:sp>
        <p:nvSpPr>
          <p:cNvPr id="6" name="מציין מיקום של כותרת תחתונה 5">
            <a:extLst>
              <a:ext uri="{FF2B5EF4-FFF2-40B4-BE49-F238E27FC236}">
                <a16:creationId xmlns:a16="http://schemas.microsoft.com/office/drawing/2014/main" id="{D227B926-21A7-4433-A554-B1B2659546E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361FD08-5F62-4E70-8FC3-395211257CA3}"/>
              </a:ext>
            </a:extLst>
          </p:cNvPr>
          <p:cNvSpPr>
            <a:spLocks noGrp="1"/>
          </p:cNvSpPr>
          <p:nvPr>
            <p:ph type="sldNum" sz="quarter" idx="12"/>
          </p:nvPr>
        </p:nvSpPr>
        <p:spPr/>
        <p:txBody>
          <a:bodyPr/>
          <a:lstStyle/>
          <a:p>
            <a:fld id="{A8D2F0A9-0C38-4046-A08D-1411C38F5009}" type="slidenum">
              <a:rPr lang="he-IL" smtClean="0"/>
              <a:t>‹#›</a:t>
            </a:fld>
            <a:endParaRPr lang="he-IL"/>
          </a:p>
        </p:txBody>
      </p:sp>
    </p:spTree>
    <p:extLst>
      <p:ext uri="{BB962C8B-B14F-4D97-AF65-F5344CB8AC3E}">
        <p14:creationId xmlns:p14="http://schemas.microsoft.com/office/powerpoint/2010/main" val="263389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7B8F341-D5B4-4271-AFD8-F17532B1649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DFC82A4-D3B9-4F34-9B5E-BF384201C1D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6BBABE3-73BE-4EFE-9E95-8C1194ABE53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3017AFE-FA50-44A8-A256-25ED719BAB90}" type="datetimeFigureOut">
              <a:rPr lang="he-IL" smtClean="0"/>
              <a:t>א'/כסלו/תשפ"ג</a:t>
            </a:fld>
            <a:endParaRPr lang="he-IL"/>
          </a:p>
        </p:txBody>
      </p:sp>
      <p:sp>
        <p:nvSpPr>
          <p:cNvPr id="5" name="מציין מיקום של כותרת תחתונה 4">
            <a:extLst>
              <a:ext uri="{FF2B5EF4-FFF2-40B4-BE49-F238E27FC236}">
                <a16:creationId xmlns:a16="http://schemas.microsoft.com/office/drawing/2014/main" id="{AD72E5D6-1F86-4D2E-9A4D-DE510AF4F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A1336A5-3474-4A3E-B4CB-10661E1F9B9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8D2F0A9-0C38-4046-A08D-1411C38F5009}" type="slidenum">
              <a:rPr lang="he-IL" smtClean="0"/>
              <a:t>‹#›</a:t>
            </a:fld>
            <a:endParaRPr lang="he-IL"/>
          </a:p>
        </p:txBody>
      </p:sp>
    </p:spTree>
    <p:extLst>
      <p:ext uri="{BB962C8B-B14F-4D97-AF65-F5344CB8AC3E}">
        <p14:creationId xmlns:p14="http://schemas.microsoft.com/office/powerpoint/2010/main" val="300614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57.png"/><Relationship Id="rId34" Type="http://schemas.openxmlformats.org/officeDocument/2006/relationships/image" Target="../media/image70.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33" Type="http://schemas.openxmlformats.org/officeDocument/2006/relationships/image" Target="../media/image69.png"/><Relationship Id="rId2" Type="http://schemas.openxmlformats.org/officeDocument/2006/relationships/image" Target="../media/image1.jpeg"/><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32" Type="http://schemas.openxmlformats.org/officeDocument/2006/relationships/image" Target="../media/image68.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7.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8" Type="http://schemas.openxmlformats.org/officeDocument/2006/relationships/image" Target="../media/image44.png"/></Relationships>
</file>

<file path=ppt/slides/_rels/slide11.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21" Type="http://schemas.openxmlformats.org/officeDocument/2006/relationships/image" Target="../media/image56.png"/><Relationship Id="rId34" Type="http://schemas.openxmlformats.org/officeDocument/2006/relationships/image" Target="../media/image69.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33" Type="http://schemas.openxmlformats.org/officeDocument/2006/relationships/image" Target="../media/image76.png"/><Relationship Id="rId2" Type="http://schemas.openxmlformats.org/officeDocument/2006/relationships/image" Target="../media/image1.jpeg"/><Relationship Id="rId16" Type="http://schemas.openxmlformats.org/officeDocument/2006/relationships/image" Target="../media/image74.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32" Type="http://schemas.openxmlformats.org/officeDocument/2006/relationships/image" Target="../media/image67.png"/><Relationship Id="rId37" Type="http://schemas.openxmlformats.org/officeDocument/2006/relationships/image" Target="../media/image72.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36" Type="http://schemas.openxmlformats.org/officeDocument/2006/relationships/image" Target="../media/image77.png"/><Relationship Id="rId10" Type="http://schemas.openxmlformats.org/officeDocument/2006/relationships/image" Target="../media/image45.png"/><Relationship Id="rId19" Type="http://schemas.openxmlformats.org/officeDocument/2006/relationships/image" Target="../media/image54.png"/><Relationship Id="rId31" Type="http://schemas.openxmlformats.org/officeDocument/2006/relationships/image" Target="../media/image66.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75.png"/><Relationship Id="rId35" Type="http://schemas.openxmlformats.org/officeDocument/2006/relationships/image" Target="../media/image70.png"/><Relationship Id="rId8" Type="http://schemas.openxmlformats.org/officeDocument/2006/relationships/image" Target="../media/image43.png"/><Relationship Id="rId3" Type="http://schemas.openxmlformats.org/officeDocument/2006/relationships/image" Target="../media/image73.png"/></Relationships>
</file>

<file path=ppt/slides/_rels/slide12.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9" Type="http://schemas.openxmlformats.org/officeDocument/2006/relationships/image" Target="../media/image80.png"/><Relationship Id="rId21" Type="http://schemas.openxmlformats.org/officeDocument/2006/relationships/image" Target="../media/image56.png"/><Relationship Id="rId34" Type="http://schemas.openxmlformats.org/officeDocument/2006/relationships/image" Target="../media/image69.png"/><Relationship Id="rId42" Type="http://schemas.openxmlformats.org/officeDocument/2006/relationships/image" Target="../media/image83.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41"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81.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36" Type="http://schemas.openxmlformats.org/officeDocument/2006/relationships/image" Target="../media/image71.png"/><Relationship Id="rId10" Type="http://schemas.openxmlformats.org/officeDocument/2006/relationships/image" Target="../media/image45.png"/><Relationship Id="rId19" Type="http://schemas.openxmlformats.org/officeDocument/2006/relationships/image" Target="../media/image54.png"/><Relationship Id="rId31" Type="http://schemas.openxmlformats.org/officeDocument/2006/relationships/image" Target="../media/image66.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65.png"/><Relationship Id="rId35" Type="http://schemas.openxmlformats.org/officeDocument/2006/relationships/image" Target="../media/image70.png"/><Relationship Id="rId43" Type="http://schemas.openxmlformats.org/officeDocument/2006/relationships/image" Target="../media/image84.png"/><Relationship Id="rId8" Type="http://schemas.openxmlformats.org/officeDocument/2006/relationships/image" Target="../media/image43.png"/><Relationship Id="rId3" Type="http://schemas.openxmlformats.org/officeDocument/2006/relationships/image" Target="../media/image78.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33" Type="http://schemas.openxmlformats.org/officeDocument/2006/relationships/image" Target="../media/image68.png"/><Relationship Id="rId38" Type="http://schemas.openxmlformats.org/officeDocument/2006/relationships/image" Target="../media/image79.png"/></Relationships>
</file>

<file path=ppt/slides/_rels/slide13.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89.png"/><Relationship Id="rId26" Type="http://schemas.openxmlformats.org/officeDocument/2006/relationships/image" Target="../media/image97.png"/><Relationship Id="rId39" Type="http://schemas.openxmlformats.org/officeDocument/2006/relationships/image" Target="../media/image104.png"/><Relationship Id="rId21" Type="http://schemas.openxmlformats.org/officeDocument/2006/relationships/image" Target="../media/image92.png"/><Relationship Id="rId34" Type="http://schemas.openxmlformats.org/officeDocument/2006/relationships/image" Target="../media/image69.png"/><Relationship Id="rId42" Type="http://schemas.openxmlformats.org/officeDocument/2006/relationships/image" Target="../media/image107.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51.png"/><Relationship Id="rId20" Type="http://schemas.openxmlformats.org/officeDocument/2006/relationships/image" Target="../media/image91.png"/><Relationship Id="rId29" Type="http://schemas.openxmlformats.org/officeDocument/2006/relationships/image" Target="../media/image100.png"/><Relationship Id="rId41"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95.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105.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94.png"/><Relationship Id="rId28" Type="http://schemas.openxmlformats.org/officeDocument/2006/relationships/image" Target="../media/image99.png"/><Relationship Id="rId36" Type="http://schemas.openxmlformats.org/officeDocument/2006/relationships/image" Target="../media/image71.png"/><Relationship Id="rId10" Type="http://schemas.openxmlformats.org/officeDocument/2006/relationships/image" Target="../media/image86.png"/><Relationship Id="rId19" Type="http://schemas.openxmlformats.org/officeDocument/2006/relationships/image" Target="../media/image90.png"/><Relationship Id="rId31" Type="http://schemas.openxmlformats.org/officeDocument/2006/relationships/image" Target="../media/image102.png"/><Relationship Id="rId44" Type="http://schemas.openxmlformats.org/officeDocument/2006/relationships/image" Target="../media/image10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93.png"/><Relationship Id="rId27" Type="http://schemas.openxmlformats.org/officeDocument/2006/relationships/image" Target="../media/image98.png"/><Relationship Id="rId30" Type="http://schemas.openxmlformats.org/officeDocument/2006/relationships/image" Target="../media/image101.png"/><Relationship Id="rId35" Type="http://schemas.openxmlformats.org/officeDocument/2006/relationships/image" Target="../media/image70.png"/><Relationship Id="rId43" Type="http://schemas.openxmlformats.org/officeDocument/2006/relationships/image" Target="../media/image108.png"/><Relationship Id="rId8" Type="http://schemas.openxmlformats.org/officeDocument/2006/relationships/image" Target="../media/image43.png"/><Relationship Id="rId3" Type="http://schemas.openxmlformats.org/officeDocument/2006/relationships/image" Target="../media/image85.png"/><Relationship Id="rId12" Type="http://schemas.openxmlformats.org/officeDocument/2006/relationships/image" Target="../media/image47.png"/><Relationship Id="rId17" Type="http://schemas.openxmlformats.org/officeDocument/2006/relationships/image" Target="../media/image88.png"/><Relationship Id="rId25" Type="http://schemas.openxmlformats.org/officeDocument/2006/relationships/image" Target="../media/image96.png"/><Relationship Id="rId33" Type="http://schemas.openxmlformats.org/officeDocument/2006/relationships/image" Target="../media/image68.png"/><Relationship Id="rId38" Type="http://schemas.openxmlformats.org/officeDocument/2006/relationships/image" Target="../media/image103.png"/></Relationships>
</file>

<file path=ppt/slides/_rels/slide14.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89.png"/><Relationship Id="rId26" Type="http://schemas.openxmlformats.org/officeDocument/2006/relationships/image" Target="../media/image97.png"/><Relationship Id="rId39" Type="http://schemas.openxmlformats.org/officeDocument/2006/relationships/image" Target="../media/image104.png"/><Relationship Id="rId21" Type="http://schemas.openxmlformats.org/officeDocument/2006/relationships/image" Target="../media/image112.png"/><Relationship Id="rId34" Type="http://schemas.openxmlformats.org/officeDocument/2006/relationships/image" Target="../media/image69.png"/><Relationship Id="rId42" Type="http://schemas.openxmlformats.org/officeDocument/2006/relationships/image" Target="../media/image117.png"/><Relationship Id="rId47" Type="http://schemas.openxmlformats.org/officeDocument/2006/relationships/image" Target="../media/image121.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111.png"/><Relationship Id="rId29"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5.png"/><Relationship Id="rId32" Type="http://schemas.openxmlformats.org/officeDocument/2006/relationships/image" Target="../media/image67.png"/><Relationship Id="rId37" Type="http://schemas.openxmlformats.org/officeDocument/2006/relationships/image" Target="../media/image72.png"/><Relationship Id="rId40" Type="http://schemas.openxmlformats.org/officeDocument/2006/relationships/image" Target="../media/image116.png"/><Relationship Id="rId45" Type="http://schemas.openxmlformats.org/officeDocument/2006/relationships/image" Target="../media/image11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114.png"/><Relationship Id="rId28" Type="http://schemas.openxmlformats.org/officeDocument/2006/relationships/image" Target="../media/image99.png"/><Relationship Id="rId36" Type="http://schemas.openxmlformats.org/officeDocument/2006/relationships/image" Target="../media/image71.png"/><Relationship Id="rId10" Type="http://schemas.openxmlformats.org/officeDocument/2006/relationships/image" Target="../media/image86.png"/><Relationship Id="rId19" Type="http://schemas.openxmlformats.org/officeDocument/2006/relationships/image" Target="../media/image90.png"/><Relationship Id="rId31" Type="http://schemas.openxmlformats.org/officeDocument/2006/relationships/image" Target="../media/image102.png"/><Relationship Id="rId44" Type="http://schemas.openxmlformats.org/officeDocument/2006/relationships/image" Target="../media/image10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113.png"/><Relationship Id="rId27" Type="http://schemas.openxmlformats.org/officeDocument/2006/relationships/image" Target="../media/image98.png"/><Relationship Id="rId30" Type="http://schemas.openxmlformats.org/officeDocument/2006/relationships/image" Target="../media/image101.png"/><Relationship Id="rId35" Type="http://schemas.openxmlformats.org/officeDocument/2006/relationships/image" Target="../media/image70.png"/><Relationship Id="rId43" Type="http://schemas.openxmlformats.org/officeDocument/2006/relationships/image" Target="../media/image118.png"/><Relationship Id="rId48" Type="http://schemas.openxmlformats.org/officeDocument/2006/relationships/image" Target="../media/image122.png"/><Relationship Id="rId8" Type="http://schemas.openxmlformats.org/officeDocument/2006/relationships/image" Target="../media/image43.png"/><Relationship Id="rId3" Type="http://schemas.openxmlformats.org/officeDocument/2006/relationships/image" Target="../media/image110.png"/><Relationship Id="rId12" Type="http://schemas.openxmlformats.org/officeDocument/2006/relationships/image" Target="../media/image47.png"/><Relationship Id="rId17" Type="http://schemas.openxmlformats.org/officeDocument/2006/relationships/image" Target="../media/image88.png"/><Relationship Id="rId25" Type="http://schemas.openxmlformats.org/officeDocument/2006/relationships/image" Target="../media/image96.png"/><Relationship Id="rId33" Type="http://schemas.openxmlformats.org/officeDocument/2006/relationships/image" Target="../media/image68.png"/><Relationship Id="rId38" Type="http://schemas.openxmlformats.org/officeDocument/2006/relationships/image" Target="../media/image103.png"/><Relationship Id="rId46" Type="http://schemas.openxmlformats.org/officeDocument/2006/relationships/image" Target="../media/image120.png"/><Relationship Id="rId20" Type="http://schemas.openxmlformats.org/officeDocument/2006/relationships/image" Target="../media/image91.png"/><Relationship Id="rId41" Type="http://schemas.openxmlformats.org/officeDocument/2006/relationships/image" Target="../media/image106.png"/></Relationships>
</file>

<file path=ppt/slides/_rels/slide15.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89.png"/><Relationship Id="rId26" Type="http://schemas.openxmlformats.org/officeDocument/2006/relationships/image" Target="../media/image129.png"/><Relationship Id="rId39" Type="http://schemas.openxmlformats.org/officeDocument/2006/relationships/image" Target="../media/image104.png"/><Relationship Id="rId21" Type="http://schemas.openxmlformats.org/officeDocument/2006/relationships/image" Target="../media/image126.png"/><Relationship Id="rId34" Type="http://schemas.openxmlformats.org/officeDocument/2006/relationships/image" Target="../media/image69.png"/><Relationship Id="rId42" Type="http://schemas.openxmlformats.org/officeDocument/2006/relationships/image" Target="../media/image117.png"/><Relationship Id="rId47" Type="http://schemas.openxmlformats.org/officeDocument/2006/relationships/image" Target="../media/image121.png"/><Relationship Id="rId7" Type="http://schemas.openxmlformats.org/officeDocument/2006/relationships/image" Target="../media/image42.png"/><Relationship Id="rId2" Type="http://schemas.openxmlformats.org/officeDocument/2006/relationships/image" Target="../media/image1.jpeg"/><Relationship Id="rId16" Type="http://schemas.openxmlformats.org/officeDocument/2006/relationships/image" Target="../media/image111.png"/><Relationship Id="rId29"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27.png"/><Relationship Id="rId32" Type="http://schemas.openxmlformats.org/officeDocument/2006/relationships/image" Target="../media/image133.png"/><Relationship Id="rId37" Type="http://schemas.openxmlformats.org/officeDocument/2006/relationships/image" Target="../media/image134.png"/><Relationship Id="rId40" Type="http://schemas.openxmlformats.org/officeDocument/2006/relationships/image" Target="../media/image116.png"/><Relationship Id="rId45" Type="http://schemas.openxmlformats.org/officeDocument/2006/relationships/image" Target="../media/image11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114.png"/><Relationship Id="rId28" Type="http://schemas.openxmlformats.org/officeDocument/2006/relationships/image" Target="../media/image131.png"/><Relationship Id="rId36" Type="http://schemas.openxmlformats.org/officeDocument/2006/relationships/image" Target="../media/image71.png"/><Relationship Id="rId10" Type="http://schemas.openxmlformats.org/officeDocument/2006/relationships/image" Target="../media/image86.png"/><Relationship Id="rId19" Type="http://schemas.openxmlformats.org/officeDocument/2006/relationships/image" Target="../media/image90.png"/><Relationship Id="rId31" Type="http://schemas.openxmlformats.org/officeDocument/2006/relationships/image" Target="../media/image102.png"/><Relationship Id="rId44" Type="http://schemas.openxmlformats.org/officeDocument/2006/relationships/image" Target="../media/image10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113.png"/><Relationship Id="rId27" Type="http://schemas.openxmlformats.org/officeDocument/2006/relationships/image" Target="../media/image130.png"/><Relationship Id="rId30" Type="http://schemas.openxmlformats.org/officeDocument/2006/relationships/image" Target="../media/image101.png"/><Relationship Id="rId35" Type="http://schemas.openxmlformats.org/officeDocument/2006/relationships/image" Target="../media/image70.png"/><Relationship Id="rId43" Type="http://schemas.openxmlformats.org/officeDocument/2006/relationships/image" Target="../media/image118.png"/><Relationship Id="rId48" Type="http://schemas.openxmlformats.org/officeDocument/2006/relationships/image" Target="../media/image122.png"/><Relationship Id="rId8" Type="http://schemas.openxmlformats.org/officeDocument/2006/relationships/image" Target="../media/image43.png"/><Relationship Id="rId3" Type="http://schemas.openxmlformats.org/officeDocument/2006/relationships/image" Target="../media/image123.png"/><Relationship Id="rId12" Type="http://schemas.openxmlformats.org/officeDocument/2006/relationships/image" Target="../media/image47.png"/><Relationship Id="rId17" Type="http://schemas.openxmlformats.org/officeDocument/2006/relationships/image" Target="../media/image124.png"/><Relationship Id="rId25" Type="http://schemas.openxmlformats.org/officeDocument/2006/relationships/image" Target="../media/image128.png"/><Relationship Id="rId33" Type="http://schemas.openxmlformats.org/officeDocument/2006/relationships/image" Target="../media/image68.png"/><Relationship Id="rId38" Type="http://schemas.openxmlformats.org/officeDocument/2006/relationships/image" Target="../media/image103.png"/><Relationship Id="rId46" Type="http://schemas.openxmlformats.org/officeDocument/2006/relationships/image" Target="../media/image120.png"/><Relationship Id="rId20" Type="http://schemas.openxmlformats.org/officeDocument/2006/relationships/image" Target="../media/image125.png"/><Relationship Id="rId41" Type="http://schemas.openxmlformats.org/officeDocument/2006/relationships/image" Target="../media/image106.png"/></Relationships>
</file>

<file path=ppt/slides/_rels/slide16.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50" Type="http://schemas.openxmlformats.org/officeDocument/2006/relationships/image" Target="../media/image138.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88.png"/><Relationship Id="rId29" Type="http://schemas.openxmlformats.org/officeDocument/2006/relationships/image" Target="../media/image101.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3" Type="http://schemas.openxmlformats.org/officeDocument/2006/relationships/image" Target="../media/image141.png"/><Relationship Id="rId5" Type="http://schemas.openxmlformats.org/officeDocument/2006/relationships/image" Target="../media/image41.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52" Type="http://schemas.openxmlformats.org/officeDocument/2006/relationships/image" Target="../media/image140.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1.png"/><Relationship Id="rId43" Type="http://schemas.openxmlformats.org/officeDocument/2006/relationships/image" Target="../media/image109.png"/><Relationship Id="rId48" Type="http://schemas.openxmlformats.org/officeDocument/2006/relationships/image" Target="../media/image136.png"/><Relationship Id="rId8" Type="http://schemas.openxmlformats.org/officeDocument/2006/relationships/image" Target="../media/image44.png"/><Relationship Id="rId51" Type="http://schemas.openxmlformats.org/officeDocument/2006/relationships/image" Target="../media/image139.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12.png"/><Relationship Id="rId41" Type="http://schemas.openxmlformats.org/officeDocument/2006/relationships/image" Target="../media/image117.png"/><Relationship Id="rId54"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42.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49" Type="http://schemas.openxmlformats.org/officeDocument/2006/relationships/image" Target="../media/image137.png"/></Relationships>
</file>

<file path=ppt/slides/_rels/slide17.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143.png"/><Relationship Id="rId29"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1.png"/><Relationship Id="rId43" Type="http://schemas.openxmlformats.org/officeDocument/2006/relationships/image" Target="../media/image10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44.png"/><Relationship Id="rId41" Type="http://schemas.openxmlformats.org/officeDocument/2006/relationships/image" Target="../media/image117.png"/></Relationships>
</file>

<file path=ppt/slides/_rels/slide18.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88.png"/><Relationship Id="rId29"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7.png"/><Relationship Id="rId43" Type="http://schemas.openxmlformats.org/officeDocument/2006/relationships/image" Target="../media/image10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12.png"/><Relationship Id="rId41" Type="http://schemas.openxmlformats.org/officeDocument/2006/relationships/image" Target="../media/image117.png"/></Relationships>
</file>

<file path=ppt/slides/_rels/slide19.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90.png"/><Relationship Id="rId26" Type="http://schemas.openxmlformats.org/officeDocument/2006/relationships/image" Target="../media/image98.png"/><Relationship Id="rId39" Type="http://schemas.openxmlformats.org/officeDocument/2006/relationships/image" Target="../media/image116.png"/><Relationship Id="rId21" Type="http://schemas.openxmlformats.org/officeDocument/2006/relationships/image" Target="../media/image113.png"/><Relationship Id="rId34" Type="http://schemas.openxmlformats.org/officeDocument/2006/relationships/image" Target="../media/image70.png"/><Relationship Id="rId42" Type="http://schemas.openxmlformats.org/officeDocument/2006/relationships/image" Target="../media/image118.png"/><Relationship Id="rId47" Type="http://schemas.openxmlformats.org/officeDocument/2006/relationships/image" Target="../media/image122.png"/><Relationship Id="rId7" Type="http://schemas.openxmlformats.org/officeDocument/2006/relationships/image" Target="../media/image43.png"/><Relationship Id="rId2" Type="http://schemas.openxmlformats.org/officeDocument/2006/relationships/image" Target="../media/image1.jpeg"/><Relationship Id="rId16" Type="http://schemas.openxmlformats.org/officeDocument/2006/relationships/image" Target="../media/image88.png"/><Relationship Id="rId29"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96.png"/><Relationship Id="rId32" Type="http://schemas.openxmlformats.org/officeDocument/2006/relationships/image" Target="../media/image68.png"/><Relationship Id="rId37" Type="http://schemas.openxmlformats.org/officeDocument/2006/relationships/image" Target="../media/image103.png"/><Relationship Id="rId40" Type="http://schemas.openxmlformats.org/officeDocument/2006/relationships/image" Target="../media/image106.png"/><Relationship Id="rId45"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135.png"/><Relationship Id="rId23" Type="http://schemas.openxmlformats.org/officeDocument/2006/relationships/image" Target="../media/image115.png"/><Relationship Id="rId28" Type="http://schemas.openxmlformats.org/officeDocument/2006/relationships/image" Target="../media/image100.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91.png"/><Relationship Id="rId31" Type="http://schemas.openxmlformats.org/officeDocument/2006/relationships/image" Target="../media/image67.png"/><Relationship Id="rId44" Type="http://schemas.openxmlformats.org/officeDocument/2006/relationships/image" Target="../media/image119.png"/><Relationship Id="rId4" Type="http://schemas.openxmlformats.org/officeDocument/2006/relationships/image" Target="../media/image40.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11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71.png"/><Relationship Id="rId43" Type="http://schemas.openxmlformats.org/officeDocument/2006/relationships/image" Target="../media/image10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87.png"/><Relationship Id="rId17" Type="http://schemas.openxmlformats.org/officeDocument/2006/relationships/image" Target="../media/image89.png"/><Relationship Id="rId25" Type="http://schemas.openxmlformats.org/officeDocument/2006/relationships/image" Target="../media/image97.png"/><Relationship Id="rId33" Type="http://schemas.openxmlformats.org/officeDocument/2006/relationships/image" Target="../media/image69.png"/><Relationship Id="rId38" Type="http://schemas.openxmlformats.org/officeDocument/2006/relationships/image" Target="../media/image104.png"/><Relationship Id="rId46" Type="http://schemas.openxmlformats.org/officeDocument/2006/relationships/image" Target="../media/image121.png"/><Relationship Id="rId20" Type="http://schemas.openxmlformats.org/officeDocument/2006/relationships/image" Target="../media/image112.png"/><Relationship Id="rId41" Type="http://schemas.openxmlformats.org/officeDocument/2006/relationships/image" Target="../media/image11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1.jpe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aphicFrame>
        <p:nvGraphicFramePr>
          <p:cNvPr id="6" name="טבלה 6">
            <a:extLst>
              <a:ext uri="{FF2B5EF4-FFF2-40B4-BE49-F238E27FC236}">
                <a16:creationId xmlns:a16="http://schemas.microsoft.com/office/drawing/2014/main" id="{70DDE534-DEE7-4218-A638-4F8BABEABA68}"/>
              </a:ext>
            </a:extLst>
          </p:cNvPr>
          <p:cNvGraphicFramePr>
            <a:graphicFrameLocks noGrp="1"/>
          </p:cNvGraphicFramePr>
          <p:nvPr>
            <p:extLst>
              <p:ext uri="{D42A27DB-BD31-4B8C-83A1-F6EECF244321}">
                <p14:modId xmlns:p14="http://schemas.microsoft.com/office/powerpoint/2010/main" val="4223161216"/>
              </p:ext>
            </p:extLst>
          </p:nvPr>
        </p:nvGraphicFramePr>
        <p:xfrm>
          <a:off x="6308336" y="4911047"/>
          <a:ext cx="5725720" cy="1104293"/>
        </p:xfrm>
        <a:graphic>
          <a:graphicData uri="http://schemas.openxmlformats.org/drawingml/2006/table">
            <a:tbl>
              <a:tblPr rtl="1" firstRow="1" bandRow="1">
                <a:tableStyleId>{5C22544A-7EE6-4342-B048-85BDC9FD1C3A}</a:tableStyleId>
              </a:tblPr>
              <a:tblGrid>
                <a:gridCol w="980205">
                  <a:extLst>
                    <a:ext uri="{9D8B030D-6E8A-4147-A177-3AD203B41FA5}">
                      <a16:colId xmlns:a16="http://schemas.microsoft.com/office/drawing/2014/main" val="2865883786"/>
                    </a:ext>
                  </a:extLst>
                </a:gridCol>
                <a:gridCol w="980205">
                  <a:extLst>
                    <a:ext uri="{9D8B030D-6E8A-4147-A177-3AD203B41FA5}">
                      <a16:colId xmlns:a16="http://schemas.microsoft.com/office/drawing/2014/main" val="3220711149"/>
                    </a:ext>
                  </a:extLst>
                </a:gridCol>
                <a:gridCol w="980205">
                  <a:extLst>
                    <a:ext uri="{9D8B030D-6E8A-4147-A177-3AD203B41FA5}">
                      <a16:colId xmlns:a16="http://schemas.microsoft.com/office/drawing/2014/main" val="412840505"/>
                    </a:ext>
                  </a:extLst>
                </a:gridCol>
                <a:gridCol w="980205">
                  <a:extLst>
                    <a:ext uri="{9D8B030D-6E8A-4147-A177-3AD203B41FA5}">
                      <a16:colId xmlns:a16="http://schemas.microsoft.com/office/drawing/2014/main" val="3425709140"/>
                    </a:ext>
                  </a:extLst>
                </a:gridCol>
                <a:gridCol w="980205">
                  <a:extLst>
                    <a:ext uri="{9D8B030D-6E8A-4147-A177-3AD203B41FA5}">
                      <a16:colId xmlns:a16="http://schemas.microsoft.com/office/drawing/2014/main" val="14556900"/>
                    </a:ext>
                  </a:extLst>
                </a:gridCol>
                <a:gridCol w="824695">
                  <a:extLst>
                    <a:ext uri="{9D8B030D-6E8A-4147-A177-3AD203B41FA5}">
                      <a16:colId xmlns:a16="http://schemas.microsoft.com/office/drawing/2014/main" val="3793490954"/>
                    </a:ext>
                  </a:extLst>
                </a:gridCol>
              </a:tblGrid>
              <a:tr h="1104293">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tc>
                  <a:txBody>
                    <a:bodyPr/>
                    <a:lstStyle/>
                    <a:p>
                      <a:pPr rtl="1"/>
                      <a:endParaRPr lang="he-IL" dirty="0"/>
                    </a:p>
                  </a:txBody>
                  <a:tcPr>
                    <a:solidFill>
                      <a:schemeClr val="tx1">
                        <a:alpha val="0"/>
                      </a:schemeClr>
                    </a:solidFill>
                  </a:tcPr>
                </a:tc>
                <a:extLst>
                  <a:ext uri="{0D108BD9-81ED-4DB2-BD59-A6C34878D82A}">
                    <a16:rowId xmlns:a16="http://schemas.microsoft.com/office/drawing/2014/main" val="3793777312"/>
                  </a:ext>
                </a:extLst>
              </a:tr>
            </a:tbl>
          </a:graphicData>
        </a:graphic>
      </p:graphicFrame>
      <p:sp>
        <p:nvSpPr>
          <p:cNvPr id="2" name="כותרת 1">
            <a:extLst>
              <a:ext uri="{FF2B5EF4-FFF2-40B4-BE49-F238E27FC236}">
                <a16:creationId xmlns:a16="http://schemas.microsoft.com/office/drawing/2014/main" id="{DBABC17D-CA20-4600-9123-9EB0CD79F53E}"/>
              </a:ext>
            </a:extLst>
          </p:cNvPr>
          <p:cNvSpPr>
            <a:spLocks noGrp="1"/>
          </p:cNvSpPr>
          <p:nvPr>
            <p:ph type="ctrTitle"/>
          </p:nvPr>
        </p:nvSpPr>
        <p:spPr>
          <a:xfrm>
            <a:off x="7679300" y="1335819"/>
            <a:ext cx="4087306" cy="1341476"/>
          </a:xfrm>
        </p:spPr>
        <p:txBody>
          <a:bodyPr anchor="b">
            <a:normAutofit fontScale="90000"/>
          </a:bodyPr>
          <a:lstStyle/>
          <a:p>
            <a:r>
              <a:rPr lang="en-US" sz="5400" dirty="0"/>
              <a:t>3SAT to MAPF reduction </a:t>
            </a:r>
            <a:endParaRPr lang="he-IL" sz="2800" dirty="0"/>
          </a:p>
        </p:txBody>
      </p:sp>
      <p:sp>
        <p:nvSpPr>
          <p:cNvPr id="3" name="כותרת משנה 2">
            <a:extLst>
              <a:ext uri="{FF2B5EF4-FFF2-40B4-BE49-F238E27FC236}">
                <a16:creationId xmlns:a16="http://schemas.microsoft.com/office/drawing/2014/main" id="{9189B2F5-81A2-4D4A-AAA5-0F386AAFBF39}"/>
              </a:ext>
            </a:extLst>
          </p:cNvPr>
          <p:cNvSpPr>
            <a:spLocks noGrp="1"/>
          </p:cNvSpPr>
          <p:nvPr>
            <p:ph type="subTitle" idx="1"/>
          </p:nvPr>
        </p:nvSpPr>
        <p:spPr>
          <a:xfrm>
            <a:off x="6933362" y="2698022"/>
            <a:ext cx="5355384" cy="1147863"/>
          </a:xfrm>
        </p:spPr>
        <p:txBody>
          <a:bodyPr anchor="t">
            <a:normAutofit fontScale="92500" lnSpcReduction="20000"/>
          </a:bodyPr>
          <a:lstStyle/>
          <a:p>
            <a:r>
              <a:rPr lang="en-US" sz="1800" dirty="0"/>
              <a:t>By: Hanna Keller</a:t>
            </a:r>
            <a:endParaRPr lang="he-IL" sz="1800" dirty="0"/>
          </a:p>
          <a:p>
            <a:r>
              <a:rPr lang="en-US" sz="1400" dirty="0"/>
              <a:t>Based on the paper:  </a:t>
            </a:r>
          </a:p>
          <a:p>
            <a:r>
              <a:rPr lang="en-US" sz="1400" dirty="0"/>
              <a:t> “Multi-Agent Path Finding with Payload Transfers and the Package-Exchange Robot-Routing Problem” by Hang Ma, Craig Tovey, </a:t>
            </a:r>
            <a:r>
              <a:rPr lang="en-US" sz="1400" dirty="0" err="1"/>
              <a:t>Guny</a:t>
            </a:r>
            <a:r>
              <a:rPr lang="en-US" sz="1400" dirty="0"/>
              <a:t> Sharon, T. K. Satish Kumar and Sven Koenig </a:t>
            </a:r>
            <a:endParaRPr lang="he-IL" sz="1800" dirty="0"/>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hould your warehouse invest in robotics in 2021? – igus Blog">
            <a:extLst>
              <a:ext uri="{FF2B5EF4-FFF2-40B4-BE49-F238E27FC236}">
                <a16:creationId xmlns:a16="http://schemas.microsoft.com/office/drawing/2014/main" id="{7704BAA6-3261-4E7B-838C-223F1A856E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61" r="2564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9" name="גרפיקה 8" descr="דגל קו מיתאר">
            <a:extLst>
              <a:ext uri="{FF2B5EF4-FFF2-40B4-BE49-F238E27FC236}">
                <a16:creationId xmlns:a16="http://schemas.microsoft.com/office/drawing/2014/main" id="{117194E1-BEFF-4EEA-9886-654F0126C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727" y="5064980"/>
            <a:ext cx="914400" cy="914400"/>
          </a:xfrm>
          <a:prstGeom prst="rect">
            <a:avLst/>
          </a:prstGeom>
        </p:spPr>
      </p:pic>
      <p:pic>
        <p:nvPicPr>
          <p:cNvPr id="12" name="גרפיקה 11" descr="דגל קו מיתאר">
            <a:extLst>
              <a:ext uri="{FF2B5EF4-FFF2-40B4-BE49-F238E27FC236}">
                <a16:creationId xmlns:a16="http://schemas.microsoft.com/office/drawing/2014/main" id="{242B0D1E-9853-45B7-8002-CFC37E6FBD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61211" y="5044253"/>
            <a:ext cx="914400" cy="914400"/>
          </a:xfrm>
          <a:prstGeom prst="rect">
            <a:avLst/>
          </a:prstGeom>
        </p:spPr>
      </p:pic>
      <p:sp>
        <p:nvSpPr>
          <p:cNvPr id="5" name="תרשים זרימה: דיסק מגנטי 4">
            <a:extLst>
              <a:ext uri="{FF2B5EF4-FFF2-40B4-BE49-F238E27FC236}">
                <a16:creationId xmlns:a16="http://schemas.microsoft.com/office/drawing/2014/main" id="{15DE15C2-413C-4802-8740-D2FE86A05FD0}"/>
              </a:ext>
            </a:extLst>
          </p:cNvPr>
          <p:cNvSpPr/>
          <p:nvPr/>
        </p:nvSpPr>
        <p:spPr>
          <a:xfrm>
            <a:off x="10130319" y="5371660"/>
            <a:ext cx="879842" cy="3010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רשים זרימה: דיסק מגנטי 7">
            <a:extLst>
              <a:ext uri="{FF2B5EF4-FFF2-40B4-BE49-F238E27FC236}">
                <a16:creationId xmlns:a16="http://schemas.microsoft.com/office/drawing/2014/main" id="{0858416A-2526-4744-ABC5-ADF6738FC4B6}"/>
              </a:ext>
            </a:extLst>
          </p:cNvPr>
          <p:cNvSpPr/>
          <p:nvPr/>
        </p:nvSpPr>
        <p:spPr>
          <a:xfrm>
            <a:off x="7188052" y="5371660"/>
            <a:ext cx="879842" cy="301042"/>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גרפיקה 13" descr="מתנה קו מיתאר">
            <a:extLst>
              <a:ext uri="{FF2B5EF4-FFF2-40B4-BE49-F238E27FC236}">
                <a16:creationId xmlns:a16="http://schemas.microsoft.com/office/drawing/2014/main" id="{37453D7C-F14F-4744-8F06-396C94FFC2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64673" y="4890320"/>
            <a:ext cx="611133" cy="611133"/>
          </a:xfrm>
          <a:prstGeom prst="rect">
            <a:avLst/>
          </a:prstGeom>
        </p:spPr>
      </p:pic>
      <p:pic>
        <p:nvPicPr>
          <p:cNvPr id="17" name="גרפיקה 16" descr="מתנה קו מיתאר">
            <a:extLst>
              <a:ext uri="{FF2B5EF4-FFF2-40B4-BE49-F238E27FC236}">
                <a16:creationId xmlns:a16="http://schemas.microsoft.com/office/drawing/2014/main" id="{9519EA95-77FB-41FD-B5D4-FFBD532430F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2406" y="4890319"/>
            <a:ext cx="611133" cy="611133"/>
          </a:xfrm>
          <a:prstGeom prst="rect">
            <a:avLst/>
          </a:prstGeom>
        </p:spPr>
      </p:pic>
    </p:spTree>
    <p:extLst>
      <p:ext uri="{BB962C8B-B14F-4D97-AF65-F5344CB8AC3E}">
        <p14:creationId xmlns:p14="http://schemas.microsoft.com/office/powerpoint/2010/main" val="42351363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59259E-6 L 0.07891 0.00023 " pathEditMode="relative" rAng="0" ptsTypes="AA">
                                      <p:cBhvr>
                                        <p:cTn id="6" dur="2000" fill="hold"/>
                                        <p:tgtEl>
                                          <p:spTgt spid="8"/>
                                        </p:tgtEl>
                                        <p:attrNameLst>
                                          <p:attrName>ppt_x</p:attrName>
                                          <p:attrName>ppt_y</p:attrName>
                                        </p:attrNameLst>
                                      </p:cBhvr>
                                      <p:rCtr x="3945" y="0"/>
                                    </p:animMotion>
                                  </p:childTnLst>
                                </p:cTn>
                              </p:par>
                              <p:par>
                                <p:cTn id="7" presetID="42" presetClass="path" presetSubtype="0" accel="50000" decel="50000" fill="hold" nodeType="withEffect">
                                  <p:stCondLst>
                                    <p:cond delay="0"/>
                                  </p:stCondLst>
                                  <p:childTnLst>
                                    <p:animMotion origin="layout" path="M 2.29167E-6 -3.33333E-6 L 0.07943 0.00069 " pathEditMode="relative" rAng="0" ptsTypes="AA">
                                      <p:cBhvr>
                                        <p:cTn id="8" dur="2000" fill="hold"/>
                                        <p:tgtEl>
                                          <p:spTgt spid="17"/>
                                        </p:tgtEl>
                                        <p:attrNameLst>
                                          <p:attrName>ppt_x</p:attrName>
                                          <p:attrName>ppt_y</p:attrName>
                                        </p:attrNameLst>
                                      </p:cBhvr>
                                      <p:rCtr x="3763" y="0"/>
                                    </p:animMotion>
                                  </p:childTnLst>
                                </p:cTn>
                              </p:par>
                              <p:par>
                                <p:cTn id="9" presetID="42" presetClass="path" presetSubtype="0" accel="50000" decel="50000" fill="hold" nodeType="withEffect">
                                  <p:stCondLst>
                                    <p:cond delay="0"/>
                                  </p:stCondLst>
                                  <p:childTnLst>
                                    <p:animMotion origin="layout" path="M 2.91667E-6 1.11111E-6 L -0.08477 0.00069 " pathEditMode="relative" rAng="0" ptsTypes="AA">
                                      <p:cBhvr>
                                        <p:cTn id="10" dur="2000" fill="hold"/>
                                        <p:tgtEl>
                                          <p:spTgt spid="14"/>
                                        </p:tgtEl>
                                        <p:attrNameLst>
                                          <p:attrName>ppt_x</p:attrName>
                                          <p:attrName>ppt_y</p:attrName>
                                        </p:attrNameLst>
                                      </p:cBhvr>
                                      <p:rCtr x="-4245" y="23"/>
                                    </p:animMotion>
                                  </p:childTnLst>
                                </p:cTn>
                              </p:par>
                              <p:par>
                                <p:cTn id="11" presetID="42" presetClass="path" presetSubtype="0" accel="50000" decel="50000" fill="hold" grpId="0" nodeType="withEffect">
                                  <p:stCondLst>
                                    <p:cond delay="0"/>
                                  </p:stCondLst>
                                  <p:childTnLst>
                                    <p:animMotion origin="layout" path="M 2.91667E-6 -2.59259E-6 L -0.08112 0.00023 " pathEditMode="relative" rAng="0" ptsTypes="AA">
                                      <p:cBhvr>
                                        <p:cTn id="12" dur="2000" fill="hold"/>
                                        <p:tgtEl>
                                          <p:spTgt spid="5"/>
                                        </p:tgtEl>
                                        <p:attrNameLst>
                                          <p:attrName>ppt_x</p:attrName>
                                          <p:attrName>ppt_y</p:attrName>
                                        </p:attrNameLst>
                                      </p:cBhvr>
                                      <p:rCtr x="-4062" y="0"/>
                                    </p:animMotion>
                                  </p:childTnLst>
                                </p:cTn>
                              </p:par>
                            </p:childTnLst>
                          </p:cTn>
                        </p:par>
                        <p:par>
                          <p:cTn id="13" fill="hold">
                            <p:stCondLst>
                              <p:cond delay="2000"/>
                            </p:stCondLst>
                            <p:childTnLst>
                              <p:par>
                                <p:cTn id="14" presetID="42" presetClass="path" presetSubtype="0" accel="50000" decel="50000" fill="hold" nodeType="afterEffect">
                                  <p:stCondLst>
                                    <p:cond delay="0"/>
                                  </p:stCondLst>
                                  <p:childTnLst>
                                    <p:animMotion origin="layout" path="M -0.0793 0.00069 L -0.16407 0.00046 " pathEditMode="relative" rAng="0" ptsTypes="AA">
                                      <p:cBhvr>
                                        <p:cTn id="15" dur="2000" fill="hold"/>
                                        <p:tgtEl>
                                          <p:spTgt spid="14"/>
                                        </p:tgtEl>
                                        <p:attrNameLst>
                                          <p:attrName>ppt_x</p:attrName>
                                          <p:attrName>ppt_y</p:attrName>
                                        </p:attrNameLst>
                                      </p:cBhvr>
                                      <p:rCtr x="-4245" y="-23"/>
                                    </p:animMotion>
                                  </p:childTnLst>
                                </p:cTn>
                              </p:par>
                              <p:par>
                                <p:cTn id="16" presetID="42" presetClass="path" presetSubtype="0" accel="50000" decel="50000" fill="hold" nodeType="withEffect">
                                  <p:stCondLst>
                                    <p:cond delay="0"/>
                                  </p:stCondLst>
                                  <p:childTnLst>
                                    <p:animMotion origin="layout" path="M 0.07942 0.00069 L 0.16198 0.00069 " pathEditMode="relative" rAng="0" ptsTypes="AA">
                                      <p:cBhvr>
                                        <p:cTn id="17" dur="2000" fill="hold"/>
                                        <p:tgtEl>
                                          <p:spTgt spid="17"/>
                                        </p:tgtEl>
                                        <p:attrNameLst>
                                          <p:attrName>ppt_x</p:attrName>
                                          <p:attrName>ppt_y</p:attrName>
                                        </p:attrNameLst>
                                      </p:cBhvr>
                                      <p:rCtr x="3971" y="2106"/>
                                    </p:animMotion>
                                  </p:childTnLst>
                                </p:cTn>
                              </p:par>
                            </p:childTnLst>
                          </p:cTn>
                        </p:par>
                        <p:par>
                          <p:cTn id="18" fill="hold">
                            <p:stCondLst>
                              <p:cond delay="4000"/>
                            </p:stCondLst>
                            <p:childTnLst>
                              <p:par>
                                <p:cTn id="19" presetID="42" presetClass="path" presetSubtype="0" accel="50000" decel="50000" fill="hold" grpId="1" nodeType="afterEffect">
                                  <p:stCondLst>
                                    <p:cond delay="0"/>
                                  </p:stCondLst>
                                  <p:childTnLst>
                                    <p:animMotion origin="layout" path="M 0.07891 0.00023 L -1.04167E-6 -2.59259E-6 " pathEditMode="relative" rAng="0" ptsTypes="AA">
                                      <p:cBhvr>
                                        <p:cTn id="20" dur="2000" fill="hold"/>
                                        <p:tgtEl>
                                          <p:spTgt spid="8"/>
                                        </p:tgtEl>
                                        <p:attrNameLst>
                                          <p:attrName>ppt_x</p:attrName>
                                          <p:attrName>ppt_y</p:attrName>
                                        </p:attrNameLst>
                                      </p:cBhvr>
                                      <p:rCtr x="-3945" y="-23"/>
                                    </p:animMotion>
                                  </p:childTnLst>
                                </p:cTn>
                              </p:par>
                              <p:par>
                                <p:cTn id="21" presetID="42" presetClass="path" presetSubtype="0" accel="50000" decel="50000" fill="hold" nodeType="withEffect">
                                  <p:stCondLst>
                                    <p:cond delay="0"/>
                                  </p:stCondLst>
                                  <p:childTnLst>
                                    <p:animMotion origin="layout" path="M -0.16185 0.00069 L -0.24128 1.11111E-6 " pathEditMode="relative" rAng="0" ptsTypes="AA">
                                      <p:cBhvr>
                                        <p:cTn id="22" dur="2000" fill="hold"/>
                                        <p:tgtEl>
                                          <p:spTgt spid="14"/>
                                        </p:tgtEl>
                                        <p:attrNameLst>
                                          <p:attrName>ppt_x</p:attrName>
                                          <p:attrName>ppt_y</p:attrName>
                                        </p:attrNameLst>
                                      </p:cBhvr>
                                      <p:rCtr x="-3971" y="-46"/>
                                    </p:animMotion>
                                  </p:childTnLst>
                                </p:cTn>
                              </p:par>
                              <p:par>
                                <p:cTn id="23" presetID="42" presetClass="path" presetSubtype="0" accel="50000" decel="50000" fill="hold" grpId="1" nodeType="withEffect">
                                  <p:stCondLst>
                                    <p:cond delay="0"/>
                                  </p:stCondLst>
                                  <p:childTnLst>
                                    <p:animMotion origin="layout" path="M -0.08112 0.00023 L 1.66667E-6 -3.33333E-6 " pathEditMode="relative" rAng="0" ptsTypes="AA">
                                      <p:cBhvr>
                                        <p:cTn id="24" dur="2000" fill="hold"/>
                                        <p:tgtEl>
                                          <p:spTgt spid="5"/>
                                        </p:tgtEl>
                                        <p:attrNameLst>
                                          <p:attrName>ppt_x</p:attrName>
                                          <p:attrName>ppt_y</p:attrName>
                                        </p:attrNameLst>
                                      </p:cBhvr>
                                      <p:rCtr x="4089" y="-162"/>
                                    </p:animMotion>
                                  </p:childTnLst>
                                </p:cTn>
                              </p:par>
                              <p:par>
                                <p:cTn id="25" presetID="42" presetClass="path" presetSubtype="0" accel="50000" decel="50000" fill="hold" nodeType="withEffect">
                                  <p:stCondLst>
                                    <p:cond delay="0"/>
                                  </p:stCondLst>
                                  <p:childTnLst>
                                    <p:animMotion origin="layout" path="M 0.15651 0.00069 L 0.24128 1.11111E-6 " pathEditMode="relative" rAng="0" ptsTypes="AA">
                                      <p:cBhvr>
                                        <p:cTn id="26" dur="2000" fill="hold"/>
                                        <p:tgtEl>
                                          <p:spTgt spid="17"/>
                                        </p:tgtEl>
                                        <p:attrNameLst>
                                          <p:attrName>ppt_x</p:attrName>
                                          <p:attrName>ppt_y</p:attrName>
                                        </p:attrNameLst>
                                      </p:cBhvr>
                                      <p:rCtr x="4232" y="-46"/>
                                    </p:animMotion>
                                  </p:childTnLst>
                                </p:cTn>
                              </p:par>
                            </p:childTnLst>
                          </p:cTn>
                        </p:par>
                        <p:par>
                          <p:cTn id="27" fill="hold">
                            <p:stCondLst>
                              <p:cond delay="6000"/>
                            </p:stCondLst>
                            <p:childTnLst>
                              <p:par>
                                <p:cTn id="28" presetID="42" presetClass="path" presetSubtype="0" accel="50000" decel="50000" fill="hold" grpId="2" nodeType="afterEffect">
                                  <p:stCondLst>
                                    <p:cond delay="0"/>
                                  </p:stCondLst>
                                  <p:childTnLst>
                                    <p:animMotion origin="layout" path="M -1.04167E-6 -2.59259E-6 L -0.075 -0.00301 " pathEditMode="relative" rAng="0" ptsTypes="AA">
                                      <p:cBhvr>
                                        <p:cTn id="29" dur="2000" fill="hold"/>
                                        <p:tgtEl>
                                          <p:spTgt spid="8"/>
                                        </p:tgtEl>
                                        <p:attrNameLst>
                                          <p:attrName>ppt_x</p:attrName>
                                          <p:attrName>ppt_y</p:attrName>
                                        </p:attrNameLst>
                                      </p:cBhvr>
                                      <p:rCtr x="-3750" y="-162"/>
                                    </p:animMotion>
                                  </p:childTnLst>
                                </p:cTn>
                              </p:par>
                              <p:par>
                                <p:cTn id="30" presetID="42" presetClass="path" presetSubtype="0" accel="50000" decel="50000" fill="hold" nodeType="withEffect">
                                  <p:stCondLst>
                                    <p:cond delay="0"/>
                                  </p:stCondLst>
                                  <p:childTnLst>
                                    <p:animMotion origin="layout" path="M -0.24127 -1.85185E-6 L -0.31055 0.00069 " pathEditMode="relative" rAng="0" ptsTypes="AA">
                                      <p:cBhvr>
                                        <p:cTn id="31" dur="2000" fill="hold"/>
                                        <p:tgtEl>
                                          <p:spTgt spid="14"/>
                                        </p:tgtEl>
                                        <p:attrNameLst>
                                          <p:attrName>ppt_x</p:attrName>
                                          <p:attrName>ppt_y</p:attrName>
                                        </p:attrNameLst>
                                      </p:cBhvr>
                                      <p:rCtr x="-3607" y="2199"/>
                                    </p:animMotion>
                                  </p:childTnLst>
                                </p:cTn>
                              </p:par>
                              <p:par>
                                <p:cTn id="32" presetID="42" presetClass="path" presetSubtype="0" accel="50000" decel="50000" fill="hold" nodeType="withEffect">
                                  <p:stCondLst>
                                    <p:cond delay="0"/>
                                  </p:stCondLst>
                                  <p:childTnLst>
                                    <p:animMotion origin="layout" path="M 0.24127 -4.81481E-6 L 0.32149 0.00069 " pathEditMode="relative" rAng="0" ptsTypes="AA">
                                      <p:cBhvr>
                                        <p:cTn id="33" dur="2000" fill="hold"/>
                                        <p:tgtEl>
                                          <p:spTgt spid="17"/>
                                        </p:tgtEl>
                                        <p:attrNameLst>
                                          <p:attrName>ppt_x</p:attrName>
                                          <p:attrName>ppt_y</p:attrName>
                                        </p:attrNameLst>
                                      </p:cBhvr>
                                      <p:rCtr x="4180" y="1551"/>
                                    </p:animMotion>
                                  </p:childTnLst>
                                </p:cTn>
                              </p:par>
                              <p:par>
                                <p:cTn id="34" presetID="42" presetClass="path" presetSubtype="0" accel="50000" decel="50000" fill="hold" grpId="2" nodeType="withEffect">
                                  <p:stCondLst>
                                    <p:cond delay="0"/>
                                  </p:stCondLst>
                                  <p:childTnLst>
                                    <p:animMotion origin="layout" path="M 2.91667E-6 -2.59259E-6 L 0.0819 0.00023 " pathEditMode="relative" rAng="0" ptsTypes="AA">
                                      <p:cBhvr>
                                        <p:cTn id="35" dur="2000" fill="hold"/>
                                        <p:tgtEl>
                                          <p:spTgt spid="5"/>
                                        </p:tgtEl>
                                        <p:attrNameLst>
                                          <p:attrName>ppt_x</p:attrName>
                                          <p:attrName>ppt_y</p:attrName>
                                        </p:attrNameLst>
                                      </p:cBhvr>
                                      <p:rCtr x="40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8" grpId="1" animBg="1"/>
      <p:bldP spid="8"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ctr" rtl="0"/>
            <a:r>
              <a:rPr lang="en-US" sz="2000" dirty="0">
                <a:latin typeface="+mn-lt"/>
                <a:ea typeface="+mn-ea"/>
                <a:cs typeface="+mn-cs"/>
              </a:rPr>
              <a:t>For each literal package, we construct two paths to get to its destination vertex in three time steps: a “shared” path, and a “private” path.</a:t>
            </a:r>
            <a:endParaRPr lang="he-IL" sz="2000" dirty="0">
              <a:latin typeface="+mn-lt"/>
              <a:ea typeface="+mn-ea"/>
              <a:cs typeface="+mn-cs"/>
            </a:endParaRPr>
          </a:p>
        </p:txBody>
      </p:sp>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81626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816268" y="4517030"/>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98211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982114" y="4517030"/>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5"/>
                <a:stretch>
                  <a:fillRect t="-11290" r="-619" b="-24194"/>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045470" y="1817968"/>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812940" y="1792090"/>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529765" y="1790285"/>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1588709" y="3253062"/>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stCxn id="8" idx="4"/>
            <a:endCxn id="22" idx="0"/>
          </p:cNvCxnSpPr>
          <p:nvPr/>
        </p:nvCxnSpPr>
        <p:spPr>
          <a:xfrm>
            <a:off x="2336916" y="1382233"/>
            <a:ext cx="0" cy="435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2359479" y="2577492"/>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2375519" y="3890602"/>
            <a:ext cx="320788" cy="6264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4"/>
          </p:cNvCxnSpPr>
          <p:nvPr/>
        </p:nvCxnSpPr>
        <p:spPr>
          <a:xfrm>
            <a:off x="3268832" y="1382233"/>
            <a:ext cx="13225" cy="46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3252665" y="2577341"/>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7"/>
          </p:cNvCxnSpPr>
          <p:nvPr/>
        </p:nvCxnSpPr>
        <p:spPr>
          <a:xfrm>
            <a:off x="3252665" y="3890602"/>
            <a:ext cx="235187" cy="733868"/>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104386"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036302"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821211" y="1373033"/>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690355" y="1371600"/>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1438875" y="1274793"/>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endCxn id="40" idx="0"/>
          </p:cNvCxnSpPr>
          <p:nvPr/>
        </p:nvCxnSpPr>
        <p:spPr>
          <a:xfrm>
            <a:off x="1609624" y="2556501"/>
            <a:ext cx="372490" cy="696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flipH="1">
            <a:off x="2097340" y="3957637"/>
            <a:ext cx="69704" cy="666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endCxn id="24" idx="0"/>
          </p:cNvCxnSpPr>
          <p:nvPr/>
        </p:nvCxnSpPr>
        <p:spPr>
          <a:xfrm>
            <a:off x="3610340" y="1181709"/>
            <a:ext cx="556533" cy="63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4242387" y="2529135"/>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3603078" y="3980175"/>
            <a:ext cx="521326" cy="903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206345"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endCxn id="44" idx="0"/>
          </p:cNvCxnSpPr>
          <p:nvPr/>
        </p:nvCxnSpPr>
        <p:spPr>
          <a:xfrm>
            <a:off x="5155948" y="2551614"/>
            <a:ext cx="495902"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346517"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083213" y="1214266"/>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p:spTree>
    <p:extLst>
      <p:ext uri="{BB962C8B-B14F-4D97-AF65-F5344CB8AC3E}">
        <p14:creationId xmlns:p14="http://schemas.microsoft.com/office/powerpoint/2010/main" val="298367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xmlns:a14="http://schemas.microsoft.com/office/drawing/2010/main">
        <mc:Choice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2013" y="5175434"/>
                <a:ext cx="10515600" cy="1325563"/>
              </a:xfrm>
            </p:spPr>
            <p:txBody>
              <a:bodyPr>
                <a:normAutofit/>
              </a:bodyPr>
              <a:lstStyle/>
              <a:p>
                <a:pPr algn="ctr" rtl="0"/>
                <a:r>
                  <a:rPr lang="en-US" sz="1800" dirty="0">
                    <a:latin typeface="+mn-lt"/>
                    <a:ea typeface="+mn-ea"/>
                    <a:cs typeface="+mn-cs"/>
                  </a:rPr>
                  <a:t>The shared paths for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𝑖𝑇</m:t>
                        </m:r>
                      </m:sub>
                    </m:sSub>
                  </m:oMath>
                </a14:m>
                <a:r>
                  <a:rPr lang="en-US" sz="1800" dirty="0">
                    <a:latin typeface="+mn-lt"/>
                    <a:ea typeface="+mn-ea"/>
                    <a:cs typeface="+mn-cs"/>
                  </a:rPr>
                  <a:t> and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𝑖𝐹</m:t>
                        </m:r>
                      </m:sub>
                    </m:sSub>
                  </m:oMath>
                </a14:m>
                <a:r>
                  <a:rPr lang="en-US" sz="1800" dirty="0">
                    <a:latin typeface="+mn-lt"/>
                    <a:ea typeface="+mn-ea"/>
                    <a:cs typeface="+mn-cs"/>
                  </a:rPr>
                  <a:t> intersect at vertex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oMath>
                </a14:m>
                <a:r>
                  <a:rPr lang="en-US" sz="1800" dirty="0">
                    <a:latin typeface="+mn-lt"/>
                    <a:ea typeface="+mn-ea"/>
                    <a:cs typeface="+mn-cs"/>
                  </a:rPr>
                  <a:t>. Only one of the two paths can thus be used if a makespan of three is to be achieved. </a:t>
                </a:r>
                <a:br>
                  <a:rPr lang="en-US" sz="1800" dirty="0">
                    <a:latin typeface="+mn-lt"/>
                    <a:ea typeface="+mn-ea"/>
                    <a:cs typeface="+mn-cs"/>
                  </a:rPr>
                </a:br>
                <a:r>
                  <a:rPr lang="en-US" sz="1800" dirty="0">
                    <a:latin typeface="+mn-lt"/>
                    <a:ea typeface="+mn-ea"/>
                    <a:cs typeface="+mn-cs"/>
                  </a:rPr>
                  <a:t>Sending literal package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𝑖𝑇</m:t>
                        </m:r>
                      </m:sub>
                    </m:sSub>
                  </m:oMath>
                </a14:m>
                <a:r>
                  <a:rPr lang="en-US" sz="1800" dirty="0">
                    <a:latin typeface="+mn-lt"/>
                    <a:ea typeface="+mn-ea"/>
                    <a:cs typeface="+mn-cs"/>
                  </a:rPr>
                  <a:t> (or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𝑖𝐹</m:t>
                        </m:r>
                      </m:sub>
                    </m:sSub>
                  </m:oMath>
                </a14:m>
                <a:r>
                  <a:rPr lang="en-US" sz="1800" dirty="0">
                    <a:latin typeface="+mn-lt"/>
                    <a:ea typeface="+mn-ea"/>
                    <a:cs typeface="+mn-cs"/>
                  </a:rPr>
                  <a:t> ) along the shared path corresponds to assigning True (or False) to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𝑖</m:t>
                        </m:r>
                      </m:sub>
                    </m:sSub>
                  </m:oMath>
                </a14:m>
                <a:r>
                  <a:rPr lang="en-US" sz="1800" dirty="0">
                    <a:latin typeface="+mn-lt"/>
                    <a:ea typeface="+mn-ea"/>
                    <a:cs typeface="+mn-cs"/>
                  </a:rPr>
                  <a:t> in the ≤3,=3-SAT instance.</a:t>
                </a:r>
                <a:endParaRPr lang="he-IL" sz="1800" dirty="0">
                  <a:latin typeface="+mn-lt"/>
                  <a:ea typeface="+mn-ea"/>
                  <a:cs typeface="+mn-cs"/>
                </a:endParaRPr>
              </a:p>
            </p:txBody>
          </p:sp>
        </mc:Choice>
        <mc:Fallback xmlns="">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2013" y="5175434"/>
                <a:ext cx="10515600" cy="1325563"/>
              </a:xfrm>
              <a:blipFill>
                <a:blip r:embed="rId3"/>
                <a:stretch>
                  <a:fillRect r="-23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81626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816268" y="4517030"/>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98211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982114"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70091"/>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70091"/>
                <a:ext cx="7869865" cy="369332"/>
              </a:xfrm>
              <a:prstGeom prst="rect">
                <a:avLst/>
              </a:prstGeom>
              <a:blipFill>
                <a:blip r:embed="rId16"/>
                <a:stretch>
                  <a:fillRect t="-11111"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045470" y="1817968"/>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812940" y="1792090"/>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529765" y="1790285"/>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5258445" y="32801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5258445" y="3280194"/>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6250817" y="3291528"/>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6250817" y="3291528"/>
                <a:ext cx="786810" cy="733646"/>
              </a:xfrm>
              <a:prstGeom prst="ellipse">
                <a:avLst/>
              </a:prstGeom>
              <a:blipFill>
                <a:blip r:embed="rId33"/>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7240539" y="32915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7240539" y="3291528"/>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9077574" y="3278389"/>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9077574" y="3278389"/>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10069946" y="3289723"/>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10069946" y="3289723"/>
                <a:ext cx="786810" cy="733646"/>
              </a:xfrm>
              <a:prstGeom prst="ellipse">
                <a:avLst/>
              </a:prstGeom>
              <a:blipFill>
                <a:blip r:embed="rId36"/>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11059668" y="3289723"/>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11059668" y="3289723"/>
                <a:ext cx="786810" cy="733646"/>
              </a:xfrm>
              <a:prstGeom prst="ellipse">
                <a:avLst/>
              </a:prstGeom>
              <a:blipFill>
                <a:blip r:embed="rId37"/>
                <a:stretch>
                  <a:fillRect/>
                </a:stretch>
              </a:blipFill>
            </p:spPr>
            <p:txBody>
              <a:bodyPr/>
              <a:lstStyle/>
              <a:p>
                <a:r>
                  <a:rPr lang="he-IL">
                    <a:noFill/>
                  </a:rPr>
                  <a:t> </a:t>
                </a:r>
              </a:p>
            </p:txBody>
          </p:sp>
        </mc:Fallback>
      </mc:AlternateContent>
      <p:cxnSp>
        <p:nvCxnSpPr>
          <p:cNvPr id="51" name="מחבר ישר 50">
            <a:extLst>
              <a:ext uri="{FF2B5EF4-FFF2-40B4-BE49-F238E27FC236}">
                <a16:creationId xmlns:a16="http://schemas.microsoft.com/office/drawing/2014/main" id="{821C223F-DB51-4FB2-AE74-924BEAA84B06}"/>
              </a:ext>
            </a:extLst>
          </p:cNvPr>
          <p:cNvCxnSpPr>
            <a:stCxn id="8" idx="4"/>
            <a:endCxn id="22" idx="0"/>
          </p:cNvCxnSpPr>
          <p:nvPr/>
        </p:nvCxnSpPr>
        <p:spPr>
          <a:xfrm>
            <a:off x="2336916" y="1382233"/>
            <a:ext cx="0" cy="435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2359479" y="2577492"/>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2375519" y="3890602"/>
            <a:ext cx="320788" cy="6264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4"/>
          </p:cNvCxnSpPr>
          <p:nvPr/>
        </p:nvCxnSpPr>
        <p:spPr>
          <a:xfrm>
            <a:off x="3268832" y="1382233"/>
            <a:ext cx="13225" cy="46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3252665" y="2577341"/>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7"/>
          </p:cNvCxnSpPr>
          <p:nvPr/>
        </p:nvCxnSpPr>
        <p:spPr>
          <a:xfrm>
            <a:off x="3252665" y="3890602"/>
            <a:ext cx="235187" cy="733868"/>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104386"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036302"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821211" y="1373033"/>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690355" y="1371600"/>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1438875" y="1274793"/>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endCxn id="40" idx="0"/>
          </p:cNvCxnSpPr>
          <p:nvPr/>
        </p:nvCxnSpPr>
        <p:spPr>
          <a:xfrm>
            <a:off x="1609624" y="2556501"/>
            <a:ext cx="372490" cy="696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flipH="1">
            <a:off x="2097340" y="3957637"/>
            <a:ext cx="69704" cy="666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endCxn id="24" idx="0"/>
          </p:cNvCxnSpPr>
          <p:nvPr/>
        </p:nvCxnSpPr>
        <p:spPr>
          <a:xfrm>
            <a:off x="3610340" y="1181709"/>
            <a:ext cx="556533" cy="63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4242387" y="2529135"/>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3603078" y="3980175"/>
            <a:ext cx="521326" cy="903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206345"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endCxn id="44" idx="0"/>
          </p:cNvCxnSpPr>
          <p:nvPr/>
        </p:nvCxnSpPr>
        <p:spPr>
          <a:xfrm>
            <a:off x="5155948" y="2551614"/>
            <a:ext cx="495902"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346517"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083213" y="1214266"/>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p:spTree>
    <p:extLst>
      <p:ext uri="{BB962C8B-B14F-4D97-AF65-F5344CB8AC3E}">
        <p14:creationId xmlns:p14="http://schemas.microsoft.com/office/powerpoint/2010/main" val="255733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xmlns:a14="http://schemas.microsoft.com/office/drawing/2010/main">
        <mc:Choice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ctr" rtl="0"/>
                <a:r>
                  <a:rPr lang="en-US" sz="2000" dirty="0">
                    <a:latin typeface="+mn-lt"/>
                    <a:ea typeface="+mn-ea"/>
                    <a:cs typeface="+mn-cs"/>
                  </a:rPr>
                  <a:t>For each clause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𝑗</m:t>
                        </m:r>
                      </m:sub>
                    </m:sSub>
                  </m:oMath>
                </a14:m>
                <a:r>
                  <a:rPr lang="en-US" sz="2000" dirty="0">
                    <a:latin typeface="+mn-lt"/>
                    <a:ea typeface="+mn-ea"/>
                    <a:cs typeface="+mn-cs"/>
                  </a:rPr>
                  <a:t> in the ≤3,=3-SAT instance, we construct a “clause” package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oMath>
                </a14:m>
                <a:r>
                  <a:rPr lang="en-US" sz="2000" dirty="0">
                    <a:latin typeface="+mn-lt"/>
                    <a:ea typeface="+mn-ea"/>
                    <a:cs typeface="+mn-cs"/>
                  </a:rPr>
                  <a:t> with source vertex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latin typeface="+mn-lt"/>
                    <a:ea typeface="+mn-ea"/>
                    <a:cs typeface="+mn-cs"/>
                  </a:rPr>
                  <a:t> and destination vertex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𝑗</m:t>
                        </m:r>
                      </m:sub>
                    </m:sSub>
                  </m:oMath>
                </a14:m>
                <a:r>
                  <a:rPr lang="en-US" sz="2000" dirty="0">
                    <a:latin typeface="+mn-lt"/>
                    <a:ea typeface="+mn-ea"/>
                    <a:cs typeface="+mn-cs"/>
                  </a:rPr>
                  <a:t> .</a:t>
                </a:r>
                <a:endParaRPr lang="he-IL" sz="2000" dirty="0">
                  <a:latin typeface="+mn-lt"/>
                  <a:ea typeface="+mn-ea"/>
                  <a:cs typeface="+mn-cs"/>
                </a:endParaRPr>
              </a:p>
            </p:txBody>
          </p:sp>
        </mc:Choice>
        <mc:Fallback xmlns="">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250676"/>
                <a:ext cx="10515600" cy="1325563"/>
              </a:xfrm>
              <a:blipFill>
                <a:blip r:embed="rId3"/>
                <a:stretch>
                  <a:fillRect l="-116" r="-46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81626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816268" y="4517030"/>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98211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982114"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6"/>
                <a:stretch>
                  <a:fillRect t="-11290" r="-619" b="-24194"/>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045470" y="1817968"/>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812940" y="1792090"/>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529765" y="1790285"/>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1588709" y="3253062"/>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4"/>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7"/>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stCxn id="8" idx="4"/>
            <a:endCxn id="22" idx="0"/>
          </p:cNvCxnSpPr>
          <p:nvPr/>
        </p:nvCxnSpPr>
        <p:spPr>
          <a:xfrm>
            <a:off x="2336916" y="1382233"/>
            <a:ext cx="0" cy="435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2359479" y="2577492"/>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2375519" y="3890602"/>
            <a:ext cx="320788" cy="6264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4"/>
          </p:cNvCxnSpPr>
          <p:nvPr/>
        </p:nvCxnSpPr>
        <p:spPr>
          <a:xfrm>
            <a:off x="3268832" y="1382233"/>
            <a:ext cx="13225" cy="463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3252665" y="2577341"/>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7"/>
          </p:cNvCxnSpPr>
          <p:nvPr/>
        </p:nvCxnSpPr>
        <p:spPr>
          <a:xfrm>
            <a:off x="3252665" y="3890602"/>
            <a:ext cx="235187" cy="733868"/>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104386"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036302"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821211" y="1373033"/>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690355" y="1371600"/>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1438875" y="1274793"/>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endCxn id="40" idx="0"/>
          </p:cNvCxnSpPr>
          <p:nvPr/>
        </p:nvCxnSpPr>
        <p:spPr>
          <a:xfrm>
            <a:off x="1609624" y="2556501"/>
            <a:ext cx="372490" cy="6965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flipH="1">
            <a:off x="2097340" y="3957637"/>
            <a:ext cx="69704" cy="666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endCxn id="24" idx="0"/>
          </p:cNvCxnSpPr>
          <p:nvPr/>
        </p:nvCxnSpPr>
        <p:spPr>
          <a:xfrm>
            <a:off x="3610340" y="1181709"/>
            <a:ext cx="556533" cy="6362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4242387" y="2529135"/>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3603078" y="3980175"/>
            <a:ext cx="521326" cy="9036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206345"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endCxn id="44" idx="0"/>
          </p:cNvCxnSpPr>
          <p:nvPr/>
        </p:nvCxnSpPr>
        <p:spPr>
          <a:xfrm>
            <a:off x="5155948" y="2551614"/>
            <a:ext cx="495902"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346517"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083213" y="1214266"/>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970171" y="6311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970171" y="631173"/>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812137" y="62381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812137" y="623813"/>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8524695" y="637954"/>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8524695" y="637954"/>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971593" y="45170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971593" y="4517030"/>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812137" y="45303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812137" y="453032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8522835" y="4537894"/>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8522835" y="4537894"/>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spTree>
    <p:extLst>
      <p:ext uri="{BB962C8B-B14F-4D97-AF65-F5344CB8AC3E}">
        <p14:creationId xmlns:p14="http://schemas.microsoft.com/office/powerpoint/2010/main" val="106604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xmlns:a14="http://schemas.microsoft.com/office/drawing/2010/main">
        <mc:Choice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ctr" rtl="0"/>
                <a:r>
                  <a:rPr lang="en-US" sz="2000" dirty="0">
                    <a:latin typeface="+mn-lt"/>
                    <a:ea typeface="+mn-ea"/>
                    <a:cs typeface="+mn-cs"/>
                  </a:rPr>
                  <a:t>The ≤3,=3-SAT instance has multiple (but at most three) “clause” paths to get to its destination vertex in 3 time steps, which have a one-to-one correspondence to the literals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latin typeface="+mn-lt"/>
                    <a:ea typeface="+mn-ea"/>
                    <a:cs typeface="+mn-cs"/>
                  </a:rPr>
                  <a:t>.</a:t>
                </a:r>
                <a:endParaRPr lang="he-IL" sz="2000" dirty="0">
                  <a:latin typeface="+mn-lt"/>
                  <a:ea typeface="+mn-ea"/>
                  <a:cs typeface="+mn-cs"/>
                </a:endParaRPr>
              </a:p>
            </p:txBody>
          </p:sp>
        </mc:Choice>
        <mc:Fallback xmlns="">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250676"/>
                <a:ext cx="10515600" cy="1325563"/>
              </a:xfr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6"/>
                <a:stretch>
                  <a:fillRect t="-11290" r="-619" b="-24194"/>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917302" y="1792090"/>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4"/>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7"/>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endCxn id="23" idx="0"/>
          </p:cNvCxnSpPr>
          <p:nvPr/>
        </p:nvCxnSpPr>
        <p:spPr>
          <a:xfrm flipH="1">
            <a:off x="2376144" y="1322305"/>
            <a:ext cx="581586" cy="522569"/>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6208748" y="1364819"/>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endCxn id="45" idx="1"/>
          </p:cNvCxnSpPr>
          <p:nvPr/>
        </p:nvCxnSpPr>
        <p:spPr>
          <a:xfrm>
            <a:off x="6148191" y="2523931"/>
            <a:ext cx="217852" cy="875037"/>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endCxn id="28" idx="0"/>
          </p:cNvCxnSpPr>
          <p:nvPr/>
        </p:nvCxnSpPr>
        <p:spPr>
          <a:xfrm flipH="1">
            <a:off x="7140664" y="1373033"/>
            <a:ext cx="24428" cy="4449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endCxn id="45" idx="7"/>
          </p:cNvCxnSpPr>
          <p:nvPr/>
        </p:nvCxnSpPr>
        <p:spPr>
          <a:xfrm flipH="1">
            <a:off x="6922401" y="2577341"/>
            <a:ext cx="138329" cy="821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endCxn id="32" idx="0"/>
          </p:cNvCxnSpPr>
          <p:nvPr/>
        </p:nvCxnSpPr>
        <p:spPr>
          <a:xfrm flipH="1">
            <a:off x="9980394" y="1361532"/>
            <a:ext cx="58007" cy="41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endCxn id="17" idx="1"/>
          </p:cNvCxnSpPr>
          <p:nvPr/>
        </p:nvCxnSpPr>
        <p:spPr>
          <a:xfrm>
            <a:off x="1092906" y="3912740"/>
            <a:ext cx="205617" cy="6571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endCxn id="42" idx="7"/>
          </p:cNvCxnSpPr>
          <p:nvPr/>
        </p:nvCxnSpPr>
        <p:spPr>
          <a:xfrm flipH="1">
            <a:off x="3150881" y="2455167"/>
            <a:ext cx="73834" cy="842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endCxn id="26" idx="0"/>
          </p:cNvCxnSpPr>
          <p:nvPr/>
        </p:nvCxnSpPr>
        <p:spPr>
          <a:xfrm flipH="1">
            <a:off x="5310707" y="1310667"/>
            <a:ext cx="650699" cy="5073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5310707" y="2551614"/>
            <a:ext cx="341143" cy="7285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endCxn id="29" idx="0"/>
          </p:cNvCxnSpPr>
          <p:nvPr/>
        </p:nvCxnSpPr>
        <p:spPr>
          <a:xfrm>
            <a:off x="7450879" y="1192263"/>
            <a:ext cx="587826" cy="5998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endCxn id="46" idx="7"/>
          </p:cNvCxnSpPr>
          <p:nvPr/>
        </p:nvCxnSpPr>
        <p:spPr>
          <a:xfrm flipH="1">
            <a:off x="7912123" y="2543517"/>
            <a:ext cx="115226" cy="8554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endCxn id="48" idx="0"/>
          </p:cNvCxnSpPr>
          <p:nvPr/>
        </p:nvCxnSpPr>
        <p:spPr>
          <a:xfrm>
            <a:off x="8926459" y="2554567"/>
            <a:ext cx="544520" cy="723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endCxn id="34" idx="0"/>
          </p:cNvCxnSpPr>
          <p:nvPr/>
        </p:nvCxnSpPr>
        <p:spPr>
          <a:xfrm>
            <a:off x="11242396" y="1202765"/>
            <a:ext cx="567955" cy="576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8205254" y="58338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8205254" y="583389"/>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630256" y="4484511"/>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630256" y="4484511"/>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8258251" y="4549228"/>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8258251" y="4549228"/>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p:cNvCxnSpPr>
          <p:nvPr/>
        </p:nvCxnSpPr>
        <p:spPr>
          <a:xfrm flipH="1" flipV="1">
            <a:off x="4390676" y="1306840"/>
            <a:ext cx="641852" cy="6185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p:spTree>
    <p:extLst>
      <p:ext uri="{BB962C8B-B14F-4D97-AF65-F5344CB8AC3E}">
        <p14:creationId xmlns:p14="http://schemas.microsoft.com/office/powerpoint/2010/main" val="47073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xmlns:a14="http://schemas.microsoft.com/office/drawing/2010/main">
        <mc:Choice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Every literal </a:t>
                </a:r>
                <a14:m>
                  <m:oMath xmlns:m="http://schemas.openxmlformats.org/officeDocument/2006/math">
                    <m:sSub>
                      <m:sSubPr>
                        <m:ctrlPr>
                          <a:rPr lang="en-US" sz="2000" i="1" smtClean="0">
                            <a:latin typeface="Cambria Math" panose="02040503050406030204" pitchFamily="18" charset="0"/>
                            <a:ea typeface="+mn-ea"/>
                            <a:cs typeface="+mn-cs"/>
                          </a:rPr>
                        </m:ctrlPr>
                      </m:sSubPr>
                      <m:e>
                        <m:r>
                          <a:rPr lang="en-US" sz="2000">
                            <a:latin typeface="Cambria Math" panose="02040503050406030204" pitchFamily="18" charset="0"/>
                            <a:ea typeface="+mn-ea"/>
                            <a:cs typeface="+mn-cs"/>
                          </a:rPr>
                          <m:t>𝑥</m:t>
                        </m:r>
                      </m:e>
                      <m:sub>
                        <m:r>
                          <m:rPr>
                            <m:sty m:val="p"/>
                          </m:rPr>
                          <a:rPr lang="en-US" sz="2000" b="0" i="0" smtClean="0">
                            <a:latin typeface="Cambria Math" panose="02040503050406030204" pitchFamily="18" charset="0"/>
                            <a:ea typeface="+mn-ea"/>
                            <a:cs typeface="+mn-cs"/>
                          </a:rPr>
                          <m:t>i</m:t>
                        </m:r>
                      </m:sub>
                    </m:sSub>
                  </m:oMath>
                </a14:m>
                <a:r>
                  <a:rPr lang="en-US" sz="2000" dirty="0">
                    <a:latin typeface="+mn-lt"/>
                    <a:ea typeface="+mn-ea"/>
                    <a:cs typeface="+mn-cs"/>
                  </a:rPr>
                  <a:t>(or </a:t>
                </a:r>
                <a14:m>
                  <m:oMath xmlns:m="http://schemas.openxmlformats.org/officeDocument/2006/math">
                    <m:sSub>
                      <m:sSubPr>
                        <m:ctrlPr>
                          <a:rPr lang="en-US" sz="2000" i="1">
                            <a:latin typeface="Cambria Math" panose="02040503050406030204" pitchFamily="18" charset="0"/>
                          </a:rPr>
                        </m:ctrlPr>
                      </m:sSubPr>
                      <m:e>
                        <m:r>
                          <m:rPr>
                            <m:nor/>
                          </m:rPr>
                          <a:rPr lang="en-US" sz="2000" dirty="0"/>
                          <m:t>¬</m:t>
                        </m:r>
                        <m:r>
                          <a:rPr lang="en-US" sz="2000">
                            <a:latin typeface="Cambria Math" panose="02040503050406030204" pitchFamily="18" charset="0"/>
                          </a:rPr>
                          <m:t>𝑥</m:t>
                        </m:r>
                      </m:e>
                      <m:sub>
                        <m:r>
                          <m:rPr>
                            <m:sty m:val="p"/>
                          </m:rPr>
                          <a:rPr lang="en-US" sz="2000">
                            <a:latin typeface="Cambria Math" panose="02040503050406030204" pitchFamily="18" charset="0"/>
                          </a:rPr>
                          <m:t>i</m:t>
                        </m:r>
                      </m:sub>
                    </m:sSub>
                  </m:oMath>
                </a14:m>
                <a:r>
                  <a:rPr lang="en-US" sz="2000" dirty="0">
                    <a:latin typeface="+mn-lt"/>
                    <a:ea typeface="+mn-ea"/>
                    <a:cs typeface="+mn-cs"/>
                  </a:rPr>
                  <a:t>) can appear in at most two clauses. If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is the first clause that it appears in, then the clause path is &lt;</a:t>
                </a:r>
                <a:r>
                  <a:rPr lang="en-US" sz="2000" dirty="0"/>
                  <a: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w</m:t>
                        </m:r>
                      </m:e>
                      <m:sub>
                        <m:r>
                          <m:rPr>
                            <m:sty m:val="p"/>
                          </m:rPr>
                          <a:rPr lang="en-US" sz="2000" b="0" i="0" smtClean="0">
                            <a:latin typeface="Cambria Math" panose="02040503050406030204" pitchFamily="18" charset="0"/>
                          </a:rPr>
                          <m:t>iT</m:t>
                        </m:r>
                      </m:sub>
                    </m:sSub>
                  </m:oMath>
                </a14:m>
                <a:r>
                  <a:rPr lang="en-US" sz="2000" dirty="0">
                    <a:latin typeface="+mn-lt"/>
                    <a:ea typeface="+mn-ea"/>
                    <a:cs typeface="+mn-cs"/>
                  </a:rPr>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&gt; (or </a:t>
                </a:r>
                <a:r>
                  <a:rPr lang="en-US" sz="2000" dirty="0"/>
                  <a:t>&lt;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w</m:t>
                        </m:r>
                      </m:e>
                      <m:sub>
                        <m:r>
                          <m:rPr>
                            <m:sty m:val="p"/>
                          </m:rPr>
                          <a:rPr lang="en-US" sz="2000" b="0" i="0" smtClean="0">
                            <a:latin typeface="Cambria Math" panose="02040503050406030204" pitchFamily="18" charset="0"/>
                          </a:rPr>
                          <m:t>i</m:t>
                        </m:r>
                        <m:r>
                          <a:rPr lang="en-US" sz="2000" b="0" i="1" smtClean="0">
                            <a:latin typeface="Cambria Math" panose="02040503050406030204" pitchFamily="18" charset="0"/>
                          </a:rPr>
                          <m:t>𝐹</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t> &gt; </a:t>
                </a:r>
                <a:r>
                  <a:rPr lang="en-US" sz="2000" dirty="0">
                    <a:latin typeface="+mn-lt"/>
                    <a:ea typeface="+mn-ea"/>
                    <a:cs typeface="+mn-cs"/>
                  </a:rPr>
                  <a:t>). If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is the second clause that it appears in, a vertex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is introduced and the clause path is instead </a:t>
                </a:r>
                <a:r>
                  <a:rPr lang="en-US" sz="2000" dirty="0"/>
                  <a:t>&lt;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x</m:t>
                        </m:r>
                      </m:e>
                      <m:sub>
                        <m:r>
                          <m:rPr>
                            <m:sty m:val="p"/>
                          </m:rPr>
                          <a:rPr lang="en-US" sz="2000" b="0" i="0" smtClean="0">
                            <a:latin typeface="Cambria Math" panose="02040503050406030204" pitchFamily="18" charset="0"/>
                          </a:rPr>
                          <m:t>i</m:t>
                        </m:r>
                        <m:r>
                          <a:rPr lang="en-US" sz="2000" b="0" i="1" smtClean="0">
                            <a:latin typeface="Cambria Math" panose="02040503050406030204" pitchFamily="18" charset="0"/>
                          </a:rPr>
                          <m:t>𝑇</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t> &gt;</a:t>
                </a:r>
                <a:r>
                  <a:rPr lang="en-US" sz="2000" dirty="0">
                    <a:latin typeface="+mn-lt"/>
                    <a:ea typeface="+mn-ea"/>
                    <a:cs typeface="+mn-cs"/>
                  </a:rPr>
                  <a:t> (or </a:t>
                </a:r>
                <a:r>
                  <a:rPr lang="en-US" sz="2000" dirty="0"/>
                  <a:t>&lt;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a</m:t>
                        </m:r>
                      </m:e>
                      <m:sub>
                        <m:r>
                          <m:rPr>
                            <m:sty m:val="p"/>
                          </m:rPr>
                          <a:rPr lang="en-US" sz="2000" b="0" i="0" smtClean="0">
                            <a:latin typeface="Cambria Math" panose="02040503050406030204" pitchFamily="18" charset="0"/>
                          </a:rPr>
                          <m:t>j</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x</m:t>
                        </m:r>
                      </m:e>
                      <m:sub>
                        <m:r>
                          <m:rPr>
                            <m:sty m:val="p"/>
                          </m:rPr>
                          <a:rPr lang="en-US" sz="2000" b="0" i="0" smtClean="0">
                            <a:latin typeface="Cambria Math" panose="02040503050406030204" pitchFamily="18" charset="0"/>
                          </a:rPr>
                          <m:t>i</m:t>
                        </m:r>
                        <m:r>
                          <a:rPr lang="en-US" sz="2000" b="0" i="1" smtClean="0">
                            <a:latin typeface="Cambria Math" panose="02040503050406030204" pitchFamily="18" charset="0"/>
                          </a:rPr>
                          <m:t>𝐹</m:t>
                        </m:r>
                      </m:sub>
                    </m:sSub>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j</m:t>
                        </m:r>
                      </m:sub>
                    </m:sSub>
                  </m:oMath>
                </a14:m>
                <a:r>
                  <a:rPr lang="en-US" sz="2000" dirty="0"/>
                  <a:t> &gt; </a:t>
                </a:r>
                <a:r>
                  <a:rPr lang="en-US" sz="2000" dirty="0">
                    <a:latin typeface="+mn-lt"/>
                    <a:ea typeface="+mn-ea"/>
                    <a:cs typeface="+mn-cs"/>
                  </a:rPr>
                  <a:t>).</a:t>
                </a:r>
                <a:endParaRPr lang="he-IL" sz="2000" dirty="0">
                  <a:latin typeface="+mn-lt"/>
                  <a:ea typeface="+mn-ea"/>
                  <a:cs typeface="+mn-cs"/>
                </a:endParaRPr>
              </a:p>
            </p:txBody>
          </p:sp>
        </mc:Choice>
        <mc:Fallback xmlns="">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133938"/>
                <a:ext cx="11498163" cy="1325563"/>
              </a:xfrm>
              <a:blipFill>
                <a:blip r:embed="rId3"/>
                <a:stretch>
                  <a:fillRect r="-26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16217"/>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16217"/>
                <a:ext cx="7869865" cy="369332"/>
              </a:xfrm>
              <a:prstGeom prst="rect">
                <a:avLst/>
              </a:prstGeom>
              <a:blipFill>
                <a:blip r:embed="rId16"/>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0"/>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4"/>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8"/>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1"/>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4"/>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7"/>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xmlns:a14="http://schemas.microsoft.com/office/drawing/2010/main">
        <mc:Choice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xmlns="">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xmlns="">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xmlns="">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xmlns="">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8"/>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1801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xmlns:a14="http://schemas.microsoft.com/office/drawing/2010/main">
        <mc:Choice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The clause path of each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j</m:t>
                        </m:r>
                      </m:sub>
                    </m:sSub>
                  </m:oMath>
                </a14:m>
                <a:r>
                  <a:rPr lang="en-US" sz="2000" dirty="0">
                    <a:latin typeface="+mn-lt"/>
                    <a:ea typeface="+mn-ea"/>
                    <a:cs typeface="+mn-cs"/>
                  </a:rPr>
                  <a:t> with respect to any literal in that clause and the private path of the literal intersect. Only one of the two paths can thus be used if a makespan of three is to be achieved.</a:t>
                </a:r>
                <a:endParaRPr lang="he-IL" sz="2000" dirty="0">
                  <a:latin typeface="+mn-lt"/>
                  <a:ea typeface="+mn-ea"/>
                  <a:cs typeface="+mn-cs"/>
                </a:endParaRPr>
              </a:p>
            </p:txBody>
          </p:sp>
        </mc:Choice>
        <mc:Fallback xmlns="">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133938"/>
                <a:ext cx="11498163" cy="1325563"/>
              </a:xfrm>
              <a:blipFill>
                <a:blip r:embed="rId3"/>
                <a:stretch>
                  <a:fillRect l="-583" r="-90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16217"/>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16217"/>
                <a:ext cx="7869865" cy="369332"/>
              </a:xfrm>
              <a:prstGeom prst="rect">
                <a:avLst/>
              </a:prstGeom>
              <a:blipFill>
                <a:blip r:embed="rId16"/>
                <a:stretch>
                  <a:fillRect t="-9524" r="-619" b="-22222"/>
                </a:stretch>
              </a:blipFill>
              <a:ln>
                <a:solidFill>
                  <a:schemeClr val="accent2"/>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52782" y="1844874"/>
                <a:ext cx="786810" cy="733646"/>
              </a:xfrm>
              <a:prstGeom prst="ellipse">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52782" y="1844874"/>
                <a:ext cx="786810" cy="733646"/>
              </a:xfrm>
              <a:prstGeom prst="ellipse">
                <a:avLst/>
              </a:prstGeom>
              <a:blipFill>
                <a:blip r:embed="rId17"/>
                <a:stretch>
                  <a:fillRect/>
                </a:stretch>
              </a:blipFill>
              <a:ln w="19050">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050823" y="18189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050823" y="181899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1982739" y="184487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1982739" y="1844874"/>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2880780" y="1818996"/>
                <a:ext cx="786810" cy="733646"/>
              </a:xfrm>
              <a:prstGeom prst="ellipse">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2880780" y="1818996"/>
                <a:ext cx="786810" cy="733646"/>
              </a:xfrm>
              <a:prstGeom prst="ellipse">
                <a:avLst/>
              </a:prstGeom>
              <a:blipFill>
                <a:blip r:embed="rId20"/>
                <a:stretch>
                  <a:fillRect/>
                </a:stretch>
              </a:blipFill>
              <a:ln w="19050">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4509862" y="1774935"/>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4509862" y="1774935"/>
                <a:ext cx="786810" cy="733646"/>
              </a:xfrm>
              <a:prstGeom prst="ellipse">
                <a:avLst/>
              </a:prstGeom>
              <a:blipFill>
                <a:blip r:embed="rId21"/>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5376418" y="174905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5376418" y="1749057"/>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6308334" y="177493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6308334" y="1774935"/>
                <a:ext cx="786810" cy="733646"/>
              </a:xfrm>
              <a:prstGeom prst="ellipse">
                <a:avLst/>
              </a:prstGeom>
              <a:blipFill>
                <a:blip r:embed="rId2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7206375" y="1749057"/>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7206375" y="1749057"/>
                <a:ext cx="786810" cy="733646"/>
              </a:xfrm>
              <a:prstGeom prst="ellipse">
                <a:avLst/>
              </a:prstGeom>
              <a:blipFill>
                <a:blip r:embed="rId24"/>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8761328" y="1792958"/>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8761328" y="1792958"/>
                <a:ext cx="786810" cy="733646"/>
              </a:xfrm>
              <a:prstGeom prst="ellipse">
                <a:avLst/>
              </a:prstGeom>
              <a:blipFill>
                <a:blip r:embed="rId25"/>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9585082" y="177866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9585082" y="177866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10516998" y="180454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10516998" y="1804544"/>
                <a:ext cx="786810" cy="733646"/>
              </a:xfrm>
              <a:prstGeom prst="ellipse">
                <a:avLst/>
              </a:prstGeom>
              <a:blipFill>
                <a:blip r:embed="rId2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11415039" y="1778666"/>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11415039" y="1778666"/>
                <a:ext cx="786810" cy="733646"/>
              </a:xfrm>
              <a:prstGeom prst="ellipse">
                <a:avLst/>
              </a:prstGeom>
              <a:blipFill>
                <a:blip r:embed="rId28"/>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497203" y="3179094"/>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497203" y="3179094"/>
                <a:ext cx="786810" cy="733646"/>
              </a:xfrm>
              <a:prstGeom prst="ellipse">
                <a:avLst/>
              </a:prstGeom>
              <a:blipFill>
                <a:blip r:embed="rId29"/>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1489575" y="31904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1489575" y="3190428"/>
                <a:ext cx="786810" cy="733646"/>
              </a:xfrm>
              <a:prstGeom prst="ellipse">
                <a:avLst/>
              </a:prstGeom>
              <a:blipFill>
                <a:blip r:embed="rId3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2479297" y="31904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2479297" y="3190428"/>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5258445" y="3280194"/>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5258445" y="3280194"/>
                <a:ext cx="786810" cy="733646"/>
              </a:xfrm>
              <a:prstGeom prst="ellipse">
                <a:avLst/>
              </a:prstGeom>
              <a:blipFill>
                <a:blip r:embed="rId32"/>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6250817" y="32915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6250817" y="3291528"/>
                <a:ext cx="786810" cy="733646"/>
              </a:xfrm>
              <a:prstGeom prst="ellipse">
                <a:avLst/>
              </a:prstGeom>
              <a:blipFill>
                <a:blip r:embed="rId3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7240539" y="32915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7240539" y="3291528"/>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9077574" y="3278389"/>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9077574" y="3278389"/>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10069946" y="3289723"/>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10069946" y="3289723"/>
                <a:ext cx="786810" cy="733646"/>
              </a:xfrm>
              <a:prstGeom prst="ellipse">
                <a:avLst/>
              </a:prstGeom>
              <a:blipFill>
                <a:blip r:embed="rId3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11059668" y="3289723"/>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11059668" y="3289723"/>
                <a:ext cx="786810" cy="733646"/>
              </a:xfrm>
              <a:prstGeom prst="ellipse">
                <a:avLst/>
              </a:prstGeom>
              <a:blipFill>
                <a:blip r:embed="rId37"/>
                <a:stretch>
                  <a:fillRect/>
                </a:stretch>
              </a:blipFill>
              <a:ln w="22225">
                <a:solidFill>
                  <a:srgbClr val="FF0000"/>
                </a:solidFill>
              </a:ln>
            </p:spPr>
            <p:txBody>
              <a:bodyPr/>
              <a:lstStyle/>
              <a:p>
                <a:r>
                  <a:rPr lang="he-IL">
                    <a:noFill/>
                  </a:rPr>
                  <a:t> </a:t>
                </a:r>
              </a:p>
            </p:txBody>
          </p:sp>
        </mc:Fallback>
      </mc:AlternateContent>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78487" y="1264160"/>
            <a:ext cx="120903" cy="514506"/>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7631" y="1359981"/>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903267" y="1274793"/>
            <a:ext cx="890464"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903267" y="2508581"/>
            <a:ext cx="748583"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154733" y="2526604"/>
            <a:ext cx="316246" cy="7517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7434" cy="5038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73534"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xmlns:a14="http://schemas.microsoft.com/office/drawing/2010/main">
        <mc:Choice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xmlns="">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xmlns="">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xmlns="">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xmlns="">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8"/>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a:endCxn id="92" idx="6"/>
          </p:cNvCxnSpPr>
          <p:nvPr/>
        </p:nvCxnSpPr>
        <p:spPr>
          <a:xfrm flipH="1" flipV="1">
            <a:off x="8732595" y="971060"/>
            <a:ext cx="700317" cy="929338"/>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a:endCxn id="31" idx="3"/>
          </p:cNvCxnSpPr>
          <p:nvPr/>
        </p:nvCxnSpPr>
        <p:spPr>
          <a:xfrm flipV="1">
            <a:off x="8767605" y="2419164"/>
            <a:ext cx="108949" cy="9806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8914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Suppose that a satisfying assignment to the ≤3,=3-SAT instance exists. Then, a solution with makespan three is obtained by sending literal packages of true literals along their shared paths, the other literal packages along their private paths and clause packages along the clause paths corresponding to one of the true literals in those clauses.</a:t>
            </a:r>
            <a:endParaRPr lang="he-IL" sz="2000" dirty="0">
              <a:latin typeface="+mn-lt"/>
              <a:ea typeface="+mn-ea"/>
              <a:cs typeface="+mn-cs"/>
            </a:endParaRPr>
          </a:p>
        </p:txBody>
      </p:sp>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xmlns:a14="http://schemas.microsoft.com/office/drawing/2010/main">
        <mc:Choice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xmlns="">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xmlns="">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xmlns="">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xmlns="">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35" name="חץ: ימינה 34">
            <a:extLst>
              <a:ext uri="{FF2B5EF4-FFF2-40B4-BE49-F238E27FC236}">
                <a16:creationId xmlns:a16="http://schemas.microsoft.com/office/drawing/2014/main" id="{C9A2C788-2A21-4C94-B543-E5E31ECB44D8}"/>
              </a:ext>
            </a:extLst>
          </p:cNvPr>
          <p:cNvSpPr/>
          <p:nvPr/>
        </p:nvSpPr>
        <p:spPr>
          <a:xfrm>
            <a:off x="546187" y="5266345"/>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mc:AlternateContent xmlns:mc="http://schemas.openxmlformats.org/markup-compatibility/2006" xmlns:a14="http://schemas.microsoft.com/office/drawing/2010/main">
        <mc:Choice Requires="a14">
          <p:sp>
            <p:nvSpPr>
              <p:cNvPr id="145" name="תיבת טקסט 144">
                <a:extLst>
                  <a:ext uri="{FF2B5EF4-FFF2-40B4-BE49-F238E27FC236}">
                    <a16:creationId xmlns:a16="http://schemas.microsoft.com/office/drawing/2014/main" id="{F13C7866-A2C0-4E8D-A9DF-8BD4B7767CFA}"/>
                  </a:ext>
                </a:extLst>
              </p:cNvPr>
              <p:cNvSpPr txBox="1"/>
              <p:nvPr/>
            </p:nvSpPr>
            <p:spPr>
              <a:xfrm>
                <a:off x="1762958" y="119689"/>
                <a:ext cx="7869865" cy="369332"/>
              </a:xfrm>
              <a:prstGeom prst="rect">
                <a:avLst/>
              </a:prstGeom>
              <a:noFill/>
              <a:ln>
                <a:solidFill>
                  <a:schemeClr val="accent2"/>
                </a:solidFill>
              </a:ln>
            </p:spPr>
            <p:txBody>
              <a:bodyPr wrap="square" rtlCol="1">
                <a:spAutoFit/>
              </a:bodyPr>
              <a:lstStyle/>
              <a:p>
                <a:pPr algn="ctr"/>
                <a:r>
                  <a:rPr lang="en-US" sz="1800" dirty="0">
                    <a:latin typeface="+mn-lt"/>
                    <a:ea typeface="+mn-ea"/>
                    <a:cs typeface="+mn-cs"/>
                  </a:rPr>
                  <a:t> </a:t>
                </a:r>
                <a14:m>
                  <m:oMath xmlns:m="http://schemas.openxmlformats.org/officeDocument/2006/math">
                    <m:sSub>
                      <m:sSubPr>
                        <m:ctrlPr>
                          <a:rPr lang="en-US" sz="1800" i="1" smtClean="0">
                            <a:latin typeface="Cambria Math" panose="02040503050406030204" pitchFamily="18" charset="0"/>
                          </a:rPr>
                        </m:ctrlPr>
                      </m:sSubPr>
                      <m:e>
                        <m:r>
                          <m:rPr>
                            <m:sty m:val="p"/>
                          </m:rPr>
                          <a:rPr lang="en-US" sz="1800" b="0" i="0" smtClean="0">
                            <a:latin typeface="Cambria Math" panose="02040503050406030204" pitchFamily="18" charset="0"/>
                          </a:rPr>
                          <m:t>Solution</m:t>
                        </m:r>
                        <m:r>
                          <a:rPr lang="en-US" sz="1800" b="0" i="0" smtClean="0">
                            <a:latin typeface="Cambria Math" panose="02040503050406030204" pitchFamily="18" charset="0"/>
                          </a:rPr>
                          <m:t>: </m:t>
                        </m:r>
                        <m:r>
                          <a:rPr lang="en-US" sz="1800">
                            <a:latin typeface="Cambria Math" panose="02040503050406030204" pitchFamily="18" charset="0"/>
                          </a:rPr>
                          <m:t>𝑥</m:t>
                        </m:r>
                      </m:e>
                      <m:sub>
                        <m:r>
                          <a:rPr lang="en-US" sz="1800">
                            <a:latin typeface="Cambria Math" panose="02040503050406030204" pitchFamily="18" charset="0"/>
                          </a:rPr>
                          <m:t>1</m:t>
                        </m:r>
                      </m:sub>
                    </m:sSub>
                  </m:oMath>
                </a14:m>
                <a:r>
                  <a:rPr lang="en-US" dirty="0"/>
                  <a:t> = True,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2</m:t>
                        </m:r>
                      </m:sub>
                    </m:sSub>
                  </m:oMath>
                </a14:m>
                <a:r>
                  <a:rPr lang="pt-BR" dirty="0"/>
                  <a:t> = True,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3</m:t>
                        </m:r>
                      </m:sub>
                    </m:sSub>
                  </m:oMath>
                </a14:m>
                <a:r>
                  <a:rPr lang="pt-BR" dirty="0"/>
                  <a:t> = False </a:t>
                </a:r>
                <a:endParaRPr lang="he-IL" dirty="0"/>
              </a:p>
            </p:txBody>
          </p:sp>
        </mc:Choice>
        <mc:Fallback xmlns="">
          <p:sp>
            <p:nvSpPr>
              <p:cNvPr id="145" name="תיבת טקסט 144">
                <a:extLst>
                  <a:ext uri="{FF2B5EF4-FFF2-40B4-BE49-F238E27FC236}">
                    <a16:creationId xmlns:a16="http://schemas.microsoft.com/office/drawing/2014/main" id="{F13C7866-A2C0-4E8D-A9DF-8BD4B7767CFA}"/>
                  </a:ext>
                </a:extLst>
              </p:cNvPr>
              <p:cNvSpPr txBox="1">
                <a:spLocks noRot="1" noChangeAspect="1" noMove="1" noResize="1" noEditPoints="1" noAdjustHandles="1" noChangeArrowheads="1" noChangeShapeType="1" noTextEdit="1"/>
              </p:cNvSpPr>
              <p:nvPr/>
            </p:nvSpPr>
            <p:spPr>
              <a:xfrm>
                <a:off x="1762958" y="119689"/>
                <a:ext cx="7869865" cy="369332"/>
              </a:xfrm>
              <a:prstGeom prst="rect">
                <a:avLst/>
              </a:prstGeom>
              <a:blipFill>
                <a:blip r:embed="rId48"/>
                <a:stretch>
                  <a:fillRect t="-8065" b="-24194"/>
                </a:stretch>
              </a:blipFill>
              <a:ln>
                <a:solidFill>
                  <a:schemeClr val="accent2"/>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6" name="אליפסה 35">
                <a:extLst>
                  <a:ext uri="{FF2B5EF4-FFF2-40B4-BE49-F238E27FC236}">
                    <a16:creationId xmlns:a16="http://schemas.microsoft.com/office/drawing/2014/main" id="{6063E1DE-F5ED-4567-A1F5-4FDB9DD962D9}"/>
                  </a:ext>
                </a:extLst>
              </p:cNvPr>
              <p:cNvSpPr/>
              <p:nvPr/>
            </p:nvSpPr>
            <p:spPr>
              <a:xfrm>
                <a:off x="1958791" y="632192"/>
                <a:ext cx="795619" cy="76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panose="02040503050406030204" pitchFamily="18" charset="0"/>
                          </a:rPr>
                          <m:t>𝑥</m:t>
                        </m:r>
                      </m:e>
                      <m:sub>
                        <m:r>
                          <a:rPr lang="en-US" sz="1100">
                            <a:latin typeface="Cambria Math" panose="02040503050406030204" pitchFamily="18" charset="0"/>
                          </a:rPr>
                          <m:t>1</m:t>
                        </m:r>
                      </m:sub>
                    </m:sSub>
                  </m:oMath>
                </a14:m>
                <a:r>
                  <a:rPr lang="en-US" sz="1100" dirty="0"/>
                  <a:t> = True</a:t>
                </a:r>
                <a:endParaRPr lang="he-IL" sz="1100" dirty="0"/>
              </a:p>
            </p:txBody>
          </p:sp>
        </mc:Choice>
        <mc:Fallback xmlns="">
          <p:sp>
            <p:nvSpPr>
              <p:cNvPr id="36" name="אליפסה 35">
                <a:extLst>
                  <a:ext uri="{FF2B5EF4-FFF2-40B4-BE49-F238E27FC236}">
                    <a16:creationId xmlns:a16="http://schemas.microsoft.com/office/drawing/2014/main" id="{6063E1DE-F5ED-4567-A1F5-4FDB9DD962D9}"/>
                  </a:ext>
                </a:extLst>
              </p:cNvPr>
              <p:cNvSpPr>
                <a:spLocks noRot="1" noChangeAspect="1" noMove="1" noResize="1" noEditPoints="1" noAdjustHandles="1" noChangeArrowheads="1" noChangeShapeType="1" noTextEdit="1"/>
              </p:cNvSpPr>
              <p:nvPr/>
            </p:nvSpPr>
            <p:spPr>
              <a:xfrm>
                <a:off x="1958791" y="632192"/>
                <a:ext cx="795619" cy="767943"/>
              </a:xfrm>
              <a:prstGeom prst="ellipse">
                <a:avLst/>
              </a:prstGeom>
              <a:blipFill>
                <a:blip r:embed="rId4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7" name="אליפסה 36">
                <a:extLst>
                  <a:ext uri="{FF2B5EF4-FFF2-40B4-BE49-F238E27FC236}">
                    <a16:creationId xmlns:a16="http://schemas.microsoft.com/office/drawing/2014/main" id="{59E0D5CD-47D4-491D-9889-16F2B3D8BDB2}"/>
                  </a:ext>
                </a:extLst>
              </p:cNvPr>
              <p:cNvSpPr/>
              <p:nvPr/>
            </p:nvSpPr>
            <p:spPr>
              <a:xfrm>
                <a:off x="3717260" y="653476"/>
                <a:ext cx="794467" cy="7227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37" name="אליפסה 36">
                <a:extLst>
                  <a:ext uri="{FF2B5EF4-FFF2-40B4-BE49-F238E27FC236}">
                    <a16:creationId xmlns:a16="http://schemas.microsoft.com/office/drawing/2014/main" id="{59E0D5CD-47D4-491D-9889-16F2B3D8BDB2}"/>
                  </a:ext>
                </a:extLst>
              </p:cNvPr>
              <p:cNvSpPr>
                <a:spLocks noRot="1" noChangeAspect="1" noMove="1" noResize="1" noEditPoints="1" noAdjustHandles="1" noChangeArrowheads="1" noChangeShapeType="1" noTextEdit="1"/>
              </p:cNvSpPr>
              <p:nvPr/>
            </p:nvSpPr>
            <p:spPr>
              <a:xfrm>
                <a:off x="3717260" y="653476"/>
                <a:ext cx="794467" cy="722791"/>
              </a:xfrm>
              <a:prstGeom prst="ellipse">
                <a:avLst/>
              </a:prstGeom>
              <a:blipFill>
                <a:blip r:embed="rId5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3" name="אליפסה 52">
                <a:extLst>
                  <a:ext uri="{FF2B5EF4-FFF2-40B4-BE49-F238E27FC236}">
                    <a16:creationId xmlns:a16="http://schemas.microsoft.com/office/drawing/2014/main" id="{AA1F8D7A-5884-4512-ACF0-24133009E9AB}"/>
                  </a:ext>
                </a:extLst>
              </p:cNvPr>
              <p:cNvSpPr/>
              <p:nvPr/>
            </p:nvSpPr>
            <p:spPr>
              <a:xfrm>
                <a:off x="5675125" y="662930"/>
                <a:ext cx="790190" cy="726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panose="02040503050406030204" pitchFamily="18" charset="0"/>
                          </a:rPr>
                          <m:t>𝑥</m:t>
                        </m:r>
                      </m:e>
                      <m:sub>
                        <m:r>
                          <a:rPr lang="en-US" sz="1100" b="0" i="0" smtClean="0">
                            <a:latin typeface="Cambria Math" panose="02040503050406030204" pitchFamily="18" charset="0"/>
                          </a:rPr>
                          <m:t>2</m:t>
                        </m:r>
                      </m:sub>
                    </m:sSub>
                  </m:oMath>
                </a14:m>
                <a:r>
                  <a:rPr lang="en-US" sz="1100" dirty="0"/>
                  <a:t> = True</a:t>
                </a:r>
                <a:endParaRPr lang="he-IL" sz="1100" dirty="0"/>
              </a:p>
            </p:txBody>
          </p:sp>
        </mc:Choice>
        <mc:Fallback xmlns="">
          <p:sp>
            <p:nvSpPr>
              <p:cNvPr id="53" name="אליפסה 52">
                <a:extLst>
                  <a:ext uri="{FF2B5EF4-FFF2-40B4-BE49-F238E27FC236}">
                    <a16:creationId xmlns:a16="http://schemas.microsoft.com/office/drawing/2014/main" id="{AA1F8D7A-5884-4512-ACF0-24133009E9AB}"/>
                  </a:ext>
                </a:extLst>
              </p:cNvPr>
              <p:cNvSpPr>
                <a:spLocks noRot="1" noChangeAspect="1" noMove="1" noResize="1" noEditPoints="1" noAdjustHandles="1" noChangeArrowheads="1" noChangeShapeType="1" noTextEdit="1"/>
              </p:cNvSpPr>
              <p:nvPr/>
            </p:nvSpPr>
            <p:spPr>
              <a:xfrm>
                <a:off x="5675125" y="662930"/>
                <a:ext cx="790190" cy="726656"/>
              </a:xfrm>
              <a:prstGeom prst="ellipse">
                <a:avLst/>
              </a:prstGeom>
              <a:blipFill>
                <a:blip r:embed="rId5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5" name="אליפסה 54">
                <a:extLst>
                  <a:ext uri="{FF2B5EF4-FFF2-40B4-BE49-F238E27FC236}">
                    <a16:creationId xmlns:a16="http://schemas.microsoft.com/office/drawing/2014/main" id="{009A4254-A8A8-4AEB-BB34-2AB70AF21162}"/>
                  </a:ext>
                </a:extLst>
              </p:cNvPr>
              <p:cNvSpPr/>
              <p:nvPr/>
            </p:nvSpPr>
            <p:spPr>
              <a:xfrm>
                <a:off x="4555302" y="673759"/>
                <a:ext cx="805118" cy="7227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55" name="אליפסה 54">
                <a:extLst>
                  <a:ext uri="{FF2B5EF4-FFF2-40B4-BE49-F238E27FC236}">
                    <a16:creationId xmlns:a16="http://schemas.microsoft.com/office/drawing/2014/main" id="{009A4254-A8A8-4AEB-BB34-2AB70AF21162}"/>
                  </a:ext>
                </a:extLst>
              </p:cNvPr>
              <p:cNvSpPr>
                <a:spLocks noRot="1" noChangeAspect="1" noMove="1" noResize="1" noEditPoints="1" noAdjustHandles="1" noChangeArrowheads="1" noChangeShapeType="1" noTextEdit="1"/>
              </p:cNvSpPr>
              <p:nvPr/>
            </p:nvSpPr>
            <p:spPr>
              <a:xfrm>
                <a:off x="4555302" y="673759"/>
                <a:ext cx="805118" cy="722791"/>
              </a:xfrm>
              <a:prstGeom prst="ellipse">
                <a:avLst/>
              </a:prstGeom>
              <a:blipFill>
                <a:blip r:embed="rId5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6" name="אליפסה 55">
                <a:extLst>
                  <a:ext uri="{FF2B5EF4-FFF2-40B4-BE49-F238E27FC236}">
                    <a16:creationId xmlns:a16="http://schemas.microsoft.com/office/drawing/2014/main" id="{D435A095-87D7-4180-80C6-5954D13B8DE3}"/>
                  </a:ext>
                </a:extLst>
              </p:cNvPr>
              <p:cNvSpPr/>
              <p:nvPr/>
            </p:nvSpPr>
            <p:spPr>
              <a:xfrm>
                <a:off x="10344083" y="663153"/>
                <a:ext cx="786810" cy="694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14:m>
                  <m:oMath xmlns:m="http://schemas.openxmlformats.org/officeDocument/2006/math">
                    <m:sSub>
                      <m:sSubPr>
                        <m:ctrlPr>
                          <a:rPr lang="en-US" sz="1100" i="1" smtClean="0">
                            <a:latin typeface="Cambria Math" panose="02040503050406030204" pitchFamily="18" charset="0"/>
                          </a:rPr>
                        </m:ctrlPr>
                      </m:sSubPr>
                      <m:e>
                        <m:r>
                          <a:rPr lang="en-US" sz="1100">
                            <a:latin typeface="Cambria Math" panose="02040503050406030204" pitchFamily="18" charset="0"/>
                          </a:rPr>
                          <m:t>𝑥</m:t>
                        </m:r>
                      </m:e>
                      <m:sub>
                        <m:r>
                          <a:rPr lang="en-US" sz="1100" b="0" i="0" smtClean="0">
                            <a:latin typeface="Cambria Math" panose="02040503050406030204" pitchFamily="18" charset="0"/>
                          </a:rPr>
                          <m:t>3</m:t>
                        </m:r>
                      </m:sub>
                    </m:sSub>
                  </m:oMath>
                </a14:m>
                <a:r>
                  <a:rPr lang="en-US" sz="1100" dirty="0"/>
                  <a:t> = False</a:t>
                </a:r>
                <a:endParaRPr lang="he-IL" sz="1100" dirty="0"/>
              </a:p>
            </p:txBody>
          </p:sp>
        </mc:Choice>
        <mc:Fallback xmlns="">
          <p:sp>
            <p:nvSpPr>
              <p:cNvPr id="56" name="אליפסה 55">
                <a:extLst>
                  <a:ext uri="{FF2B5EF4-FFF2-40B4-BE49-F238E27FC236}">
                    <a16:creationId xmlns:a16="http://schemas.microsoft.com/office/drawing/2014/main" id="{D435A095-87D7-4180-80C6-5954D13B8DE3}"/>
                  </a:ext>
                </a:extLst>
              </p:cNvPr>
              <p:cNvSpPr>
                <a:spLocks noRot="1" noChangeAspect="1" noMove="1" noResize="1" noEditPoints="1" noAdjustHandles="1" noChangeArrowheads="1" noChangeShapeType="1" noTextEdit="1"/>
              </p:cNvSpPr>
              <p:nvPr/>
            </p:nvSpPr>
            <p:spPr>
              <a:xfrm>
                <a:off x="10344083" y="663153"/>
                <a:ext cx="786810" cy="694259"/>
              </a:xfrm>
              <a:prstGeom prst="ellipse">
                <a:avLst/>
              </a:prstGeom>
              <a:blipFill>
                <a:blip r:embed="rId5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8" name="אליפסה 57">
                <a:extLst>
                  <a:ext uri="{FF2B5EF4-FFF2-40B4-BE49-F238E27FC236}">
                    <a16:creationId xmlns:a16="http://schemas.microsoft.com/office/drawing/2014/main" id="{B5D7BAF7-E8B7-46F3-ABF0-14BB17912268}"/>
                  </a:ext>
                </a:extLst>
              </p:cNvPr>
              <p:cNvSpPr/>
              <p:nvPr/>
            </p:nvSpPr>
            <p:spPr>
              <a:xfrm>
                <a:off x="7942076" y="631101"/>
                <a:ext cx="794227" cy="69606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58" name="אליפסה 57">
                <a:extLst>
                  <a:ext uri="{FF2B5EF4-FFF2-40B4-BE49-F238E27FC236}">
                    <a16:creationId xmlns:a16="http://schemas.microsoft.com/office/drawing/2014/main" id="{B5D7BAF7-E8B7-46F3-ABF0-14BB17912268}"/>
                  </a:ext>
                </a:extLst>
              </p:cNvPr>
              <p:cNvSpPr>
                <a:spLocks noRot="1" noChangeAspect="1" noMove="1" noResize="1" noEditPoints="1" noAdjustHandles="1" noChangeArrowheads="1" noChangeShapeType="1" noTextEdit="1"/>
              </p:cNvSpPr>
              <p:nvPr/>
            </p:nvSpPr>
            <p:spPr>
              <a:xfrm>
                <a:off x="7942076" y="631101"/>
                <a:ext cx="794227" cy="696062"/>
              </a:xfrm>
              <a:prstGeom prst="ellipse">
                <a:avLst/>
              </a:prstGeom>
              <a:blipFill>
                <a:blip r:embed="rId5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14740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1.85185E-6 L -0.07396 0.16967 " pathEditMode="relative" rAng="0" ptsTypes="AA">
                                      <p:cBhvr>
                                        <p:cTn id="6" dur="2000" fill="hold"/>
                                        <p:tgtEl>
                                          <p:spTgt spid="36"/>
                                        </p:tgtEl>
                                        <p:attrNameLst>
                                          <p:attrName>ppt_x</p:attrName>
                                          <p:attrName>ppt_y</p:attrName>
                                        </p:attrNameLst>
                                      </p:cBhvr>
                                      <p:rCtr x="-3698" y="8472"/>
                                    </p:animMotion>
                                  </p:childTnLst>
                                </p:cTn>
                              </p:par>
                              <p:par>
                                <p:cTn id="7" presetID="42" presetClass="path" presetSubtype="0" accel="50000" decel="50000" fill="hold" grpId="0" nodeType="withEffect">
                                  <p:stCondLst>
                                    <p:cond delay="0"/>
                                  </p:stCondLst>
                                  <p:childTnLst>
                                    <p:animMotion origin="layout" path="M 5.55112E-17 3.33333E-6 L 0.06198 0.16458 " pathEditMode="relative" rAng="0" ptsTypes="AA">
                                      <p:cBhvr>
                                        <p:cTn id="8" dur="2000" fill="hold"/>
                                        <p:tgtEl>
                                          <p:spTgt spid="37"/>
                                        </p:tgtEl>
                                        <p:attrNameLst>
                                          <p:attrName>ppt_x</p:attrName>
                                          <p:attrName>ppt_y</p:attrName>
                                        </p:attrNameLst>
                                      </p:cBhvr>
                                      <p:rCtr x="3190" y="8241"/>
                                    </p:animMotion>
                                  </p:childTnLst>
                                </p:cTn>
                              </p:par>
                              <p:par>
                                <p:cTn id="9" presetID="42" presetClass="path" presetSubtype="0" accel="50000" decel="50000" fill="hold" grpId="0" nodeType="withEffect">
                                  <p:stCondLst>
                                    <p:cond delay="0"/>
                                  </p:stCondLst>
                                  <p:childTnLst>
                                    <p:animMotion origin="layout" path="M 3.33333E-6 2.96296E-6 L -0.02461 0.15185 " pathEditMode="relative" rAng="0" ptsTypes="AA">
                                      <p:cBhvr>
                                        <p:cTn id="10" dur="2000" fill="hold"/>
                                        <p:tgtEl>
                                          <p:spTgt spid="53"/>
                                        </p:tgtEl>
                                        <p:attrNameLst>
                                          <p:attrName>ppt_x</p:attrName>
                                          <p:attrName>ppt_y</p:attrName>
                                        </p:attrNameLst>
                                      </p:cBhvr>
                                      <p:rCtr x="-1237" y="7593"/>
                                    </p:animMotion>
                                  </p:childTnLst>
                                </p:cTn>
                              </p:par>
                              <p:par>
                                <p:cTn id="11" presetID="42" presetClass="path" presetSubtype="0" accel="50000" decel="50000" fill="hold" grpId="0" nodeType="withEffect">
                                  <p:stCondLst>
                                    <p:cond delay="0"/>
                                  </p:stCondLst>
                                  <p:childTnLst>
                                    <p:animMotion origin="layout" path="M -6.25E-7 4.07407E-6 L -0.07109 0.16203 " pathEditMode="relative" rAng="0" ptsTypes="AA">
                                      <p:cBhvr>
                                        <p:cTn id="12" dur="2000" fill="hold"/>
                                        <p:tgtEl>
                                          <p:spTgt spid="55"/>
                                        </p:tgtEl>
                                        <p:attrNameLst>
                                          <p:attrName>ppt_x</p:attrName>
                                          <p:attrName>ppt_y</p:attrName>
                                        </p:attrNameLst>
                                      </p:cBhvr>
                                      <p:rCtr x="-3555" y="8102"/>
                                    </p:animMotion>
                                  </p:childTnLst>
                                </p:cTn>
                              </p:par>
                              <p:par>
                                <p:cTn id="13" presetID="42" presetClass="path" presetSubtype="0" accel="50000" decel="50000" fill="hold" grpId="0" nodeType="withEffect">
                                  <p:stCondLst>
                                    <p:cond delay="0"/>
                                  </p:stCondLst>
                                  <p:childTnLst>
                                    <p:animMotion origin="layout" path="M 8.33333E-7 -2.22222E-6 L 0.08789 0.16412 " pathEditMode="relative" rAng="0" ptsTypes="AA">
                                      <p:cBhvr>
                                        <p:cTn id="14" dur="2000" fill="hold"/>
                                        <p:tgtEl>
                                          <p:spTgt spid="56"/>
                                        </p:tgtEl>
                                        <p:attrNameLst>
                                          <p:attrName>ppt_x</p:attrName>
                                          <p:attrName>ppt_y</p:attrName>
                                        </p:attrNameLst>
                                      </p:cBhvr>
                                      <p:rCtr x="4388" y="8194"/>
                                    </p:animMotion>
                                  </p:childTnLst>
                                </p:cTn>
                              </p:par>
                              <p:par>
                                <p:cTn id="15" presetID="42" presetClass="path" presetSubtype="0" accel="50000" decel="50000" fill="hold" grpId="0" nodeType="withEffect">
                                  <p:stCondLst>
                                    <p:cond delay="0"/>
                                  </p:stCondLst>
                                  <p:childTnLst>
                                    <p:animMotion origin="layout" path="M -4.375E-6 -4.07407E-6 L 0.00131 0.16505 " pathEditMode="relative" rAng="0" ptsTypes="AA">
                                      <p:cBhvr>
                                        <p:cTn id="16" dur="2000" fill="hold"/>
                                        <p:tgtEl>
                                          <p:spTgt spid="58"/>
                                        </p:tgtEl>
                                        <p:attrNameLst>
                                          <p:attrName>ppt_x</p:attrName>
                                          <p:attrName>ppt_y</p:attrName>
                                        </p:attrNameLst>
                                      </p:cBhvr>
                                      <p:rCtr x="65" y="8241"/>
                                    </p:animMotion>
                                  </p:childTnLst>
                                </p:cTn>
                              </p:par>
                            </p:childTnLst>
                          </p:cTn>
                        </p:par>
                        <p:par>
                          <p:cTn id="17" fill="hold">
                            <p:stCondLst>
                              <p:cond delay="2000"/>
                            </p:stCondLst>
                            <p:childTnLst>
                              <p:par>
                                <p:cTn id="18" presetID="42" presetClass="path" presetSubtype="0" accel="50000" decel="50000" fill="hold" grpId="1" nodeType="afterEffect">
                                  <p:stCondLst>
                                    <p:cond delay="0"/>
                                  </p:stCondLst>
                                  <p:childTnLst>
                                    <p:animMotion origin="layout" path="M -0.07396 0.16968 L -0.03802 0.3743 " pathEditMode="relative" rAng="0" ptsTypes="AA">
                                      <p:cBhvr>
                                        <p:cTn id="19" dur="2000" fill="hold"/>
                                        <p:tgtEl>
                                          <p:spTgt spid="36"/>
                                        </p:tgtEl>
                                        <p:attrNameLst>
                                          <p:attrName>ppt_x</p:attrName>
                                          <p:attrName>ppt_y</p:attrName>
                                        </p:attrNameLst>
                                      </p:cBhvr>
                                      <p:rCtr x="1875" y="10208"/>
                                    </p:animMotion>
                                  </p:childTnLst>
                                </p:cTn>
                              </p:par>
                              <p:par>
                                <p:cTn id="20" presetID="42" presetClass="path" presetSubtype="0" accel="50000" decel="50000" fill="hold" grpId="1" nodeType="withEffect">
                                  <p:stCondLst>
                                    <p:cond delay="0"/>
                                  </p:stCondLst>
                                  <p:childTnLst>
                                    <p:animMotion origin="layout" path="M 0.06198 0.16458 L -0.00443 0.3787 " pathEditMode="relative" rAng="0" ptsTypes="AA">
                                      <p:cBhvr>
                                        <p:cTn id="21" dur="2000" fill="hold"/>
                                        <p:tgtEl>
                                          <p:spTgt spid="37"/>
                                        </p:tgtEl>
                                        <p:attrNameLst>
                                          <p:attrName>ppt_x</p:attrName>
                                          <p:attrName>ppt_y</p:attrName>
                                        </p:attrNameLst>
                                      </p:cBhvr>
                                      <p:rCtr x="-3320" y="10694"/>
                                    </p:animMotion>
                                  </p:childTnLst>
                                </p:cTn>
                              </p:par>
                              <p:par>
                                <p:cTn id="22" presetID="42" presetClass="path" presetSubtype="0" accel="50000" decel="50000" fill="hold" grpId="1" nodeType="withEffect">
                                  <p:stCondLst>
                                    <p:cond delay="0"/>
                                  </p:stCondLst>
                                  <p:childTnLst>
                                    <p:animMotion origin="layout" path="M -0.02461 0.15185 L 0.047 0.38356 " pathEditMode="relative" rAng="0" ptsTypes="AA">
                                      <p:cBhvr>
                                        <p:cTn id="23" dur="2000" fill="hold"/>
                                        <p:tgtEl>
                                          <p:spTgt spid="53"/>
                                        </p:tgtEl>
                                        <p:attrNameLst>
                                          <p:attrName>ppt_x</p:attrName>
                                          <p:attrName>ppt_y</p:attrName>
                                        </p:attrNameLst>
                                      </p:cBhvr>
                                      <p:rCtr x="3555" y="11181"/>
                                    </p:animMotion>
                                  </p:childTnLst>
                                </p:cTn>
                              </p:par>
                              <p:par>
                                <p:cTn id="24" presetID="42" presetClass="path" presetSubtype="0" accel="50000" decel="50000" fill="hold" grpId="1" nodeType="withEffect">
                                  <p:stCondLst>
                                    <p:cond delay="0"/>
                                  </p:stCondLst>
                                  <p:childTnLst>
                                    <p:animMotion origin="layout" path="M -0.07109 0.16204 L 0.05912 0.38217 " pathEditMode="relative" rAng="0" ptsTypes="AA">
                                      <p:cBhvr>
                                        <p:cTn id="25" dur="2000" fill="hold"/>
                                        <p:tgtEl>
                                          <p:spTgt spid="55"/>
                                        </p:tgtEl>
                                        <p:attrNameLst>
                                          <p:attrName>ppt_x</p:attrName>
                                          <p:attrName>ppt_y</p:attrName>
                                        </p:attrNameLst>
                                      </p:cBhvr>
                                      <p:rCtr x="6523" y="10880"/>
                                    </p:animMotion>
                                  </p:childTnLst>
                                </p:cTn>
                              </p:par>
                              <p:par>
                                <p:cTn id="26" presetID="42" presetClass="path" presetSubtype="0" accel="50000" decel="50000" fill="hold" grpId="1" nodeType="withEffect">
                                  <p:stCondLst>
                                    <p:cond delay="0"/>
                                  </p:stCondLst>
                                  <p:childTnLst>
                                    <p:animMotion origin="layout" path="M 0.08789 0.16412 L 0.05872 0.38588 " pathEditMode="relative" rAng="0" ptsTypes="AA">
                                      <p:cBhvr>
                                        <p:cTn id="27" dur="2000" fill="hold"/>
                                        <p:tgtEl>
                                          <p:spTgt spid="56"/>
                                        </p:tgtEl>
                                        <p:attrNameLst>
                                          <p:attrName>ppt_x</p:attrName>
                                          <p:attrName>ppt_y</p:attrName>
                                        </p:attrNameLst>
                                      </p:cBhvr>
                                      <p:rCtr x="-1432" y="11204"/>
                                    </p:animMotion>
                                  </p:childTnLst>
                                </p:cTn>
                              </p:par>
                              <p:par>
                                <p:cTn id="28" presetID="42" presetClass="path" presetSubtype="0" accel="50000" decel="50000" fill="hold" grpId="1" nodeType="withEffect">
                                  <p:stCondLst>
                                    <p:cond delay="0"/>
                                  </p:stCondLst>
                                  <p:childTnLst>
                                    <p:animMotion origin="layout" path="M 0.0013 0.16505 L -0.61067 0.375 " pathEditMode="relative" rAng="0" ptsTypes="AA">
                                      <p:cBhvr>
                                        <p:cTn id="29" dur="2000" fill="hold"/>
                                        <p:tgtEl>
                                          <p:spTgt spid="58"/>
                                        </p:tgtEl>
                                        <p:attrNameLst>
                                          <p:attrName>ppt_x</p:attrName>
                                          <p:attrName>ppt_y</p:attrName>
                                        </p:attrNameLst>
                                      </p:cBhvr>
                                      <p:rCtr x="-30651" y="10139"/>
                                    </p:animMotion>
                                  </p:childTnLst>
                                </p:cTn>
                              </p:par>
                            </p:childTnLst>
                          </p:cTn>
                        </p:par>
                        <p:par>
                          <p:cTn id="30" fill="hold">
                            <p:stCondLst>
                              <p:cond delay="4000"/>
                            </p:stCondLst>
                            <p:childTnLst>
                              <p:par>
                                <p:cTn id="31" presetID="42" presetClass="path" presetSubtype="0" accel="50000" decel="50000" fill="hold" grpId="2" nodeType="afterEffect">
                                  <p:stCondLst>
                                    <p:cond delay="0"/>
                                  </p:stCondLst>
                                  <p:childTnLst>
                                    <p:animMotion origin="layout" path="M -0.03802 0.37431 L -0.06524 0.55486 " pathEditMode="relative" rAng="0" ptsTypes="AA">
                                      <p:cBhvr>
                                        <p:cTn id="32" dur="2000" fill="hold"/>
                                        <p:tgtEl>
                                          <p:spTgt spid="36"/>
                                        </p:tgtEl>
                                        <p:attrNameLst>
                                          <p:attrName>ppt_x</p:attrName>
                                          <p:attrName>ppt_y</p:attrName>
                                        </p:attrNameLst>
                                      </p:cBhvr>
                                      <p:rCtr x="-1315" y="9213"/>
                                    </p:animMotion>
                                  </p:childTnLst>
                                </p:cTn>
                              </p:par>
                              <p:par>
                                <p:cTn id="33" presetID="42" presetClass="path" presetSubtype="0" accel="50000" decel="50000" fill="hold" grpId="2" nodeType="withEffect">
                                  <p:stCondLst>
                                    <p:cond delay="0"/>
                                  </p:stCondLst>
                                  <p:childTnLst>
                                    <p:animMotion origin="layout" path="M -0.00443 0.3787 L -0.00599 0.56041 " pathEditMode="relative" rAng="0" ptsTypes="AA">
                                      <p:cBhvr>
                                        <p:cTn id="34" dur="2000" fill="hold"/>
                                        <p:tgtEl>
                                          <p:spTgt spid="37"/>
                                        </p:tgtEl>
                                        <p:attrNameLst>
                                          <p:attrName>ppt_x</p:attrName>
                                          <p:attrName>ppt_y</p:attrName>
                                        </p:attrNameLst>
                                      </p:cBhvr>
                                      <p:rCtr x="-91" y="9074"/>
                                    </p:animMotion>
                                  </p:childTnLst>
                                </p:cTn>
                              </p:par>
                              <p:par>
                                <p:cTn id="35" presetID="42" presetClass="path" presetSubtype="0" accel="50000" decel="50000" fill="hold" grpId="2" nodeType="withEffect">
                                  <p:stCondLst>
                                    <p:cond delay="0"/>
                                  </p:stCondLst>
                                  <p:childTnLst>
                                    <p:animMotion origin="layout" path="M 0.047 0.38356 L 0.00416 0.55995 " pathEditMode="relative" rAng="0" ptsTypes="AA">
                                      <p:cBhvr>
                                        <p:cTn id="36" dur="2000" fill="hold"/>
                                        <p:tgtEl>
                                          <p:spTgt spid="53"/>
                                        </p:tgtEl>
                                        <p:attrNameLst>
                                          <p:attrName>ppt_x</p:attrName>
                                          <p:attrName>ppt_y</p:attrName>
                                        </p:attrNameLst>
                                      </p:cBhvr>
                                      <p:rCtr x="-2148" y="8819"/>
                                    </p:animMotion>
                                  </p:childTnLst>
                                </p:cTn>
                              </p:par>
                              <p:par>
                                <p:cTn id="37" presetID="42" presetClass="path" presetSubtype="0" accel="50000" decel="50000" fill="hold" grpId="2" nodeType="withEffect">
                                  <p:stCondLst>
                                    <p:cond delay="0"/>
                                  </p:stCondLst>
                                  <p:childTnLst>
                                    <p:animMotion origin="layout" path="M 0.05911 0.38217 L -0.0099 0.5574 " pathEditMode="relative" rAng="0" ptsTypes="AA">
                                      <p:cBhvr>
                                        <p:cTn id="38" dur="2000" fill="hold"/>
                                        <p:tgtEl>
                                          <p:spTgt spid="55"/>
                                        </p:tgtEl>
                                        <p:attrNameLst>
                                          <p:attrName>ppt_x</p:attrName>
                                          <p:attrName>ppt_y</p:attrName>
                                        </p:attrNameLst>
                                      </p:cBhvr>
                                      <p:rCtr x="-3411" y="8750"/>
                                    </p:animMotion>
                                  </p:childTnLst>
                                </p:cTn>
                              </p:par>
                              <p:par>
                                <p:cTn id="39" presetID="42" presetClass="path" presetSubtype="0" accel="50000" decel="50000" fill="hold" grpId="2" nodeType="withEffect">
                                  <p:stCondLst>
                                    <p:cond delay="0"/>
                                  </p:stCondLst>
                                  <p:childTnLst>
                                    <p:animMotion origin="layout" path="M 0.05873 0.38588 L 0.00182 0.56806 " pathEditMode="relative" rAng="0" ptsTypes="AA">
                                      <p:cBhvr>
                                        <p:cTn id="40" dur="2000" fill="hold"/>
                                        <p:tgtEl>
                                          <p:spTgt spid="56"/>
                                        </p:tgtEl>
                                        <p:attrNameLst>
                                          <p:attrName>ppt_x</p:attrName>
                                          <p:attrName>ppt_y</p:attrName>
                                        </p:attrNameLst>
                                      </p:cBhvr>
                                      <p:rCtr x="-2930" y="9144"/>
                                    </p:animMotion>
                                  </p:childTnLst>
                                </p:cTn>
                              </p:par>
                              <p:par>
                                <p:cTn id="41" presetID="42" presetClass="path" presetSubtype="0" accel="50000" decel="50000" fill="hold" grpId="2" nodeType="withEffect">
                                  <p:stCondLst>
                                    <p:cond delay="0"/>
                                  </p:stCondLst>
                                  <p:childTnLst>
                                    <p:animMotion origin="layout" path="M -0.61067 0.375 L 0.00131 0.56551 " pathEditMode="relative" rAng="0" ptsTypes="AA">
                                      <p:cBhvr>
                                        <p:cTn id="42" dur="2000" fill="hold"/>
                                        <p:tgtEl>
                                          <p:spTgt spid="58"/>
                                        </p:tgtEl>
                                        <p:attrNameLst>
                                          <p:attrName>ppt_x</p:attrName>
                                          <p:attrName>ppt_y</p:attrName>
                                        </p:attrNameLst>
                                      </p:cBhvr>
                                      <p:rCtr x="30612" y="9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37" grpId="1" animBg="1"/>
      <p:bldP spid="37" grpId="2" animBg="1"/>
      <p:bldP spid="53" grpId="0" animBg="1"/>
      <p:bldP spid="53" grpId="1" animBg="1"/>
      <p:bldP spid="53" grpId="2" animBg="1"/>
      <p:bldP spid="55" grpId="0" animBg="1"/>
      <p:bldP spid="55" grpId="1" animBg="1"/>
      <p:bldP spid="55" grpId="2" animBg="1"/>
      <p:bldP spid="56" grpId="0" animBg="1"/>
      <p:bldP spid="56" grpId="1" animBg="1"/>
      <p:bldP spid="56" grpId="2" animBg="1"/>
      <p:bldP spid="58" grpId="0" animBg="1"/>
      <p:bldP spid="58" grpId="1" animBg="1"/>
      <p:bldP spid="58"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1000" dirty="0"/>
              <a:t>, </a:t>
            </a:r>
            <a:r>
              <a:rPr lang="en-US" sz="2000" dirty="0">
                <a:latin typeface="+mn-lt"/>
                <a:ea typeface="+mn-ea"/>
                <a:cs typeface="+mn-cs"/>
              </a:rPr>
              <a:t>suppose that a solution with makespan=3 exists. Then, each clause package traverses the clause path corresponding to one of the literals in that clause, and the corresponding literal package traverses its shared path.</a:t>
            </a:r>
            <a:endParaRPr lang="he-IL" sz="2000" dirty="0">
              <a:latin typeface="+mn-lt"/>
              <a:ea typeface="+mn-ea"/>
              <a:cs typeface="+mn-cs"/>
            </a:endParaRPr>
          </a:p>
        </p:txBody>
      </p:sp>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52782" y="1844874"/>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52782" y="1844874"/>
                <a:ext cx="786810" cy="733646"/>
              </a:xfrm>
              <a:prstGeom prst="ellipse">
                <a:avLst/>
              </a:prstGeom>
              <a:blipFill>
                <a:blip r:embed="rId16"/>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050823" y="18189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050823" y="1818996"/>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1982739" y="184487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1982739" y="1844874"/>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2880780" y="18189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2880780" y="1818996"/>
                <a:ext cx="786810" cy="733646"/>
              </a:xfrm>
              <a:prstGeom prst="ellipse">
                <a:avLst/>
              </a:prstGeom>
              <a:blipFill>
                <a:blip r:embed="rId1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4478377" y="1774935"/>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4478377" y="1774935"/>
                <a:ext cx="786810" cy="733646"/>
              </a:xfrm>
              <a:prstGeom prst="ellipse">
                <a:avLst/>
              </a:prstGeom>
              <a:blipFill>
                <a:blip r:embed="rId20"/>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5376418" y="174905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5376418" y="1749057"/>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6308334" y="177493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6308334" y="1774935"/>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7206375" y="174905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7206375" y="1749057"/>
                <a:ext cx="786810" cy="733646"/>
              </a:xfrm>
              <a:prstGeom prst="ellipse">
                <a:avLst/>
              </a:prstGeom>
              <a:blipFill>
                <a:blip r:embed="rId23"/>
                <a:stretch>
                  <a:fillRect/>
                </a:stretch>
              </a:blipFill>
            </p:spPr>
            <p:txBody>
              <a:bodyPr/>
              <a:lstStyle/>
              <a:p>
                <a:r>
                  <a:rPr lang="he-IL">
                    <a:noFill/>
                  </a:rPr>
                  <a:t> </a:t>
                </a:r>
              </a:p>
            </p:txBody>
          </p:sp>
        </mc:Fallback>
      </mc:AlternateContent>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xmlns:a14="http://schemas.microsoft.com/office/drawing/2010/main">
        <mc:Choice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xmlns="">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xmlns="">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xmlns="">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xmlns="">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145" name="חץ: ימינה 144">
            <a:extLst>
              <a:ext uri="{FF2B5EF4-FFF2-40B4-BE49-F238E27FC236}">
                <a16:creationId xmlns:a16="http://schemas.microsoft.com/office/drawing/2014/main" id="{137AAEC4-AF55-4ECC-A29B-EFC89FEA112E}"/>
              </a:ext>
            </a:extLst>
          </p:cNvPr>
          <p:cNvSpPr/>
          <p:nvPr/>
        </p:nvSpPr>
        <p:spPr>
          <a:xfrm rot="10800000">
            <a:off x="702213" y="5382819"/>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1961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8396"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Since the packages of a literal and its complement cannot both use their shared path if a makespan=3 is to be achieved, we can assign True to every literal whose package uses its shared path without assigning True to both the uncomplemented and complemented literals.</a:t>
            </a:r>
            <a:endParaRPr lang="he-IL" sz="2000" dirty="0">
              <a:latin typeface="+mn-lt"/>
              <a:ea typeface="+mn-ea"/>
              <a:cs typeface="+mn-cs"/>
            </a:endParaRPr>
          </a:p>
        </p:txBody>
      </p:sp>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497203" y="31790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497203" y="3179094"/>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1489575" y="3190428"/>
                <a:ext cx="786810" cy="733646"/>
              </a:xfrm>
              <a:prstGeom prst="ellipse">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1489575" y="3190428"/>
                <a:ext cx="786810" cy="733646"/>
              </a:xfrm>
              <a:prstGeom prst="ellipse">
                <a:avLst/>
              </a:prstGeom>
              <a:blipFill>
                <a:blip r:embed="rId29"/>
                <a:stretch>
                  <a:fillRect/>
                </a:stretch>
              </a:blipFill>
              <a:ln w="19050">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2479297" y="31904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2479297" y="3190428"/>
                <a:ext cx="786810" cy="733646"/>
              </a:xfrm>
              <a:prstGeom prst="ellipse">
                <a:avLst/>
              </a:prstGeom>
              <a:blipFill>
                <a:blip r:embed="rId30"/>
                <a:stretch>
                  <a:fillRect/>
                </a:stretch>
              </a:blipFill>
            </p:spPr>
            <p:txBody>
              <a:bodyPr/>
              <a:lstStyle/>
              <a:p>
                <a:r>
                  <a:rPr lang="he-IL">
                    <a:noFill/>
                  </a:rPr>
                  <a:t> </a:t>
                </a:r>
              </a:p>
            </p:txBody>
          </p:sp>
        </mc:Fallback>
      </mc:AlternateContent>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9077574" y="3278389"/>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9077574" y="3278389"/>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10069946" y="3289723"/>
                <a:ext cx="786810" cy="733646"/>
              </a:xfrm>
              <a:prstGeom prst="ellipse">
                <a:avLst/>
              </a:prstGeom>
              <a:ln w="22225">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10069946" y="3289723"/>
                <a:ext cx="786810" cy="733646"/>
              </a:xfrm>
              <a:prstGeom prst="ellipse">
                <a:avLst/>
              </a:prstGeom>
              <a:blipFill>
                <a:blip r:embed="rId35"/>
                <a:stretch>
                  <a:fillRect/>
                </a:stretch>
              </a:blipFill>
              <a:ln w="22225">
                <a:solidFill>
                  <a:srgbClr val="FF0000"/>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11059668" y="3289723"/>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11059668" y="3289723"/>
                <a:ext cx="786810" cy="733646"/>
              </a:xfrm>
              <a:prstGeom prst="ellipse">
                <a:avLst/>
              </a:prstGeom>
              <a:blipFill>
                <a:blip r:embed="rId36"/>
                <a:stretch>
                  <a:fillRect/>
                </a:stretch>
              </a:blipFill>
            </p:spPr>
            <p:txBody>
              <a:bodyPr/>
              <a:lstStyle/>
              <a:p>
                <a:r>
                  <a:rPr lang="he-IL">
                    <a:noFill/>
                  </a:rPr>
                  <a:t> </a:t>
                </a:r>
              </a:p>
            </p:txBody>
          </p:sp>
        </mc:Fallback>
      </mc:AlternateContent>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xmlns:a14="http://schemas.microsoft.com/office/drawing/2010/main">
        <mc:Choice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xmlns="">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xmlns="">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xmlns="">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xmlns="">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145" name="חץ: ימינה 144">
            <a:extLst>
              <a:ext uri="{FF2B5EF4-FFF2-40B4-BE49-F238E27FC236}">
                <a16:creationId xmlns:a16="http://schemas.microsoft.com/office/drawing/2014/main" id="{137AAEC4-AF55-4ECC-A29B-EFC89FEA112E}"/>
              </a:ext>
            </a:extLst>
          </p:cNvPr>
          <p:cNvSpPr/>
          <p:nvPr/>
        </p:nvSpPr>
        <p:spPr>
          <a:xfrm rot="10800000">
            <a:off x="483068" y="5362323"/>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2973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507" y="-4253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0" y="260497"/>
            <a:ext cx="12191980"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133938"/>
            <a:ext cx="11498163" cy="1325563"/>
          </a:xfrm>
        </p:spPr>
        <p:txBody>
          <a:bodyPr>
            <a:normAutofit/>
          </a:bodyPr>
          <a:lstStyle/>
          <a:p>
            <a:pPr algn="ctr" rtl="0"/>
            <a:r>
              <a:rPr lang="en-US" sz="2000" dirty="0">
                <a:latin typeface="+mn-lt"/>
                <a:ea typeface="+mn-ea"/>
                <a:cs typeface="+mn-cs"/>
              </a:rPr>
              <a:t>If the packages of both literals use their private paths, we can assign True to any one of the literals and False to the other one. A solution to the PERR instance with makespan three thus yields a satisfying assignment to the ≤3,=3-SAT instance!</a:t>
            </a:r>
            <a:endParaRPr lang="he-IL" sz="2000" dirty="0">
              <a:latin typeface="+mn-lt"/>
              <a:ea typeface="+mn-ea"/>
              <a:cs typeface="+mn-cs"/>
            </a:endParaRPr>
          </a:p>
        </p:txBody>
      </p:sp>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943511"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943511" y="648587"/>
                <a:ext cx="786810" cy="733646"/>
              </a:xfrm>
              <a:prstGeom prst="ellipse">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875427"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875427" y="648587"/>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678505"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678505" y="648587"/>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9427806"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9427806"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62443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624432"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10359426" y="648587"/>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10359426" y="648587"/>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050080" y="4454815"/>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050080" y="4454815"/>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624432" y="449115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624432" y="4491152"/>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10359426" y="453789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10359426" y="4537894"/>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183297" y="4462461"/>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183297" y="4462461"/>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73136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731369"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9492643" y="454922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9492643" y="4549228"/>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54640" y="6390443"/>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54640" y="6390443"/>
                <a:ext cx="7869865" cy="369332"/>
              </a:xfrm>
              <a:prstGeom prst="rect">
                <a:avLst/>
              </a:prstGeom>
              <a:blipFill>
                <a:blip r:embed="rId15"/>
                <a:stretch>
                  <a:fillRect t="-9524" r="-619" b="-22222"/>
                </a:stretch>
              </a:blipFill>
              <a:ln>
                <a:solidFill>
                  <a:schemeClr val="accent2"/>
                </a:solidFill>
              </a:ln>
            </p:spPr>
            <p:txBody>
              <a:bodyPr/>
              <a:lstStyle/>
              <a:p>
                <a:r>
                  <a:rPr lang="he-IL">
                    <a:noFill/>
                  </a:rPr>
                  <a:t> </a:t>
                </a:r>
              </a:p>
            </p:txBody>
          </p:sp>
        </mc:Fallback>
      </mc:AlternateContent>
      <p:grpSp>
        <p:nvGrpSpPr>
          <p:cNvPr id="2" name="קבוצה 1">
            <a:extLst>
              <a:ext uri="{FF2B5EF4-FFF2-40B4-BE49-F238E27FC236}">
                <a16:creationId xmlns:a16="http://schemas.microsoft.com/office/drawing/2014/main" id="{66C62D67-019A-4BCE-ADFE-D1CDEB69D081}"/>
              </a:ext>
            </a:extLst>
          </p:cNvPr>
          <p:cNvGrpSpPr/>
          <p:nvPr/>
        </p:nvGrpSpPr>
        <p:grpSpPr>
          <a:xfrm>
            <a:off x="152782" y="1818996"/>
            <a:ext cx="3514808" cy="759524"/>
            <a:chOff x="1045470" y="1817968"/>
            <a:chExt cx="3514808" cy="759524"/>
          </a:xfrm>
        </p:grpSpPr>
        <mc:AlternateContent xmlns:mc="http://schemas.openxmlformats.org/markup-compatibility/2006" xmlns:a14="http://schemas.microsoft.com/office/drawing/2010/main">
          <mc:Choice Requires="a14">
            <p:sp>
              <p:nvSpPr>
                <p:cNvPr id="21" name="אליפסה 20">
                  <a:extLst>
                    <a:ext uri="{FF2B5EF4-FFF2-40B4-BE49-F238E27FC236}">
                      <a16:creationId xmlns:a16="http://schemas.microsoft.com/office/drawing/2014/main" id="{DA6A1448-53AE-4CDC-963D-74221D853972}"/>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1" name="אליפסה 20">
                  <a:extLst>
                    <a:ext uri="{FF2B5EF4-FFF2-40B4-BE49-F238E27FC236}">
                      <a16:creationId xmlns:a16="http://schemas.microsoft.com/office/drawing/2014/main" id="{DA6A1448-53AE-4CDC-963D-74221D853972}"/>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2" name="אליפסה 21">
                  <a:extLst>
                    <a:ext uri="{FF2B5EF4-FFF2-40B4-BE49-F238E27FC236}">
                      <a16:creationId xmlns:a16="http://schemas.microsoft.com/office/drawing/2014/main" id="{C080F77C-FAD3-48C8-8A8D-2AD3BA41AE4B}"/>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22" name="אליפסה 21">
                  <a:extLst>
                    <a:ext uri="{FF2B5EF4-FFF2-40B4-BE49-F238E27FC236}">
                      <a16:creationId xmlns:a16="http://schemas.microsoft.com/office/drawing/2014/main" id="{C080F77C-FAD3-48C8-8A8D-2AD3BA41AE4B}"/>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1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3" name="אליפסה 22">
                  <a:extLst>
                    <a:ext uri="{FF2B5EF4-FFF2-40B4-BE49-F238E27FC236}">
                      <a16:creationId xmlns:a16="http://schemas.microsoft.com/office/drawing/2014/main" id="{51073F85-459E-43C4-8423-5448C48A791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3" name="אליפסה 22">
                  <a:extLst>
                    <a:ext uri="{FF2B5EF4-FFF2-40B4-BE49-F238E27FC236}">
                      <a16:creationId xmlns:a16="http://schemas.microsoft.com/office/drawing/2014/main" id="{51073F85-459E-43C4-8423-5448C48A791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1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4" name="אליפסה 23">
                  <a:extLst>
                    <a:ext uri="{FF2B5EF4-FFF2-40B4-BE49-F238E27FC236}">
                      <a16:creationId xmlns:a16="http://schemas.microsoft.com/office/drawing/2014/main" id="{810721FB-8AB9-4632-9D3B-10E83B190EB1}"/>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24" name="אליפסה 23">
                  <a:extLst>
                    <a:ext uri="{FF2B5EF4-FFF2-40B4-BE49-F238E27FC236}">
                      <a16:creationId xmlns:a16="http://schemas.microsoft.com/office/drawing/2014/main" id="{810721FB-8AB9-4632-9D3B-10E83B190EB1}"/>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19"/>
                  <a:stretch>
                    <a:fillRect/>
                  </a:stretch>
                </a:blipFill>
              </p:spPr>
              <p:txBody>
                <a:bodyPr/>
                <a:lstStyle/>
                <a:p>
                  <a:r>
                    <a:rPr lang="he-IL">
                      <a:noFill/>
                    </a:rPr>
                    <a:t> </a:t>
                  </a:r>
                </a:p>
              </p:txBody>
            </p:sp>
          </mc:Fallback>
        </mc:AlternateContent>
      </p:grpSp>
      <p:grpSp>
        <p:nvGrpSpPr>
          <p:cNvPr id="25" name="קבוצה 24">
            <a:extLst>
              <a:ext uri="{FF2B5EF4-FFF2-40B4-BE49-F238E27FC236}">
                <a16:creationId xmlns:a16="http://schemas.microsoft.com/office/drawing/2014/main" id="{F0344571-BAB3-40D8-A706-5E1A397B85E3}"/>
              </a:ext>
            </a:extLst>
          </p:cNvPr>
          <p:cNvGrpSpPr/>
          <p:nvPr/>
        </p:nvGrpSpPr>
        <p:grpSpPr>
          <a:xfrm>
            <a:off x="4478377" y="1749057"/>
            <a:ext cx="3514808" cy="759524"/>
            <a:chOff x="1045470" y="1817968"/>
            <a:chExt cx="3514808" cy="759524"/>
          </a:xfrm>
        </p:grpSpPr>
        <mc:AlternateContent xmlns:mc="http://schemas.openxmlformats.org/markup-compatibility/2006" xmlns:a14="http://schemas.microsoft.com/office/drawing/2010/main">
          <mc:Choice Requires="a14">
            <p:sp>
              <p:nvSpPr>
                <p:cNvPr id="26" name="אליפסה 25">
                  <a:extLst>
                    <a:ext uri="{FF2B5EF4-FFF2-40B4-BE49-F238E27FC236}">
                      <a16:creationId xmlns:a16="http://schemas.microsoft.com/office/drawing/2014/main" id="{C986A9D1-96D5-4882-BA6D-83087B1A7C14}"/>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6" name="אליפסה 25">
                  <a:extLst>
                    <a:ext uri="{FF2B5EF4-FFF2-40B4-BE49-F238E27FC236}">
                      <a16:creationId xmlns:a16="http://schemas.microsoft.com/office/drawing/2014/main" id="{C986A9D1-96D5-4882-BA6D-83087B1A7C14}"/>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אליפסה 26">
                  <a:extLst>
                    <a:ext uri="{FF2B5EF4-FFF2-40B4-BE49-F238E27FC236}">
                      <a16:creationId xmlns:a16="http://schemas.microsoft.com/office/drawing/2014/main" id="{9DE25377-C335-4ACC-907D-9C1A7907B06A}"/>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27" name="אליפסה 26">
                  <a:extLst>
                    <a:ext uri="{FF2B5EF4-FFF2-40B4-BE49-F238E27FC236}">
                      <a16:creationId xmlns:a16="http://schemas.microsoft.com/office/drawing/2014/main" id="{9DE25377-C335-4ACC-907D-9C1A7907B06A}"/>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8" name="אליפסה 27">
                  <a:extLst>
                    <a:ext uri="{FF2B5EF4-FFF2-40B4-BE49-F238E27FC236}">
                      <a16:creationId xmlns:a16="http://schemas.microsoft.com/office/drawing/2014/main" id="{B9957932-DF73-4705-9ABC-F348074FA9F6}"/>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8" name="אליפסה 27">
                  <a:extLst>
                    <a:ext uri="{FF2B5EF4-FFF2-40B4-BE49-F238E27FC236}">
                      <a16:creationId xmlns:a16="http://schemas.microsoft.com/office/drawing/2014/main" id="{B9957932-DF73-4705-9ABC-F348074FA9F6}"/>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אליפסה 28">
                  <a:extLst>
                    <a:ext uri="{FF2B5EF4-FFF2-40B4-BE49-F238E27FC236}">
                      <a16:creationId xmlns:a16="http://schemas.microsoft.com/office/drawing/2014/main" id="{376E6222-A91E-4F84-9381-87155F972119}"/>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29" name="אליפסה 28">
                  <a:extLst>
                    <a:ext uri="{FF2B5EF4-FFF2-40B4-BE49-F238E27FC236}">
                      <a16:creationId xmlns:a16="http://schemas.microsoft.com/office/drawing/2014/main" id="{376E6222-A91E-4F84-9381-87155F972119}"/>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3"/>
                  <a:stretch>
                    <a:fillRect/>
                  </a:stretch>
                </a:blipFill>
              </p:spPr>
              <p:txBody>
                <a:bodyPr/>
                <a:lstStyle/>
                <a:p>
                  <a:r>
                    <a:rPr lang="he-IL">
                      <a:noFill/>
                    </a:rPr>
                    <a:t> </a:t>
                  </a:r>
                </a:p>
              </p:txBody>
            </p:sp>
          </mc:Fallback>
        </mc:AlternateContent>
      </p:grpSp>
      <p:grpSp>
        <p:nvGrpSpPr>
          <p:cNvPr id="30" name="קבוצה 29">
            <a:extLst>
              <a:ext uri="{FF2B5EF4-FFF2-40B4-BE49-F238E27FC236}">
                <a16:creationId xmlns:a16="http://schemas.microsoft.com/office/drawing/2014/main" id="{66C0E3EE-04D5-4FDA-BED6-2FA5873CE9AC}"/>
              </a:ext>
            </a:extLst>
          </p:cNvPr>
          <p:cNvGrpSpPr/>
          <p:nvPr/>
        </p:nvGrpSpPr>
        <p:grpSpPr>
          <a:xfrm>
            <a:off x="8688948" y="1778784"/>
            <a:ext cx="3514808" cy="759524"/>
            <a:chOff x="1045470" y="1817968"/>
            <a:chExt cx="3514808" cy="759524"/>
          </a:xfrm>
        </p:grpSpPr>
        <mc:AlternateContent xmlns:mc="http://schemas.openxmlformats.org/markup-compatibility/2006" xmlns:a14="http://schemas.microsoft.com/office/drawing/2010/main">
          <mc:Choice Requires="a14">
            <p:sp>
              <p:nvSpPr>
                <p:cNvPr id="31" name="אליפסה 30">
                  <a:extLst>
                    <a:ext uri="{FF2B5EF4-FFF2-40B4-BE49-F238E27FC236}">
                      <a16:creationId xmlns:a16="http://schemas.microsoft.com/office/drawing/2014/main" id="{8A7D51B6-D0BF-4E52-8935-D32B85792D59}"/>
                    </a:ext>
                  </a:extLst>
                </p:cNvPr>
                <p:cNvSpPr/>
                <p:nvPr/>
              </p:nvSpPr>
              <p:spPr>
                <a:xfrm>
                  <a:off x="1045470"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1" name="אליפסה 30">
                  <a:extLst>
                    <a:ext uri="{FF2B5EF4-FFF2-40B4-BE49-F238E27FC236}">
                      <a16:creationId xmlns:a16="http://schemas.microsoft.com/office/drawing/2014/main" id="{8A7D51B6-D0BF-4E52-8935-D32B85792D59}"/>
                    </a:ext>
                  </a:extLst>
                </p:cNvPr>
                <p:cNvSpPr>
                  <a:spLocks noRot="1" noChangeAspect="1" noMove="1" noResize="1" noEditPoints="1" noAdjustHandles="1" noChangeArrowheads="1" noChangeShapeType="1" noTextEdit="1"/>
                </p:cNvSpPr>
                <p:nvPr/>
              </p:nvSpPr>
              <p:spPr>
                <a:xfrm>
                  <a:off x="1045470" y="1843846"/>
                  <a:ext cx="786810" cy="733646"/>
                </a:xfrm>
                <a:prstGeom prst="ellipse">
                  <a:avLst/>
                </a:prstGeom>
                <a:blipFill>
                  <a:blip r:embed="rId2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2" name="אליפסה 31">
                  <a:extLst>
                    <a:ext uri="{FF2B5EF4-FFF2-40B4-BE49-F238E27FC236}">
                      <a16:creationId xmlns:a16="http://schemas.microsoft.com/office/drawing/2014/main" id="{ADC5C02A-139F-4F54-8CD6-6D068BBEF578}"/>
                    </a:ext>
                  </a:extLst>
                </p:cNvPr>
                <p:cNvSpPr/>
                <p:nvPr/>
              </p:nvSpPr>
              <p:spPr>
                <a:xfrm>
                  <a:off x="1943511"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32" name="אליפסה 31">
                  <a:extLst>
                    <a:ext uri="{FF2B5EF4-FFF2-40B4-BE49-F238E27FC236}">
                      <a16:creationId xmlns:a16="http://schemas.microsoft.com/office/drawing/2014/main" id="{ADC5C02A-139F-4F54-8CD6-6D068BBEF578}"/>
                    </a:ext>
                  </a:extLst>
                </p:cNvPr>
                <p:cNvSpPr>
                  <a:spLocks noRot="1" noChangeAspect="1" noMove="1" noResize="1" noEditPoints="1" noAdjustHandles="1" noChangeArrowheads="1" noChangeShapeType="1" noTextEdit="1"/>
                </p:cNvSpPr>
                <p:nvPr/>
              </p:nvSpPr>
              <p:spPr>
                <a:xfrm>
                  <a:off x="1943511" y="1817968"/>
                  <a:ext cx="786810" cy="733646"/>
                </a:xfrm>
                <a:prstGeom prst="ellipse">
                  <a:avLst/>
                </a:prstGeom>
                <a:blipFill>
                  <a:blip r:embed="rId2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3" name="אליפסה 32">
                  <a:extLst>
                    <a:ext uri="{FF2B5EF4-FFF2-40B4-BE49-F238E27FC236}">
                      <a16:creationId xmlns:a16="http://schemas.microsoft.com/office/drawing/2014/main" id="{E907FDCF-1C34-4FED-93BC-7B3F194F8189}"/>
                    </a:ext>
                  </a:extLst>
                </p:cNvPr>
                <p:cNvSpPr/>
                <p:nvPr/>
              </p:nvSpPr>
              <p:spPr>
                <a:xfrm>
                  <a:off x="2875427" y="184384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𝑢</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3" name="אליפסה 32">
                  <a:extLst>
                    <a:ext uri="{FF2B5EF4-FFF2-40B4-BE49-F238E27FC236}">
                      <a16:creationId xmlns:a16="http://schemas.microsoft.com/office/drawing/2014/main" id="{E907FDCF-1C34-4FED-93BC-7B3F194F8189}"/>
                    </a:ext>
                  </a:extLst>
                </p:cNvPr>
                <p:cNvSpPr>
                  <a:spLocks noRot="1" noChangeAspect="1" noMove="1" noResize="1" noEditPoints="1" noAdjustHandles="1" noChangeArrowheads="1" noChangeShapeType="1" noTextEdit="1"/>
                </p:cNvSpPr>
                <p:nvPr/>
              </p:nvSpPr>
              <p:spPr>
                <a:xfrm>
                  <a:off x="2875427" y="1843846"/>
                  <a:ext cx="786810" cy="733646"/>
                </a:xfrm>
                <a:prstGeom prst="ellipse">
                  <a:avLst/>
                </a:prstGeom>
                <a:blipFill>
                  <a:blip r:embed="rId2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4" name="אליפסה 33">
                  <a:extLst>
                    <a:ext uri="{FF2B5EF4-FFF2-40B4-BE49-F238E27FC236}">
                      <a16:creationId xmlns:a16="http://schemas.microsoft.com/office/drawing/2014/main" id="{94F30918-3A6B-4778-A910-81507CCCE47F}"/>
                    </a:ext>
                  </a:extLst>
                </p:cNvPr>
                <p:cNvSpPr/>
                <p:nvPr/>
              </p:nvSpPr>
              <p:spPr>
                <a:xfrm>
                  <a:off x="3773468" y="1817968"/>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34" name="אליפסה 33">
                  <a:extLst>
                    <a:ext uri="{FF2B5EF4-FFF2-40B4-BE49-F238E27FC236}">
                      <a16:creationId xmlns:a16="http://schemas.microsoft.com/office/drawing/2014/main" id="{94F30918-3A6B-4778-A910-81507CCCE47F}"/>
                    </a:ext>
                  </a:extLst>
                </p:cNvPr>
                <p:cNvSpPr>
                  <a:spLocks noRot="1" noChangeAspect="1" noMove="1" noResize="1" noEditPoints="1" noAdjustHandles="1" noChangeArrowheads="1" noChangeShapeType="1" noTextEdit="1"/>
                </p:cNvSpPr>
                <p:nvPr/>
              </p:nvSpPr>
              <p:spPr>
                <a:xfrm>
                  <a:off x="3773468" y="1817968"/>
                  <a:ext cx="786810" cy="733646"/>
                </a:xfrm>
                <a:prstGeom prst="ellipse">
                  <a:avLst/>
                </a:prstGeom>
                <a:blipFill>
                  <a:blip r:embed="rId27"/>
                  <a:stretch>
                    <a:fillRect/>
                  </a:stretch>
                </a:blipFill>
              </p:spPr>
              <p:txBody>
                <a:bodyPr/>
                <a:lstStyle/>
                <a:p>
                  <a:r>
                    <a:rPr lang="he-IL">
                      <a:noFill/>
                    </a:rPr>
                    <a:t> </a:t>
                  </a:r>
                </a:p>
              </p:txBody>
            </p:sp>
          </mc:Fallback>
        </mc:AlternateContent>
      </p:grpSp>
      <p:grpSp>
        <p:nvGrpSpPr>
          <p:cNvPr id="5" name="קבוצה 4">
            <a:extLst>
              <a:ext uri="{FF2B5EF4-FFF2-40B4-BE49-F238E27FC236}">
                <a16:creationId xmlns:a16="http://schemas.microsoft.com/office/drawing/2014/main" id="{75E8E920-A416-4F7B-A6D2-376CF24BDD07}"/>
              </a:ext>
            </a:extLst>
          </p:cNvPr>
          <p:cNvGrpSpPr/>
          <p:nvPr/>
        </p:nvGrpSpPr>
        <p:grpSpPr>
          <a:xfrm>
            <a:off x="497203" y="3179094"/>
            <a:ext cx="2768904" cy="744980"/>
            <a:chOff x="1588709" y="3253062"/>
            <a:chExt cx="2768904" cy="744980"/>
          </a:xfrm>
        </p:grpSpPr>
        <mc:AlternateContent xmlns:mc="http://schemas.openxmlformats.org/markup-compatibility/2006" xmlns:a14="http://schemas.microsoft.com/office/drawing/2010/main">
          <mc:Choice Requires="a14">
            <p:sp>
              <p:nvSpPr>
                <p:cNvPr id="40" name="אליפסה 39">
                  <a:extLst>
                    <a:ext uri="{FF2B5EF4-FFF2-40B4-BE49-F238E27FC236}">
                      <a16:creationId xmlns:a16="http://schemas.microsoft.com/office/drawing/2014/main" id="{67D07C9D-9E1B-4921-9847-AF5787A485A3}"/>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40" name="אליפסה 39">
                  <a:extLst>
                    <a:ext uri="{FF2B5EF4-FFF2-40B4-BE49-F238E27FC236}">
                      <a16:creationId xmlns:a16="http://schemas.microsoft.com/office/drawing/2014/main" id="{67D07C9D-9E1B-4921-9847-AF5787A485A3}"/>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2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אליפסה 40">
                  <a:extLst>
                    <a:ext uri="{FF2B5EF4-FFF2-40B4-BE49-F238E27FC236}">
                      <a16:creationId xmlns:a16="http://schemas.microsoft.com/office/drawing/2014/main" id="{3B89C126-B7B2-4735-980F-E8523123A92E}"/>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oMath>
                    </m:oMathPara>
                  </a14:m>
                  <a:endParaRPr lang="he-IL" dirty="0"/>
                </a:p>
              </p:txBody>
            </p:sp>
          </mc:Choice>
          <mc:Fallback xmlns="">
            <p:sp>
              <p:nvSpPr>
                <p:cNvPr id="41" name="אליפסה 40">
                  <a:extLst>
                    <a:ext uri="{FF2B5EF4-FFF2-40B4-BE49-F238E27FC236}">
                      <a16:creationId xmlns:a16="http://schemas.microsoft.com/office/drawing/2014/main" id="{3B89C126-B7B2-4735-980F-E8523123A92E}"/>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2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2" name="אליפסה 41">
                  <a:extLst>
                    <a:ext uri="{FF2B5EF4-FFF2-40B4-BE49-F238E27FC236}">
                      <a16:creationId xmlns:a16="http://schemas.microsoft.com/office/drawing/2014/main" id="{F9632458-7BDE-4273-88B8-1E7F7EBEA533}"/>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42" name="אליפסה 41">
                  <a:extLst>
                    <a:ext uri="{FF2B5EF4-FFF2-40B4-BE49-F238E27FC236}">
                      <a16:creationId xmlns:a16="http://schemas.microsoft.com/office/drawing/2014/main" id="{F9632458-7BDE-4273-88B8-1E7F7EBEA533}"/>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0"/>
                  <a:stretch>
                    <a:fillRect/>
                  </a:stretch>
                </a:blipFill>
              </p:spPr>
              <p:txBody>
                <a:bodyPr/>
                <a:lstStyle/>
                <a:p>
                  <a:r>
                    <a:rPr lang="he-IL">
                      <a:noFill/>
                    </a:rPr>
                    <a:t> </a:t>
                  </a:r>
                </a:p>
              </p:txBody>
            </p:sp>
          </mc:Fallback>
        </mc:AlternateContent>
      </p:grpSp>
      <p:grpSp>
        <p:nvGrpSpPr>
          <p:cNvPr id="43" name="קבוצה 42">
            <a:extLst>
              <a:ext uri="{FF2B5EF4-FFF2-40B4-BE49-F238E27FC236}">
                <a16:creationId xmlns:a16="http://schemas.microsoft.com/office/drawing/2014/main" id="{A0FEB66F-217D-4263-B6AE-4414B696270D}"/>
              </a:ext>
            </a:extLst>
          </p:cNvPr>
          <p:cNvGrpSpPr/>
          <p:nvPr/>
        </p:nvGrpSpPr>
        <p:grpSpPr>
          <a:xfrm>
            <a:off x="5258445" y="3280194"/>
            <a:ext cx="2768904" cy="744980"/>
            <a:chOff x="1588709" y="3253062"/>
            <a:chExt cx="2768904" cy="744980"/>
          </a:xfrm>
        </p:grpSpPr>
        <mc:AlternateContent xmlns:mc="http://schemas.openxmlformats.org/markup-compatibility/2006" xmlns:a14="http://schemas.microsoft.com/office/drawing/2010/main">
          <mc:Choice Requires="a14">
            <p:sp>
              <p:nvSpPr>
                <p:cNvPr id="44" name="אליפסה 43">
                  <a:extLst>
                    <a:ext uri="{FF2B5EF4-FFF2-40B4-BE49-F238E27FC236}">
                      <a16:creationId xmlns:a16="http://schemas.microsoft.com/office/drawing/2014/main" id="{37EA44D4-CE1A-4809-887F-A6ED9384334D}"/>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44" name="אליפסה 43">
                  <a:extLst>
                    <a:ext uri="{FF2B5EF4-FFF2-40B4-BE49-F238E27FC236}">
                      <a16:creationId xmlns:a16="http://schemas.microsoft.com/office/drawing/2014/main" id="{37EA44D4-CE1A-4809-887F-A6ED9384334D}"/>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5" name="אליפסה 44">
                  <a:extLst>
                    <a:ext uri="{FF2B5EF4-FFF2-40B4-BE49-F238E27FC236}">
                      <a16:creationId xmlns:a16="http://schemas.microsoft.com/office/drawing/2014/main" id="{0DFEBE6D-74FE-40B5-BDED-090C02997F34}"/>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2</m:t>
                            </m:r>
                          </m:sub>
                        </m:sSub>
                      </m:oMath>
                    </m:oMathPara>
                  </a14:m>
                  <a:endParaRPr lang="he-IL" dirty="0"/>
                </a:p>
              </p:txBody>
            </p:sp>
          </mc:Choice>
          <mc:Fallback xmlns="">
            <p:sp>
              <p:nvSpPr>
                <p:cNvPr id="45" name="אליפסה 44">
                  <a:extLst>
                    <a:ext uri="{FF2B5EF4-FFF2-40B4-BE49-F238E27FC236}">
                      <a16:creationId xmlns:a16="http://schemas.microsoft.com/office/drawing/2014/main" id="{0DFEBE6D-74FE-40B5-BDED-090C02997F34}"/>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6" name="אליפסה 45">
                  <a:extLst>
                    <a:ext uri="{FF2B5EF4-FFF2-40B4-BE49-F238E27FC236}">
                      <a16:creationId xmlns:a16="http://schemas.microsoft.com/office/drawing/2014/main" id="{D5284626-9825-4A08-AA4B-A5AA4BCB7691}"/>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46" name="אליפסה 45">
                  <a:extLst>
                    <a:ext uri="{FF2B5EF4-FFF2-40B4-BE49-F238E27FC236}">
                      <a16:creationId xmlns:a16="http://schemas.microsoft.com/office/drawing/2014/main" id="{D5284626-9825-4A08-AA4B-A5AA4BCB7691}"/>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3"/>
                  <a:stretch>
                    <a:fillRect/>
                  </a:stretch>
                </a:blipFill>
              </p:spPr>
              <p:txBody>
                <a:bodyPr/>
                <a:lstStyle/>
                <a:p>
                  <a:r>
                    <a:rPr lang="he-IL">
                      <a:noFill/>
                    </a:rPr>
                    <a:t> </a:t>
                  </a:r>
                </a:p>
              </p:txBody>
            </p:sp>
          </mc:Fallback>
        </mc:AlternateContent>
      </p:grpSp>
      <p:grpSp>
        <p:nvGrpSpPr>
          <p:cNvPr id="47" name="קבוצה 46">
            <a:extLst>
              <a:ext uri="{FF2B5EF4-FFF2-40B4-BE49-F238E27FC236}">
                <a16:creationId xmlns:a16="http://schemas.microsoft.com/office/drawing/2014/main" id="{3E030DE4-D08C-4DA5-9073-5BA3726B09B4}"/>
              </a:ext>
            </a:extLst>
          </p:cNvPr>
          <p:cNvGrpSpPr/>
          <p:nvPr/>
        </p:nvGrpSpPr>
        <p:grpSpPr>
          <a:xfrm>
            <a:off x="9077574" y="3278389"/>
            <a:ext cx="2768904" cy="744980"/>
            <a:chOff x="1588709" y="3253062"/>
            <a:chExt cx="2768904" cy="744980"/>
          </a:xfrm>
        </p:grpSpPr>
        <mc:AlternateContent xmlns:mc="http://schemas.openxmlformats.org/markup-compatibility/2006" xmlns:a14="http://schemas.microsoft.com/office/drawing/2010/main">
          <mc:Choice Requires="a14">
            <p:sp>
              <p:nvSpPr>
                <p:cNvPr id="48" name="אליפסה 47">
                  <a:extLst>
                    <a:ext uri="{FF2B5EF4-FFF2-40B4-BE49-F238E27FC236}">
                      <a16:creationId xmlns:a16="http://schemas.microsoft.com/office/drawing/2014/main" id="{BCD7CE0F-2FEC-416B-9C5A-B95E7C57816C}"/>
                    </a:ext>
                  </a:extLst>
                </p:cNvPr>
                <p:cNvSpPr/>
                <p:nvPr/>
              </p:nvSpPr>
              <p:spPr>
                <a:xfrm>
                  <a:off x="1588709" y="3253062"/>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48" name="אליפסה 47">
                  <a:extLst>
                    <a:ext uri="{FF2B5EF4-FFF2-40B4-BE49-F238E27FC236}">
                      <a16:creationId xmlns:a16="http://schemas.microsoft.com/office/drawing/2014/main" id="{BCD7CE0F-2FEC-416B-9C5A-B95E7C57816C}"/>
                    </a:ext>
                  </a:extLst>
                </p:cNvPr>
                <p:cNvSpPr>
                  <a:spLocks noRot="1" noChangeAspect="1" noMove="1" noResize="1" noEditPoints="1" noAdjustHandles="1" noChangeArrowheads="1" noChangeShapeType="1" noTextEdit="1"/>
                </p:cNvSpPr>
                <p:nvPr/>
              </p:nvSpPr>
              <p:spPr>
                <a:xfrm>
                  <a:off x="1588709" y="3253062"/>
                  <a:ext cx="786810" cy="733646"/>
                </a:xfrm>
                <a:prstGeom prst="ellipse">
                  <a:avLst/>
                </a:prstGeom>
                <a:blipFill>
                  <a:blip r:embed="rId3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9" name="אליפסה 48">
                  <a:extLst>
                    <a:ext uri="{FF2B5EF4-FFF2-40B4-BE49-F238E27FC236}">
                      <a16:creationId xmlns:a16="http://schemas.microsoft.com/office/drawing/2014/main" id="{A4F4F17D-6185-4818-BC14-75645EAE85A9}"/>
                    </a:ext>
                  </a:extLst>
                </p:cNvPr>
                <p:cNvSpPr/>
                <p:nvPr/>
              </p:nvSpPr>
              <p:spPr>
                <a:xfrm>
                  <a:off x="2581081"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3</m:t>
                            </m:r>
                          </m:sub>
                        </m:sSub>
                      </m:oMath>
                    </m:oMathPara>
                  </a14:m>
                  <a:endParaRPr lang="he-IL" dirty="0"/>
                </a:p>
              </p:txBody>
            </p:sp>
          </mc:Choice>
          <mc:Fallback xmlns="">
            <p:sp>
              <p:nvSpPr>
                <p:cNvPr id="49" name="אליפסה 48">
                  <a:extLst>
                    <a:ext uri="{FF2B5EF4-FFF2-40B4-BE49-F238E27FC236}">
                      <a16:creationId xmlns:a16="http://schemas.microsoft.com/office/drawing/2014/main" id="{A4F4F17D-6185-4818-BC14-75645EAE85A9}"/>
                    </a:ext>
                  </a:extLst>
                </p:cNvPr>
                <p:cNvSpPr>
                  <a:spLocks noRot="1" noChangeAspect="1" noMove="1" noResize="1" noEditPoints="1" noAdjustHandles="1" noChangeArrowheads="1" noChangeShapeType="1" noTextEdit="1"/>
                </p:cNvSpPr>
                <p:nvPr/>
              </p:nvSpPr>
              <p:spPr>
                <a:xfrm>
                  <a:off x="2581081" y="3264396"/>
                  <a:ext cx="786810" cy="733646"/>
                </a:xfrm>
                <a:prstGeom prst="ellipse">
                  <a:avLst/>
                </a:prstGeom>
                <a:blipFill>
                  <a:blip r:embed="rId3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אליפסה 49">
                  <a:extLst>
                    <a:ext uri="{FF2B5EF4-FFF2-40B4-BE49-F238E27FC236}">
                      <a16:creationId xmlns:a16="http://schemas.microsoft.com/office/drawing/2014/main" id="{4501A0E0-4BEC-4284-BEED-2597CDCDD05E}"/>
                    </a:ext>
                  </a:extLst>
                </p:cNvPr>
                <p:cNvSpPr/>
                <p:nvPr/>
              </p:nvSpPr>
              <p:spPr>
                <a:xfrm>
                  <a:off x="3570803" y="3264396"/>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50" name="אליפסה 49">
                  <a:extLst>
                    <a:ext uri="{FF2B5EF4-FFF2-40B4-BE49-F238E27FC236}">
                      <a16:creationId xmlns:a16="http://schemas.microsoft.com/office/drawing/2014/main" id="{4501A0E0-4BEC-4284-BEED-2597CDCDD05E}"/>
                    </a:ext>
                  </a:extLst>
                </p:cNvPr>
                <p:cNvSpPr>
                  <a:spLocks noRot="1" noChangeAspect="1" noMove="1" noResize="1" noEditPoints="1" noAdjustHandles="1" noChangeArrowheads="1" noChangeShapeType="1" noTextEdit="1"/>
                </p:cNvSpPr>
                <p:nvPr/>
              </p:nvSpPr>
              <p:spPr>
                <a:xfrm>
                  <a:off x="3570803" y="3264396"/>
                  <a:ext cx="786810" cy="733646"/>
                </a:xfrm>
                <a:prstGeom prst="ellipse">
                  <a:avLst/>
                </a:prstGeom>
                <a:blipFill>
                  <a:blip r:embed="rId36"/>
                  <a:stretch>
                    <a:fillRect/>
                  </a:stretch>
                </a:blipFill>
              </p:spPr>
              <p:txBody>
                <a:bodyPr/>
                <a:lstStyle/>
                <a:p>
                  <a:r>
                    <a:rPr lang="he-IL">
                      <a:noFill/>
                    </a:rPr>
                    <a:t> </a:t>
                  </a:r>
                </a:p>
              </p:txBody>
            </p:sp>
          </mc:Fallback>
        </mc:AlternateContent>
      </p:grpSp>
      <p:cxnSp>
        <p:nvCxnSpPr>
          <p:cNvPr id="51" name="מחבר ישר 50">
            <a:extLst>
              <a:ext uri="{FF2B5EF4-FFF2-40B4-BE49-F238E27FC236}">
                <a16:creationId xmlns:a16="http://schemas.microsoft.com/office/drawing/2014/main" id="{821C223F-DB51-4FB2-AE74-924BEAA84B06}"/>
              </a:ext>
            </a:extLst>
          </p:cNvPr>
          <p:cNvCxnSpPr>
            <a:cxnSpLocks/>
            <a:stCxn id="8" idx="4"/>
            <a:endCxn id="22" idx="7"/>
          </p:cNvCxnSpPr>
          <p:nvPr/>
        </p:nvCxnSpPr>
        <p:spPr>
          <a:xfrm flipH="1">
            <a:off x="1722407" y="1382233"/>
            <a:ext cx="614509" cy="544203"/>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מחבר ישר 51">
            <a:extLst>
              <a:ext uri="{FF2B5EF4-FFF2-40B4-BE49-F238E27FC236}">
                <a16:creationId xmlns:a16="http://schemas.microsoft.com/office/drawing/2014/main" id="{FF999A20-C6BF-4BB3-88D4-0415271CC946}"/>
              </a:ext>
            </a:extLst>
          </p:cNvPr>
          <p:cNvCxnSpPr>
            <a:cxnSpLocks/>
            <a:endCxn id="41" idx="1"/>
          </p:cNvCxnSpPr>
          <p:nvPr/>
        </p:nvCxnSpPr>
        <p:spPr>
          <a:xfrm>
            <a:off x="1267973" y="2503524"/>
            <a:ext cx="336828" cy="794344"/>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מחבר ישר 53">
            <a:extLst>
              <a:ext uri="{FF2B5EF4-FFF2-40B4-BE49-F238E27FC236}">
                <a16:creationId xmlns:a16="http://schemas.microsoft.com/office/drawing/2014/main" id="{6296648C-5299-4C89-80C7-1BAD7F4AA0DE}"/>
              </a:ext>
            </a:extLst>
          </p:cNvPr>
          <p:cNvCxnSpPr>
            <a:cxnSpLocks/>
            <a:stCxn id="41" idx="3"/>
            <a:endCxn id="17" idx="0"/>
          </p:cNvCxnSpPr>
          <p:nvPr/>
        </p:nvCxnSpPr>
        <p:spPr>
          <a:xfrm flipH="1">
            <a:off x="1576702" y="3816634"/>
            <a:ext cx="28099" cy="645827"/>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מחבר ישר 56">
            <a:extLst>
              <a:ext uri="{FF2B5EF4-FFF2-40B4-BE49-F238E27FC236}">
                <a16:creationId xmlns:a16="http://schemas.microsoft.com/office/drawing/2014/main" id="{7A876386-D833-4770-875E-429770808E14}"/>
              </a:ext>
            </a:extLst>
          </p:cNvPr>
          <p:cNvCxnSpPr>
            <a:cxnSpLocks/>
            <a:stCxn id="9" idx="3"/>
            <a:endCxn id="23" idx="0"/>
          </p:cNvCxnSpPr>
          <p:nvPr/>
        </p:nvCxnSpPr>
        <p:spPr>
          <a:xfrm flipH="1">
            <a:off x="2376144" y="1274793"/>
            <a:ext cx="614509" cy="570081"/>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מחבר ישר 58">
            <a:extLst>
              <a:ext uri="{FF2B5EF4-FFF2-40B4-BE49-F238E27FC236}">
                <a16:creationId xmlns:a16="http://schemas.microsoft.com/office/drawing/2014/main" id="{8A72EB5C-C8DE-4C99-B2A6-717BD0BCF69F}"/>
              </a:ext>
            </a:extLst>
          </p:cNvPr>
          <p:cNvCxnSpPr>
            <a:cxnSpLocks/>
            <a:endCxn id="41" idx="7"/>
          </p:cNvCxnSpPr>
          <p:nvPr/>
        </p:nvCxnSpPr>
        <p:spPr>
          <a:xfrm flipH="1">
            <a:off x="2161159" y="2503373"/>
            <a:ext cx="95488" cy="794495"/>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מחבר ישר 60">
            <a:extLst>
              <a:ext uri="{FF2B5EF4-FFF2-40B4-BE49-F238E27FC236}">
                <a16:creationId xmlns:a16="http://schemas.microsoft.com/office/drawing/2014/main" id="{BCBA8098-F1B9-42FE-A78B-964046144050}"/>
              </a:ext>
            </a:extLst>
          </p:cNvPr>
          <p:cNvCxnSpPr>
            <a:cxnSpLocks/>
            <a:stCxn id="41" idx="5"/>
            <a:endCxn id="14" idx="0"/>
          </p:cNvCxnSpPr>
          <p:nvPr/>
        </p:nvCxnSpPr>
        <p:spPr>
          <a:xfrm>
            <a:off x="2161159" y="3816634"/>
            <a:ext cx="282326" cy="638181"/>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מחבר ישר 66">
            <a:extLst>
              <a:ext uri="{FF2B5EF4-FFF2-40B4-BE49-F238E27FC236}">
                <a16:creationId xmlns:a16="http://schemas.microsoft.com/office/drawing/2014/main" id="{9C876A89-8A61-4173-BE7D-09D4D24F15E5}"/>
              </a:ext>
            </a:extLst>
          </p:cNvPr>
          <p:cNvCxnSpPr>
            <a:cxnSpLocks/>
            <a:endCxn id="27" idx="0"/>
          </p:cNvCxnSpPr>
          <p:nvPr/>
        </p:nvCxnSpPr>
        <p:spPr>
          <a:xfrm flipH="1">
            <a:off x="5769823" y="1321786"/>
            <a:ext cx="62099" cy="427271"/>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מחבר ישר 69">
            <a:extLst>
              <a:ext uri="{FF2B5EF4-FFF2-40B4-BE49-F238E27FC236}">
                <a16:creationId xmlns:a16="http://schemas.microsoft.com/office/drawing/2014/main" id="{23F4CE98-9C56-45DD-B2A9-2ABEE26462FB}"/>
              </a:ext>
            </a:extLst>
          </p:cNvPr>
          <p:cNvCxnSpPr>
            <a:cxnSpLocks/>
            <a:stCxn id="27" idx="4"/>
            <a:endCxn id="45" idx="1"/>
          </p:cNvCxnSpPr>
          <p:nvPr/>
        </p:nvCxnSpPr>
        <p:spPr>
          <a:xfrm>
            <a:off x="5769823" y="2482703"/>
            <a:ext cx="596220" cy="916265"/>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מחבר ישר 71">
            <a:extLst>
              <a:ext uri="{FF2B5EF4-FFF2-40B4-BE49-F238E27FC236}">
                <a16:creationId xmlns:a16="http://schemas.microsoft.com/office/drawing/2014/main" id="{60DF08AB-4467-4113-AB0B-42118C9AECE4}"/>
              </a:ext>
            </a:extLst>
          </p:cNvPr>
          <p:cNvCxnSpPr>
            <a:cxnSpLocks/>
            <a:endCxn id="18" idx="7"/>
          </p:cNvCxnSpPr>
          <p:nvPr/>
        </p:nvCxnSpPr>
        <p:spPr>
          <a:xfrm flipH="1">
            <a:off x="6402953" y="4012035"/>
            <a:ext cx="158370" cy="612435"/>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מחבר ישר 74">
            <a:extLst>
              <a:ext uri="{FF2B5EF4-FFF2-40B4-BE49-F238E27FC236}">
                <a16:creationId xmlns:a16="http://schemas.microsoft.com/office/drawing/2014/main" id="{8A834A4E-ACA9-4458-8BFD-6236C7F40961}"/>
              </a:ext>
            </a:extLst>
          </p:cNvPr>
          <p:cNvCxnSpPr>
            <a:cxnSpLocks/>
            <a:stCxn id="12" idx="3"/>
            <a:endCxn id="28" idx="0"/>
          </p:cNvCxnSpPr>
          <p:nvPr/>
        </p:nvCxnSpPr>
        <p:spPr>
          <a:xfrm flipH="1">
            <a:off x="6701739" y="1264160"/>
            <a:ext cx="37919" cy="510775"/>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מחבר ישר 76">
            <a:extLst>
              <a:ext uri="{FF2B5EF4-FFF2-40B4-BE49-F238E27FC236}">
                <a16:creationId xmlns:a16="http://schemas.microsoft.com/office/drawing/2014/main" id="{D58F902E-D10C-4429-8FAD-6383CA3A2AE4}"/>
              </a:ext>
            </a:extLst>
          </p:cNvPr>
          <p:cNvCxnSpPr>
            <a:cxnSpLocks/>
            <a:stCxn id="28" idx="4"/>
            <a:endCxn id="45" idx="7"/>
          </p:cNvCxnSpPr>
          <p:nvPr/>
        </p:nvCxnSpPr>
        <p:spPr>
          <a:xfrm>
            <a:off x="6701739" y="2508581"/>
            <a:ext cx="220662" cy="890387"/>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מחבר ישר 78">
            <a:extLst>
              <a:ext uri="{FF2B5EF4-FFF2-40B4-BE49-F238E27FC236}">
                <a16:creationId xmlns:a16="http://schemas.microsoft.com/office/drawing/2014/main" id="{B3F2381D-01B5-4859-BDC9-9CE8E283082D}"/>
              </a:ext>
            </a:extLst>
          </p:cNvPr>
          <p:cNvCxnSpPr>
            <a:cxnSpLocks/>
          </p:cNvCxnSpPr>
          <p:nvPr/>
        </p:nvCxnSpPr>
        <p:spPr>
          <a:xfrm>
            <a:off x="6942977" y="3937695"/>
            <a:ext cx="332801" cy="657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מחבר ישר 82">
            <a:extLst>
              <a:ext uri="{FF2B5EF4-FFF2-40B4-BE49-F238E27FC236}">
                <a16:creationId xmlns:a16="http://schemas.microsoft.com/office/drawing/2014/main" id="{2BB92752-A256-4E33-B546-1A3DD523C3D9}"/>
              </a:ext>
            </a:extLst>
          </p:cNvPr>
          <p:cNvCxnSpPr>
            <a:cxnSpLocks/>
            <a:stCxn id="11" idx="5"/>
            <a:endCxn id="32" idx="0"/>
          </p:cNvCxnSpPr>
          <p:nvPr/>
        </p:nvCxnSpPr>
        <p:spPr>
          <a:xfrm flipH="1">
            <a:off x="9980394" y="1264160"/>
            <a:ext cx="118996" cy="514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מחבר ישר 84">
            <a:extLst>
              <a:ext uri="{FF2B5EF4-FFF2-40B4-BE49-F238E27FC236}">
                <a16:creationId xmlns:a16="http://schemas.microsoft.com/office/drawing/2014/main" id="{6982A96D-2480-4F40-9D75-9A6BC5ADD52F}"/>
              </a:ext>
            </a:extLst>
          </p:cNvPr>
          <p:cNvCxnSpPr>
            <a:cxnSpLocks/>
            <a:endCxn id="49" idx="1"/>
          </p:cNvCxnSpPr>
          <p:nvPr/>
        </p:nvCxnSpPr>
        <p:spPr>
          <a:xfrm>
            <a:off x="9878955" y="2523931"/>
            <a:ext cx="306217" cy="873232"/>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מחבר ישר 86">
            <a:extLst>
              <a:ext uri="{FF2B5EF4-FFF2-40B4-BE49-F238E27FC236}">
                <a16:creationId xmlns:a16="http://schemas.microsoft.com/office/drawing/2014/main" id="{C2B07CBE-DECB-4305-809C-1F0C8843654D}"/>
              </a:ext>
            </a:extLst>
          </p:cNvPr>
          <p:cNvCxnSpPr>
            <a:cxnSpLocks/>
            <a:stCxn id="49" idx="3"/>
            <a:endCxn id="19" idx="0"/>
          </p:cNvCxnSpPr>
          <p:nvPr/>
        </p:nvCxnSpPr>
        <p:spPr>
          <a:xfrm flipH="1">
            <a:off x="9886048" y="3915929"/>
            <a:ext cx="299124" cy="633299"/>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מחבר ישר 88">
            <a:extLst>
              <a:ext uri="{FF2B5EF4-FFF2-40B4-BE49-F238E27FC236}">
                <a16:creationId xmlns:a16="http://schemas.microsoft.com/office/drawing/2014/main" id="{F6756366-603C-4D80-9B9F-9EEC4EAA8846}"/>
              </a:ext>
            </a:extLst>
          </p:cNvPr>
          <p:cNvCxnSpPr>
            <a:cxnSpLocks/>
            <a:endCxn id="33" idx="0"/>
          </p:cNvCxnSpPr>
          <p:nvPr/>
        </p:nvCxnSpPr>
        <p:spPr>
          <a:xfrm>
            <a:off x="10849538" y="1360099"/>
            <a:ext cx="62772" cy="444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מחבר ישר 90">
            <a:extLst>
              <a:ext uri="{FF2B5EF4-FFF2-40B4-BE49-F238E27FC236}">
                <a16:creationId xmlns:a16="http://schemas.microsoft.com/office/drawing/2014/main" id="{4C98078A-8A37-45A8-AF81-6DA3191ABA6D}"/>
              </a:ext>
            </a:extLst>
          </p:cNvPr>
          <p:cNvCxnSpPr>
            <a:cxnSpLocks/>
            <a:endCxn id="49" idx="7"/>
          </p:cNvCxnSpPr>
          <p:nvPr/>
        </p:nvCxnSpPr>
        <p:spPr>
          <a:xfrm flipH="1">
            <a:off x="10741530" y="2543517"/>
            <a:ext cx="114244" cy="853646"/>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מחבר ישר 92">
            <a:extLst>
              <a:ext uri="{FF2B5EF4-FFF2-40B4-BE49-F238E27FC236}">
                <a16:creationId xmlns:a16="http://schemas.microsoft.com/office/drawing/2014/main" id="{6804C0B2-F69E-4734-A647-1700C7F05660}"/>
              </a:ext>
            </a:extLst>
          </p:cNvPr>
          <p:cNvCxnSpPr>
            <a:cxnSpLocks/>
            <a:stCxn id="49" idx="5"/>
            <a:endCxn id="16" idx="7"/>
          </p:cNvCxnSpPr>
          <p:nvPr/>
        </p:nvCxnSpPr>
        <p:spPr>
          <a:xfrm>
            <a:off x="10741530" y="3915929"/>
            <a:ext cx="289480" cy="729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מחבר חץ ישר 99">
            <a:extLst>
              <a:ext uri="{FF2B5EF4-FFF2-40B4-BE49-F238E27FC236}">
                <a16:creationId xmlns:a16="http://schemas.microsoft.com/office/drawing/2014/main" id="{1C0B4CC2-9808-4C62-AFEE-FFB94728B909}"/>
              </a:ext>
            </a:extLst>
          </p:cNvPr>
          <p:cNvCxnSpPr>
            <a:stCxn id="8" idx="3"/>
            <a:endCxn id="21" idx="0"/>
          </p:cNvCxnSpPr>
          <p:nvPr/>
        </p:nvCxnSpPr>
        <p:spPr>
          <a:xfrm flipH="1">
            <a:off x="546187" y="1274793"/>
            <a:ext cx="1512550" cy="57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מחבר חץ ישר 100">
            <a:extLst>
              <a:ext uri="{FF2B5EF4-FFF2-40B4-BE49-F238E27FC236}">
                <a16:creationId xmlns:a16="http://schemas.microsoft.com/office/drawing/2014/main" id="{CE76BA97-0175-4A2C-B27B-261F25D283A8}"/>
              </a:ext>
            </a:extLst>
          </p:cNvPr>
          <p:cNvCxnSpPr>
            <a:cxnSpLocks/>
            <a:stCxn id="21" idx="4"/>
            <a:endCxn id="40" idx="0"/>
          </p:cNvCxnSpPr>
          <p:nvPr/>
        </p:nvCxnSpPr>
        <p:spPr>
          <a:xfrm>
            <a:off x="546187" y="2578520"/>
            <a:ext cx="344421" cy="600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מחבר חץ ישר 102">
            <a:extLst>
              <a:ext uri="{FF2B5EF4-FFF2-40B4-BE49-F238E27FC236}">
                <a16:creationId xmlns:a16="http://schemas.microsoft.com/office/drawing/2014/main" id="{0BE34954-7AD2-45BD-93A3-20DD76A12D43}"/>
              </a:ext>
            </a:extLst>
          </p:cNvPr>
          <p:cNvCxnSpPr>
            <a:cxnSpLocks/>
            <a:stCxn id="40" idx="5"/>
            <a:endCxn id="17" idx="1"/>
          </p:cNvCxnSpPr>
          <p:nvPr/>
        </p:nvCxnSpPr>
        <p:spPr>
          <a:xfrm>
            <a:off x="1168787" y="3805300"/>
            <a:ext cx="129736" cy="7646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מחבר חץ ישר 104">
            <a:extLst>
              <a:ext uri="{FF2B5EF4-FFF2-40B4-BE49-F238E27FC236}">
                <a16:creationId xmlns:a16="http://schemas.microsoft.com/office/drawing/2014/main" id="{480E6F9A-BDB0-4436-890F-1DA526BD0AF1}"/>
              </a:ext>
            </a:extLst>
          </p:cNvPr>
          <p:cNvCxnSpPr>
            <a:cxnSpLocks/>
            <a:stCxn id="9" idx="5"/>
            <a:endCxn id="24" idx="0"/>
          </p:cNvCxnSpPr>
          <p:nvPr/>
        </p:nvCxnSpPr>
        <p:spPr>
          <a:xfrm flipH="1">
            <a:off x="3274185" y="1274793"/>
            <a:ext cx="272826" cy="5442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מחבר חץ ישר 106">
            <a:extLst>
              <a:ext uri="{FF2B5EF4-FFF2-40B4-BE49-F238E27FC236}">
                <a16:creationId xmlns:a16="http://schemas.microsoft.com/office/drawing/2014/main" id="{13445714-B454-4947-B6B7-E55053928042}"/>
              </a:ext>
            </a:extLst>
          </p:cNvPr>
          <p:cNvCxnSpPr>
            <a:cxnSpLocks/>
            <a:stCxn id="24" idx="4"/>
            <a:endCxn id="42" idx="7"/>
          </p:cNvCxnSpPr>
          <p:nvPr/>
        </p:nvCxnSpPr>
        <p:spPr>
          <a:xfrm flipH="1">
            <a:off x="3150881" y="2552642"/>
            <a:ext cx="123304" cy="74522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מחבר חץ ישר 108">
            <a:extLst>
              <a:ext uri="{FF2B5EF4-FFF2-40B4-BE49-F238E27FC236}">
                <a16:creationId xmlns:a16="http://schemas.microsoft.com/office/drawing/2014/main" id="{9203A459-8E77-49BC-BFAE-599ECB3497C6}"/>
              </a:ext>
            </a:extLst>
          </p:cNvPr>
          <p:cNvCxnSpPr>
            <a:cxnSpLocks/>
            <a:endCxn id="14" idx="6"/>
          </p:cNvCxnSpPr>
          <p:nvPr/>
        </p:nvCxnSpPr>
        <p:spPr>
          <a:xfrm flipH="1">
            <a:off x="2836890" y="3924074"/>
            <a:ext cx="190991" cy="8975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2" name="מחבר חץ ישר 111">
            <a:extLst>
              <a:ext uri="{FF2B5EF4-FFF2-40B4-BE49-F238E27FC236}">
                <a16:creationId xmlns:a16="http://schemas.microsoft.com/office/drawing/2014/main" id="{23E8BFF0-3749-484A-802D-B147588D54D7}"/>
              </a:ext>
            </a:extLst>
          </p:cNvPr>
          <p:cNvCxnSpPr>
            <a:cxnSpLocks/>
            <a:stCxn id="10" idx="3"/>
            <a:endCxn id="26" idx="0"/>
          </p:cNvCxnSpPr>
          <p:nvPr/>
        </p:nvCxnSpPr>
        <p:spPr>
          <a:xfrm flipH="1">
            <a:off x="4871782" y="1274793"/>
            <a:ext cx="921949" cy="5001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מחבר חץ ישר 113">
            <a:extLst>
              <a:ext uri="{FF2B5EF4-FFF2-40B4-BE49-F238E27FC236}">
                <a16:creationId xmlns:a16="http://schemas.microsoft.com/office/drawing/2014/main" id="{FB983816-3C85-422B-B731-C20686287D6F}"/>
              </a:ext>
            </a:extLst>
          </p:cNvPr>
          <p:cNvCxnSpPr>
            <a:cxnSpLocks/>
            <a:stCxn id="26" idx="4"/>
            <a:endCxn id="44" idx="0"/>
          </p:cNvCxnSpPr>
          <p:nvPr/>
        </p:nvCxnSpPr>
        <p:spPr>
          <a:xfrm>
            <a:off x="4871782" y="2508581"/>
            <a:ext cx="780068" cy="771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6" name="מחבר חץ ישר 115">
            <a:extLst>
              <a:ext uri="{FF2B5EF4-FFF2-40B4-BE49-F238E27FC236}">
                <a16:creationId xmlns:a16="http://schemas.microsoft.com/office/drawing/2014/main" id="{98D84E98-2A01-45D7-90CF-D1811B9FE256}"/>
              </a:ext>
            </a:extLst>
          </p:cNvPr>
          <p:cNvCxnSpPr>
            <a:cxnSpLocks/>
            <a:endCxn id="18" idx="0"/>
          </p:cNvCxnSpPr>
          <p:nvPr/>
        </p:nvCxnSpPr>
        <p:spPr>
          <a:xfrm>
            <a:off x="5889573" y="3980175"/>
            <a:ext cx="235201" cy="5368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9" name="מחבר חץ ישר 118">
            <a:extLst>
              <a:ext uri="{FF2B5EF4-FFF2-40B4-BE49-F238E27FC236}">
                <a16:creationId xmlns:a16="http://schemas.microsoft.com/office/drawing/2014/main" id="{78AB54F6-228D-4690-A160-06CC0469F6CF}"/>
              </a:ext>
            </a:extLst>
          </p:cNvPr>
          <p:cNvCxnSpPr>
            <a:cxnSpLocks/>
            <a:stCxn id="12" idx="5"/>
            <a:endCxn id="29" idx="0"/>
          </p:cNvCxnSpPr>
          <p:nvPr/>
        </p:nvCxnSpPr>
        <p:spPr>
          <a:xfrm>
            <a:off x="7296016" y="1264160"/>
            <a:ext cx="303764" cy="484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1" name="מחבר חץ ישר 120">
            <a:extLst>
              <a:ext uri="{FF2B5EF4-FFF2-40B4-BE49-F238E27FC236}">
                <a16:creationId xmlns:a16="http://schemas.microsoft.com/office/drawing/2014/main" id="{C46B2F9C-AC8F-4DE8-955D-CBA714F6DFF7}"/>
              </a:ext>
            </a:extLst>
          </p:cNvPr>
          <p:cNvCxnSpPr>
            <a:cxnSpLocks/>
            <a:stCxn id="29" idx="4"/>
            <a:endCxn id="46" idx="7"/>
          </p:cNvCxnSpPr>
          <p:nvPr/>
        </p:nvCxnSpPr>
        <p:spPr>
          <a:xfrm>
            <a:off x="7599780" y="2482703"/>
            <a:ext cx="312343" cy="916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מחבר חץ ישר 122">
            <a:extLst>
              <a:ext uri="{FF2B5EF4-FFF2-40B4-BE49-F238E27FC236}">
                <a16:creationId xmlns:a16="http://schemas.microsoft.com/office/drawing/2014/main" id="{074A9314-5716-4265-A77D-96D2F8FDE327}"/>
              </a:ext>
            </a:extLst>
          </p:cNvPr>
          <p:cNvCxnSpPr>
            <a:cxnSpLocks/>
            <a:endCxn id="15" idx="6"/>
          </p:cNvCxnSpPr>
          <p:nvPr/>
        </p:nvCxnSpPr>
        <p:spPr>
          <a:xfrm flipH="1">
            <a:off x="7411242" y="4031442"/>
            <a:ext cx="337914" cy="826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6" name="מחבר חץ ישר 125">
            <a:extLst>
              <a:ext uri="{FF2B5EF4-FFF2-40B4-BE49-F238E27FC236}">
                <a16:creationId xmlns:a16="http://schemas.microsoft.com/office/drawing/2014/main" id="{DB734363-E725-4946-B55D-F2A2DA949339}"/>
              </a:ext>
            </a:extLst>
          </p:cNvPr>
          <p:cNvCxnSpPr/>
          <p:nvPr/>
        </p:nvCxnSpPr>
        <p:spPr>
          <a:xfrm flipH="1">
            <a:off x="8941571" y="1290599"/>
            <a:ext cx="619862" cy="5690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7" name="מחבר חץ ישר 126">
            <a:extLst>
              <a:ext uri="{FF2B5EF4-FFF2-40B4-BE49-F238E27FC236}">
                <a16:creationId xmlns:a16="http://schemas.microsoft.com/office/drawing/2014/main" id="{782F422F-1392-4AB0-A2C7-99593C1A81E3}"/>
              </a:ext>
            </a:extLst>
          </p:cNvPr>
          <p:cNvCxnSpPr>
            <a:cxnSpLocks/>
            <a:stCxn id="31" idx="4"/>
            <a:endCxn id="48" idx="0"/>
          </p:cNvCxnSpPr>
          <p:nvPr/>
        </p:nvCxnSpPr>
        <p:spPr>
          <a:xfrm>
            <a:off x="9082353" y="2538308"/>
            <a:ext cx="388626" cy="7400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מחבר חץ ישר 128">
            <a:extLst>
              <a:ext uri="{FF2B5EF4-FFF2-40B4-BE49-F238E27FC236}">
                <a16:creationId xmlns:a16="http://schemas.microsoft.com/office/drawing/2014/main" id="{5112DB73-02A9-42C2-82B0-CB06EA83263C}"/>
              </a:ext>
            </a:extLst>
          </p:cNvPr>
          <p:cNvCxnSpPr>
            <a:cxnSpLocks/>
            <a:endCxn id="19" idx="1"/>
          </p:cNvCxnSpPr>
          <p:nvPr/>
        </p:nvCxnSpPr>
        <p:spPr>
          <a:xfrm flipH="1">
            <a:off x="9607869" y="3985601"/>
            <a:ext cx="48040" cy="6710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3" name="מחבר חץ ישר 132">
            <a:extLst>
              <a:ext uri="{FF2B5EF4-FFF2-40B4-BE49-F238E27FC236}">
                <a16:creationId xmlns:a16="http://schemas.microsoft.com/office/drawing/2014/main" id="{B84F5C6B-1260-48C5-84DC-A41D2A4FE01A}"/>
              </a:ext>
            </a:extLst>
          </p:cNvPr>
          <p:cNvCxnSpPr>
            <a:cxnSpLocks/>
            <a:stCxn id="13" idx="5"/>
            <a:endCxn id="34" idx="0"/>
          </p:cNvCxnSpPr>
          <p:nvPr/>
        </p:nvCxnSpPr>
        <p:spPr>
          <a:xfrm>
            <a:off x="11031010" y="1274793"/>
            <a:ext cx="779341" cy="5039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מחבר חץ ישר 134">
            <a:extLst>
              <a:ext uri="{FF2B5EF4-FFF2-40B4-BE49-F238E27FC236}">
                <a16:creationId xmlns:a16="http://schemas.microsoft.com/office/drawing/2014/main" id="{D980DA57-C038-4CCD-8D15-0CB85714FFB5}"/>
              </a:ext>
            </a:extLst>
          </p:cNvPr>
          <p:cNvCxnSpPr>
            <a:cxnSpLocks/>
            <a:endCxn id="50" idx="0"/>
          </p:cNvCxnSpPr>
          <p:nvPr/>
        </p:nvCxnSpPr>
        <p:spPr>
          <a:xfrm flipH="1">
            <a:off x="11453073" y="2483848"/>
            <a:ext cx="423979" cy="805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7" name="מחבר חץ ישר 136">
            <a:extLst>
              <a:ext uri="{FF2B5EF4-FFF2-40B4-BE49-F238E27FC236}">
                <a16:creationId xmlns:a16="http://schemas.microsoft.com/office/drawing/2014/main" id="{BE0803F7-4921-46A9-9749-968111F83CFD}"/>
              </a:ext>
            </a:extLst>
          </p:cNvPr>
          <p:cNvCxnSpPr>
            <a:cxnSpLocks/>
            <a:endCxn id="16" idx="6"/>
          </p:cNvCxnSpPr>
          <p:nvPr/>
        </p:nvCxnSpPr>
        <p:spPr>
          <a:xfrm flipH="1">
            <a:off x="11146236" y="4023665"/>
            <a:ext cx="291005" cy="8810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מחבר חץ ישר 138">
            <a:extLst>
              <a:ext uri="{FF2B5EF4-FFF2-40B4-BE49-F238E27FC236}">
                <a16:creationId xmlns:a16="http://schemas.microsoft.com/office/drawing/2014/main" id="{7952C797-4D6D-40CF-9C5F-67E3A7884813}"/>
              </a:ext>
            </a:extLst>
          </p:cNvPr>
          <p:cNvCxnSpPr>
            <a:cxnSpLocks/>
          </p:cNvCxnSpPr>
          <p:nvPr/>
        </p:nvCxnSpPr>
        <p:spPr>
          <a:xfrm>
            <a:off x="152483" y="754912"/>
            <a:ext cx="6662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3" name="תיבת טקסט 142">
            <a:extLst>
              <a:ext uri="{FF2B5EF4-FFF2-40B4-BE49-F238E27FC236}">
                <a16:creationId xmlns:a16="http://schemas.microsoft.com/office/drawing/2014/main" id="{D6AE87E4-CFFB-4981-BEE7-50BA9821DCB7}"/>
              </a:ext>
            </a:extLst>
          </p:cNvPr>
          <p:cNvSpPr txBox="1"/>
          <p:nvPr/>
        </p:nvSpPr>
        <p:spPr>
          <a:xfrm>
            <a:off x="53275" y="419083"/>
            <a:ext cx="1317477" cy="369332"/>
          </a:xfrm>
          <a:prstGeom prst="rect">
            <a:avLst/>
          </a:prstGeom>
          <a:noFill/>
        </p:spPr>
        <p:txBody>
          <a:bodyPr wrap="none" rtlCol="1">
            <a:spAutoFit/>
          </a:bodyPr>
          <a:lstStyle/>
          <a:p>
            <a:r>
              <a:rPr lang="en-US" dirty="0"/>
              <a:t>Private path</a:t>
            </a:r>
            <a:endParaRPr lang="he-IL" dirty="0"/>
          </a:p>
        </p:txBody>
      </p:sp>
      <p:cxnSp>
        <p:nvCxnSpPr>
          <p:cNvPr id="144" name="מחבר ישר 143">
            <a:extLst>
              <a:ext uri="{FF2B5EF4-FFF2-40B4-BE49-F238E27FC236}">
                <a16:creationId xmlns:a16="http://schemas.microsoft.com/office/drawing/2014/main" id="{8F44AEE6-1170-4FE4-97EF-D92C6BB2332F}"/>
              </a:ext>
            </a:extLst>
          </p:cNvPr>
          <p:cNvCxnSpPr>
            <a:cxnSpLocks/>
          </p:cNvCxnSpPr>
          <p:nvPr/>
        </p:nvCxnSpPr>
        <p:spPr>
          <a:xfrm>
            <a:off x="139258" y="1181215"/>
            <a:ext cx="628033" cy="0"/>
          </a:xfrm>
          <a:prstGeom prst="line">
            <a:avLst/>
          </a:prstGeom>
        </p:spPr>
        <p:style>
          <a:lnRef idx="3">
            <a:schemeClr val="accent1"/>
          </a:lnRef>
          <a:fillRef idx="0">
            <a:schemeClr val="accent1"/>
          </a:fillRef>
          <a:effectRef idx="2">
            <a:schemeClr val="accent1"/>
          </a:effectRef>
          <a:fontRef idx="minor">
            <a:schemeClr val="tx1"/>
          </a:fontRef>
        </p:style>
      </p:cxnSp>
      <p:sp>
        <p:nvSpPr>
          <p:cNvPr id="146" name="תיבת טקסט 145">
            <a:extLst>
              <a:ext uri="{FF2B5EF4-FFF2-40B4-BE49-F238E27FC236}">
                <a16:creationId xmlns:a16="http://schemas.microsoft.com/office/drawing/2014/main" id="{20ED8766-4CA4-4922-8C04-C4892C12C62B}"/>
              </a:ext>
            </a:extLst>
          </p:cNvPr>
          <p:cNvSpPr txBox="1"/>
          <p:nvPr/>
        </p:nvSpPr>
        <p:spPr>
          <a:xfrm>
            <a:off x="24724" y="861763"/>
            <a:ext cx="1319272" cy="369332"/>
          </a:xfrm>
          <a:prstGeom prst="rect">
            <a:avLst/>
          </a:prstGeom>
          <a:noFill/>
        </p:spPr>
        <p:txBody>
          <a:bodyPr wrap="none" rtlCol="1">
            <a:spAutoFit/>
          </a:bodyPr>
          <a:lstStyle/>
          <a:p>
            <a:r>
              <a:rPr lang="en-US" dirty="0"/>
              <a:t>Shared path</a:t>
            </a:r>
            <a:endParaRPr lang="he-IL" dirty="0"/>
          </a:p>
        </p:txBody>
      </p:sp>
      <mc:AlternateContent xmlns:mc="http://schemas.openxmlformats.org/markup-compatibility/2006" xmlns:a14="http://schemas.microsoft.com/office/drawing/2010/main">
        <mc:Choice Requires="a14">
          <p:sp>
            <p:nvSpPr>
              <p:cNvPr id="86" name="אליפסה 85">
                <a:extLst>
                  <a:ext uri="{FF2B5EF4-FFF2-40B4-BE49-F238E27FC236}">
                    <a16:creationId xmlns:a16="http://schemas.microsoft.com/office/drawing/2014/main" id="{EAE01C90-069D-4986-8A42-102ECA1C73DB}"/>
                  </a:ext>
                </a:extLst>
              </p:cNvPr>
              <p:cNvSpPr/>
              <p:nvPr/>
            </p:nvSpPr>
            <p:spPr>
              <a:xfrm>
                <a:off x="3736328" y="652075"/>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oMath>
                  </m:oMathPara>
                </a14:m>
                <a:endParaRPr lang="he-IL" dirty="0"/>
              </a:p>
            </p:txBody>
          </p:sp>
        </mc:Choice>
        <mc:Fallback xmlns="">
          <p:sp>
            <p:nvSpPr>
              <p:cNvPr id="86" name="אליפסה 85">
                <a:extLst>
                  <a:ext uri="{FF2B5EF4-FFF2-40B4-BE49-F238E27FC236}">
                    <a16:creationId xmlns:a16="http://schemas.microsoft.com/office/drawing/2014/main" id="{EAE01C90-069D-4986-8A42-102ECA1C73DB}"/>
                  </a:ext>
                </a:extLst>
              </p:cNvPr>
              <p:cNvSpPr>
                <a:spLocks noRot="1" noChangeAspect="1" noMove="1" noResize="1" noEditPoints="1" noAdjustHandles="1" noChangeArrowheads="1" noChangeShapeType="1" noTextEdit="1"/>
              </p:cNvSpPr>
              <p:nvPr/>
            </p:nvSpPr>
            <p:spPr>
              <a:xfrm>
                <a:off x="3736328" y="652075"/>
                <a:ext cx="786810" cy="733646"/>
              </a:xfrm>
              <a:prstGeom prst="ellipse">
                <a:avLst/>
              </a:prstGeom>
              <a:blipFill>
                <a:blip r:embed="rId37"/>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0" name="אליפסה 89">
                <a:extLst>
                  <a:ext uri="{FF2B5EF4-FFF2-40B4-BE49-F238E27FC236}">
                    <a16:creationId xmlns:a16="http://schemas.microsoft.com/office/drawing/2014/main" id="{3F203269-E84D-4CC1-9C98-8DEC422AA023}"/>
                  </a:ext>
                </a:extLst>
              </p:cNvPr>
              <p:cNvSpPr/>
              <p:nvPr/>
            </p:nvSpPr>
            <p:spPr>
              <a:xfrm>
                <a:off x="4567006" y="66293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oMath>
                  </m:oMathPara>
                </a14:m>
                <a:endParaRPr lang="he-IL" dirty="0"/>
              </a:p>
            </p:txBody>
          </p:sp>
        </mc:Choice>
        <mc:Fallback xmlns="">
          <p:sp>
            <p:nvSpPr>
              <p:cNvPr id="90" name="אליפסה 89">
                <a:extLst>
                  <a:ext uri="{FF2B5EF4-FFF2-40B4-BE49-F238E27FC236}">
                    <a16:creationId xmlns:a16="http://schemas.microsoft.com/office/drawing/2014/main" id="{3F203269-E84D-4CC1-9C98-8DEC422AA023}"/>
                  </a:ext>
                </a:extLst>
              </p:cNvPr>
              <p:cNvSpPr>
                <a:spLocks noRot="1" noChangeAspect="1" noMove="1" noResize="1" noEditPoints="1" noAdjustHandles="1" noChangeArrowheads="1" noChangeShapeType="1" noTextEdit="1"/>
              </p:cNvSpPr>
              <p:nvPr/>
            </p:nvSpPr>
            <p:spPr>
              <a:xfrm>
                <a:off x="4567006" y="662930"/>
                <a:ext cx="786810" cy="733646"/>
              </a:xfrm>
              <a:prstGeom prst="ellipse">
                <a:avLst/>
              </a:prstGeom>
              <a:blipFill>
                <a:blip r:embed="rId38"/>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2" name="אליפסה 91">
                <a:extLst>
                  <a:ext uri="{FF2B5EF4-FFF2-40B4-BE49-F238E27FC236}">
                    <a16:creationId xmlns:a16="http://schemas.microsoft.com/office/drawing/2014/main" id="{5BFD8673-ADA0-4561-8569-08E13F6B9B18}"/>
                  </a:ext>
                </a:extLst>
              </p:cNvPr>
              <p:cNvSpPr/>
              <p:nvPr/>
            </p:nvSpPr>
            <p:spPr>
              <a:xfrm>
                <a:off x="7945785" y="60423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3</m:t>
                          </m:r>
                        </m:sub>
                      </m:sSub>
                    </m:oMath>
                  </m:oMathPara>
                </a14:m>
                <a:endParaRPr lang="he-IL" dirty="0"/>
              </a:p>
            </p:txBody>
          </p:sp>
        </mc:Choice>
        <mc:Fallback xmlns="">
          <p:sp>
            <p:nvSpPr>
              <p:cNvPr id="92" name="אליפסה 91">
                <a:extLst>
                  <a:ext uri="{FF2B5EF4-FFF2-40B4-BE49-F238E27FC236}">
                    <a16:creationId xmlns:a16="http://schemas.microsoft.com/office/drawing/2014/main" id="{5BFD8673-ADA0-4561-8569-08E13F6B9B18}"/>
                  </a:ext>
                </a:extLst>
              </p:cNvPr>
              <p:cNvSpPr>
                <a:spLocks noRot="1" noChangeAspect="1" noMove="1" noResize="1" noEditPoints="1" noAdjustHandles="1" noChangeArrowheads="1" noChangeShapeType="1" noTextEdit="1"/>
              </p:cNvSpPr>
              <p:nvPr/>
            </p:nvSpPr>
            <p:spPr>
              <a:xfrm>
                <a:off x="7945785" y="604237"/>
                <a:ext cx="786810" cy="733646"/>
              </a:xfrm>
              <a:prstGeom prst="ellipse">
                <a:avLst/>
              </a:prstGeom>
              <a:blipFill>
                <a:blip r:embed="rId39"/>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4" name="אליפסה 93">
                <a:extLst>
                  <a:ext uri="{FF2B5EF4-FFF2-40B4-BE49-F238E27FC236}">
                    <a16:creationId xmlns:a16="http://schemas.microsoft.com/office/drawing/2014/main" id="{E9703E84-2B2C-466E-A0C0-3362B1573A55}"/>
                  </a:ext>
                </a:extLst>
              </p:cNvPr>
              <p:cNvSpPr/>
              <p:nvPr/>
            </p:nvSpPr>
            <p:spPr>
              <a:xfrm>
                <a:off x="3651959"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1</m:t>
                          </m:r>
                        </m:sub>
                      </m:sSub>
                    </m:oMath>
                  </m:oMathPara>
                </a14:m>
                <a:endParaRPr lang="he-IL" dirty="0"/>
              </a:p>
            </p:txBody>
          </p:sp>
        </mc:Choice>
        <mc:Fallback xmlns="">
          <p:sp>
            <p:nvSpPr>
              <p:cNvPr id="94" name="אליפסה 93">
                <a:extLst>
                  <a:ext uri="{FF2B5EF4-FFF2-40B4-BE49-F238E27FC236}">
                    <a16:creationId xmlns:a16="http://schemas.microsoft.com/office/drawing/2014/main" id="{E9703E84-2B2C-466E-A0C0-3362B1573A55}"/>
                  </a:ext>
                </a:extLst>
              </p:cNvPr>
              <p:cNvSpPr>
                <a:spLocks noRot="1" noChangeAspect="1" noMove="1" noResize="1" noEditPoints="1" noAdjustHandles="1" noChangeArrowheads="1" noChangeShapeType="1" noTextEdit="1"/>
              </p:cNvSpPr>
              <p:nvPr/>
            </p:nvSpPr>
            <p:spPr>
              <a:xfrm>
                <a:off x="3651959" y="4485923"/>
                <a:ext cx="786810" cy="733646"/>
              </a:xfrm>
              <a:prstGeom prst="ellipse">
                <a:avLst/>
              </a:prstGeom>
              <a:blipFill>
                <a:blip r:embed="rId40"/>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5" name="אליפסה 94">
                <a:extLst>
                  <a:ext uri="{FF2B5EF4-FFF2-40B4-BE49-F238E27FC236}">
                    <a16:creationId xmlns:a16="http://schemas.microsoft.com/office/drawing/2014/main" id="{44CCB1B1-983E-42AE-B997-85FAE935977F}"/>
                  </a:ext>
                </a:extLst>
              </p:cNvPr>
              <p:cNvSpPr/>
              <p:nvPr/>
            </p:nvSpPr>
            <p:spPr>
              <a:xfrm>
                <a:off x="4460433" y="448592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2</m:t>
                          </m:r>
                        </m:sub>
                      </m:sSub>
                    </m:oMath>
                  </m:oMathPara>
                </a14:m>
                <a:endParaRPr lang="he-IL" dirty="0"/>
              </a:p>
            </p:txBody>
          </p:sp>
        </mc:Choice>
        <mc:Fallback xmlns="">
          <p:sp>
            <p:nvSpPr>
              <p:cNvPr id="95" name="אליפסה 94">
                <a:extLst>
                  <a:ext uri="{FF2B5EF4-FFF2-40B4-BE49-F238E27FC236}">
                    <a16:creationId xmlns:a16="http://schemas.microsoft.com/office/drawing/2014/main" id="{44CCB1B1-983E-42AE-B997-85FAE935977F}"/>
                  </a:ext>
                </a:extLst>
              </p:cNvPr>
              <p:cNvSpPr>
                <a:spLocks noRot="1" noChangeAspect="1" noMove="1" noResize="1" noEditPoints="1" noAdjustHandles="1" noChangeArrowheads="1" noChangeShapeType="1" noTextEdit="1"/>
              </p:cNvSpPr>
              <p:nvPr/>
            </p:nvSpPr>
            <p:spPr>
              <a:xfrm>
                <a:off x="4460433" y="4485923"/>
                <a:ext cx="786810" cy="733646"/>
              </a:xfrm>
              <a:prstGeom prst="ellipse">
                <a:avLst/>
              </a:prstGeom>
              <a:blipFill>
                <a:blip r:embed="rId41"/>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6" name="אליפסה 95">
                <a:extLst>
                  <a:ext uri="{FF2B5EF4-FFF2-40B4-BE49-F238E27FC236}">
                    <a16:creationId xmlns:a16="http://schemas.microsoft.com/office/drawing/2014/main" id="{53C24E42-34C3-4234-9AFA-5E4BC169DDEC}"/>
                  </a:ext>
                </a:extLst>
              </p:cNvPr>
              <p:cNvSpPr/>
              <p:nvPr/>
            </p:nvSpPr>
            <p:spPr>
              <a:xfrm>
                <a:off x="7951669" y="4507673"/>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rPr>
                            <m:t>3</m:t>
                          </m:r>
                        </m:sub>
                      </m:sSub>
                    </m:oMath>
                  </m:oMathPara>
                </a14:m>
                <a:endParaRPr lang="he-IL" dirty="0"/>
              </a:p>
            </p:txBody>
          </p:sp>
        </mc:Choice>
        <mc:Fallback xmlns="">
          <p:sp>
            <p:nvSpPr>
              <p:cNvPr id="96" name="אליפסה 95">
                <a:extLst>
                  <a:ext uri="{FF2B5EF4-FFF2-40B4-BE49-F238E27FC236}">
                    <a16:creationId xmlns:a16="http://schemas.microsoft.com/office/drawing/2014/main" id="{53C24E42-34C3-4234-9AFA-5E4BC169DDEC}"/>
                  </a:ext>
                </a:extLst>
              </p:cNvPr>
              <p:cNvSpPr>
                <a:spLocks noRot="1" noChangeAspect="1" noMove="1" noResize="1" noEditPoints="1" noAdjustHandles="1" noChangeArrowheads="1" noChangeShapeType="1" noTextEdit="1"/>
              </p:cNvSpPr>
              <p:nvPr/>
            </p:nvSpPr>
            <p:spPr>
              <a:xfrm>
                <a:off x="7951669" y="4507673"/>
                <a:ext cx="786810" cy="733646"/>
              </a:xfrm>
              <a:prstGeom prst="ellipse">
                <a:avLst/>
              </a:prstGeom>
              <a:blipFill>
                <a:blip r:embed="rId42"/>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2" name="אליפסה 101">
                <a:extLst>
                  <a:ext uri="{FF2B5EF4-FFF2-40B4-BE49-F238E27FC236}">
                    <a16:creationId xmlns:a16="http://schemas.microsoft.com/office/drawing/2014/main" id="{6F4E4FB3-BC67-44D8-B45C-8CFCF7A3A99A}"/>
                  </a:ext>
                </a:extLst>
              </p:cNvPr>
              <p:cNvSpPr/>
              <p:nvPr/>
            </p:nvSpPr>
            <p:spPr>
              <a:xfrm>
                <a:off x="3677084" y="3246529"/>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oMath>
                  </m:oMathPara>
                </a14:m>
                <a:endParaRPr lang="he-IL" dirty="0"/>
              </a:p>
            </p:txBody>
          </p:sp>
        </mc:Choice>
        <mc:Fallback xmlns="">
          <p:sp>
            <p:nvSpPr>
              <p:cNvPr id="102" name="אליפסה 101">
                <a:extLst>
                  <a:ext uri="{FF2B5EF4-FFF2-40B4-BE49-F238E27FC236}">
                    <a16:creationId xmlns:a16="http://schemas.microsoft.com/office/drawing/2014/main" id="{6F4E4FB3-BC67-44D8-B45C-8CFCF7A3A99A}"/>
                  </a:ext>
                </a:extLst>
              </p:cNvPr>
              <p:cNvSpPr>
                <a:spLocks noRot="1" noChangeAspect="1" noMove="1" noResize="1" noEditPoints="1" noAdjustHandles="1" noChangeArrowheads="1" noChangeShapeType="1" noTextEdit="1"/>
              </p:cNvSpPr>
              <p:nvPr/>
            </p:nvSpPr>
            <p:spPr>
              <a:xfrm>
                <a:off x="3677084" y="3246529"/>
                <a:ext cx="786810" cy="733646"/>
              </a:xfrm>
              <a:prstGeom prst="ellipse">
                <a:avLst/>
              </a:prstGeom>
              <a:blipFill>
                <a:blip r:embed="rId43"/>
                <a:stretch>
                  <a:fillRect/>
                </a:stretch>
              </a:blipFill>
              <a:ln>
                <a:solidFill>
                  <a:schemeClr val="tx1">
                    <a:lumMod val="95000"/>
                    <a:lumOff val="5000"/>
                  </a:schemeClr>
                </a:solidFill>
              </a:ln>
            </p:spPr>
            <p:txBody>
              <a:bodyPr/>
              <a:lstStyle/>
              <a:p>
                <a:r>
                  <a:rPr lang="he-IL">
                    <a:noFill/>
                  </a:rPr>
                  <a:t> </a:t>
                </a:r>
              </a:p>
            </p:txBody>
          </p:sp>
        </mc:Fallback>
      </mc:AlternateContent>
      <p:cxnSp>
        <p:nvCxnSpPr>
          <p:cNvPr id="62" name="מחבר ישר 61">
            <a:extLst>
              <a:ext uri="{FF2B5EF4-FFF2-40B4-BE49-F238E27FC236}">
                <a16:creationId xmlns:a16="http://schemas.microsoft.com/office/drawing/2014/main" id="{E19D0E0C-65A9-4D50-A432-8C4062363F9E}"/>
              </a:ext>
            </a:extLst>
          </p:cNvPr>
          <p:cNvCxnSpPr>
            <a:stCxn id="86" idx="3"/>
            <a:endCxn id="21" idx="7"/>
          </p:cNvCxnSpPr>
          <p:nvPr/>
        </p:nvCxnSpPr>
        <p:spPr>
          <a:xfrm flipH="1">
            <a:off x="824366" y="1278281"/>
            <a:ext cx="3027188" cy="67403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מחבר ישר 103">
            <a:extLst>
              <a:ext uri="{FF2B5EF4-FFF2-40B4-BE49-F238E27FC236}">
                <a16:creationId xmlns:a16="http://schemas.microsoft.com/office/drawing/2014/main" id="{CCD2378F-4C85-4D30-886D-EC3D475ADC3F}"/>
              </a:ext>
            </a:extLst>
          </p:cNvPr>
          <p:cNvCxnSpPr>
            <a:cxnSpLocks/>
            <a:stCxn id="102" idx="1"/>
            <a:endCxn id="21" idx="5"/>
          </p:cNvCxnSpPr>
          <p:nvPr/>
        </p:nvCxnSpPr>
        <p:spPr>
          <a:xfrm flipH="1" flipV="1">
            <a:off x="824366" y="2471080"/>
            <a:ext cx="2967944" cy="8828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מחבר ישר 105">
            <a:extLst>
              <a:ext uri="{FF2B5EF4-FFF2-40B4-BE49-F238E27FC236}">
                <a16:creationId xmlns:a16="http://schemas.microsoft.com/office/drawing/2014/main" id="{40D7C170-A6BF-4BD7-A277-1408DE2AAB35}"/>
              </a:ext>
            </a:extLst>
          </p:cNvPr>
          <p:cNvCxnSpPr>
            <a:cxnSpLocks/>
            <a:stCxn id="102" idx="4"/>
            <a:endCxn id="94" idx="0"/>
          </p:cNvCxnSpPr>
          <p:nvPr/>
        </p:nvCxnSpPr>
        <p:spPr>
          <a:xfrm flipH="1">
            <a:off x="4045364" y="3980175"/>
            <a:ext cx="25125" cy="5057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מחבר ישר 109">
            <a:extLst>
              <a:ext uri="{FF2B5EF4-FFF2-40B4-BE49-F238E27FC236}">
                <a16:creationId xmlns:a16="http://schemas.microsoft.com/office/drawing/2014/main" id="{C995072E-3177-4079-A0FC-B2F2BE5A1CF6}"/>
              </a:ext>
            </a:extLst>
          </p:cNvPr>
          <p:cNvCxnSpPr>
            <a:cxnSpLocks/>
            <a:stCxn id="26" idx="1"/>
            <a:endCxn id="86" idx="3"/>
          </p:cNvCxnSpPr>
          <p:nvPr/>
        </p:nvCxnSpPr>
        <p:spPr>
          <a:xfrm flipH="1" flipV="1">
            <a:off x="3851554" y="1278281"/>
            <a:ext cx="742049" cy="60409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מחבר ישר 112">
            <a:extLst>
              <a:ext uri="{FF2B5EF4-FFF2-40B4-BE49-F238E27FC236}">
                <a16:creationId xmlns:a16="http://schemas.microsoft.com/office/drawing/2014/main" id="{C84EECD4-327C-4B85-804E-09541F6D548B}"/>
              </a:ext>
            </a:extLst>
          </p:cNvPr>
          <p:cNvCxnSpPr>
            <a:cxnSpLocks/>
            <a:endCxn id="102" idx="7"/>
          </p:cNvCxnSpPr>
          <p:nvPr/>
        </p:nvCxnSpPr>
        <p:spPr>
          <a:xfrm flipH="1">
            <a:off x="4348668" y="2460613"/>
            <a:ext cx="699907" cy="893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18" name="מחבר ישר 117">
            <a:extLst>
              <a:ext uri="{FF2B5EF4-FFF2-40B4-BE49-F238E27FC236}">
                <a16:creationId xmlns:a16="http://schemas.microsoft.com/office/drawing/2014/main" id="{2169B851-B6D2-4CCA-A425-A18F164BD1FA}"/>
              </a:ext>
            </a:extLst>
          </p:cNvPr>
          <p:cNvCxnSpPr>
            <a:cxnSpLocks/>
          </p:cNvCxnSpPr>
          <p:nvPr/>
        </p:nvCxnSpPr>
        <p:spPr>
          <a:xfrm flipH="1" flipV="1">
            <a:off x="4136585" y="1381155"/>
            <a:ext cx="7528477" cy="423803"/>
          </a:xfrm>
          <a:prstGeom prst="line">
            <a:avLst/>
          </a:prstGeom>
        </p:spPr>
        <p:style>
          <a:lnRef idx="3">
            <a:schemeClr val="accent6"/>
          </a:lnRef>
          <a:fillRef idx="0">
            <a:schemeClr val="accent6"/>
          </a:fillRef>
          <a:effectRef idx="2">
            <a:schemeClr val="accent6"/>
          </a:effectRef>
          <a:fontRef idx="minor">
            <a:schemeClr val="tx1"/>
          </a:fontRef>
        </p:style>
      </p:cxnSp>
      <p:cxnSp>
        <p:nvCxnSpPr>
          <p:cNvPr id="122" name="מחבר ישר 121">
            <a:extLst>
              <a:ext uri="{FF2B5EF4-FFF2-40B4-BE49-F238E27FC236}">
                <a16:creationId xmlns:a16="http://schemas.microsoft.com/office/drawing/2014/main" id="{7F15CE2F-3B8A-40C7-B39D-638B7FBE91C5}"/>
              </a:ext>
            </a:extLst>
          </p:cNvPr>
          <p:cNvCxnSpPr>
            <a:cxnSpLocks/>
            <a:endCxn id="102" idx="0"/>
          </p:cNvCxnSpPr>
          <p:nvPr/>
        </p:nvCxnSpPr>
        <p:spPr>
          <a:xfrm flipH="1">
            <a:off x="4070489" y="2483552"/>
            <a:ext cx="7571829" cy="762977"/>
          </a:xfrm>
          <a:prstGeom prst="line">
            <a:avLst/>
          </a:prstGeom>
        </p:spPr>
        <p:style>
          <a:lnRef idx="3">
            <a:schemeClr val="accent6"/>
          </a:lnRef>
          <a:fillRef idx="0">
            <a:schemeClr val="accent6"/>
          </a:fillRef>
          <a:effectRef idx="2">
            <a:schemeClr val="accent6"/>
          </a:effectRef>
          <a:fontRef idx="minor">
            <a:schemeClr val="tx1"/>
          </a:fontRef>
        </p:style>
      </p:cxnSp>
      <p:cxnSp>
        <p:nvCxnSpPr>
          <p:cNvPr id="124" name="מחבר ישר 123">
            <a:extLst>
              <a:ext uri="{FF2B5EF4-FFF2-40B4-BE49-F238E27FC236}">
                <a16:creationId xmlns:a16="http://schemas.microsoft.com/office/drawing/2014/main" id="{09804F7E-D12D-4EEB-9D62-BB53AC42FAEF}"/>
              </a:ext>
            </a:extLst>
          </p:cNvPr>
          <p:cNvCxnSpPr>
            <a:cxnSpLocks/>
          </p:cNvCxnSpPr>
          <p:nvPr/>
        </p:nvCxnSpPr>
        <p:spPr>
          <a:xfrm flipH="1" flipV="1">
            <a:off x="99104" y="1495677"/>
            <a:ext cx="668187" cy="4991"/>
          </a:xfrm>
          <a:prstGeom prst="line">
            <a:avLst/>
          </a:prstGeom>
        </p:spPr>
        <p:style>
          <a:lnRef idx="3">
            <a:schemeClr val="accent6"/>
          </a:lnRef>
          <a:fillRef idx="0">
            <a:schemeClr val="accent6"/>
          </a:fillRef>
          <a:effectRef idx="2">
            <a:schemeClr val="accent6"/>
          </a:effectRef>
          <a:fontRef idx="minor">
            <a:schemeClr val="tx1"/>
          </a:fontRef>
        </p:style>
      </p:cxnSp>
      <p:sp>
        <p:nvSpPr>
          <p:cNvPr id="128" name="תיבת טקסט 127">
            <a:extLst>
              <a:ext uri="{FF2B5EF4-FFF2-40B4-BE49-F238E27FC236}">
                <a16:creationId xmlns:a16="http://schemas.microsoft.com/office/drawing/2014/main" id="{C953CE66-B7E6-4C98-BAC0-D213C5EB6BC0}"/>
              </a:ext>
            </a:extLst>
          </p:cNvPr>
          <p:cNvSpPr txBox="1"/>
          <p:nvPr/>
        </p:nvSpPr>
        <p:spPr>
          <a:xfrm>
            <a:off x="46653" y="1195142"/>
            <a:ext cx="1280607" cy="369332"/>
          </a:xfrm>
          <a:prstGeom prst="rect">
            <a:avLst/>
          </a:prstGeom>
          <a:noFill/>
        </p:spPr>
        <p:txBody>
          <a:bodyPr wrap="none" rtlCol="1">
            <a:spAutoFit/>
          </a:bodyPr>
          <a:lstStyle/>
          <a:p>
            <a:r>
              <a:rPr lang="en-US" dirty="0"/>
              <a:t>Clause path</a:t>
            </a:r>
            <a:endParaRPr lang="he-IL" dirty="0"/>
          </a:p>
        </p:txBody>
      </p:sp>
      <mc:AlternateContent xmlns:mc="http://schemas.openxmlformats.org/markup-compatibility/2006" xmlns:a14="http://schemas.microsoft.com/office/drawing/2010/main">
        <mc:Choice Requires="a14">
          <p:sp>
            <p:nvSpPr>
              <p:cNvPr id="108" name="אליפסה 107">
                <a:extLst>
                  <a:ext uri="{FF2B5EF4-FFF2-40B4-BE49-F238E27FC236}">
                    <a16:creationId xmlns:a16="http://schemas.microsoft.com/office/drawing/2014/main" id="{B140C1A8-F5AA-4FBD-8574-3554518141F8}"/>
                  </a:ext>
                </a:extLst>
              </p:cNvPr>
              <p:cNvSpPr/>
              <p:nvPr/>
            </p:nvSpPr>
            <p:spPr>
              <a:xfrm>
                <a:off x="4478044" y="3234717"/>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oMath>
                  </m:oMathPara>
                </a14:m>
                <a:endParaRPr lang="he-IL" dirty="0"/>
              </a:p>
            </p:txBody>
          </p:sp>
        </mc:Choice>
        <mc:Fallback xmlns="">
          <p:sp>
            <p:nvSpPr>
              <p:cNvPr id="108" name="אליפסה 107">
                <a:extLst>
                  <a:ext uri="{FF2B5EF4-FFF2-40B4-BE49-F238E27FC236}">
                    <a16:creationId xmlns:a16="http://schemas.microsoft.com/office/drawing/2014/main" id="{B140C1A8-F5AA-4FBD-8574-3554518141F8}"/>
                  </a:ext>
                </a:extLst>
              </p:cNvPr>
              <p:cNvSpPr>
                <a:spLocks noRot="1" noChangeAspect="1" noMove="1" noResize="1" noEditPoints="1" noAdjustHandles="1" noChangeArrowheads="1" noChangeShapeType="1" noTextEdit="1"/>
              </p:cNvSpPr>
              <p:nvPr/>
            </p:nvSpPr>
            <p:spPr>
              <a:xfrm>
                <a:off x="4478044" y="3234717"/>
                <a:ext cx="786810" cy="733646"/>
              </a:xfrm>
              <a:prstGeom prst="ellipse">
                <a:avLst/>
              </a:prstGeom>
              <a:blipFill>
                <a:blip r:embed="rId44"/>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1" name="אליפסה 110">
                <a:extLst>
                  <a:ext uri="{FF2B5EF4-FFF2-40B4-BE49-F238E27FC236}">
                    <a16:creationId xmlns:a16="http://schemas.microsoft.com/office/drawing/2014/main" id="{B1E253DA-1C8B-4342-8042-2FFBE50577F4}"/>
                  </a:ext>
                </a:extLst>
              </p:cNvPr>
              <p:cNvSpPr/>
              <p:nvPr/>
            </p:nvSpPr>
            <p:spPr>
              <a:xfrm>
                <a:off x="8096021" y="329241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3</m:t>
                          </m:r>
                        </m:sub>
                      </m:sSub>
                    </m:oMath>
                  </m:oMathPara>
                </a14:m>
                <a:endParaRPr lang="he-IL" dirty="0"/>
              </a:p>
            </p:txBody>
          </p:sp>
        </mc:Choice>
        <mc:Fallback xmlns="">
          <p:sp>
            <p:nvSpPr>
              <p:cNvPr id="111" name="אליפסה 110">
                <a:extLst>
                  <a:ext uri="{FF2B5EF4-FFF2-40B4-BE49-F238E27FC236}">
                    <a16:creationId xmlns:a16="http://schemas.microsoft.com/office/drawing/2014/main" id="{B1E253DA-1C8B-4342-8042-2FFBE50577F4}"/>
                  </a:ext>
                </a:extLst>
              </p:cNvPr>
              <p:cNvSpPr>
                <a:spLocks noRot="1" noChangeAspect="1" noMove="1" noResize="1" noEditPoints="1" noAdjustHandles="1" noChangeArrowheads="1" noChangeShapeType="1" noTextEdit="1"/>
              </p:cNvSpPr>
              <p:nvPr/>
            </p:nvSpPr>
            <p:spPr>
              <a:xfrm>
                <a:off x="8096021" y="3292410"/>
                <a:ext cx="786810" cy="733646"/>
              </a:xfrm>
              <a:prstGeom prst="ellipse">
                <a:avLst/>
              </a:prstGeom>
              <a:blipFill>
                <a:blip r:embed="rId45"/>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5" name="אליפסה 114">
                <a:extLst>
                  <a:ext uri="{FF2B5EF4-FFF2-40B4-BE49-F238E27FC236}">
                    <a16:creationId xmlns:a16="http://schemas.microsoft.com/office/drawing/2014/main" id="{1243FE4B-1D75-4A78-BDFA-9C685C072986}"/>
                  </a:ext>
                </a:extLst>
              </p:cNvPr>
              <p:cNvSpPr/>
              <p:nvPr/>
            </p:nvSpPr>
            <p:spPr>
              <a:xfrm>
                <a:off x="3697797" y="1796532"/>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he-IL" dirty="0"/>
              </a:p>
            </p:txBody>
          </p:sp>
        </mc:Choice>
        <mc:Fallback xmlns="">
          <p:sp>
            <p:nvSpPr>
              <p:cNvPr id="115" name="אליפסה 114">
                <a:extLst>
                  <a:ext uri="{FF2B5EF4-FFF2-40B4-BE49-F238E27FC236}">
                    <a16:creationId xmlns:a16="http://schemas.microsoft.com/office/drawing/2014/main" id="{1243FE4B-1D75-4A78-BDFA-9C685C072986}"/>
                  </a:ext>
                </a:extLst>
              </p:cNvPr>
              <p:cNvSpPr>
                <a:spLocks noRot="1" noChangeAspect="1" noMove="1" noResize="1" noEditPoints="1" noAdjustHandles="1" noChangeArrowheads="1" noChangeShapeType="1" noTextEdit="1"/>
              </p:cNvSpPr>
              <p:nvPr/>
            </p:nvSpPr>
            <p:spPr>
              <a:xfrm>
                <a:off x="3697797" y="1796532"/>
                <a:ext cx="786810" cy="733646"/>
              </a:xfrm>
              <a:prstGeom prst="ellipse">
                <a:avLst/>
              </a:prstGeom>
              <a:blipFill>
                <a:blip r:embed="rId46"/>
                <a:stretch>
                  <a:fillRect/>
                </a:stretch>
              </a:blipFill>
              <a:ln>
                <a:solidFill>
                  <a:schemeClr val="tx1">
                    <a:lumMod val="95000"/>
                    <a:lumOff val="5000"/>
                  </a:schemeClr>
                </a:solid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7" name="אליפסה 116">
                <a:extLst>
                  <a:ext uri="{FF2B5EF4-FFF2-40B4-BE49-F238E27FC236}">
                    <a16:creationId xmlns:a16="http://schemas.microsoft.com/office/drawing/2014/main" id="{83AEF1D3-BF9B-4B4C-8302-237221FEB7F1}"/>
                  </a:ext>
                </a:extLst>
              </p:cNvPr>
              <p:cNvSpPr/>
              <p:nvPr/>
            </p:nvSpPr>
            <p:spPr>
              <a:xfrm>
                <a:off x="7974518" y="1775860"/>
                <a:ext cx="786810" cy="733646"/>
              </a:xfrm>
              <a:prstGeom prst="ellipse">
                <a:avLst/>
              </a:prstGeom>
              <a:ln>
                <a:solidFill>
                  <a:schemeClr val="tx1">
                    <a:lumMod val="95000"/>
                    <a:lumOff val="5000"/>
                  </a:schemeClr>
                </a:solidFill>
              </a:ln>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he-IL" dirty="0"/>
              </a:p>
            </p:txBody>
          </p:sp>
        </mc:Choice>
        <mc:Fallback xmlns="">
          <p:sp>
            <p:nvSpPr>
              <p:cNvPr id="117" name="אליפסה 116">
                <a:extLst>
                  <a:ext uri="{FF2B5EF4-FFF2-40B4-BE49-F238E27FC236}">
                    <a16:creationId xmlns:a16="http://schemas.microsoft.com/office/drawing/2014/main" id="{83AEF1D3-BF9B-4B4C-8302-237221FEB7F1}"/>
                  </a:ext>
                </a:extLst>
              </p:cNvPr>
              <p:cNvSpPr>
                <a:spLocks noRot="1" noChangeAspect="1" noMove="1" noResize="1" noEditPoints="1" noAdjustHandles="1" noChangeArrowheads="1" noChangeShapeType="1" noTextEdit="1"/>
              </p:cNvSpPr>
              <p:nvPr/>
            </p:nvSpPr>
            <p:spPr>
              <a:xfrm>
                <a:off x="7974518" y="1775860"/>
                <a:ext cx="786810" cy="733646"/>
              </a:xfrm>
              <a:prstGeom prst="ellipse">
                <a:avLst/>
              </a:prstGeom>
              <a:blipFill>
                <a:blip r:embed="rId47"/>
                <a:stretch>
                  <a:fillRect/>
                </a:stretch>
              </a:blipFill>
              <a:ln>
                <a:solidFill>
                  <a:schemeClr val="tx1">
                    <a:lumMod val="95000"/>
                    <a:lumOff val="5000"/>
                  </a:schemeClr>
                </a:solidFill>
              </a:ln>
            </p:spPr>
            <p:txBody>
              <a:bodyPr/>
              <a:lstStyle/>
              <a:p>
                <a:r>
                  <a:rPr lang="he-IL">
                    <a:noFill/>
                  </a:rPr>
                  <a:t> </a:t>
                </a:r>
              </a:p>
            </p:txBody>
          </p:sp>
        </mc:Fallback>
      </mc:AlternateContent>
      <p:cxnSp>
        <p:nvCxnSpPr>
          <p:cNvPr id="120" name="מחבר ישר 119">
            <a:extLst>
              <a:ext uri="{FF2B5EF4-FFF2-40B4-BE49-F238E27FC236}">
                <a16:creationId xmlns:a16="http://schemas.microsoft.com/office/drawing/2014/main" id="{8214C386-2064-400D-88B0-97AB5D9872E5}"/>
              </a:ext>
            </a:extLst>
          </p:cNvPr>
          <p:cNvCxnSpPr>
            <a:cxnSpLocks/>
            <a:stCxn id="115" idx="0"/>
          </p:cNvCxnSpPr>
          <p:nvPr/>
        </p:nvCxnSpPr>
        <p:spPr>
          <a:xfrm flipV="1">
            <a:off x="4091202" y="1342346"/>
            <a:ext cx="666959" cy="4541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25" name="מחבר ישר 124">
            <a:extLst>
              <a:ext uri="{FF2B5EF4-FFF2-40B4-BE49-F238E27FC236}">
                <a16:creationId xmlns:a16="http://schemas.microsoft.com/office/drawing/2014/main" id="{6F9E3927-A6BF-45E9-9962-6A953B378259}"/>
              </a:ext>
            </a:extLst>
          </p:cNvPr>
          <p:cNvCxnSpPr>
            <a:cxnSpLocks/>
            <a:stCxn id="44" idx="1"/>
          </p:cNvCxnSpPr>
          <p:nvPr/>
        </p:nvCxnSpPr>
        <p:spPr>
          <a:xfrm flipH="1" flipV="1">
            <a:off x="4045364" y="2533142"/>
            <a:ext cx="1328307" cy="854492"/>
          </a:xfrm>
          <a:prstGeom prst="line">
            <a:avLst/>
          </a:prstGeom>
        </p:spPr>
        <p:style>
          <a:lnRef idx="3">
            <a:schemeClr val="accent6"/>
          </a:lnRef>
          <a:fillRef idx="0">
            <a:schemeClr val="accent6"/>
          </a:fillRef>
          <a:effectRef idx="2">
            <a:schemeClr val="accent6"/>
          </a:effectRef>
          <a:fontRef idx="minor">
            <a:schemeClr val="tx1"/>
          </a:fontRef>
        </p:style>
      </p:cxnSp>
      <p:cxnSp>
        <p:nvCxnSpPr>
          <p:cNvPr id="130" name="מחבר ישר 129">
            <a:extLst>
              <a:ext uri="{FF2B5EF4-FFF2-40B4-BE49-F238E27FC236}">
                <a16:creationId xmlns:a16="http://schemas.microsoft.com/office/drawing/2014/main" id="{7F98C664-CAD4-45B4-A4EC-7BBBCD6CA872}"/>
              </a:ext>
            </a:extLst>
          </p:cNvPr>
          <p:cNvCxnSpPr>
            <a:cxnSpLocks/>
            <a:stCxn id="95" idx="0"/>
            <a:endCxn id="108" idx="4"/>
          </p:cNvCxnSpPr>
          <p:nvPr/>
        </p:nvCxnSpPr>
        <p:spPr>
          <a:xfrm flipV="1">
            <a:off x="4853838" y="3968363"/>
            <a:ext cx="17611" cy="51756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1" name="מחבר ישר 130">
            <a:extLst>
              <a:ext uri="{FF2B5EF4-FFF2-40B4-BE49-F238E27FC236}">
                <a16:creationId xmlns:a16="http://schemas.microsoft.com/office/drawing/2014/main" id="{ED446CE0-C2E9-4DA1-AEF8-9DE3413C2471}"/>
              </a:ext>
            </a:extLst>
          </p:cNvPr>
          <p:cNvCxnSpPr>
            <a:cxnSpLocks/>
            <a:stCxn id="24" idx="7"/>
          </p:cNvCxnSpPr>
          <p:nvPr/>
        </p:nvCxnSpPr>
        <p:spPr>
          <a:xfrm flipV="1">
            <a:off x="3552364" y="1246952"/>
            <a:ext cx="1097771" cy="679484"/>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מחבר ישר 131">
            <a:extLst>
              <a:ext uri="{FF2B5EF4-FFF2-40B4-BE49-F238E27FC236}">
                <a16:creationId xmlns:a16="http://schemas.microsoft.com/office/drawing/2014/main" id="{C0B0C915-2BD6-4C32-97B2-834E943E2349}"/>
              </a:ext>
            </a:extLst>
          </p:cNvPr>
          <p:cNvCxnSpPr>
            <a:cxnSpLocks/>
            <a:stCxn id="108" idx="0"/>
          </p:cNvCxnSpPr>
          <p:nvPr/>
        </p:nvCxnSpPr>
        <p:spPr>
          <a:xfrm flipH="1" flipV="1">
            <a:off x="3441133" y="2502749"/>
            <a:ext cx="1430316" cy="73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4" name="מחבר ישר 133">
            <a:extLst>
              <a:ext uri="{FF2B5EF4-FFF2-40B4-BE49-F238E27FC236}">
                <a16:creationId xmlns:a16="http://schemas.microsoft.com/office/drawing/2014/main" id="{DEF22616-ABA2-452A-BDC3-3DD8754F9417}"/>
              </a:ext>
            </a:extLst>
          </p:cNvPr>
          <p:cNvCxnSpPr>
            <a:cxnSpLocks/>
            <a:stCxn id="50" idx="1"/>
          </p:cNvCxnSpPr>
          <p:nvPr/>
        </p:nvCxnSpPr>
        <p:spPr>
          <a:xfrm flipH="1" flipV="1">
            <a:off x="4242893" y="2511276"/>
            <a:ext cx="6932001" cy="8858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36" name="מחבר ישר 135">
            <a:extLst>
              <a:ext uri="{FF2B5EF4-FFF2-40B4-BE49-F238E27FC236}">
                <a16:creationId xmlns:a16="http://schemas.microsoft.com/office/drawing/2014/main" id="{00326871-11C2-411B-805A-BAAB1B895040}"/>
              </a:ext>
            </a:extLst>
          </p:cNvPr>
          <p:cNvCxnSpPr>
            <a:cxnSpLocks/>
            <a:endCxn id="95" idx="7"/>
          </p:cNvCxnSpPr>
          <p:nvPr/>
        </p:nvCxnSpPr>
        <p:spPr>
          <a:xfrm flipH="1">
            <a:off x="5132017" y="3956694"/>
            <a:ext cx="6110379" cy="636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138" name="מחבר ישר 137">
            <a:extLst>
              <a:ext uri="{FF2B5EF4-FFF2-40B4-BE49-F238E27FC236}">
                <a16:creationId xmlns:a16="http://schemas.microsoft.com/office/drawing/2014/main" id="{ACB071EA-4CB7-40DB-A29C-B0F40CFD4D2C}"/>
              </a:ext>
            </a:extLst>
          </p:cNvPr>
          <p:cNvCxnSpPr>
            <a:cxnSpLocks/>
            <a:stCxn id="44" idx="4"/>
          </p:cNvCxnSpPr>
          <p:nvPr/>
        </p:nvCxnSpPr>
        <p:spPr>
          <a:xfrm flipH="1">
            <a:off x="4983975" y="4013840"/>
            <a:ext cx="667875" cy="50389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0" name="מחבר ישר 139">
            <a:extLst>
              <a:ext uri="{FF2B5EF4-FFF2-40B4-BE49-F238E27FC236}">
                <a16:creationId xmlns:a16="http://schemas.microsoft.com/office/drawing/2014/main" id="{04BABE4A-1C38-4DAF-9AAA-2749AD082C07}"/>
              </a:ext>
            </a:extLst>
          </p:cNvPr>
          <p:cNvCxnSpPr>
            <a:cxnSpLocks/>
            <a:stCxn id="29" idx="7"/>
          </p:cNvCxnSpPr>
          <p:nvPr/>
        </p:nvCxnSpPr>
        <p:spPr>
          <a:xfrm flipV="1">
            <a:off x="7877959" y="1326010"/>
            <a:ext cx="376279" cy="53048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1" name="מחבר ישר 140">
            <a:extLst>
              <a:ext uri="{FF2B5EF4-FFF2-40B4-BE49-F238E27FC236}">
                <a16:creationId xmlns:a16="http://schemas.microsoft.com/office/drawing/2014/main" id="{EAD756ED-7969-4DFF-BABD-4D02C25A4E8A}"/>
              </a:ext>
            </a:extLst>
          </p:cNvPr>
          <p:cNvCxnSpPr>
            <a:cxnSpLocks/>
            <a:stCxn id="111" idx="0"/>
            <a:endCxn id="29" idx="5"/>
          </p:cNvCxnSpPr>
          <p:nvPr/>
        </p:nvCxnSpPr>
        <p:spPr>
          <a:xfrm flipH="1" flipV="1">
            <a:off x="7877959" y="2375263"/>
            <a:ext cx="611467" cy="91714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מחבר ישר 141">
            <a:extLst>
              <a:ext uri="{FF2B5EF4-FFF2-40B4-BE49-F238E27FC236}">
                <a16:creationId xmlns:a16="http://schemas.microsoft.com/office/drawing/2014/main" id="{903199FD-ED9B-4706-B323-3377A5C2707A}"/>
              </a:ext>
            </a:extLst>
          </p:cNvPr>
          <p:cNvCxnSpPr>
            <a:cxnSpLocks/>
            <a:stCxn id="31" idx="7"/>
          </p:cNvCxnSpPr>
          <p:nvPr/>
        </p:nvCxnSpPr>
        <p:spPr>
          <a:xfrm flipH="1" flipV="1">
            <a:off x="8739460" y="957319"/>
            <a:ext cx="621072" cy="95478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7" name="מחבר ישר 146">
            <a:extLst>
              <a:ext uri="{FF2B5EF4-FFF2-40B4-BE49-F238E27FC236}">
                <a16:creationId xmlns:a16="http://schemas.microsoft.com/office/drawing/2014/main" id="{0D018709-ECBE-4574-8A48-728D73F66995}"/>
              </a:ext>
            </a:extLst>
          </p:cNvPr>
          <p:cNvCxnSpPr>
            <a:cxnSpLocks/>
            <a:stCxn id="96" idx="1"/>
            <a:endCxn id="111" idx="4"/>
          </p:cNvCxnSpPr>
          <p:nvPr/>
        </p:nvCxnSpPr>
        <p:spPr>
          <a:xfrm flipV="1">
            <a:off x="8066895" y="4026056"/>
            <a:ext cx="422531" cy="5890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8" name="מחבר ישר 147">
            <a:extLst>
              <a:ext uri="{FF2B5EF4-FFF2-40B4-BE49-F238E27FC236}">
                <a16:creationId xmlns:a16="http://schemas.microsoft.com/office/drawing/2014/main" id="{0978D976-E737-4AA2-AF90-821AF02CFAB9}"/>
              </a:ext>
            </a:extLst>
          </p:cNvPr>
          <p:cNvCxnSpPr>
            <a:cxnSpLocks/>
            <a:stCxn id="117" idx="7"/>
          </p:cNvCxnSpPr>
          <p:nvPr/>
        </p:nvCxnSpPr>
        <p:spPr>
          <a:xfrm flipH="1" flipV="1">
            <a:off x="8450940" y="1320768"/>
            <a:ext cx="195162" cy="56253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מחבר ישר 153">
            <a:extLst>
              <a:ext uri="{FF2B5EF4-FFF2-40B4-BE49-F238E27FC236}">
                <a16:creationId xmlns:a16="http://schemas.microsoft.com/office/drawing/2014/main" id="{A01A230A-09C6-4402-8678-6C1B08E14850}"/>
              </a:ext>
            </a:extLst>
          </p:cNvPr>
          <p:cNvCxnSpPr>
            <a:cxnSpLocks/>
            <a:stCxn id="111" idx="7"/>
          </p:cNvCxnSpPr>
          <p:nvPr/>
        </p:nvCxnSpPr>
        <p:spPr>
          <a:xfrm flipV="1">
            <a:off x="8767605" y="2491889"/>
            <a:ext cx="92384" cy="907961"/>
          </a:xfrm>
          <a:prstGeom prst="line">
            <a:avLst/>
          </a:prstGeom>
        </p:spPr>
        <p:style>
          <a:lnRef idx="3">
            <a:schemeClr val="accent6"/>
          </a:lnRef>
          <a:fillRef idx="0">
            <a:schemeClr val="accent6"/>
          </a:fillRef>
          <a:effectRef idx="2">
            <a:schemeClr val="accent6"/>
          </a:effectRef>
          <a:fontRef idx="minor">
            <a:schemeClr val="tx1"/>
          </a:fontRef>
        </p:style>
      </p:cxnSp>
      <p:cxnSp>
        <p:nvCxnSpPr>
          <p:cNvPr id="156" name="מחבר ישר 155">
            <a:extLst>
              <a:ext uri="{FF2B5EF4-FFF2-40B4-BE49-F238E27FC236}">
                <a16:creationId xmlns:a16="http://schemas.microsoft.com/office/drawing/2014/main" id="{08C39C4D-575D-4DC4-8174-AA7529AE81F2}"/>
              </a:ext>
            </a:extLst>
          </p:cNvPr>
          <p:cNvCxnSpPr>
            <a:cxnSpLocks/>
            <a:stCxn id="117" idx="4"/>
            <a:endCxn id="40" idx="7"/>
          </p:cNvCxnSpPr>
          <p:nvPr/>
        </p:nvCxnSpPr>
        <p:spPr>
          <a:xfrm flipH="1">
            <a:off x="1168787" y="2509506"/>
            <a:ext cx="7199136" cy="77702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9" name="מחבר ישר 158">
            <a:extLst>
              <a:ext uri="{FF2B5EF4-FFF2-40B4-BE49-F238E27FC236}">
                <a16:creationId xmlns:a16="http://schemas.microsoft.com/office/drawing/2014/main" id="{8C686FEF-634B-41E8-960D-062072ACDA29}"/>
              </a:ext>
            </a:extLst>
          </p:cNvPr>
          <p:cNvCxnSpPr>
            <a:cxnSpLocks/>
            <a:stCxn id="96" idx="0"/>
          </p:cNvCxnSpPr>
          <p:nvPr/>
        </p:nvCxnSpPr>
        <p:spPr>
          <a:xfrm flipH="1" flipV="1">
            <a:off x="906742" y="3931427"/>
            <a:ext cx="7438332" cy="576246"/>
          </a:xfrm>
          <a:prstGeom prst="line">
            <a:avLst/>
          </a:prstGeom>
        </p:spPr>
        <p:style>
          <a:lnRef idx="3">
            <a:schemeClr val="accent6"/>
          </a:lnRef>
          <a:fillRef idx="0">
            <a:schemeClr val="accent6"/>
          </a:fillRef>
          <a:effectRef idx="2">
            <a:schemeClr val="accent6"/>
          </a:effectRef>
          <a:fontRef idx="minor">
            <a:schemeClr val="tx1"/>
          </a:fontRef>
        </p:style>
      </p:cxnSp>
      <p:sp>
        <p:nvSpPr>
          <p:cNvPr id="35" name="חץ: ימינה 34">
            <a:extLst>
              <a:ext uri="{FF2B5EF4-FFF2-40B4-BE49-F238E27FC236}">
                <a16:creationId xmlns:a16="http://schemas.microsoft.com/office/drawing/2014/main" id="{C9A2C788-2A21-4C94-B543-E5E31ECB44D8}"/>
              </a:ext>
            </a:extLst>
          </p:cNvPr>
          <p:cNvSpPr/>
          <p:nvPr/>
        </p:nvSpPr>
        <p:spPr>
          <a:xfrm rot="10800000">
            <a:off x="546187" y="5347784"/>
            <a:ext cx="272520" cy="2354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7825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Package-Exchange Robot-Routing Problem (PERR) – formal definition</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4537" y="1711842"/>
                <a:ext cx="11002926"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lstStyle/>
              <a:p>
                <a:pPr algn="l" rtl="0">
                  <a:buFont typeface="Wingdings" panose="05000000000000000000" pitchFamily="2" charset="2"/>
                  <a:buChar char="§"/>
                </a:pP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(undirected connected graph)</a:t>
                </a:r>
              </a:p>
              <a:p>
                <a:pPr marL="0" indent="0" algn="l" rtl="0">
                  <a:buNone/>
                </a:pPr>
                <a:endParaRPr lang="en-US" dirty="0"/>
              </a:p>
              <a:p>
                <a:pPr algn="l" rtl="0">
                  <a:buFont typeface="Wingdings" panose="05000000000000000000" pitchFamily="2" charset="2"/>
                  <a:buChar char="§"/>
                </a:pPr>
                <a:r>
                  <a:rPr lang="en-US" dirty="0"/>
                  <a:t>M packages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𝑀</m:t>
                            </m:r>
                          </m:sub>
                        </m:sSub>
                      </m:e>
                    </m:d>
                  </m:oMath>
                </a14:m>
                <a:endParaRPr lang="en-US" dirty="0"/>
              </a:p>
              <a:p>
                <a:pPr marL="0" indent="0" algn="l" rtl="0">
                  <a:buNone/>
                </a:pPr>
                <a:endParaRPr lang="en-US" dirty="0"/>
              </a:p>
              <a:p>
                <a:pPr algn="l" rtl="0">
                  <a:buFont typeface="Wingdings" panose="05000000000000000000" pitchFamily="2" charset="2"/>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 the source vertex of the package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a:p>
                <a:pPr marL="0" indent="0" algn="l" rtl="0">
                  <a:buNone/>
                </a:pPr>
                <a:endParaRPr lang="en-US" dirty="0"/>
              </a:p>
              <a:p>
                <a:pPr algn="l" rtl="0">
                  <a:buFont typeface="Wingdings" panose="05000000000000000000" pitchFamily="2" charset="2"/>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 the destination vertex of the package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b="0" dirty="0"/>
              </a:p>
            </p:txBody>
          </p:sp>
        </mc:Choice>
        <mc:Fallback xmlns="">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94537" y="1711842"/>
                <a:ext cx="11002926" cy="4890977"/>
              </a:xfrm>
              <a:blipFill>
                <a:blip r:embed="rId3"/>
                <a:stretch>
                  <a:fillRect l="-998" t="-2120"/>
                </a:stretch>
              </a:blipFill>
              <a:effectLst>
                <a:softEdge rad="203200"/>
              </a:effectLst>
            </p:spPr>
            <p:txBody>
              <a:bodyPr/>
              <a:lstStyle/>
              <a:p>
                <a:r>
                  <a:rPr lang="he-IL">
                    <a:noFill/>
                  </a:rPr>
                  <a:t> </a:t>
                </a:r>
              </a:p>
            </p:txBody>
          </p:sp>
        </mc:Fallback>
      </mc:AlternateContent>
    </p:spTree>
    <p:extLst>
      <p:ext uri="{BB962C8B-B14F-4D97-AF65-F5344CB8AC3E}">
        <p14:creationId xmlns:p14="http://schemas.microsoft.com/office/powerpoint/2010/main" val="2973070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כותרת 10">
            <a:extLst>
              <a:ext uri="{FF2B5EF4-FFF2-40B4-BE49-F238E27FC236}">
                <a16:creationId xmlns:a16="http://schemas.microsoft.com/office/drawing/2014/main" id="{1139CDB0-97E3-4FE9-B4BD-07B282862CBD}"/>
              </a:ext>
            </a:extLst>
          </p:cNvPr>
          <p:cNvSpPr>
            <a:spLocks noGrp="1"/>
          </p:cNvSpPr>
          <p:nvPr>
            <p:ph type="ctrTitle"/>
          </p:nvPr>
        </p:nvSpPr>
        <p:spPr>
          <a:xfrm>
            <a:off x="804672" y="338328"/>
            <a:ext cx="3877056" cy="2249424"/>
          </a:xfrm>
        </p:spPr>
        <p:txBody>
          <a:bodyPr anchor="b">
            <a:normAutofit/>
          </a:bodyPr>
          <a:lstStyle/>
          <a:p>
            <a:pPr algn="l"/>
            <a:r>
              <a:rPr lang="en-US" sz="5400"/>
              <a:t>Thanks!</a:t>
            </a:r>
            <a:endParaRPr lang="he-IL" sz="5400"/>
          </a:p>
        </p:txBody>
      </p:sp>
      <p:pic>
        <p:nvPicPr>
          <p:cNvPr id="1026" name="Picture 2" descr="Should your warehouse invest in robotics in 2021? – igus Blog">
            <a:extLst>
              <a:ext uri="{FF2B5EF4-FFF2-40B4-BE49-F238E27FC236}">
                <a16:creationId xmlns:a16="http://schemas.microsoft.com/office/drawing/2014/main" id="{7704BAA6-3261-4E7B-838C-223F1A856E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a:stretch/>
        </p:blipFill>
        <p:spPr bwMode="auto">
          <a:xfrm>
            <a:off x="7239001" y="393229"/>
            <a:ext cx="4416894" cy="248450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15 Better Uses For A Roomba Than Cleaning">
            <a:extLst>
              <a:ext uri="{FF2B5EF4-FFF2-40B4-BE49-F238E27FC236}">
                <a16:creationId xmlns:a16="http://schemas.microsoft.com/office/drawing/2014/main" id="{81ECB308-6450-4D71-8A08-FA1430EFCC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55827" y="3155743"/>
            <a:ext cx="5600067" cy="314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204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Package-Exchange Robot-Routing Problem (PERR) - definition</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4537" y="1711842"/>
                <a:ext cx="11002926"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lstStyle/>
              <a:p>
                <a:pPr algn="l" rtl="0">
                  <a:buFont typeface="Wingdings" panose="05000000000000000000" pitchFamily="2" charset="2"/>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the vertex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at time t = 0 ... ∞</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Plan - assigns a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 to each package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Solution - a plan that satisfies the following conditions:</a:t>
                </a:r>
              </a:p>
              <a:p>
                <a:pPr marL="971550" lvl="1" indent="-514350" algn="l" rtl="0">
                  <a:buFont typeface="+mj-lt"/>
                  <a:buAutoNum type="arabicPeriod"/>
                </a:pPr>
                <a:r>
                  <a:rPr lang="en-US" dirty="0"/>
                  <a:t>For all packages </a:t>
                </a:r>
                <a:r>
                  <a:rPr lang="en-US" dirty="0" err="1"/>
                  <a:t>i</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(0)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endParaRPr lang="en-US" dirty="0"/>
              </a:p>
              <a:p>
                <a:pPr marL="971550" lvl="1" indent="-514350" algn="l" rtl="0">
                  <a:buFont typeface="+mj-lt"/>
                  <a:buAutoNum type="arabicPeriod"/>
                </a:pPr>
                <a:r>
                  <a:rPr lang="en-US" dirty="0"/>
                  <a:t>For all packages </a:t>
                </a:r>
                <a:r>
                  <a:rPr lang="en-US" dirty="0" err="1"/>
                  <a:t>i</a:t>
                </a:r>
                <a:r>
                  <a:rPr lang="en-US" dirty="0"/>
                  <a:t>, there exists a time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such that, for all times t =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is the smallest such time)</a:t>
                </a:r>
              </a:p>
              <a:p>
                <a:pPr marL="971550" lvl="1" indent="-514350" algn="l" rtl="0">
                  <a:buFont typeface="+mj-lt"/>
                  <a:buAutoNum type="arabicPeriod"/>
                </a:pPr>
                <a:r>
                  <a:rPr lang="en-US" dirty="0"/>
                  <a:t>For all packages </a:t>
                </a:r>
                <a:r>
                  <a:rPr lang="en-US" dirty="0" err="1"/>
                  <a:t>i</a:t>
                </a:r>
                <a:r>
                  <a:rPr lang="en-US" dirty="0"/>
                  <a:t> and all times t,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m:rPr>
                            <m:nor/>
                          </m:rPr>
                          <a:rPr lang="en-US" dirty="0"/>
                          <m:t>(</m:t>
                        </m:r>
                        <m:r>
                          <m:rPr>
                            <m:nor/>
                          </m:rPr>
                          <a:rPr lang="en-US" dirty="0"/>
                          <m:t>t</m:t>
                        </m:r>
                        <m:r>
                          <m:rPr>
                            <m:nor/>
                          </m:rPr>
                          <a:rPr lang="en-US" dirty="0"/>
                          <m:t>)</m:t>
                        </m:r>
                        <m:r>
                          <m:rPr>
                            <m:nor/>
                          </m:rPr>
                          <a:rPr lang="en-US" dirty="0"/>
                          <m:t>,</m:t>
                        </m:r>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(t+1)) ∈ E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(t+1)</a:t>
                </a:r>
              </a:p>
              <a:p>
                <a:pPr marL="971550" lvl="1" indent="-514350" algn="l" rtl="0">
                  <a:buFont typeface="+mj-lt"/>
                  <a:buAutoNum type="arabicPeriod"/>
                </a:pPr>
                <a:r>
                  <a:rPr lang="en-US" dirty="0"/>
                  <a:t>For all pairs of different packages </a:t>
                </a:r>
                <a:r>
                  <a:rPr lang="en-US" dirty="0" err="1"/>
                  <a:t>i</a:t>
                </a:r>
                <a:r>
                  <a:rPr lang="en-US" dirty="0"/>
                  <a:t> and j and all times 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oMath>
                </a14:m>
                <a:r>
                  <a:rPr lang="en-US" dirty="0"/>
                  <a:t>(t)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a14:m>
                <a:r>
                  <a:rPr lang="en-US" dirty="0"/>
                  <a:t>(t) </a:t>
                </a:r>
              </a:p>
              <a:p>
                <a:pPr marL="971550" lvl="1" indent="-514350" algn="l" rtl="0">
                  <a:buFont typeface="+mj-lt"/>
                  <a:buAutoNum type="arabicPeriod"/>
                </a:pPr>
                <a:endParaRPr lang="he-IL" dirty="0"/>
              </a:p>
            </p:txBody>
          </p:sp>
        </mc:Choice>
        <mc:Fallback xmlns="">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94537" y="1711842"/>
                <a:ext cx="11002926" cy="4890977"/>
              </a:xfrm>
              <a:blipFill>
                <a:blip r:embed="rId3"/>
                <a:stretch>
                  <a:fillRect l="-998" t="-2120" r="-1109"/>
                </a:stretch>
              </a:blipFill>
              <a:effectLst>
                <a:softEdge rad="203200"/>
              </a:effectLst>
            </p:spPr>
            <p:txBody>
              <a:bodyPr/>
              <a:lstStyle/>
              <a:p>
                <a:r>
                  <a:rPr lang="he-IL">
                    <a:noFill/>
                  </a:rPr>
                  <a:t> </a:t>
                </a:r>
              </a:p>
            </p:txBody>
          </p:sp>
        </mc:Fallback>
      </mc:AlternateContent>
    </p:spTree>
    <p:extLst>
      <p:ext uri="{BB962C8B-B14F-4D97-AF65-F5344CB8AC3E}">
        <p14:creationId xmlns:p14="http://schemas.microsoft.com/office/powerpoint/2010/main" val="400570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838200" y="76182"/>
            <a:ext cx="10515600" cy="1325563"/>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sz="4400" b="0" kern="1200" dirty="0">
                <a:solidFill>
                  <a:schemeClr val="dk1"/>
                </a:solidFill>
                <a:latin typeface="+mn-lt"/>
                <a:ea typeface="+mn-ea"/>
                <a:cs typeface="+mn-cs"/>
              </a:rPr>
              <a:t>Package-Exchange Robot-Routing Problem (PERR) - definition</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4537" y="1711842"/>
                <a:ext cx="11002926" cy="4890977"/>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buFont typeface="Wingdings" panose="05000000000000000000" pitchFamily="2" charset="2"/>
                  <a:buChar char="§"/>
                </a:pPr>
                <a:r>
                  <a:rPr lang="en-US" dirty="0"/>
                  <a:t>Makespan - the time in which the last package reaches its destination,  therefore the makespan of a solution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𝑖</m:t>
                        </m:r>
                      </m:sub>
                    </m:sSub>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oMath>
                </a14:m>
                <a:r>
                  <a:rPr lang="en-US" dirty="0"/>
                  <a:t>). </a:t>
                </a:r>
              </a:p>
              <a:p>
                <a:pPr marL="0" indent="0" algn="l" rtl="0">
                  <a:buNone/>
                </a:pPr>
                <a:endParaRPr lang="en-US" dirty="0"/>
              </a:p>
              <a:p>
                <a:pPr algn="l" rtl="0">
                  <a:buFont typeface="Wingdings" panose="05000000000000000000" pitchFamily="2" charset="2"/>
                  <a:buChar char="§"/>
                </a:pPr>
                <a:r>
                  <a:rPr lang="en-US" dirty="0"/>
                  <a:t>flowtime - the sum of the times when each package reaches its destination, so the flowtime of the solution is </a:t>
                </a:r>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𝑒𝑛𝑑</m:t>
                            </m:r>
                          </m:sup>
                        </m:sSubSup>
                      </m:e>
                    </m:nary>
                  </m:oMath>
                </a14:m>
                <a:r>
                  <a:rPr lang="en-US" dirty="0"/>
                  <a:t> .</a:t>
                </a:r>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a:t>Package exchange - two packages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a14:m>
                <a:r>
                  <a:rPr lang="en-US" dirty="0"/>
                  <a:t> can be exchanged in a single time step:</a:t>
                </a:r>
              </a:p>
              <a:p>
                <a:pPr marL="971550" lvl="1" indent="-514350" algn="l" rtl="0">
                  <a:buFont typeface="+mj-lt"/>
                  <a:buAutoNum type="arabicPeriod"/>
                </a:pPr>
                <a:r>
                  <a:rPr lang="en-US" dirty="0"/>
                  <a:t>If they are at adjacent vertices.</a:t>
                </a:r>
              </a:p>
              <a:p>
                <a:pPr marL="971550" lvl="1" indent="-514350" algn="l" rtl="0">
                  <a:buFont typeface="+mj-lt"/>
                  <a:buAutoNum type="arabicPeriod"/>
                </a:pPr>
                <a:r>
                  <a:rPr lang="en-US" dirty="0"/>
                  <a:t>Formally,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m:rPr>
                        <m:nor/>
                      </m:rPr>
                      <a:rPr lang="en-US" dirty="0"/>
                      <m:t>(</m:t>
                    </m:r>
                    <m:r>
                      <m:rPr>
                        <m:nor/>
                      </m:rPr>
                      <a:rPr lang="en-US" dirty="0"/>
                      <m:t>t</m:t>
                    </m:r>
                    <m:r>
                      <m:rPr>
                        <m:nor/>
                      </m:rPr>
                      <a:rPr lang="en-US" dirty="0"/>
                      <m:t>)</m:t>
                    </m:r>
                    <m:r>
                      <a:rPr lang="en-US" b="0"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m:rPr>
                        <m:nor/>
                      </m:rPr>
                      <a:rPr lang="en-US" dirty="0"/>
                      <m:t>(</m:t>
                    </m:r>
                    <m:r>
                      <m:rPr>
                        <m:nor/>
                      </m:rPr>
                      <a:rPr lang="en-US" dirty="0"/>
                      <m:t>t</m:t>
                    </m:r>
                    <m:r>
                      <m:rPr>
                        <m:nor/>
                      </m:rPr>
                      <a:rPr lang="en-US" b="0" i="0" dirty="0" smtClean="0"/>
                      <m:t>+</m:t>
                    </m:r>
                    <m:r>
                      <m:rPr>
                        <m:nor/>
                      </m:rPr>
                      <a:rPr lang="en-US" b="0" i="0" dirty="0" smtClean="0"/>
                      <m:t>1</m:t>
                    </m:r>
                    <m:r>
                      <m:rPr>
                        <m:nor/>
                      </m:rPr>
                      <a:rPr lang="en-US" dirty="0"/>
                      <m:t>)</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m:rPr>
                        <m:nor/>
                      </m:rPr>
                      <a:rPr lang="en-US" dirty="0"/>
                      <m:t>(</m:t>
                    </m:r>
                    <m:r>
                      <m:rPr>
                        <m:nor/>
                      </m:rPr>
                      <a:rPr lang="en-US" dirty="0"/>
                      <m:t>t</m:t>
                    </m:r>
                    <m:r>
                      <m:rPr>
                        <m:nor/>
                      </m:rPr>
                      <a:rPr lang="en-US" dirty="0"/>
                      <m:t>)</m:t>
                    </m:r>
                    <m:r>
                      <a:rPr lang="en-US" b="0"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m:rPr>
                        <m:nor/>
                      </m:rPr>
                      <a:rPr lang="en-US" dirty="0"/>
                      <m:t>(</m:t>
                    </m:r>
                    <m:r>
                      <m:rPr>
                        <m:nor/>
                      </m:rPr>
                      <a:rPr lang="en-US" dirty="0"/>
                      <m:t>t</m:t>
                    </m:r>
                    <m:r>
                      <m:rPr>
                        <m:nor/>
                      </m:rPr>
                      <a:rPr lang="en-US" b="0" i="0" dirty="0" smtClean="0"/>
                      <m:t>+</m:t>
                    </m:r>
                    <m:r>
                      <m:rPr>
                        <m:nor/>
                      </m:rPr>
                      <a:rPr lang="en-US" b="0" i="0" dirty="0" smtClean="0"/>
                      <m:t>1</m:t>
                    </m:r>
                    <m:r>
                      <m:rPr>
                        <m:nor/>
                      </m:rPr>
                      <a:rPr lang="en-US" dirty="0"/>
                      <m:t>)</m:t>
                    </m:r>
                  </m:oMath>
                </a14:m>
                <a:r>
                  <a:rPr lang="en-US" dirty="0"/>
                  <a:t> at the corresponding time t.</a:t>
                </a:r>
              </a:p>
              <a:p>
                <a:pPr marL="971550" lvl="1" indent="-514350" algn="l" rtl="0">
                  <a:buFont typeface="+mj-lt"/>
                  <a:buAutoNum type="arabicPeriod"/>
                </a:pPr>
                <a:endParaRPr lang="en-US" dirty="0"/>
              </a:p>
              <a:p>
                <a:pPr marL="0" indent="0" algn="l" rtl="0">
                  <a:buNone/>
                </a:pP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Choice>
        <mc:Fallback xmlns="">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94537" y="1711842"/>
                <a:ext cx="11002926" cy="4890977"/>
              </a:xfrm>
              <a:blipFill>
                <a:blip r:embed="rId3"/>
                <a:stretch>
                  <a:fillRect l="-998" t="-2120" r="-166"/>
                </a:stretch>
              </a:blipFill>
              <a:effectLst>
                <a:softEdge rad="203200"/>
              </a:effectLst>
            </p:spPr>
            <p:txBody>
              <a:bodyPr/>
              <a:lstStyle/>
              <a:p>
                <a:r>
                  <a:rPr lang="he-IL">
                    <a:noFill/>
                  </a:rPr>
                  <a:t> </a:t>
                </a:r>
              </a:p>
            </p:txBody>
          </p:sp>
        </mc:Fallback>
      </mc:AlternateContent>
    </p:spTree>
    <p:extLst>
      <p:ext uri="{BB962C8B-B14F-4D97-AF65-F5344CB8AC3E}">
        <p14:creationId xmlns:p14="http://schemas.microsoft.com/office/powerpoint/2010/main" val="388533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a:stretch/>
        </p:blipFill>
        <p:spPr bwMode="auto">
          <a:xfrm>
            <a:off x="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Shape 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07500" y="4566853"/>
                <a:ext cx="9801942" cy="1336826"/>
              </a:xfrm>
            </p:spPr>
            <p:txBody>
              <a:bodyPr vert="horz" lIns="91440" tIns="45720" rIns="91440" bIns="45720" rtlCol="0" anchor="b">
                <a:noAutofit/>
              </a:bodyPr>
              <a:lstStyle/>
              <a:p>
                <a:pPr algn="ctr" rtl="0"/>
                <a:r>
                  <a:rPr lang="en-US" sz="3600" b="0" kern="1200" dirty="0">
                    <a:solidFill>
                      <a:schemeClr val="bg1"/>
                    </a:solidFill>
                    <a:latin typeface="+mn-lt"/>
                    <a:ea typeface="+mn-ea"/>
                    <a:cs typeface="+mn-cs"/>
                  </a:rPr>
                  <a:t>PERR is NP-hard to approximate within any factor less than </a:t>
                </a:r>
                <a14:m>
                  <m:oMath xmlns:m="http://schemas.openxmlformats.org/officeDocument/2006/math">
                    <m:f>
                      <m:fPr>
                        <m:ctrlPr>
                          <a:rPr lang="en-US" sz="3600" i="1" dirty="0">
                            <a:solidFill>
                              <a:schemeClr val="bg1"/>
                            </a:solidFill>
                            <a:latin typeface="Cambria Math" panose="02040503050406030204" pitchFamily="18" charset="0"/>
                            <a:ea typeface="+mn-ea"/>
                            <a:cs typeface="+mn-cs"/>
                          </a:rPr>
                        </m:ctrlPr>
                      </m:fPr>
                      <m:num>
                        <m:r>
                          <a:rPr lang="en-US" sz="3600" dirty="0">
                            <a:solidFill>
                              <a:schemeClr val="bg1"/>
                            </a:solidFill>
                            <a:latin typeface="Cambria Math" panose="02040503050406030204" pitchFamily="18" charset="0"/>
                            <a:ea typeface="+mn-ea"/>
                            <a:cs typeface="+mn-cs"/>
                          </a:rPr>
                          <m:t>4</m:t>
                        </m:r>
                      </m:num>
                      <m:den>
                        <m:r>
                          <a:rPr lang="en-US" sz="3600" dirty="0">
                            <a:solidFill>
                              <a:schemeClr val="bg1"/>
                            </a:solidFill>
                            <a:latin typeface="Cambria Math" panose="02040503050406030204" pitchFamily="18" charset="0"/>
                            <a:ea typeface="+mn-ea"/>
                            <a:cs typeface="+mn-cs"/>
                          </a:rPr>
                          <m:t>3</m:t>
                        </m:r>
                      </m:den>
                    </m:f>
                  </m:oMath>
                </a14:m>
                <a:r>
                  <a:rPr lang="en-US" sz="3600" b="0" kern="1200" dirty="0">
                    <a:solidFill>
                      <a:schemeClr val="bg1"/>
                    </a:solidFill>
                    <a:latin typeface="+mn-lt"/>
                    <a:ea typeface="+mn-ea"/>
                    <a:cs typeface="+mn-cs"/>
                  </a:rPr>
                  <a:t> for makespan minimization and</a:t>
                </a:r>
                <a:r>
                  <a:rPr lang="he-IL" sz="3600" b="0" kern="1200" dirty="0">
                    <a:solidFill>
                      <a:schemeClr val="bg1"/>
                    </a:solidFill>
                    <a:latin typeface="+mn-lt"/>
                    <a:ea typeface="+mn-ea"/>
                    <a:cs typeface="+mn-cs"/>
                  </a:rPr>
                  <a:t> </a:t>
                </a:r>
                <a:r>
                  <a:rPr lang="en-US" sz="3600" b="0" kern="1200" dirty="0">
                    <a:solidFill>
                      <a:schemeClr val="bg1"/>
                    </a:solidFill>
                    <a:latin typeface="+mn-lt"/>
                    <a:ea typeface="+mn-ea"/>
                    <a:cs typeface="+mn-cs"/>
                  </a:rPr>
                  <a:t>NP-hard to solve for flowtime minimization</a:t>
                </a:r>
                <a:endParaRPr lang="en-US" sz="3600" dirty="0">
                  <a:solidFill>
                    <a:schemeClr val="bg1"/>
                  </a:solidFill>
                </a:endParaRPr>
              </a:p>
            </p:txBody>
          </p:sp>
        </mc:Choice>
        <mc:Fallback xmlns="">
          <p:sp>
            <p:nvSpPr>
              <p:cNvPr id="2" name="כותרת 1">
                <a:extLst>
                  <a:ext uri="{FF2B5EF4-FFF2-40B4-BE49-F238E27FC236}">
                    <a16:creationId xmlns:a16="http://schemas.microsoft.com/office/drawing/2014/main" id="{CE2E119F-E25A-411B-A946-B351B146D07B}"/>
                  </a:ext>
                </a:extLst>
              </p:cNvPr>
              <p:cNvSpPr>
                <a:spLocks noGrp="1" noRot="1" noChangeAspect="1" noMove="1" noResize="1" noEditPoints="1" noAdjustHandles="1" noChangeArrowheads="1" noChangeShapeType="1" noTextEdit="1"/>
              </p:cNvSpPr>
              <p:nvPr>
                <p:ph type="title"/>
              </p:nvPr>
            </p:nvSpPr>
            <p:spPr>
              <a:xfrm>
                <a:off x="607500" y="4566853"/>
                <a:ext cx="9801942" cy="1336826"/>
              </a:xfrm>
              <a:blipFill>
                <a:blip r:embed="rId3"/>
                <a:stretch>
                  <a:fillRect l="-1430" t="-44292" r="-2488" b="-17808"/>
                </a:stretch>
              </a:blipFill>
            </p:spPr>
            <p:txBody>
              <a:bodyPr/>
              <a:lstStyle/>
              <a:p>
                <a:r>
                  <a:rPr lang="he-IL">
                    <a:noFill/>
                  </a:rPr>
                  <a:t> </a:t>
                </a:r>
              </a:p>
            </p:txBody>
          </p:sp>
        </mc:Fallback>
      </mc:AlternateContent>
    </p:spTree>
    <p:extLst>
      <p:ext uri="{BB962C8B-B14F-4D97-AF65-F5344CB8AC3E}">
        <p14:creationId xmlns:p14="http://schemas.microsoft.com/office/powerpoint/2010/main" val="387054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80484" y="-115204"/>
            <a:ext cx="10228520" cy="1348581"/>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dirty="0">
                <a:solidFill>
                  <a:schemeClr val="dk1"/>
                </a:solidFill>
                <a:latin typeface="+mn-lt"/>
                <a:ea typeface="+mn-ea"/>
                <a:cs typeface="+mn-cs"/>
              </a:rPr>
              <a:t>3-SAT problem: reminder</a:t>
            </a:r>
            <a:endParaRPr lang="he-IL" dirty="0"/>
          </a:p>
        </p:txBody>
      </p:sp>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46217" y="1233377"/>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fontScale="55000" lnSpcReduction="20000"/>
          </a:bodyPr>
          <a:lstStyle/>
          <a:p>
            <a:pPr marL="0" indent="0" algn="l" rtl="0">
              <a:buNone/>
            </a:pPr>
            <a:endParaRPr lang="en-US" dirty="0"/>
          </a:p>
          <a:p>
            <a:pPr marL="0" indent="0" algn="l" rtl="0">
              <a:buNone/>
            </a:pPr>
            <a:r>
              <a:rPr lang="en-US" sz="4000" dirty="0"/>
              <a:t> 3SAT is the set of satisfiable boolean expressions that are expressed in 3CNF.</a:t>
            </a:r>
          </a:p>
          <a:p>
            <a:pPr marL="0" indent="0" algn="l" rtl="0">
              <a:buNone/>
            </a:pPr>
            <a:r>
              <a:rPr lang="en-US" sz="4000" dirty="0"/>
              <a:t> For an expression to be in 3CNF form, it must satisfy two constraints:</a:t>
            </a:r>
          </a:p>
          <a:p>
            <a:pPr marL="0" indent="0" algn="l" rtl="0">
              <a:buNone/>
            </a:pPr>
            <a:endParaRPr lang="en-US" sz="4000" dirty="0"/>
          </a:p>
          <a:p>
            <a:pPr marL="971550" lvl="1" indent="-514350" algn="l" rtl="0">
              <a:buFont typeface="+mj-lt"/>
              <a:buAutoNum type="arabicPeriod"/>
            </a:pPr>
            <a:r>
              <a:rPr lang="en-US" sz="4000" dirty="0"/>
              <a:t>The expression is made up of ANDed together clauses, which themselves are made up of </a:t>
            </a:r>
            <a:r>
              <a:rPr lang="en-US" sz="4000" dirty="0" err="1"/>
              <a:t>ORred</a:t>
            </a:r>
            <a:r>
              <a:rPr lang="en-US" sz="4000" dirty="0"/>
              <a:t> together literals.</a:t>
            </a:r>
          </a:p>
          <a:p>
            <a:pPr marL="971550" lvl="1" indent="-514350" algn="l" rtl="0">
              <a:buFont typeface="+mj-lt"/>
              <a:buAutoNum type="arabicPeriod"/>
            </a:pPr>
            <a:endParaRPr lang="en-US" sz="4000" dirty="0"/>
          </a:p>
          <a:p>
            <a:pPr marL="971550" lvl="1" indent="-514350" algn="l" rtl="0">
              <a:buFont typeface="+mj-lt"/>
              <a:buAutoNum type="arabicPeriod"/>
            </a:pPr>
            <a:r>
              <a:rPr lang="en-US" sz="4000" dirty="0"/>
              <a:t>Each clause contains at most 3 literals: there can be any number of clauses ANDed together, but there can only be one, two or three literals in each clause.</a:t>
            </a:r>
          </a:p>
          <a:p>
            <a:pPr marL="971550" lvl="1" indent="-514350" algn="l" rtl="0">
              <a:buFont typeface="+mj-lt"/>
              <a:buAutoNum type="arabicPeriod"/>
            </a:pPr>
            <a:endParaRPr lang="en-US" sz="4000" dirty="0"/>
          </a:p>
          <a:p>
            <a:pPr marL="0" indent="0" algn="ctr" rtl="0">
              <a:buNone/>
            </a:pPr>
            <a:endParaRPr lang="en-US" sz="4000" dirty="0"/>
          </a:p>
          <a:p>
            <a:pPr marL="0" indent="0" algn="l" rtl="0">
              <a:buNone/>
            </a:pPr>
            <a:r>
              <a:rPr lang="en-US" sz="4000" dirty="0"/>
              <a:t>The decision question asks if the expression is satisfiable.</a:t>
            </a:r>
          </a:p>
          <a:p>
            <a:pPr marL="0" indent="0" algn="l" rtl="0">
              <a:buNone/>
            </a:pPr>
            <a:endParaRPr lang="en-US" dirty="0"/>
          </a:p>
          <a:p>
            <a:pPr marL="971550" lvl="1" indent="-514350" algn="l" rtl="0">
              <a:buFont typeface="+mj-lt"/>
              <a:buAutoNum type="arabicPeriod"/>
            </a:pPr>
            <a:endParaRPr lang="en-US" dirty="0"/>
          </a:p>
          <a:p>
            <a:pPr marL="457200" lvl="1" indent="0" algn="l" rtl="0">
              <a:buNone/>
            </a:pPr>
            <a:endParaRPr lang="en-US" sz="2800" dirty="0"/>
          </a:p>
          <a:p>
            <a:pPr marL="457200" lvl="1" indent="0" algn="l" rtl="0">
              <a:buNone/>
            </a:pPr>
            <a:endParaRPr lang="en-US" b="0" i="0" u="none" strike="noStrike" dirty="0">
              <a:solidFill>
                <a:srgbClr val="232629"/>
              </a:solidFill>
              <a:effectLst/>
              <a:latin typeface="MathJax_Main"/>
            </a:endParaRPr>
          </a:p>
          <a:p>
            <a:pPr marL="457200" lvl="1" indent="0" algn="l" rtl="0">
              <a:buNone/>
            </a:pPr>
            <a:br>
              <a:rPr lang="en-US" dirty="0"/>
            </a:br>
            <a:endParaRPr lang="en-US" dirty="0"/>
          </a:p>
          <a:p>
            <a:pPr marL="0" indent="0" algn="l" rtl="0">
              <a:buNone/>
            </a:pPr>
            <a:endParaRPr lang="en-US" dirty="0"/>
          </a:p>
          <a:p>
            <a:pPr algn="l" rtl="0">
              <a:buFont typeface="Wingdings" panose="05000000000000000000" pitchFamily="2" charset="2"/>
              <a:buChar char="§"/>
            </a:pPr>
            <a:endParaRPr lang="en-US" dirty="0"/>
          </a:p>
          <a:p>
            <a:pPr marL="971550" lvl="1" indent="-514350" algn="l" rtl="0">
              <a:buFont typeface="+mj-lt"/>
              <a:buAutoNum type="arabicPeriod"/>
            </a:pPr>
            <a:endParaRPr lang="he-IL" dirty="0"/>
          </a:p>
        </p:txBody>
      </p:sp>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18403D8D-F095-4223-ACB0-7459246F3AF3}"/>
                  </a:ext>
                </a:extLst>
              </p:cNvPr>
              <p:cNvSpPr txBox="1"/>
              <p:nvPr/>
            </p:nvSpPr>
            <p:spPr>
              <a:xfrm>
                <a:off x="2883195" y="4100002"/>
                <a:ext cx="5823098" cy="369332"/>
              </a:xfrm>
              <a:prstGeom prst="rect">
                <a:avLst/>
              </a:prstGeom>
              <a:gradFill>
                <a:gsLst>
                  <a:gs pos="0">
                    <a:schemeClr val="bg1">
                      <a:alpha val="0"/>
                    </a:schemeClr>
                  </a:gs>
                  <a:gs pos="0">
                    <a:schemeClr val="accent2">
                      <a:lumMod val="40000"/>
                      <a:lumOff val="60000"/>
                    </a:schemeClr>
                  </a:gs>
                  <a:gs pos="18000">
                    <a:schemeClr val="accent2">
                      <a:lumMod val="40000"/>
                      <a:lumOff val="60000"/>
                      <a:alpha val="43000"/>
                    </a:schemeClr>
                  </a:gs>
                  <a:gs pos="73000">
                    <a:schemeClr val="bg1">
                      <a:alpha val="57000"/>
                    </a:schemeClr>
                  </a:gs>
                </a:gsLst>
                <a:lin ang="16200000" scaled="1"/>
              </a:gradFill>
              <a:ln>
                <a:solidFill>
                  <a:schemeClr val="accent2"/>
                </a:solidFill>
              </a:ln>
              <a:effectLst>
                <a:softEdge rad="0"/>
              </a:effectLst>
            </p:spPr>
            <p:txBody>
              <a:bodyPr wrap="square" rtlCol="1">
                <a:spAutoFit/>
              </a:bodyPr>
              <a:lstStyle/>
              <a:p>
                <a:pPr algn="ctr" rtl="0"/>
                <a:r>
                  <a:rPr lang="en-US" dirty="0"/>
                  <a:t>Example: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oMath>
                </a14:m>
                <a:r>
                  <a:rPr lang="en-US" dirty="0"/>
                  <a:t>)</a:t>
                </a:r>
              </a:p>
            </p:txBody>
          </p:sp>
        </mc:Choice>
        <mc:Fallback xmlns="">
          <p:sp>
            <p:nvSpPr>
              <p:cNvPr id="11" name="תיבת טקסט 10">
                <a:extLst>
                  <a:ext uri="{FF2B5EF4-FFF2-40B4-BE49-F238E27FC236}">
                    <a16:creationId xmlns:a16="http://schemas.microsoft.com/office/drawing/2014/main" id="{18403D8D-F095-4223-ACB0-7459246F3AF3}"/>
                  </a:ext>
                </a:extLst>
              </p:cNvPr>
              <p:cNvSpPr txBox="1">
                <a:spLocks noRot="1" noChangeAspect="1" noMove="1" noResize="1" noEditPoints="1" noAdjustHandles="1" noChangeArrowheads="1" noChangeShapeType="1" noTextEdit="1"/>
              </p:cNvSpPr>
              <p:nvPr/>
            </p:nvSpPr>
            <p:spPr>
              <a:xfrm>
                <a:off x="2883195" y="4100002"/>
                <a:ext cx="5823098" cy="369332"/>
              </a:xfrm>
              <a:prstGeom prst="rect">
                <a:avLst/>
              </a:prstGeom>
              <a:blipFill>
                <a:blip r:embed="rId3"/>
                <a:stretch>
                  <a:fillRect t="-11290" b="-24194"/>
                </a:stretch>
              </a:blipFill>
              <a:ln>
                <a:solidFill>
                  <a:schemeClr val="accent2"/>
                </a:solidFill>
              </a:ln>
              <a:effectLst>
                <a:softEdge rad="0"/>
              </a:effectLst>
            </p:spPr>
            <p:txBody>
              <a:bodyPr/>
              <a:lstStyle/>
              <a:p>
                <a:r>
                  <a:rPr lang="he-IL">
                    <a:noFill/>
                  </a:rPr>
                  <a:t> </a:t>
                </a:r>
              </a:p>
            </p:txBody>
          </p:sp>
        </mc:Fallback>
      </mc:AlternateContent>
    </p:spTree>
    <p:extLst>
      <p:ext uri="{BB962C8B-B14F-4D97-AF65-F5344CB8AC3E}">
        <p14:creationId xmlns:p14="http://schemas.microsoft.com/office/powerpoint/2010/main" val="33177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680484" y="-115204"/>
            <a:ext cx="10228520" cy="1348581"/>
          </a:xfrm>
          <a:gradFill>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gradFill>
          <a:effectLst>
            <a:softEdge rad="114300"/>
          </a:effectLst>
        </p:spPr>
        <p:txBody>
          <a:bodyPr>
            <a:normAutofit/>
          </a:bodyPr>
          <a:lstStyle/>
          <a:p>
            <a:pPr algn="ctr" rtl="0"/>
            <a:r>
              <a:rPr lang="en-US" dirty="0">
                <a:solidFill>
                  <a:schemeClr val="dk1"/>
                </a:solidFill>
                <a:latin typeface="+mn-lt"/>
                <a:ea typeface="+mn-ea"/>
                <a:cs typeface="+mn-cs"/>
              </a:rPr>
              <a:t>≤3,=3-SAT problem</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46217" y="1233377"/>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fontScale="47500" lnSpcReduction="20000"/>
              </a:bodyPr>
              <a:lstStyle/>
              <a:p>
                <a:pPr algn="l" rtl="0"/>
                <a:endParaRPr lang="en-US" dirty="0"/>
              </a:p>
              <a:p>
                <a:pPr algn="l" rtl="0"/>
                <a:r>
                  <a:rPr lang="en-US" sz="3300" dirty="0"/>
                  <a:t>n boolean variables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𝑋</m:t>
                        </m:r>
                      </m:e>
                      <m:sub>
                        <m:r>
                          <a:rPr lang="en-US" sz="3300" b="0" i="1" smtClean="0">
                            <a:latin typeface="Cambria Math" panose="02040503050406030204" pitchFamily="18" charset="0"/>
                          </a:rPr>
                          <m:t>1</m:t>
                        </m:r>
                      </m:sub>
                    </m:sSub>
                    <m:r>
                      <a:rPr lang="en-US" sz="3300" b="0" i="1" smtClean="0">
                        <a:latin typeface="Cambria Math" panose="02040503050406030204" pitchFamily="18" charset="0"/>
                      </a:rPr>
                      <m:t>…</m:t>
                    </m:r>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𝑋</m:t>
                        </m:r>
                      </m:e>
                      <m:sub>
                        <m:r>
                          <a:rPr lang="en-US" sz="3300" b="0" i="1" smtClean="0">
                            <a:latin typeface="Cambria Math" panose="02040503050406030204" pitchFamily="18" charset="0"/>
                          </a:rPr>
                          <m:t>𝑛</m:t>
                        </m:r>
                      </m:sub>
                    </m:sSub>
                  </m:oMath>
                </a14:m>
                <a:r>
                  <a:rPr lang="en-US" sz="3300" dirty="0"/>
                  <a:t>.</a:t>
                </a:r>
              </a:p>
              <a:p>
                <a:pPr marL="0" indent="0" algn="l" rtl="0">
                  <a:buNone/>
                </a:pPr>
                <a:endParaRPr lang="en-US" sz="3300" dirty="0"/>
              </a:p>
              <a:p>
                <a:pPr algn="l" rtl="0"/>
                <a:r>
                  <a:rPr lang="en-US" sz="3300" dirty="0"/>
                  <a:t>m disjunctive clauses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𝐶</m:t>
                        </m:r>
                      </m:e>
                      <m:sub>
                        <m:r>
                          <a:rPr lang="en-US" sz="3300" b="0" i="1" smtClean="0">
                            <a:latin typeface="Cambria Math" panose="02040503050406030204" pitchFamily="18" charset="0"/>
                          </a:rPr>
                          <m:t>1</m:t>
                        </m:r>
                      </m:sub>
                    </m:sSub>
                  </m:oMath>
                </a14:m>
                <a:r>
                  <a:rPr lang="en-US" sz="3300" dirty="0"/>
                  <a:t> ...</a:t>
                </a:r>
                <a:r>
                  <a:rPr lang="en-US" sz="3300" b="0" dirty="0"/>
                  <a:t>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𝐶</m:t>
                        </m:r>
                      </m:e>
                      <m:sub>
                        <m:r>
                          <a:rPr lang="en-US" sz="3300" b="0" i="1" smtClean="0">
                            <a:latin typeface="Cambria Math" panose="02040503050406030204" pitchFamily="18" charset="0"/>
                          </a:rPr>
                          <m:t>𝑚</m:t>
                        </m:r>
                      </m:sub>
                    </m:sSub>
                  </m:oMath>
                </a14:m>
                <a:r>
                  <a:rPr lang="en-US" sz="3300" dirty="0"/>
                  <a:t>.</a:t>
                </a:r>
              </a:p>
              <a:p>
                <a:pPr marL="0" indent="0" algn="l" rtl="0">
                  <a:buNone/>
                </a:pPr>
                <a:endParaRPr lang="en-US" sz="3300" dirty="0"/>
              </a:p>
              <a:p>
                <a:pPr algn="l" rtl="0"/>
                <a:r>
                  <a:rPr lang="en-US" sz="3300" dirty="0"/>
                  <a:t>Each variable appears in exactly three clauses.</a:t>
                </a:r>
              </a:p>
              <a:p>
                <a:pPr marL="0" indent="0" algn="l" rtl="0">
                  <a:buNone/>
                </a:pPr>
                <a:endParaRPr lang="en-US" sz="3300" dirty="0"/>
              </a:p>
              <a:p>
                <a:pPr algn="l" rtl="0"/>
                <a:r>
                  <a:rPr lang="en-US" sz="3300" dirty="0"/>
                  <a:t>Each variable is uncomplemented at least once.</a:t>
                </a:r>
              </a:p>
              <a:p>
                <a:pPr marL="0" indent="0" algn="l" rtl="0">
                  <a:buNone/>
                </a:pPr>
                <a:endParaRPr lang="en-US" sz="3300" dirty="0"/>
              </a:p>
              <a:p>
                <a:pPr algn="l" rtl="0"/>
                <a:r>
                  <a:rPr lang="en-US" sz="3300" dirty="0"/>
                  <a:t>Each variable is complemented at least once.</a:t>
                </a:r>
              </a:p>
              <a:p>
                <a:pPr marL="0" indent="0" algn="l" rtl="0">
                  <a:buNone/>
                </a:pPr>
                <a:endParaRPr lang="en-US" sz="3300" dirty="0"/>
              </a:p>
              <a:p>
                <a:pPr algn="l" rtl="0"/>
                <a:r>
                  <a:rPr lang="en-US" sz="3300" dirty="0"/>
                  <a:t>Each clause contains at most three literals.</a:t>
                </a:r>
              </a:p>
              <a:p>
                <a:pPr marL="0" indent="0" algn="l" rtl="0">
                  <a:buNone/>
                </a:pPr>
                <a:endParaRPr lang="en-US" sz="3300" dirty="0"/>
              </a:p>
              <a:p>
                <a:pPr algn="l" rtl="0"/>
                <a:r>
                  <a:rPr lang="en-US" sz="3300" dirty="0"/>
                  <a:t>The decision question asks whether the instance is satisfiable.</a:t>
                </a:r>
              </a:p>
              <a:p>
                <a:pPr marL="0" indent="0" algn="l" rtl="0">
                  <a:buNone/>
                </a:pPr>
                <a:endParaRPr lang="en-US" sz="3300" dirty="0"/>
              </a:p>
              <a:p>
                <a:pPr algn="l" rtl="0"/>
                <a:r>
                  <a:rPr lang="en-US" sz="3300" b="1" dirty="0"/>
                  <a:t>There is a simple randomized algorithm due to </a:t>
                </a:r>
                <a:r>
                  <a:rPr lang="en-US" sz="3300" b="1" dirty="0" err="1"/>
                  <a:t>Schöning</a:t>
                </a:r>
                <a:r>
                  <a:rPr lang="en-US" sz="3300" b="1" dirty="0"/>
                  <a:t> (1999) that runs in time </a:t>
                </a:r>
                <a14:m>
                  <m:oMath xmlns:m="http://schemas.openxmlformats.org/officeDocument/2006/math">
                    <m:sSup>
                      <m:sSupPr>
                        <m:ctrlPr>
                          <a:rPr lang="en-US" sz="3300" b="1" i="1" smtClean="0">
                            <a:latin typeface="Cambria Math" panose="02040503050406030204" pitchFamily="18" charset="0"/>
                          </a:rPr>
                        </m:ctrlPr>
                      </m:sSupPr>
                      <m:e>
                        <m:r>
                          <a:rPr lang="en-US" sz="3300" b="1" i="1" smtClean="0">
                            <a:latin typeface="Cambria Math" panose="02040503050406030204" pitchFamily="18" charset="0"/>
                          </a:rPr>
                          <m:t>(</m:t>
                        </m:r>
                        <m:f>
                          <m:fPr>
                            <m:ctrlPr>
                              <a:rPr lang="en-US" sz="3300" b="1" i="1" smtClean="0">
                                <a:latin typeface="Cambria Math" panose="02040503050406030204" pitchFamily="18" charset="0"/>
                              </a:rPr>
                            </m:ctrlPr>
                          </m:fPr>
                          <m:num>
                            <m:r>
                              <a:rPr lang="en-US" sz="3300" b="1" i="1" smtClean="0">
                                <a:latin typeface="Cambria Math" panose="02040503050406030204" pitchFamily="18" charset="0"/>
                              </a:rPr>
                              <m:t>𝟒</m:t>
                            </m:r>
                          </m:num>
                          <m:den>
                            <m:r>
                              <a:rPr lang="en-US" sz="3300" b="1" i="1" smtClean="0">
                                <a:latin typeface="Cambria Math" panose="02040503050406030204" pitchFamily="18" charset="0"/>
                              </a:rPr>
                              <m:t>𝟑</m:t>
                            </m:r>
                          </m:den>
                        </m:f>
                        <m:r>
                          <a:rPr lang="en-US" sz="3300" b="1" i="1" smtClean="0">
                            <a:latin typeface="Cambria Math" panose="02040503050406030204" pitchFamily="18" charset="0"/>
                          </a:rPr>
                          <m:t>)</m:t>
                        </m:r>
                      </m:e>
                      <m:sup>
                        <m:r>
                          <a:rPr lang="en-US" sz="3300" b="1" i="1" smtClean="0">
                            <a:latin typeface="Cambria Math" panose="02040503050406030204" pitchFamily="18" charset="0"/>
                          </a:rPr>
                          <m:t>𝒏</m:t>
                        </m:r>
                      </m:sup>
                    </m:sSup>
                  </m:oMath>
                </a14:m>
                <a:r>
                  <a:rPr lang="en-US" sz="3300" b="1" dirty="0"/>
                  <a:t> where n is the number of   variables in the 3-SAT proposition, and succeeds with high probability to correctly   decide 3-SAT.</a:t>
                </a: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224F9077-4476-426E-A541-A491F416B06F}"/>
                  </a:ext>
                </a:extLst>
              </p:cNvPr>
              <p:cNvSpPr>
                <a:spLocks noGrp="1" noRot="1" noChangeAspect="1" noMove="1" noResize="1" noEditPoints="1" noAdjustHandles="1" noChangeArrowheads="1" noChangeShapeType="1" noTextEdit="1"/>
              </p:cNvSpPr>
              <p:nvPr>
                <p:ph idx="1"/>
              </p:nvPr>
            </p:nvSpPr>
            <p:spPr>
              <a:xfrm>
                <a:off x="546217" y="1233377"/>
                <a:ext cx="10515599" cy="5257800"/>
              </a:xfrm>
              <a:blipFill>
                <a:blip r:embed="rId3"/>
                <a:stretch>
                  <a:fillRect l="-232"/>
                </a:stretch>
              </a:blipFill>
              <a:effectLst>
                <a:softEdge rad="203200"/>
              </a:effectLst>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C9ABDAF8-E86B-4861-A540-2639E6DD39BE}"/>
                  </a:ext>
                </a:extLst>
              </p:cNvPr>
              <p:cNvSpPr txBox="1"/>
              <p:nvPr/>
            </p:nvSpPr>
            <p:spPr>
              <a:xfrm>
                <a:off x="5710487" y="2562447"/>
                <a:ext cx="5823098" cy="369332"/>
              </a:xfrm>
              <a:prstGeom prst="rect">
                <a:avLst/>
              </a:prstGeom>
              <a:gradFill>
                <a:gsLst>
                  <a:gs pos="0">
                    <a:schemeClr val="bg1">
                      <a:alpha val="0"/>
                    </a:schemeClr>
                  </a:gs>
                  <a:gs pos="0">
                    <a:schemeClr val="accent2">
                      <a:lumMod val="40000"/>
                      <a:lumOff val="60000"/>
                    </a:schemeClr>
                  </a:gs>
                  <a:gs pos="18000">
                    <a:schemeClr val="accent2">
                      <a:lumMod val="40000"/>
                      <a:lumOff val="60000"/>
                      <a:alpha val="43000"/>
                    </a:schemeClr>
                  </a:gs>
                  <a:gs pos="73000">
                    <a:schemeClr val="bg1">
                      <a:alpha val="57000"/>
                    </a:schemeClr>
                  </a:gs>
                </a:gsLst>
                <a:lin ang="16200000" scaled="1"/>
              </a:gradFill>
              <a:ln>
                <a:solidFill>
                  <a:schemeClr val="accent2"/>
                </a:solidFill>
              </a:ln>
              <a:effectLst>
                <a:softEdge rad="0"/>
              </a:effectLst>
            </p:spPr>
            <p:txBody>
              <a:bodyPr wrap="square" rtlCol="1">
                <a:spAutoFit/>
              </a:bodyPr>
              <a:lstStyle/>
              <a:p>
                <a:pPr algn="ctr"/>
                <a:r>
                  <a:rPr lang="en-US" sz="1800" dirty="0"/>
                  <a:t>Example: (</a:t>
                </a:r>
                <a14:m>
                  <m:oMath xmlns:m="http://schemas.openxmlformats.org/officeDocument/2006/math">
                    <m:sSub>
                      <m:sSubPr>
                        <m:ctrlPr>
                          <a:rPr lang="en-US" sz="1800" i="1">
                            <a:latin typeface="Cambria Math" panose="02040503050406030204" pitchFamily="18" charset="0"/>
                          </a:rPr>
                        </m:ctrlPr>
                      </m:sSubPr>
                      <m:e>
                        <m:r>
                          <m:rPr>
                            <m:nor/>
                          </m:rPr>
                          <a:rPr lang="en-US" dirty="0"/>
                          <m:t>¬</m:t>
                        </m:r>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sz="1800" dirty="0"/>
                  <a:t>)∧(¬</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oMath>
                </a14:m>
                <a:r>
                  <a:rPr lang="en-US" sz="1800" dirty="0"/>
                  <a:t>)</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endParaRPr lang="en-US" sz="1800" dirty="0"/>
              </a:p>
            </p:txBody>
          </p:sp>
        </mc:Choice>
        <mc:Fallback xmlns="">
          <p:sp>
            <p:nvSpPr>
              <p:cNvPr id="5" name="תיבת טקסט 4">
                <a:extLst>
                  <a:ext uri="{FF2B5EF4-FFF2-40B4-BE49-F238E27FC236}">
                    <a16:creationId xmlns:a16="http://schemas.microsoft.com/office/drawing/2014/main" id="{C9ABDAF8-E86B-4861-A540-2639E6DD39BE}"/>
                  </a:ext>
                </a:extLst>
              </p:cNvPr>
              <p:cNvSpPr txBox="1">
                <a:spLocks noRot="1" noChangeAspect="1" noMove="1" noResize="1" noEditPoints="1" noAdjustHandles="1" noChangeArrowheads="1" noChangeShapeType="1" noTextEdit="1"/>
              </p:cNvSpPr>
              <p:nvPr/>
            </p:nvSpPr>
            <p:spPr>
              <a:xfrm>
                <a:off x="5710487" y="2562447"/>
                <a:ext cx="5823098" cy="369332"/>
              </a:xfrm>
              <a:prstGeom prst="rect">
                <a:avLst/>
              </a:prstGeom>
              <a:blipFill>
                <a:blip r:embed="rId4"/>
                <a:stretch>
                  <a:fillRect t="-9524" b="-22222"/>
                </a:stretch>
              </a:blipFill>
              <a:ln>
                <a:solidFill>
                  <a:schemeClr val="accent2"/>
                </a:solidFill>
              </a:ln>
              <a:effectLst>
                <a:softEdge rad="0"/>
              </a:effectLst>
            </p:spPr>
            <p:txBody>
              <a:bodyPr/>
              <a:lstStyle/>
              <a:p>
                <a:r>
                  <a:rPr lang="he-IL">
                    <a:noFill/>
                  </a:rPr>
                  <a:t> </a:t>
                </a:r>
              </a:p>
            </p:txBody>
          </p:sp>
        </mc:Fallback>
      </mc:AlternateContent>
    </p:spTree>
    <p:extLst>
      <p:ext uri="{BB962C8B-B14F-4D97-AF65-F5344CB8AC3E}">
        <p14:creationId xmlns:p14="http://schemas.microsoft.com/office/powerpoint/2010/main" val="134029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27000"/>
            <a:extLst>
              <a:ext uri="{28A0092B-C50C-407E-A947-70E740481C1C}">
                <a14:useLocalDpi xmlns:a14="http://schemas.microsoft.com/office/drawing/2010/main" val="0"/>
              </a:ext>
            </a:extLst>
          </a:blip>
          <a:srcRect t="6250"/>
          <a:stretch/>
        </p:blipFill>
        <p:spPr bwMode="auto">
          <a:xfrm>
            <a:off x="20" y="-21265"/>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E2E119F-E25A-411B-A946-B351B146D07B}"/>
              </a:ext>
            </a:extLst>
          </p:cNvPr>
          <p:cNvSpPr>
            <a:spLocks noGrp="1"/>
          </p:cNvSpPr>
          <p:nvPr>
            <p:ph type="title"/>
          </p:nvPr>
        </p:nvSpPr>
        <p:spPr>
          <a:xfrm>
            <a:off x="987056" y="490907"/>
            <a:ext cx="10515600" cy="1325563"/>
          </a:xfrm>
        </p:spPr>
        <p:txBody>
          <a:bodyPr>
            <a:noAutofit/>
          </a:bodyPr>
          <a:lstStyle/>
          <a:p>
            <a:pPr algn="ctr"/>
            <a:r>
              <a:rPr lang="en-US" sz="3600" b="1" dirty="0"/>
              <a:t>We will construct a PERR instance that has a solution with  makespan=3 if and only if a given ≤3,=3-SAT instance is satisfiable</a:t>
            </a:r>
            <a:endParaRPr lang="he-IL" sz="3600" b="1" dirty="0">
              <a:effectLst>
                <a:outerShdw blurRad="38100" dist="38100" dir="2700000" algn="tl">
                  <a:srgbClr val="000000">
                    <a:alpha val="43137"/>
                  </a:srgbClr>
                </a:outerShdw>
              </a:effectLst>
            </a:endParaRPr>
          </a:p>
        </p:txBody>
      </p:sp>
      <p:pic>
        <p:nvPicPr>
          <p:cNvPr id="5" name="תמונה 4">
            <a:extLst>
              <a:ext uri="{FF2B5EF4-FFF2-40B4-BE49-F238E27FC236}">
                <a16:creationId xmlns:a16="http://schemas.microsoft.com/office/drawing/2014/main" id="{D9DE4FA2-5915-4809-982D-F89F1927208F}"/>
              </a:ext>
            </a:extLst>
          </p:cNvPr>
          <p:cNvPicPr>
            <a:picLocks noChangeAspect="1"/>
          </p:cNvPicPr>
          <p:nvPr/>
        </p:nvPicPr>
        <p:blipFill>
          <a:blip r:embed="rId3"/>
          <a:stretch>
            <a:fillRect/>
          </a:stretch>
        </p:blipFill>
        <p:spPr>
          <a:xfrm>
            <a:off x="3652837" y="2259530"/>
            <a:ext cx="4886325" cy="2943225"/>
          </a:xfrm>
          <a:prstGeom prst="rect">
            <a:avLst/>
          </a:prstGeom>
          <a:ln w="2286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77DDA264-4D7A-4420-914F-258FD28EDDE3}"/>
                  </a:ext>
                </a:extLst>
              </p:cNvPr>
              <p:cNvSpPr txBox="1"/>
              <p:nvPr/>
            </p:nvSpPr>
            <p:spPr>
              <a:xfrm>
                <a:off x="3019647" y="5645815"/>
                <a:ext cx="6889898" cy="646331"/>
              </a:xfrm>
              <a:prstGeom prst="rect">
                <a:avLst/>
              </a:prstGeom>
              <a:noFill/>
            </p:spPr>
            <p:txBody>
              <a:bodyPr wrap="square" rtlCol="1">
                <a:spAutoFit/>
              </a:bodyPr>
              <a:lstStyle/>
              <a:p>
                <a:pPr algn="ctr"/>
                <a:r>
                  <a:rPr lang="en-US" dirty="0"/>
                  <a:t>Example: A PERR instance reduced from the ≤3,=3- SAT instance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endParaRPr lang="he-IL" dirty="0"/>
              </a:p>
            </p:txBody>
          </p:sp>
        </mc:Choice>
        <mc:Fallback xmlns="">
          <p:sp>
            <p:nvSpPr>
              <p:cNvPr id="6" name="תיבת טקסט 5">
                <a:extLst>
                  <a:ext uri="{FF2B5EF4-FFF2-40B4-BE49-F238E27FC236}">
                    <a16:creationId xmlns:a16="http://schemas.microsoft.com/office/drawing/2014/main" id="{77DDA264-4D7A-4420-914F-258FD28EDDE3}"/>
                  </a:ext>
                </a:extLst>
              </p:cNvPr>
              <p:cNvSpPr txBox="1">
                <a:spLocks noRot="1" noChangeAspect="1" noMove="1" noResize="1" noEditPoints="1" noAdjustHandles="1" noChangeArrowheads="1" noChangeShapeType="1" noTextEdit="1"/>
              </p:cNvSpPr>
              <p:nvPr/>
            </p:nvSpPr>
            <p:spPr>
              <a:xfrm>
                <a:off x="3019647" y="5645815"/>
                <a:ext cx="6889898" cy="646331"/>
              </a:xfrm>
              <a:prstGeom prst="rect">
                <a:avLst/>
              </a:prstGeom>
              <a:blipFill>
                <a:blip r:embed="rId4"/>
                <a:stretch>
                  <a:fillRect t="-4717" b="-14151"/>
                </a:stretch>
              </a:blipFill>
            </p:spPr>
            <p:txBody>
              <a:bodyPr/>
              <a:lstStyle/>
              <a:p>
                <a:r>
                  <a:rPr lang="he-IL">
                    <a:noFill/>
                  </a:rPr>
                  <a:t> </a:t>
                </a:r>
              </a:p>
            </p:txBody>
          </p:sp>
        </mc:Fallback>
      </mc:AlternateContent>
      <p:pic>
        <p:nvPicPr>
          <p:cNvPr id="3078" name="Picture 6" descr="Don't Panic! The 42nd Anniversary of 'The Hitchhiker's Guide to the Galaxy'  Celebration | How To Academy">
            <a:extLst>
              <a:ext uri="{FF2B5EF4-FFF2-40B4-BE49-F238E27FC236}">
                <a16:creationId xmlns:a16="http://schemas.microsoft.com/office/drawing/2014/main" id="{A4D342C2-333A-495E-AD60-4E5EC0F63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893095">
            <a:off x="265371" y="224897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1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Should your warehouse invest in robotics in 2021? – igus Blog">
            <a:extLst>
              <a:ext uri="{FF2B5EF4-FFF2-40B4-BE49-F238E27FC236}">
                <a16:creationId xmlns:a16="http://schemas.microsoft.com/office/drawing/2014/main" id="{A477578F-71A6-4CCA-9969-324D6C8DEFBB}"/>
              </a:ext>
            </a:extLst>
          </p:cNvPr>
          <p:cNvPicPr>
            <a:picLocks noChangeAspect="1" noChangeArrowheads="1"/>
          </p:cNvPicPr>
          <p:nvPr/>
        </p:nvPicPr>
        <p:blipFill rotWithShape="1">
          <a:blip r:embed="rId2">
            <a:alphaModFix amt="15000"/>
            <a:extLst>
              <a:ext uri="{28A0092B-C50C-407E-A947-70E740481C1C}">
                <a14:useLocalDpi xmlns:a14="http://schemas.microsoft.com/office/drawing/2010/main" val="0"/>
              </a:ext>
            </a:extLst>
          </a:blip>
          <a:srcRect t="6250"/>
          <a:stretch/>
        </p:blipFill>
        <p:spPr bwMode="auto">
          <a:xfrm>
            <a:off x="20" y="0"/>
            <a:ext cx="12191980" cy="6943060"/>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224F9077-4476-426E-A541-A491F416B06F}"/>
              </a:ext>
            </a:extLst>
          </p:cNvPr>
          <p:cNvSpPr>
            <a:spLocks noGrp="1"/>
          </p:cNvSpPr>
          <p:nvPr>
            <p:ph idx="1"/>
          </p:nvPr>
        </p:nvSpPr>
        <p:spPr>
          <a:xfrm>
            <a:off x="599379" y="366822"/>
            <a:ext cx="10515599" cy="5257800"/>
          </a:xfrm>
          <a:gradFill flip="none" rotWithShape="1">
            <a:gsLst>
              <a:gs pos="0">
                <a:schemeClr val="bg1">
                  <a:alpha val="0"/>
                </a:schemeClr>
              </a:gs>
              <a:gs pos="0">
                <a:schemeClr val="accent2">
                  <a:lumMod val="40000"/>
                  <a:lumOff val="60000"/>
                </a:schemeClr>
              </a:gs>
              <a:gs pos="0">
                <a:schemeClr val="accent2">
                  <a:lumMod val="40000"/>
                  <a:lumOff val="60000"/>
                  <a:alpha val="43000"/>
                </a:schemeClr>
              </a:gs>
              <a:gs pos="49000">
                <a:schemeClr val="bg1">
                  <a:alpha val="57000"/>
                </a:schemeClr>
              </a:gs>
            </a:gsLst>
            <a:lin ang="16200000" scaled="1"/>
            <a:tileRect/>
          </a:gradFill>
          <a:effectLst>
            <a:softEdge rad="203200"/>
          </a:effectLst>
        </p:spPr>
        <p:txBody>
          <a:bodyPr>
            <a:normAutofit/>
          </a:bodyPr>
          <a:lstStyle/>
          <a:p>
            <a:pPr algn="l" rtl="0"/>
            <a:endParaRPr lang="en-US" dirty="0"/>
          </a:p>
          <a:p>
            <a:pPr marL="0" indent="0" algn="l" rtl="0">
              <a:buNone/>
            </a:pPr>
            <a:br>
              <a:rPr lang="en-US" sz="2700" dirty="0"/>
            </a:br>
            <a:endParaRPr lang="en-US" sz="2700" dirty="0"/>
          </a:p>
          <a:p>
            <a:pPr algn="l" rtl="0"/>
            <a:endParaRPr lang="en-US" dirty="0"/>
          </a:p>
          <a:p>
            <a:pPr algn="l" rtl="0">
              <a:buFont typeface="Wingdings" panose="05000000000000000000" pitchFamily="2" charset="2"/>
              <a:buChar char="§"/>
            </a:pPr>
            <a:endParaRPr lang="en-US" dirty="0"/>
          </a:p>
          <a:p>
            <a:pPr lvl="1" algn="l" rtl="0"/>
            <a:endParaRPr lang="he-IL" dirty="0"/>
          </a:p>
        </p:txBody>
      </p:sp>
      <mc:AlternateContent xmlns:mc="http://schemas.openxmlformats.org/markup-compatibility/2006" xmlns:a14="http://schemas.microsoft.com/office/drawing/2010/main">
        <mc:Choice Requires="a14">
          <p:sp>
            <p:nvSpPr>
              <p:cNvPr id="7" name="כותרת 6">
                <a:extLst>
                  <a:ext uri="{FF2B5EF4-FFF2-40B4-BE49-F238E27FC236}">
                    <a16:creationId xmlns:a16="http://schemas.microsoft.com/office/drawing/2014/main" id="{C7CE34F6-A411-4C8A-A1B8-4A66939B76EB}"/>
                  </a:ext>
                </a:extLst>
              </p:cNvPr>
              <p:cNvSpPr>
                <a:spLocks noGrp="1"/>
              </p:cNvSpPr>
              <p:nvPr>
                <p:ph type="title"/>
              </p:nvPr>
            </p:nvSpPr>
            <p:spPr>
              <a:xfrm>
                <a:off x="710609" y="5250676"/>
                <a:ext cx="10515600" cy="1325563"/>
              </a:xfrm>
            </p:spPr>
            <p:txBody>
              <a:bodyPr>
                <a:normAutofit/>
              </a:bodyPr>
              <a:lstStyle/>
              <a:p>
                <a:pPr algn="l" rtl="0"/>
                <a:r>
                  <a:rPr lang="en-US" sz="2000" dirty="0">
                    <a:latin typeface="+mn-lt"/>
                    <a:ea typeface="+mn-ea"/>
                    <a:cs typeface="+mn-cs"/>
                  </a:rPr>
                  <a:t>For each variable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oMath>
                </a14:m>
                <a:r>
                  <a:rPr lang="en-US" sz="2000" dirty="0">
                    <a:latin typeface="+mn-lt"/>
                    <a:ea typeface="+mn-ea"/>
                    <a:cs typeface="+mn-cs"/>
                  </a:rPr>
                  <a:t> in the ≤3,=3-SAT instance, we construct two “literal” packages,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𝑖𝑇</m:t>
                        </m:r>
                      </m:sub>
                    </m:sSub>
                  </m:oMath>
                </a14:m>
                <a:r>
                  <a:rPr lang="en-US" sz="2000" dirty="0">
                    <a:latin typeface="+mn-lt"/>
                    <a:ea typeface="+mn-ea"/>
                    <a:cs typeface="+mn-cs"/>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𝑖𝐹</m:t>
                        </m:r>
                      </m:sub>
                    </m:sSub>
                  </m:oMath>
                </a14:m>
                <a:r>
                  <a:rPr lang="en-US" sz="2000" dirty="0">
                    <a:latin typeface="+mn-lt"/>
                    <a:ea typeface="+mn-ea"/>
                    <a:cs typeface="+mn-cs"/>
                  </a:rPr>
                  <a:t> , with source vertices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𝑖𝑇</m:t>
                        </m:r>
                      </m:sub>
                    </m:sSub>
                  </m:oMath>
                </a14:m>
                <a:r>
                  <a:rPr lang="en-US" sz="2000" dirty="0">
                    <a:latin typeface="+mn-lt"/>
                    <a:ea typeface="+mn-ea"/>
                    <a:cs typeface="+mn-cs"/>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𝑖𝐹</m:t>
                        </m:r>
                      </m:sub>
                    </m:sSub>
                  </m:oMath>
                </a14:m>
                <a:r>
                  <a:rPr lang="en-US" sz="2000" dirty="0">
                    <a:latin typeface="+mn-lt"/>
                    <a:ea typeface="+mn-ea"/>
                    <a:cs typeface="+mn-cs"/>
                  </a:rPr>
                  <a:t> and destination vertices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𝑖𝑇</m:t>
                        </m:r>
                      </m:sub>
                    </m:sSub>
                  </m:oMath>
                </a14:m>
                <a:r>
                  <a:rPr lang="en-US" sz="2000" dirty="0">
                    <a:latin typeface="+mn-lt"/>
                    <a:ea typeface="+mn-ea"/>
                    <a:cs typeface="+mn-cs"/>
                  </a:rPr>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𝑖𝐹</m:t>
                        </m:r>
                      </m:sub>
                    </m:sSub>
                  </m:oMath>
                </a14:m>
                <a:r>
                  <a:rPr lang="en-US" sz="2000" dirty="0">
                    <a:latin typeface="+mn-lt"/>
                    <a:ea typeface="+mn-ea"/>
                    <a:cs typeface="+mn-cs"/>
                  </a:rPr>
                  <a:t> , respectively.</a:t>
                </a:r>
                <a:endParaRPr lang="he-IL" sz="2000" dirty="0">
                  <a:latin typeface="+mn-lt"/>
                  <a:ea typeface="+mn-ea"/>
                  <a:cs typeface="+mn-cs"/>
                </a:endParaRPr>
              </a:p>
            </p:txBody>
          </p:sp>
        </mc:Choice>
        <mc:Fallback xmlns="">
          <p:sp>
            <p:nvSpPr>
              <p:cNvPr id="7" name="כותרת 6">
                <a:extLst>
                  <a:ext uri="{FF2B5EF4-FFF2-40B4-BE49-F238E27FC236}">
                    <a16:creationId xmlns:a16="http://schemas.microsoft.com/office/drawing/2014/main" id="{C7CE34F6-A411-4C8A-A1B8-4A66939B76EB}"/>
                  </a:ext>
                </a:extLst>
              </p:cNvPr>
              <p:cNvSpPr>
                <a:spLocks noGrp="1" noRot="1" noChangeAspect="1" noMove="1" noResize="1" noEditPoints="1" noAdjustHandles="1" noChangeArrowheads="1" noChangeShapeType="1" noTextEdit="1"/>
              </p:cNvSpPr>
              <p:nvPr>
                <p:ph type="title"/>
              </p:nvPr>
            </p:nvSpPr>
            <p:spPr>
              <a:xfrm>
                <a:off x="710609" y="5250676"/>
                <a:ext cx="10515600" cy="1325563"/>
              </a:xfrm>
              <a:blipFill>
                <a:blip r:embed="rId3"/>
                <a:stretch>
                  <a:fillRect l="-63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אליפסה 7">
                <a:extLst>
                  <a:ext uri="{FF2B5EF4-FFF2-40B4-BE49-F238E27FC236}">
                    <a16:creationId xmlns:a16="http://schemas.microsoft.com/office/drawing/2014/main" id="{344262AE-A9C7-4BD5-85F5-E6C266003B8E}"/>
                  </a:ext>
                </a:extLst>
              </p:cNvPr>
              <p:cNvSpPr/>
              <p:nvPr/>
            </p:nvSpPr>
            <p:spPr>
              <a:xfrm>
                <a:off x="1669312"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8" name="אליפסה 7">
                <a:extLst>
                  <a:ext uri="{FF2B5EF4-FFF2-40B4-BE49-F238E27FC236}">
                    <a16:creationId xmlns:a16="http://schemas.microsoft.com/office/drawing/2014/main" id="{344262AE-A9C7-4BD5-85F5-E6C266003B8E}"/>
                  </a:ext>
                </a:extLst>
              </p:cNvPr>
              <p:cNvSpPr>
                <a:spLocks noRot="1" noChangeAspect="1" noMove="1" noResize="1" noEditPoints="1" noAdjustHandles="1" noChangeArrowheads="1" noChangeShapeType="1" noTextEdit="1"/>
              </p:cNvSpPr>
              <p:nvPr/>
            </p:nvSpPr>
            <p:spPr>
              <a:xfrm>
                <a:off x="1669312" y="637954"/>
                <a:ext cx="786810" cy="733646"/>
              </a:xfrm>
              <a:prstGeom prst="ellipse">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אליפסה 8">
                <a:extLst>
                  <a:ext uri="{FF2B5EF4-FFF2-40B4-BE49-F238E27FC236}">
                    <a16:creationId xmlns:a16="http://schemas.microsoft.com/office/drawing/2014/main" id="{1181ED8F-6937-4A0E-867F-6D6A9DB1A2B5}"/>
                  </a:ext>
                </a:extLst>
              </p:cNvPr>
              <p:cNvSpPr/>
              <p:nvPr/>
            </p:nvSpPr>
            <p:spPr>
              <a:xfrm>
                <a:off x="2601228"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9" name="אליפסה 8">
                <a:extLst>
                  <a:ext uri="{FF2B5EF4-FFF2-40B4-BE49-F238E27FC236}">
                    <a16:creationId xmlns:a16="http://schemas.microsoft.com/office/drawing/2014/main" id="{1181ED8F-6937-4A0E-867F-6D6A9DB1A2B5}"/>
                  </a:ext>
                </a:extLst>
              </p:cNvPr>
              <p:cNvSpPr>
                <a:spLocks noRot="1" noChangeAspect="1" noMove="1" noResize="1" noEditPoints="1" noAdjustHandles="1" noChangeArrowheads="1" noChangeShapeType="1" noTextEdit="1"/>
              </p:cNvSpPr>
              <p:nvPr/>
            </p:nvSpPr>
            <p:spPr>
              <a:xfrm>
                <a:off x="2601228" y="637954"/>
                <a:ext cx="786810" cy="733646"/>
              </a:xfrm>
              <a:prstGeom prst="ellipse">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אליפסה 9">
                <a:extLst>
                  <a:ext uri="{FF2B5EF4-FFF2-40B4-BE49-F238E27FC236}">
                    <a16:creationId xmlns:a16="http://schemas.microsoft.com/office/drawing/2014/main" id="{4C8AAB63-B45C-4D8F-A04F-3E65437E673E}"/>
                  </a:ext>
                </a:extLst>
              </p:cNvPr>
              <p:cNvSpPr/>
              <p:nvPr/>
            </p:nvSpPr>
            <p:spPr>
              <a:xfrm>
                <a:off x="5091634"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0" name="אליפסה 9">
                <a:extLst>
                  <a:ext uri="{FF2B5EF4-FFF2-40B4-BE49-F238E27FC236}">
                    <a16:creationId xmlns:a16="http://schemas.microsoft.com/office/drawing/2014/main" id="{4C8AAB63-B45C-4D8F-A04F-3E65437E673E}"/>
                  </a:ext>
                </a:extLst>
              </p:cNvPr>
              <p:cNvSpPr>
                <a:spLocks noRot="1" noChangeAspect="1" noMove="1" noResize="1" noEditPoints="1" noAdjustHandles="1" noChangeArrowheads="1" noChangeShapeType="1" noTextEdit="1"/>
              </p:cNvSpPr>
              <p:nvPr/>
            </p:nvSpPr>
            <p:spPr>
              <a:xfrm>
                <a:off x="5091634" y="637954"/>
                <a:ext cx="786810" cy="733646"/>
              </a:xfrm>
              <a:prstGeom prst="ellipse">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אליפסה 10">
                <a:extLst>
                  <a:ext uri="{FF2B5EF4-FFF2-40B4-BE49-F238E27FC236}">
                    <a16:creationId xmlns:a16="http://schemas.microsoft.com/office/drawing/2014/main" id="{C7470AEB-6678-410D-879C-114F46607790}"/>
                  </a:ext>
                </a:extLst>
              </p:cNvPr>
              <p:cNvSpPr/>
              <p:nvPr/>
            </p:nvSpPr>
            <p:spPr>
              <a:xfrm>
                <a:off x="8410559"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1" name="אליפסה 10">
                <a:extLst>
                  <a:ext uri="{FF2B5EF4-FFF2-40B4-BE49-F238E27FC236}">
                    <a16:creationId xmlns:a16="http://schemas.microsoft.com/office/drawing/2014/main" id="{C7470AEB-6678-410D-879C-114F46607790}"/>
                  </a:ext>
                </a:extLst>
              </p:cNvPr>
              <p:cNvSpPr>
                <a:spLocks noRot="1" noChangeAspect="1" noMove="1" noResize="1" noEditPoints="1" noAdjustHandles="1" noChangeArrowheads="1" noChangeShapeType="1" noTextEdit="1"/>
              </p:cNvSpPr>
              <p:nvPr/>
            </p:nvSpPr>
            <p:spPr>
              <a:xfrm>
                <a:off x="8410559" y="637954"/>
                <a:ext cx="786810" cy="733646"/>
              </a:xfrm>
              <a:prstGeom prst="ellipse">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אליפסה 11">
                <a:extLst>
                  <a:ext uri="{FF2B5EF4-FFF2-40B4-BE49-F238E27FC236}">
                    <a16:creationId xmlns:a16="http://schemas.microsoft.com/office/drawing/2014/main" id="{3C7F0AED-FFD1-452B-B1BD-5706036A0415}"/>
                  </a:ext>
                </a:extLst>
              </p:cNvPr>
              <p:cNvSpPr/>
              <p:nvPr/>
            </p:nvSpPr>
            <p:spPr>
              <a:xfrm>
                <a:off x="6023550"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2" name="אליפסה 11">
                <a:extLst>
                  <a:ext uri="{FF2B5EF4-FFF2-40B4-BE49-F238E27FC236}">
                    <a16:creationId xmlns:a16="http://schemas.microsoft.com/office/drawing/2014/main" id="{3C7F0AED-FFD1-452B-B1BD-5706036A0415}"/>
                  </a:ext>
                </a:extLst>
              </p:cNvPr>
              <p:cNvSpPr>
                <a:spLocks noRot="1" noChangeAspect="1" noMove="1" noResize="1" noEditPoints="1" noAdjustHandles="1" noChangeArrowheads="1" noChangeShapeType="1" noTextEdit="1"/>
              </p:cNvSpPr>
              <p:nvPr/>
            </p:nvSpPr>
            <p:spPr>
              <a:xfrm>
                <a:off x="6023550" y="637954"/>
                <a:ext cx="786810" cy="733646"/>
              </a:xfrm>
              <a:prstGeom prst="ellipse">
                <a:avLst/>
              </a:prstGeom>
              <a:blipFill>
                <a:blip r:embed="rId8"/>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 name="אליפסה 12">
                <a:extLst>
                  <a:ext uri="{FF2B5EF4-FFF2-40B4-BE49-F238E27FC236}">
                    <a16:creationId xmlns:a16="http://schemas.microsoft.com/office/drawing/2014/main" id="{F876C6B4-1F33-470F-805A-6DF50C1492EB}"/>
                  </a:ext>
                </a:extLst>
              </p:cNvPr>
              <p:cNvSpPr/>
              <p:nvPr/>
            </p:nvSpPr>
            <p:spPr>
              <a:xfrm>
                <a:off x="9342475" y="637954"/>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3" name="אליפסה 12">
                <a:extLst>
                  <a:ext uri="{FF2B5EF4-FFF2-40B4-BE49-F238E27FC236}">
                    <a16:creationId xmlns:a16="http://schemas.microsoft.com/office/drawing/2014/main" id="{F876C6B4-1F33-470F-805A-6DF50C1492EB}"/>
                  </a:ext>
                </a:extLst>
              </p:cNvPr>
              <p:cNvSpPr>
                <a:spLocks noRot="1" noChangeAspect="1" noMove="1" noResize="1" noEditPoints="1" noAdjustHandles="1" noChangeArrowheads="1" noChangeShapeType="1" noTextEdit="1"/>
              </p:cNvSpPr>
              <p:nvPr/>
            </p:nvSpPr>
            <p:spPr>
              <a:xfrm>
                <a:off x="9342475" y="637954"/>
                <a:ext cx="786810" cy="733646"/>
              </a:xfrm>
              <a:prstGeom prst="ellipse">
                <a:avLst/>
              </a:prstGeom>
              <a:blipFill>
                <a:blip r:embed="rId9"/>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4" name="אליפסה 13">
                <a:extLst>
                  <a:ext uri="{FF2B5EF4-FFF2-40B4-BE49-F238E27FC236}">
                    <a16:creationId xmlns:a16="http://schemas.microsoft.com/office/drawing/2014/main" id="{4952E78A-1760-4A51-A82D-A1AEFD2ACDA8}"/>
                  </a:ext>
                </a:extLst>
              </p:cNvPr>
              <p:cNvSpPr/>
              <p:nvPr/>
            </p:nvSpPr>
            <p:spPr>
              <a:xfrm>
                <a:off x="2601228"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𝐹</m:t>
                          </m:r>
                        </m:sub>
                      </m:sSub>
                    </m:oMath>
                  </m:oMathPara>
                </a14:m>
                <a:endParaRPr lang="he-IL" dirty="0"/>
              </a:p>
            </p:txBody>
          </p:sp>
        </mc:Choice>
        <mc:Fallback xmlns="">
          <p:sp>
            <p:nvSpPr>
              <p:cNvPr id="14" name="אליפסה 13">
                <a:extLst>
                  <a:ext uri="{FF2B5EF4-FFF2-40B4-BE49-F238E27FC236}">
                    <a16:creationId xmlns:a16="http://schemas.microsoft.com/office/drawing/2014/main" id="{4952E78A-1760-4A51-A82D-A1AEFD2ACDA8}"/>
                  </a:ext>
                </a:extLst>
              </p:cNvPr>
              <p:cNvSpPr>
                <a:spLocks noRot="1" noChangeAspect="1" noMove="1" noResize="1" noEditPoints="1" noAdjustHandles="1" noChangeArrowheads="1" noChangeShapeType="1" noTextEdit="1"/>
              </p:cNvSpPr>
              <p:nvPr/>
            </p:nvSpPr>
            <p:spPr>
              <a:xfrm>
                <a:off x="2601228" y="4517030"/>
                <a:ext cx="786810" cy="733646"/>
              </a:xfrm>
              <a:prstGeom prst="ellipse">
                <a:avLst/>
              </a:prstGeom>
              <a:blipFill>
                <a:blip r:embed="rId10"/>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5" name="אליפסה 14">
                <a:extLst>
                  <a:ext uri="{FF2B5EF4-FFF2-40B4-BE49-F238E27FC236}">
                    <a16:creationId xmlns:a16="http://schemas.microsoft.com/office/drawing/2014/main" id="{B3B52FE7-3EFE-4F27-8F50-6F650B9AA36F}"/>
                  </a:ext>
                </a:extLst>
              </p:cNvPr>
              <p:cNvSpPr/>
              <p:nvPr/>
            </p:nvSpPr>
            <p:spPr>
              <a:xfrm>
                <a:off x="6023550"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𝐹</m:t>
                          </m:r>
                        </m:sub>
                      </m:sSub>
                    </m:oMath>
                  </m:oMathPara>
                </a14:m>
                <a:endParaRPr lang="he-IL" dirty="0"/>
              </a:p>
            </p:txBody>
          </p:sp>
        </mc:Choice>
        <mc:Fallback xmlns="">
          <p:sp>
            <p:nvSpPr>
              <p:cNvPr id="15" name="אליפסה 14">
                <a:extLst>
                  <a:ext uri="{FF2B5EF4-FFF2-40B4-BE49-F238E27FC236}">
                    <a16:creationId xmlns:a16="http://schemas.microsoft.com/office/drawing/2014/main" id="{B3B52FE7-3EFE-4F27-8F50-6F650B9AA36F}"/>
                  </a:ext>
                </a:extLst>
              </p:cNvPr>
              <p:cNvSpPr>
                <a:spLocks noRot="1" noChangeAspect="1" noMove="1" noResize="1" noEditPoints="1" noAdjustHandles="1" noChangeArrowheads="1" noChangeShapeType="1" noTextEdit="1"/>
              </p:cNvSpPr>
              <p:nvPr/>
            </p:nvSpPr>
            <p:spPr>
              <a:xfrm>
                <a:off x="6023550" y="4517030"/>
                <a:ext cx="786810" cy="733646"/>
              </a:xfrm>
              <a:prstGeom prst="ellipse">
                <a:avLst/>
              </a:prstGeom>
              <a:blipFill>
                <a:blip r:embed="rId11"/>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6" name="אליפסה 15">
                <a:extLst>
                  <a:ext uri="{FF2B5EF4-FFF2-40B4-BE49-F238E27FC236}">
                    <a16:creationId xmlns:a16="http://schemas.microsoft.com/office/drawing/2014/main" id="{796309C2-4CC4-43B8-AAD2-4B6F373746B8}"/>
                  </a:ext>
                </a:extLst>
              </p:cNvPr>
              <p:cNvSpPr/>
              <p:nvPr/>
            </p:nvSpPr>
            <p:spPr>
              <a:xfrm>
                <a:off x="9342475"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𝐹</m:t>
                          </m:r>
                        </m:sub>
                      </m:sSub>
                    </m:oMath>
                  </m:oMathPara>
                </a14:m>
                <a:endParaRPr lang="he-IL" dirty="0"/>
              </a:p>
            </p:txBody>
          </p:sp>
        </mc:Choice>
        <mc:Fallback xmlns="">
          <p:sp>
            <p:nvSpPr>
              <p:cNvPr id="16" name="אליפסה 15">
                <a:extLst>
                  <a:ext uri="{FF2B5EF4-FFF2-40B4-BE49-F238E27FC236}">
                    <a16:creationId xmlns:a16="http://schemas.microsoft.com/office/drawing/2014/main" id="{796309C2-4CC4-43B8-AAD2-4B6F373746B8}"/>
                  </a:ext>
                </a:extLst>
              </p:cNvPr>
              <p:cNvSpPr>
                <a:spLocks noRot="1" noChangeAspect="1" noMove="1" noResize="1" noEditPoints="1" noAdjustHandles="1" noChangeArrowheads="1" noChangeShapeType="1" noTextEdit="1"/>
              </p:cNvSpPr>
              <p:nvPr/>
            </p:nvSpPr>
            <p:spPr>
              <a:xfrm>
                <a:off x="9342475" y="4517030"/>
                <a:ext cx="786810" cy="733646"/>
              </a:xfrm>
              <a:prstGeom prst="ellipse">
                <a:avLst/>
              </a:prstGeom>
              <a:blipFill>
                <a:blip r:embed="rId1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7" name="אליפסה 16">
                <a:extLst>
                  <a:ext uri="{FF2B5EF4-FFF2-40B4-BE49-F238E27FC236}">
                    <a16:creationId xmlns:a16="http://schemas.microsoft.com/office/drawing/2014/main" id="{E0E31A46-6DA0-4EDA-9568-7F254B5BEC70}"/>
                  </a:ext>
                </a:extLst>
              </p:cNvPr>
              <p:cNvSpPr/>
              <p:nvPr/>
            </p:nvSpPr>
            <p:spPr>
              <a:xfrm>
                <a:off x="1664950"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r>
                            <a:rPr lang="en-US" sz="1800" b="0" i="1" smtClean="0">
                              <a:latin typeface="Cambria Math" panose="02040503050406030204" pitchFamily="18" charset="0"/>
                            </a:rPr>
                            <m:t>𝑇</m:t>
                          </m:r>
                        </m:sub>
                      </m:sSub>
                    </m:oMath>
                  </m:oMathPara>
                </a14:m>
                <a:endParaRPr lang="he-IL" dirty="0"/>
              </a:p>
            </p:txBody>
          </p:sp>
        </mc:Choice>
        <mc:Fallback xmlns="">
          <p:sp>
            <p:nvSpPr>
              <p:cNvPr id="17" name="אליפסה 16">
                <a:extLst>
                  <a:ext uri="{FF2B5EF4-FFF2-40B4-BE49-F238E27FC236}">
                    <a16:creationId xmlns:a16="http://schemas.microsoft.com/office/drawing/2014/main" id="{E0E31A46-6DA0-4EDA-9568-7F254B5BEC70}"/>
                  </a:ext>
                </a:extLst>
              </p:cNvPr>
              <p:cNvSpPr>
                <a:spLocks noRot="1" noChangeAspect="1" noMove="1" noResize="1" noEditPoints="1" noAdjustHandles="1" noChangeArrowheads="1" noChangeShapeType="1" noTextEdit="1"/>
              </p:cNvSpPr>
              <p:nvPr/>
            </p:nvSpPr>
            <p:spPr>
              <a:xfrm>
                <a:off x="1664950" y="4517030"/>
                <a:ext cx="786810" cy="733646"/>
              </a:xfrm>
              <a:prstGeom prst="ellipse">
                <a:avLst/>
              </a:prstGeom>
              <a:blipFill>
                <a:blip r:embed="rId1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אליפסה 17">
                <a:extLst>
                  <a:ext uri="{FF2B5EF4-FFF2-40B4-BE49-F238E27FC236}">
                    <a16:creationId xmlns:a16="http://schemas.microsoft.com/office/drawing/2014/main" id="{0281A588-064D-4DFE-8EA9-A58982686EE9}"/>
                  </a:ext>
                </a:extLst>
              </p:cNvPr>
              <p:cNvSpPr/>
              <p:nvPr/>
            </p:nvSpPr>
            <p:spPr>
              <a:xfrm>
                <a:off x="5091634"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r>
                            <a:rPr lang="en-US" sz="1800" b="0" i="1" smtClean="0">
                              <a:latin typeface="Cambria Math" panose="02040503050406030204" pitchFamily="18" charset="0"/>
                            </a:rPr>
                            <m:t>𝑇</m:t>
                          </m:r>
                        </m:sub>
                      </m:sSub>
                    </m:oMath>
                  </m:oMathPara>
                </a14:m>
                <a:endParaRPr lang="he-IL" dirty="0"/>
              </a:p>
            </p:txBody>
          </p:sp>
        </mc:Choice>
        <mc:Fallback xmlns="">
          <p:sp>
            <p:nvSpPr>
              <p:cNvPr id="18" name="אליפסה 17">
                <a:extLst>
                  <a:ext uri="{FF2B5EF4-FFF2-40B4-BE49-F238E27FC236}">
                    <a16:creationId xmlns:a16="http://schemas.microsoft.com/office/drawing/2014/main" id="{0281A588-064D-4DFE-8EA9-A58982686EE9}"/>
                  </a:ext>
                </a:extLst>
              </p:cNvPr>
              <p:cNvSpPr>
                <a:spLocks noRot="1" noChangeAspect="1" noMove="1" noResize="1" noEditPoints="1" noAdjustHandles="1" noChangeArrowheads="1" noChangeShapeType="1" noTextEdit="1"/>
              </p:cNvSpPr>
              <p:nvPr/>
            </p:nvSpPr>
            <p:spPr>
              <a:xfrm>
                <a:off x="5091634" y="4517030"/>
                <a:ext cx="786810" cy="733646"/>
              </a:xfrm>
              <a:prstGeom prst="ellipse">
                <a:avLst/>
              </a:prstGeom>
              <a:blipFill>
                <a:blip r:embed="rId1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אליפסה 18">
                <a:extLst>
                  <a:ext uri="{FF2B5EF4-FFF2-40B4-BE49-F238E27FC236}">
                    <a16:creationId xmlns:a16="http://schemas.microsoft.com/office/drawing/2014/main" id="{EC736CEE-E7FC-4418-98E6-A2CF0777D715}"/>
                  </a:ext>
                </a:extLst>
              </p:cNvPr>
              <p:cNvSpPr/>
              <p:nvPr/>
            </p:nvSpPr>
            <p:spPr>
              <a:xfrm>
                <a:off x="8410559" y="4517030"/>
                <a:ext cx="786810" cy="733646"/>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14:m>
                  <m:oMathPara xmlns:m="http://schemas.openxmlformats.org/officeDocument/2006/math">
                    <m:oMathParaPr>
                      <m:jc m:val="center"/>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r>
                            <a:rPr lang="en-US" sz="1800" b="0" i="1" smtClean="0">
                              <a:latin typeface="Cambria Math" panose="02040503050406030204" pitchFamily="18" charset="0"/>
                            </a:rPr>
                            <m:t>𝑇</m:t>
                          </m:r>
                        </m:sub>
                      </m:sSub>
                    </m:oMath>
                  </m:oMathPara>
                </a14:m>
                <a:endParaRPr lang="he-IL" dirty="0"/>
              </a:p>
            </p:txBody>
          </p:sp>
        </mc:Choice>
        <mc:Fallback xmlns="">
          <p:sp>
            <p:nvSpPr>
              <p:cNvPr id="19" name="אליפסה 18">
                <a:extLst>
                  <a:ext uri="{FF2B5EF4-FFF2-40B4-BE49-F238E27FC236}">
                    <a16:creationId xmlns:a16="http://schemas.microsoft.com/office/drawing/2014/main" id="{EC736CEE-E7FC-4418-98E6-A2CF0777D715}"/>
                  </a:ext>
                </a:extLst>
              </p:cNvPr>
              <p:cNvSpPr>
                <a:spLocks noRot="1" noChangeAspect="1" noMove="1" noResize="1" noEditPoints="1" noAdjustHandles="1" noChangeArrowheads="1" noChangeShapeType="1" noTextEdit="1"/>
              </p:cNvSpPr>
              <p:nvPr/>
            </p:nvSpPr>
            <p:spPr>
              <a:xfrm>
                <a:off x="8410559" y="4517030"/>
                <a:ext cx="786810" cy="733646"/>
              </a:xfrm>
              <a:prstGeom prst="ellipse">
                <a:avLst/>
              </a:prstGeom>
              <a:blipFill>
                <a:blip r:embed="rId1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6EF46984-12C2-4234-A0B3-2F35A64A2732}"/>
                  </a:ext>
                </a:extLst>
              </p:cNvPr>
              <p:cNvSpPr txBox="1"/>
              <p:nvPr/>
            </p:nvSpPr>
            <p:spPr>
              <a:xfrm>
                <a:off x="1943511" y="6306512"/>
                <a:ext cx="7869865" cy="369332"/>
              </a:xfrm>
              <a:prstGeom prst="rect">
                <a:avLst/>
              </a:prstGeom>
              <a:noFill/>
              <a:ln>
                <a:solidFill>
                  <a:schemeClr val="accent2"/>
                </a:solidFill>
              </a:ln>
            </p:spPr>
            <p:txBody>
              <a:bodyPr wrap="square" rtlCol="1">
                <a:spAutoFit/>
              </a:bodyPr>
              <a:lstStyle/>
              <a:p>
                <a:r>
                  <a:rPr lang="en-US" sz="1800" dirty="0">
                    <a:latin typeface="+mn-lt"/>
                    <a:ea typeface="+mn-ea"/>
                    <a:cs typeface="+mn-cs"/>
                  </a:rPr>
                  <a:t>≤3,=3-SAT instance: </a:t>
                </a:r>
                <a:r>
                  <a:rPr lang="en-US" dirty="0"/>
                  <a:t>(</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oMath>
                </a14:m>
                <a:r>
                  <a:rPr lang="pt-BR" sz="1800" dirty="0"/>
                  <a:t> </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2</m:t>
                        </m:r>
                      </m:sub>
                    </m:sSub>
                    <m:r>
                      <a:rPr lang="en-US" sz="180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m:rPr>
                            <m:nor/>
                          </m:rPr>
                          <a:rPr lang="en-US" dirty="0" smtClean="0"/>
                          <m:t>¬</m:t>
                        </m:r>
                        <m:r>
                          <a:rPr lang="en-US" sz="1800">
                            <a:latin typeface="Cambria Math" panose="02040503050406030204" pitchFamily="18" charset="0"/>
                          </a:rPr>
                          <m:t>𝑥</m:t>
                        </m:r>
                      </m:e>
                      <m:sub>
                        <m:r>
                          <a:rPr lang="en-US" sz="1800">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dirty="0"/>
                          <m:t>¬</m:t>
                        </m:r>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r>
                      <m:rPr>
                        <m:nor/>
                      </m:rPr>
                      <a:rPr lang="en-US" dirty="0"/>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pt-BR" dirty="0"/>
                  <a:t> </a:t>
                </a:r>
                <a:r>
                  <a:rPr lang="en-US" dirty="0"/>
                  <a:t>∨ </a:t>
                </a:r>
                <a14:m>
                  <m:oMath xmlns:m="http://schemas.openxmlformats.org/officeDocument/2006/math">
                    <m:sSub>
                      <m:sSubPr>
                        <m:ctrlPr>
                          <a:rPr lang="en-US" i="1">
                            <a:latin typeface="Cambria Math" panose="02040503050406030204" pitchFamily="18" charset="0"/>
                          </a:rPr>
                        </m:ctrlPr>
                      </m:sSubPr>
                      <m:e>
                        <m:r>
                          <m:rPr>
                            <m:nor/>
                          </m:rPr>
                          <a:rPr lang="en-US" dirty="0" smtClean="0"/>
                          <m:t>¬</m:t>
                        </m:r>
                        <m:r>
                          <a:rPr lang="en-US">
                            <a:latin typeface="Cambria Math" panose="02040503050406030204" pitchFamily="18" charset="0"/>
                          </a:rPr>
                          <m:t>𝑥</m:t>
                        </m:r>
                      </m:e>
                      <m:sub>
                        <m:r>
                          <a:rPr lang="en-US">
                            <a:latin typeface="Cambria Math" panose="02040503050406030204" pitchFamily="18" charset="0"/>
                          </a:rPr>
                          <m:t>2</m:t>
                        </m:r>
                      </m:sub>
                    </m:sSub>
                    <m:r>
                      <a:rPr lang="en-US">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3</m:t>
                        </m:r>
                      </m:sub>
                    </m:sSub>
                  </m:oMath>
                </a14:m>
                <a:r>
                  <a:rPr lang="en-US" dirty="0"/>
                  <a:t>)</a:t>
                </a:r>
                <a:r>
                  <a:rPr lang="en-US" sz="1800" dirty="0">
                    <a:latin typeface="+mn-lt"/>
                    <a:ea typeface="+mn-ea"/>
                    <a:cs typeface="+mn-cs"/>
                  </a:rPr>
                  <a:t> </a:t>
                </a:r>
                <a:endParaRPr lang="he-IL" dirty="0"/>
              </a:p>
            </p:txBody>
          </p:sp>
        </mc:Choice>
        <mc:Fallback xmlns="">
          <p:sp>
            <p:nvSpPr>
              <p:cNvPr id="20" name="תיבת טקסט 19">
                <a:extLst>
                  <a:ext uri="{FF2B5EF4-FFF2-40B4-BE49-F238E27FC236}">
                    <a16:creationId xmlns:a16="http://schemas.microsoft.com/office/drawing/2014/main" id="{6EF46984-12C2-4234-A0B3-2F35A64A2732}"/>
                  </a:ext>
                </a:extLst>
              </p:cNvPr>
              <p:cNvSpPr txBox="1">
                <a:spLocks noRot="1" noChangeAspect="1" noMove="1" noResize="1" noEditPoints="1" noAdjustHandles="1" noChangeArrowheads="1" noChangeShapeType="1" noTextEdit="1"/>
              </p:cNvSpPr>
              <p:nvPr/>
            </p:nvSpPr>
            <p:spPr>
              <a:xfrm>
                <a:off x="1943511" y="6306512"/>
                <a:ext cx="7869865" cy="369332"/>
              </a:xfrm>
              <a:prstGeom prst="rect">
                <a:avLst/>
              </a:prstGeom>
              <a:blipFill>
                <a:blip r:embed="rId16"/>
                <a:stretch>
                  <a:fillRect t="-11290" b="-24194"/>
                </a:stretch>
              </a:blipFill>
              <a:ln>
                <a:solidFill>
                  <a:schemeClr val="accent2"/>
                </a:solidFill>
              </a:ln>
            </p:spPr>
            <p:txBody>
              <a:bodyPr/>
              <a:lstStyle/>
              <a:p>
                <a:r>
                  <a:rPr lang="he-IL">
                    <a:noFill/>
                  </a:rPr>
                  <a:t> </a:t>
                </a:r>
              </a:p>
            </p:txBody>
          </p:sp>
        </mc:Fallback>
      </mc:AlternateContent>
    </p:spTree>
    <p:extLst>
      <p:ext uri="{BB962C8B-B14F-4D97-AF65-F5344CB8AC3E}">
        <p14:creationId xmlns:p14="http://schemas.microsoft.com/office/powerpoint/2010/main" val="380858745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2054</Words>
  <Application>Microsoft Office PowerPoint</Application>
  <PresentationFormat>מסך רחב</PresentationFormat>
  <Paragraphs>584</Paragraphs>
  <Slides>20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20</vt:i4>
      </vt:variant>
    </vt:vector>
  </HeadingPairs>
  <TitlesOfParts>
    <vt:vector size="27" baseType="lpstr">
      <vt:lpstr>Arial</vt:lpstr>
      <vt:lpstr>Calibri</vt:lpstr>
      <vt:lpstr>Calibri Light</vt:lpstr>
      <vt:lpstr>Cambria Math</vt:lpstr>
      <vt:lpstr>MathJax_Main</vt:lpstr>
      <vt:lpstr>Wingdings</vt:lpstr>
      <vt:lpstr>ערכת נושא Office</vt:lpstr>
      <vt:lpstr>3SAT to MAPF reduction </vt:lpstr>
      <vt:lpstr>Package-Exchange Robot-Routing Problem (PERR) – formal definition</vt:lpstr>
      <vt:lpstr>Package-Exchange Robot-Routing Problem (PERR) - definition</vt:lpstr>
      <vt:lpstr>Package-Exchange Robot-Routing Problem (PERR) - definition</vt:lpstr>
      <vt:lpstr>PERR is NP-hard to approximate within any factor less than 4/3 for makespan minimization and NP-hard to solve for flowtime minimization</vt:lpstr>
      <vt:lpstr>3-SAT problem: reminder</vt:lpstr>
      <vt:lpstr>≤3,=3-SAT problem</vt:lpstr>
      <vt:lpstr>We will construct a PERR instance that has a solution with  makespan=3 if and only if a given ≤3,=3-SAT instance is satisfiable</vt:lpstr>
      <vt:lpstr>For each variable X_i in the ≤3,=3-SAT instance, we construct two “literal” packages, p_iT and p_iF , with source vertices s_iT and s_iF and destination vertices t_iT and t_iF , respectively.</vt:lpstr>
      <vt:lpstr>For each literal package, we construct two paths to get to its destination vertex in three time steps: a “shared” path, and a “private” path.</vt:lpstr>
      <vt:lpstr>The shared paths for p_iT and p_iF intersect at vertex v_i. Only one of the two paths can thus be used if a makespan of three is to be achieved.  Sending literal package p_iT (or p_iF ) along the shared path corresponds to assigning True (or False) to X_i in the ≤3,=3-SAT instance.</vt:lpstr>
      <vt:lpstr>For each clause C_j in the ≤3,=3-SAT instance, we construct a “clause” package p_j with source vertex c_j and destination vertex d_j .</vt:lpstr>
      <vt:lpstr>The ≤3,=3-SAT instance has multiple (but at most three) “clause” paths to get to its destination vertex in 3 time steps, which have a one-to-one correspondence to the literals in c_j.</vt:lpstr>
      <vt:lpstr>Every literal x_i(or 〖"¬" x〗_i) can appear in at most two clauses. If c_j is the first clause that it appears in, then the clause path is &lt; c_j , w_iT , b_j , d_j &gt; (or &lt; c_j , w_iF , b_j , d_j &gt; ). If c_j is the second clause that it appears in, a vertex a_j is introduced and the clause path is instead &lt; c_j , a_j , x_iT , d_j &gt; (or &lt; c_j , a_j , x_iF , d_j &gt; ).</vt:lpstr>
      <vt:lpstr>The clause path of each c_j with respect to any literal in that clause and the private path of the literal intersect. Only one of the two paths can thus be used if a makespan of three is to be achieved.</vt:lpstr>
      <vt:lpstr>Suppose that a satisfying assignment to the ≤3,=3-SAT instance exists. Then, a solution with makespan three is obtained by sending literal packages of true literals along their shared paths, the other literal packages along their private paths and clause packages along the clause paths corresponding to one of the true literals in those clauses.</vt:lpstr>
      <vt:lpstr>, suppose that a solution with makespan=3 exists. Then, each clause package traverses the clause path corresponding to one of the literals in that clause, and the corresponding literal package traverses its shared path.</vt:lpstr>
      <vt:lpstr>Since the packages of a literal and its complement cannot both use their shared path if a makespan=3 is to be achieved, we can assign True to every literal whose package uses its shared path without assigning True to both the uncomplemented and complemented literals.</vt:lpstr>
      <vt:lpstr>If the packages of both literals use their private paths, we can assign True to any one of the literals and False to the other one. A solution to the PERR instance with makespan three thus yields a satisfying assignment to the ≤3,=3-SAT instance!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PERR –  Package-Exchange Robot-Routing Problem </dc:title>
  <dc:creator>Hanna Keller</dc:creator>
  <cp:lastModifiedBy>Hanna Keller</cp:lastModifiedBy>
  <cp:revision>42</cp:revision>
  <dcterms:created xsi:type="dcterms:W3CDTF">2022-04-23T18:55:37Z</dcterms:created>
  <dcterms:modified xsi:type="dcterms:W3CDTF">2022-11-25T11:31:36Z</dcterms:modified>
</cp:coreProperties>
</file>