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61" r:id="rId5"/>
    <p:sldId id="264" r:id="rId6"/>
    <p:sldId id="265" r:id="rId7"/>
    <p:sldId id="262" r:id="rId8"/>
    <p:sldId id="268" r:id="rId9"/>
    <p:sldId id="270" r:id="rId10"/>
    <p:sldId id="271" r:id="rId11"/>
    <p:sldId id="272" r:id="rId12"/>
    <p:sldId id="273" r:id="rId13"/>
    <p:sldId id="274" r:id="rId14"/>
    <p:sldId id="277" r:id="rId15"/>
    <p:sldId id="275" r:id="rId16"/>
    <p:sldId id="278" r:id="rId17"/>
    <p:sldId id="279" r:id="rId18"/>
    <p:sldId id="280" r:id="rId19"/>
    <p:sldId id="281" r:id="rId20"/>
    <p:sldId id="282" r:id="rId21"/>
    <p:sldId id="283" r:id="rId22"/>
    <p:sldId id="284" r:id="rId23"/>
    <p:sldId id="285" r:id="rId24"/>
    <p:sldId id="286" r:id="rId25"/>
    <p:sldId id="287" r:id="rId26"/>
    <p:sldId id="269" r:id="rId27"/>
    <p:sldId id="288" r:id="rId28"/>
    <p:sldId id="289" r:id="rId29"/>
    <p:sldId id="290" r:id="rId30"/>
    <p:sldId id="263" r:id="rId31"/>
    <p:sldId id="292" r:id="rId32"/>
    <p:sldId id="291" r:id="rId33"/>
    <p:sldId id="293" r:id="rId34"/>
    <p:sldId id="294" r:id="rId35"/>
    <p:sldId id="295" r:id="rId36"/>
    <p:sldId id="296" r:id="rId37"/>
    <p:sldId id="258" r:id="rId3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סגנון ביניים 4 - הדגשה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998" autoAdjust="0"/>
    <p:restoredTop sz="93792" autoAdjust="0"/>
  </p:normalViewPr>
  <p:slideViewPr>
    <p:cSldViewPr snapToGrid="0">
      <p:cViewPr>
        <p:scale>
          <a:sx n="60" d="100"/>
          <a:sy n="60" d="100"/>
        </p:scale>
        <p:origin x="32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5EC058-5A1E-4BFD-8680-1741A785322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1EDB3FB-2290-4516-B723-B885BB467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54FFEC6-8D1F-4417-B246-F949B186F4B5}"/>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5" name="מציין מיקום של כותרת תחתונה 4">
            <a:extLst>
              <a:ext uri="{FF2B5EF4-FFF2-40B4-BE49-F238E27FC236}">
                <a16:creationId xmlns:a16="http://schemas.microsoft.com/office/drawing/2014/main" id="{100DEE6C-3DF3-42B1-898D-8F4C8047190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26DC0E8-3E43-41E9-8D6C-9E2A320B17C4}"/>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00769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4A00C3-D3A3-47C0-8039-5506B195439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067F151-AD56-410F-8A1B-8925F2200F0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B85BBAE-B9CB-46C5-B604-4AEED8AC38CC}"/>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5" name="מציין מיקום של כותרת תחתונה 4">
            <a:extLst>
              <a:ext uri="{FF2B5EF4-FFF2-40B4-BE49-F238E27FC236}">
                <a16:creationId xmlns:a16="http://schemas.microsoft.com/office/drawing/2014/main" id="{D6CDB46C-4118-47DC-B1CD-D56A52EF011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72A694-7ADE-40D0-BDCA-771AE04230E5}"/>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173204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BDA6DF5A-241B-4032-B20C-75FCE9C86AE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49D19AA-896D-4610-8528-3CCBBF57CD5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43787D2-14AE-4FFB-8ADC-692E76E09040}"/>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5" name="מציין מיקום של כותרת תחתונה 4">
            <a:extLst>
              <a:ext uri="{FF2B5EF4-FFF2-40B4-BE49-F238E27FC236}">
                <a16:creationId xmlns:a16="http://schemas.microsoft.com/office/drawing/2014/main" id="{F24334B1-E5BA-41AA-B238-A2AD5E41728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3192F71-19C1-41B6-B146-F141A305FFD0}"/>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207877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007FF6-4657-42D0-BE20-2C119F5F76A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AF2646A-4548-4139-8934-D26501EEDC57}"/>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766DB6-1DA5-4729-9E2B-A2943F00BE18}"/>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5" name="מציין מיקום של כותרת תחתונה 4">
            <a:extLst>
              <a:ext uri="{FF2B5EF4-FFF2-40B4-BE49-F238E27FC236}">
                <a16:creationId xmlns:a16="http://schemas.microsoft.com/office/drawing/2014/main" id="{CA6C22B2-051D-417B-A92B-86BAF6F6BD4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93136B4-843E-4700-AFD5-69FFB136887A}"/>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00929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262FB7-A05C-4231-9B77-7D23C85B0A2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9BF01F5-34EE-48D8-8474-E01B8190C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3377217-44AE-4D03-9A6A-FB5A3C4F0CBD}"/>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5" name="מציין מיקום של כותרת תחתונה 4">
            <a:extLst>
              <a:ext uri="{FF2B5EF4-FFF2-40B4-BE49-F238E27FC236}">
                <a16:creationId xmlns:a16="http://schemas.microsoft.com/office/drawing/2014/main" id="{D0529D94-B6FD-40BD-AD60-80C622DAB61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7E8AF4B-A2ED-4B71-A88F-AD3804A373FE}"/>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69979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962444-3105-4606-81F1-2D1A8AC8B6F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127DA47-75D7-4274-802B-8D500371DDB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A2D87CC-2D0F-4058-A598-4F591E17861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406E27B-E700-4395-90FB-870C81A1BC2B}"/>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6" name="מציין מיקום של כותרת תחתונה 5">
            <a:extLst>
              <a:ext uri="{FF2B5EF4-FFF2-40B4-BE49-F238E27FC236}">
                <a16:creationId xmlns:a16="http://schemas.microsoft.com/office/drawing/2014/main" id="{84FF79D2-9903-4750-9031-07007F32E94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C7FD5DD-09F0-48E7-A7F2-F1472EFE8E6F}"/>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425715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9EC75E-A028-44F2-90C0-C60D3D92464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22473E0-663B-46E9-B781-CCE7EBAA5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A737994-8F49-44BB-A384-2A99FAD25EF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B04D9F8-EAC1-403D-997B-9D2525AD0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DAC4D1B-8A0E-440E-9AC1-0F5F5E685774}"/>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24A9344-283B-43B2-8803-2D38AF9240EC}"/>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8" name="מציין מיקום של כותרת תחתונה 7">
            <a:extLst>
              <a:ext uri="{FF2B5EF4-FFF2-40B4-BE49-F238E27FC236}">
                <a16:creationId xmlns:a16="http://schemas.microsoft.com/office/drawing/2014/main" id="{73D77478-218F-46E6-A2AD-D2F44B33789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FE1D5A0-242D-4AC0-9FAF-74B819D0B81E}"/>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266362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AFBB76-AAE9-415F-A760-23C0AF3CA13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50C8561-3803-4100-8A4B-E656E679F10A}"/>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4" name="מציין מיקום של כותרת תחתונה 3">
            <a:extLst>
              <a:ext uri="{FF2B5EF4-FFF2-40B4-BE49-F238E27FC236}">
                <a16:creationId xmlns:a16="http://schemas.microsoft.com/office/drawing/2014/main" id="{87403B39-4A49-4D6B-9553-AE27418C83A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FFD96DD4-94FF-4034-9E6B-E7E4FC9B2E4E}"/>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406043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041E8AB-3C21-41BD-A499-C2114BB85BF5}"/>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3" name="מציין מיקום של כותרת תחתונה 2">
            <a:extLst>
              <a:ext uri="{FF2B5EF4-FFF2-40B4-BE49-F238E27FC236}">
                <a16:creationId xmlns:a16="http://schemas.microsoft.com/office/drawing/2014/main" id="{1D75C4CC-3802-4869-86A5-731E61E6BFC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74D5D49-646A-4B98-853A-71B9DD105F6B}"/>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6161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483FFC-55A5-43E6-B1FD-E772C9CF1A6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686DFCD-AE39-4D01-9551-40D849DB2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34B4122-E4C3-4843-B4CD-5D7714CB2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5C5057A-82FA-4D74-933E-689B2212EDF0}"/>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6" name="מציין מיקום של כותרת תחתונה 5">
            <a:extLst>
              <a:ext uri="{FF2B5EF4-FFF2-40B4-BE49-F238E27FC236}">
                <a16:creationId xmlns:a16="http://schemas.microsoft.com/office/drawing/2014/main" id="{1808D32A-625A-407D-A1C0-C446E2FE02C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7070BD0-4744-44ED-B3E3-B838F836094D}"/>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95402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E4B0B1-C516-46E0-8C4A-0F2F9978DE6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7D8F910-0DC0-4A10-8B7B-5B73A2CD4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2946E6D-5887-40AE-A662-BF9C69136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9BD7F62-757A-4841-8C53-7776560B8A81}"/>
              </a:ext>
            </a:extLst>
          </p:cNvPr>
          <p:cNvSpPr>
            <a:spLocks noGrp="1"/>
          </p:cNvSpPr>
          <p:nvPr>
            <p:ph type="dt" sz="half" idx="10"/>
          </p:nvPr>
        </p:nvSpPr>
        <p:spPr/>
        <p:txBody>
          <a:bodyPr/>
          <a:lstStyle/>
          <a:p>
            <a:fld id="{83017AFE-FA50-44A8-A256-25ED719BAB90}" type="datetimeFigureOut">
              <a:rPr lang="he-IL" smtClean="0"/>
              <a:t>כ"ב/ניסן/תשפ"ב</a:t>
            </a:fld>
            <a:endParaRPr lang="he-IL"/>
          </a:p>
        </p:txBody>
      </p:sp>
      <p:sp>
        <p:nvSpPr>
          <p:cNvPr id="6" name="מציין מיקום של כותרת תחתונה 5">
            <a:extLst>
              <a:ext uri="{FF2B5EF4-FFF2-40B4-BE49-F238E27FC236}">
                <a16:creationId xmlns:a16="http://schemas.microsoft.com/office/drawing/2014/main" id="{D227B926-21A7-4433-A554-B1B2659546E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361FD08-5F62-4E70-8FC3-395211257CA3}"/>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263389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7B8F341-D5B4-4271-AFD8-F17532B1649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DFC82A4-D3B9-4F34-9B5E-BF384201C1D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6BBABE3-73BE-4EFE-9E95-8C1194ABE53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3017AFE-FA50-44A8-A256-25ED719BAB90}" type="datetimeFigureOut">
              <a:rPr lang="he-IL" smtClean="0"/>
              <a:t>כ"ב/ניסן/תשפ"ב</a:t>
            </a:fld>
            <a:endParaRPr lang="he-IL"/>
          </a:p>
        </p:txBody>
      </p:sp>
      <p:sp>
        <p:nvSpPr>
          <p:cNvPr id="5" name="מציין מיקום של כותרת תחתונה 4">
            <a:extLst>
              <a:ext uri="{FF2B5EF4-FFF2-40B4-BE49-F238E27FC236}">
                <a16:creationId xmlns:a16="http://schemas.microsoft.com/office/drawing/2014/main" id="{AD72E5D6-1F86-4D2E-9A4D-DE510AF4F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A1336A5-3474-4A3E-B4CB-10661E1F9B9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8D2F0A9-0C38-4046-A08D-1411C38F5009}" type="slidenum">
              <a:rPr lang="he-IL" smtClean="0"/>
              <a:t>‹#›</a:t>
            </a:fld>
            <a:endParaRPr lang="he-IL"/>
          </a:p>
        </p:txBody>
      </p:sp>
    </p:spTree>
    <p:extLst>
      <p:ext uri="{BB962C8B-B14F-4D97-AF65-F5344CB8AC3E}">
        <p14:creationId xmlns:p14="http://schemas.microsoft.com/office/powerpoint/2010/main" val="300614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1.jpe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6.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57.png"/><Relationship Id="rId34" Type="http://schemas.openxmlformats.org/officeDocument/2006/relationships/image" Target="../media/image70.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33" Type="http://schemas.openxmlformats.org/officeDocument/2006/relationships/image" Target="../media/image69.png"/><Relationship Id="rId2" Type="http://schemas.openxmlformats.org/officeDocument/2006/relationships/image" Target="../media/image1.jpe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32" Type="http://schemas.openxmlformats.org/officeDocument/2006/relationships/image" Target="../media/image68.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7.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21" Type="http://schemas.openxmlformats.org/officeDocument/2006/relationships/image" Target="../media/image56.png"/><Relationship Id="rId34" Type="http://schemas.openxmlformats.org/officeDocument/2006/relationships/image" Target="../media/image69.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33" Type="http://schemas.openxmlformats.org/officeDocument/2006/relationships/image" Target="../media/image76.png"/><Relationship Id="rId2" Type="http://schemas.openxmlformats.org/officeDocument/2006/relationships/image" Target="../media/image1.jpeg"/><Relationship Id="rId16" Type="http://schemas.openxmlformats.org/officeDocument/2006/relationships/image" Target="../media/image74.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32" Type="http://schemas.openxmlformats.org/officeDocument/2006/relationships/image" Target="../media/image67.png"/><Relationship Id="rId37" Type="http://schemas.openxmlformats.org/officeDocument/2006/relationships/image" Target="../media/image72.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36" Type="http://schemas.openxmlformats.org/officeDocument/2006/relationships/image" Target="../media/image77.png"/><Relationship Id="rId10" Type="http://schemas.openxmlformats.org/officeDocument/2006/relationships/image" Target="../media/image45.png"/><Relationship Id="rId19" Type="http://schemas.openxmlformats.org/officeDocument/2006/relationships/image" Target="../media/image54.png"/><Relationship Id="rId31" Type="http://schemas.openxmlformats.org/officeDocument/2006/relationships/image" Target="../media/image66.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75.png"/><Relationship Id="rId35" Type="http://schemas.openxmlformats.org/officeDocument/2006/relationships/image" Target="../media/image70.png"/><Relationship Id="rId8" Type="http://schemas.openxmlformats.org/officeDocument/2006/relationships/image" Target="../media/image43.png"/><Relationship Id="rId3" Type="http://schemas.openxmlformats.org/officeDocument/2006/relationships/image" Target="../media/image73.png"/></Relationships>
</file>

<file path=ppt/slides/_rels/slide18.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9" Type="http://schemas.openxmlformats.org/officeDocument/2006/relationships/image" Target="../media/image80.png"/><Relationship Id="rId21" Type="http://schemas.openxmlformats.org/officeDocument/2006/relationships/image" Target="../media/image56.png"/><Relationship Id="rId34" Type="http://schemas.openxmlformats.org/officeDocument/2006/relationships/image" Target="../media/image69.png"/><Relationship Id="rId42" Type="http://schemas.openxmlformats.org/officeDocument/2006/relationships/image" Target="../media/image83.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41"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81.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36" Type="http://schemas.openxmlformats.org/officeDocument/2006/relationships/image" Target="../media/image71.png"/><Relationship Id="rId10" Type="http://schemas.openxmlformats.org/officeDocument/2006/relationships/image" Target="../media/image45.png"/><Relationship Id="rId19" Type="http://schemas.openxmlformats.org/officeDocument/2006/relationships/image" Target="../media/image54.png"/><Relationship Id="rId31" Type="http://schemas.openxmlformats.org/officeDocument/2006/relationships/image" Target="../media/image66.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65.png"/><Relationship Id="rId35" Type="http://schemas.openxmlformats.org/officeDocument/2006/relationships/image" Target="../media/image70.png"/><Relationship Id="rId43" Type="http://schemas.openxmlformats.org/officeDocument/2006/relationships/image" Target="../media/image84.png"/><Relationship Id="rId8" Type="http://schemas.openxmlformats.org/officeDocument/2006/relationships/image" Target="../media/image43.png"/><Relationship Id="rId3" Type="http://schemas.openxmlformats.org/officeDocument/2006/relationships/image" Target="../media/image78.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33" Type="http://schemas.openxmlformats.org/officeDocument/2006/relationships/image" Target="../media/image68.png"/><Relationship Id="rId38" Type="http://schemas.openxmlformats.org/officeDocument/2006/relationships/image" Target="../media/image79.png"/></Relationships>
</file>

<file path=ppt/slides/_rels/slide19.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89.png"/><Relationship Id="rId26" Type="http://schemas.openxmlformats.org/officeDocument/2006/relationships/image" Target="../media/image97.png"/><Relationship Id="rId39" Type="http://schemas.openxmlformats.org/officeDocument/2006/relationships/image" Target="../media/image104.png"/><Relationship Id="rId21" Type="http://schemas.openxmlformats.org/officeDocument/2006/relationships/image" Target="../media/image92.png"/><Relationship Id="rId34" Type="http://schemas.openxmlformats.org/officeDocument/2006/relationships/image" Target="../media/image69.png"/><Relationship Id="rId42" Type="http://schemas.openxmlformats.org/officeDocument/2006/relationships/image" Target="../media/image107.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51.png"/><Relationship Id="rId20" Type="http://schemas.openxmlformats.org/officeDocument/2006/relationships/image" Target="../media/image91.png"/><Relationship Id="rId29" Type="http://schemas.openxmlformats.org/officeDocument/2006/relationships/image" Target="../media/image100.png"/><Relationship Id="rId41"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95.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105.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94.png"/><Relationship Id="rId28" Type="http://schemas.openxmlformats.org/officeDocument/2006/relationships/image" Target="../media/image99.png"/><Relationship Id="rId36" Type="http://schemas.openxmlformats.org/officeDocument/2006/relationships/image" Target="../media/image71.png"/><Relationship Id="rId10" Type="http://schemas.openxmlformats.org/officeDocument/2006/relationships/image" Target="../media/image86.png"/><Relationship Id="rId19" Type="http://schemas.openxmlformats.org/officeDocument/2006/relationships/image" Target="../media/image90.png"/><Relationship Id="rId31" Type="http://schemas.openxmlformats.org/officeDocument/2006/relationships/image" Target="../media/image102.png"/><Relationship Id="rId44" Type="http://schemas.openxmlformats.org/officeDocument/2006/relationships/image" Target="../media/image10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93.png"/><Relationship Id="rId27" Type="http://schemas.openxmlformats.org/officeDocument/2006/relationships/image" Target="../media/image98.png"/><Relationship Id="rId30" Type="http://schemas.openxmlformats.org/officeDocument/2006/relationships/image" Target="../media/image101.png"/><Relationship Id="rId35" Type="http://schemas.openxmlformats.org/officeDocument/2006/relationships/image" Target="../media/image70.png"/><Relationship Id="rId43" Type="http://schemas.openxmlformats.org/officeDocument/2006/relationships/image" Target="../media/image108.png"/><Relationship Id="rId8" Type="http://schemas.openxmlformats.org/officeDocument/2006/relationships/image" Target="../media/image43.png"/><Relationship Id="rId3" Type="http://schemas.openxmlformats.org/officeDocument/2006/relationships/image" Target="../media/image85.png"/><Relationship Id="rId12" Type="http://schemas.openxmlformats.org/officeDocument/2006/relationships/image" Target="../media/image47.png"/><Relationship Id="rId17" Type="http://schemas.openxmlformats.org/officeDocument/2006/relationships/image" Target="../media/image88.png"/><Relationship Id="rId25" Type="http://schemas.openxmlformats.org/officeDocument/2006/relationships/image" Target="../media/image96.png"/><Relationship Id="rId33" Type="http://schemas.openxmlformats.org/officeDocument/2006/relationships/image" Target="../media/image68.png"/><Relationship Id="rId38" Type="http://schemas.openxmlformats.org/officeDocument/2006/relationships/image" Target="../media/image10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89.png"/><Relationship Id="rId26" Type="http://schemas.openxmlformats.org/officeDocument/2006/relationships/image" Target="../media/image97.png"/><Relationship Id="rId39" Type="http://schemas.openxmlformats.org/officeDocument/2006/relationships/image" Target="../media/image104.png"/><Relationship Id="rId21" Type="http://schemas.openxmlformats.org/officeDocument/2006/relationships/image" Target="../media/image112.png"/><Relationship Id="rId34" Type="http://schemas.openxmlformats.org/officeDocument/2006/relationships/image" Target="../media/image69.png"/><Relationship Id="rId42" Type="http://schemas.openxmlformats.org/officeDocument/2006/relationships/image" Target="../media/image117.png"/><Relationship Id="rId47" Type="http://schemas.openxmlformats.org/officeDocument/2006/relationships/image" Target="../media/image121.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111.png"/><Relationship Id="rId29"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5.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116.png"/><Relationship Id="rId45" Type="http://schemas.openxmlformats.org/officeDocument/2006/relationships/image" Target="../media/image11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114.png"/><Relationship Id="rId28" Type="http://schemas.openxmlformats.org/officeDocument/2006/relationships/image" Target="../media/image99.png"/><Relationship Id="rId36" Type="http://schemas.openxmlformats.org/officeDocument/2006/relationships/image" Target="../media/image71.png"/><Relationship Id="rId10" Type="http://schemas.openxmlformats.org/officeDocument/2006/relationships/image" Target="../media/image86.png"/><Relationship Id="rId19" Type="http://schemas.openxmlformats.org/officeDocument/2006/relationships/image" Target="../media/image90.png"/><Relationship Id="rId31" Type="http://schemas.openxmlformats.org/officeDocument/2006/relationships/image" Target="../media/image102.png"/><Relationship Id="rId44" Type="http://schemas.openxmlformats.org/officeDocument/2006/relationships/image" Target="../media/image10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113.png"/><Relationship Id="rId27" Type="http://schemas.openxmlformats.org/officeDocument/2006/relationships/image" Target="../media/image98.png"/><Relationship Id="rId30" Type="http://schemas.openxmlformats.org/officeDocument/2006/relationships/image" Target="../media/image101.png"/><Relationship Id="rId35" Type="http://schemas.openxmlformats.org/officeDocument/2006/relationships/image" Target="../media/image70.png"/><Relationship Id="rId43" Type="http://schemas.openxmlformats.org/officeDocument/2006/relationships/image" Target="../media/image118.png"/><Relationship Id="rId48" Type="http://schemas.openxmlformats.org/officeDocument/2006/relationships/image" Target="../media/image122.png"/><Relationship Id="rId8" Type="http://schemas.openxmlformats.org/officeDocument/2006/relationships/image" Target="../media/image43.png"/><Relationship Id="rId3" Type="http://schemas.openxmlformats.org/officeDocument/2006/relationships/image" Target="../media/image110.png"/><Relationship Id="rId12" Type="http://schemas.openxmlformats.org/officeDocument/2006/relationships/image" Target="../media/image47.png"/><Relationship Id="rId17" Type="http://schemas.openxmlformats.org/officeDocument/2006/relationships/image" Target="../media/image88.png"/><Relationship Id="rId25" Type="http://schemas.openxmlformats.org/officeDocument/2006/relationships/image" Target="../media/image96.png"/><Relationship Id="rId33" Type="http://schemas.openxmlformats.org/officeDocument/2006/relationships/image" Target="../media/image68.png"/><Relationship Id="rId38" Type="http://schemas.openxmlformats.org/officeDocument/2006/relationships/image" Target="../media/image103.png"/><Relationship Id="rId46" Type="http://schemas.openxmlformats.org/officeDocument/2006/relationships/image" Target="../media/image120.png"/><Relationship Id="rId20" Type="http://schemas.openxmlformats.org/officeDocument/2006/relationships/image" Target="../media/image91.png"/><Relationship Id="rId41" Type="http://schemas.openxmlformats.org/officeDocument/2006/relationships/image" Target="../media/image106.png"/></Relationships>
</file>

<file path=ppt/slides/_rels/slide21.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89.png"/><Relationship Id="rId26" Type="http://schemas.openxmlformats.org/officeDocument/2006/relationships/image" Target="../media/image129.png"/><Relationship Id="rId39" Type="http://schemas.openxmlformats.org/officeDocument/2006/relationships/image" Target="../media/image104.png"/><Relationship Id="rId21" Type="http://schemas.openxmlformats.org/officeDocument/2006/relationships/image" Target="../media/image126.png"/><Relationship Id="rId34" Type="http://schemas.openxmlformats.org/officeDocument/2006/relationships/image" Target="../media/image69.png"/><Relationship Id="rId42" Type="http://schemas.openxmlformats.org/officeDocument/2006/relationships/image" Target="../media/image117.png"/><Relationship Id="rId47" Type="http://schemas.openxmlformats.org/officeDocument/2006/relationships/image" Target="../media/image121.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111.png"/><Relationship Id="rId29"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27.png"/><Relationship Id="rId32" Type="http://schemas.openxmlformats.org/officeDocument/2006/relationships/image" Target="../media/image133.png"/><Relationship Id="rId37" Type="http://schemas.openxmlformats.org/officeDocument/2006/relationships/image" Target="../media/image134.png"/><Relationship Id="rId40" Type="http://schemas.openxmlformats.org/officeDocument/2006/relationships/image" Target="../media/image116.png"/><Relationship Id="rId45" Type="http://schemas.openxmlformats.org/officeDocument/2006/relationships/image" Target="../media/image11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114.png"/><Relationship Id="rId28" Type="http://schemas.openxmlformats.org/officeDocument/2006/relationships/image" Target="../media/image131.png"/><Relationship Id="rId36" Type="http://schemas.openxmlformats.org/officeDocument/2006/relationships/image" Target="../media/image71.png"/><Relationship Id="rId10" Type="http://schemas.openxmlformats.org/officeDocument/2006/relationships/image" Target="../media/image86.png"/><Relationship Id="rId19" Type="http://schemas.openxmlformats.org/officeDocument/2006/relationships/image" Target="../media/image90.png"/><Relationship Id="rId31" Type="http://schemas.openxmlformats.org/officeDocument/2006/relationships/image" Target="../media/image102.png"/><Relationship Id="rId44" Type="http://schemas.openxmlformats.org/officeDocument/2006/relationships/image" Target="../media/image10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113.png"/><Relationship Id="rId27" Type="http://schemas.openxmlformats.org/officeDocument/2006/relationships/image" Target="../media/image130.png"/><Relationship Id="rId30" Type="http://schemas.openxmlformats.org/officeDocument/2006/relationships/image" Target="../media/image101.png"/><Relationship Id="rId35" Type="http://schemas.openxmlformats.org/officeDocument/2006/relationships/image" Target="../media/image70.png"/><Relationship Id="rId43" Type="http://schemas.openxmlformats.org/officeDocument/2006/relationships/image" Target="../media/image118.png"/><Relationship Id="rId48" Type="http://schemas.openxmlformats.org/officeDocument/2006/relationships/image" Target="../media/image122.png"/><Relationship Id="rId8" Type="http://schemas.openxmlformats.org/officeDocument/2006/relationships/image" Target="../media/image43.png"/><Relationship Id="rId3" Type="http://schemas.openxmlformats.org/officeDocument/2006/relationships/image" Target="../media/image123.png"/><Relationship Id="rId12" Type="http://schemas.openxmlformats.org/officeDocument/2006/relationships/image" Target="../media/image47.png"/><Relationship Id="rId17" Type="http://schemas.openxmlformats.org/officeDocument/2006/relationships/image" Target="../media/image124.png"/><Relationship Id="rId25" Type="http://schemas.openxmlformats.org/officeDocument/2006/relationships/image" Target="../media/image128.png"/><Relationship Id="rId33" Type="http://schemas.openxmlformats.org/officeDocument/2006/relationships/image" Target="../media/image68.png"/><Relationship Id="rId38" Type="http://schemas.openxmlformats.org/officeDocument/2006/relationships/image" Target="../media/image103.png"/><Relationship Id="rId46" Type="http://schemas.openxmlformats.org/officeDocument/2006/relationships/image" Target="../media/image120.png"/><Relationship Id="rId20" Type="http://schemas.openxmlformats.org/officeDocument/2006/relationships/image" Target="../media/image125.png"/><Relationship Id="rId41" Type="http://schemas.openxmlformats.org/officeDocument/2006/relationships/image" Target="../media/image106.png"/></Relationships>
</file>

<file path=ppt/slides/_rels/slide22.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50" Type="http://schemas.openxmlformats.org/officeDocument/2006/relationships/image" Target="../media/image138.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88.png"/><Relationship Id="rId29" Type="http://schemas.openxmlformats.org/officeDocument/2006/relationships/image" Target="../media/image101.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3" Type="http://schemas.openxmlformats.org/officeDocument/2006/relationships/image" Target="../media/image141.png"/><Relationship Id="rId5" Type="http://schemas.openxmlformats.org/officeDocument/2006/relationships/image" Target="../media/image41.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52" Type="http://schemas.openxmlformats.org/officeDocument/2006/relationships/image" Target="../media/image140.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1.png"/><Relationship Id="rId43" Type="http://schemas.openxmlformats.org/officeDocument/2006/relationships/image" Target="../media/image109.png"/><Relationship Id="rId48" Type="http://schemas.openxmlformats.org/officeDocument/2006/relationships/image" Target="../media/image136.png"/><Relationship Id="rId8" Type="http://schemas.openxmlformats.org/officeDocument/2006/relationships/image" Target="../media/image44.png"/><Relationship Id="rId51" Type="http://schemas.openxmlformats.org/officeDocument/2006/relationships/image" Target="../media/image139.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12.png"/><Relationship Id="rId41" Type="http://schemas.openxmlformats.org/officeDocument/2006/relationships/image" Target="../media/image117.png"/><Relationship Id="rId54"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42.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49" Type="http://schemas.openxmlformats.org/officeDocument/2006/relationships/image" Target="../media/image137.png"/></Relationships>
</file>

<file path=ppt/slides/_rels/slide23.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143.png"/><Relationship Id="rId29"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1.png"/><Relationship Id="rId43" Type="http://schemas.openxmlformats.org/officeDocument/2006/relationships/image" Target="../media/image10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44.png"/><Relationship Id="rId41" Type="http://schemas.openxmlformats.org/officeDocument/2006/relationships/image" Target="../media/image117.png"/></Relationships>
</file>

<file path=ppt/slides/_rels/slide24.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88.png"/><Relationship Id="rId29"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7.png"/><Relationship Id="rId43" Type="http://schemas.openxmlformats.org/officeDocument/2006/relationships/image" Target="../media/image10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12.png"/><Relationship Id="rId41" Type="http://schemas.openxmlformats.org/officeDocument/2006/relationships/image" Target="../media/image117.png"/></Relationships>
</file>

<file path=ppt/slides/_rels/slide25.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88.png"/><Relationship Id="rId29"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1.png"/><Relationship Id="rId43" Type="http://schemas.openxmlformats.org/officeDocument/2006/relationships/image" Target="../media/image10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12.png"/><Relationship Id="rId41" Type="http://schemas.openxmlformats.org/officeDocument/2006/relationships/image" Target="../media/image117.png"/></Relationships>
</file>

<file path=ppt/slides/_rels/slide2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3.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aphicFrame>
        <p:nvGraphicFramePr>
          <p:cNvPr id="6" name="טבלה 6">
            <a:extLst>
              <a:ext uri="{FF2B5EF4-FFF2-40B4-BE49-F238E27FC236}">
                <a16:creationId xmlns:a16="http://schemas.microsoft.com/office/drawing/2014/main" id="{70DDE534-DEE7-4218-A638-4F8BABEABA68}"/>
              </a:ext>
            </a:extLst>
          </p:cNvPr>
          <p:cNvGraphicFramePr>
            <a:graphicFrameLocks noGrp="1"/>
          </p:cNvGraphicFramePr>
          <p:nvPr>
            <p:extLst>
              <p:ext uri="{D42A27DB-BD31-4B8C-83A1-F6EECF244321}">
                <p14:modId xmlns:p14="http://schemas.microsoft.com/office/powerpoint/2010/main" val="4223161216"/>
              </p:ext>
            </p:extLst>
          </p:nvPr>
        </p:nvGraphicFramePr>
        <p:xfrm>
          <a:off x="6308336" y="4911047"/>
          <a:ext cx="5725720" cy="1104293"/>
        </p:xfrm>
        <a:graphic>
          <a:graphicData uri="http://schemas.openxmlformats.org/drawingml/2006/table">
            <a:tbl>
              <a:tblPr rtl="1" firstRow="1" bandRow="1">
                <a:tableStyleId>{5C22544A-7EE6-4342-B048-85BDC9FD1C3A}</a:tableStyleId>
              </a:tblPr>
              <a:tblGrid>
                <a:gridCol w="980205">
                  <a:extLst>
                    <a:ext uri="{9D8B030D-6E8A-4147-A177-3AD203B41FA5}">
                      <a16:colId xmlns:a16="http://schemas.microsoft.com/office/drawing/2014/main" val="2865883786"/>
                    </a:ext>
                  </a:extLst>
                </a:gridCol>
                <a:gridCol w="980205">
                  <a:extLst>
                    <a:ext uri="{9D8B030D-6E8A-4147-A177-3AD203B41FA5}">
                      <a16:colId xmlns:a16="http://schemas.microsoft.com/office/drawing/2014/main" val="3220711149"/>
                    </a:ext>
                  </a:extLst>
                </a:gridCol>
                <a:gridCol w="980205">
                  <a:extLst>
                    <a:ext uri="{9D8B030D-6E8A-4147-A177-3AD203B41FA5}">
                      <a16:colId xmlns:a16="http://schemas.microsoft.com/office/drawing/2014/main" val="412840505"/>
                    </a:ext>
                  </a:extLst>
                </a:gridCol>
                <a:gridCol w="980205">
                  <a:extLst>
                    <a:ext uri="{9D8B030D-6E8A-4147-A177-3AD203B41FA5}">
                      <a16:colId xmlns:a16="http://schemas.microsoft.com/office/drawing/2014/main" val="3425709140"/>
                    </a:ext>
                  </a:extLst>
                </a:gridCol>
                <a:gridCol w="980205">
                  <a:extLst>
                    <a:ext uri="{9D8B030D-6E8A-4147-A177-3AD203B41FA5}">
                      <a16:colId xmlns:a16="http://schemas.microsoft.com/office/drawing/2014/main" val="14556900"/>
                    </a:ext>
                  </a:extLst>
                </a:gridCol>
                <a:gridCol w="824695">
                  <a:extLst>
                    <a:ext uri="{9D8B030D-6E8A-4147-A177-3AD203B41FA5}">
                      <a16:colId xmlns:a16="http://schemas.microsoft.com/office/drawing/2014/main" val="3793490954"/>
                    </a:ext>
                  </a:extLst>
                </a:gridCol>
              </a:tblGrid>
              <a:tr h="1104293">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extLst>
                  <a:ext uri="{0D108BD9-81ED-4DB2-BD59-A6C34878D82A}">
                    <a16:rowId xmlns:a16="http://schemas.microsoft.com/office/drawing/2014/main" val="3793777312"/>
                  </a:ext>
                </a:extLst>
              </a:tr>
            </a:tbl>
          </a:graphicData>
        </a:graphic>
      </p:graphicFrame>
      <p:sp>
        <p:nvSpPr>
          <p:cNvPr id="2" name="כותרת 1">
            <a:extLst>
              <a:ext uri="{FF2B5EF4-FFF2-40B4-BE49-F238E27FC236}">
                <a16:creationId xmlns:a16="http://schemas.microsoft.com/office/drawing/2014/main" id="{DBABC17D-CA20-4600-9123-9EB0CD79F53E}"/>
              </a:ext>
            </a:extLst>
          </p:cNvPr>
          <p:cNvSpPr>
            <a:spLocks noGrp="1"/>
          </p:cNvSpPr>
          <p:nvPr>
            <p:ph type="ctrTitle"/>
          </p:nvPr>
        </p:nvSpPr>
        <p:spPr>
          <a:xfrm>
            <a:off x="7679300" y="1335819"/>
            <a:ext cx="4087306" cy="1341476"/>
          </a:xfrm>
        </p:spPr>
        <p:txBody>
          <a:bodyPr anchor="b">
            <a:normAutofit fontScale="90000"/>
          </a:bodyPr>
          <a:lstStyle/>
          <a:p>
            <a:r>
              <a:rPr lang="en-US" sz="5400" dirty="0"/>
              <a:t>PERR – </a:t>
            </a:r>
            <a:br>
              <a:rPr lang="en-US" sz="5400" dirty="0"/>
            </a:br>
            <a:r>
              <a:rPr lang="en-US" sz="2800" dirty="0"/>
              <a:t>Package-Exchange Robot-Routing Problem </a:t>
            </a:r>
            <a:endParaRPr lang="he-IL" sz="2800" dirty="0"/>
          </a:p>
        </p:txBody>
      </p:sp>
      <p:sp>
        <p:nvSpPr>
          <p:cNvPr id="3" name="כותרת משנה 2">
            <a:extLst>
              <a:ext uri="{FF2B5EF4-FFF2-40B4-BE49-F238E27FC236}">
                <a16:creationId xmlns:a16="http://schemas.microsoft.com/office/drawing/2014/main" id="{9189B2F5-81A2-4D4A-AAA5-0F386AAFBF39}"/>
              </a:ext>
            </a:extLst>
          </p:cNvPr>
          <p:cNvSpPr>
            <a:spLocks noGrp="1"/>
          </p:cNvSpPr>
          <p:nvPr>
            <p:ph type="subTitle" idx="1"/>
          </p:nvPr>
        </p:nvSpPr>
        <p:spPr>
          <a:xfrm>
            <a:off x="6933362" y="2698022"/>
            <a:ext cx="5355384" cy="1147863"/>
          </a:xfrm>
        </p:spPr>
        <p:txBody>
          <a:bodyPr anchor="t">
            <a:normAutofit fontScale="92500" lnSpcReduction="20000"/>
          </a:bodyPr>
          <a:lstStyle/>
          <a:p>
            <a:r>
              <a:rPr lang="en-US" sz="1800" dirty="0"/>
              <a:t>By: Hanna Keller</a:t>
            </a:r>
            <a:endParaRPr lang="he-IL" sz="1800" dirty="0"/>
          </a:p>
          <a:p>
            <a:r>
              <a:rPr lang="en-US" sz="1400" dirty="0"/>
              <a:t>Based on the paper:  </a:t>
            </a:r>
          </a:p>
          <a:p>
            <a:r>
              <a:rPr lang="en-US" sz="1400" dirty="0"/>
              <a:t> “Multi-Agent Path Finding with Payload Transfers and the Package-Exchange Robot-Routing Problem” by Hang Ma, Craig Tovey, </a:t>
            </a:r>
            <a:r>
              <a:rPr lang="en-US" sz="1400" dirty="0" err="1"/>
              <a:t>Guny</a:t>
            </a:r>
            <a:r>
              <a:rPr lang="en-US" sz="1400" dirty="0"/>
              <a:t> Sharon, T. K. Satish Kumar and Sven Koenig </a:t>
            </a:r>
            <a:endParaRPr lang="he-IL" sz="1800" dirty="0"/>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hould your warehouse invest in robotics in 2021? – igus Blog">
            <a:extLst>
              <a:ext uri="{FF2B5EF4-FFF2-40B4-BE49-F238E27FC236}">
                <a16:creationId xmlns:a16="http://schemas.microsoft.com/office/drawing/2014/main" id="{7704BAA6-3261-4E7B-838C-223F1A856E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61" r="2564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9" name="גרפיקה 8" descr="דגל קו מיתאר">
            <a:extLst>
              <a:ext uri="{FF2B5EF4-FFF2-40B4-BE49-F238E27FC236}">
                <a16:creationId xmlns:a16="http://schemas.microsoft.com/office/drawing/2014/main" id="{117194E1-BEFF-4EEA-9886-654F0126C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727" y="5064980"/>
            <a:ext cx="914400" cy="914400"/>
          </a:xfrm>
          <a:prstGeom prst="rect">
            <a:avLst/>
          </a:prstGeom>
        </p:spPr>
      </p:pic>
      <p:pic>
        <p:nvPicPr>
          <p:cNvPr id="12" name="גרפיקה 11" descr="דגל קו מיתאר">
            <a:extLst>
              <a:ext uri="{FF2B5EF4-FFF2-40B4-BE49-F238E27FC236}">
                <a16:creationId xmlns:a16="http://schemas.microsoft.com/office/drawing/2014/main" id="{242B0D1E-9853-45B7-8002-CFC37E6FBD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61211" y="5044253"/>
            <a:ext cx="914400" cy="914400"/>
          </a:xfrm>
          <a:prstGeom prst="rect">
            <a:avLst/>
          </a:prstGeom>
        </p:spPr>
      </p:pic>
      <p:sp>
        <p:nvSpPr>
          <p:cNvPr id="5" name="תרשים זרימה: דיסק מגנטי 4">
            <a:extLst>
              <a:ext uri="{FF2B5EF4-FFF2-40B4-BE49-F238E27FC236}">
                <a16:creationId xmlns:a16="http://schemas.microsoft.com/office/drawing/2014/main" id="{15DE15C2-413C-4802-8740-D2FE86A05FD0}"/>
              </a:ext>
            </a:extLst>
          </p:cNvPr>
          <p:cNvSpPr/>
          <p:nvPr/>
        </p:nvSpPr>
        <p:spPr>
          <a:xfrm>
            <a:off x="10130319" y="5371660"/>
            <a:ext cx="879842" cy="3010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רשים זרימה: דיסק מגנטי 7">
            <a:extLst>
              <a:ext uri="{FF2B5EF4-FFF2-40B4-BE49-F238E27FC236}">
                <a16:creationId xmlns:a16="http://schemas.microsoft.com/office/drawing/2014/main" id="{0858416A-2526-4744-ABC5-ADF6738FC4B6}"/>
              </a:ext>
            </a:extLst>
          </p:cNvPr>
          <p:cNvSpPr/>
          <p:nvPr/>
        </p:nvSpPr>
        <p:spPr>
          <a:xfrm>
            <a:off x="7188052" y="5371660"/>
            <a:ext cx="879842" cy="301042"/>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גרפיקה 13" descr="מתנה קו מיתאר">
            <a:extLst>
              <a:ext uri="{FF2B5EF4-FFF2-40B4-BE49-F238E27FC236}">
                <a16:creationId xmlns:a16="http://schemas.microsoft.com/office/drawing/2014/main" id="{37453D7C-F14F-4744-8F06-396C94FFC2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64673" y="4890320"/>
            <a:ext cx="611133" cy="611133"/>
          </a:xfrm>
          <a:prstGeom prst="rect">
            <a:avLst/>
          </a:prstGeom>
        </p:spPr>
      </p:pic>
      <p:pic>
        <p:nvPicPr>
          <p:cNvPr id="17" name="גרפיקה 16" descr="מתנה קו מיתאר">
            <a:extLst>
              <a:ext uri="{FF2B5EF4-FFF2-40B4-BE49-F238E27FC236}">
                <a16:creationId xmlns:a16="http://schemas.microsoft.com/office/drawing/2014/main" id="{9519EA95-77FB-41FD-B5D4-FFBD532430F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2406" y="4890319"/>
            <a:ext cx="611133" cy="611133"/>
          </a:xfrm>
          <a:prstGeom prst="rect">
            <a:avLst/>
          </a:prstGeom>
        </p:spPr>
      </p:pic>
    </p:spTree>
    <p:extLst>
      <p:ext uri="{BB962C8B-B14F-4D97-AF65-F5344CB8AC3E}">
        <p14:creationId xmlns:p14="http://schemas.microsoft.com/office/powerpoint/2010/main" val="42351363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59259E-6 L 0.07891 0.00023 " pathEditMode="relative" rAng="0" ptsTypes="AA">
                                      <p:cBhvr>
                                        <p:cTn id="6" dur="2000" fill="hold"/>
                                        <p:tgtEl>
                                          <p:spTgt spid="8"/>
                                        </p:tgtEl>
                                        <p:attrNameLst>
                                          <p:attrName>ppt_x</p:attrName>
                                          <p:attrName>ppt_y</p:attrName>
                                        </p:attrNameLst>
                                      </p:cBhvr>
                                      <p:rCtr x="3945" y="0"/>
                                    </p:animMotion>
                                  </p:childTnLst>
                                </p:cTn>
                              </p:par>
                              <p:par>
                                <p:cTn id="7" presetID="42" presetClass="path" presetSubtype="0" accel="50000" decel="50000" fill="hold" nodeType="withEffect">
                                  <p:stCondLst>
                                    <p:cond delay="0"/>
                                  </p:stCondLst>
                                  <p:childTnLst>
                                    <p:animMotion origin="layout" path="M 2.29167E-6 -3.33333E-6 L 0.07943 0.00069 " pathEditMode="relative" rAng="0" ptsTypes="AA">
                                      <p:cBhvr>
                                        <p:cTn id="8" dur="2000" fill="hold"/>
                                        <p:tgtEl>
                                          <p:spTgt spid="17"/>
                                        </p:tgtEl>
                                        <p:attrNameLst>
                                          <p:attrName>ppt_x</p:attrName>
                                          <p:attrName>ppt_y</p:attrName>
                                        </p:attrNameLst>
                                      </p:cBhvr>
                                      <p:rCtr x="3763" y="0"/>
                                    </p:animMotion>
                                  </p:childTnLst>
                                </p:cTn>
                              </p:par>
                              <p:par>
                                <p:cTn id="9" presetID="42" presetClass="path" presetSubtype="0" accel="50000" decel="50000" fill="hold" nodeType="withEffect">
                                  <p:stCondLst>
                                    <p:cond delay="0"/>
                                  </p:stCondLst>
                                  <p:childTnLst>
                                    <p:animMotion origin="layout" path="M 2.91667E-6 1.11111E-6 L -0.08477 0.00069 " pathEditMode="relative" rAng="0" ptsTypes="AA">
                                      <p:cBhvr>
                                        <p:cTn id="10" dur="2000" fill="hold"/>
                                        <p:tgtEl>
                                          <p:spTgt spid="14"/>
                                        </p:tgtEl>
                                        <p:attrNameLst>
                                          <p:attrName>ppt_x</p:attrName>
                                          <p:attrName>ppt_y</p:attrName>
                                        </p:attrNameLst>
                                      </p:cBhvr>
                                      <p:rCtr x="-4245" y="23"/>
                                    </p:animMotion>
                                  </p:childTnLst>
                                </p:cTn>
                              </p:par>
                              <p:par>
                                <p:cTn id="11" presetID="42" presetClass="path" presetSubtype="0" accel="50000" decel="50000" fill="hold" grpId="0" nodeType="withEffect">
                                  <p:stCondLst>
                                    <p:cond delay="0"/>
                                  </p:stCondLst>
                                  <p:childTnLst>
                                    <p:animMotion origin="layout" path="M 2.91667E-6 -2.59259E-6 L -0.08112 0.00023 " pathEditMode="relative" rAng="0" ptsTypes="AA">
                                      <p:cBhvr>
                                        <p:cTn id="12" dur="2000" fill="hold"/>
                                        <p:tgtEl>
                                          <p:spTgt spid="5"/>
                                        </p:tgtEl>
                                        <p:attrNameLst>
                                          <p:attrName>ppt_x</p:attrName>
                                          <p:attrName>ppt_y</p:attrName>
                                        </p:attrNameLst>
                                      </p:cBhvr>
                                      <p:rCtr x="-4062" y="0"/>
                                    </p:animMotion>
                                  </p:childTnLst>
                                </p:cTn>
                              </p:par>
                            </p:childTnLst>
                          </p:cTn>
                        </p:par>
                        <p:par>
                          <p:cTn id="13" fill="hold">
                            <p:stCondLst>
                              <p:cond delay="2000"/>
                            </p:stCondLst>
                            <p:childTnLst>
                              <p:par>
                                <p:cTn id="14" presetID="42" presetClass="path" presetSubtype="0" accel="50000" decel="50000" fill="hold" nodeType="afterEffect">
                                  <p:stCondLst>
                                    <p:cond delay="0"/>
                                  </p:stCondLst>
                                  <p:childTnLst>
                                    <p:animMotion origin="layout" path="M -0.0793 0.00069 L -0.16407 0.00046 " pathEditMode="relative" rAng="0" ptsTypes="AA">
                                      <p:cBhvr>
                                        <p:cTn id="15" dur="2000" fill="hold"/>
                                        <p:tgtEl>
                                          <p:spTgt spid="14"/>
                                        </p:tgtEl>
                                        <p:attrNameLst>
                                          <p:attrName>ppt_x</p:attrName>
                                          <p:attrName>ppt_y</p:attrName>
                                        </p:attrNameLst>
                                      </p:cBhvr>
                                      <p:rCtr x="-4245" y="-23"/>
                                    </p:animMotion>
                                  </p:childTnLst>
                                </p:cTn>
                              </p:par>
                              <p:par>
                                <p:cTn id="16" presetID="42" presetClass="path" presetSubtype="0" accel="50000" decel="50000" fill="hold" nodeType="withEffect">
                                  <p:stCondLst>
                                    <p:cond delay="0"/>
                                  </p:stCondLst>
                                  <p:childTnLst>
                                    <p:animMotion origin="layout" path="M 0.07942 0.00069 L 0.16198 0.00069 " pathEditMode="relative" rAng="0" ptsTypes="AA">
                                      <p:cBhvr>
                                        <p:cTn id="17" dur="2000" fill="hold"/>
                                        <p:tgtEl>
                                          <p:spTgt spid="17"/>
                                        </p:tgtEl>
                                        <p:attrNameLst>
                                          <p:attrName>ppt_x</p:attrName>
                                          <p:attrName>ppt_y</p:attrName>
                                        </p:attrNameLst>
                                      </p:cBhvr>
                                      <p:rCtr x="3971" y="2106"/>
                                    </p:animMotion>
                                  </p:childTnLst>
                                </p:cTn>
                              </p:par>
                            </p:childTnLst>
                          </p:cTn>
                        </p:par>
                        <p:par>
                          <p:cTn id="18" fill="hold">
                            <p:stCondLst>
                              <p:cond delay="4000"/>
                            </p:stCondLst>
                            <p:childTnLst>
                              <p:par>
                                <p:cTn id="19" presetID="42" presetClass="path" presetSubtype="0" accel="50000" decel="50000" fill="hold" grpId="1" nodeType="afterEffect">
                                  <p:stCondLst>
                                    <p:cond delay="0"/>
                                  </p:stCondLst>
                                  <p:childTnLst>
                                    <p:animMotion origin="layout" path="M 0.07891 0.00023 L -1.04167E-6 -2.59259E-6 " pathEditMode="relative" rAng="0" ptsTypes="AA">
                                      <p:cBhvr>
                                        <p:cTn id="20" dur="2000" fill="hold"/>
                                        <p:tgtEl>
                                          <p:spTgt spid="8"/>
                                        </p:tgtEl>
                                        <p:attrNameLst>
                                          <p:attrName>ppt_x</p:attrName>
                                          <p:attrName>ppt_y</p:attrName>
                                        </p:attrNameLst>
                                      </p:cBhvr>
                                      <p:rCtr x="-3945" y="-23"/>
                                    </p:animMotion>
                                  </p:childTnLst>
                                </p:cTn>
                              </p:par>
                              <p:par>
                                <p:cTn id="21" presetID="42" presetClass="path" presetSubtype="0" accel="50000" decel="50000" fill="hold" nodeType="withEffect">
                                  <p:stCondLst>
                                    <p:cond delay="0"/>
                                  </p:stCondLst>
                                  <p:childTnLst>
                                    <p:animMotion origin="layout" path="M -0.16185 0.00069 L -0.24128 1.11111E-6 " pathEditMode="relative" rAng="0" ptsTypes="AA">
                                      <p:cBhvr>
                                        <p:cTn id="22" dur="2000" fill="hold"/>
                                        <p:tgtEl>
                                          <p:spTgt spid="14"/>
                                        </p:tgtEl>
                                        <p:attrNameLst>
                                          <p:attrName>ppt_x</p:attrName>
                                          <p:attrName>ppt_y</p:attrName>
                                        </p:attrNameLst>
                                      </p:cBhvr>
                                      <p:rCtr x="-3971" y="-46"/>
                                    </p:animMotion>
                                  </p:childTnLst>
                                </p:cTn>
                              </p:par>
                              <p:par>
                                <p:cTn id="23" presetID="42" presetClass="path" presetSubtype="0" accel="50000" decel="50000" fill="hold" grpId="1" nodeType="withEffect">
                                  <p:stCondLst>
                                    <p:cond delay="0"/>
                                  </p:stCondLst>
                                  <p:childTnLst>
                                    <p:animMotion origin="layout" path="M -0.08112 0.00023 L 1.66667E-6 -3.33333E-6 " pathEditMode="relative" rAng="0" ptsTypes="AA">
                                      <p:cBhvr>
                                        <p:cTn id="24" dur="2000" fill="hold"/>
                                        <p:tgtEl>
                                          <p:spTgt spid="5"/>
                                        </p:tgtEl>
                                        <p:attrNameLst>
                                          <p:attrName>ppt_x</p:attrName>
                                          <p:attrName>ppt_y</p:attrName>
                                        </p:attrNameLst>
                                      </p:cBhvr>
                                      <p:rCtr x="4089" y="-162"/>
                                    </p:animMotion>
                                  </p:childTnLst>
                                </p:cTn>
                              </p:par>
                              <p:par>
                                <p:cTn id="25" presetID="42" presetClass="path" presetSubtype="0" accel="50000" decel="50000" fill="hold" nodeType="withEffect">
                                  <p:stCondLst>
                                    <p:cond delay="0"/>
                                  </p:stCondLst>
                                  <p:childTnLst>
                                    <p:animMotion origin="layout" path="M 0.15651 0.00069 L 0.24128 1.11111E-6 " pathEditMode="relative" rAng="0" ptsTypes="AA">
                                      <p:cBhvr>
                                        <p:cTn id="26" dur="2000" fill="hold"/>
                                        <p:tgtEl>
                                          <p:spTgt spid="17"/>
                                        </p:tgtEl>
                                        <p:attrNameLst>
                                          <p:attrName>ppt_x</p:attrName>
                                          <p:attrName>ppt_y</p:attrName>
                                        </p:attrNameLst>
                                      </p:cBhvr>
                                      <p:rCtr x="4232" y="-46"/>
                                    </p:animMotion>
                                  </p:childTnLst>
                                </p:cTn>
                              </p:par>
                            </p:childTnLst>
                          </p:cTn>
                        </p:par>
                        <p:par>
                          <p:cTn id="27" fill="hold">
                            <p:stCondLst>
                              <p:cond delay="6000"/>
                            </p:stCondLst>
                            <p:childTnLst>
                              <p:par>
                                <p:cTn id="28" presetID="42" presetClass="path" presetSubtype="0" accel="50000" decel="50000" fill="hold" grpId="2" nodeType="afterEffect">
                                  <p:stCondLst>
                                    <p:cond delay="0"/>
                                  </p:stCondLst>
                                  <p:childTnLst>
                                    <p:animMotion origin="layout" path="M -1.04167E-6 -2.59259E-6 L -0.075 -0.00301 " pathEditMode="relative" rAng="0" ptsTypes="AA">
                                      <p:cBhvr>
                                        <p:cTn id="29" dur="2000" fill="hold"/>
                                        <p:tgtEl>
                                          <p:spTgt spid="8"/>
                                        </p:tgtEl>
                                        <p:attrNameLst>
                                          <p:attrName>ppt_x</p:attrName>
                                          <p:attrName>ppt_y</p:attrName>
                                        </p:attrNameLst>
                                      </p:cBhvr>
                                      <p:rCtr x="-3750" y="-162"/>
                                    </p:animMotion>
                                  </p:childTnLst>
                                </p:cTn>
                              </p:par>
                              <p:par>
                                <p:cTn id="30" presetID="42" presetClass="path" presetSubtype="0" accel="50000" decel="50000" fill="hold" nodeType="withEffect">
                                  <p:stCondLst>
                                    <p:cond delay="0"/>
                                  </p:stCondLst>
                                  <p:childTnLst>
                                    <p:animMotion origin="layout" path="M -0.24127 -1.85185E-6 L -0.31055 0.00069 " pathEditMode="relative" rAng="0" ptsTypes="AA">
                                      <p:cBhvr>
                                        <p:cTn id="31" dur="2000" fill="hold"/>
                                        <p:tgtEl>
                                          <p:spTgt spid="14"/>
                                        </p:tgtEl>
                                        <p:attrNameLst>
                                          <p:attrName>ppt_x</p:attrName>
                                          <p:attrName>ppt_y</p:attrName>
                                        </p:attrNameLst>
                                      </p:cBhvr>
                                      <p:rCtr x="-3607" y="2199"/>
                                    </p:animMotion>
                                  </p:childTnLst>
                                </p:cTn>
                              </p:par>
                              <p:par>
                                <p:cTn id="32" presetID="42" presetClass="path" presetSubtype="0" accel="50000" decel="50000" fill="hold" nodeType="withEffect">
                                  <p:stCondLst>
                                    <p:cond delay="0"/>
                                  </p:stCondLst>
                                  <p:childTnLst>
                                    <p:animMotion origin="layout" path="M 0.24127 -4.81481E-6 L 0.32149 0.00069 " pathEditMode="relative" rAng="0" ptsTypes="AA">
                                      <p:cBhvr>
                                        <p:cTn id="33" dur="2000" fill="hold"/>
                                        <p:tgtEl>
                                          <p:spTgt spid="17"/>
                                        </p:tgtEl>
                                        <p:attrNameLst>
                                          <p:attrName>ppt_x</p:attrName>
                                          <p:attrName>ppt_y</p:attrName>
                                        </p:attrNameLst>
                                      </p:cBhvr>
                                      <p:rCtr x="4180" y="1551"/>
                                    </p:animMotion>
                                  </p:childTnLst>
                                </p:cTn>
                              </p:par>
                              <p:par>
                                <p:cTn id="34" presetID="42" presetClass="path" presetSubtype="0" accel="50000" decel="50000" fill="hold" grpId="2" nodeType="withEffect">
                                  <p:stCondLst>
                                    <p:cond delay="0"/>
                                  </p:stCondLst>
                                  <p:childTnLst>
                                    <p:animMotion origin="layout" path="M 2.91667E-6 -2.59259E-6 L 0.0819 0.00023 " pathEditMode="relative" rAng="0" ptsTypes="AA">
                                      <p:cBhvr>
                                        <p:cTn id="35" dur="2000" fill="hold"/>
                                        <p:tgtEl>
                                          <p:spTgt spid="5"/>
                                        </p:tgtEl>
                                        <p:attrNameLst>
                                          <p:attrName>ppt_x</p:attrName>
                                          <p:attrName>ppt_y</p:attrName>
                                        </p:attrNameLst>
                                      </p:cBhvr>
                                      <p:rCtr x="40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8" grpId="1" animBg="1"/>
      <p:bldP spid="8"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8506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393406" y="-115204"/>
            <a:ext cx="10292316" cy="1348581"/>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dirty="0">
                <a:solidFill>
                  <a:schemeClr val="dk1"/>
                </a:solidFill>
                <a:latin typeface="+mn-lt"/>
                <a:ea typeface="+mn-ea"/>
                <a:cs typeface="+mn-cs"/>
              </a:rPr>
              <a:t>upper bounds</a:t>
            </a:r>
            <a:r>
              <a:rPr lang="en-US" sz="4400" b="0" kern="1200" dirty="0">
                <a:solidFill>
                  <a:schemeClr val="dk1"/>
                </a:solidFill>
                <a:latin typeface="+mn-lt"/>
                <a:ea typeface="+mn-ea"/>
                <a:cs typeface="+mn-cs"/>
              </a:rPr>
              <a:t>:</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275559" y="1233377"/>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buFont typeface="Wingdings" panose="05000000000000000000" pitchFamily="2" charset="2"/>
                  <a:buChar char="§"/>
                </a:pPr>
                <a:r>
                  <a:rPr lang="en-US" dirty="0"/>
                  <a:t>Letting two packages switch vertices takes at most (|V| − 1) + (|V| − 2) = 2|V| − 3 time steps.</a:t>
                </a:r>
              </a:p>
              <a:p>
                <a:pPr algn="l" rtl="0">
                  <a:buFont typeface="Wingdings" panose="05000000000000000000" pitchFamily="2" charset="2"/>
                  <a:buChar char="§"/>
                </a:pPr>
                <a:r>
                  <a:rPr lang="en-US" dirty="0"/>
                  <a:t>In the worst case, switching needs to be repeated at most M − 1 times (since one additional package reaches its destination vertex each time).</a:t>
                </a:r>
              </a:p>
              <a:p>
                <a:pPr algn="l" rtl="0">
                  <a:buFont typeface="Wingdings" panose="05000000000000000000" pitchFamily="2" charset="2"/>
                  <a:buChar char="§"/>
                </a:pPr>
                <a:r>
                  <a:rPr lang="en-US" dirty="0"/>
                  <a:t>An upper bound on the makespan of the resulting solutions is thus:</a:t>
                </a:r>
              </a:p>
              <a:p>
                <a:pPr marL="0" indent="0" algn="ctr" rtl="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𝑚</m:t>
                        </m:r>
                      </m:sub>
                    </m:sSub>
                  </m:oMath>
                </a14:m>
                <a:r>
                  <a:rPr lang="pt-BR" dirty="0"/>
                  <a:t> = (M − 1)(2|V| − 3)</a:t>
                </a:r>
              </a:p>
              <a:p>
                <a:pPr algn="l" rtl="0"/>
                <a:r>
                  <a:rPr lang="pt-BR" dirty="0"/>
                  <a:t>Rough estimation of the flowtime as m times the maximal                          arrival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𝑚</m:t>
                        </m:r>
                      </m:sub>
                    </m:sSub>
                  </m:oMath>
                </a14:m>
                <a:r>
                  <a:rPr lang="pt-BR" dirty="0"/>
                  <a:t> is:</a:t>
                </a:r>
              </a:p>
              <a:p>
                <a:pPr marL="0" indent="0" algn="ctr" rtl="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𝑓</m:t>
                        </m:r>
                      </m:sub>
                    </m:sSub>
                  </m:oMath>
                </a14:m>
                <a:r>
                  <a:rPr lang="en-US" dirty="0"/>
                  <a:t> = 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𝑚</m:t>
                        </m:r>
                      </m:sub>
                    </m:sSub>
                  </m:oMath>
                </a14:m>
                <a:r>
                  <a:rPr lang="en-US" dirty="0"/>
                  <a:t> = M(M − 1)(2|V| − 3)</a:t>
                </a:r>
              </a:p>
              <a:p>
                <a:pPr marL="0" indent="0" algn="l" rtl="0">
                  <a:buNone/>
                </a:pP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275559" y="1233377"/>
                <a:ext cx="10515599" cy="5257800"/>
              </a:xfrm>
              <a:blipFill>
                <a:blip r:embed="rId3"/>
                <a:stretch>
                  <a:fillRect l="-1043" t="-1854" r="-4522"/>
                </a:stretch>
              </a:blipFill>
              <a:effectLst>
                <a:softEdge rad="203200"/>
              </a:effectLst>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CC5F9BCF-6129-4AD6-89BB-BB21743E4C98}"/>
              </a:ext>
            </a:extLst>
          </p:cNvPr>
          <p:cNvPicPr>
            <a:picLocks noChangeAspect="1"/>
          </p:cNvPicPr>
          <p:nvPr/>
        </p:nvPicPr>
        <p:blipFill>
          <a:blip r:embed="rId4"/>
          <a:stretch>
            <a:fillRect/>
          </a:stretch>
        </p:blipFill>
        <p:spPr>
          <a:xfrm>
            <a:off x="9229061" y="4535308"/>
            <a:ext cx="2803412" cy="1955869"/>
          </a:xfrm>
          <a:prstGeom prst="rect">
            <a:avLst/>
          </a:prstGeom>
          <a:ln w="228600" cap="sq" cmpd="thickThin">
            <a:solidFill>
              <a:srgbClr val="000000"/>
            </a:solidFill>
            <a:prstDash val="solid"/>
            <a:miter lim="800000"/>
          </a:ln>
          <a:effectLst>
            <a:innerShdw blurRad="76200">
              <a:srgbClr val="000000"/>
            </a:innerShdw>
            <a:softEdge rad="190500"/>
          </a:effectLst>
        </p:spPr>
      </p:pic>
    </p:spTree>
    <p:extLst>
      <p:ext uri="{BB962C8B-B14F-4D97-AF65-F5344CB8AC3E}">
        <p14:creationId xmlns:p14="http://schemas.microsoft.com/office/powerpoint/2010/main" val="49227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a:stretch/>
        </p:blipFill>
        <p:spPr bwMode="auto">
          <a:xfrm>
            <a:off x="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Shape 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07500" y="4566853"/>
                <a:ext cx="9801942" cy="1336826"/>
              </a:xfrm>
            </p:spPr>
            <p:txBody>
              <a:bodyPr vert="horz" lIns="91440" tIns="45720" rIns="91440" bIns="45720" rtlCol="0" anchor="b">
                <a:noAutofit/>
              </a:bodyPr>
              <a:lstStyle/>
              <a:p>
                <a:pPr algn="ctr" rtl="0"/>
                <a:r>
                  <a:rPr lang="en-US" sz="3600" b="0" kern="1200" dirty="0">
                    <a:solidFill>
                      <a:schemeClr val="bg1"/>
                    </a:solidFill>
                    <a:latin typeface="+mn-lt"/>
                    <a:ea typeface="+mn-ea"/>
                    <a:cs typeface="+mn-cs"/>
                  </a:rPr>
                  <a:t>PERR is NP-hard to approximate within any factor less than </a:t>
                </a:r>
                <a14:m>
                  <m:oMath xmlns:m="http://schemas.openxmlformats.org/officeDocument/2006/math">
                    <m:f>
                      <m:fPr>
                        <m:ctrlPr>
                          <a:rPr lang="en-US" sz="3600" dirty="0">
                            <a:solidFill>
                              <a:schemeClr val="bg1"/>
                            </a:solidFill>
                            <a:latin typeface="+mn-lt"/>
                            <a:ea typeface="+mn-ea"/>
                            <a:cs typeface="+mn-cs"/>
                          </a:rPr>
                        </m:ctrlPr>
                      </m:fPr>
                      <m:num>
                        <m:r>
                          <a:rPr lang="en-US" sz="3600" dirty="0">
                            <a:solidFill>
                              <a:schemeClr val="bg1"/>
                            </a:solidFill>
                            <a:latin typeface="+mn-lt"/>
                            <a:ea typeface="+mn-ea"/>
                            <a:cs typeface="+mn-cs"/>
                          </a:rPr>
                          <m:t>4</m:t>
                        </m:r>
                      </m:num>
                      <m:den>
                        <m:r>
                          <a:rPr lang="en-US" sz="3600" dirty="0">
                            <a:solidFill>
                              <a:schemeClr val="bg1"/>
                            </a:solidFill>
                            <a:latin typeface="+mn-lt"/>
                            <a:ea typeface="+mn-ea"/>
                            <a:cs typeface="+mn-cs"/>
                          </a:rPr>
                          <m:t>3</m:t>
                        </m:r>
                      </m:den>
                    </m:f>
                  </m:oMath>
                </a14:m>
                <a:r>
                  <a:rPr lang="en-US" sz="3600" b="0" kern="1200" dirty="0">
                    <a:solidFill>
                      <a:schemeClr val="bg1"/>
                    </a:solidFill>
                    <a:latin typeface="+mn-lt"/>
                    <a:ea typeface="+mn-ea"/>
                    <a:cs typeface="+mn-cs"/>
                  </a:rPr>
                  <a:t> for makespan minimization and</a:t>
                </a:r>
                <a:r>
                  <a:rPr lang="he-IL" sz="3600" b="0" kern="1200" dirty="0">
                    <a:solidFill>
                      <a:schemeClr val="bg1"/>
                    </a:solidFill>
                    <a:latin typeface="+mn-lt"/>
                    <a:ea typeface="+mn-ea"/>
                    <a:cs typeface="+mn-cs"/>
                  </a:rPr>
                  <a:t> </a:t>
                </a:r>
                <a:r>
                  <a:rPr lang="en-US" sz="3600" b="0" kern="1200" dirty="0">
                    <a:solidFill>
                      <a:schemeClr val="bg1"/>
                    </a:solidFill>
                    <a:latin typeface="+mn-lt"/>
                    <a:ea typeface="+mn-ea"/>
                    <a:cs typeface="+mn-cs"/>
                  </a:rPr>
                  <a:t>NP-hard to solve for flowtime minimization</a:t>
                </a:r>
                <a:endParaRPr lang="en-US" sz="3600" dirty="0">
                  <a:solidFill>
                    <a:schemeClr val="bg1"/>
                  </a:solidFill>
                </a:endParaRPr>
              </a:p>
            </p:txBody>
          </p:sp>
        </mc:Choice>
        <mc:Fallback>
          <p:sp>
            <p:nvSpPr>
              <p:cNvPr id="2" name="כותרת 1">
                <a:extLst>
                  <a:ext uri="{FF2B5EF4-FFF2-40B4-BE49-F238E27FC236}">
                    <a16:creationId xmlns:a16="http://schemas.microsoft.com/office/drawing/2014/main" id="{CE2E119F-E25A-411B-A946-B351B146D07B}"/>
                  </a:ext>
                </a:extLst>
              </p:cNvPr>
              <p:cNvSpPr>
                <a:spLocks noGrp="1" noRot="1" noChangeAspect="1" noMove="1" noResize="1" noEditPoints="1" noAdjustHandles="1" noChangeArrowheads="1" noChangeShapeType="1" noTextEdit="1"/>
              </p:cNvSpPr>
              <p:nvPr>
                <p:ph type="title"/>
              </p:nvPr>
            </p:nvSpPr>
            <p:spPr>
              <a:xfrm>
                <a:off x="607500" y="4566853"/>
                <a:ext cx="9801942" cy="1336826"/>
              </a:xfrm>
              <a:blipFill>
                <a:blip r:embed="rId3"/>
                <a:stretch>
                  <a:fillRect l="-1430" t="-44292" r="-2488" b="-17808"/>
                </a:stretch>
              </a:blipFill>
            </p:spPr>
            <p:txBody>
              <a:bodyPr/>
              <a:lstStyle/>
              <a:p>
                <a:r>
                  <a:rPr lang="he-IL">
                    <a:noFill/>
                  </a:rPr>
                  <a:t> </a:t>
                </a:r>
              </a:p>
            </p:txBody>
          </p:sp>
        </mc:Fallback>
      </mc:AlternateContent>
    </p:spTree>
    <p:extLst>
      <p:ext uri="{BB962C8B-B14F-4D97-AF65-F5344CB8AC3E}">
        <p14:creationId xmlns:p14="http://schemas.microsoft.com/office/powerpoint/2010/main" val="387054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80484" y="-115204"/>
            <a:ext cx="10228520" cy="1348581"/>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dirty="0">
                <a:solidFill>
                  <a:schemeClr val="dk1"/>
                </a:solidFill>
                <a:latin typeface="+mn-lt"/>
                <a:ea typeface="+mn-ea"/>
                <a:cs typeface="+mn-cs"/>
              </a:rPr>
              <a:t>3-SAT problem: reminder</a:t>
            </a:r>
            <a:endParaRPr lang="he-IL" dirty="0"/>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46217" y="1233377"/>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fontScale="55000" lnSpcReduction="20000"/>
          </a:bodyPr>
          <a:lstStyle/>
          <a:p>
            <a:pPr marL="0" indent="0" algn="l" rtl="0">
              <a:buNone/>
            </a:pPr>
            <a:endParaRPr lang="en-US" dirty="0"/>
          </a:p>
          <a:p>
            <a:pPr marL="0" indent="0" algn="l" rtl="0">
              <a:buNone/>
            </a:pPr>
            <a:r>
              <a:rPr lang="en-US" sz="4000" dirty="0"/>
              <a:t> 3SAT is the set of satisfiable boolean expressions that are expressed in 3CNF.</a:t>
            </a:r>
          </a:p>
          <a:p>
            <a:pPr marL="0" indent="0" algn="l" rtl="0">
              <a:buNone/>
            </a:pPr>
            <a:r>
              <a:rPr lang="en-US" sz="4000" dirty="0"/>
              <a:t> For an expression to be in 3CNF form, it must satisfy two constraints:</a:t>
            </a:r>
          </a:p>
          <a:p>
            <a:pPr marL="0" indent="0" algn="l" rtl="0">
              <a:buNone/>
            </a:pPr>
            <a:endParaRPr lang="en-US" sz="4000" dirty="0"/>
          </a:p>
          <a:p>
            <a:pPr marL="971550" lvl="1" indent="-514350" algn="l" rtl="0">
              <a:buFont typeface="+mj-lt"/>
              <a:buAutoNum type="arabicPeriod"/>
            </a:pPr>
            <a:r>
              <a:rPr lang="en-US" sz="4000" dirty="0"/>
              <a:t>The expression is made up of ANDed together clauses, which themselves are made up of </a:t>
            </a:r>
            <a:r>
              <a:rPr lang="en-US" sz="4000" dirty="0" err="1"/>
              <a:t>ORred</a:t>
            </a:r>
            <a:r>
              <a:rPr lang="en-US" sz="4000" dirty="0"/>
              <a:t> together literals.</a:t>
            </a:r>
          </a:p>
          <a:p>
            <a:pPr marL="971550" lvl="1" indent="-514350" algn="l" rtl="0">
              <a:buFont typeface="+mj-lt"/>
              <a:buAutoNum type="arabicPeriod"/>
            </a:pPr>
            <a:endParaRPr lang="en-US" sz="4000" dirty="0"/>
          </a:p>
          <a:p>
            <a:pPr marL="971550" lvl="1" indent="-514350" algn="l" rtl="0">
              <a:buFont typeface="+mj-lt"/>
              <a:buAutoNum type="arabicPeriod"/>
            </a:pPr>
            <a:r>
              <a:rPr lang="en-US" sz="4000" dirty="0"/>
              <a:t>Each clause contains at most 3 literals: there can be any number of clauses ANDed together, but there can only be one, two or three literals in each clause.</a:t>
            </a:r>
          </a:p>
          <a:p>
            <a:pPr marL="971550" lvl="1" indent="-514350" algn="l" rtl="0">
              <a:buFont typeface="+mj-lt"/>
              <a:buAutoNum type="arabicPeriod"/>
            </a:pPr>
            <a:endParaRPr lang="en-US" sz="4000" dirty="0"/>
          </a:p>
          <a:p>
            <a:pPr marL="0" indent="0" algn="ctr" rtl="0">
              <a:buNone/>
            </a:pPr>
            <a:endParaRPr lang="en-US" sz="4000" dirty="0"/>
          </a:p>
          <a:p>
            <a:pPr marL="0" indent="0" algn="l" rtl="0">
              <a:buNone/>
            </a:pPr>
            <a:r>
              <a:rPr lang="en-US" sz="4000" dirty="0"/>
              <a:t>The decision question asks if the expression is satisfiable.</a:t>
            </a:r>
          </a:p>
          <a:p>
            <a:pPr marL="0" indent="0" algn="l" rtl="0">
              <a:buNone/>
            </a:pPr>
            <a:endParaRPr lang="en-US" dirty="0"/>
          </a:p>
          <a:p>
            <a:pPr marL="971550" lvl="1" indent="-514350" algn="l" rtl="0">
              <a:buFont typeface="+mj-lt"/>
              <a:buAutoNum type="arabicPeriod"/>
            </a:pPr>
            <a:endParaRPr lang="en-US" dirty="0"/>
          </a:p>
          <a:p>
            <a:pPr marL="457200" lvl="1" indent="0" algn="l" rtl="0">
              <a:buNone/>
            </a:pPr>
            <a:endParaRPr lang="en-US" sz="2800" dirty="0"/>
          </a:p>
          <a:p>
            <a:pPr marL="457200" lvl="1" indent="0" algn="l" rtl="0">
              <a:buNone/>
            </a:pPr>
            <a:endParaRPr lang="en-US" b="0" i="0" u="none" strike="noStrike" dirty="0">
              <a:solidFill>
                <a:srgbClr val="232629"/>
              </a:solidFill>
              <a:effectLst/>
              <a:latin typeface="MathJax_Main"/>
            </a:endParaRPr>
          </a:p>
          <a:p>
            <a:pPr marL="457200" lvl="1" indent="0" algn="l" rtl="0">
              <a:buNone/>
            </a:pPr>
            <a:br>
              <a:rPr lang="en-US" dirty="0"/>
            </a:b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AlternateContent xmlns:mc="http://schemas.openxmlformats.org/markup-compatibility/2006">
        <mc:Choice xmlns:a14="http://schemas.microsoft.com/office/drawing/2010/main" Requires="a14">
          <p:sp>
            <p:nvSpPr>
              <p:cNvPr id="11" name="תיבת טקסט 10">
                <a:extLst>
                  <a:ext uri="{FF2B5EF4-FFF2-40B4-BE49-F238E27FC236}">
                    <a16:creationId xmlns:a16="http://schemas.microsoft.com/office/drawing/2014/main" id="{18403D8D-F095-4223-ACB0-7459246F3AF3}"/>
                  </a:ext>
                </a:extLst>
              </p:cNvPr>
              <p:cNvSpPr txBox="1"/>
              <p:nvPr/>
            </p:nvSpPr>
            <p:spPr>
              <a:xfrm>
                <a:off x="2883195" y="4100002"/>
                <a:ext cx="5823098" cy="369332"/>
              </a:xfrm>
              <a:prstGeom prst="rect">
                <a:avLst/>
              </a:prstGeom>
              <a:gradFill>
                <a:gsLst>
                  <a:gs pos="0">
                    <a:schemeClr val="bg1">
                      <a:alpha val="0"/>
                    </a:schemeClr>
                  </a:gs>
                  <a:gs pos="0">
                    <a:schemeClr val="accent2">
                      <a:lumMod val="40000"/>
                      <a:lumOff val="60000"/>
                    </a:schemeClr>
                  </a:gs>
                  <a:gs pos="18000">
                    <a:schemeClr val="accent2">
                      <a:lumMod val="40000"/>
                      <a:lumOff val="60000"/>
                      <a:alpha val="43000"/>
                    </a:schemeClr>
                  </a:gs>
                  <a:gs pos="73000">
                    <a:schemeClr val="bg1">
                      <a:alpha val="57000"/>
                    </a:schemeClr>
                  </a:gs>
                </a:gsLst>
                <a:lin ang="16200000" scaled="1"/>
              </a:gradFill>
              <a:ln>
                <a:solidFill>
                  <a:schemeClr val="accent2"/>
                </a:solidFill>
              </a:ln>
              <a:effectLst>
                <a:softEdge rad="0"/>
              </a:effectLst>
            </p:spPr>
            <p:txBody>
              <a:bodyPr wrap="square" rtlCol="1">
                <a:spAutoFit/>
              </a:bodyPr>
              <a:lstStyle/>
              <a:p>
                <a:pPr algn="ctr" rtl="0"/>
                <a:r>
                  <a:rPr lang="en-US" dirty="0"/>
                  <a:t>Example: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oMath>
                </a14:m>
                <a:r>
                  <a:rPr lang="en-US" dirty="0"/>
                  <a:t>)</a:t>
                </a:r>
              </a:p>
            </p:txBody>
          </p:sp>
        </mc:Choice>
        <mc:Fallback>
          <p:sp>
            <p:nvSpPr>
              <p:cNvPr id="11" name="תיבת טקסט 10">
                <a:extLst>
                  <a:ext uri="{FF2B5EF4-FFF2-40B4-BE49-F238E27FC236}">
                    <a16:creationId xmlns:a16="http://schemas.microsoft.com/office/drawing/2014/main" id="{18403D8D-F095-4223-ACB0-7459246F3AF3}"/>
                  </a:ext>
                </a:extLst>
              </p:cNvPr>
              <p:cNvSpPr txBox="1">
                <a:spLocks noRot="1" noChangeAspect="1" noMove="1" noResize="1" noEditPoints="1" noAdjustHandles="1" noChangeArrowheads="1" noChangeShapeType="1" noTextEdit="1"/>
              </p:cNvSpPr>
              <p:nvPr/>
            </p:nvSpPr>
            <p:spPr>
              <a:xfrm>
                <a:off x="2883195" y="4100002"/>
                <a:ext cx="5823098" cy="369332"/>
              </a:xfrm>
              <a:prstGeom prst="rect">
                <a:avLst/>
              </a:prstGeom>
              <a:blipFill>
                <a:blip r:embed="rId3"/>
                <a:stretch>
                  <a:fillRect t="-11290" b="-24194"/>
                </a:stretch>
              </a:blipFill>
              <a:ln>
                <a:solidFill>
                  <a:schemeClr val="accent2"/>
                </a:solidFill>
              </a:ln>
              <a:effectLst>
                <a:softEdge rad="0"/>
              </a:effectLst>
            </p:spPr>
            <p:txBody>
              <a:bodyPr/>
              <a:lstStyle/>
              <a:p>
                <a:r>
                  <a:rPr lang="he-IL">
                    <a:noFill/>
                  </a:rPr>
                  <a:t> </a:t>
                </a:r>
              </a:p>
            </p:txBody>
          </p:sp>
        </mc:Fallback>
      </mc:AlternateContent>
    </p:spTree>
    <p:extLst>
      <p:ext uri="{BB962C8B-B14F-4D97-AF65-F5344CB8AC3E}">
        <p14:creationId xmlns:p14="http://schemas.microsoft.com/office/powerpoint/2010/main" val="33177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80484" y="-115204"/>
            <a:ext cx="10228520" cy="1348581"/>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dirty="0">
                <a:solidFill>
                  <a:schemeClr val="dk1"/>
                </a:solidFill>
                <a:latin typeface="+mn-lt"/>
                <a:ea typeface="+mn-ea"/>
                <a:cs typeface="+mn-cs"/>
              </a:rPr>
              <a:t>≤3,=3-SAT problem</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46217" y="1233377"/>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fontScale="47500" lnSpcReduction="20000"/>
              </a:bodyPr>
              <a:lstStyle/>
              <a:p>
                <a:pPr algn="l" rtl="0"/>
                <a:endParaRPr lang="en-US" dirty="0"/>
              </a:p>
              <a:p>
                <a:pPr algn="l" rtl="0"/>
                <a:r>
                  <a:rPr lang="en-US" sz="3300" dirty="0"/>
                  <a:t>n boolean variables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𝑋</m:t>
                        </m:r>
                      </m:e>
                      <m:sub>
                        <m:r>
                          <a:rPr lang="en-US" sz="3300" b="0" i="1" smtClean="0">
                            <a:latin typeface="Cambria Math" panose="02040503050406030204" pitchFamily="18" charset="0"/>
                          </a:rPr>
                          <m:t>1</m:t>
                        </m:r>
                      </m:sub>
                    </m:sSub>
                    <m:r>
                      <a:rPr lang="en-US" sz="3300" b="0" i="1" smtClean="0">
                        <a:latin typeface="Cambria Math" panose="02040503050406030204" pitchFamily="18" charset="0"/>
                      </a:rPr>
                      <m:t>…</m:t>
                    </m:r>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𝑋</m:t>
                        </m:r>
                      </m:e>
                      <m:sub>
                        <m:r>
                          <a:rPr lang="en-US" sz="3300" b="0" i="1" smtClean="0">
                            <a:latin typeface="Cambria Math" panose="02040503050406030204" pitchFamily="18" charset="0"/>
                          </a:rPr>
                          <m:t>𝑛</m:t>
                        </m:r>
                      </m:sub>
                    </m:sSub>
                  </m:oMath>
                </a14:m>
                <a:r>
                  <a:rPr lang="en-US" sz="3300" dirty="0"/>
                  <a:t>.</a:t>
                </a:r>
              </a:p>
              <a:p>
                <a:pPr marL="0" indent="0" algn="l" rtl="0">
                  <a:buNone/>
                </a:pPr>
                <a:endParaRPr lang="en-US" sz="3300" dirty="0"/>
              </a:p>
              <a:p>
                <a:pPr algn="l" rtl="0"/>
                <a:r>
                  <a:rPr lang="en-US" sz="3300" dirty="0"/>
                  <a:t>m disjunctive clauses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𝐶</m:t>
                        </m:r>
                      </m:e>
                      <m:sub>
                        <m:r>
                          <a:rPr lang="en-US" sz="3300" b="0" i="1" smtClean="0">
                            <a:latin typeface="Cambria Math" panose="02040503050406030204" pitchFamily="18" charset="0"/>
                          </a:rPr>
                          <m:t>1</m:t>
                        </m:r>
                      </m:sub>
                    </m:sSub>
                  </m:oMath>
                </a14:m>
                <a:r>
                  <a:rPr lang="en-US" sz="3300" dirty="0"/>
                  <a:t> ...</a:t>
                </a:r>
                <a:r>
                  <a:rPr lang="en-US" sz="3300" b="0" dirty="0"/>
                  <a:t>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𝐶</m:t>
                        </m:r>
                      </m:e>
                      <m:sub>
                        <m:r>
                          <a:rPr lang="en-US" sz="3300" b="0" i="1" smtClean="0">
                            <a:latin typeface="Cambria Math" panose="02040503050406030204" pitchFamily="18" charset="0"/>
                          </a:rPr>
                          <m:t>𝑚</m:t>
                        </m:r>
                      </m:sub>
                    </m:sSub>
                  </m:oMath>
                </a14:m>
                <a:r>
                  <a:rPr lang="en-US" sz="3300" dirty="0"/>
                  <a:t>.</a:t>
                </a:r>
              </a:p>
              <a:p>
                <a:pPr marL="0" indent="0" algn="l" rtl="0">
                  <a:buNone/>
                </a:pPr>
                <a:endParaRPr lang="en-US" sz="3300" dirty="0"/>
              </a:p>
              <a:p>
                <a:pPr algn="l" rtl="0"/>
                <a:r>
                  <a:rPr lang="en-US" sz="3300" dirty="0"/>
                  <a:t>Each variable appears in exactly three clauses.</a:t>
                </a:r>
              </a:p>
              <a:p>
                <a:pPr marL="0" indent="0" algn="l" rtl="0">
                  <a:buNone/>
                </a:pPr>
                <a:endParaRPr lang="en-US" sz="3300" dirty="0"/>
              </a:p>
              <a:p>
                <a:pPr algn="l" rtl="0"/>
                <a:r>
                  <a:rPr lang="en-US" sz="3300" dirty="0"/>
                  <a:t>Each variable is uncomplemented at least once.</a:t>
                </a:r>
              </a:p>
              <a:p>
                <a:pPr marL="0" indent="0" algn="l" rtl="0">
                  <a:buNone/>
                </a:pPr>
                <a:endParaRPr lang="en-US" sz="3300" dirty="0"/>
              </a:p>
              <a:p>
                <a:pPr algn="l" rtl="0"/>
                <a:r>
                  <a:rPr lang="en-US" sz="3300" dirty="0"/>
                  <a:t>Each variable is complemented at least once.</a:t>
                </a:r>
              </a:p>
              <a:p>
                <a:pPr marL="0" indent="0" algn="l" rtl="0">
                  <a:buNone/>
                </a:pPr>
                <a:endParaRPr lang="en-US" sz="3300" dirty="0"/>
              </a:p>
              <a:p>
                <a:pPr algn="l" rtl="0"/>
                <a:r>
                  <a:rPr lang="en-US" sz="3300" dirty="0"/>
                  <a:t>Each clause contains at most three literals.</a:t>
                </a:r>
              </a:p>
              <a:p>
                <a:pPr marL="0" indent="0" algn="l" rtl="0">
                  <a:buNone/>
                </a:pPr>
                <a:endParaRPr lang="en-US" sz="3300" dirty="0"/>
              </a:p>
              <a:p>
                <a:pPr algn="l" rtl="0"/>
                <a:r>
                  <a:rPr lang="en-US" sz="3300" dirty="0"/>
                  <a:t>The decision question asks whether the instance is satisfiable.</a:t>
                </a:r>
              </a:p>
              <a:p>
                <a:pPr marL="0" indent="0" algn="l" rtl="0">
                  <a:buNone/>
                </a:pPr>
                <a:endParaRPr lang="en-US" sz="3300" dirty="0"/>
              </a:p>
              <a:p>
                <a:pPr algn="l" rtl="0"/>
                <a:r>
                  <a:rPr lang="en-US" sz="3300" b="1" dirty="0"/>
                  <a:t>There is a simple randomized algorithm due to </a:t>
                </a:r>
                <a:r>
                  <a:rPr lang="en-US" sz="3300" b="1" dirty="0" err="1"/>
                  <a:t>Schöning</a:t>
                </a:r>
                <a:r>
                  <a:rPr lang="en-US" sz="3300" b="1" dirty="0"/>
                  <a:t> (1999) that runs in time </a:t>
                </a:r>
                <a14:m>
                  <m:oMath xmlns:m="http://schemas.openxmlformats.org/officeDocument/2006/math">
                    <m:sSup>
                      <m:sSupPr>
                        <m:ctrlPr>
                          <a:rPr lang="en-US" sz="3300" b="1" i="1" smtClean="0">
                            <a:latin typeface="Cambria Math" panose="02040503050406030204" pitchFamily="18" charset="0"/>
                          </a:rPr>
                        </m:ctrlPr>
                      </m:sSupPr>
                      <m:e>
                        <m:r>
                          <a:rPr lang="en-US" sz="3300" b="1" i="1" smtClean="0">
                            <a:latin typeface="Cambria Math" panose="02040503050406030204" pitchFamily="18" charset="0"/>
                          </a:rPr>
                          <m:t>(</m:t>
                        </m:r>
                        <m:f>
                          <m:fPr>
                            <m:ctrlPr>
                              <a:rPr lang="en-US" sz="3300" b="1" i="1" smtClean="0">
                                <a:latin typeface="Cambria Math" panose="02040503050406030204" pitchFamily="18" charset="0"/>
                              </a:rPr>
                            </m:ctrlPr>
                          </m:fPr>
                          <m:num>
                            <m:r>
                              <a:rPr lang="en-US" sz="3300" b="1" i="1" smtClean="0">
                                <a:latin typeface="Cambria Math" panose="02040503050406030204" pitchFamily="18" charset="0"/>
                              </a:rPr>
                              <m:t>𝟒</m:t>
                            </m:r>
                          </m:num>
                          <m:den>
                            <m:r>
                              <a:rPr lang="en-US" sz="3300" b="1" i="1" smtClean="0">
                                <a:latin typeface="Cambria Math" panose="02040503050406030204" pitchFamily="18" charset="0"/>
                              </a:rPr>
                              <m:t>𝟑</m:t>
                            </m:r>
                          </m:den>
                        </m:f>
                        <m:r>
                          <a:rPr lang="en-US" sz="3300" b="1" i="1" smtClean="0">
                            <a:latin typeface="Cambria Math" panose="02040503050406030204" pitchFamily="18" charset="0"/>
                          </a:rPr>
                          <m:t>)</m:t>
                        </m:r>
                      </m:e>
                      <m:sup>
                        <m:r>
                          <a:rPr lang="en-US" sz="3300" b="1" i="1" smtClean="0">
                            <a:latin typeface="Cambria Math" panose="02040503050406030204" pitchFamily="18" charset="0"/>
                          </a:rPr>
                          <m:t>𝒏</m:t>
                        </m:r>
                      </m:sup>
                    </m:sSup>
                  </m:oMath>
                </a14:m>
                <a:r>
                  <a:rPr lang="en-US" sz="3300" b="1" dirty="0"/>
                  <a:t> where n is the number of   variables in the 3-SAT proposition, and succeeds with high probability to correctly   decide 3-SAT.</a:t>
                </a: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46217" y="1233377"/>
                <a:ext cx="10515599" cy="5257800"/>
              </a:xfrm>
              <a:blipFill>
                <a:blip r:embed="rId3"/>
                <a:stretch>
                  <a:fillRect l="-232"/>
                </a:stretch>
              </a:blipFill>
              <a:effectLst>
                <a:softEdge rad="203200"/>
              </a:effectLst>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תיבת טקסט 4">
                <a:extLst>
                  <a:ext uri="{FF2B5EF4-FFF2-40B4-BE49-F238E27FC236}">
                    <a16:creationId xmlns:a16="http://schemas.microsoft.com/office/drawing/2014/main" id="{C9ABDAF8-E86B-4861-A540-2639E6DD39BE}"/>
                  </a:ext>
                </a:extLst>
              </p:cNvPr>
              <p:cNvSpPr txBox="1"/>
              <p:nvPr/>
            </p:nvSpPr>
            <p:spPr>
              <a:xfrm>
                <a:off x="5710487" y="2562447"/>
                <a:ext cx="5823098" cy="369332"/>
              </a:xfrm>
              <a:prstGeom prst="rect">
                <a:avLst/>
              </a:prstGeom>
              <a:gradFill>
                <a:gsLst>
                  <a:gs pos="0">
                    <a:schemeClr val="bg1">
                      <a:alpha val="0"/>
                    </a:schemeClr>
                  </a:gs>
                  <a:gs pos="0">
                    <a:schemeClr val="accent2">
                      <a:lumMod val="40000"/>
                      <a:lumOff val="60000"/>
                    </a:schemeClr>
                  </a:gs>
                  <a:gs pos="18000">
                    <a:schemeClr val="accent2">
                      <a:lumMod val="40000"/>
                      <a:lumOff val="60000"/>
                      <a:alpha val="43000"/>
                    </a:schemeClr>
                  </a:gs>
                  <a:gs pos="73000">
                    <a:schemeClr val="bg1">
                      <a:alpha val="57000"/>
                    </a:schemeClr>
                  </a:gs>
                </a:gsLst>
                <a:lin ang="16200000" scaled="1"/>
              </a:gradFill>
              <a:ln>
                <a:solidFill>
                  <a:schemeClr val="accent2"/>
                </a:solidFill>
              </a:ln>
              <a:effectLst>
                <a:softEdge rad="0"/>
              </a:effectLst>
            </p:spPr>
            <p:txBody>
              <a:bodyPr wrap="square" rtlCol="1">
                <a:spAutoFit/>
              </a:bodyPr>
              <a:lstStyle/>
              <a:p>
                <a:pPr algn="ctr"/>
                <a:r>
                  <a:rPr lang="en-US" sz="1800" dirty="0"/>
                  <a:t>Example: (</a:t>
                </a:r>
                <a14:m>
                  <m:oMath xmlns:m="http://schemas.openxmlformats.org/officeDocument/2006/math">
                    <m:sSub>
                      <m:sSubPr>
                        <m:ctrlPr>
                          <a:rPr lang="en-US" sz="1800" i="1">
                            <a:latin typeface="Cambria Math" panose="02040503050406030204" pitchFamily="18" charset="0"/>
                          </a:rPr>
                        </m:ctrlPr>
                      </m:sSubPr>
                      <m:e>
                        <m:r>
                          <m:rPr>
                            <m:nor/>
                          </m:rPr>
                          <a:rPr lang="en-US" dirty="0"/>
                          <m:t>¬</m:t>
                        </m:r>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sz="1800" dirty="0"/>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oMath>
                </a14:m>
                <a:r>
                  <a:rPr lang="en-US" sz="1800" dirty="0"/>
                  <a:t>)</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endParaRPr lang="en-US" sz="1800" dirty="0"/>
              </a:p>
            </p:txBody>
          </p:sp>
        </mc:Choice>
        <mc:Fallback>
          <p:sp>
            <p:nvSpPr>
              <p:cNvPr id="5" name="תיבת טקסט 4">
                <a:extLst>
                  <a:ext uri="{FF2B5EF4-FFF2-40B4-BE49-F238E27FC236}">
                    <a16:creationId xmlns:a16="http://schemas.microsoft.com/office/drawing/2014/main" id="{C9ABDAF8-E86B-4861-A540-2639E6DD39BE}"/>
                  </a:ext>
                </a:extLst>
              </p:cNvPr>
              <p:cNvSpPr txBox="1">
                <a:spLocks noRot="1" noChangeAspect="1" noMove="1" noResize="1" noEditPoints="1" noAdjustHandles="1" noChangeArrowheads="1" noChangeShapeType="1" noTextEdit="1"/>
              </p:cNvSpPr>
              <p:nvPr/>
            </p:nvSpPr>
            <p:spPr>
              <a:xfrm>
                <a:off x="5710487" y="2562447"/>
                <a:ext cx="5823098" cy="369332"/>
              </a:xfrm>
              <a:prstGeom prst="rect">
                <a:avLst/>
              </a:prstGeom>
              <a:blipFill>
                <a:blip r:embed="rId4"/>
                <a:stretch>
                  <a:fillRect t="-9524" b="-22222"/>
                </a:stretch>
              </a:blipFill>
              <a:ln>
                <a:solidFill>
                  <a:schemeClr val="accent2"/>
                </a:solidFill>
              </a:ln>
              <a:effectLst>
                <a:softEdge rad="0"/>
              </a:effectLst>
            </p:spPr>
            <p:txBody>
              <a:bodyPr/>
              <a:lstStyle/>
              <a:p>
                <a:r>
                  <a:rPr lang="he-IL">
                    <a:noFill/>
                  </a:rPr>
                  <a:t> </a:t>
                </a:r>
              </a:p>
            </p:txBody>
          </p:sp>
        </mc:Fallback>
      </mc:AlternateContent>
    </p:spTree>
    <p:extLst>
      <p:ext uri="{BB962C8B-B14F-4D97-AF65-F5344CB8AC3E}">
        <p14:creationId xmlns:p14="http://schemas.microsoft.com/office/powerpoint/2010/main" val="134029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7000"/>
            <a:extLst>
              <a:ext uri="{28A0092B-C50C-407E-A947-70E740481C1C}">
                <a14:useLocalDpi xmlns:a14="http://schemas.microsoft.com/office/drawing/2010/main" val="0"/>
              </a:ext>
            </a:extLst>
          </a:blip>
          <a:srcRect t="6250"/>
          <a:stretch/>
        </p:blipFill>
        <p:spPr bwMode="auto">
          <a:xfrm>
            <a:off x="20" y="-21265"/>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987056" y="490907"/>
            <a:ext cx="10515600" cy="1325563"/>
          </a:xfrm>
        </p:spPr>
        <p:txBody>
          <a:bodyPr>
            <a:noAutofit/>
          </a:bodyPr>
          <a:lstStyle/>
          <a:p>
            <a:pPr algn="ctr"/>
            <a:r>
              <a:rPr lang="en-US" sz="3600" b="1" dirty="0"/>
              <a:t>We will construct a PERR instance that has a solution with  makespan=3 if and only if a given ≤3,=3-SAT instance is satisfiable</a:t>
            </a:r>
            <a:endParaRPr lang="he-IL" sz="3600" b="1" dirty="0">
              <a:effectLst>
                <a:outerShdw blurRad="38100" dist="38100" dir="2700000" algn="tl">
                  <a:srgbClr val="000000">
                    <a:alpha val="43137"/>
                  </a:srgbClr>
                </a:outerShdw>
              </a:effectLst>
            </a:endParaRPr>
          </a:p>
        </p:txBody>
      </p:sp>
      <p:pic>
        <p:nvPicPr>
          <p:cNvPr id="5" name="תמונה 4">
            <a:extLst>
              <a:ext uri="{FF2B5EF4-FFF2-40B4-BE49-F238E27FC236}">
                <a16:creationId xmlns:a16="http://schemas.microsoft.com/office/drawing/2014/main" id="{D9DE4FA2-5915-4809-982D-F89F1927208F}"/>
              </a:ext>
            </a:extLst>
          </p:cNvPr>
          <p:cNvPicPr>
            <a:picLocks noChangeAspect="1"/>
          </p:cNvPicPr>
          <p:nvPr/>
        </p:nvPicPr>
        <p:blipFill>
          <a:blip r:embed="rId3"/>
          <a:stretch>
            <a:fillRect/>
          </a:stretch>
        </p:blipFill>
        <p:spPr>
          <a:xfrm>
            <a:off x="3652837" y="2259530"/>
            <a:ext cx="4886325" cy="2943225"/>
          </a:xfrm>
          <a:prstGeom prst="rect">
            <a:avLst/>
          </a:prstGeom>
          <a:ln w="228600" cap="sq" cmpd="thickThin">
            <a:solidFill>
              <a:srgbClr val="000000"/>
            </a:solidFill>
            <a:prstDash val="solid"/>
            <a:miter lim="800000"/>
          </a:ln>
          <a:effectLst>
            <a:innerShdw blurRad="76200">
              <a:srgbClr val="000000"/>
            </a:innerShdw>
          </a:effectLst>
        </p:spPr>
      </p:pic>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77DDA264-4D7A-4420-914F-258FD28EDDE3}"/>
                  </a:ext>
                </a:extLst>
              </p:cNvPr>
              <p:cNvSpPr txBox="1"/>
              <p:nvPr/>
            </p:nvSpPr>
            <p:spPr>
              <a:xfrm>
                <a:off x="3019647" y="5645815"/>
                <a:ext cx="6889898" cy="646331"/>
              </a:xfrm>
              <a:prstGeom prst="rect">
                <a:avLst/>
              </a:prstGeom>
              <a:noFill/>
            </p:spPr>
            <p:txBody>
              <a:bodyPr wrap="square" rtlCol="1">
                <a:spAutoFit/>
              </a:bodyPr>
              <a:lstStyle/>
              <a:p>
                <a:pPr algn="ctr"/>
                <a:r>
                  <a:rPr lang="en-US" dirty="0"/>
                  <a:t>Example: A PERR instance reduced from the ≤3,=3- SAT instance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endParaRPr lang="he-IL" dirty="0"/>
              </a:p>
            </p:txBody>
          </p:sp>
        </mc:Choice>
        <mc:Fallback>
          <p:sp>
            <p:nvSpPr>
              <p:cNvPr id="6" name="תיבת טקסט 5">
                <a:extLst>
                  <a:ext uri="{FF2B5EF4-FFF2-40B4-BE49-F238E27FC236}">
                    <a16:creationId xmlns:a16="http://schemas.microsoft.com/office/drawing/2014/main" id="{77DDA264-4D7A-4420-914F-258FD28EDDE3}"/>
                  </a:ext>
                </a:extLst>
              </p:cNvPr>
              <p:cNvSpPr txBox="1">
                <a:spLocks noRot="1" noChangeAspect="1" noMove="1" noResize="1" noEditPoints="1" noAdjustHandles="1" noChangeArrowheads="1" noChangeShapeType="1" noTextEdit="1"/>
              </p:cNvSpPr>
              <p:nvPr/>
            </p:nvSpPr>
            <p:spPr>
              <a:xfrm>
                <a:off x="3019647" y="5645815"/>
                <a:ext cx="6889898" cy="646331"/>
              </a:xfrm>
              <a:prstGeom prst="rect">
                <a:avLst/>
              </a:prstGeom>
              <a:blipFill>
                <a:blip r:embed="rId4"/>
                <a:stretch>
                  <a:fillRect t="-4717" b="-14151"/>
                </a:stretch>
              </a:blipFill>
            </p:spPr>
            <p:txBody>
              <a:bodyPr/>
              <a:lstStyle/>
              <a:p>
                <a:r>
                  <a:rPr lang="he-IL">
                    <a:noFill/>
                  </a:rPr>
                  <a:t> </a:t>
                </a:r>
              </a:p>
            </p:txBody>
          </p:sp>
        </mc:Fallback>
      </mc:AlternateContent>
      <p:pic>
        <p:nvPicPr>
          <p:cNvPr id="3078" name="Picture 6" descr="Don't Panic! The 42nd Anniversary of 'The Hitchhiker's Guide to the Galaxy'  Celebration | How To Academy">
            <a:extLst>
              <a:ext uri="{FF2B5EF4-FFF2-40B4-BE49-F238E27FC236}">
                <a16:creationId xmlns:a16="http://schemas.microsoft.com/office/drawing/2014/main" id="{A4D342C2-333A-495E-AD60-4E5EC0F63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893095">
            <a:off x="265371" y="224897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1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9379" y="366822"/>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mc:Choice xmlns:a14="http://schemas.microsoft.com/office/drawing/2010/main"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l" rtl="0"/>
                <a:r>
                  <a:rPr lang="en-US" sz="2000" dirty="0">
                    <a:latin typeface="+mn-lt"/>
                    <a:ea typeface="+mn-ea"/>
                    <a:cs typeface="+mn-cs"/>
                  </a:rPr>
                  <a:t>For each variable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oMath>
                </a14:m>
                <a:r>
                  <a:rPr lang="en-US" sz="2000" dirty="0">
                    <a:latin typeface="+mn-lt"/>
                    <a:ea typeface="+mn-ea"/>
                    <a:cs typeface="+mn-cs"/>
                  </a:rPr>
                  <a:t> in the ≤3,=3-SAT instance, we construct two “literal” packages,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𝑖𝑇</m:t>
                        </m:r>
                      </m:sub>
                    </m:sSub>
                  </m:oMath>
                </a14:m>
                <a:r>
                  <a:rPr lang="en-US" sz="2000" dirty="0">
                    <a:latin typeface="+mn-lt"/>
                    <a:ea typeface="+mn-ea"/>
                    <a:cs typeface="+mn-cs"/>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r>
                          <a:rPr lang="en-US" sz="2000" b="0" i="1" smtClean="0">
                            <a:latin typeface="Cambria Math" panose="02040503050406030204" pitchFamily="18" charset="0"/>
                          </a:rPr>
                          <m:t>𝐹</m:t>
                        </m:r>
                      </m:sub>
                    </m:sSub>
                  </m:oMath>
                </a14:m>
                <a:r>
                  <a:rPr lang="en-US" sz="2000" dirty="0">
                    <a:latin typeface="+mn-lt"/>
                    <a:ea typeface="+mn-ea"/>
                    <a:cs typeface="+mn-cs"/>
                  </a:rPr>
                  <a:t> , with source vertices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𝑖𝑇</m:t>
                        </m:r>
                      </m:sub>
                    </m:sSub>
                  </m:oMath>
                </a14:m>
                <a:r>
                  <a:rPr lang="en-US" sz="2000" dirty="0">
                    <a:latin typeface="+mn-lt"/>
                    <a:ea typeface="+mn-ea"/>
                    <a:cs typeface="+mn-cs"/>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𝑖</m:t>
                        </m:r>
                        <m:r>
                          <a:rPr lang="en-US" sz="2000" b="0" i="1" smtClean="0">
                            <a:latin typeface="Cambria Math" panose="02040503050406030204" pitchFamily="18" charset="0"/>
                          </a:rPr>
                          <m:t>𝐹</m:t>
                        </m:r>
                      </m:sub>
                    </m:sSub>
                  </m:oMath>
                </a14:m>
                <a:r>
                  <a:rPr lang="en-US" sz="2000" dirty="0">
                    <a:latin typeface="+mn-lt"/>
                    <a:ea typeface="+mn-ea"/>
                    <a:cs typeface="+mn-cs"/>
                  </a:rPr>
                  <a:t> and destination vertices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𝑖𝑇</m:t>
                        </m:r>
                      </m:sub>
                    </m:sSub>
                  </m:oMath>
                </a14:m>
                <a:r>
                  <a:rPr lang="en-US" sz="2000" dirty="0">
                    <a:latin typeface="+mn-lt"/>
                    <a:ea typeface="+mn-ea"/>
                    <a:cs typeface="+mn-cs"/>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r>
                          <a:rPr lang="en-US" sz="2000" b="0" i="1" smtClean="0">
                            <a:latin typeface="Cambria Math" panose="02040503050406030204" pitchFamily="18" charset="0"/>
                          </a:rPr>
                          <m:t>𝐹</m:t>
                        </m:r>
                      </m:sub>
                    </m:sSub>
                  </m:oMath>
                </a14:m>
                <a:r>
                  <a:rPr lang="en-US" sz="2000" dirty="0">
                    <a:latin typeface="+mn-lt"/>
                    <a:ea typeface="+mn-ea"/>
                    <a:cs typeface="+mn-cs"/>
                  </a:rPr>
                  <a:t> , respectively.</a:t>
                </a:r>
                <a:endParaRPr lang="he-IL" sz="2000" dirty="0">
                  <a:latin typeface="+mn-lt"/>
                  <a:ea typeface="+mn-ea"/>
                  <a:cs typeface="+mn-cs"/>
                </a:endParaRPr>
              </a:p>
            </p:txBody>
          </p:sp>
        </mc:Choice>
        <mc:Fallback>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250676"/>
                <a:ext cx="10515600" cy="1325563"/>
              </a:xfrm>
              <a:blipFill>
                <a:blip r:embed="rId3"/>
                <a:stretch>
                  <a:fillRect l="-638"/>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66931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669312" y="637954"/>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601228"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601228" y="637954"/>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091634"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091634"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8410559"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8410559"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023550"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023550"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9342475"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9342475" y="637954"/>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60122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601228" y="4517030"/>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023550"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023550" y="4517030"/>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9342475"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9342475" y="4517030"/>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664950"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664950"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09163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091634"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841055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8410559" y="4517030"/>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6"/>
                <a:stretch>
                  <a:fillRect t="-11290" b="-24194"/>
                </a:stretch>
              </a:blipFill>
              <a:ln>
                <a:solidFill>
                  <a:schemeClr val="accent2"/>
                </a:solidFill>
              </a:ln>
            </p:spPr>
            <p:txBody>
              <a:bodyPr/>
              <a:lstStyle/>
              <a:p>
                <a:r>
                  <a:rPr lang="he-IL">
                    <a:noFill/>
                  </a:rPr>
                  <a:t> </a:t>
                </a:r>
              </a:p>
            </p:txBody>
          </p:sp>
        </mc:Fallback>
      </mc:AlternateContent>
    </p:spTree>
    <p:extLst>
      <p:ext uri="{BB962C8B-B14F-4D97-AF65-F5344CB8AC3E}">
        <p14:creationId xmlns:p14="http://schemas.microsoft.com/office/powerpoint/2010/main" val="380858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ctr" rtl="0"/>
            <a:r>
              <a:rPr lang="en-US" sz="2000" dirty="0">
                <a:latin typeface="+mn-lt"/>
                <a:ea typeface="+mn-ea"/>
                <a:cs typeface="+mn-cs"/>
              </a:rPr>
              <a:t>For each literal package, we construct two paths to get to its destination vertex in three time steps: a “shared” path, and a “private” path.</a:t>
            </a:r>
            <a:endParaRPr lang="he-IL" sz="2000" dirty="0">
              <a:latin typeface="+mn-lt"/>
              <a:ea typeface="+mn-ea"/>
              <a:cs typeface="+mn-cs"/>
            </a:endParaRPr>
          </a:p>
        </p:txBody>
      </p:sp>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81626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816268" y="4517030"/>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98211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982114" y="4517030"/>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5"/>
                <a:stretch>
                  <a:fillRect t="-11290" r="-619" b="-24194"/>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045470" y="1817968"/>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812940" y="1792090"/>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529765" y="1790285"/>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1588709" y="3253062"/>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stCxn id="8" idx="4"/>
            <a:endCxn id="22" idx="0"/>
          </p:cNvCxnSpPr>
          <p:nvPr/>
        </p:nvCxnSpPr>
        <p:spPr>
          <a:xfrm>
            <a:off x="2336916" y="1382233"/>
            <a:ext cx="0" cy="435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2359479" y="2577492"/>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2375519" y="3890602"/>
            <a:ext cx="320788" cy="6264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4"/>
          </p:cNvCxnSpPr>
          <p:nvPr/>
        </p:nvCxnSpPr>
        <p:spPr>
          <a:xfrm>
            <a:off x="3268832" y="1382233"/>
            <a:ext cx="13225" cy="46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3252665" y="2577341"/>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7"/>
          </p:cNvCxnSpPr>
          <p:nvPr/>
        </p:nvCxnSpPr>
        <p:spPr>
          <a:xfrm>
            <a:off x="3252665" y="3890602"/>
            <a:ext cx="235187" cy="733868"/>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104386"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036302"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821211" y="1373033"/>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690355" y="1371600"/>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1438875" y="1274793"/>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endCxn id="40" idx="0"/>
          </p:cNvCxnSpPr>
          <p:nvPr/>
        </p:nvCxnSpPr>
        <p:spPr>
          <a:xfrm>
            <a:off x="1609624" y="2556501"/>
            <a:ext cx="372490" cy="696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flipH="1">
            <a:off x="2097340" y="3957637"/>
            <a:ext cx="69704" cy="666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endCxn id="24" idx="0"/>
          </p:cNvCxnSpPr>
          <p:nvPr/>
        </p:nvCxnSpPr>
        <p:spPr>
          <a:xfrm>
            <a:off x="3610340" y="1181709"/>
            <a:ext cx="556533" cy="63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4242387" y="2529135"/>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3603078" y="3980175"/>
            <a:ext cx="521326" cy="903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206345"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endCxn id="44" idx="0"/>
          </p:cNvCxnSpPr>
          <p:nvPr/>
        </p:nvCxnSpPr>
        <p:spPr>
          <a:xfrm>
            <a:off x="5155948" y="2551614"/>
            <a:ext cx="495902"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346517"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083213" y="1214266"/>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p:spTree>
    <p:extLst>
      <p:ext uri="{BB962C8B-B14F-4D97-AF65-F5344CB8AC3E}">
        <p14:creationId xmlns:p14="http://schemas.microsoft.com/office/powerpoint/2010/main" val="298367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mc:Choice xmlns:a14="http://schemas.microsoft.com/office/drawing/2010/main"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2013" y="5175434"/>
                <a:ext cx="10515600" cy="1325563"/>
              </a:xfrm>
            </p:spPr>
            <p:txBody>
              <a:bodyPr>
                <a:normAutofit/>
              </a:bodyPr>
              <a:lstStyle/>
              <a:p>
                <a:pPr algn="ctr" rtl="0"/>
                <a:r>
                  <a:rPr lang="en-US" sz="1800" dirty="0">
                    <a:latin typeface="+mn-lt"/>
                    <a:ea typeface="+mn-ea"/>
                    <a:cs typeface="+mn-cs"/>
                  </a:rPr>
                  <a:t>The shared paths for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𝑖𝑇</m:t>
                        </m:r>
                      </m:sub>
                    </m:sSub>
                  </m:oMath>
                </a14:m>
                <a:r>
                  <a:rPr lang="en-US" sz="1800" dirty="0">
                    <a:latin typeface="+mn-lt"/>
                    <a:ea typeface="+mn-ea"/>
                    <a:cs typeface="+mn-cs"/>
                  </a:rPr>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r>
                          <a:rPr lang="en-US" sz="1800" b="0" i="1" smtClean="0">
                            <a:latin typeface="Cambria Math" panose="02040503050406030204" pitchFamily="18" charset="0"/>
                          </a:rPr>
                          <m:t>𝐹</m:t>
                        </m:r>
                      </m:sub>
                    </m:sSub>
                  </m:oMath>
                </a14:m>
                <a:r>
                  <a:rPr lang="en-US" sz="1800" dirty="0">
                    <a:latin typeface="+mn-lt"/>
                    <a:ea typeface="+mn-ea"/>
                    <a:cs typeface="+mn-cs"/>
                  </a:rPr>
                  <a:t> intersect at vertex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oMath>
                </a14:m>
                <a:r>
                  <a:rPr lang="en-US" sz="1800" dirty="0">
                    <a:latin typeface="+mn-lt"/>
                    <a:ea typeface="+mn-ea"/>
                    <a:cs typeface="+mn-cs"/>
                  </a:rPr>
                  <a:t>. Only one of the two paths can thus be used if a makespan of three is to be achieved. </a:t>
                </a:r>
                <a:br>
                  <a:rPr lang="en-US" sz="1800" dirty="0">
                    <a:latin typeface="+mn-lt"/>
                    <a:ea typeface="+mn-ea"/>
                    <a:cs typeface="+mn-cs"/>
                  </a:rPr>
                </a:br>
                <a:r>
                  <a:rPr lang="en-US" sz="1800" dirty="0">
                    <a:latin typeface="+mn-lt"/>
                    <a:ea typeface="+mn-ea"/>
                    <a:cs typeface="+mn-cs"/>
                  </a:rPr>
                  <a:t>Sending literal package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𝑖𝑇</m:t>
                        </m:r>
                      </m:sub>
                    </m:sSub>
                  </m:oMath>
                </a14:m>
                <a:r>
                  <a:rPr lang="en-US" sz="1800" dirty="0">
                    <a:latin typeface="+mn-lt"/>
                    <a:ea typeface="+mn-ea"/>
                    <a:cs typeface="+mn-cs"/>
                  </a:rPr>
                  <a:t> (or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r>
                          <a:rPr lang="en-US" sz="1800" b="0" i="1" smtClean="0">
                            <a:latin typeface="Cambria Math" panose="02040503050406030204" pitchFamily="18" charset="0"/>
                          </a:rPr>
                          <m:t>𝐹</m:t>
                        </m:r>
                      </m:sub>
                    </m:sSub>
                  </m:oMath>
                </a14:m>
                <a:r>
                  <a:rPr lang="en-US" sz="1800" dirty="0">
                    <a:latin typeface="+mn-lt"/>
                    <a:ea typeface="+mn-ea"/>
                    <a:cs typeface="+mn-cs"/>
                  </a:rPr>
                  <a:t> ) along the shared path corresponds to assigning True (or False) to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𝑖</m:t>
                        </m:r>
                      </m:sub>
                    </m:sSub>
                  </m:oMath>
                </a14:m>
                <a:r>
                  <a:rPr lang="en-US" sz="1800" dirty="0">
                    <a:latin typeface="+mn-lt"/>
                    <a:ea typeface="+mn-ea"/>
                    <a:cs typeface="+mn-cs"/>
                  </a:rPr>
                  <a:t> in the ≤3,=3-SAT instance.</a:t>
                </a:r>
                <a:endParaRPr lang="he-IL" sz="1800" dirty="0">
                  <a:latin typeface="+mn-lt"/>
                  <a:ea typeface="+mn-ea"/>
                  <a:cs typeface="+mn-cs"/>
                </a:endParaRPr>
              </a:p>
            </p:txBody>
          </p:sp>
        </mc:Choice>
        <mc:Fallback>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2013" y="5175434"/>
                <a:ext cx="10515600" cy="1325563"/>
              </a:xfrm>
              <a:blipFill>
                <a:blip r:embed="rId3"/>
                <a:stretch>
                  <a:fillRect r="-232"/>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81626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816268" y="4517030"/>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98211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982114"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70091"/>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70091"/>
                <a:ext cx="7869865" cy="369332"/>
              </a:xfrm>
              <a:prstGeom prst="rect">
                <a:avLst/>
              </a:prstGeom>
              <a:blipFill>
                <a:blip r:embed="rId16"/>
                <a:stretch>
                  <a:fillRect t="-11111"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045470" y="1817968"/>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812940" y="1792090"/>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529765" y="1790285"/>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5258445" y="32801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5258445" y="3280194"/>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6250817" y="3291528"/>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6250817" y="3291528"/>
                <a:ext cx="786810" cy="733646"/>
              </a:xfrm>
              <a:prstGeom prst="ellipse">
                <a:avLst/>
              </a:prstGeom>
              <a:blipFill>
                <a:blip r:embed="rId33"/>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7240539" y="32915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7240539" y="3291528"/>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9077574" y="3278389"/>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9077574" y="3278389"/>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10069946" y="3289723"/>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10069946" y="3289723"/>
                <a:ext cx="786810" cy="733646"/>
              </a:xfrm>
              <a:prstGeom prst="ellipse">
                <a:avLst/>
              </a:prstGeom>
              <a:blipFill>
                <a:blip r:embed="rId36"/>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11059668" y="3289723"/>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11059668" y="3289723"/>
                <a:ext cx="786810" cy="733646"/>
              </a:xfrm>
              <a:prstGeom prst="ellipse">
                <a:avLst/>
              </a:prstGeom>
              <a:blipFill>
                <a:blip r:embed="rId37"/>
                <a:stretch>
                  <a:fillRect/>
                </a:stretch>
              </a:blipFill>
            </p:spPr>
            <p:txBody>
              <a:bodyPr/>
              <a:lstStyle/>
              <a:p>
                <a:r>
                  <a:rPr lang="he-IL">
                    <a:noFill/>
                  </a:rPr>
                  <a:t> </a:t>
                </a:r>
              </a:p>
            </p:txBody>
          </p:sp>
        </mc:Fallback>
      </mc:AlternateContent>
      <p:cxnSp>
        <p:nvCxnSpPr>
          <p:cNvPr id="51" name="מחבר ישר 50">
            <a:extLst>
              <a:ext uri="{FF2B5EF4-FFF2-40B4-BE49-F238E27FC236}">
                <a16:creationId xmlns:a16="http://schemas.microsoft.com/office/drawing/2014/main" id="{821C223F-DB51-4FB2-AE74-924BEAA84B06}"/>
              </a:ext>
            </a:extLst>
          </p:cNvPr>
          <p:cNvCxnSpPr>
            <a:stCxn id="8" idx="4"/>
            <a:endCxn id="22" idx="0"/>
          </p:cNvCxnSpPr>
          <p:nvPr/>
        </p:nvCxnSpPr>
        <p:spPr>
          <a:xfrm>
            <a:off x="2336916" y="1382233"/>
            <a:ext cx="0" cy="435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2359479" y="2577492"/>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2375519" y="3890602"/>
            <a:ext cx="320788" cy="6264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4"/>
          </p:cNvCxnSpPr>
          <p:nvPr/>
        </p:nvCxnSpPr>
        <p:spPr>
          <a:xfrm>
            <a:off x="3268832" y="1382233"/>
            <a:ext cx="13225" cy="46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3252665" y="2577341"/>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7"/>
          </p:cNvCxnSpPr>
          <p:nvPr/>
        </p:nvCxnSpPr>
        <p:spPr>
          <a:xfrm>
            <a:off x="3252665" y="3890602"/>
            <a:ext cx="235187" cy="733868"/>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104386"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036302"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821211" y="1373033"/>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690355" y="1371600"/>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1438875" y="1274793"/>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endCxn id="40" idx="0"/>
          </p:cNvCxnSpPr>
          <p:nvPr/>
        </p:nvCxnSpPr>
        <p:spPr>
          <a:xfrm>
            <a:off x="1609624" y="2556501"/>
            <a:ext cx="372490" cy="696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flipH="1">
            <a:off x="2097340" y="3957637"/>
            <a:ext cx="69704" cy="666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endCxn id="24" idx="0"/>
          </p:cNvCxnSpPr>
          <p:nvPr/>
        </p:nvCxnSpPr>
        <p:spPr>
          <a:xfrm>
            <a:off x="3610340" y="1181709"/>
            <a:ext cx="556533" cy="63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4242387" y="2529135"/>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3603078" y="3980175"/>
            <a:ext cx="521326" cy="903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206345"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endCxn id="44" idx="0"/>
          </p:cNvCxnSpPr>
          <p:nvPr/>
        </p:nvCxnSpPr>
        <p:spPr>
          <a:xfrm>
            <a:off x="5155948" y="2551614"/>
            <a:ext cx="495902"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346517"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083213" y="1214266"/>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p:spTree>
    <p:extLst>
      <p:ext uri="{BB962C8B-B14F-4D97-AF65-F5344CB8AC3E}">
        <p14:creationId xmlns:p14="http://schemas.microsoft.com/office/powerpoint/2010/main" val="2557335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mc:Choice xmlns:a14="http://schemas.microsoft.com/office/drawing/2010/main"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ctr" rtl="0"/>
                <a:r>
                  <a:rPr lang="en-US" sz="2000" dirty="0">
                    <a:latin typeface="+mn-lt"/>
                    <a:ea typeface="+mn-ea"/>
                    <a:cs typeface="+mn-cs"/>
                  </a:rPr>
                  <a:t>For each clause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𝑗</m:t>
                        </m:r>
                      </m:sub>
                    </m:sSub>
                  </m:oMath>
                </a14:m>
                <a:r>
                  <a:rPr lang="en-US" sz="2000" dirty="0">
                    <a:latin typeface="+mn-lt"/>
                    <a:ea typeface="+mn-ea"/>
                    <a:cs typeface="+mn-cs"/>
                  </a:rPr>
                  <a:t> in the ≤3,=3-SAT instance, we construct a “clause” package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oMath>
                </a14:m>
                <a:r>
                  <a:rPr lang="en-US" sz="2000" dirty="0">
                    <a:latin typeface="+mn-lt"/>
                    <a:ea typeface="+mn-ea"/>
                    <a:cs typeface="+mn-cs"/>
                  </a:rPr>
                  <a:t> with source vertex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latin typeface="+mn-lt"/>
                    <a:ea typeface="+mn-ea"/>
                    <a:cs typeface="+mn-cs"/>
                  </a:rPr>
                  <a:t> and destination vertex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𝑗</m:t>
                        </m:r>
                      </m:sub>
                    </m:sSub>
                  </m:oMath>
                </a14:m>
                <a:r>
                  <a:rPr lang="en-US" sz="2000" dirty="0">
                    <a:latin typeface="+mn-lt"/>
                    <a:ea typeface="+mn-ea"/>
                    <a:cs typeface="+mn-cs"/>
                  </a:rPr>
                  <a:t> .</a:t>
                </a:r>
                <a:endParaRPr lang="he-IL" sz="2000" dirty="0">
                  <a:latin typeface="+mn-lt"/>
                  <a:ea typeface="+mn-ea"/>
                  <a:cs typeface="+mn-cs"/>
                </a:endParaRPr>
              </a:p>
            </p:txBody>
          </p:sp>
        </mc:Choice>
        <mc:Fallback>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250676"/>
                <a:ext cx="10515600" cy="1325563"/>
              </a:xfrm>
              <a:blipFill>
                <a:blip r:embed="rId3"/>
                <a:stretch>
                  <a:fillRect l="-116" r="-46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81626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816268" y="4517030"/>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98211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982114"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6"/>
                <a:stretch>
                  <a:fillRect t="-11290" r="-619" b="-24194"/>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045470" y="1817968"/>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812940" y="1792090"/>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529765" y="1790285"/>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1588709" y="3253062"/>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4"/>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7"/>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stCxn id="8" idx="4"/>
            <a:endCxn id="22" idx="0"/>
          </p:cNvCxnSpPr>
          <p:nvPr/>
        </p:nvCxnSpPr>
        <p:spPr>
          <a:xfrm>
            <a:off x="2336916" y="1382233"/>
            <a:ext cx="0" cy="435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2359479" y="2577492"/>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2375519" y="3890602"/>
            <a:ext cx="320788" cy="6264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4"/>
          </p:cNvCxnSpPr>
          <p:nvPr/>
        </p:nvCxnSpPr>
        <p:spPr>
          <a:xfrm>
            <a:off x="3268832" y="1382233"/>
            <a:ext cx="13225" cy="46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3252665" y="2577341"/>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7"/>
          </p:cNvCxnSpPr>
          <p:nvPr/>
        </p:nvCxnSpPr>
        <p:spPr>
          <a:xfrm>
            <a:off x="3252665" y="3890602"/>
            <a:ext cx="235187" cy="733868"/>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104386"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036302"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821211" y="1373033"/>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690355" y="1371600"/>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1438875" y="1274793"/>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endCxn id="40" idx="0"/>
          </p:cNvCxnSpPr>
          <p:nvPr/>
        </p:nvCxnSpPr>
        <p:spPr>
          <a:xfrm>
            <a:off x="1609624" y="2556501"/>
            <a:ext cx="372490" cy="696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flipH="1">
            <a:off x="2097340" y="3957637"/>
            <a:ext cx="69704" cy="666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endCxn id="24" idx="0"/>
          </p:cNvCxnSpPr>
          <p:nvPr/>
        </p:nvCxnSpPr>
        <p:spPr>
          <a:xfrm>
            <a:off x="3610340" y="1181709"/>
            <a:ext cx="556533" cy="63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4242387" y="2529135"/>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3603078" y="3980175"/>
            <a:ext cx="521326" cy="903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206345"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endCxn id="44" idx="0"/>
          </p:cNvCxnSpPr>
          <p:nvPr/>
        </p:nvCxnSpPr>
        <p:spPr>
          <a:xfrm>
            <a:off x="5155948" y="2551614"/>
            <a:ext cx="495902"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346517"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083213" y="1214266"/>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970171" y="6311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970171" y="631173"/>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812137" y="62381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812137" y="623813"/>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8524695" y="637954"/>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8524695" y="637954"/>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971593" y="45170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971593" y="4517030"/>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812137" y="45303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812137" y="453032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8522835" y="4537894"/>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8522835" y="4537894"/>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spTree>
    <p:extLst>
      <p:ext uri="{BB962C8B-B14F-4D97-AF65-F5344CB8AC3E}">
        <p14:creationId xmlns:p14="http://schemas.microsoft.com/office/powerpoint/2010/main" val="106604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mc:Choice xmlns:a14="http://schemas.microsoft.com/office/drawing/2010/main"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ctr" rtl="0"/>
                <a:r>
                  <a:rPr lang="en-US" sz="2000" dirty="0">
                    <a:latin typeface="+mn-lt"/>
                    <a:ea typeface="+mn-ea"/>
                    <a:cs typeface="+mn-cs"/>
                  </a:rPr>
                  <a:t>The ≤3,=3-SAT instance has multiple (but at most three) “clause” paths to get to its destination vertex in 3 time steps, which have a one-to-one correspondence to the literals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latin typeface="+mn-lt"/>
                    <a:ea typeface="+mn-ea"/>
                    <a:cs typeface="+mn-cs"/>
                  </a:rPr>
                  <a:t>.</a:t>
                </a:r>
                <a:endParaRPr lang="he-IL" sz="2000" dirty="0">
                  <a:latin typeface="+mn-lt"/>
                  <a:ea typeface="+mn-ea"/>
                  <a:cs typeface="+mn-cs"/>
                </a:endParaRPr>
              </a:p>
            </p:txBody>
          </p:sp>
        </mc:Choice>
        <mc:Fallback>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250676"/>
                <a:ext cx="10515600" cy="1325563"/>
              </a:xfr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6"/>
                <a:stretch>
                  <a:fillRect t="-11290" r="-619" b="-24194"/>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917302" y="1792090"/>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4"/>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7"/>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endCxn id="23" idx="0"/>
          </p:cNvCxnSpPr>
          <p:nvPr/>
        </p:nvCxnSpPr>
        <p:spPr>
          <a:xfrm flipH="1">
            <a:off x="2376144" y="1322305"/>
            <a:ext cx="581586" cy="522569"/>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208748"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140664"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980394" y="1361532"/>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a:off x="1092906" y="3912740"/>
            <a:ext cx="205617" cy="6571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3150881" y="2455167"/>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310707"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5310707" y="2551614"/>
            <a:ext cx="341143"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450879"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242396" y="1202765"/>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8205254" y="58338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8205254" y="583389"/>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630256" y="4484511"/>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630256" y="4484511"/>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8258251" y="4549228"/>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8258251" y="4549228"/>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p:cNvCxnSpPr>
          <p:nvPr/>
        </p:nvCxnSpPr>
        <p:spPr>
          <a:xfrm flipH="1" flipV="1">
            <a:off x="4390676" y="1306840"/>
            <a:ext cx="641852" cy="6185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p:spTree>
    <p:extLst>
      <p:ext uri="{BB962C8B-B14F-4D97-AF65-F5344CB8AC3E}">
        <p14:creationId xmlns:p14="http://schemas.microsoft.com/office/powerpoint/2010/main" val="47073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p:txBody>
          <a:bodyPr/>
          <a:lstStyle/>
          <a:p>
            <a:pPr algn="ctr"/>
            <a:r>
              <a:rPr lang="en-US" b="1" dirty="0"/>
              <a:t>Overview</a:t>
            </a:r>
            <a:endParaRPr lang="he-IL" b="1" dirty="0"/>
          </a:p>
        </p:txBody>
      </p:sp>
      <p:graphicFrame>
        <p:nvGraphicFramePr>
          <p:cNvPr id="7" name="טבלה 7">
            <a:extLst>
              <a:ext uri="{FF2B5EF4-FFF2-40B4-BE49-F238E27FC236}">
                <a16:creationId xmlns:a16="http://schemas.microsoft.com/office/drawing/2014/main" id="{A3C61577-3209-4066-8FC5-CD0B3096A04D}"/>
              </a:ext>
            </a:extLst>
          </p:cNvPr>
          <p:cNvGraphicFramePr>
            <a:graphicFrameLocks noGrp="1"/>
          </p:cNvGraphicFramePr>
          <p:nvPr>
            <p:ph idx="1"/>
            <p:extLst>
              <p:ext uri="{D42A27DB-BD31-4B8C-83A1-F6EECF244321}">
                <p14:modId xmlns:p14="http://schemas.microsoft.com/office/powerpoint/2010/main" val="3479843590"/>
              </p:ext>
            </p:extLst>
          </p:nvPr>
        </p:nvGraphicFramePr>
        <p:xfrm>
          <a:off x="1881963" y="1461469"/>
          <a:ext cx="7324059" cy="4341844"/>
        </p:xfrm>
        <a:graphic>
          <a:graphicData uri="http://schemas.openxmlformats.org/drawingml/2006/table">
            <a:tbl>
              <a:tblPr rtl="1" firstRow="1" bandRow="1">
                <a:tableStyleId>{8A107856-5554-42FB-B03E-39F5DBC370BA}</a:tableStyleId>
              </a:tblPr>
              <a:tblGrid>
                <a:gridCol w="6196440">
                  <a:extLst>
                    <a:ext uri="{9D8B030D-6E8A-4147-A177-3AD203B41FA5}">
                      <a16:colId xmlns:a16="http://schemas.microsoft.com/office/drawing/2014/main" val="34568859"/>
                    </a:ext>
                  </a:extLst>
                </a:gridCol>
                <a:gridCol w="1127619">
                  <a:extLst>
                    <a:ext uri="{9D8B030D-6E8A-4147-A177-3AD203B41FA5}">
                      <a16:colId xmlns:a16="http://schemas.microsoft.com/office/drawing/2014/main" val="4293778343"/>
                    </a:ext>
                  </a:extLst>
                </a:gridCol>
              </a:tblGrid>
              <a:tr h="542386">
                <a:tc>
                  <a:txBody>
                    <a:bodyPr/>
                    <a:lstStyle/>
                    <a:p>
                      <a:pPr algn="ctr" rtl="1"/>
                      <a:r>
                        <a:rPr lang="en-US" sz="2400" b="0" dirty="0"/>
                        <a:t>Motivation</a:t>
                      </a:r>
                      <a:endParaRPr lang="he-IL" sz="2400" b="0" dirty="0"/>
                    </a:p>
                  </a:txBody>
                  <a:tcPr/>
                </a:tc>
                <a:tc>
                  <a:txBody>
                    <a:bodyPr/>
                    <a:lstStyle/>
                    <a:p>
                      <a:pPr algn="ctr" rtl="1"/>
                      <a:r>
                        <a:rPr lang="en-US" sz="2400" b="0" kern="1200" dirty="0">
                          <a:solidFill>
                            <a:schemeClr val="dk1"/>
                          </a:solidFill>
                          <a:latin typeface="+mn-lt"/>
                          <a:ea typeface="+mn-ea"/>
                          <a:cs typeface="+mn-cs"/>
                        </a:rPr>
                        <a:t>1</a:t>
                      </a:r>
                      <a:endParaRPr lang="he-IL" sz="2400" b="0" kern="1200" dirty="0">
                        <a:solidFill>
                          <a:schemeClr val="dk1"/>
                        </a:solidFill>
                        <a:latin typeface="+mn-lt"/>
                        <a:ea typeface="+mn-ea"/>
                        <a:cs typeface="+mn-cs"/>
                      </a:endParaRPr>
                    </a:p>
                  </a:txBody>
                  <a:tcPr/>
                </a:tc>
                <a:extLst>
                  <a:ext uri="{0D108BD9-81ED-4DB2-BD59-A6C34878D82A}">
                    <a16:rowId xmlns:a16="http://schemas.microsoft.com/office/drawing/2014/main" val="800498053"/>
                  </a:ext>
                </a:extLst>
              </a:tr>
              <a:tr h="507618">
                <a:tc>
                  <a:txBody>
                    <a:bodyPr/>
                    <a:lstStyle/>
                    <a:p>
                      <a:pPr algn="ctr" rtl="1"/>
                      <a:r>
                        <a:rPr lang="en-US" sz="2400" b="0" kern="1200" dirty="0">
                          <a:solidFill>
                            <a:schemeClr val="dk1"/>
                          </a:solidFill>
                          <a:latin typeface="+mn-lt"/>
                          <a:ea typeface="+mn-ea"/>
                          <a:cs typeface="+mn-cs"/>
                        </a:rPr>
                        <a:t>Package-Exchange Robot-Routing Problem (PERR) definition</a:t>
                      </a:r>
                      <a:endParaRPr lang="he-IL" sz="2400" b="0" kern="1200" dirty="0">
                        <a:solidFill>
                          <a:schemeClr val="dk1"/>
                        </a:solidFill>
                        <a:latin typeface="+mn-lt"/>
                        <a:ea typeface="+mn-ea"/>
                        <a:cs typeface="+mn-cs"/>
                      </a:endParaRPr>
                    </a:p>
                  </a:txBody>
                  <a:tcPr/>
                </a:tc>
                <a:tc>
                  <a:txBody>
                    <a:bodyPr/>
                    <a:lstStyle/>
                    <a:p>
                      <a:pPr algn="ctr" rtl="1"/>
                      <a:r>
                        <a:rPr lang="en-US" sz="2400" dirty="0"/>
                        <a:t>2</a:t>
                      </a:r>
                      <a:endParaRPr lang="he-IL" sz="2400" dirty="0"/>
                    </a:p>
                  </a:txBody>
                  <a:tcPr/>
                </a:tc>
                <a:extLst>
                  <a:ext uri="{0D108BD9-81ED-4DB2-BD59-A6C34878D82A}">
                    <a16:rowId xmlns:a16="http://schemas.microsoft.com/office/drawing/2014/main" val="3478028643"/>
                  </a:ext>
                </a:extLst>
              </a:tr>
              <a:tr h="507618">
                <a:tc>
                  <a:txBody>
                    <a:bodyPr/>
                    <a:lstStyle/>
                    <a:p>
                      <a:pPr algn="ctr" rtl="0"/>
                      <a:r>
                        <a:rPr lang="en-US" sz="2400" b="0" kern="1200" dirty="0">
                          <a:solidFill>
                            <a:schemeClr val="dk1"/>
                          </a:solidFill>
                          <a:latin typeface="+mn-lt"/>
                          <a:ea typeface="+mn-ea"/>
                          <a:cs typeface="+mn-cs"/>
                        </a:rPr>
                        <a:t>proof that PERR is NP-hard to approximate within any factor less than 4/3 for makespan minimization and</a:t>
                      </a:r>
                      <a:r>
                        <a:rPr lang="he-IL" sz="2400" b="0" kern="1200" dirty="0">
                          <a:solidFill>
                            <a:schemeClr val="dk1"/>
                          </a:solidFill>
                          <a:latin typeface="+mn-lt"/>
                          <a:ea typeface="+mn-ea"/>
                          <a:cs typeface="+mn-cs"/>
                        </a:rPr>
                        <a:t> </a:t>
                      </a:r>
                      <a:r>
                        <a:rPr lang="en-US" sz="2400" b="0" kern="1200" dirty="0">
                          <a:solidFill>
                            <a:schemeClr val="dk1"/>
                          </a:solidFill>
                          <a:latin typeface="+mn-lt"/>
                          <a:ea typeface="+mn-ea"/>
                          <a:cs typeface="+mn-cs"/>
                        </a:rPr>
                        <a:t> NP-hard to solve for flowtime minimization</a:t>
                      </a:r>
                      <a:endParaRPr lang="he-IL" sz="2400" b="0" kern="1200" dirty="0">
                        <a:solidFill>
                          <a:schemeClr val="dk1"/>
                        </a:solidFill>
                        <a:latin typeface="+mn-lt"/>
                        <a:ea typeface="+mn-ea"/>
                        <a:cs typeface="+mn-cs"/>
                      </a:endParaRPr>
                    </a:p>
                  </a:txBody>
                  <a:tcPr/>
                </a:tc>
                <a:tc>
                  <a:txBody>
                    <a:bodyPr/>
                    <a:lstStyle/>
                    <a:p>
                      <a:pPr algn="ctr" rtl="1"/>
                      <a:r>
                        <a:rPr lang="en-US" sz="2400" dirty="0"/>
                        <a:t>3</a:t>
                      </a:r>
                      <a:endParaRPr lang="he-IL" sz="2400" dirty="0"/>
                    </a:p>
                  </a:txBody>
                  <a:tcPr/>
                </a:tc>
                <a:extLst>
                  <a:ext uri="{0D108BD9-81ED-4DB2-BD59-A6C34878D82A}">
                    <a16:rowId xmlns:a16="http://schemas.microsoft.com/office/drawing/2014/main" val="1403737128"/>
                  </a:ext>
                </a:extLst>
              </a:tr>
              <a:tr h="507618">
                <a:tc>
                  <a:txBody>
                    <a:bodyPr/>
                    <a:lstStyle/>
                    <a:p>
                      <a:pPr algn="ctr" rtl="1"/>
                      <a:r>
                        <a:rPr lang="en-US" sz="2400" b="0" kern="1200" dirty="0">
                          <a:solidFill>
                            <a:schemeClr val="dk1"/>
                          </a:solidFill>
                          <a:latin typeface="+mn-lt"/>
                          <a:ea typeface="+mn-ea"/>
                          <a:cs typeface="+mn-cs"/>
                        </a:rPr>
                        <a:t>experimental results</a:t>
                      </a:r>
                      <a:endParaRPr lang="he-IL" sz="2400" b="0" kern="1200" dirty="0">
                        <a:solidFill>
                          <a:schemeClr val="dk1"/>
                        </a:solidFill>
                        <a:latin typeface="+mn-lt"/>
                        <a:ea typeface="+mn-ea"/>
                        <a:cs typeface="+mn-cs"/>
                      </a:endParaRPr>
                    </a:p>
                  </a:txBody>
                  <a:tcPr/>
                </a:tc>
                <a:tc>
                  <a:txBody>
                    <a:bodyPr/>
                    <a:lstStyle/>
                    <a:p>
                      <a:pPr algn="ctr" rtl="1"/>
                      <a:r>
                        <a:rPr lang="en-US" sz="2400" dirty="0"/>
                        <a:t>4</a:t>
                      </a:r>
                      <a:endParaRPr lang="he-IL" sz="2400" dirty="0"/>
                    </a:p>
                  </a:txBody>
                  <a:tcPr/>
                </a:tc>
                <a:extLst>
                  <a:ext uri="{0D108BD9-81ED-4DB2-BD59-A6C34878D82A}">
                    <a16:rowId xmlns:a16="http://schemas.microsoft.com/office/drawing/2014/main" val="3851847545"/>
                  </a:ext>
                </a:extLst>
              </a:tr>
              <a:tr h="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Summary and conclusions</a:t>
                      </a:r>
                      <a:endParaRPr lang="he-IL" sz="2400" b="0" kern="1200" dirty="0">
                        <a:solidFill>
                          <a:schemeClr val="dk1"/>
                        </a:solidFill>
                        <a:latin typeface="+mn-lt"/>
                        <a:ea typeface="+mn-ea"/>
                        <a:cs typeface="+mn-cs"/>
                      </a:endParaRPr>
                    </a:p>
                  </a:txBody>
                  <a:tcPr/>
                </a:tc>
                <a:tc>
                  <a:txBody>
                    <a:bodyPr/>
                    <a:lstStyle/>
                    <a:p>
                      <a:pPr algn="ctr" rtl="1"/>
                      <a:r>
                        <a:rPr lang="en-US" sz="2400" b="0" kern="1200" dirty="0">
                          <a:solidFill>
                            <a:schemeClr val="dk1"/>
                          </a:solidFill>
                          <a:latin typeface="+mn-lt"/>
                          <a:ea typeface="+mn-ea"/>
                          <a:cs typeface="+mn-cs"/>
                        </a:rPr>
                        <a:t>5</a:t>
                      </a:r>
                      <a:endParaRPr lang="he-IL" sz="2400" b="0" kern="1200" dirty="0">
                        <a:solidFill>
                          <a:schemeClr val="dk1"/>
                        </a:solidFill>
                        <a:latin typeface="+mn-lt"/>
                        <a:ea typeface="+mn-ea"/>
                        <a:cs typeface="+mn-cs"/>
                      </a:endParaRPr>
                    </a:p>
                  </a:txBody>
                  <a:tcPr/>
                </a:tc>
                <a:extLst>
                  <a:ext uri="{0D108BD9-81ED-4DB2-BD59-A6C34878D82A}">
                    <a16:rowId xmlns:a16="http://schemas.microsoft.com/office/drawing/2014/main" val="3065668865"/>
                  </a:ext>
                </a:extLst>
              </a:tr>
              <a:tr h="0">
                <a:tc>
                  <a:txBody>
                    <a:bodyPr/>
                    <a:lstStyle/>
                    <a:p>
                      <a:pPr algn="ctr" rtl="1"/>
                      <a:r>
                        <a:rPr lang="en-US" sz="2400" b="0" kern="1200" dirty="0">
                          <a:solidFill>
                            <a:schemeClr val="dk1"/>
                          </a:solidFill>
                          <a:latin typeface="+mn-lt"/>
                          <a:ea typeface="+mn-ea"/>
                          <a:cs typeface="+mn-cs"/>
                        </a:rPr>
                        <a:t>Future R&amp;D</a:t>
                      </a:r>
                      <a:endParaRPr lang="he-IL" sz="2400" b="0" kern="1200" dirty="0">
                        <a:solidFill>
                          <a:schemeClr val="dk1"/>
                        </a:solidFill>
                        <a:latin typeface="+mn-lt"/>
                        <a:ea typeface="+mn-ea"/>
                        <a:cs typeface="+mn-cs"/>
                      </a:endParaRPr>
                    </a:p>
                  </a:txBody>
                  <a:tcPr/>
                </a:tc>
                <a:tc>
                  <a:txBody>
                    <a:bodyPr/>
                    <a:lstStyle/>
                    <a:p>
                      <a:pPr algn="ctr" rtl="1"/>
                      <a:r>
                        <a:rPr lang="he-IL" sz="2400" b="0" kern="1200" dirty="0">
                          <a:solidFill>
                            <a:schemeClr val="dk1"/>
                          </a:solidFill>
                          <a:latin typeface="+mn-lt"/>
                          <a:ea typeface="+mn-ea"/>
                          <a:cs typeface="+mn-cs"/>
                        </a:rPr>
                        <a:t>6</a:t>
                      </a:r>
                    </a:p>
                  </a:txBody>
                  <a:tcPr/>
                </a:tc>
                <a:extLst>
                  <a:ext uri="{0D108BD9-81ED-4DB2-BD59-A6C34878D82A}">
                    <a16:rowId xmlns:a16="http://schemas.microsoft.com/office/drawing/2014/main" val="384295751"/>
                  </a:ext>
                </a:extLst>
              </a:tr>
            </a:tbl>
          </a:graphicData>
        </a:graphic>
      </p:graphicFrame>
    </p:spTree>
    <p:extLst>
      <p:ext uri="{BB962C8B-B14F-4D97-AF65-F5344CB8AC3E}">
        <p14:creationId xmlns:p14="http://schemas.microsoft.com/office/powerpoint/2010/main" val="311998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mc:Choice xmlns:a14="http://schemas.microsoft.com/office/drawing/2010/main"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Every literal </a:t>
                </a:r>
                <a14:m>
                  <m:oMath xmlns:m="http://schemas.openxmlformats.org/officeDocument/2006/math">
                    <m:sSub>
                      <m:sSubPr>
                        <m:ctrlPr>
                          <a:rPr lang="en-US" sz="2000" smtClean="0">
                            <a:latin typeface="+mn-lt"/>
                            <a:ea typeface="+mn-ea"/>
                            <a:cs typeface="+mn-cs"/>
                          </a:rPr>
                        </m:ctrlPr>
                      </m:sSubPr>
                      <m:e>
                        <m:r>
                          <a:rPr lang="en-US" sz="2000">
                            <a:latin typeface="+mn-lt"/>
                            <a:ea typeface="+mn-ea"/>
                            <a:cs typeface="+mn-cs"/>
                          </a:rPr>
                          <m:t>𝑥</m:t>
                        </m:r>
                      </m:e>
                      <m:sub>
                        <m:r>
                          <m:rPr>
                            <m:sty m:val="p"/>
                          </m:rPr>
                          <a:rPr lang="en-US" sz="2000" b="0" i="0" smtClean="0">
                            <a:latin typeface="Cambria Math" panose="02040503050406030204" pitchFamily="18" charset="0"/>
                            <a:ea typeface="+mn-ea"/>
                            <a:cs typeface="+mn-cs"/>
                          </a:rPr>
                          <m:t>i</m:t>
                        </m:r>
                      </m:sub>
                    </m:sSub>
                  </m:oMath>
                </a14:m>
                <a:r>
                  <a:rPr lang="en-US" sz="2000" dirty="0">
                    <a:latin typeface="+mn-lt"/>
                    <a:ea typeface="+mn-ea"/>
                    <a:cs typeface="+mn-cs"/>
                  </a:rPr>
                  <a:t>(or </a:t>
                </a:r>
                <a14:m>
                  <m:oMath xmlns:m="http://schemas.openxmlformats.org/officeDocument/2006/math">
                    <m:sSub>
                      <m:sSubPr>
                        <m:ctrlPr>
                          <a:rPr lang="en-US" sz="2000" i="1">
                            <a:latin typeface="Cambria Math" panose="02040503050406030204" pitchFamily="18" charset="0"/>
                          </a:rPr>
                        </m:ctrlPr>
                      </m:sSubPr>
                      <m:e>
                        <m:r>
                          <m:rPr>
                            <m:nor/>
                          </m:rPr>
                          <a:rPr lang="en-US" sz="2000" dirty="0"/>
                          <m:t>¬</m:t>
                        </m:r>
                        <m:r>
                          <a:rPr lang="en-US" sz="2000">
                            <a:latin typeface="Cambria Math" panose="02040503050406030204" pitchFamily="18" charset="0"/>
                          </a:rPr>
                          <m:t>𝑥</m:t>
                        </m:r>
                      </m:e>
                      <m:sub>
                        <m:r>
                          <m:rPr>
                            <m:sty m:val="p"/>
                          </m:rPr>
                          <a:rPr lang="en-US" sz="2000">
                            <a:latin typeface="Cambria Math" panose="02040503050406030204" pitchFamily="18" charset="0"/>
                          </a:rPr>
                          <m:t>i</m:t>
                        </m:r>
                      </m:sub>
                    </m:sSub>
                  </m:oMath>
                </a14:m>
                <a:r>
                  <a:rPr lang="en-US" sz="2000" dirty="0">
                    <a:latin typeface="+mn-lt"/>
                    <a:ea typeface="+mn-ea"/>
                    <a:cs typeface="+mn-cs"/>
                  </a:rPr>
                  <a:t>) can appear in at most two clauses. If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is the first clause that it appears in, then the clause path is &lt;</a:t>
                </a:r>
                <a:r>
                  <a:rPr lang="en-US" sz="2000" dirty="0"/>
                  <a: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w</m:t>
                        </m:r>
                      </m:e>
                      <m:sub>
                        <m:r>
                          <m:rPr>
                            <m:sty m:val="p"/>
                          </m:rPr>
                          <a:rPr lang="en-US" sz="2000" b="0" i="0" smtClean="0">
                            <a:latin typeface="Cambria Math" panose="02040503050406030204" pitchFamily="18" charset="0"/>
                          </a:rPr>
                          <m:t>iT</m:t>
                        </m:r>
                      </m:sub>
                    </m:sSub>
                  </m:oMath>
                </a14:m>
                <a:r>
                  <a:rPr lang="en-US" sz="2000" dirty="0">
                    <a:latin typeface="+mn-lt"/>
                    <a:ea typeface="+mn-ea"/>
                    <a:cs typeface="+mn-cs"/>
                  </a:rPr>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&gt; (or </a:t>
                </a:r>
                <a:r>
                  <a:rPr lang="en-US" sz="2000" dirty="0"/>
                  <a:t>&lt;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w</m:t>
                        </m:r>
                      </m:e>
                      <m:sub>
                        <m:r>
                          <m:rPr>
                            <m:sty m:val="p"/>
                          </m:rPr>
                          <a:rPr lang="en-US" sz="2000" b="0" i="0" smtClean="0">
                            <a:latin typeface="Cambria Math" panose="02040503050406030204" pitchFamily="18" charset="0"/>
                          </a:rPr>
                          <m:t>i</m:t>
                        </m:r>
                        <m:r>
                          <a:rPr lang="en-US" sz="2000" b="0" i="1" smtClean="0">
                            <a:latin typeface="Cambria Math" panose="02040503050406030204" pitchFamily="18" charset="0"/>
                          </a:rPr>
                          <m:t>𝐹</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t> &gt; </a:t>
                </a:r>
                <a:r>
                  <a:rPr lang="en-US" sz="2000" dirty="0">
                    <a:latin typeface="+mn-lt"/>
                    <a:ea typeface="+mn-ea"/>
                    <a:cs typeface="+mn-cs"/>
                  </a:rPr>
                  <a:t>). If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is the second clause that it appears in, a vertex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is introduced and the clause path is instead </a:t>
                </a:r>
                <a:r>
                  <a:rPr lang="en-US" sz="2000" dirty="0"/>
                  <a:t>&lt;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x</m:t>
                        </m:r>
                      </m:e>
                      <m:sub>
                        <m:r>
                          <m:rPr>
                            <m:sty m:val="p"/>
                          </m:rPr>
                          <a:rPr lang="en-US" sz="2000" b="0" i="0" smtClean="0">
                            <a:latin typeface="Cambria Math" panose="02040503050406030204" pitchFamily="18" charset="0"/>
                          </a:rPr>
                          <m:t>i</m:t>
                        </m:r>
                        <m:r>
                          <a:rPr lang="en-US" sz="2000" b="0" i="1" smtClean="0">
                            <a:latin typeface="Cambria Math" panose="02040503050406030204" pitchFamily="18" charset="0"/>
                          </a:rPr>
                          <m:t>𝑇</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t> &gt;</a:t>
                </a:r>
                <a:r>
                  <a:rPr lang="en-US" sz="2000" dirty="0">
                    <a:latin typeface="+mn-lt"/>
                    <a:ea typeface="+mn-ea"/>
                    <a:cs typeface="+mn-cs"/>
                  </a:rPr>
                  <a:t> (or </a:t>
                </a:r>
                <a:r>
                  <a:rPr lang="en-US" sz="2000" dirty="0"/>
                  <a:t>&lt;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x</m:t>
                        </m:r>
                      </m:e>
                      <m:sub>
                        <m:r>
                          <m:rPr>
                            <m:sty m:val="p"/>
                          </m:rPr>
                          <a:rPr lang="en-US" sz="2000" b="0" i="0" smtClean="0">
                            <a:latin typeface="Cambria Math" panose="02040503050406030204" pitchFamily="18" charset="0"/>
                          </a:rPr>
                          <m:t>i</m:t>
                        </m:r>
                        <m:r>
                          <a:rPr lang="en-US" sz="2000" b="0" i="1" smtClean="0">
                            <a:latin typeface="Cambria Math" panose="02040503050406030204" pitchFamily="18" charset="0"/>
                          </a:rPr>
                          <m:t>𝐹</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t> &gt; </a:t>
                </a:r>
                <a:r>
                  <a:rPr lang="en-US" sz="2000" dirty="0">
                    <a:latin typeface="+mn-lt"/>
                    <a:ea typeface="+mn-ea"/>
                    <a:cs typeface="+mn-cs"/>
                  </a:rPr>
                  <a:t>).</a:t>
                </a:r>
                <a:endParaRPr lang="he-IL" sz="2000" dirty="0">
                  <a:latin typeface="+mn-lt"/>
                  <a:ea typeface="+mn-ea"/>
                  <a:cs typeface="+mn-cs"/>
                </a:endParaRPr>
              </a:p>
            </p:txBody>
          </p:sp>
        </mc:Choice>
        <mc:Fallback>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133938"/>
                <a:ext cx="11498163" cy="1325563"/>
              </a:xfrm>
              <a:blipFill>
                <a:blip r:embed="rId3"/>
                <a:stretch>
                  <a:fillRect r="-265"/>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16217"/>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16217"/>
                <a:ext cx="7869865" cy="369332"/>
              </a:xfrm>
              <a:prstGeom prst="rect">
                <a:avLst/>
              </a:prstGeom>
              <a:blipFill>
                <a:blip r:embed="rId16"/>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4"/>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7"/>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mc:Choice xmlns:a14="http://schemas.microsoft.com/office/drawing/2010/main"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8"/>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1801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mc:Choice xmlns:a14="http://schemas.microsoft.com/office/drawing/2010/main"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The clause path of each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with respect to any literal in that clause and the private path of the literal intersect. Only one of the two paths can thus be used if a makespan of three is to be achieved.</a:t>
                </a:r>
                <a:endParaRPr lang="he-IL" sz="2000" dirty="0">
                  <a:latin typeface="+mn-lt"/>
                  <a:ea typeface="+mn-ea"/>
                  <a:cs typeface="+mn-cs"/>
                </a:endParaRPr>
              </a:p>
            </p:txBody>
          </p:sp>
        </mc:Choice>
        <mc:Fallback>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133938"/>
                <a:ext cx="11498163" cy="1325563"/>
              </a:xfrm>
              <a:blipFill>
                <a:blip r:embed="rId3"/>
                <a:stretch>
                  <a:fillRect l="-583" r="-90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16217"/>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16217"/>
                <a:ext cx="7869865" cy="369332"/>
              </a:xfrm>
              <a:prstGeom prst="rect">
                <a:avLst/>
              </a:prstGeom>
              <a:blipFill>
                <a:blip r:embed="rId16"/>
                <a:stretch>
                  <a:fillRect t="-9524" r="-619" b="-22222"/>
                </a:stretch>
              </a:blipFill>
              <a:ln>
                <a:solidFill>
                  <a:schemeClr val="accent2"/>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52782" y="1844874"/>
                <a:ext cx="786810" cy="733646"/>
              </a:xfrm>
              <a:prstGeom prst="ellipse">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52782" y="1844874"/>
                <a:ext cx="786810" cy="733646"/>
              </a:xfrm>
              <a:prstGeom prst="ellipse">
                <a:avLst/>
              </a:prstGeom>
              <a:blipFill>
                <a:blip r:embed="rId17"/>
                <a:stretch>
                  <a:fillRect/>
                </a:stretch>
              </a:blipFill>
              <a:ln w="19050">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050823" y="18189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050823" y="181899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1982739" y="184487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1982739" y="1844874"/>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2880780" y="1818996"/>
                <a:ext cx="786810" cy="733646"/>
              </a:xfrm>
              <a:prstGeom prst="ellipse">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2880780" y="1818996"/>
                <a:ext cx="786810" cy="733646"/>
              </a:xfrm>
              <a:prstGeom prst="ellipse">
                <a:avLst/>
              </a:prstGeom>
              <a:blipFill>
                <a:blip r:embed="rId20"/>
                <a:stretch>
                  <a:fillRect/>
                </a:stretch>
              </a:blipFill>
              <a:ln w="19050">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4509862" y="1774935"/>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4509862" y="1774935"/>
                <a:ext cx="786810" cy="733646"/>
              </a:xfrm>
              <a:prstGeom prst="ellipse">
                <a:avLst/>
              </a:prstGeom>
              <a:blipFill>
                <a:blip r:embed="rId21"/>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5376418" y="174905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5376418" y="1749057"/>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6308334" y="177493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6308334" y="1774935"/>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7206375" y="1749057"/>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7206375" y="1749057"/>
                <a:ext cx="786810" cy="733646"/>
              </a:xfrm>
              <a:prstGeom prst="ellipse">
                <a:avLst/>
              </a:prstGeom>
              <a:blipFill>
                <a:blip r:embed="rId24"/>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8761328" y="1792958"/>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8761328" y="1792958"/>
                <a:ext cx="786810" cy="733646"/>
              </a:xfrm>
              <a:prstGeom prst="ellipse">
                <a:avLst/>
              </a:prstGeom>
              <a:blipFill>
                <a:blip r:embed="rId25"/>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9585082" y="177866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9585082" y="177866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10516998" y="180454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10516998" y="1804544"/>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11415039" y="1778666"/>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11415039" y="1778666"/>
                <a:ext cx="786810" cy="733646"/>
              </a:xfrm>
              <a:prstGeom prst="ellipse">
                <a:avLst/>
              </a:prstGeom>
              <a:blipFill>
                <a:blip r:embed="rId28"/>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497203" y="3179094"/>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497203" y="3179094"/>
                <a:ext cx="786810" cy="733646"/>
              </a:xfrm>
              <a:prstGeom prst="ellipse">
                <a:avLst/>
              </a:prstGeom>
              <a:blipFill>
                <a:blip r:embed="rId29"/>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1489575" y="31904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1489575" y="3190428"/>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2479297" y="31904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2479297" y="3190428"/>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5258445" y="3280194"/>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5258445" y="3280194"/>
                <a:ext cx="786810" cy="733646"/>
              </a:xfrm>
              <a:prstGeom prst="ellipse">
                <a:avLst/>
              </a:prstGeom>
              <a:blipFill>
                <a:blip r:embed="rId32"/>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6250817" y="32915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6250817" y="3291528"/>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7240539" y="32915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7240539" y="3291528"/>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9077574" y="3278389"/>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9077574" y="3278389"/>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10069946" y="3289723"/>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10069946" y="3289723"/>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11059668" y="3289723"/>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11059668" y="3289723"/>
                <a:ext cx="786810" cy="733646"/>
              </a:xfrm>
              <a:prstGeom prst="ellipse">
                <a:avLst/>
              </a:prstGeom>
              <a:blipFill>
                <a:blip r:embed="rId37"/>
                <a:stretch>
                  <a:fillRect/>
                </a:stretch>
              </a:blipFill>
              <a:ln w="22225">
                <a:solidFill>
                  <a:srgbClr val="FF0000"/>
                </a:solidFill>
              </a:ln>
            </p:spPr>
            <p:txBody>
              <a:bodyPr/>
              <a:lstStyle/>
              <a:p>
                <a:r>
                  <a:rPr lang="he-IL">
                    <a:noFill/>
                  </a:rPr>
                  <a:t> </a:t>
                </a:r>
              </a:p>
            </p:txBody>
          </p:sp>
        </mc:Fallback>
      </mc:AlternateContent>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78487" y="1264160"/>
            <a:ext cx="120903" cy="514506"/>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7631" y="1359981"/>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903267" y="1274793"/>
            <a:ext cx="890464"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903267" y="2508581"/>
            <a:ext cx="748583"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154733" y="2526604"/>
            <a:ext cx="316246" cy="7517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7434" cy="5038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73534"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mc:Choice xmlns:a14="http://schemas.microsoft.com/office/drawing/2010/main"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8"/>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a:endCxn id="92" idx="6"/>
          </p:cNvCxnSpPr>
          <p:nvPr/>
        </p:nvCxnSpPr>
        <p:spPr>
          <a:xfrm flipH="1" flipV="1">
            <a:off x="8732595" y="971060"/>
            <a:ext cx="700317" cy="929338"/>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a:endCxn id="31" idx="3"/>
          </p:cNvCxnSpPr>
          <p:nvPr/>
        </p:nvCxnSpPr>
        <p:spPr>
          <a:xfrm flipV="1">
            <a:off x="8767605" y="2419164"/>
            <a:ext cx="108949" cy="9806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8914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Suppose that a satisfying assignment to the ≤3,=3-SAT instance exists. Then, a solution with makespan three is obtained by sending literal packages of true literals along their shared paths, the other literal packages along their private paths and clause packages along the clause paths corresponding to one of the true literals in those clauses.</a:t>
            </a:r>
            <a:endParaRPr lang="he-IL" sz="2000" dirty="0">
              <a:latin typeface="+mn-lt"/>
              <a:ea typeface="+mn-ea"/>
              <a:cs typeface="+mn-cs"/>
            </a:endParaRPr>
          </a:p>
        </p:txBody>
      </p:sp>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mc:Choice xmlns:a14="http://schemas.microsoft.com/office/drawing/2010/main"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35" name="חץ: ימינה 34">
            <a:extLst>
              <a:ext uri="{FF2B5EF4-FFF2-40B4-BE49-F238E27FC236}">
                <a16:creationId xmlns:a16="http://schemas.microsoft.com/office/drawing/2014/main" id="{C9A2C788-2A21-4C94-B543-E5E31ECB44D8}"/>
              </a:ext>
            </a:extLst>
          </p:cNvPr>
          <p:cNvSpPr/>
          <p:nvPr/>
        </p:nvSpPr>
        <p:spPr>
          <a:xfrm>
            <a:off x="546187" y="5266345"/>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145" name="תיבת טקסט 144">
                <a:extLst>
                  <a:ext uri="{FF2B5EF4-FFF2-40B4-BE49-F238E27FC236}">
                    <a16:creationId xmlns:a16="http://schemas.microsoft.com/office/drawing/2014/main" id="{F13C7866-A2C0-4E8D-A9DF-8BD4B7767CFA}"/>
                  </a:ext>
                </a:extLst>
              </p:cNvPr>
              <p:cNvSpPr txBox="1"/>
              <p:nvPr/>
            </p:nvSpPr>
            <p:spPr>
              <a:xfrm>
                <a:off x="1762958" y="119689"/>
                <a:ext cx="7869865" cy="369332"/>
              </a:xfrm>
              <a:prstGeom prst="rect">
                <a:avLst/>
              </a:prstGeom>
              <a:noFill/>
              <a:ln>
                <a:solidFill>
                  <a:schemeClr val="accent2"/>
                </a:solidFill>
              </a:ln>
            </p:spPr>
            <p:txBody>
              <a:bodyPr wrap="square" rtlCol="1">
                <a:spAutoFit/>
              </a:bodyPr>
              <a:lstStyle/>
              <a:p>
                <a:pPr algn="ctr"/>
                <a:r>
                  <a:rPr lang="en-US" sz="1800" dirty="0">
                    <a:latin typeface="+mn-lt"/>
                    <a:ea typeface="+mn-ea"/>
                    <a:cs typeface="+mn-cs"/>
                  </a:rPr>
                  <a:t> </a:t>
                </a:r>
                <a14:m>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Solution</m:t>
                        </m:r>
                        <m:r>
                          <a:rPr lang="en-US" sz="1800" b="0" i="0" smtClean="0">
                            <a:latin typeface="Cambria Math" panose="02040503050406030204" pitchFamily="18" charset="0"/>
                          </a:rPr>
                          <m:t>: </m:t>
                        </m:r>
                        <m:r>
                          <a:rPr lang="en-US" sz="1800">
                            <a:latin typeface="Cambria Math" panose="02040503050406030204" pitchFamily="18" charset="0"/>
                          </a:rPr>
                          <m:t>𝑥</m:t>
                        </m:r>
                      </m:e>
                      <m:sub>
                        <m:r>
                          <a:rPr lang="en-US" sz="1800">
                            <a:latin typeface="Cambria Math" panose="02040503050406030204" pitchFamily="18" charset="0"/>
                          </a:rPr>
                          <m:t>1</m:t>
                        </m:r>
                      </m:sub>
                    </m:sSub>
                  </m:oMath>
                </a14:m>
                <a:r>
                  <a:rPr lang="en-US" dirty="0"/>
                  <a:t> = True,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2</m:t>
                        </m:r>
                      </m:sub>
                    </m:sSub>
                  </m:oMath>
                </a14:m>
                <a:r>
                  <a:rPr lang="pt-BR" dirty="0"/>
                  <a:t> = True,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3</m:t>
                        </m:r>
                      </m:sub>
                    </m:sSub>
                  </m:oMath>
                </a14:m>
                <a:r>
                  <a:rPr lang="pt-BR" dirty="0"/>
                  <a:t> = False </a:t>
                </a:r>
                <a:endParaRPr lang="he-IL" dirty="0"/>
              </a:p>
            </p:txBody>
          </p:sp>
        </mc:Choice>
        <mc:Fallback>
          <p:sp>
            <p:nvSpPr>
              <p:cNvPr id="145" name="תיבת טקסט 144">
                <a:extLst>
                  <a:ext uri="{FF2B5EF4-FFF2-40B4-BE49-F238E27FC236}">
                    <a16:creationId xmlns:a16="http://schemas.microsoft.com/office/drawing/2014/main" id="{F13C7866-A2C0-4E8D-A9DF-8BD4B7767CFA}"/>
                  </a:ext>
                </a:extLst>
              </p:cNvPr>
              <p:cNvSpPr txBox="1">
                <a:spLocks noRot="1" noChangeAspect="1" noMove="1" noResize="1" noEditPoints="1" noAdjustHandles="1" noChangeArrowheads="1" noChangeShapeType="1" noTextEdit="1"/>
              </p:cNvSpPr>
              <p:nvPr/>
            </p:nvSpPr>
            <p:spPr>
              <a:xfrm>
                <a:off x="1762958" y="119689"/>
                <a:ext cx="7869865" cy="369332"/>
              </a:xfrm>
              <a:prstGeom prst="rect">
                <a:avLst/>
              </a:prstGeom>
              <a:blipFill>
                <a:blip r:embed="rId48"/>
                <a:stretch>
                  <a:fillRect t="-8065" b="-24194"/>
                </a:stretch>
              </a:blipFill>
              <a:ln>
                <a:solidFill>
                  <a:schemeClr val="accent2"/>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6" name="אליפסה 35">
                <a:extLst>
                  <a:ext uri="{FF2B5EF4-FFF2-40B4-BE49-F238E27FC236}">
                    <a16:creationId xmlns:a16="http://schemas.microsoft.com/office/drawing/2014/main" id="{6063E1DE-F5ED-4567-A1F5-4FDB9DD962D9}"/>
                  </a:ext>
                </a:extLst>
              </p:cNvPr>
              <p:cNvSpPr/>
              <p:nvPr/>
            </p:nvSpPr>
            <p:spPr>
              <a:xfrm>
                <a:off x="1958791" y="632192"/>
                <a:ext cx="795619" cy="76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panose="02040503050406030204" pitchFamily="18" charset="0"/>
                          </a:rPr>
                          <m:t>𝑥</m:t>
                        </m:r>
                      </m:e>
                      <m:sub>
                        <m:r>
                          <a:rPr lang="en-US" sz="1100">
                            <a:latin typeface="Cambria Math" panose="02040503050406030204" pitchFamily="18" charset="0"/>
                          </a:rPr>
                          <m:t>1</m:t>
                        </m:r>
                      </m:sub>
                    </m:sSub>
                  </m:oMath>
                </a14:m>
                <a:r>
                  <a:rPr lang="en-US" sz="1100" dirty="0"/>
                  <a:t> = True</a:t>
                </a:r>
                <a:endParaRPr lang="he-IL" sz="1100" dirty="0"/>
              </a:p>
            </p:txBody>
          </p:sp>
        </mc:Choice>
        <mc:Fallback>
          <p:sp>
            <p:nvSpPr>
              <p:cNvPr id="36" name="אליפסה 35">
                <a:extLst>
                  <a:ext uri="{FF2B5EF4-FFF2-40B4-BE49-F238E27FC236}">
                    <a16:creationId xmlns:a16="http://schemas.microsoft.com/office/drawing/2014/main" id="{6063E1DE-F5ED-4567-A1F5-4FDB9DD962D9}"/>
                  </a:ext>
                </a:extLst>
              </p:cNvPr>
              <p:cNvSpPr>
                <a:spLocks noRot="1" noChangeAspect="1" noMove="1" noResize="1" noEditPoints="1" noAdjustHandles="1" noChangeArrowheads="1" noChangeShapeType="1" noTextEdit="1"/>
              </p:cNvSpPr>
              <p:nvPr/>
            </p:nvSpPr>
            <p:spPr>
              <a:xfrm>
                <a:off x="1958791" y="632192"/>
                <a:ext cx="795619" cy="767943"/>
              </a:xfrm>
              <a:prstGeom prst="ellipse">
                <a:avLst/>
              </a:prstGeom>
              <a:blipFill>
                <a:blip r:embed="rId4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7" name="אליפסה 36">
                <a:extLst>
                  <a:ext uri="{FF2B5EF4-FFF2-40B4-BE49-F238E27FC236}">
                    <a16:creationId xmlns:a16="http://schemas.microsoft.com/office/drawing/2014/main" id="{59E0D5CD-47D4-491D-9889-16F2B3D8BDB2}"/>
                  </a:ext>
                </a:extLst>
              </p:cNvPr>
              <p:cNvSpPr/>
              <p:nvPr/>
            </p:nvSpPr>
            <p:spPr>
              <a:xfrm>
                <a:off x="3717260" y="653476"/>
                <a:ext cx="794467" cy="7227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37" name="אליפסה 36">
                <a:extLst>
                  <a:ext uri="{FF2B5EF4-FFF2-40B4-BE49-F238E27FC236}">
                    <a16:creationId xmlns:a16="http://schemas.microsoft.com/office/drawing/2014/main" id="{59E0D5CD-47D4-491D-9889-16F2B3D8BDB2}"/>
                  </a:ext>
                </a:extLst>
              </p:cNvPr>
              <p:cNvSpPr>
                <a:spLocks noRot="1" noChangeAspect="1" noMove="1" noResize="1" noEditPoints="1" noAdjustHandles="1" noChangeArrowheads="1" noChangeShapeType="1" noTextEdit="1"/>
              </p:cNvSpPr>
              <p:nvPr/>
            </p:nvSpPr>
            <p:spPr>
              <a:xfrm>
                <a:off x="3717260" y="653476"/>
                <a:ext cx="794467" cy="722791"/>
              </a:xfrm>
              <a:prstGeom prst="ellipse">
                <a:avLst/>
              </a:prstGeom>
              <a:blipFill>
                <a:blip r:embed="rId5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3" name="אליפסה 52">
                <a:extLst>
                  <a:ext uri="{FF2B5EF4-FFF2-40B4-BE49-F238E27FC236}">
                    <a16:creationId xmlns:a16="http://schemas.microsoft.com/office/drawing/2014/main" id="{AA1F8D7A-5884-4512-ACF0-24133009E9AB}"/>
                  </a:ext>
                </a:extLst>
              </p:cNvPr>
              <p:cNvSpPr/>
              <p:nvPr/>
            </p:nvSpPr>
            <p:spPr>
              <a:xfrm>
                <a:off x="5675125" y="662930"/>
                <a:ext cx="790190" cy="72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panose="02040503050406030204" pitchFamily="18" charset="0"/>
                          </a:rPr>
                          <m:t>𝑥</m:t>
                        </m:r>
                      </m:e>
                      <m:sub>
                        <m:r>
                          <a:rPr lang="en-US" sz="1100" b="0" i="0" smtClean="0">
                            <a:latin typeface="Cambria Math" panose="02040503050406030204" pitchFamily="18" charset="0"/>
                          </a:rPr>
                          <m:t>2</m:t>
                        </m:r>
                      </m:sub>
                    </m:sSub>
                  </m:oMath>
                </a14:m>
                <a:r>
                  <a:rPr lang="en-US" sz="1100" dirty="0"/>
                  <a:t> = True</a:t>
                </a:r>
                <a:endParaRPr lang="he-IL" sz="1100" dirty="0"/>
              </a:p>
            </p:txBody>
          </p:sp>
        </mc:Choice>
        <mc:Fallback>
          <p:sp>
            <p:nvSpPr>
              <p:cNvPr id="53" name="אליפסה 52">
                <a:extLst>
                  <a:ext uri="{FF2B5EF4-FFF2-40B4-BE49-F238E27FC236}">
                    <a16:creationId xmlns:a16="http://schemas.microsoft.com/office/drawing/2014/main" id="{AA1F8D7A-5884-4512-ACF0-24133009E9AB}"/>
                  </a:ext>
                </a:extLst>
              </p:cNvPr>
              <p:cNvSpPr>
                <a:spLocks noRot="1" noChangeAspect="1" noMove="1" noResize="1" noEditPoints="1" noAdjustHandles="1" noChangeArrowheads="1" noChangeShapeType="1" noTextEdit="1"/>
              </p:cNvSpPr>
              <p:nvPr/>
            </p:nvSpPr>
            <p:spPr>
              <a:xfrm>
                <a:off x="5675125" y="662930"/>
                <a:ext cx="790190" cy="726656"/>
              </a:xfrm>
              <a:prstGeom prst="ellipse">
                <a:avLst/>
              </a:prstGeom>
              <a:blipFill>
                <a:blip r:embed="rId5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5" name="אליפסה 54">
                <a:extLst>
                  <a:ext uri="{FF2B5EF4-FFF2-40B4-BE49-F238E27FC236}">
                    <a16:creationId xmlns:a16="http://schemas.microsoft.com/office/drawing/2014/main" id="{009A4254-A8A8-4AEB-BB34-2AB70AF21162}"/>
                  </a:ext>
                </a:extLst>
              </p:cNvPr>
              <p:cNvSpPr/>
              <p:nvPr/>
            </p:nvSpPr>
            <p:spPr>
              <a:xfrm>
                <a:off x="4555302" y="673759"/>
                <a:ext cx="805118" cy="7227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55" name="אליפסה 54">
                <a:extLst>
                  <a:ext uri="{FF2B5EF4-FFF2-40B4-BE49-F238E27FC236}">
                    <a16:creationId xmlns:a16="http://schemas.microsoft.com/office/drawing/2014/main" id="{009A4254-A8A8-4AEB-BB34-2AB70AF21162}"/>
                  </a:ext>
                </a:extLst>
              </p:cNvPr>
              <p:cNvSpPr>
                <a:spLocks noRot="1" noChangeAspect="1" noMove="1" noResize="1" noEditPoints="1" noAdjustHandles="1" noChangeArrowheads="1" noChangeShapeType="1" noTextEdit="1"/>
              </p:cNvSpPr>
              <p:nvPr/>
            </p:nvSpPr>
            <p:spPr>
              <a:xfrm>
                <a:off x="4555302" y="673759"/>
                <a:ext cx="805118" cy="722791"/>
              </a:xfrm>
              <a:prstGeom prst="ellipse">
                <a:avLst/>
              </a:prstGeom>
              <a:blipFill>
                <a:blip r:embed="rId5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6" name="אליפסה 55">
                <a:extLst>
                  <a:ext uri="{FF2B5EF4-FFF2-40B4-BE49-F238E27FC236}">
                    <a16:creationId xmlns:a16="http://schemas.microsoft.com/office/drawing/2014/main" id="{D435A095-87D7-4180-80C6-5954D13B8DE3}"/>
                  </a:ext>
                </a:extLst>
              </p:cNvPr>
              <p:cNvSpPr/>
              <p:nvPr/>
            </p:nvSpPr>
            <p:spPr>
              <a:xfrm>
                <a:off x="10344083" y="663153"/>
                <a:ext cx="786810" cy="69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panose="02040503050406030204" pitchFamily="18" charset="0"/>
                          </a:rPr>
                          <m:t>𝑥</m:t>
                        </m:r>
                      </m:e>
                      <m:sub>
                        <m:r>
                          <a:rPr lang="en-US" sz="1100" b="0" i="0" smtClean="0">
                            <a:latin typeface="Cambria Math" panose="02040503050406030204" pitchFamily="18" charset="0"/>
                          </a:rPr>
                          <m:t>3</m:t>
                        </m:r>
                      </m:sub>
                    </m:sSub>
                  </m:oMath>
                </a14:m>
                <a:r>
                  <a:rPr lang="en-US" sz="1100" dirty="0"/>
                  <a:t> = False</a:t>
                </a:r>
                <a:endParaRPr lang="he-IL" sz="1100" dirty="0"/>
              </a:p>
            </p:txBody>
          </p:sp>
        </mc:Choice>
        <mc:Fallback>
          <p:sp>
            <p:nvSpPr>
              <p:cNvPr id="56" name="אליפסה 55">
                <a:extLst>
                  <a:ext uri="{FF2B5EF4-FFF2-40B4-BE49-F238E27FC236}">
                    <a16:creationId xmlns:a16="http://schemas.microsoft.com/office/drawing/2014/main" id="{D435A095-87D7-4180-80C6-5954D13B8DE3}"/>
                  </a:ext>
                </a:extLst>
              </p:cNvPr>
              <p:cNvSpPr>
                <a:spLocks noRot="1" noChangeAspect="1" noMove="1" noResize="1" noEditPoints="1" noAdjustHandles="1" noChangeArrowheads="1" noChangeShapeType="1" noTextEdit="1"/>
              </p:cNvSpPr>
              <p:nvPr/>
            </p:nvSpPr>
            <p:spPr>
              <a:xfrm>
                <a:off x="10344083" y="663153"/>
                <a:ext cx="786810" cy="694259"/>
              </a:xfrm>
              <a:prstGeom prst="ellipse">
                <a:avLst/>
              </a:prstGeom>
              <a:blipFill>
                <a:blip r:embed="rId5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8" name="אליפסה 57">
                <a:extLst>
                  <a:ext uri="{FF2B5EF4-FFF2-40B4-BE49-F238E27FC236}">
                    <a16:creationId xmlns:a16="http://schemas.microsoft.com/office/drawing/2014/main" id="{B5D7BAF7-E8B7-46F3-ABF0-14BB17912268}"/>
                  </a:ext>
                </a:extLst>
              </p:cNvPr>
              <p:cNvSpPr/>
              <p:nvPr/>
            </p:nvSpPr>
            <p:spPr>
              <a:xfrm>
                <a:off x="7942076" y="631101"/>
                <a:ext cx="794227" cy="6960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58" name="אליפסה 57">
                <a:extLst>
                  <a:ext uri="{FF2B5EF4-FFF2-40B4-BE49-F238E27FC236}">
                    <a16:creationId xmlns:a16="http://schemas.microsoft.com/office/drawing/2014/main" id="{B5D7BAF7-E8B7-46F3-ABF0-14BB17912268}"/>
                  </a:ext>
                </a:extLst>
              </p:cNvPr>
              <p:cNvSpPr>
                <a:spLocks noRot="1" noChangeAspect="1" noMove="1" noResize="1" noEditPoints="1" noAdjustHandles="1" noChangeArrowheads="1" noChangeShapeType="1" noTextEdit="1"/>
              </p:cNvSpPr>
              <p:nvPr/>
            </p:nvSpPr>
            <p:spPr>
              <a:xfrm>
                <a:off x="7942076" y="631101"/>
                <a:ext cx="794227" cy="696062"/>
              </a:xfrm>
              <a:prstGeom prst="ellipse">
                <a:avLst/>
              </a:prstGeom>
              <a:blipFill>
                <a:blip r:embed="rId5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14740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1.85185E-6 L -0.07396 0.16967 " pathEditMode="relative" rAng="0" ptsTypes="AA">
                                      <p:cBhvr>
                                        <p:cTn id="6" dur="2000" fill="hold"/>
                                        <p:tgtEl>
                                          <p:spTgt spid="36"/>
                                        </p:tgtEl>
                                        <p:attrNameLst>
                                          <p:attrName>ppt_x</p:attrName>
                                          <p:attrName>ppt_y</p:attrName>
                                        </p:attrNameLst>
                                      </p:cBhvr>
                                      <p:rCtr x="-3698" y="8472"/>
                                    </p:animMotion>
                                  </p:childTnLst>
                                </p:cTn>
                              </p:par>
                              <p:par>
                                <p:cTn id="7" presetID="42" presetClass="path" presetSubtype="0" accel="50000" decel="50000" fill="hold" grpId="0" nodeType="withEffect">
                                  <p:stCondLst>
                                    <p:cond delay="0"/>
                                  </p:stCondLst>
                                  <p:childTnLst>
                                    <p:animMotion origin="layout" path="M 5.55112E-17 3.33333E-6 L 0.06198 0.16458 " pathEditMode="relative" rAng="0" ptsTypes="AA">
                                      <p:cBhvr>
                                        <p:cTn id="8" dur="2000" fill="hold"/>
                                        <p:tgtEl>
                                          <p:spTgt spid="37"/>
                                        </p:tgtEl>
                                        <p:attrNameLst>
                                          <p:attrName>ppt_x</p:attrName>
                                          <p:attrName>ppt_y</p:attrName>
                                        </p:attrNameLst>
                                      </p:cBhvr>
                                      <p:rCtr x="3190" y="8241"/>
                                    </p:animMotion>
                                  </p:childTnLst>
                                </p:cTn>
                              </p:par>
                              <p:par>
                                <p:cTn id="9" presetID="42" presetClass="path" presetSubtype="0" accel="50000" decel="50000" fill="hold" grpId="0" nodeType="withEffect">
                                  <p:stCondLst>
                                    <p:cond delay="0"/>
                                  </p:stCondLst>
                                  <p:childTnLst>
                                    <p:animMotion origin="layout" path="M 3.33333E-6 2.96296E-6 L -0.02461 0.15185 " pathEditMode="relative" rAng="0" ptsTypes="AA">
                                      <p:cBhvr>
                                        <p:cTn id="10" dur="2000" fill="hold"/>
                                        <p:tgtEl>
                                          <p:spTgt spid="53"/>
                                        </p:tgtEl>
                                        <p:attrNameLst>
                                          <p:attrName>ppt_x</p:attrName>
                                          <p:attrName>ppt_y</p:attrName>
                                        </p:attrNameLst>
                                      </p:cBhvr>
                                      <p:rCtr x="-1237" y="7593"/>
                                    </p:animMotion>
                                  </p:childTnLst>
                                </p:cTn>
                              </p:par>
                              <p:par>
                                <p:cTn id="11" presetID="42" presetClass="path" presetSubtype="0" accel="50000" decel="50000" fill="hold" grpId="0" nodeType="withEffect">
                                  <p:stCondLst>
                                    <p:cond delay="0"/>
                                  </p:stCondLst>
                                  <p:childTnLst>
                                    <p:animMotion origin="layout" path="M -6.25E-7 4.07407E-6 L -0.07109 0.16203 " pathEditMode="relative" rAng="0" ptsTypes="AA">
                                      <p:cBhvr>
                                        <p:cTn id="12" dur="2000" fill="hold"/>
                                        <p:tgtEl>
                                          <p:spTgt spid="55"/>
                                        </p:tgtEl>
                                        <p:attrNameLst>
                                          <p:attrName>ppt_x</p:attrName>
                                          <p:attrName>ppt_y</p:attrName>
                                        </p:attrNameLst>
                                      </p:cBhvr>
                                      <p:rCtr x="-3555" y="8102"/>
                                    </p:animMotion>
                                  </p:childTnLst>
                                </p:cTn>
                              </p:par>
                              <p:par>
                                <p:cTn id="13" presetID="42" presetClass="path" presetSubtype="0" accel="50000" decel="50000" fill="hold" grpId="0" nodeType="withEffect">
                                  <p:stCondLst>
                                    <p:cond delay="0"/>
                                  </p:stCondLst>
                                  <p:childTnLst>
                                    <p:animMotion origin="layout" path="M 8.33333E-7 -2.22222E-6 L 0.08789 0.16412 " pathEditMode="relative" rAng="0" ptsTypes="AA">
                                      <p:cBhvr>
                                        <p:cTn id="14" dur="2000" fill="hold"/>
                                        <p:tgtEl>
                                          <p:spTgt spid="56"/>
                                        </p:tgtEl>
                                        <p:attrNameLst>
                                          <p:attrName>ppt_x</p:attrName>
                                          <p:attrName>ppt_y</p:attrName>
                                        </p:attrNameLst>
                                      </p:cBhvr>
                                      <p:rCtr x="4388" y="8194"/>
                                    </p:animMotion>
                                  </p:childTnLst>
                                </p:cTn>
                              </p:par>
                              <p:par>
                                <p:cTn id="15" presetID="42" presetClass="path" presetSubtype="0" accel="50000" decel="50000" fill="hold" grpId="0" nodeType="withEffect">
                                  <p:stCondLst>
                                    <p:cond delay="0"/>
                                  </p:stCondLst>
                                  <p:childTnLst>
                                    <p:animMotion origin="layout" path="M -4.375E-6 -4.07407E-6 L 0.00131 0.16505 " pathEditMode="relative" rAng="0" ptsTypes="AA">
                                      <p:cBhvr>
                                        <p:cTn id="16" dur="2000" fill="hold"/>
                                        <p:tgtEl>
                                          <p:spTgt spid="58"/>
                                        </p:tgtEl>
                                        <p:attrNameLst>
                                          <p:attrName>ppt_x</p:attrName>
                                          <p:attrName>ppt_y</p:attrName>
                                        </p:attrNameLst>
                                      </p:cBhvr>
                                      <p:rCtr x="65" y="8241"/>
                                    </p:animMotion>
                                  </p:childTnLst>
                                </p:cTn>
                              </p:par>
                            </p:childTnLst>
                          </p:cTn>
                        </p:par>
                        <p:par>
                          <p:cTn id="17" fill="hold">
                            <p:stCondLst>
                              <p:cond delay="2000"/>
                            </p:stCondLst>
                            <p:childTnLst>
                              <p:par>
                                <p:cTn id="18" presetID="42" presetClass="path" presetSubtype="0" accel="50000" decel="50000" fill="hold" grpId="1" nodeType="afterEffect">
                                  <p:stCondLst>
                                    <p:cond delay="0"/>
                                  </p:stCondLst>
                                  <p:childTnLst>
                                    <p:animMotion origin="layout" path="M -0.07396 0.16968 L -0.03802 0.3743 " pathEditMode="relative" rAng="0" ptsTypes="AA">
                                      <p:cBhvr>
                                        <p:cTn id="19" dur="2000" fill="hold"/>
                                        <p:tgtEl>
                                          <p:spTgt spid="36"/>
                                        </p:tgtEl>
                                        <p:attrNameLst>
                                          <p:attrName>ppt_x</p:attrName>
                                          <p:attrName>ppt_y</p:attrName>
                                        </p:attrNameLst>
                                      </p:cBhvr>
                                      <p:rCtr x="1875" y="10208"/>
                                    </p:animMotion>
                                  </p:childTnLst>
                                </p:cTn>
                              </p:par>
                              <p:par>
                                <p:cTn id="20" presetID="42" presetClass="path" presetSubtype="0" accel="50000" decel="50000" fill="hold" grpId="1" nodeType="withEffect">
                                  <p:stCondLst>
                                    <p:cond delay="0"/>
                                  </p:stCondLst>
                                  <p:childTnLst>
                                    <p:animMotion origin="layout" path="M 0.06198 0.16458 L -0.00443 0.3787 " pathEditMode="relative" rAng="0" ptsTypes="AA">
                                      <p:cBhvr>
                                        <p:cTn id="21" dur="2000" fill="hold"/>
                                        <p:tgtEl>
                                          <p:spTgt spid="37"/>
                                        </p:tgtEl>
                                        <p:attrNameLst>
                                          <p:attrName>ppt_x</p:attrName>
                                          <p:attrName>ppt_y</p:attrName>
                                        </p:attrNameLst>
                                      </p:cBhvr>
                                      <p:rCtr x="-3320" y="10694"/>
                                    </p:animMotion>
                                  </p:childTnLst>
                                </p:cTn>
                              </p:par>
                              <p:par>
                                <p:cTn id="22" presetID="42" presetClass="path" presetSubtype="0" accel="50000" decel="50000" fill="hold" grpId="1" nodeType="withEffect">
                                  <p:stCondLst>
                                    <p:cond delay="0"/>
                                  </p:stCondLst>
                                  <p:childTnLst>
                                    <p:animMotion origin="layout" path="M -0.02461 0.15185 L 0.047 0.38356 " pathEditMode="relative" rAng="0" ptsTypes="AA">
                                      <p:cBhvr>
                                        <p:cTn id="23" dur="2000" fill="hold"/>
                                        <p:tgtEl>
                                          <p:spTgt spid="53"/>
                                        </p:tgtEl>
                                        <p:attrNameLst>
                                          <p:attrName>ppt_x</p:attrName>
                                          <p:attrName>ppt_y</p:attrName>
                                        </p:attrNameLst>
                                      </p:cBhvr>
                                      <p:rCtr x="3555" y="11181"/>
                                    </p:animMotion>
                                  </p:childTnLst>
                                </p:cTn>
                              </p:par>
                              <p:par>
                                <p:cTn id="24" presetID="42" presetClass="path" presetSubtype="0" accel="50000" decel="50000" fill="hold" grpId="1" nodeType="withEffect">
                                  <p:stCondLst>
                                    <p:cond delay="0"/>
                                  </p:stCondLst>
                                  <p:childTnLst>
                                    <p:animMotion origin="layout" path="M -0.07109 0.16204 L 0.05912 0.38217 " pathEditMode="relative" rAng="0" ptsTypes="AA">
                                      <p:cBhvr>
                                        <p:cTn id="25" dur="2000" fill="hold"/>
                                        <p:tgtEl>
                                          <p:spTgt spid="55"/>
                                        </p:tgtEl>
                                        <p:attrNameLst>
                                          <p:attrName>ppt_x</p:attrName>
                                          <p:attrName>ppt_y</p:attrName>
                                        </p:attrNameLst>
                                      </p:cBhvr>
                                      <p:rCtr x="6523" y="10880"/>
                                    </p:animMotion>
                                  </p:childTnLst>
                                </p:cTn>
                              </p:par>
                              <p:par>
                                <p:cTn id="26" presetID="42" presetClass="path" presetSubtype="0" accel="50000" decel="50000" fill="hold" grpId="1" nodeType="withEffect">
                                  <p:stCondLst>
                                    <p:cond delay="0"/>
                                  </p:stCondLst>
                                  <p:childTnLst>
                                    <p:animMotion origin="layout" path="M 0.08789 0.16412 L 0.05872 0.38588 " pathEditMode="relative" rAng="0" ptsTypes="AA">
                                      <p:cBhvr>
                                        <p:cTn id="27" dur="2000" fill="hold"/>
                                        <p:tgtEl>
                                          <p:spTgt spid="56"/>
                                        </p:tgtEl>
                                        <p:attrNameLst>
                                          <p:attrName>ppt_x</p:attrName>
                                          <p:attrName>ppt_y</p:attrName>
                                        </p:attrNameLst>
                                      </p:cBhvr>
                                      <p:rCtr x="-1432" y="11204"/>
                                    </p:animMotion>
                                  </p:childTnLst>
                                </p:cTn>
                              </p:par>
                              <p:par>
                                <p:cTn id="28" presetID="42" presetClass="path" presetSubtype="0" accel="50000" decel="50000" fill="hold" grpId="1" nodeType="withEffect">
                                  <p:stCondLst>
                                    <p:cond delay="0"/>
                                  </p:stCondLst>
                                  <p:childTnLst>
                                    <p:animMotion origin="layout" path="M 0.0013 0.16505 L -0.61067 0.375 " pathEditMode="relative" rAng="0" ptsTypes="AA">
                                      <p:cBhvr>
                                        <p:cTn id="29" dur="2000" fill="hold"/>
                                        <p:tgtEl>
                                          <p:spTgt spid="58"/>
                                        </p:tgtEl>
                                        <p:attrNameLst>
                                          <p:attrName>ppt_x</p:attrName>
                                          <p:attrName>ppt_y</p:attrName>
                                        </p:attrNameLst>
                                      </p:cBhvr>
                                      <p:rCtr x="-30651" y="10139"/>
                                    </p:animMotion>
                                  </p:childTnLst>
                                </p:cTn>
                              </p:par>
                            </p:childTnLst>
                          </p:cTn>
                        </p:par>
                        <p:par>
                          <p:cTn id="30" fill="hold">
                            <p:stCondLst>
                              <p:cond delay="4000"/>
                            </p:stCondLst>
                            <p:childTnLst>
                              <p:par>
                                <p:cTn id="31" presetID="42" presetClass="path" presetSubtype="0" accel="50000" decel="50000" fill="hold" grpId="2" nodeType="afterEffect">
                                  <p:stCondLst>
                                    <p:cond delay="0"/>
                                  </p:stCondLst>
                                  <p:childTnLst>
                                    <p:animMotion origin="layout" path="M -0.03802 0.37431 L -0.06524 0.55486 " pathEditMode="relative" rAng="0" ptsTypes="AA">
                                      <p:cBhvr>
                                        <p:cTn id="32" dur="2000" fill="hold"/>
                                        <p:tgtEl>
                                          <p:spTgt spid="36"/>
                                        </p:tgtEl>
                                        <p:attrNameLst>
                                          <p:attrName>ppt_x</p:attrName>
                                          <p:attrName>ppt_y</p:attrName>
                                        </p:attrNameLst>
                                      </p:cBhvr>
                                      <p:rCtr x="-1315" y="9213"/>
                                    </p:animMotion>
                                  </p:childTnLst>
                                </p:cTn>
                              </p:par>
                              <p:par>
                                <p:cTn id="33" presetID="42" presetClass="path" presetSubtype="0" accel="50000" decel="50000" fill="hold" grpId="2" nodeType="withEffect">
                                  <p:stCondLst>
                                    <p:cond delay="0"/>
                                  </p:stCondLst>
                                  <p:childTnLst>
                                    <p:animMotion origin="layout" path="M -0.00443 0.3787 L -0.00599 0.56041 " pathEditMode="relative" rAng="0" ptsTypes="AA">
                                      <p:cBhvr>
                                        <p:cTn id="34" dur="2000" fill="hold"/>
                                        <p:tgtEl>
                                          <p:spTgt spid="37"/>
                                        </p:tgtEl>
                                        <p:attrNameLst>
                                          <p:attrName>ppt_x</p:attrName>
                                          <p:attrName>ppt_y</p:attrName>
                                        </p:attrNameLst>
                                      </p:cBhvr>
                                      <p:rCtr x="-91" y="9074"/>
                                    </p:animMotion>
                                  </p:childTnLst>
                                </p:cTn>
                              </p:par>
                              <p:par>
                                <p:cTn id="35" presetID="42" presetClass="path" presetSubtype="0" accel="50000" decel="50000" fill="hold" grpId="2" nodeType="withEffect">
                                  <p:stCondLst>
                                    <p:cond delay="0"/>
                                  </p:stCondLst>
                                  <p:childTnLst>
                                    <p:animMotion origin="layout" path="M 0.047 0.38356 L 0.00416 0.55995 " pathEditMode="relative" rAng="0" ptsTypes="AA">
                                      <p:cBhvr>
                                        <p:cTn id="36" dur="2000" fill="hold"/>
                                        <p:tgtEl>
                                          <p:spTgt spid="53"/>
                                        </p:tgtEl>
                                        <p:attrNameLst>
                                          <p:attrName>ppt_x</p:attrName>
                                          <p:attrName>ppt_y</p:attrName>
                                        </p:attrNameLst>
                                      </p:cBhvr>
                                      <p:rCtr x="-2148" y="8819"/>
                                    </p:animMotion>
                                  </p:childTnLst>
                                </p:cTn>
                              </p:par>
                              <p:par>
                                <p:cTn id="37" presetID="42" presetClass="path" presetSubtype="0" accel="50000" decel="50000" fill="hold" grpId="2" nodeType="withEffect">
                                  <p:stCondLst>
                                    <p:cond delay="0"/>
                                  </p:stCondLst>
                                  <p:childTnLst>
                                    <p:animMotion origin="layout" path="M 0.05911 0.38217 L -0.0099 0.5574 " pathEditMode="relative" rAng="0" ptsTypes="AA">
                                      <p:cBhvr>
                                        <p:cTn id="38" dur="2000" fill="hold"/>
                                        <p:tgtEl>
                                          <p:spTgt spid="55"/>
                                        </p:tgtEl>
                                        <p:attrNameLst>
                                          <p:attrName>ppt_x</p:attrName>
                                          <p:attrName>ppt_y</p:attrName>
                                        </p:attrNameLst>
                                      </p:cBhvr>
                                      <p:rCtr x="-3411" y="8750"/>
                                    </p:animMotion>
                                  </p:childTnLst>
                                </p:cTn>
                              </p:par>
                              <p:par>
                                <p:cTn id="39" presetID="42" presetClass="path" presetSubtype="0" accel="50000" decel="50000" fill="hold" grpId="2" nodeType="withEffect">
                                  <p:stCondLst>
                                    <p:cond delay="0"/>
                                  </p:stCondLst>
                                  <p:childTnLst>
                                    <p:animMotion origin="layout" path="M 0.05873 0.38588 L 0.00182 0.56806 " pathEditMode="relative" rAng="0" ptsTypes="AA">
                                      <p:cBhvr>
                                        <p:cTn id="40" dur="2000" fill="hold"/>
                                        <p:tgtEl>
                                          <p:spTgt spid="56"/>
                                        </p:tgtEl>
                                        <p:attrNameLst>
                                          <p:attrName>ppt_x</p:attrName>
                                          <p:attrName>ppt_y</p:attrName>
                                        </p:attrNameLst>
                                      </p:cBhvr>
                                      <p:rCtr x="-2930" y="9144"/>
                                    </p:animMotion>
                                  </p:childTnLst>
                                </p:cTn>
                              </p:par>
                              <p:par>
                                <p:cTn id="41" presetID="42" presetClass="path" presetSubtype="0" accel="50000" decel="50000" fill="hold" grpId="2" nodeType="withEffect">
                                  <p:stCondLst>
                                    <p:cond delay="0"/>
                                  </p:stCondLst>
                                  <p:childTnLst>
                                    <p:animMotion origin="layout" path="M -0.61067 0.375 L 0.00131 0.56551 " pathEditMode="relative" rAng="0" ptsTypes="AA">
                                      <p:cBhvr>
                                        <p:cTn id="42" dur="2000" fill="hold"/>
                                        <p:tgtEl>
                                          <p:spTgt spid="58"/>
                                        </p:tgtEl>
                                        <p:attrNameLst>
                                          <p:attrName>ppt_x</p:attrName>
                                          <p:attrName>ppt_y</p:attrName>
                                        </p:attrNameLst>
                                      </p:cBhvr>
                                      <p:rCtr x="30612" y="9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37" grpId="1" animBg="1"/>
      <p:bldP spid="37" grpId="2" animBg="1"/>
      <p:bldP spid="53" grpId="0" animBg="1"/>
      <p:bldP spid="53" grpId="1" animBg="1"/>
      <p:bldP spid="53" grpId="2" animBg="1"/>
      <p:bldP spid="55" grpId="0" animBg="1"/>
      <p:bldP spid="55" grpId="1" animBg="1"/>
      <p:bldP spid="55" grpId="2" animBg="1"/>
      <p:bldP spid="56" grpId="0" animBg="1"/>
      <p:bldP spid="56" grpId="1" animBg="1"/>
      <p:bldP spid="56" grpId="2" animBg="1"/>
      <p:bldP spid="58" grpId="0" animBg="1"/>
      <p:bldP spid="58" grpId="1" animBg="1"/>
      <p:bldP spid="58"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1000" dirty="0"/>
              <a:t>, </a:t>
            </a:r>
            <a:r>
              <a:rPr lang="en-US" sz="2000" dirty="0">
                <a:latin typeface="+mn-lt"/>
                <a:ea typeface="+mn-ea"/>
                <a:cs typeface="+mn-cs"/>
              </a:rPr>
              <a:t>suppose that a solution with makespan=3 exists. Then, each clause package traverses the clause path corresponding to one of the literals in that clause, and the corresponding literal package traverses its shared path.</a:t>
            </a:r>
            <a:endParaRPr lang="he-IL" sz="2000" dirty="0">
              <a:latin typeface="+mn-lt"/>
              <a:ea typeface="+mn-ea"/>
              <a:cs typeface="+mn-cs"/>
            </a:endParaRPr>
          </a:p>
        </p:txBody>
      </p:sp>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52782" y="1844874"/>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52782" y="1844874"/>
                <a:ext cx="786810" cy="733646"/>
              </a:xfrm>
              <a:prstGeom prst="ellipse">
                <a:avLst/>
              </a:prstGeom>
              <a:blipFill>
                <a:blip r:embed="rId16"/>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050823" y="18189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050823" y="181899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1982739" y="184487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1982739" y="1844874"/>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2880780" y="18189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2880780" y="181899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4478377" y="1774935"/>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4478377" y="1774935"/>
                <a:ext cx="786810" cy="733646"/>
              </a:xfrm>
              <a:prstGeom prst="ellipse">
                <a:avLst/>
              </a:prstGeom>
              <a:blipFill>
                <a:blip r:embed="rId20"/>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5376418" y="174905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5376418" y="1749057"/>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6308334" y="177493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6308334" y="1774935"/>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7206375" y="174905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7206375" y="1749057"/>
                <a:ext cx="786810" cy="733646"/>
              </a:xfrm>
              <a:prstGeom prst="ellipse">
                <a:avLst/>
              </a:prstGeom>
              <a:blipFill>
                <a:blip r:embed="rId23"/>
                <a:stretch>
                  <a:fillRect/>
                </a:stretch>
              </a:blipFill>
            </p:spPr>
            <p:txBody>
              <a:bodyPr/>
              <a:lstStyle/>
              <a:p>
                <a:r>
                  <a:rPr lang="he-IL">
                    <a:noFill/>
                  </a:rPr>
                  <a:t> </a:t>
                </a:r>
              </a:p>
            </p:txBody>
          </p:sp>
        </mc:Fallback>
      </mc:AlternateContent>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mc:Choice xmlns:a14="http://schemas.microsoft.com/office/drawing/2010/main"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145" name="חץ: ימינה 144">
            <a:extLst>
              <a:ext uri="{FF2B5EF4-FFF2-40B4-BE49-F238E27FC236}">
                <a16:creationId xmlns:a16="http://schemas.microsoft.com/office/drawing/2014/main" id="{137AAEC4-AF55-4ECC-A29B-EFC89FEA112E}"/>
              </a:ext>
            </a:extLst>
          </p:cNvPr>
          <p:cNvSpPr/>
          <p:nvPr/>
        </p:nvSpPr>
        <p:spPr>
          <a:xfrm rot="10800000">
            <a:off x="702213" y="5382819"/>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19610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Since the packages of a literal and its complement cannot both use their shared path if a makespan=3 is to be achieved, we can assign True to every literal whose package uses its shared path without assigning True to both the uncomplemented and complemented literals.</a:t>
            </a:r>
            <a:endParaRPr lang="he-IL" sz="2000" dirty="0">
              <a:latin typeface="+mn-lt"/>
              <a:ea typeface="+mn-ea"/>
              <a:cs typeface="+mn-cs"/>
            </a:endParaRPr>
          </a:p>
        </p:txBody>
      </p:sp>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497203" y="31790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497203" y="3179094"/>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1489575" y="3190428"/>
                <a:ext cx="786810" cy="733646"/>
              </a:xfrm>
              <a:prstGeom prst="ellipse">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1489575" y="3190428"/>
                <a:ext cx="786810" cy="733646"/>
              </a:xfrm>
              <a:prstGeom prst="ellipse">
                <a:avLst/>
              </a:prstGeom>
              <a:blipFill>
                <a:blip r:embed="rId29"/>
                <a:stretch>
                  <a:fillRect/>
                </a:stretch>
              </a:blipFill>
              <a:ln w="19050">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2479297" y="31904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2479297" y="3190428"/>
                <a:ext cx="786810" cy="733646"/>
              </a:xfrm>
              <a:prstGeom prst="ellipse">
                <a:avLst/>
              </a:prstGeom>
              <a:blipFill>
                <a:blip r:embed="rId30"/>
                <a:stretch>
                  <a:fillRect/>
                </a:stretch>
              </a:blipFill>
            </p:spPr>
            <p:txBody>
              <a:bodyPr/>
              <a:lstStyle/>
              <a:p>
                <a:r>
                  <a:rPr lang="he-IL">
                    <a:noFill/>
                  </a:rPr>
                  <a:t> </a:t>
                </a:r>
              </a:p>
            </p:txBody>
          </p:sp>
        </mc:Fallback>
      </mc:AlternateContent>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9077574" y="3278389"/>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9077574" y="3278389"/>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10069946" y="3289723"/>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10069946" y="3289723"/>
                <a:ext cx="786810" cy="733646"/>
              </a:xfrm>
              <a:prstGeom prst="ellipse">
                <a:avLst/>
              </a:prstGeom>
              <a:blipFill>
                <a:blip r:embed="rId35"/>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11059668" y="3289723"/>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11059668" y="3289723"/>
                <a:ext cx="786810" cy="733646"/>
              </a:xfrm>
              <a:prstGeom prst="ellipse">
                <a:avLst/>
              </a:prstGeom>
              <a:blipFill>
                <a:blip r:embed="rId36"/>
                <a:stretch>
                  <a:fillRect/>
                </a:stretch>
              </a:blipFill>
            </p:spPr>
            <p:txBody>
              <a:bodyPr/>
              <a:lstStyle/>
              <a:p>
                <a:r>
                  <a:rPr lang="he-IL">
                    <a:noFill/>
                  </a:rPr>
                  <a:t> </a:t>
                </a:r>
              </a:p>
            </p:txBody>
          </p:sp>
        </mc:Fallback>
      </mc:AlternateContent>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mc:Choice xmlns:a14="http://schemas.microsoft.com/office/drawing/2010/main"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145" name="חץ: ימינה 144">
            <a:extLst>
              <a:ext uri="{FF2B5EF4-FFF2-40B4-BE49-F238E27FC236}">
                <a16:creationId xmlns:a16="http://schemas.microsoft.com/office/drawing/2014/main" id="{137AAEC4-AF55-4ECC-A29B-EFC89FEA112E}"/>
              </a:ext>
            </a:extLst>
          </p:cNvPr>
          <p:cNvSpPr/>
          <p:nvPr/>
        </p:nvSpPr>
        <p:spPr>
          <a:xfrm rot="10800000">
            <a:off x="483068" y="5362323"/>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29738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507" y="-4253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If the packages of both literals use their private paths, we can assign True to any one of the literals and False to the other one. A solution to the PERR instance with makespan three thus yields a satisfying assignment to the ≤3,=3-SAT instance!</a:t>
            </a:r>
            <a:endParaRPr lang="he-IL" sz="2000" dirty="0">
              <a:latin typeface="+mn-lt"/>
              <a:ea typeface="+mn-ea"/>
              <a:cs typeface="+mn-cs"/>
            </a:endParaRPr>
          </a:p>
        </p:txBody>
      </p:sp>
      <mc:AlternateContent xmlns:mc="http://schemas.openxmlformats.org/markup-compatibility/2006">
        <mc:Choice xmlns:a14="http://schemas.microsoft.com/office/drawing/2010/main"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mc:Choice xmlns:a14="http://schemas.microsoft.com/office/drawing/2010/main"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mc:Choice xmlns:a14="http://schemas.microsoft.com/office/drawing/2010/main"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mc:Choice xmlns:a14="http://schemas.microsoft.com/office/drawing/2010/main"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mc:Choice xmlns:a14="http://schemas.microsoft.com/office/drawing/2010/main"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mc:Choice xmlns:a14="http://schemas.microsoft.com/office/drawing/2010/main"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mc:Choice xmlns:a14="http://schemas.microsoft.com/office/drawing/2010/main"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mc:Choice xmlns:a14="http://schemas.microsoft.com/office/drawing/2010/main"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mc:Choice xmlns:a14="http://schemas.microsoft.com/office/drawing/2010/main"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35" name="חץ: ימינה 34">
            <a:extLst>
              <a:ext uri="{FF2B5EF4-FFF2-40B4-BE49-F238E27FC236}">
                <a16:creationId xmlns:a16="http://schemas.microsoft.com/office/drawing/2014/main" id="{C9A2C788-2A21-4C94-B543-E5E31ECB44D8}"/>
              </a:ext>
            </a:extLst>
          </p:cNvPr>
          <p:cNvSpPr/>
          <p:nvPr/>
        </p:nvSpPr>
        <p:spPr>
          <a:xfrm rot="10800000">
            <a:off x="546187" y="5347784"/>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7825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38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Conclusions</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967563" y="1594884"/>
                <a:ext cx="10292315" cy="4646428"/>
              </a:xfrm>
              <a:gradFill flip="none" rotWithShape="1">
                <a:gsLst>
                  <a:gs pos="0">
                    <a:schemeClr val="bg1">
                      <a:alpha val="0"/>
                    </a:schemeClr>
                  </a:gs>
                  <a:gs pos="0">
                    <a:schemeClr val="bg1">
                      <a:alpha val="57000"/>
                    </a:schemeClr>
                  </a:gs>
                </a:gsLst>
                <a:lin ang="16200000" scaled="1"/>
                <a:tileRect/>
              </a:gradFill>
              <a:effectLst>
                <a:softEdge rad="63500"/>
              </a:effectLst>
            </p:spPr>
            <p:txBody>
              <a:bodyPr>
                <a:normAutofit/>
              </a:bodyPr>
              <a:lstStyle/>
              <a:p>
                <a:pPr lvl="1" algn="l" rtl="0"/>
                <a:r>
                  <a:rPr lang="en-US" dirty="0"/>
                  <a:t>The PERR instance has a solution with makespan = 3 if and only if the ≤3,=3-SAT instance is satisfiable. </a:t>
                </a:r>
              </a:p>
              <a:p>
                <a:pPr lvl="1" algn="l" rtl="0"/>
                <a:r>
                  <a:rPr lang="en-US" dirty="0"/>
                  <a:t>The PERR instance cannot have a solution with makespan &lt; 3 and always has a solution with makespan = 4, even if the ≤3,=3-SAT instance is unsatisfiable. </a:t>
                </a:r>
              </a:p>
              <a:p>
                <a:pPr lvl="1" algn="l" rtl="0"/>
                <a:r>
                  <a:rPr lang="en-US" dirty="0"/>
                  <a:t>For any </a:t>
                </a:r>
                <a:r>
                  <a:rPr lang="el-GR" dirty="0"/>
                  <a:t>ε</a:t>
                </a:r>
                <a:r>
                  <a:rPr lang="en-US" dirty="0"/>
                  <a:t> &gt; 0, any approximation algorithm for PERR with ratio </a:t>
                </a:r>
                <a14:m>
                  <m:oMath xmlns:m="http://schemas.openxmlformats.org/officeDocument/2006/math">
                    <m:f>
                      <m:fPr>
                        <m:ctrlPr>
                          <a:rPr lang="en-US" dirty="0"/>
                        </m:ctrlPr>
                      </m:fPr>
                      <m:num>
                        <m:r>
                          <a:rPr lang="en-US" dirty="0"/>
                          <m:t>4</m:t>
                        </m:r>
                      </m:num>
                      <m:den>
                        <m:r>
                          <a:rPr lang="en-US" dirty="0"/>
                          <m:t>3</m:t>
                        </m:r>
                      </m:den>
                    </m:f>
                  </m:oMath>
                </a14:m>
                <a:r>
                  <a:rPr lang="en-US" dirty="0"/>
                  <a:t> − </a:t>
                </a:r>
                <a:r>
                  <a:rPr lang="el-GR" dirty="0"/>
                  <a:t>ε</a:t>
                </a:r>
                <a:r>
                  <a:rPr lang="en-US" dirty="0"/>
                  <a:t> thus computes a solution with makespan = 3 whenever the ≤3,=3-SAT instance is satisfiable and therefore solves ≤3,=3-SAT.</a:t>
                </a:r>
              </a:p>
              <a:p>
                <a:pPr lvl="1" algn="l" rtl="0"/>
                <a:r>
                  <a:rPr lang="en-US" dirty="0"/>
                  <a:t>With a very similar reduction we can prove that it is NP-hard to minimize the flowtime for PERR. </a:t>
                </a:r>
              </a:p>
              <a:p>
                <a:pPr marL="0" indent="0" algn="l" rtl="0">
                  <a:buNone/>
                </a:pP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967563" y="1594884"/>
                <a:ext cx="10292315" cy="4646428"/>
              </a:xfrm>
              <a:blipFill>
                <a:blip r:embed="rId3"/>
                <a:stretch>
                  <a:fillRect t="-1837" r="-592"/>
                </a:stretch>
              </a:blipFill>
              <a:effectLst>
                <a:softEdge rad="63500"/>
              </a:effectLst>
            </p:spPr>
            <p:txBody>
              <a:bodyPr/>
              <a:lstStyle/>
              <a:p>
                <a:r>
                  <a:rPr lang="he-IL">
                    <a:noFill/>
                  </a:rPr>
                  <a:t> </a:t>
                </a:r>
              </a:p>
            </p:txBody>
          </p:sp>
        </mc:Fallback>
      </mc:AlternateContent>
    </p:spTree>
    <p:extLst>
      <p:ext uri="{BB962C8B-B14F-4D97-AF65-F5344CB8AC3E}">
        <p14:creationId xmlns:p14="http://schemas.microsoft.com/office/powerpoint/2010/main" val="131884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38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Generalization</a:t>
            </a:r>
            <a:endParaRPr lang="he-IL" dirty="0"/>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967563" y="1477926"/>
            <a:ext cx="10292316" cy="4646428"/>
          </a:xfrm>
          <a:gradFill flip="none" rotWithShape="1">
            <a:gsLst>
              <a:gs pos="0">
                <a:schemeClr val="bg1">
                  <a:alpha val="0"/>
                </a:schemeClr>
              </a:gs>
              <a:gs pos="0">
                <a:schemeClr val="bg1">
                  <a:alpha val="57000"/>
                </a:schemeClr>
              </a:gs>
            </a:gsLst>
            <a:lin ang="16200000" scaled="1"/>
            <a:tileRect/>
          </a:gradFill>
          <a:effectLst>
            <a:softEdge rad="63500"/>
          </a:effectLst>
        </p:spPr>
        <p:txBody>
          <a:bodyPr>
            <a:normAutofit/>
          </a:bodyPr>
          <a:lstStyle/>
          <a:p>
            <a:pPr lvl="1" algn="l" rtl="0"/>
            <a:endParaRPr lang="en-US" dirty="0"/>
          </a:p>
          <a:p>
            <a:pPr marL="0" indent="0" algn="l" rtl="0">
              <a:buNone/>
            </a:pPr>
            <a:r>
              <a:rPr lang="en-US" dirty="0"/>
              <a:t>The shown proof didn’t require exchange operations. Thus, it applies unchanged to many variants of PERR, including:</a:t>
            </a:r>
          </a:p>
          <a:p>
            <a:pPr marL="0" indent="0" algn="l" rtl="0">
              <a:buNone/>
            </a:pPr>
            <a:r>
              <a:rPr lang="en-US" dirty="0"/>
              <a:t>1. robots exchange packages more slowly or more quickly than moving along an edge. </a:t>
            </a:r>
          </a:p>
          <a:p>
            <a:pPr marL="0" indent="0" algn="l" rtl="0">
              <a:buNone/>
            </a:pPr>
            <a:r>
              <a:rPr lang="en-US" dirty="0"/>
              <a:t>2. packages or robots disappear upon delivery.</a:t>
            </a:r>
          </a:p>
          <a:p>
            <a:pPr marL="0" indent="0" algn="l" rtl="0">
              <a:buNone/>
            </a:pPr>
            <a:r>
              <a:rPr lang="en-US" dirty="0"/>
              <a:t>3. robots can carry more than one package.</a:t>
            </a:r>
          </a:p>
          <a:p>
            <a:pPr marL="0" indent="0" algn="l" rtl="0">
              <a:buNone/>
            </a:pPr>
            <a:r>
              <a:rPr lang="en-US" dirty="0"/>
              <a:t>4. robots cannot exchange packages…</a:t>
            </a:r>
          </a:p>
          <a:p>
            <a:pPr marL="0" indent="0" algn="l" rtl="0">
              <a:buNone/>
            </a:pPr>
            <a:endParaRPr lang="en-US" dirty="0"/>
          </a:p>
          <a:p>
            <a:pPr marL="971550" lvl="1" indent="-514350" algn="l" rtl="0">
              <a:buFont typeface="+mj-lt"/>
              <a:buAutoNum type="arabicPeriod"/>
            </a:pPr>
            <a:endParaRPr lang="he-IL" dirty="0"/>
          </a:p>
        </p:txBody>
      </p:sp>
    </p:spTree>
    <p:extLst>
      <p:ext uri="{BB962C8B-B14F-4D97-AF65-F5344CB8AC3E}">
        <p14:creationId xmlns:p14="http://schemas.microsoft.com/office/powerpoint/2010/main" val="372271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38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Generalization</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967563" y="1477926"/>
                <a:ext cx="10292316" cy="4646428"/>
              </a:xfrm>
              <a:gradFill flip="none" rotWithShape="1">
                <a:gsLst>
                  <a:gs pos="0">
                    <a:schemeClr val="bg1">
                      <a:alpha val="0"/>
                    </a:schemeClr>
                  </a:gs>
                  <a:gs pos="0">
                    <a:schemeClr val="bg1">
                      <a:alpha val="57000"/>
                    </a:schemeClr>
                  </a:gs>
                </a:gsLst>
                <a:lin ang="16200000" scaled="1"/>
                <a:tileRect/>
              </a:gradFill>
              <a:effectLst>
                <a:softEdge rad="63500"/>
              </a:effectLst>
            </p:spPr>
            <p:txBody>
              <a:bodyPr>
                <a:normAutofit lnSpcReduction="10000"/>
              </a:bodyPr>
              <a:lstStyle/>
              <a:p>
                <a:pPr lvl="1" algn="l" rtl="0"/>
                <a:endParaRPr lang="en-US" dirty="0"/>
              </a:p>
              <a:p>
                <a:pPr marL="0" indent="0" algn="l" rtl="0">
                  <a:buNone/>
                </a:pPr>
                <a:r>
                  <a:rPr lang="en-US" dirty="0"/>
                  <a:t>The shown proof apply unchanged to MAPF! </a:t>
                </a:r>
              </a:p>
              <a:p>
                <a:pPr marL="0" indent="0" algn="l" rtl="0">
                  <a:buNone/>
                </a:pPr>
                <a:r>
                  <a:rPr lang="en-US" dirty="0"/>
                  <a:t>So we can conclude that:</a:t>
                </a:r>
              </a:p>
              <a:p>
                <a:pPr marL="0" indent="0" algn="ctr" rtl="0">
                  <a:buNone/>
                </a:pPr>
                <a:r>
                  <a:rPr lang="en-US" dirty="0">
                    <a:effectLst>
                      <a:outerShdw blurRad="38100" dist="38100" dir="2700000" algn="tl">
                        <a:srgbClr val="000000">
                          <a:alpha val="43137"/>
                        </a:srgbClr>
                      </a:outerShdw>
                    </a:effectLst>
                  </a:rPr>
                  <a:t>For any </a:t>
                </a:r>
                <a:r>
                  <a:rPr lang="el-GR" dirty="0"/>
                  <a:t>ε </a:t>
                </a:r>
                <a:r>
                  <a:rPr lang="en-US" dirty="0">
                    <a:effectLst>
                      <a:outerShdw blurRad="38100" dist="38100" dir="2700000" algn="tl">
                        <a:srgbClr val="000000">
                          <a:alpha val="43137"/>
                        </a:srgbClr>
                      </a:outerShdw>
                    </a:effectLst>
                  </a:rPr>
                  <a:t>&gt; 0, it is NP-hard to find a  </a:t>
                </a:r>
                <a14:m>
                  <m:oMath xmlns:m="http://schemas.openxmlformats.org/officeDocument/2006/math">
                    <m:f>
                      <m:fPr>
                        <m:ctrlPr>
                          <a:rPr lang="en-US" i="1" dirty="0" smtClean="0">
                            <a:effectLst>
                              <a:outerShdw blurRad="38100" dist="38100" dir="2700000" algn="tl">
                                <a:srgbClr val="000000">
                                  <a:alpha val="43137"/>
                                </a:srgbClr>
                              </a:outerShdw>
                            </a:effectLst>
                            <a:latin typeface="Cambria Math" panose="02040503050406030204" pitchFamily="18" charset="0"/>
                          </a:rPr>
                        </m:ctrlPr>
                      </m:fPr>
                      <m:num>
                        <m:r>
                          <a:rPr lang="en-US" b="0" i="1" dirty="0" smtClean="0">
                            <a:effectLst>
                              <a:outerShdw blurRad="38100" dist="38100" dir="2700000" algn="tl">
                                <a:srgbClr val="000000">
                                  <a:alpha val="43137"/>
                                </a:srgbClr>
                              </a:outerShdw>
                            </a:effectLst>
                            <a:latin typeface="Cambria Math" panose="02040503050406030204" pitchFamily="18" charset="0"/>
                          </a:rPr>
                          <m:t>4</m:t>
                        </m:r>
                      </m:num>
                      <m:den>
                        <m:r>
                          <a:rPr lang="en-US" b="0" i="1" dirty="0" smtClean="0">
                            <a:effectLst>
                              <a:outerShdw blurRad="38100" dist="38100" dir="2700000" algn="tl">
                                <a:srgbClr val="000000">
                                  <a:alpha val="43137"/>
                                </a:srgbClr>
                              </a:outerShdw>
                            </a:effectLst>
                            <a:latin typeface="Cambria Math" panose="02040503050406030204" pitchFamily="18" charset="0"/>
                          </a:rPr>
                          <m:t>3</m:t>
                        </m:r>
                      </m:den>
                    </m:f>
                  </m:oMath>
                </a14:m>
                <a:r>
                  <a:rPr lang="en-US" dirty="0">
                    <a:effectLst>
                      <a:outerShdw blurRad="38100" dist="38100" dir="2700000" algn="tl">
                        <a:srgbClr val="000000">
                          <a:alpha val="43137"/>
                        </a:srgbClr>
                      </a:outerShdw>
                    </a:effectLst>
                  </a:rPr>
                  <a:t> − </a:t>
                </a:r>
                <a:r>
                  <a:rPr lang="el-GR" dirty="0"/>
                  <a:t>ε </a:t>
                </a:r>
                <a:r>
                  <a:rPr lang="en-US" dirty="0">
                    <a:effectLst>
                      <a:outerShdw blurRad="38100" dist="38100" dir="2700000" algn="tl">
                        <a:srgbClr val="000000">
                          <a:alpha val="43137"/>
                        </a:srgbClr>
                      </a:outerShdw>
                    </a:effectLst>
                  </a:rPr>
                  <a:t>approximate solution to MAPF for makespan minimization</a:t>
                </a:r>
              </a:p>
              <a:p>
                <a:pPr marL="0" indent="0" algn="l" rtl="0">
                  <a:buNone/>
                </a:pPr>
                <a:r>
                  <a:rPr lang="en-US" dirty="0"/>
                  <a:t>This result improves the state-of-the-art NP-hardness result of MAPF for makespan minimization (Yu and LaValle 2013b), which is based on reducing 2/2/4-SAT to the (</a:t>
                </a:r>
                <a14:m>
                  <m:oMath xmlns:m="http://schemas.openxmlformats.org/officeDocument/2006/math">
                    <m:sSup>
                      <m:sSupPr>
                        <m:ctrlPr>
                          <a:rPr lang="en-US">
                            <a:latin typeface="Cambria Math" panose="02040503050406030204" pitchFamily="18" charset="0"/>
                          </a:rPr>
                        </m:ctrlPr>
                      </m:sSupPr>
                      <m:e>
                        <m:r>
                          <m:rPr>
                            <m:sty m:val="p"/>
                          </m:rPr>
                          <a:rPr lang="en-US" b="0" i="0" smtClean="0">
                            <a:latin typeface="Cambria Math" panose="02040503050406030204" pitchFamily="18" charset="0"/>
                          </a:rPr>
                          <m:t>n</m:t>
                        </m:r>
                      </m:e>
                      <m:sup>
                        <m:r>
                          <a:rPr lang="en-US" b="0" i="0" smtClean="0">
                            <a:latin typeface="Cambria Math" panose="02040503050406030204" pitchFamily="18" charset="0"/>
                          </a:rPr>
                          <m:t>2</m:t>
                        </m:r>
                      </m:sup>
                    </m:sSup>
                  </m:oMath>
                </a14:m>
                <a:r>
                  <a:rPr lang="en-US" dirty="0"/>
                  <a:t>− 1)-puzzle (Ratner and </a:t>
                </a:r>
                <a:r>
                  <a:rPr lang="en-US" dirty="0" err="1"/>
                  <a:t>Warmuth</a:t>
                </a:r>
                <a:r>
                  <a:rPr lang="en-US" dirty="0"/>
                  <a:t> 1990), since it shows not only the NP-hardness of solving MAPF but also the NP-hardness of </a:t>
                </a:r>
                <a:r>
                  <a:rPr lang="en-US" b="1" dirty="0"/>
                  <a:t>approximating</a:t>
                </a:r>
                <a:r>
                  <a:rPr lang="en-US" dirty="0"/>
                  <a:t> </a:t>
                </a:r>
                <a:r>
                  <a:rPr lang="en-US" b="1" dirty="0"/>
                  <a:t>it with constant-factor approximations</a:t>
                </a:r>
                <a:r>
                  <a:rPr lang="en-US" dirty="0"/>
                  <a:t> (Besides, their proof does not transfer to PERR).</a:t>
                </a:r>
              </a:p>
              <a:p>
                <a:pPr marL="0" indent="0" algn="ctr" rtl="0">
                  <a:buNone/>
                </a:pPr>
                <a:endParaRPr lang="en-US" dirty="0">
                  <a:effectLst>
                    <a:outerShdw blurRad="38100" dist="38100" dir="2700000" algn="tl">
                      <a:srgbClr val="000000">
                        <a:alpha val="43137"/>
                      </a:srgbClr>
                    </a:outerShdw>
                  </a:effectLst>
                </a:endParaRPr>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967563" y="1477926"/>
                <a:ext cx="10292316" cy="4646428"/>
              </a:xfrm>
              <a:blipFill>
                <a:blip r:embed="rId3"/>
                <a:stretch>
                  <a:fillRect l="-1244" r="-1777"/>
                </a:stretch>
              </a:blipFill>
              <a:effectLst>
                <a:softEdge rad="63500"/>
              </a:effectLst>
            </p:spPr>
            <p:txBody>
              <a:bodyPr/>
              <a:lstStyle/>
              <a:p>
                <a:r>
                  <a:rPr lang="he-IL">
                    <a:noFill/>
                  </a:rPr>
                  <a:t> </a:t>
                </a:r>
              </a:p>
            </p:txBody>
          </p:sp>
        </mc:Fallback>
      </mc:AlternateContent>
    </p:spTree>
    <p:extLst>
      <p:ext uri="{BB962C8B-B14F-4D97-AF65-F5344CB8AC3E}">
        <p14:creationId xmlns:p14="http://schemas.microsoft.com/office/powerpoint/2010/main" val="287547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a:stretch/>
        </p:blipFill>
        <p:spPr bwMode="auto">
          <a:xfrm>
            <a:off x="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41248" y="4199861"/>
            <a:ext cx="8856059" cy="1336826"/>
          </a:xfrm>
        </p:spPr>
        <p:txBody>
          <a:bodyPr vert="horz" lIns="91440" tIns="45720" rIns="91440" bIns="45720" rtlCol="0" anchor="b">
            <a:normAutofit/>
          </a:bodyPr>
          <a:lstStyle/>
          <a:p>
            <a:pPr algn="l" rtl="0"/>
            <a:r>
              <a:rPr lang="en-US" sz="6000" b="0" dirty="0">
                <a:solidFill>
                  <a:srgbClr val="FFFFFF"/>
                </a:solidFill>
              </a:rPr>
              <a:t>Experimental results</a:t>
            </a:r>
            <a:endParaRPr lang="en-US" sz="6000" dirty="0">
              <a:solidFill>
                <a:srgbClr val="FFFFFF"/>
              </a:solidFill>
            </a:endParaRPr>
          </a:p>
        </p:txBody>
      </p:sp>
    </p:spTree>
    <p:extLst>
      <p:ext uri="{BB962C8B-B14F-4D97-AF65-F5344CB8AC3E}">
        <p14:creationId xmlns:p14="http://schemas.microsoft.com/office/powerpoint/2010/main" val="152765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7000"/>
            <a:extLst>
              <a:ext uri="{28A0092B-C50C-407E-A947-70E740481C1C}">
                <a14:useLocalDpi xmlns:a14="http://schemas.microsoft.com/office/drawing/2010/main" val="0"/>
              </a:ext>
            </a:extLst>
          </a:blip>
          <a:srcRect t="6250"/>
          <a:stretch/>
        </p:blipFill>
        <p:spPr bwMode="auto">
          <a:xfrm>
            <a:off x="20" y="-21265"/>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199" y="182563"/>
            <a:ext cx="10515600" cy="1325563"/>
          </a:xfrm>
        </p:spPr>
        <p:txBody>
          <a:bodyPr/>
          <a:lstStyle/>
          <a:p>
            <a:pPr algn="ctr"/>
            <a:r>
              <a:rPr lang="en-US" dirty="0">
                <a:effectLst>
                  <a:outerShdw blurRad="38100" dist="38100" dir="2700000" algn="tl">
                    <a:srgbClr val="000000">
                      <a:alpha val="43137"/>
                    </a:srgbClr>
                  </a:outerShdw>
                </a:effectLst>
              </a:rPr>
              <a:t>Motivation</a:t>
            </a:r>
            <a:endParaRPr lang="he-IL" dirty="0">
              <a:effectLst>
                <a:outerShdw blurRad="38100" dist="38100" dir="2700000" algn="tl">
                  <a:srgbClr val="000000">
                    <a:alpha val="43137"/>
                  </a:srgbClr>
                </a:outerShdw>
              </a:effectLst>
            </a:endParaRPr>
          </a:p>
        </p:txBody>
      </p:sp>
      <p:pic>
        <p:nvPicPr>
          <p:cNvPr id="8" name="תמונה 7">
            <a:extLst>
              <a:ext uri="{FF2B5EF4-FFF2-40B4-BE49-F238E27FC236}">
                <a16:creationId xmlns:a16="http://schemas.microsoft.com/office/drawing/2014/main" id="{2E83F577-2577-491B-B0AD-6989105E1DA6}"/>
              </a:ext>
            </a:extLst>
          </p:cNvPr>
          <p:cNvPicPr>
            <a:picLocks noChangeAspect="1"/>
          </p:cNvPicPr>
          <p:nvPr/>
        </p:nvPicPr>
        <p:blipFill>
          <a:blip r:embed="rId3"/>
          <a:stretch>
            <a:fillRect/>
          </a:stretch>
        </p:blipFill>
        <p:spPr>
          <a:xfrm>
            <a:off x="4376308" y="1690688"/>
            <a:ext cx="3053083" cy="2705726"/>
          </a:xfrm>
          <a:prstGeom prst="rect">
            <a:avLst/>
          </a:prstGeom>
          <a:ln w="228600" cap="sq" cmpd="thickThin">
            <a:solidFill>
              <a:srgbClr val="000000"/>
            </a:solidFill>
            <a:prstDash val="solid"/>
            <a:miter lim="800000"/>
          </a:ln>
          <a:effectLst>
            <a:innerShdw blurRad="76200">
              <a:srgbClr val="000000"/>
            </a:innerShdw>
          </a:effectLst>
        </p:spPr>
      </p:pic>
      <p:pic>
        <p:nvPicPr>
          <p:cNvPr id="13" name="תמונה 12">
            <a:extLst>
              <a:ext uri="{FF2B5EF4-FFF2-40B4-BE49-F238E27FC236}">
                <a16:creationId xmlns:a16="http://schemas.microsoft.com/office/drawing/2014/main" id="{E6B1C915-A1DF-43A7-93A8-F508F79ABB8B}"/>
              </a:ext>
            </a:extLst>
          </p:cNvPr>
          <p:cNvPicPr>
            <a:picLocks noChangeAspect="1"/>
          </p:cNvPicPr>
          <p:nvPr/>
        </p:nvPicPr>
        <p:blipFill>
          <a:blip r:embed="rId4"/>
          <a:stretch>
            <a:fillRect/>
          </a:stretch>
        </p:blipFill>
        <p:spPr>
          <a:xfrm>
            <a:off x="7896761" y="1690689"/>
            <a:ext cx="3878206" cy="2705725"/>
          </a:xfrm>
          <a:prstGeom prst="rect">
            <a:avLst/>
          </a:prstGeom>
          <a:ln w="228600" cap="sq" cmpd="thickThin">
            <a:solidFill>
              <a:srgbClr val="000000"/>
            </a:solidFill>
            <a:prstDash val="solid"/>
            <a:miter lim="800000"/>
          </a:ln>
          <a:effectLst>
            <a:innerShdw blurRad="76200">
              <a:srgbClr val="000000"/>
            </a:innerShdw>
          </a:effectLst>
        </p:spPr>
      </p:pic>
      <p:pic>
        <p:nvPicPr>
          <p:cNvPr id="23" name="תמונה 22">
            <a:extLst>
              <a:ext uri="{FF2B5EF4-FFF2-40B4-BE49-F238E27FC236}">
                <a16:creationId xmlns:a16="http://schemas.microsoft.com/office/drawing/2014/main" id="{07E49673-4168-4C62-96E5-CCC3D8C1BECA}"/>
              </a:ext>
            </a:extLst>
          </p:cNvPr>
          <p:cNvPicPr>
            <a:picLocks noChangeAspect="1"/>
          </p:cNvPicPr>
          <p:nvPr/>
        </p:nvPicPr>
        <p:blipFill>
          <a:blip r:embed="rId5"/>
          <a:stretch>
            <a:fillRect/>
          </a:stretch>
        </p:blipFill>
        <p:spPr>
          <a:xfrm>
            <a:off x="838199" y="1690688"/>
            <a:ext cx="3202172" cy="270572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99489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7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1189074" y="5539563"/>
            <a:ext cx="10515600" cy="1073335"/>
          </a:xfrm>
        </p:spPr>
        <p:txBody>
          <a:bodyPr>
            <a:normAutofit fontScale="92500" lnSpcReduction="10000"/>
          </a:bodyPr>
          <a:lstStyle/>
          <a:p>
            <a:pPr marL="0" indent="0" algn="ctr">
              <a:buNone/>
            </a:pPr>
            <a:r>
              <a:rPr lang="en-US" dirty="0"/>
              <a:t>Makespans on small benchmark maps (with the numbers of exchange operations for some PERR solutions given in parentheses). Dashed entries indicate that the ten minute runtime limit was reached</a:t>
            </a:r>
            <a:endParaRPr lang="he-IL" dirty="0"/>
          </a:p>
        </p:txBody>
      </p:sp>
      <p:pic>
        <p:nvPicPr>
          <p:cNvPr id="6" name="תמונה 5">
            <a:extLst>
              <a:ext uri="{FF2B5EF4-FFF2-40B4-BE49-F238E27FC236}">
                <a16:creationId xmlns:a16="http://schemas.microsoft.com/office/drawing/2014/main" id="{94A697B2-E96B-4278-B302-855DABB93911}"/>
              </a:ext>
            </a:extLst>
          </p:cNvPr>
          <p:cNvPicPr>
            <a:picLocks noChangeAspect="1"/>
          </p:cNvPicPr>
          <p:nvPr/>
        </p:nvPicPr>
        <p:blipFill>
          <a:blip r:embed="rId3"/>
          <a:stretch>
            <a:fillRect/>
          </a:stretch>
        </p:blipFill>
        <p:spPr>
          <a:xfrm>
            <a:off x="1973268" y="1701210"/>
            <a:ext cx="8516859" cy="3327436"/>
          </a:xfrm>
          <a:prstGeom prst="rect">
            <a:avLst/>
          </a:prstGeom>
          <a:ln w="228600" cap="sq" cmpd="thickThin">
            <a:solidFill>
              <a:srgbClr val="000000"/>
            </a:solidFill>
            <a:prstDash val="solid"/>
            <a:miter lim="800000"/>
          </a:ln>
          <a:effectLst>
            <a:innerShdw blurRad="76200">
              <a:srgbClr val="000000"/>
            </a:innerShdw>
          </a:effectLst>
        </p:spPr>
      </p:pic>
      <p:sp>
        <p:nvSpPr>
          <p:cNvPr id="9" name="כותרת 1">
            <a:extLst>
              <a:ext uri="{FF2B5EF4-FFF2-40B4-BE49-F238E27FC236}">
                <a16:creationId xmlns:a16="http://schemas.microsoft.com/office/drawing/2014/main" id="{D861443C-C07A-46D0-8129-E2F9ACB54244}"/>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MAPF VS PERR</a:t>
            </a:r>
            <a:endParaRPr lang="he-IL" dirty="0"/>
          </a:p>
        </p:txBody>
      </p:sp>
    </p:spTree>
    <p:extLst>
      <p:ext uri="{BB962C8B-B14F-4D97-AF65-F5344CB8AC3E}">
        <p14:creationId xmlns:p14="http://schemas.microsoft.com/office/powerpoint/2010/main" val="1009189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כותרת 1">
            <a:extLst>
              <a:ext uri="{FF2B5EF4-FFF2-40B4-BE49-F238E27FC236}">
                <a16:creationId xmlns:a16="http://schemas.microsoft.com/office/drawing/2014/main" id="{D861443C-C07A-46D0-8129-E2F9ACB54244}"/>
              </a:ext>
            </a:extLst>
          </p:cNvPr>
          <p:cNvSpPr>
            <a:spLocks noGrp="1"/>
          </p:cNvSpPr>
          <p:nvPr>
            <p:ph type="title"/>
          </p:nvPr>
        </p:nvSpPr>
        <p:spPr>
          <a:xfrm>
            <a:off x="457201" y="412454"/>
            <a:ext cx="2381250" cy="2101850"/>
          </a:xfrm>
        </p:spPr>
        <p:txBody>
          <a:bodyPr>
            <a:normAutofit/>
          </a:bodyPr>
          <a:lstStyle/>
          <a:p>
            <a:pPr algn="ctr" rtl="0"/>
            <a:r>
              <a:rPr lang="en-US" sz="2800" b="0" kern="1200" dirty="0">
                <a:solidFill>
                  <a:schemeClr val="dk1"/>
                </a:solidFill>
                <a:latin typeface="+mn-lt"/>
                <a:ea typeface="+mn-ea"/>
                <a:cs typeface="+mn-cs"/>
              </a:rPr>
              <a:t>The scalability of PERR optimal solver</a:t>
            </a:r>
            <a:endParaRPr lang="he-IL" sz="2800" dirty="0"/>
          </a:p>
        </p:txBody>
      </p:sp>
      <p:sp>
        <p:nvSpPr>
          <p:cNvPr id="16" name="Rectangle 15">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3156729" y="518780"/>
            <a:ext cx="3243262" cy="2101850"/>
          </a:xfrm>
        </p:spPr>
        <p:txBody>
          <a:bodyPr anchor="ctr">
            <a:noAutofit/>
          </a:bodyPr>
          <a:lstStyle/>
          <a:p>
            <a:pPr marL="0" indent="0" algn="ctr">
              <a:buNone/>
            </a:pPr>
            <a:r>
              <a:rPr lang="en-US" sz="1600" dirty="0"/>
              <a:t>Results on four-neighbor connected 20×15 grid maps for different numbers of robots and obstacle densities (given as averages over the instances solved within the ten minute runtime limit). The number of exchange operations is given in parentheses. Black entries indicate that all instances were solved. Red entries indicate that only some instances were solved. Blue entries indicate that one or more solutions were suboptimal</a:t>
            </a:r>
            <a:endParaRPr lang="he-IL" sz="1600" dirty="0"/>
          </a:p>
        </p:txBody>
      </p:sp>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73000"/>
            <a:extLst>
              <a:ext uri="{28A0092B-C50C-407E-A947-70E740481C1C}">
                <a14:useLocalDpi xmlns:a14="http://schemas.microsoft.com/office/drawing/2010/main" val="0"/>
              </a:ext>
            </a:extLst>
          </a:blip>
          <a:srcRect r="1484" b="-1"/>
          <a:stretch/>
        </p:blipFill>
        <p:spPr bwMode="auto">
          <a:xfrm>
            <a:off x="20" y="3178194"/>
            <a:ext cx="5724125" cy="3679806"/>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2406F554-CE3F-49FB-A2EA-442F76640F63}"/>
              </a:ext>
            </a:extLst>
          </p:cNvPr>
          <p:cNvPicPr>
            <a:picLocks noChangeAspect="1"/>
          </p:cNvPicPr>
          <p:nvPr/>
        </p:nvPicPr>
        <p:blipFill rotWithShape="1">
          <a:blip r:embed="rId3"/>
          <a:srcRect t="2483" r="-1" b="118"/>
          <a:stretch/>
        </p:blipFill>
        <p:spPr>
          <a:xfrm>
            <a:off x="6591299" y="1"/>
            <a:ext cx="5600701" cy="6857999"/>
          </a:xfrm>
          <a:prstGeom prst="rect">
            <a:avLst/>
          </a:prstGeom>
        </p:spPr>
      </p:pic>
    </p:spTree>
    <p:extLst>
      <p:ext uri="{BB962C8B-B14F-4D97-AF65-F5344CB8AC3E}">
        <p14:creationId xmlns:p14="http://schemas.microsoft.com/office/powerpoint/2010/main" val="1488514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7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686029" y="4211045"/>
            <a:ext cx="10515600" cy="1073335"/>
          </a:xfrm>
        </p:spPr>
        <p:txBody>
          <a:bodyPr>
            <a:normAutofit fontScale="92500" lnSpcReduction="10000"/>
          </a:bodyPr>
          <a:lstStyle/>
          <a:p>
            <a:pPr marL="0" indent="0" algn="ctr">
              <a:buNone/>
            </a:pPr>
            <a:r>
              <a:rPr lang="en-US"/>
              <a:t>Makespans, numbers of exchange operations and runtimes of the optimal flow-based solver for different numbers of robots (colors) and obstacle densities (x-axis)</a:t>
            </a:r>
            <a:endParaRPr lang="he-IL" dirty="0"/>
          </a:p>
        </p:txBody>
      </p:sp>
      <p:pic>
        <p:nvPicPr>
          <p:cNvPr id="5" name="תמונה 4">
            <a:extLst>
              <a:ext uri="{FF2B5EF4-FFF2-40B4-BE49-F238E27FC236}">
                <a16:creationId xmlns:a16="http://schemas.microsoft.com/office/drawing/2014/main" id="{6B9AE239-1CE5-4E1E-9065-68B41B9D1728}"/>
              </a:ext>
            </a:extLst>
          </p:cNvPr>
          <p:cNvPicPr>
            <a:picLocks noChangeAspect="1"/>
          </p:cNvPicPr>
          <p:nvPr/>
        </p:nvPicPr>
        <p:blipFill>
          <a:blip r:embed="rId3"/>
          <a:stretch>
            <a:fillRect/>
          </a:stretch>
        </p:blipFill>
        <p:spPr>
          <a:xfrm>
            <a:off x="85060" y="1573620"/>
            <a:ext cx="11717538" cy="2564540"/>
          </a:xfrm>
          <a:prstGeom prst="rect">
            <a:avLst/>
          </a:prstGeom>
        </p:spPr>
      </p:pic>
      <p:sp>
        <p:nvSpPr>
          <p:cNvPr id="7" name="כותרת 1">
            <a:extLst>
              <a:ext uri="{FF2B5EF4-FFF2-40B4-BE49-F238E27FC236}">
                <a16:creationId xmlns:a16="http://schemas.microsoft.com/office/drawing/2014/main" id="{86C01603-A41D-47D7-BC46-F1DEFE85D4EE}"/>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The scalability of PERR optimal solver</a:t>
            </a:r>
            <a:endParaRPr lang="he-IL" dirty="0"/>
          </a:p>
        </p:txBody>
      </p:sp>
    </p:spTree>
    <p:extLst>
      <p:ext uri="{BB962C8B-B14F-4D97-AF65-F5344CB8AC3E}">
        <p14:creationId xmlns:p14="http://schemas.microsoft.com/office/powerpoint/2010/main" val="285532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7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659218" y="5252483"/>
            <a:ext cx="11066721" cy="1073335"/>
          </a:xfrm>
        </p:spPr>
        <p:txBody>
          <a:bodyPr>
            <a:normAutofit fontScale="92500"/>
          </a:bodyPr>
          <a:lstStyle/>
          <a:p>
            <a:pPr marL="0" indent="0" algn="ctr">
              <a:buNone/>
            </a:pPr>
            <a:r>
              <a:rPr lang="en-US" dirty="0"/>
              <a:t>Results on benchmark game map brc202d for different numbers of robots (given as averages over the instances solved within the ten-minute runtime limit)</a:t>
            </a:r>
            <a:endParaRPr lang="he-IL" dirty="0"/>
          </a:p>
        </p:txBody>
      </p:sp>
      <p:sp>
        <p:nvSpPr>
          <p:cNvPr id="9" name="כותרת 1">
            <a:extLst>
              <a:ext uri="{FF2B5EF4-FFF2-40B4-BE49-F238E27FC236}">
                <a16:creationId xmlns:a16="http://schemas.microsoft.com/office/drawing/2014/main" id="{D861443C-C07A-46D0-8129-E2F9ACB54244}"/>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a:solidFill>
                  <a:schemeClr val="dk1"/>
                </a:solidFill>
                <a:latin typeface="+mn-lt"/>
                <a:ea typeface="+mn-ea"/>
                <a:cs typeface="+mn-cs"/>
              </a:rPr>
              <a:t>Real game map</a:t>
            </a:r>
            <a:endParaRPr lang="he-IL" dirty="0"/>
          </a:p>
        </p:txBody>
      </p:sp>
      <p:pic>
        <p:nvPicPr>
          <p:cNvPr id="5" name="תמונה 4">
            <a:extLst>
              <a:ext uri="{FF2B5EF4-FFF2-40B4-BE49-F238E27FC236}">
                <a16:creationId xmlns:a16="http://schemas.microsoft.com/office/drawing/2014/main" id="{D2621A19-0B5F-41E1-B906-0E97E1CE25D3}"/>
              </a:ext>
            </a:extLst>
          </p:cNvPr>
          <p:cNvPicPr>
            <a:picLocks noChangeAspect="1"/>
          </p:cNvPicPr>
          <p:nvPr/>
        </p:nvPicPr>
        <p:blipFill>
          <a:blip r:embed="rId3"/>
          <a:stretch>
            <a:fillRect/>
          </a:stretch>
        </p:blipFill>
        <p:spPr>
          <a:xfrm>
            <a:off x="4429911" y="1605517"/>
            <a:ext cx="3332177" cy="319829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048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38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Summery</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967563" y="1477926"/>
                <a:ext cx="10292316" cy="4646428"/>
              </a:xfrm>
              <a:gradFill flip="none" rotWithShape="1">
                <a:gsLst>
                  <a:gs pos="0">
                    <a:schemeClr val="bg1">
                      <a:alpha val="0"/>
                    </a:schemeClr>
                  </a:gs>
                  <a:gs pos="0">
                    <a:schemeClr val="bg1">
                      <a:alpha val="57000"/>
                    </a:schemeClr>
                  </a:gs>
                </a:gsLst>
                <a:lin ang="16200000" scaled="1"/>
                <a:tileRect/>
              </a:gradFill>
              <a:effectLst>
                <a:softEdge rad="63500"/>
              </a:effectLst>
            </p:spPr>
            <p:txBody>
              <a:bodyPr>
                <a:normAutofit/>
              </a:bodyPr>
              <a:lstStyle/>
              <a:p>
                <a:pPr lvl="1" algn="l" rtl="0"/>
                <a:endParaRPr lang="en-US" dirty="0"/>
              </a:p>
              <a:p>
                <a:pPr algn="l" rtl="0">
                  <a:buFont typeface="Wingdings" panose="05000000000000000000" pitchFamily="2" charset="2"/>
                  <a:buChar char="q"/>
                </a:pPr>
                <a:r>
                  <a:rPr lang="en-US" dirty="0"/>
                  <a:t>We introduced the PERR problem.</a:t>
                </a:r>
              </a:p>
              <a:p>
                <a:pPr algn="l" rtl="0">
                  <a:buFont typeface="Wingdings" panose="05000000000000000000" pitchFamily="2" charset="2"/>
                  <a:buChar char="q"/>
                </a:pPr>
                <a:r>
                  <a:rPr lang="en-US" dirty="0"/>
                  <a:t>We proved that PERR is NP-hard to approximate within any factor less than </a:t>
                </a:r>
                <a14:m>
                  <m:oMath xmlns:m="http://schemas.openxmlformats.org/officeDocument/2006/math">
                    <m:f>
                      <m:fPr>
                        <m:ctrlPr>
                          <a:rPr lang="en-US" dirty="0"/>
                        </m:ctrlPr>
                      </m:fPr>
                      <m:num>
                        <m:r>
                          <a:rPr lang="en-US" dirty="0"/>
                          <m:t>4</m:t>
                        </m:r>
                      </m:num>
                      <m:den>
                        <m:r>
                          <a:rPr lang="en-US" dirty="0"/>
                          <m:t>3</m:t>
                        </m:r>
                      </m:den>
                    </m:f>
                  </m:oMath>
                </a14:m>
                <a:r>
                  <a:rPr lang="en-US" dirty="0"/>
                  <a:t> for makespan minimization and</a:t>
                </a:r>
                <a:r>
                  <a:rPr lang="he-IL" dirty="0"/>
                  <a:t> </a:t>
                </a:r>
                <a:r>
                  <a:rPr lang="en-US" dirty="0"/>
                  <a:t>NP-hard to solve for flowtime minimization.</a:t>
                </a:r>
              </a:p>
              <a:p>
                <a:pPr algn="l" rtl="0">
                  <a:buFont typeface="Wingdings" panose="05000000000000000000" pitchFamily="2" charset="2"/>
                  <a:buChar char="q"/>
                </a:pPr>
                <a:r>
                  <a:rPr lang="en-US" dirty="0"/>
                  <a:t>From the proof we concluded that for any </a:t>
                </a:r>
                <a:r>
                  <a:rPr lang="el-GR" dirty="0"/>
                  <a:t>ε </a:t>
                </a:r>
                <a:r>
                  <a:rPr lang="en-US" dirty="0"/>
                  <a:t>&gt; 0, MAPF is NP-hard to find a  </a:t>
                </a:r>
                <a14:m>
                  <m:oMath xmlns:m="http://schemas.openxmlformats.org/officeDocument/2006/math">
                    <m:f>
                      <m:fPr>
                        <m:ctrlPr>
                          <a:rPr lang="en-US" dirty="0"/>
                        </m:ctrlPr>
                      </m:fPr>
                      <m:num>
                        <m:r>
                          <a:rPr lang="en-US" dirty="0"/>
                          <m:t>4</m:t>
                        </m:r>
                      </m:num>
                      <m:den>
                        <m:r>
                          <a:rPr lang="en-US" dirty="0"/>
                          <m:t>3</m:t>
                        </m:r>
                      </m:den>
                    </m:f>
                  </m:oMath>
                </a14:m>
                <a:r>
                  <a:rPr lang="en-US" dirty="0"/>
                  <a:t> − </a:t>
                </a:r>
                <a:r>
                  <a:rPr lang="el-GR" dirty="0"/>
                  <a:t>ε </a:t>
                </a:r>
                <a:r>
                  <a:rPr lang="en-US" dirty="0"/>
                  <a:t>approximate solution to MAPF for makespan minimization.</a:t>
                </a:r>
              </a:p>
              <a:p>
                <a:pPr algn="l" rtl="0"/>
                <a:endParaRPr lang="en-US" dirty="0"/>
              </a:p>
              <a:p>
                <a:pPr marL="971550" lvl="1" indent="-514350" algn="l" rtl="0">
                  <a:buFont typeface="+mj-lt"/>
                  <a:buAutoNum type="arabicPeriod"/>
                </a:pPr>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967563" y="1477926"/>
                <a:ext cx="10292316" cy="4646428"/>
              </a:xfrm>
              <a:blipFill>
                <a:blip r:embed="rId3"/>
                <a:stretch>
                  <a:fillRect l="-1066" r="-1777"/>
                </a:stretch>
              </a:blipFill>
              <a:effectLst>
                <a:softEdge rad="63500"/>
              </a:effectLst>
            </p:spPr>
            <p:txBody>
              <a:bodyPr/>
              <a:lstStyle/>
              <a:p>
                <a:r>
                  <a:rPr lang="he-IL">
                    <a:noFill/>
                  </a:rPr>
                  <a:t> </a:t>
                </a:r>
              </a:p>
            </p:txBody>
          </p:sp>
        </mc:Fallback>
      </mc:AlternateContent>
    </p:spTree>
    <p:extLst>
      <p:ext uri="{BB962C8B-B14F-4D97-AF65-F5344CB8AC3E}">
        <p14:creationId xmlns:p14="http://schemas.microsoft.com/office/powerpoint/2010/main" val="3483494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38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Summery</a:t>
            </a:r>
            <a:endParaRPr lang="he-IL" dirty="0"/>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967563" y="1477926"/>
            <a:ext cx="10292316" cy="4646428"/>
          </a:xfrm>
          <a:gradFill flip="none" rotWithShape="1">
            <a:gsLst>
              <a:gs pos="0">
                <a:schemeClr val="bg1">
                  <a:alpha val="0"/>
                </a:schemeClr>
              </a:gs>
              <a:gs pos="0">
                <a:schemeClr val="bg1">
                  <a:alpha val="57000"/>
                </a:schemeClr>
              </a:gs>
            </a:gsLst>
            <a:lin ang="16200000" scaled="1"/>
            <a:tileRect/>
          </a:gradFill>
          <a:effectLst>
            <a:softEdge rad="63500"/>
          </a:effectLst>
        </p:spPr>
        <p:txBody>
          <a:bodyPr>
            <a:normAutofit lnSpcReduction="10000"/>
          </a:bodyPr>
          <a:lstStyle/>
          <a:p>
            <a:pPr lvl="1" algn="l" rtl="0"/>
            <a:endParaRPr lang="en-US" dirty="0"/>
          </a:p>
          <a:p>
            <a:pPr algn="l" rtl="0">
              <a:buFont typeface="Wingdings" panose="05000000000000000000" pitchFamily="2" charset="2"/>
              <a:buChar char="q"/>
            </a:pPr>
            <a:r>
              <a:rPr lang="en-US" dirty="0"/>
              <a:t>From the empirical results we observed:</a:t>
            </a:r>
          </a:p>
          <a:p>
            <a:pPr algn="l" rtl="0">
              <a:buFont typeface="Wingdings" panose="05000000000000000000" pitchFamily="2" charset="2"/>
              <a:buChar char="q"/>
            </a:pPr>
            <a:endParaRPr lang="en-US" dirty="0"/>
          </a:p>
          <a:p>
            <a:pPr lvl="1" algn="l" rtl="0">
              <a:buFont typeface="Wingdings" panose="05000000000000000000" pitchFamily="2" charset="2"/>
              <a:buChar char="q"/>
            </a:pPr>
            <a:r>
              <a:rPr lang="en-US" dirty="0"/>
              <a:t>PERR instances are easier to solve than the corresponding MAPF instances and have smaller makespans.</a:t>
            </a:r>
          </a:p>
          <a:p>
            <a:pPr lvl="1" algn="l" rtl="0">
              <a:buFont typeface="Wingdings" panose="05000000000000000000" pitchFamily="2" charset="2"/>
              <a:buChar char="q"/>
            </a:pPr>
            <a:endParaRPr lang="en-US" dirty="0"/>
          </a:p>
          <a:p>
            <a:pPr lvl="1" algn="l" rtl="0">
              <a:buFont typeface="Wingdings" panose="05000000000000000000" pitchFamily="2" charset="2"/>
              <a:buChar char="q"/>
            </a:pPr>
            <a:r>
              <a:rPr lang="en-US" dirty="0"/>
              <a:t>Flow-based solvers perform better on instances with many robots, while the adapted CBS solver performs better on instances with few robots.</a:t>
            </a:r>
          </a:p>
          <a:p>
            <a:pPr lvl="1" algn="l" rtl="0">
              <a:buFont typeface="Wingdings" panose="05000000000000000000" pitchFamily="2" charset="2"/>
              <a:buChar char="q"/>
            </a:pPr>
            <a:endParaRPr lang="en-US" dirty="0"/>
          </a:p>
          <a:p>
            <a:pPr lvl="1" algn="l" rtl="0">
              <a:buFont typeface="Wingdings" panose="05000000000000000000" pitchFamily="2" charset="2"/>
              <a:buChar char="q"/>
            </a:pPr>
            <a:r>
              <a:rPr lang="en-US" dirty="0"/>
              <a:t>Both flow-based solvers don’t work well on sparse grid map with many bottlenecks. While adapted CBS solver (CBS with exchanges) scales well. Therefore, adapted CBS solver can perform well on a grid map from an actual game.</a:t>
            </a:r>
          </a:p>
          <a:p>
            <a:pPr algn="l" rtl="0"/>
            <a:endParaRPr lang="en-US" dirty="0"/>
          </a:p>
          <a:p>
            <a:pPr marL="971550" lvl="1" indent="-514350" algn="l" rtl="0">
              <a:buFont typeface="+mj-lt"/>
              <a:buAutoNum type="arabicPeriod"/>
            </a:pPr>
            <a:endParaRPr lang="he-IL" dirty="0"/>
          </a:p>
        </p:txBody>
      </p:sp>
    </p:spTree>
    <p:extLst>
      <p:ext uri="{BB962C8B-B14F-4D97-AF65-F5344CB8AC3E}">
        <p14:creationId xmlns:p14="http://schemas.microsoft.com/office/powerpoint/2010/main" val="2543544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38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Future R&amp;D</a:t>
            </a:r>
            <a:endParaRPr lang="he-IL" dirty="0"/>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967562" y="1477926"/>
            <a:ext cx="10386237" cy="4646428"/>
          </a:xfrm>
          <a:gradFill flip="none" rotWithShape="1">
            <a:gsLst>
              <a:gs pos="0">
                <a:schemeClr val="bg1">
                  <a:alpha val="0"/>
                </a:schemeClr>
              </a:gs>
              <a:gs pos="0">
                <a:schemeClr val="bg1">
                  <a:alpha val="57000"/>
                </a:schemeClr>
              </a:gs>
            </a:gsLst>
            <a:lin ang="16200000" scaled="1"/>
            <a:tileRect/>
          </a:gradFill>
          <a:effectLst>
            <a:softEdge rad="63500"/>
          </a:effectLst>
        </p:spPr>
        <p:txBody>
          <a:bodyPr>
            <a:normAutofit fontScale="92500" lnSpcReduction="10000"/>
          </a:bodyPr>
          <a:lstStyle/>
          <a:p>
            <a:pPr lvl="1" algn="l" rtl="0"/>
            <a:endParaRPr lang="en-US" dirty="0"/>
          </a:p>
          <a:p>
            <a:pPr algn="l" rtl="0">
              <a:buFont typeface="Wingdings" panose="05000000000000000000" pitchFamily="2" charset="2"/>
              <a:buChar char="q"/>
            </a:pPr>
            <a:r>
              <a:rPr lang="en-US" dirty="0"/>
              <a:t>Adopting the CBS with disjoint splitting algorithm to PERR problems (then comparing it to previous results and other PERR solvers) .</a:t>
            </a:r>
          </a:p>
          <a:p>
            <a:pPr marL="0" indent="0" algn="l" rtl="0">
              <a:buNone/>
            </a:pPr>
            <a:endParaRPr lang="en-US" dirty="0"/>
          </a:p>
          <a:p>
            <a:pPr algn="l" rtl="0">
              <a:buFont typeface="Wingdings" panose="05000000000000000000" pitchFamily="2" charset="2"/>
              <a:buChar char="q"/>
            </a:pPr>
            <a:r>
              <a:rPr lang="en-US" dirty="0"/>
              <a:t>Experimenting with PERR solvers on Lifelong MAPF instances.</a:t>
            </a:r>
          </a:p>
          <a:p>
            <a:pPr algn="l" rtl="0">
              <a:buFont typeface="Wingdings" panose="05000000000000000000" pitchFamily="2" charset="2"/>
              <a:buChar char="q"/>
            </a:pPr>
            <a:endParaRPr lang="en-US" dirty="0"/>
          </a:p>
          <a:p>
            <a:pPr algn="l" rtl="0">
              <a:buFont typeface="Wingdings" panose="05000000000000000000" pitchFamily="2" charset="2"/>
              <a:buChar char="q"/>
            </a:pPr>
            <a:r>
              <a:rPr lang="en-US" dirty="0"/>
              <a:t>Looking for a better heuristic for PERR problems. </a:t>
            </a:r>
          </a:p>
          <a:p>
            <a:pPr algn="l" rtl="0">
              <a:buFont typeface="Wingdings" panose="05000000000000000000" pitchFamily="2" charset="2"/>
              <a:buChar char="q"/>
            </a:pPr>
            <a:endParaRPr lang="en-US" dirty="0"/>
          </a:p>
          <a:p>
            <a:pPr algn="l" rtl="0">
              <a:buFont typeface="Wingdings" panose="05000000000000000000" pitchFamily="2" charset="2"/>
              <a:buChar char="q"/>
            </a:pPr>
            <a:r>
              <a:rPr lang="en-US" dirty="0"/>
              <a:t>Finding a combination of CBS-adopted solver and flow-based solver that can handle both big number of agents and sparse grid map with many bottlenecks.</a:t>
            </a:r>
          </a:p>
          <a:p>
            <a:pPr algn="l" rtl="0">
              <a:buFont typeface="Wingdings" panose="05000000000000000000" pitchFamily="2" charset="2"/>
              <a:buChar char="q"/>
            </a:pPr>
            <a:endParaRPr lang="en-US" dirty="0"/>
          </a:p>
          <a:p>
            <a:pPr algn="l" rtl="0">
              <a:buFont typeface="Wingdings" panose="05000000000000000000" pitchFamily="2" charset="2"/>
              <a:buChar char="q"/>
            </a:pPr>
            <a:endParaRPr lang="en-US" dirty="0"/>
          </a:p>
          <a:p>
            <a:pPr algn="l" rtl="0">
              <a:buFont typeface="Wingdings" panose="05000000000000000000" pitchFamily="2" charset="2"/>
              <a:buChar char="q"/>
            </a:pPr>
            <a:endParaRPr lang="en-US" dirty="0"/>
          </a:p>
          <a:p>
            <a:pPr algn="l" rtl="0"/>
            <a:endParaRPr lang="en-US" dirty="0"/>
          </a:p>
          <a:p>
            <a:pPr marL="971550" lvl="1" indent="-514350" algn="l" rtl="0">
              <a:buFont typeface="+mj-lt"/>
              <a:buAutoNum type="arabicPeriod"/>
            </a:pPr>
            <a:endParaRPr lang="he-IL" dirty="0"/>
          </a:p>
        </p:txBody>
      </p:sp>
    </p:spTree>
    <p:extLst>
      <p:ext uri="{BB962C8B-B14F-4D97-AF65-F5344CB8AC3E}">
        <p14:creationId xmlns:p14="http://schemas.microsoft.com/office/powerpoint/2010/main" val="2523800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כותרת 10">
            <a:extLst>
              <a:ext uri="{FF2B5EF4-FFF2-40B4-BE49-F238E27FC236}">
                <a16:creationId xmlns:a16="http://schemas.microsoft.com/office/drawing/2014/main" id="{1139CDB0-97E3-4FE9-B4BD-07B282862CBD}"/>
              </a:ext>
            </a:extLst>
          </p:cNvPr>
          <p:cNvSpPr>
            <a:spLocks noGrp="1"/>
          </p:cNvSpPr>
          <p:nvPr>
            <p:ph type="ctrTitle"/>
          </p:nvPr>
        </p:nvSpPr>
        <p:spPr>
          <a:xfrm>
            <a:off x="804672" y="338328"/>
            <a:ext cx="3877056" cy="2249424"/>
          </a:xfrm>
        </p:spPr>
        <p:txBody>
          <a:bodyPr anchor="b">
            <a:normAutofit/>
          </a:bodyPr>
          <a:lstStyle/>
          <a:p>
            <a:pPr algn="l"/>
            <a:r>
              <a:rPr lang="en-US" sz="5400"/>
              <a:t>Thanks!</a:t>
            </a:r>
            <a:endParaRPr lang="he-IL" sz="5400"/>
          </a:p>
        </p:txBody>
      </p:sp>
      <p:pic>
        <p:nvPicPr>
          <p:cNvPr id="1026" name="Picture 2" descr="Should your warehouse invest in robotics in 2021? – igus Blog">
            <a:extLst>
              <a:ext uri="{FF2B5EF4-FFF2-40B4-BE49-F238E27FC236}">
                <a16:creationId xmlns:a16="http://schemas.microsoft.com/office/drawing/2014/main" id="{7704BAA6-3261-4E7B-838C-223F1A856E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a:stretch/>
        </p:blipFill>
        <p:spPr bwMode="auto">
          <a:xfrm>
            <a:off x="7239001" y="393229"/>
            <a:ext cx="4416894" cy="248450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15 Better Uses For A Roomba Than Cleaning">
            <a:extLst>
              <a:ext uri="{FF2B5EF4-FFF2-40B4-BE49-F238E27FC236}">
                <a16:creationId xmlns:a16="http://schemas.microsoft.com/office/drawing/2014/main" id="{81ECB308-6450-4D71-8A08-FA1430EFCC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55827" y="3155743"/>
            <a:ext cx="5600067" cy="314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204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Package-Exchange Robot-Routing Problem (PERR) – formal definition</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4537" y="1711842"/>
                <a:ext cx="11002926"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lstStyle/>
              <a:p>
                <a:pPr algn="l" rtl="0">
                  <a:buFont typeface="Wingdings" panose="05000000000000000000" pitchFamily="2" charset="2"/>
                  <a:buChar char="§"/>
                </a:pP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(undirected connected graph)</a:t>
                </a:r>
              </a:p>
              <a:p>
                <a:pPr marL="0" indent="0" algn="l" rtl="0">
                  <a:buNone/>
                </a:pPr>
                <a:endParaRPr lang="en-US" dirty="0"/>
              </a:p>
              <a:p>
                <a:pPr algn="l" rtl="0">
                  <a:buFont typeface="Wingdings" panose="05000000000000000000" pitchFamily="2" charset="2"/>
                  <a:buChar char="§"/>
                </a:pPr>
                <a:r>
                  <a:rPr lang="en-US" dirty="0"/>
                  <a:t>M packages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𝑀</m:t>
                            </m:r>
                          </m:sub>
                        </m:sSub>
                      </m:e>
                    </m:d>
                  </m:oMath>
                </a14:m>
                <a:endParaRPr lang="en-US" dirty="0"/>
              </a:p>
              <a:p>
                <a:pPr marL="0" indent="0" algn="l" rtl="0">
                  <a:buNone/>
                </a:pPr>
                <a:endParaRPr lang="en-US" dirty="0"/>
              </a:p>
              <a:p>
                <a:pPr algn="l" rtl="0">
                  <a:buFont typeface="Wingdings" panose="05000000000000000000" pitchFamily="2" charset="2"/>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 the source vertex of the package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a:p>
                <a:pPr marL="0" indent="0" algn="l" rtl="0">
                  <a:buNone/>
                </a:pPr>
                <a:endParaRPr lang="en-US" dirty="0"/>
              </a:p>
              <a:p>
                <a:pPr algn="l" rtl="0">
                  <a:buFont typeface="Wingdings" panose="05000000000000000000" pitchFamily="2" charset="2"/>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 the destination vertex of the package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b="0"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94537" y="1711842"/>
                <a:ext cx="11002926" cy="4890977"/>
              </a:xfrm>
              <a:blipFill>
                <a:blip r:embed="rId3"/>
                <a:stretch>
                  <a:fillRect l="-998" t="-2120"/>
                </a:stretch>
              </a:blipFill>
              <a:effectLst>
                <a:softEdge rad="203200"/>
              </a:effectLst>
            </p:spPr>
            <p:txBody>
              <a:bodyPr/>
              <a:lstStyle/>
              <a:p>
                <a:r>
                  <a:rPr lang="he-IL">
                    <a:noFill/>
                  </a:rPr>
                  <a:t> </a:t>
                </a:r>
              </a:p>
            </p:txBody>
          </p:sp>
        </mc:Fallback>
      </mc:AlternateContent>
    </p:spTree>
    <p:extLst>
      <p:ext uri="{BB962C8B-B14F-4D97-AF65-F5344CB8AC3E}">
        <p14:creationId xmlns:p14="http://schemas.microsoft.com/office/powerpoint/2010/main" val="297307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Package-Exchange Robot-Routing Problem (PERR) - definition</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4537" y="1711842"/>
                <a:ext cx="11002926"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lstStyle/>
              <a:p>
                <a:pPr algn="l" rtl="0">
                  <a:buFont typeface="Wingdings" panose="05000000000000000000" pitchFamily="2" charset="2"/>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the vertex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at time t = 0 ... ∞</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Plan - assigns a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 to each package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Solution - a plan that satisfies the following conditions:</a:t>
                </a:r>
              </a:p>
              <a:p>
                <a:pPr marL="971550" lvl="1" indent="-514350" algn="l" rtl="0">
                  <a:buFont typeface="+mj-lt"/>
                  <a:buAutoNum type="arabicPeriod"/>
                </a:pPr>
                <a:r>
                  <a:rPr lang="en-US" dirty="0"/>
                  <a:t>For all packages </a:t>
                </a:r>
                <a:r>
                  <a:rPr lang="en-US" dirty="0" err="1"/>
                  <a:t>i</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(0)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endParaRPr lang="en-US" dirty="0"/>
              </a:p>
              <a:p>
                <a:pPr marL="971550" lvl="1" indent="-514350" algn="l" rtl="0">
                  <a:buFont typeface="+mj-lt"/>
                  <a:buAutoNum type="arabicPeriod"/>
                </a:pPr>
                <a:r>
                  <a:rPr lang="en-US" dirty="0"/>
                  <a:t>For all packages </a:t>
                </a:r>
                <a:r>
                  <a:rPr lang="en-US" dirty="0" err="1"/>
                  <a:t>i</a:t>
                </a:r>
                <a:r>
                  <a:rPr lang="en-US" dirty="0"/>
                  <a:t>, there exists a time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such that, for all times t =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is the smallest such time)</a:t>
                </a:r>
              </a:p>
              <a:p>
                <a:pPr marL="971550" lvl="1" indent="-514350" algn="l" rtl="0">
                  <a:buFont typeface="+mj-lt"/>
                  <a:buAutoNum type="arabicPeriod"/>
                </a:pPr>
                <a:r>
                  <a:rPr lang="en-US" dirty="0"/>
                  <a:t>For all packages </a:t>
                </a:r>
                <a:r>
                  <a:rPr lang="en-US" dirty="0" err="1"/>
                  <a:t>i</a:t>
                </a:r>
                <a:r>
                  <a:rPr lang="en-US" dirty="0"/>
                  <a:t> and all times t,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m:rPr>
                            <m:nor/>
                          </m:rPr>
                          <a:rPr lang="en-US" dirty="0"/>
                          <m:t>(</m:t>
                        </m:r>
                        <m:r>
                          <m:rPr>
                            <m:nor/>
                          </m:rPr>
                          <a:rPr lang="en-US" dirty="0"/>
                          <m:t>t</m:t>
                        </m:r>
                        <m:r>
                          <m:rPr>
                            <m:nor/>
                          </m:rPr>
                          <a:rPr lang="en-US" dirty="0"/>
                          <m:t>)</m:t>
                        </m:r>
                        <m:r>
                          <m:rPr>
                            <m:nor/>
                          </m:rPr>
                          <a:rPr lang="en-US" dirty="0"/>
                          <m:t>,</m:t>
                        </m:r>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(t+1)) ∈ E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(t+1)</a:t>
                </a:r>
              </a:p>
              <a:p>
                <a:pPr marL="971550" lvl="1" indent="-514350" algn="l" rtl="0">
                  <a:buFont typeface="+mj-lt"/>
                  <a:buAutoNum type="arabicPeriod"/>
                </a:pPr>
                <a:r>
                  <a:rPr lang="en-US" dirty="0"/>
                  <a:t>For all pairs of different packages </a:t>
                </a:r>
                <a:r>
                  <a:rPr lang="en-US" dirty="0" err="1"/>
                  <a:t>i</a:t>
                </a:r>
                <a:r>
                  <a:rPr lang="en-US" dirty="0"/>
                  <a:t> and j and all times 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a14:m>
                <a:r>
                  <a:rPr lang="en-US" dirty="0"/>
                  <a:t>(t) </a:t>
                </a:r>
              </a:p>
              <a:p>
                <a:pPr marL="971550" lvl="1" indent="-514350" algn="l" rtl="0">
                  <a:buFont typeface="+mj-lt"/>
                  <a:buAutoNum type="arabicPeriod"/>
                </a:pPr>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94537" y="1711842"/>
                <a:ext cx="11002926" cy="4890977"/>
              </a:xfrm>
              <a:blipFill>
                <a:blip r:embed="rId3"/>
                <a:stretch>
                  <a:fillRect l="-998" t="-2120" r="-1109"/>
                </a:stretch>
              </a:blipFill>
              <a:effectLst>
                <a:softEdge rad="203200"/>
              </a:effectLst>
            </p:spPr>
            <p:txBody>
              <a:bodyPr/>
              <a:lstStyle/>
              <a:p>
                <a:r>
                  <a:rPr lang="he-IL">
                    <a:noFill/>
                  </a:rPr>
                  <a:t> </a:t>
                </a:r>
              </a:p>
            </p:txBody>
          </p:sp>
        </mc:Fallback>
      </mc:AlternateContent>
    </p:spTree>
    <p:extLst>
      <p:ext uri="{BB962C8B-B14F-4D97-AF65-F5344CB8AC3E}">
        <p14:creationId xmlns:p14="http://schemas.microsoft.com/office/powerpoint/2010/main" val="400570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Package-Exchange Robot-Routing Problem (PERR) - definition</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4537" y="1711842"/>
                <a:ext cx="11002926"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buFont typeface="Wingdings" panose="05000000000000000000" pitchFamily="2" charset="2"/>
                  <a:buChar char="§"/>
                </a:pPr>
                <a:r>
                  <a:rPr lang="en-US" dirty="0"/>
                  <a:t>Makespan - the time in which the last package reaches its destination,  therefore the makespan of a solution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𝑖</m:t>
                        </m:r>
                      </m:sub>
                    </m:sSub>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a:t>
                </a:r>
              </a:p>
              <a:p>
                <a:pPr marL="0" indent="0" algn="l" rtl="0">
                  <a:buNone/>
                </a:pPr>
                <a:endParaRPr lang="en-US" dirty="0"/>
              </a:p>
              <a:p>
                <a:pPr algn="l" rtl="0">
                  <a:buFont typeface="Wingdings" panose="05000000000000000000" pitchFamily="2" charset="2"/>
                  <a:buChar char="§"/>
                </a:pPr>
                <a:r>
                  <a:rPr lang="en-US" dirty="0"/>
                  <a:t>flowtime - the sum of the times when each package reaches its destination, so the flowtime of the solution is </a:t>
                </a:r>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e>
                    </m:nary>
                  </m:oMath>
                </a14:m>
                <a:r>
                  <a:rPr lang="en-US" dirty="0"/>
                  <a:t> .</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Package exchange - two packages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a14:m>
                <a:r>
                  <a:rPr lang="en-US" dirty="0"/>
                  <a:t> can be exchanged in a single time step:</a:t>
                </a:r>
              </a:p>
              <a:p>
                <a:pPr marL="971550" lvl="1" indent="-514350" algn="l" rtl="0">
                  <a:buFont typeface="+mj-lt"/>
                  <a:buAutoNum type="arabicPeriod"/>
                </a:pPr>
                <a:r>
                  <a:rPr lang="en-US" dirty="0"/>
                  <a:t>If they are at adjacent vertices.</a:t>
                </a:r>
              </a:p>
              <a:p>
                <a:pPr marL="971550" lvl="1" indent="-514350" algn="l" rtl="0">
                  <a:buFont typeface="+mj-lt"/>
                  <a:buAutoNum type="arabicPeriod"/>
                </a:pPr>
                <a:r>
                  <a:rPr lang="en-US" dirty="0"/>
                  <a:t>Formally,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m:rPr>
                        <m:nor/>
                      </m:rPr>
                      <a:rPr lang="en-US" dirty="0"/>
                      <m:t>(</m:t>
                    </m:r>
                    <m:r>
                      <m:rPr>
                        <m:nor/>
                      </m:rPr>
                      <a:rPr lang="en-US" dirty="0"/>
                      <m:t>t</m:t>
                    </m:r>
                    <m:r>
                      <m:rPr>
                        <m:nor/>
                      </m:rPr>
                      <a:rPr lang="en-US" dirty="0"/>
                      <m:t>)</m:t>
                    </m:r>
                    <m:r>
                      <a:rPr lang="en-US" b="0"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m:rPr>
                        <m:nor/>
                      </m:rPr>
                      <a:rPr lang="en-US" dirty="0"/>
                      <m:t>(</m:t>
                    </m:r>
                    <m:r>
                      <m:rPr>
                        <m:nor/>
                      </m:rPr>
                      <a:rPr lang="en-US" dirty="0"/>
                      <m:t>t</m:t>
                    </m:r>
                    <m:r>
                      <m:rPr>
                        <m:nor/>
                      </m:rPr>
                      <a:rPr lang="en-US" b="0" i="0" dirty="0" smtClean="0"/>
                      <m:t>+</m:t>
                    </m:r>
                    <m:r>
                      <m:rPr>
                        <m:nor/>
                      </m:rPr>
                      <a:rPr lang="en-US" b="0" i="0" dirty="0" smtClean="0"/>
                      <m:t>1</m:t>
                    </m:r>
                    <m:r>
                      <m:rPr>
                        <m:nor/>
                      </m:rPr>
                      <a:rPr lang="en-US" dirty="0"/>
                      <m:t>)</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m:rPr>
                        <m:nor/>
                      </m:rPr>
                      <a:rPr lang="en-US" dirty="0"/>
                      <m:t>(</m:t>
                    </m:r>
                    <m:r>
                      <m:rPr>
                        <m:nor/>
                      </m:rPr>
                      <a:rPr lang="en-US" dirty="0"/>
                      <m:t>t</m:t>
                    </m:r>
                    <m:r>
                      <m:rPr>
                        <m:nor/>
                      </m:rPr>
                      <a:rPr lang="en-US" dirty="0"/>
                      <m:t>)</m:t>
                    </m:r>
                    <m:r>
                      <a:rPr lang="en-US" b="0"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m:rPr>
                        <m:nor/>
                      </m:rPr>
                      <a:rPr lang="en-US" dirty="0"/>
                      <m:t>(</m:t>
                    </m:r>
                    <m:r>
                      <m:rPr>
                        <m:nor/>
                      </m:rPr>
                      <a:rPr lang="en-US" dirty="0"/>
                      <m:t>t</m:t>
                    </m:r>
                    <m:r>
                      <m:rPr>
                        <m:nor/>
                      </m:rPr>
                      <a:rPr lang="en-US" b="0" i="0" dirty="0" smtClean="0"/>
                      <m:t>+</m:t>
                    </m:r>
                    <m:r>
                      <m:rPr>
                        <m:nor/>
                      </m:rPr>
                      <a:rPr lang="en-US" b="0" i="0" dirty="0" smtClean="0"/>
                      <m:t>1</m:t>
                    </m:r>
                    <m:r>
                      <m:rPr>
                        <m:nor/>
                      </m:rPr>
                      <a:rPr lang="en-US" dirty="0"/>
                      <m:t>)</m:t>
                    </m:r>
                  </m:oMath>
                </a14:m>
                <a:r>
                  <a:rPr lang="en-US" dirty="0"/>
                  <a:t> at the corresponding time t.</a:t>
                </a:r>
              </a:p>
              <a:p>
                <a:pPr marL="971550" lvl="1" indent="-514350" algn="l" rtl="0">
                  <a:buFont typeface="+mj-lt"/>
                  <a:buAutoNum type="arabicPeriod"/>
                </a:pPr>
                <a:endParaRPr lang="en-US" dirty="0"/>
              </a:p>
              <a:p>
                <a:pPr marL="0" indent="0" algn="l" rtl="0">
                  <a:buNone/>
                </a:pP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94537" y="1711842"/>
                <a:ext cx="11002926" cy="4890977"/>
              </a:xfrm>
              <a:blipFill>
                <a:blip r:embed="rId3"/>
                <a:stretch>
                  <a:fillRect l="-998" t="-2120" r="-166"/>
                </a:stretch>
              </a:blipFill>
              <a:effectLst>
                <a:softEdge rad="203200"/>
              </a:effectLst>
            </p:spPr>
            <p:txBody>
              <a:bodyPr/>
              <a:lstStyle/>
              <a:p>
                <a:r>
                  <a:rPr lang="he-IL">
                    <a:noFill/>
                  </a:rPr>
                  <a:t> </a:t>
                </a:r>
              </a:p>
            </p:txBody>
          </p:sp>
        </mc:Fallback>
      </mc:AlternateContent>
    </p:spTree>
    <p:extLst>
      <p:ext uri="{BB962C8B-B14F-4D97-AF65-F5344CB8AC3E}">
        <p14:creationId xmlns:p14="http://schemas.microsoft.com/office/powerpoint/2010/main" val="388533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a:stretch/>
        </p:blipFill>
        <p:spPr bwMode="auto">
          <a:xfrm>
            <a:off x="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Shape 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07500" y="4566853"/>
            <a:ext cx="9801942" cy="1336826"/>
          </a:xfrm>
        </p:spPr>
        <p:txBody>
          <a:bodyPr vert="horz" lIns="91440" tIns="45720" rIns="91440" bIns="45720" rtlCol="0" anchor="b">
            <a:noAutofit/>
          </a:bodyPr>
          <a:lstStyle/>
          <a:p>
            <a:pPr algn="ctr" rtl="0"/>
            <a:r>
              <a:rPr lang="en-US" sz="4000" dirty="0">
                <a:solidFill>
                  <a:srgbClr val="FFFFFF"/>
                </a:solidFill>
              </a:rPr>
              <a:t>All PERR instances are solvable! </a:t>
            </a:r>
            <a:br>
              <a:rPr lang="en-US" sz="4000" dirty="0">
                <a:solidFill>
                  <a:srgbClr val="FFFFFF"/>
                </a:solidFill>
              </a:rPr>
            </a:br>
            <a:r>
              <a:rPr lang="en-US" sz="4000" dirty="0">
                <a:solidFill>
                  <a:srgbClr val="FFFFFF"/>
                </a:solidFill>
              </a:rPr>
              <a:t>Solutions with polynomial makespans and flowtimes can be found in </a:t>
            </a:r>
            <a:r>
              <a:rPr lang="en-US" sz="4000" b="1" u="sng" dirty="0">
                <a:solidFill>
                  <a:srgbClr val="FFFFFF"/>
                </a:solidFill>
              </a:rPr>
              <a:t>polynomial</a:t>
            </a:r>
            <a:r>
              <a:rPr lang="en-US" sz="4000" dirty="0">
                <a:solidFill>
                  <a:srgbClr val="FFFFFF"/>
                </a:solidFill>
              </a:rPr>
              <a:t> time!</a:t>
            </a:r>
          </a:p>
        </p:txBody>
      </p:sp>
    </p:spTree>
    <p:extLst>
      <p:ext uri="{BB962C8B-B14F-4D97-AF65-F5344CB8AC3E}">
        <p14:creationId xmlns:p14="http://schemas.microsoft.com/office/powerpoint/2010/main" val="55038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Proof:</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275560" y="1233377"/>
                <a:ext cx="6550542"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fontScale="92500" lnSpcReduction="10000"/>
              </a:bodyPr>
              <a:lstStyle/>
              <a:p>
                <a:pPr algn="l" rtl="0">
                  <a:buFont typeface="Wingdings" panose="05000000000000000000" pitchFamily="2" charset="2"/>
                  <a:buChar char="§"/>
                </a:pPr>
                <a:r>
                  <a:rPr lang="en-US" dirty="0"/>
                  <a:t>we assume that all vertices are initially occupied by robots carrying packages.</a:t>
                </a:r>
              </a:p>
              <a:p>
                <a:pPr algn="l" rtl="0">
                  <a:buFont typeface="Wingdings" panose="05000000000000000000" pitchFamily="2" charset="2"/>
                  <a:buChar char="§"/>
                </a:pPr>
                <a:r>
                  <a:rPr lang="en-US" dirty="0"/>
                  <a:t>Let &lt;u . . . w, v&gt; be a shortest path from u to v, where w is the vertex on the path directly before v. </a:t>
                </a:r>
              </a:p>
              <a:p>
                <a:pPr algn="l" rtl="0">
                  <a:buFont typeface="Wingdings" panose="05000000000000000000" pitchFamily="2" charset="2"/>
                  <a:buChar char="§"/>
                </a:pPr>
                <a:r>
                  <a:rPr lang="en-US" dirty="0"/>
                  <a:t>Any two packages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a14:m>
                <a:r>
                  <a:rPr lang="en-US" dirty="0"/>
                  <a:t> can switch vertices without affecting the vertices of the other packages:</a:t>
                </a:r>
              </a:p>
              <a:p>
                <a:pPr marL="971550" lvl="1" indent="-514350" algn="l" rtl="0">
                  <a:buFont typeface="+mj-lt"/>
                  <a:buAutoNum type="arabicPeriod"/>
                </a:pPr>
                <a:r>
                  <a:rPr lang="en-US" dirty="0"/>
                  <a:t>A series of exchange operations along this path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to v (in at most |V|−1 time steps).</a:t>
                </a:r>
              </a:p>
              <a:p>
                <a:pPr marL="971550" lvl="1" indent="-514350" algn="l" rtl="0">
                  <a:buFont typeface="+mj-lt"/>
                  <a:buAutoNum type="arabicPeriod"/>
                </a:pPr>
                <a:r>
                  <a:rPr lang="en-US" dirty="0"/>
                  <a:t>A series of exchange operations against the path &lt;u...w&gt; then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a14:m>
                <a:r>
                  <a:rPr lang="en-US" dirty="0"/>
                  <a:t> to u and every other package on this path back to its original vertex (in at most |V|−2 time steps).</a:t>
                </a:r>
              </a:p>
              <a:p>
                <a:pPr marL="457200" lvl="1" indent="0" algn="l" rtl="0">
                  <a:buNone/>
                </a:pPr>
                <a:endParaRPr lang="en-US" dirty="0"/>
              </a:p>
              <a:p>
                <a:pPr marL="971550" lvl="1" indent="-514350" algn="l" rtl="0">
                  <a:buFont typeface="+mj-lt"/>
                  <a:buAutoNum type="arabicPeriod"/>
                </a:pPr>
                <a:endParaRPr lang="en-US" dirty="0"/>
              </a:p>
              <a:p>
                <a:pPr marL="0" indent="0" algn="l" rtl="0">
                  <a:buNone/>
                </a:pPr>
                <a:endParaRPr lang="en-US" dirty="0"/>
              </a:p>
              <a:p>
                <a:pPr marL="971550" lvl="1" indent="-514350" algn="l" rtl="0">
                  <a:buFont typeface="+mj-lt"/>
                  <a:buAutoNum type="arabicPeriod"/>
                </a:pPr>
                <a:endParaRPr lang="en-US" dirty="0"/>
              </a:p>
              <a:p>
                <a:pPr marL="0" indent="0" algn="l" rtl="0">
                  <a:buNone/>
                </a:pP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Choice>
        <mc:Fallback>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275560" y="1233377"/>
                <a:ext cx="6550542" cy="4890977"/>
              </a:xfrm>
              <a:blipFill>
                <a:blip r:embed="rId3"/>
                <a:stretch>
                  <a:fillRect l="-1395" t="-2491" r="-1023"/>
                </a:stretch>
              </a:blipFill>
              <a:effectLst>
                <a:softEdge rad="203200"/>
              </a:effectLst>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CC5F9BCF-6129-4AD6-89BB-BB21743E4C98}"/>
              </a:ext>
            </a:extLst>
          </p:cNvPr>
          <p:cNvPicPr>
            <a:picLocks noChangeAspect="1"/>
          </p:cNvPicPr>
          <p:nvPr/>
        </p:nvPicPr>
        <p:blipFill>
          <a:blip r:embed="rId4"/>
          <a:stretch>
            <a:fillRect/>
          </a:stretch>
        </p:blipFill>
        <p:spPr>
          <a:xfrm>
            <a:off x="7367457" y="1477926"/>
            <a:ext cx="3878206" cy="27057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3043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8506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Proof:</a:t>
            </a:r>
            <a:endParaRPr lang="he-IL" dirty="0"/>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275560" y="1233377"/>
            <a:ext cx="6890784"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fontScale="92500"/>
          </a:bodyPr>
          <a:lstStyle/>
          <a:p>
            <a:pPr algn="l" rtl="0">
              <a:buFont typeface="Wingdings" panose="05000000000000000000" pitchFamily="2" charset="2"/>
              <a:buChar char="§"/>
            </a:pPr>
            <a:r>
              <a:rPr lang="en-US" dirty="0"/>
              <a:t>Letting two packages switch vertices takes at most (|V| − 1) + (|V| − 2) = 2|V| − 3 time steps.</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all packages can be routed to their destination vertices one at a time.</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The algorithm performs only a polynomial number of operations.</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The makespans and flowtimes of the resulting solutions are also polynomial! □</a:t>
            </a:r>
          </a:p>
          <a:p>
            <a:pPr marL="0" indent="0" algn="l" rtl="0">
              <a:buNone/>
            </a:pPr>
            <a:endParaRPr lang="en-US" dirty="0"/>
          </a:p>
          <a:p>
            <a:pPr marL="971550" lvl="1" indent="-514350" algn="l" rtl="0">
              <a:buFont typeface="+mj-lt"/>
              <a:buAutoNum type="arabicPeriod"/>
            </a:pPr>
            <a:endParaRPr lang="en-US" dirty="0"/>
          </a:p>
          <a:p>
            <a:pPr marL="0" indent="0" algn="l" rtl="0">
              <a:buNone/>
            </a:pP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p:pic>
        <p:nvPicPr>
          <p:cNvPr id="5" name="תמונה 4">
            <a:extLst>
              <a:ext uri="{FF2B5EF4-FFF2-40B4-BE49-F238E27FC236}">
                <a16:creationId xmlns:a16="http://schemas.microsoft.com/office/drawing/2014/main" id="{CC5F9BCF-6129-4AD6-89BB-BB21743E4C98}"/>
              </a:ext>
            </a:extLst>
          </p:cNvPr>
          <p:cNvPicPr>
            <a:picLocks noChangeAspect="1"/>
          </p:cNvPicPr>
          <p:nvPr/>
        </p:nvPicPr>
        <p:blipFill>
          <a:blip r:embed="rId3"/>
          <a:stretch>
            <a:fillRect/>
          </a:stretch>
        </p:blipFill>
        <p:spPr>
          <a:xfrm>
            <a:off x="7580108" y="1562987"/>
            <a:ext cx="3878206" cy="27057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2726055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3125</Words>
  <Application>Microsoft Office PowerPoint</Application>
  <PresentationFormat>מסך רחב</PresentationFormat>
  <Paragraphs>687</Paragraphs>
  <Slides>37</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37</vt:i4>
      </vt:variant>
    </vt:vector>
  </HeadingPairs>
  <TitlesOfParts>
    <vt:vector size="44" baseType="lpstr">
      <vt:lpstr>Arial</vt:lpstr>
      <vt:lpstr>Calibri</vt:lpstr>
      <vt:lpstr>Calibri Light</vt:lpstr>
      <vt:lpstr>Cambria Math</vt:lpstr>
      <vt:lpstr>MathJax_Main</vt:lpstr>
      <vt:lpstr>Wingdings</vt:lpstr>
      <vt:lpstr>ערכת נושא Office</vt:lpstr>
      <vt:lpstr>PERR –  Package-Exchange Robot-Routing Problem </vt:lpstr>
      <vt:lpstr>Overview</vt:lpstr>
      <vt:lpstr>Motivation</vt:lpstr>
      <vt:lpstr>Package-Exchange Robot-Routing Problem (PERR) – formal definition</vt:lpstr>
      <vt:lpstr>Package-Exchange Robot-Routing Problem (PERR) - definition</vt:lpstr>
      <vt:lpstr>Package-Exchange Robot-Routing Problem (PERR) - definition</vt:lpstr>
      <vt:lpstr>All PERR instances are solvable!  Solutions with polynomial makespans and flowtimes can be found in polynomial time!</vt:lpstr>
      <vt:lpstr>Proof:</vt:lpstr>
      <vt:lpstr>Proof:</vt:lpstr>
      <vt:lpstr>upper bounds:</vt:lpstr>
      <vt:lpstr>PERR is NP-hard to approximate within any factor less than 4/3 for makespan minimization and NP-hard to solve for flowtime minimization</vt:lpstr>
      <vt:lpstr>3-SAT problem: reminder</vt:lpstr>
      <vt:lpstr>≤3,=3-SAT problem</vt:lpstr>
      <vt:lpstr>We will construct a PERR instance that has a solution with  makespan=3 if and only if a given ≤3,=3-SAT instance is satisfiable</vt:lpstr>
      <vt:lpstr>For each variable X_i in the ≤3,=3-SAT instance, we construct two “literal” packages, p_iT and p_iF , with source vertices s_iT and s_iF and destination vertices t_iT and t_iF , respectively.</vt:lpstr>
      <vt:lpstr>For each literal package, we construct two paths to get to its destination vertex in three time steps: a “shared” path, and a “private” path.</vt:lpstr>
      <vt:lpstr>The shared paths for p_iT and p_iF intersect at vertex v_i. Only one of the two paths can thus be used if a makespan of three is to be achieved.  Sending literal package p_iT (or p_iF ) along the shared path corresponds to assigning True (or False) to X_i in the ≤3,=3-SAT instance.</vt:lpstr>
      <vt:lpstr>For each clause C_j in the ≤3,=3-SAT instance, we construct a “clause” package p_j with source vertex c_j and destination vertex d_j .</vt:lpstr>
      <vt:lpstr>The ≤3,=3-SAT instance has multiple (but at most three) “clause” paths to get to its destination vertex in 3 time steps, which have a one-to-one correspondence to the literals in c_j.</vt:lpstr>
      <vt:lpstr>Every literal x_i(or 〖"¬" x〗_i) can appear in at most two clauses. If c_j is the first clause that it appears in, then the clause path is &lt; c_j , w_iT , b_j , d_j &gt; (or &lt; c_j , w_iF , b_j , d_j &gt; ). If c_j is the second clause that it appears in, a vertex a_j is introduced and the clause path is instead &lt; c_j , a_j , x_iT , d_j &gt; (or &lt; c_j , a_j , x_iF , d_j &gt; ).</vt:lpstr>
      <vt:lpstr>The clause path of each c_j with respect to any literal in that clause and the private path of the literal intersect. Only one of the two paths can thus be used if a makespan of three is to be achieved.</vt:lpstr>
      <vt:lpstr>Suppose that a satisfying assignment to the ≤3,=3-SAT instance exists. Then, a solution with makespan three is obtained by sending literal packages of true literals along their shared paths, the other literal packages along their private paths and clause packages along the clause paths corresponding to one of the true literals in those clauses.</vt:lpstr>
      <vt:lpstr>, suppose that a solution with makespan=3 exists. Then, each clause package traverses the clause path corresponding to one of the literals in that clause, and the corresponding literal package traverses its shared path.</vt:lpstr>
      <vt:lpstr>Since the packages of a literal and its complement cannot both use their shared path if a makespan=3 is to be achieved, we can assign True to every literal whose package uses its shared path without assigning True to both the uncomplemented and complemented literals.</vt:lpstr>
      <vt:lpstr>If the packages of both literals use their private paths, we can assign True to any one of the literals and False to the other one. A solution to the PERR instance with makespan three thus yields a satisfying assignment to the ≤3,=3-SAT instance!</vt:lpstr>
      <vt:lpstr>Conclusions</vt:lpstr>
      <vt:lpstr>Generalization</vt:lpstr>
      <vt:lpstr>Generalization</vt:lpstr>
      <vt:lpstr>Experimental results</vt:lpstr>
      <vt:lpstr>MAPF VS PERR</vt:lpstr>
      <vt:lpstr>The scalability of PERR optimal solver</vt:lpstr>
      <vt:lpstr>The scalability of PERR optimal solver</vt:lpstr>
      <vt:lpstr>Real game map</vt:lpstr>
      <vt:lpstr>Summery</vt:lpstr>
      <vt:lpstr>Summery</vt:lpstr>
      <vt:lpstr>Future R&amp;D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PERR –  Package-Exchange Robot-Routing Problem </dc:title>
  <dc:creator>Hanna Keller</dc:creator>
  <cp:lastModifiedBy>Hanna Keller</cp:lastModifiedBy>
  <cp:revision>41</cp:revision>
  <dcterms:created xsi:type="dcterms:W3CDTF">2022-04-23T18:55:37Z</dcterms:created>
  <dcterms:modified xsi:type="dcterms:W3CDTF">2022-04-24T07:13:23Z</dcterms:modified>
</cp:coreProperties>
</file>