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4" r:id="rId6"/>
    <p:sldId id="277" r:id="rId7"/>
    <p:sldId id="290" r:id="rId8"/>
    <p:sldId id="291" r:id="rId9"/>
    <p:sldId id="293" r:id="rId10"/>
    <p:sldId id="28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20B032-4FC5-443B-B858-DB4B3088BEE9}" type="datetime1">
              <a:rPr lang="es-ES" smtClean="0"/>
              <a:t>06/04/2025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BB1E8-FFB4-4CE9-8FFB-DCF486277706}" type="datetime1">
              <a:rPr lang="es-ES" smtClean="0"/>
              <a:pPr/>
              <a:t>06/04/2025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8474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454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0824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E0F5B44-CA2A-3331-837E-3A5AEEDF8124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5628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7555823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3961892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312527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10290883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73917588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59423349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47357228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23703959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4" name="Marcador de fecha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15" name="Marcador de pie de página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16" name="Marcador de número de diapositiva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uatro conteni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Marcador de fecha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22" name="Marcador de pie de página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23" name="Marcador de número de diapositiva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88169561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de la izquierd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Marcador de fecha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Marcador de pie de página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16" name="Marcador de número de diapositiva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atro contenido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2</a:t>
            </a:r>
          </a:p>
        </p:txBody>
      </p:sp>
      <p:sp>
        <p:nvSpPr>
          <p:cNvPr id="13" name="Marcador de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3</a:t>
            </a:r>
          </a:p>
        </p:txBody>
      </p:sp>
      <p:sp>
        <p:nvSpPr>
          <p:cNvPr id="15" name="Marcador de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Viñeta 4</a:t>
            </a:r>
          </a:p>
        </p:txBody>
      </p:sp>
      <p:sp>
        <p:nvSpPr>
          <p:cNvPr id="21" name="Marcador de posición de imagen en línea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US" noProof="0"/>
              <a:t>Click icon to add online image</a:t>
            </a:r>
            <a:endParaRPr lang="es-ES" noProof="0"/>
          </a:p>
        </p:txBody>
      </p:sp>
      <p:sp>
        <p:nvSpPr>
          <p:cNvPr id="22" name="Marcador de posición de imagen en línea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US" noProof="0"/>
              <a:t>Click icon to add online image</a:t>
            </a:r>
            <a:endParaRPr lang="es-ES" noProof="0"/>
          </a:p>
        </p:txBody>
      </p:sp>
      <p:sp>
        <p:nvSpPr>
          <p:cNvPr id="23" name="Marcador de posición de imagen en línea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US" noProof="0"/>
              <a:t>Click icon to add online image</a:t>
            </a:r>
            <a:endParaRPr lang="es-ES" noProof="0"/>
          </a:p>
        </p:txBody>
      </p:sp>
      <p:sp>
        <p:nvSpPr>
          <p:cNvPr id="24" name="Marcador de posición de imagen en línea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US" noProof="0"/>
              <a:t>Click icon to add online image</a:t>
            </a:r>
            <a:endParaRPr lang="es-ES" noProof="0"/>
          </a:p>
        </p:txBody>
      </p:sp>
      <p:sp>
        <p:nvSpPr>
          <p:cNvPr id="25" name="Marcador de fecha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26" name="Marcador de pie de página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27" name="Marcador de número de diapositiva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gram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4" name="Marcador de texto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6" name="Marcador de texto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7" name="Marcador de texto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8" name="Marcador de texto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9" name="Marcador de texto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0" name="Marcador de texto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5" name="Marcador de texto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6" name="Marcador de texto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7" name="Marcador de texto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8" name="Marcador de texto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9" name="Marcador de texto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Marcador de fecha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42" name="Marcador de pie de página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43" name="Marcador de número de diapositiva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la secció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l equip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6" name="Marcador de posición de imagen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7" name="Marcador de posición de imagen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8" name="Marcador de posición de imagen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9" name="Marcador de posición de imagen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11" name="Marcador de texto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2" name="Marcador de texto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6" name="Marcador de texto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17" name="Marcador de texto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19" name="Marcador de texto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0" name="Marcador de texto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2" name="Marcador de texto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23" name="Marcador de texto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4" name="Marcador de fecha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25" name="Marcador de pie de página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26" name="Marcador de número de diapositiva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28350854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6235530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9222548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3201913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353811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5376424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/>
              <a:t>29/7/20XX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7229556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6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29/7/20XX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Orientación de empleados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26565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677" r:id="rId18"/>
    <p:sldLayoutId id="2147483674" r:id="rId19"/>
    <p:sldLayoutId id="2147483671" r:id="rId20"/>
    <p:sldLayoutId id="2147483661" r:id="rId21"/>
    <p:sldLayoutId id="2147483670" r:id="rId22"/>
    <p:sldLayoutId id="2147483651" r:id="rId23"/>
    <p:sldLayoutId id="2147483672" r:id="rId2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1122363"/>
            <a:ext cx="5851152" cy="2387600"/>
          </a:xfrm>
        </p:spPr>
        <p:txBody>
          <a:bodyPr rtlCol="0"/>
          <a:lstStyle/>
          <a:p>
            <a:pPr rtl="0"/>
            <a:r>
              <a:rPr lang="es-ES" dirty="0"/>
              <a:t>Clases en Java: </a:t>
            </a:r>
            <a:r>
              <a:rPr lang="es-ES" dirty="0" err="1"/>
              <a:t>Map</a:t>
            </a:r>
            <a:r>
              <a:rPr lang="es-ES" dirty="0"/>
              <a:t>, </a:t>
            </a:r>
            <a:r>
              <a:rPr lang="es-ES" dirty="0" err="1"/>
              <a:t>HashMap</a:t>
            </a:r>
            <a:r>
              <a:rPr lang="es-ES" dirty="0"/>
              <a:t> y </a:t>
            </a:r>
            <a:r>
              <a:rPr lang="es-ES" dirty="0" err="1"/>
              <a:t>HashSet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/>
              <a:t>Estructura de datos </a:t>
            </a:r>
          </a:p>
          <a:p>
            <a:pPr rtl="0"/>
            <a:r>
              <a:rPr lang="es-ES" dirty="0"/>
              <a:t>Profesor Hugo Ortiz</a:t>
            </a:r>
          </a:p>
          <a:p>
            <a:pPr rtl="0"/>
            <a:r>
              <a:rPr lang="es-ES" dirty="0"/>
              <a:t>Universidad Manuela Beltran 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B90E9-5CEE-4E4F-90F9-2CE3D913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Introducción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DF4BB2-624B-43EE-8846-5659141CC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dirty="0"/>
              <a:t>Las colecciones en Java son estructuras de datos que periten almacenar y manipular </a:t>
            </a:r>
            <a:r>
              <a:rPr lang="es-ES" dirty="0" err="1"/>
              <a:t>grupod</a:t>
            </a:r>
            <a:r>
              <a:rPr lang="es-ES" dirty="0"/>
              <a:t> de objetos.</a:t>
            </a:r>
            <a:br>
              <a:rPr lang="es-ES" dirty="0"/>
            </a:br>
            <a:br>
              <a:rPr lang="es-ES" dirty="0"/>
            </a:br>
            <a:r>
              <a:rPr lang="es-ES" dirty="0"/>
              <a:t>Proporcionan una forma eficiente de gestionar datos, facilitando operaciones como la búsqueda, inserción y eliminación. </a:t>
            </a:r>
            <a:br>
              <a:rPr lang="es-ES" dirty="0"/>
            </a:br>
            <a:br>
              <a:rPr lang="es-ES" dirty="0"/>
            </a:br>
            <a:r>
              <a:rPr lang="es-ES" dirty="0"/>
              <a:t>Aquí explicaremos tres clases importantes  </a:t>
            </a:r>
            <a:r>
              <a:rPr lang="es-ES" dirty="0" err="1"/>
              <a:t>Map</a:t>
            </a:r>
            <a:r>
              <a:rPr lang="es-ES" dirty="0"/>
              <a:t>, </a:t>
            </a:r>
            <a:r>
              <a:rPr lang="es-ES" dirty="0" err="1"/>
              <a:t>HashMap</a:t>
            </a:r>
            <a:r>
              <a:rPr lang="es-ES" dirty="0"/>
              <a:t> y </a:t>
            </a:r>
            <a:r>
              <a:rPr lang="es-ES" dirty="0" err="1"/>
              <a:t>HashSet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675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35025"/>
            <a:ext cx="5684520" cy="779142"/>
          </a:xfrm>
        </p:spPr>
        <p:txBody>
          <a:bodyPr rtlCol="0"/>
          <a:lstStyle/>
          <a:p>
            <a:pPr algn="ctr" rtl="0"/>
            <a:r>
              <a:rPr lang="es-ES" dirty="0"/>
              <a:t>Clase </a:t>
            </a:r>
            <a:r>
              <a:rPr lang="es-ES" dirty="0" err="1"/>
              <a:t>Map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810" y="4583139"/>
            <a:ext cx="5984390" cy="3693319"/>
          </a:xfrm>
        </p:spPr>
        <p:txBody>
          <a:bodyPr vert="horz" lIns="91440" tIns="45720" rIns="91440" bIns="45720" numCol="2" rtlCol="0" anchor="t">
            <a:normAutofit/>
          </a:bodyPr>
          <a:lstStyle/>
          <a:p>
            <a:pPr algn="just" rtl="0"/>
            <a:br>
              <a:rPr lang="es-ES" b="1" dirty="0"/>
            </a:b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55C879A-B3B0-8814-2796-668B34E56B62}"/>
              </a:ext>
            </a:extLst>
          </p:cNvPr>
          <p:cNvSpPr txBox="1"/>
          <p:nvPr/>
        </p:nvSpPr>
        <p:spPr>
          <a:xfrm>
            <a:off x="6087035" y="1299191"/>
            <a:ext cx="514619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b="1" dirty="0"/>
              <a:t>Métodos principales: </a:t>
            </a:r>
          </a:p>
          <a:p>
            <a:pPr algn="l" rtl="0"/>
            <a:endParaRPr lang="es-ES" b="1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CO" b="1" dirty="0" err="1"/>
              <a:t>put</a:t>
            </a:r>
            <a:r>
              <a:rPr lang="es-CO" b="1" dirty="0"/>
              <a:t>(K </a:t>
            </a:r>
            <a:r>
              <a:rPr lang="es-CO" b="1" dirty="0" err="1"/>
              <a:t>key</a:t>
            </a:r>
            <a:r>
              <a:rPr lang="es-CO" b="1" dirty="0"/>
              <a:t>, V </a:t>
            </a:r>
            <a:r>
              <a:rPr lang="es-CO" b="1" dirty="0" err="1"/>
              <a:t>value</a:t>
            </a:r>
            <a:r>
              <a:rPr lang="es-CO" b="1" dirty="0"/>
              <a:t>)</a:t>
            </a:r>
            <a:r>
              <a:rPr lang="es-CO" dirty="0"/>
              <a:t> Asocia el valor especificado con la clave especificada.</a:t>
            </a:r>
            <a:br>
              <a:rPr lang="es-CO" dirty="0"/>
            </a:br>
            <a:r>
              <a:rPr lang="es-CO" dirty="0" err="1"/>
              <a:t>get</a:t>
            </a:r>
            <a:r>
              <a:rPr lang="es-CO" dirty="0"/>
              <a:t>(</a:t>
            </a:r>
            <a:r>
              <a:rPr lang="es-CO" dirty="0" err="1"/>
              <a:t>Object</a:t>
            </a:r>
            <a:r>
              <a:rPr lang="es-CO" dirty="0"/>
              <a:t> </a:t>
            </a:r>
            <a:r>
              <a:rPr lang="es-CO" dirty="0" err="1"/>
              <a:t>key</a:t>
            </a:r>
            <a:r>
              <a:rPr lang="es-CO" dirty="0"/>
              <a:t>): Devuelve el valor al que está asociada la clave especificada.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CO" b="1" dirty="0" err="1"/>
              <a:t>remove</a:t>
            </a:r>
            <a:r>
              <a:rPr lang="es-CO" b="1" dirty="0"/>
              <a:t>(</a:t>
            </a:r>
            <a:r>
              <a:rPr lang="es-CO" b="1" dirty="0" err="1"/>
              <a:t>Object</a:t>
            </a:r>
            <a:r>
              <a:rPr lang="es-CO" b="1" dirty="0"/>
              <a:t> </a:t>
            </a:r>
            <a:r>
              <a:rPr lang="es-CO" b="1" dirty="0" err="1"/>
              <a:t>key</a:t>
            </a:r>
            <a:r>
              <a:rPr lang="es-CO" b="1" dirty="0"/>
              <a:t>): </a:t>
            </a:r>
            <a:r>
              <a:rPr lang="es-CO" dirty="0"/>
              <a:t>Elimina la clave (y su valor asociado) del mapa.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CO" b="1" dirty="0" err="1"/>
              <a:t>keySet</a:t>
            </a:r>
            <a:r>
              <a:rPr lang="es-CO" b="1" dirty="0"/>
              <a:t>(): </a:t>
            </a:r>
            <a:r>
              <a:rPr lang="es-CO" dirty="0"/>
              <a:t>Devuelve un conjunto de las claves contenidas en el mapa.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CO" b="1" dirty="0" err="1"/>
              <a:t>values</a:t>
            </a:r>
            <a:r>
              <a:rPr lang="es-CO" b="1" dirty="0"/>
              <a:t>(): </a:t>
            </a:r>
            <a:r>
              <a:rPr lang="es-CO" dirty="0"/>
              <a:t>Devuelve una colección de los valores contenidos en el mapa.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CO" b="1" dirty="0" err="1"/>
              <a:t>entrySet</a:t>
            </a:r>
            <a:r>
              <a:rPr lang="es-CO" b="1" dirty="0"/>
              <a:t>(): </a:t>
            </a:r>
            <a:r>
              <a:rPr lang="es-CO" dirty="0"/>
              <a:t>Devuelve un conjunto de las entradas (pares clave-valor) contenidas en el mapa.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B50243F-3264-256A-E77A-FA488E3C12A3}"/>
              </a:ext>
            </a:extLst>
          </p:cNvPr>
          <p:cNvSpPr txBox="1"/>
          <p:nvPr/>
        </p:nvSpPr>
        <p:spPr>
          <a:xfrm>
            <a:off x="940845" y="2356354"/>
            <a:ext cx="51461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Definición: </a:t>
            </a:r>
            <a:r>
              <a:rPr lang="es-ES" dirty="0"/>
              <a:t>es una interfaz que representa una colección de pares Clave-valor.</a:t>
            </a:r>
          </a:p>
          <a:p>
            <a:r>
              <a:rPr lang="es-ES" dirty="0"/>
              <a:t>No tiene una clase padre directa, pero extiende “</a:t>
            </a:r>
            <a:r>
              <a:rPr lang="es-ES" dirty="0" err="1"/>
              <a:t>colection</a:t>
            </a:r>
            <a:r>
              <a:rPr lang="es-ES" dirty="0"/>
              <a:t>” indirectamente.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BEC14C6-AD81-94BC-E4A5-7DA97F7F0503}"/>
              </a:ext>
            </a:extLst>
          </p:cNvPr>
          <p:cNvSpPr txBox="1"/>
          <p:nvPr/>
        </p:nvSpPr>
        <p:spPr>
          <a:xfrm>
            <a:off x="940845" y="3976847"/>
            <a:ext cx="51461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Uso: </a:t>
            </a:r>
            <a:r>
              <a:rPr lang="es-ES" dirty="0"/>
              <a:t>Se utiliza para almacenar datos en forma de pares Clave valor, donde cada clave es única. </a:t>
            </a:r>
            <a:br>
              <a:rPr lang="es-ES" dirty="0"/>
            </a:br>
            <a:r>
              <a:rPr lang="es-ES" dirty="0"/>
              <a:t>No tiene atributos específicos, ya que es una interfaz.</a:t>
            </a:r>
          </a:p>
          <a:p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FA995-AD74-6747-9C60-9ABB162A7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36525"/>
            <a:ext cx="5684520" cy="753145"/>
          </a:xfrm>
        </p:spPr>
        <p:txBody>
          <a:bodyPr/>
          <a:lstStyle/>
          <a:p>
            <a:pPr algn="ctr"/>
            <a:r>
              <a:rPr lang="es-CO" dirty="0"/>
              <a:t>Clase HashMap</a:t>
            </a:r>
            <a:endParaRPr lang="es-419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C18C557-67C6-EEDB-C576-C646DD2E59E1}"/>
              </a:ext>
            </a:extLst>
          </p:cNvPr>
          <p:cNvSpPr txBox="1"/>
          <p:nvPr/>
        </p:nvSpPr>
        <p:spPr>
          <a:xfrm>
            <a:off x="6006352" y="1374339"/>
            <a:ext cx="541468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effectLst/>
                <a:latin typeface="Skeena (Cuerpo)"/>
              </a:rPr>
              <a:t>Métodos Principales:</a:t>
            </a:r>
            <a:br>
              <a:rPr lang="es-CO" b="1" i="0" dirty="0">
                <a:effectLst/>
                <a:latin typeface="Skeena (Cuerpo)"/>
              </a:rPr>
            </a:br>
            <a:endParaRPr lang="es-CO" b="1" i="0" dirty="0">
              <a:effectLst/>
              <a:latin typeface="Skeena (Cuerpo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b="1" i="0" dirty="0" err="1">
                <a:effectLst/>
                <a:latin typeface="Skeena (Cuerpo)"/>
              </a:rPr>
              <a:t>put</a:t>
            </a:r>
            <a:r>
              <a:rPr lang="es-CO" b="1" i="0" dirty="0">
                <a:effectLst/>
                <a:latin typeface="Skeena (Cuerpo)"/>
              </a:rPr>
              <a:t>(K </a:t>
            </a:r>
            <a:r>
              <a:rPr lang="es-CO" b="1" i="0" dirty="0" err="1">
                <a:effectLst/>
                <a:latin typeface="Skeena (Cuerpo)"/>
              </a:rPr>
              <a:t>key</a:t>
            </a:r>
            <a:r>
              <a:rPr lang="es-CO" b="1" i="0" dirty="0">
                <a:effectLst/>
                <a:latin typeface="Skeena (Cuerpo)"/>
              </a:rPr>
              <a:t>, V </a:t>
            </a:r>
            <a:r>
              <a:rPr lang="es-CO" b="1" i="0" dirty="0" err="1">
                <a:effectLst/>
                <a:latin typeface="Skeena (Cuerpo)"/>
              </a:rPr>
              <a:t>value</a:t>
            </a:r>
            <a:r>
              <a:rPr lang="es-CO" b="1" i="0" dirty="0">
                <a:effectLst/>
                <a:latin typeface="Skeena (Cuerpo)"/>
              </a:rPr>
              <a:t>): </a:t>
            </a:r>
            <a:r>
              <a:rPr lang="es-CO" i="0" dirty="0">
                <a:effectLst/>
                <a:latin typeface="Skeena (Cuerpo)"/>
              </a:rPr>
              <a:t>Inserta un par clave-valor en el mapa.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CO" i="0" dirty="0">
              <a:effectLst/>
              <a:latin typeface="Skeena (Cuerpo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b="1" i="0" dirty="0" err="1">
                <a:effectLst/>
                <a:latin typeface="Skeena (Cuerpo)"/>
              </a:rPr>
              <a:t>get</a:t>
            </a:r>
            <a:r>
              <a:rPr lang="es-CO" b="1" i="0" dirty="0">
                <a:effectLst/>
                <a:latin typeface="Skeena (Cuerpo)"/>
              </a:rPr>
              <a:t>(</a:t>
            </a:r>
            <a:r>
              <a:rPr lang="es-CO" b="1" i="0" dirty="0" err="1">
                <a:effectLst/>
                <a:latin typeface="Skeena (Cuerpo)"/>
              </a:rPr>
              <a:t>Object</a:t>
            </a:r>
            <a:r>
              <a:rPr lang="es-CO" b="1" i="0" dirty="0">
                <a:effectLst/>
                <a:latin typeface="Skeena (Cuerpo)"/>
              </a:rPr>
              <a:t> </a:t>
            </a:r>
            <a:r>
              <a:rPr lang="es-CO" b="1" i="0" dirty="0" err="1">
                <a:effectLst/>
                <a:latin typeface="Skeena (Cuerpo)"/>
              </a:rPr>
              <a:t>key</a:t>
            </a:r>
            <a:r>
              <a:rPr lang="es-CO" b="1" i="0" dirty="0">
                <a:effectLst/>
                <a:latin typeface="Skeena (Cuerpo)"/>
              </a:rPr>
              <a:t>): </a:t>
            </a:r>
            <a:r>
              <a:rPr lang="es-CO" i="0" dirty="0">
                <a:effectLst/>
                <a:latin typeface="Skeena (Cuerpo)"/>
              </a:rPr>
              <a:t>Recupera el valor asociado a la clave.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CO" i="0" dirty="0">
              <a:effectLst/>
              <a:latin typeface="Skeena (Cuerpo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b="1" i="0" dirty="0" err="1">
                <a:effectLst/>
                <a:latin typeface="Skeena (Cuerpo)"/>
              </a:rPr>
              <a:t>remove</a:t>
            </a:r>
            <a:r>
              <a:rPr lang="es-CO" b="1" i="0" dirty="0">
                <a:effectLst/>
                <a:latin typeface="Skeena (Cuerpo)"/>
              </a:rPr>
              <a:t>(</a:t>
            </a:r>
            <a:r>
              <a:rPr lang="es-CO" b="1" i="0" dirty="0" err="1">
                <a:effectLst/>
                <a:latin typeface="Skeena (Cuerpo)"/>
              </a:rPr>
              <a:t>Object</a:t>
            </a:r>
            <a:r>
              <a:rPr lang="es-CO" b="1" i="0" dirty="0">
                <a:effectLst/>
                <a:latin typeface="Skeena (Cuerpo)"/>
              </a:rPr>
              <a:t> </a:t>
            </a:r>
            <a:r>
              <a:rPr lang="es-CO" b="1" i="0" dirty="0" err="1">
                <a:effectLst/>
                <a:latin typeface="Skeena (Cuerpo)"/>
              </a:rPr>
              <a:t>key</a:t>
            </a:r>
            <a:r>
              <a:rPr lang="es-CO" b="1" i="0" dirty="0">
                <a:effectLst/>
                <a:latin typeface="Skeena (Cuerpo)"/>
              </a:rPr>
              <a:t>):</a:t>
            </a:r>
            <a:r>
              <a:rPr lang="es-CO" i="0" dirty="0">
                <a:effectLst/>
                <a:latin typeface="Skeena (Cuerpo)"/>
              </a:rPr>
              <a:t> Elimina el par clave-valor del mapa.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CO" i="0" dirty="0">
              <a:effectLst/>
              <a:latin typeface="Skeena (Cuerpo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b="1" i="0" dirty="0" err="1">
                <a:effectLst/>
                <a:latin typeface="Skeena (Cuerpo)"/>
              </a:rPr>
              <a:t>containsKey</a:t>
            </a:r>
            <a:r>
              <a:rPr lang="es-CO" b="1" i="0" dirty="0">
                <a:effectLst/>
                <a:latin typeface="Skeena (Cuerpo)"/>
              </a:rPr>
              <a:t>(</a:t>
            </a:r>
            <a:r>
              <a:rPr lang="es-CO" b="1" i="0" dirty="0" err="1">
                <a:effectLst/>
                <a:latin typeface="Skeena (Cuerpo)"/>
              </a:rPr>
              <a:t>Object</a:t>
            </a:r>
            <a:r>
              <a:rPr lang="es-CO" b="1" i="0" dirty="0">
                <a:effectLst/>
                <a:latin typeface="Skeena (Cuerpo)"/>
              </a:rPr>
              <a:t> </a:t>
            </a:r>
            <a:r>
              <a:rPr lang="es-CO" b="1" i="0" dirty="0" err="1">
                <a:effectLst/>
                <a:latin typeface="Skeena (Cuerpo)"/>
              </a:rPr>
              <a:t>key</a:t>
            </a:r>
            <a:r>
              <a:rPr lang="es-CO" b="1" i="0" dirty="0">
                <a:effectLst/>
                <a:latin typeface="Skeena (Cuerpo)"/>
              </a:rPr>
              <a:t>): </a:t>
            </a:r>
            <a:r>
              <a:rPr lang="es-CO" i="0" dirty="0">
                <a:effectLst/>
                <a:latin typeface="Skeena (Cuerpo)"/>
              </a:rPr>
              <a:t>Verifica si una clave está presente en el mapa.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CO" i="0" dirty="0">
              <a:effectLst/>
              <a:latin typeface="Skeena (Cuerpo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b="1" i="0" dirty="0" err="1">
                <a:effectLst/>
                <a:latin typeface="Skeena (Cuerpo)"/>
              </a:rPr>
              <a:t>size</a:t>
            </a:r>
            <a:r>
              <a:rPr lang="es-CO" b="1" i="0" dirty="0">
                <a:effectLst/>
                <a:latin typeface="Skeena (Cuerpo)"/>
              </a:rPr>
              <a:t>(): </a:t>
            </a:r>
            <a:r>
              <a:rPr lang="es-CO" i="0" dirty="0">
                <a:effectLst/>
                <a:latin typeface="Skeena (Cuerpo)"/>
              </a:rPr>
              <a:t>Devuelve el número de pares clave-valor en el mapa.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CO" i="0" dirty="0">
              <a:effectLst/>
              <a:latin typeface="Skeena (Cuerpo)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b="1" i="0" dirty="0" err="1">
                <a:effectLst/>
                <a:latin typeface="Skeena (Cuerpo)"/>
              </a:rPr>
              <a:t>clear</a:t>
            </a:r>
            <a:r>
              <a:rPr lang="es-CO" b="1" i="0" dirty="0">
                <a:effectLst/>
                <a:latin typeface="Skeena (Cuerpo)"/>
              </a:rPr>
              <a:t>(): </a:t>
            </a:r>
            <a:r>
              <a:rPr lang="es-CO" i="0" dirty="0">
                <a:effectLst/>
                <a:latin typeface="Skeena (Cuerpo)"/>
              </a:rPr>
              <a:t>Elimina todas las entradas del mapa.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7B8EEEC-09A1-77C1-2EF7-AAFBD6AC75C8}"/>
              </a:ext>
            </a:extLst>
          </p:cNvPr>
          <p:cNvSpPr txBox="1"/>
          <p:nvPr/>
        </p:nvSpPr>
        <p:spPr>
          <a:xfrm>
            <a:off x="699248" y="3217029"/>
            <a:ext cx="530710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Clase Padre: </a:t>
            </a:r>
            <a:r>
              <a:rPr lang="es-ES" dirty="0"/>
              <a:t>Extiende ´</a:t>
            </a:r>
            <a:r>
              <a:rPr lang="es-ES" dirty="0" err="1"/>
              <a:t>AbstractMap</a:t>
            </a:r>
            <a:r>
              <a:rPr lang="es-ES" dirty="0"/>
              <a:t>´ y implementa ´</a:t>
            </a:r>
            <a:r>
              <a:rPr lang="es-ES" dirty="0" err="1"/>
              <a:t>Map</a:t>
            </a:r>
            <a:r>
              <a:rPr lang="es-ES" dirty="0"/>
              <a:t>´.</a:t>
            </a:r>
          </a:p>
          <a:p>
            <a:br>
              <a:rPr lang="es-ES" dirty="0"/>
            </a:br>
            <a:r>
              <a:rPr lang="es-ES" b="1" dirty="0"/>
              <a:t>Uso: </a:t>
            </a:r>
            <a:r>
              <a:rPr lang="es-ES" dirty="0"/>
              <a:t>Se utiliza para almacenar pares clave-valor, permitiendo acceso rápido a los elementos.</a:t>
            </a:r>
          </a:p>
          <a:p>
            <a:br>
              <a:rPr lang="es-ES" dirty="0"/>
            </a:br>
            <a:r>
              <a:rPr lang="es-ES" b="1" dirty="0"/>
              <a:t>Atributos:´ </a:t>
            </a:r>
            <a:r>
              <a:rPr lang="es-ES" dirty="0" err="1"/>
              <a:t>threshold</a:t>
            </a:r>
            <a:r>
              <a:rPr lang="es-ES" dirty="0"/>
              <a:t>´ Capacidad máxima antes de redimensionar.´</a:t>
            </a:r>
            <a:r>
              <a:rPr lang="es-ES" dirty="0" err="1"/>
              <a:t>loadFactor</a:t>
            </a:r>
            <a:r>
              <a:rPr lang="es-ES" dirty="0"/>
              <a:t>´ Factor de carga que determina cuándo se debe redimensionar.</a:t>
            </a:r>
            <a:br>
              <a:rPr lang="es-ES" dirty="0"/>
            </a:br>
            <a:br>
              <a:rPr lang="es-ES" dirty="0"/>
            </a:b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9F4A17C-A594-5113-EC17-19652F50DFB7}"/>
              </a:ext>
            </a:extLst>
          </p:cNvPr>
          <p:cNvSpPr txBox="1"/>
          <p:nvPr/>
        </p:nvSpPr>
        <p:spPr>
          <a:xfrm>
            <a:off x="699248" y="1721753"/>
            <a:ext cx="53071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Definición: </a:t>
            </a:r>
            <a:r>
              <a:rPr lang="es-ES" dirty="0"/>
              <a:t>es una implementación de la interfaz </a:t>
            </a:r>
            <a:r>
              <a:rPr lang="es-ES" dirty="0" err="1"/>
              <a:t>Map</a:t>
            </a:r>
            <a:r>
              <a:rPr lang="es-ES" dirty="0"/>
              <a:t> que utiliza una tabla hash para almacenar los pares clave valor.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922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DABE-3F42-FE6B-837C-866009F7C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89415"/>
            <a:ext cx="5684520" cy="726251"/>
          </a:xfrm>
        </p:spPr>
        <p:txBody>
          <a:bodyPr/>
          <a:lstStyle/>
          <a:p>
            <a:pPr algn="ctr"/>
            <a:r>
              <a:rPr lang="es-CO" dirty="0"/>
              <a:t>Clase Hashset</a:t>
            </a:r>
            <a:endParaRPr lang="es-419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9EF8969-9077-7ECA-49AB-09A49A83D956}"/>
              </a:ext>
            </a:extLst>
          </p:cNvPr>
          <p:cNvSpPr txBox="1"/>
          <p:nvPr/>
        </p:nvSpPr>
        <p:spPr>
          <a:xfrm>
            <a:off x="6239883" y="1570090"/>
            <a:ext cx="554915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dirty="0"/>
              <a:t>Métodos principales:</a:t>
            </a:r>
          </a:p>
          <a:p>
            <a:pPr algn="l"/>
            <a:endParaRPr lang="es-CO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b="1" dirty="0"/>
              <a:t>add(E e):</a:t>
            </a:r>
            <a:r>
              <a:rPr lang="es-CO" dirty="0"/>
              <a:t> Agrega un elemento al conjunto. Si el elemento ya existe, no se agrega.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C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b="1" dirty="0" err="1"/>
              <a:t>remove</a:t>
            </a:r>
            <a:r>
              <a:rPr lang="es-CO" b="1" dirty="0"/>
              <a:t>(</a:t>
            </a:r>
            <a:r>
              <a:rPr lang="es-CO" b="1" dirty="0" err="1"/>
              <a:t>Object</a:t>
            </a:r>
            <a:r>
              <a:rPr lang="es-CO" b="1" dirty="0"/>
              <a:t> o): </a:t>
            </a:r>
            <a:r>
              <a:rPr lang="es-CO" dirty="0"/>
              <a:t>Elimina un elemento del conjunto.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b="1" dirty="0" err="1"/>
              <a:t>contains</a:t>
            </a:r>
            <a:r>
              <a:rPr lang="es-CO" b="1" dirty="0"/>
              <a:t>(</a:t>
            </a:r>
            <a:r>
              <a:rPr lang="es-CO" b="1" dirty="0" err="1"/>
              <a:t>Object</a:t>
            </a:r>
            <a:r>
              <a:rPr lang="es-CO" b="1" dirty="0"/>
              <a:t> o): </a:t>
            </a:r>
            <a:r>
              <a:rPr lang="es-CO" dirty="0"/>
              <a:t>Verifica si un elemento está presente en el conjunto.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b="1" dirty="0" err="1"/>
              <a:t>size</a:t>
            </a:r>
            <a:r>
              <a:rPr lang="es-CO" b="1" dirty="0"/>
              <a:t>(): </a:t>
            </a:r>
            <a:r>
              <a:rPr lang="es-CO" dirty="0"/>
              <a:t>Devuelve el número de elementos en el conjunto.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b="1" dirty="0" err="1"/>
              <a:t>isEmpty</a:t>
            </a:r>
            <a:r>
              <a:rPr lang="es-CO" b="1" dirty="0"/>
              <a:t>(): </a:t>
            </a:r>
            <a:r>
              <a:rPr lang="es-CO" dirty="0"/>
              <a:t>Verifica si el conjunto está vacío.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O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O" b="1" dirty="0" err="1"/>
              <a:t>clear</a:t>
            </a:r>
            <a:r>
              <a:rPr lang="es-CO" b="1" dirty="0"/>
              <a:t>(): </a:t>
            </a:r>
            <a:r>
              <a:rPr lang="es-CO" dirty="0"/>
              <a:t>Elimina todos los elementos del conjunto.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B9C504-881D-F0F9-4EBE-9DEB07CB637D}"/>
              </a:ext>
            </a:extLst>
          </p:cNvPr>
          <p:cNvSpPr txBox="1"/>
          <p:nvPr/>
        </p:nvSpPr>
        <p:spPr>
          <a:xfrm>
            <a:off x="551330" y="3429000"/>
            <a:ext cx="554467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dirty="0"/>
              <a:t>Clase Padre: </a:t>
            </a:r>
            <a:r>
              <a:rPr lang="es-CO" dirty="0"/>
              <a:t>Extiende ´</a:t>
            </a:r>
            <a:r>
              <a:rPr lang="es-CO" b="1" dirty="0" err="1"/>
              <a:t>AbstractSet</a:t>
            </a:r>
            <a:r>
              <a:rPr lang="es-CO" dirty="0"/>
              <a:t>´ y implementa </a:t>
            </a:r>
            <a:r>
              <a:rPr lang="es-CO" b="1" dirty="0"/>
              <a:t>´Set´.</a:t>
            </a:r>
          </a:p>
          <a:p>
            <a:pPr algn="l"/>
            <a:br>
              <a:rPr lang="es-CO" b="1" dirty="0"/>
            </a:br>
            <a:r>
              <a:rPr lang="es-CO" b="1" dirty="0"/>
              <a:t>Uso: </a:t>
            </a:r>
            <a:r>
              <a:rPr lang="es-CO" dirty="0"/>
              <a:t>Se utiliza para almacenar elementos únicos, sin duplicados.</a:t>
            </a:r>
          </a:p>
          <a:p>
            <a:pPr algn="l"/>
            <a:br>
              <a:rPr lang="es-CO" dirty="0"/>
            </a:br>
            <a:r>
              <a:rPr lang="es-CO" b="1" dirty="0"/>
              <a:t>Atributos:´</a:t>
            </a:r>
            <a:r>
              <a:rPr lang="es-CO" b="1" dirty="0" err="1"/>
              <a:t>backingMap</a:t>
            </a:r>
            <a:r>
              <a:rPr lang="es-CO" b="1" dirty="0"/>
              <a:t>´: </a:t>
            </a:r>
            <a:r>
              <a:rPr lang="es-CO" dirty="0"/>
              <a:t>Internamente utiliza un ´</a:t>
            </a:r>
            <a:r>
              <a:rPr lang="es-CO" b="1" dirty="0"/>
              <a:t>HashMap´ </a:t>
            </a:r>
            <a:r>
              <a:rPr lang="es-CO" dirty="0"/>
              <a:t>para almacenar los elementos.</a:t>
            </a:r>
          </a:p>
          <a:p>
            <a:pPr algn="l"/>
            <a:br>
              <a:rPr lang="es-CO" dirty="0"/>
            </a:br>
            <a:endParaRPr lang="es-419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9607F1B-C465-220B-C82F-2FE586828374}"/>
              </a:ext>
            </a:extLst>
          </p:cNvPr>
          <p:cNvSpPr txBox="1"/>
          <p:nvPr/>
        </p:nvSpPr>
        <p:spPr>
          <a:xfrm>
            <a:off x="546847" y="2017475"/>
            <a:ext cx="55491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dirty="0"/>
              <a:t>Definición:  </a:t>
            </a:r>
            <a:r>
              <a:rPr lang="es-CO" dirty="0"/>
              <a:t>´</a:t>
            </a:r>
            <a:r>
              <a:rPr lang="es-CO" b="1" dirty="0"/>
              <a:t>HashSet´</a:t>
            </a:r>
            <a:r>
              <a:rPr lang="es-CO" dirty="0"/>
              <a:t> es una implementación de la interfaz ´</a:t>
            </a:r>
            <a:r>
              <a:rPr lang="es-CO" b="1" dirty="0"/>
              <a:t>Set´</a:t>
            </a:r>
            <a:r>
              <a:rPr lang="es-CO" dirty="0"/>
              <a:t> que utiliza una tabla hash para almacenar elementos únicos.</a:t>
            </a:r>
            <a:br>
              <a:rPr lang="es-CO" dirty="0"/>
            </a:b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35996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7E201-9019-F0B8-B9BA-C2CAA1F57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6AE7CBB-6B5B-20BB-1E41-6700C908C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188" y="-1"/>
            <a:ext cx="5889812" cy="6864445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255C0A80-DA93-BC21-746D-0A0455D4BAA1}"/>
              </a:ext>
            </a:extLst>
          </p:cNvPr>
          <p:cNvSpPr txBox="1">
            <a:spLocks/>
          </p:cNvSpPr>
          <p:nvPr/>
        </p:nvSpPr>
        <p:spPr>
          <a:xfrm>
            <a:off x="2026021" y="293454"/>
            <a:ext cx="2438400" cy="8922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Ejemplo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3814B29-3B1D-0801-0069-01B4D42C341E}"/>
              </a:ext>
            </a:extLst>
          </p:cNvPr>
          <p:cNvSpPr txBox="1"/>
          <p:nvPr/>
        </p:nvSpPr>
        <p:spPr>
          <a:xfrm>
            <a:off x="1013012" y="1043731"/>
            <a:ext cx="508298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El código es un ejemplo sencillo que usa tres estructuras clave de Java para manejar colecciones:</a:t>
            </a:r>
          </a:p>
          <a:p>
            <a:endParaRPr lang="es-ES" sz="1600" dirty="0"/>
          </a:p>
          <a:p>
            <a:pPr marL="342900" indent="-342900">
              <a:buAutoNum type="arabicPeriod"/>
            </a:pPr>
            <a:r>
              <a:rPr lang="es-ES" sz="1600" dirty="0" err="1"/>
              <a:t>Map</a:t>
            </a:r>
            <a:r>
              <a:rPr lang="es-ES" sz="1600" dirty="0"/>
              <a:t> / </a:t>
            </a:r>
            <a:r>
              <a:rPr lang="es-ES" sz="1600" dirty="0" err="1"/>
              <a:t>HashMap</a:t>
            </a:r>
            <a:r>
              <a:rPr lang="es-ES" sz="1600" dirty="0"/>
              <a:t>: Se usa un </a:t>
            </a:r>
            <a:r>
              <a:rPr lang="es-ES" sz="1600" dirty="0" err="1"/>
              <a:t>HashMap</a:t>
            </a:r>
            <a:r>
              <a:rPr lang="es-ES" sz="1600" dirty="0"/>
              <a:t> para guardar pares clave-valor </a:t>
            </a:r>
            <a:r>
              <a:rPr lang="es-ES" sz="1600" dirty="0" err="1"/>
              <a:t>donde:La</a:t>
            </a:r>
            <a:r>
              <a:rPr lang="es-ES" sz="1600" dirty="0"/>
              <a:t> clave es el nombre del </a:t>
            </a:r>
            <a:r>
              <a:rPr lang="es-ES" sz="1600" dirty="0" err="1"/>
              <a:t>estudiante.El</a:t>
            </a:r>
            <a:r>
              <a:rPr lang="es-ES" sz="1600" dirty="0"/>
              <a:t> valor es su materia </a:t>
            </a:r>
            <a:r>
              <a:rPr lang="es-ES" sz="1600" dirty="0" err="1"/>
              <a:t>favorita.Esto</a:t>
            </a:r>
            <a:r>
              <a:rPr lang="es-ES" sz="1600" dirty="0"/>
              <a:t> permite acceder fácilmente a la materia de un estudiante específico.</a:t>
            </a:r>
          </a:p>
          <a:p>
            <a:pPr marL="342900" indent="-342900">
              <a:buAutoNum type="arabicPeriod"/>
            </a:pPr>
            <a:endParaRPr lang="es-ES" sz="1600" dirty="0"/>
          </a:p>
          <a:p>
            <a:pPr marL="342900" indent="-342900">
              <a:buAutoNum type="arabicPeriod"/>
            </a:pPr>
            <a:r>
              <a:rPr lang="es-ES" sz="1600" dirty="0" err="1"/>
              <a:t>HashSet</a:t>
            </a:r>
            <a:r>
              <a:rPr lang="es-ES" sz="1600" dirty="0"/>
              <a:t>: Luego, se usa un </a:t>
            </a:r>
            <a:r>
              <a:rPr lang="es-ES" sz="1600" dirty="0" err="1"/>
              <a:t>HashSet</a:t>
            </a:r>
            <a:r>
              <a:rPr lang="es-ES" sz="1600" dirty="0"/>
              <a:t> para almacenar las materias favoritas sin duplicados. Como los Set no permiten elementos repetidos, sirve para saber qué materias únicas hay entre todos los estudiantes.</a:t>
            </a:r>
          </a:p>
          <a:p>
            <a:pPr marL="342900" indent="-342900">
              <a:buAutoNum type="arabicPeriod"/>
            </a:pPr>
            <a:endParaRPr lang="es-ES" sz="1600" dirty="0"/>
          </a:p>
          <a:p>
            <a:pPr marL="342900" indent="-342900">
              <a:buAutoNum type="arabicPeriod"/>
            </a:pPr>
            <a:r>
              <a:rPr lang="es-ES" sz="1600" dirty="0"/>
              <a:t>Otro </a:t>
            </a:r>
            <a:r>
              <a:rPr lang="es-ES" sz="1600" dirty="0" err="1"/>
              <a:t>HashMap</a:t>
            </a:r>
            <a:r>
              <a:rPr lang="es-ES" sz="1600" dirty="0"/>
              <a:t>: Finalmente, se usa otro </a:t>
            </a:r>
            <a:r>
              <a:rPr lang="es-ES" sz="1600" dirty="0" err="1"/>
              <a:t>HashMap</a:t>
            </a:r>
            <a:r>
              <a:rPr lang="es-ES" sz="1600" dirty="0"/>
              <a:t> para contar cuántas veces se repite cada materia. Se recorren las materias favoritas de todos los estudiantes, y se incrementa un contador por cada aparición. Si una materia no ha sido contada aún, se inicia con 1.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32955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4895" y="1918445"/>
            <a:ext cx="2561105" cy="865375"/>
          </a:xfrm>
        </p:spPr>
        <p:txBody>
          <a:bodyPr rtlCol="0"/>
          <a:lstStyle/>
          <a:p>
            <a:pPr rtl="0"/>
            <a:r>
              <a:rPr lang="es-ES" dirty="0"/>
              <a:t>Gracias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46A80D3-F488-8546-8D5A-6658B010E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4906" y="3246300"/>
            <a:ext cx="2821082" cy="1655762"/>
          </a:xfrm>
        </p:spPr>
        <p:txBody>
          <a:bodyPr/>
          <a:lstStyle/>
          <a:p>
            <a:pPr algn="ctr"/>
            <a:r>
              <a:rPr lang="es-CO" dirty="0"/>
              <a:t>Hanna Abril </a:t>
            </a:r>
            <a:br>
              <a:rPr lang="es-CO" dirty="0"/>
            </a:br>
            <a:r>
              <a:rPr lang="es-CO" dirty="0"/>
              <a:t>Jennifer Beltrán </a:t>
            </a:r>
            <a:br>
              <a:rPr lang="es-CO" dirty="0"/>
            </a:br>
            <a:r>
              <a:rPr lang="es-CO" dirty="0"/>
              <a:t>Felipe Araujo 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695</Words>
  <Application>Microsoft Office PowerPoint</Application>
  <PresentationFormat>Panorámica</PresentationFormat>
  <Paragraphs>73</Paragraphs>
  <Slides>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Skeena (Cuerpo)</vt:lpstr>
      <vt:lpstr>Times New Roman</vt:lpstr>
      <vt:lpstr>Tw Cen MT</vt:lpstr>
      <vt:lpstr>Circuito</vt:lpstr>
      <vt:lpstr>Clases en Java: Map, HashMap y HashSet</vt:lpstr>
      <vt:lpstr>Introducción </vt:lpstr>
      <vt:lpstr>Clase Map</vt:lpstr>
      <vt:lpstr>Clase HashMap</vt:lpstr>
      <vt:lpstr>Clase Hashset</vt:lpstr>
      <vt:lpstr>Presentación de PowerPoint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Jennifer natalia Beltran Sona</dc:creator>
  <cp:lastModifiedBy>Hanna Katherine Abril Góngora</cp:lastModifiedBy>
  <cp:revision>2</cp:revision>
  <dcterms:created xsi:type="dcterms:W3CDTF">2025-04-06T22:25:03Z</dcterms:created>
  <dcterms:modified xsi:type="dcterms:W3CDTF">2025-04-07T00:14:58Z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