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0" r:id="rId1"/>
  </p:sldMasterIdLst>
  <p:sldIdLst>
    <p:sldId id="256" r:id="rId2"/>
    <p:sldId id="257" r:id="rId3"/>
    <p:sldId id="263" r:id="rId4"/>
    <p:sldId id="264" r:id="rId5"/>
    <p:sldId id="273" r:id="rId6"/>
    <p:sldId id="274" r:id="rId7"/>
    <p:sldId id="275" r:id="rId8"/>
    <p:sldId id="271" r:id="rId9"/>
    <p:sldId id="265" r:id="rId10"/>
    <p:sldId id="266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370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58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0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28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9575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87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99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38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13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0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53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37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4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52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71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93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4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8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88AA095-1816-4B42-AE78-B6AA0620B6E7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05C398A-A814-433C-9712-2EAC9B80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546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  <p:sldLayoutId id="2147484022" r:id="rId12"/>
    <p:sldLayoutId id="2147484023" r:id="rId13"/>
    <p:sldLayoutId id="2147484024" r:id="rId14"/>
    <p:sldLayoutId id="2147484025" r:id="rId15"/>
    <p:sldLayoutId id="2147484026" r:id="rId16"/>
    <p:sldLayoutId id="214748402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1573FB-04D8-42C2-AE62-C8E126F7A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Insurance </a:t>
            </a:r>
            <a:r>
              <a:rPr lang="en-US" dirty="0" smtClean="0"/>
              <a:t>Analytics and Prediction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206669" y="4524401"/>
            <a:ext cx="4272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 : MOHAMED HANNAN</a:t>
            </a:r>
          </a:p>
          <a:p>
            <a:r>
              <a:rPr lang="en-US" dirty="0" smtClean="0"/>
              <a:t>Master in Data Science – GUVI</a:t>
            </a:r>
          </a:p>
          <a:p>
            <a:r>
              <a:rPr lang="en-US" dirty="0" smtClean="0"/>
              <a:t>Mail : hannanmohamed4664@gmail.com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0964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378DD2-257F-4C6A-A5DF-3B142BD9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97828"/>
            <a:ext cx="8911687" cy="1135864"/>
          </a:xfrm>
        </p:spPr>
        <p:txBody>
          <a:bodyPr>
            <a:normAutofit/>
          </a:bodyPr>
          <a:lstStyle/>
          <a:p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>
                <a:solidFill>
                  <a:schemeClr val="tx1"/>
                </a:solidFill>
              </a:rPr>
              <a:t>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C1E1C9-E4B2-4563-8BD6-9C1308CC5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597700"/>
            <a:ext cx="8915400" cy="44739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b="1" dirty="0"/>
              <a:t>           </a:t>
            </a:r>
            <a:endParaRPr lang="en-US" sz="22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Subsequently, all trained models were applied to validate the test set.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Pre-processing techniques were implemented on the test set to ensure consistency and comparability with the training data.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model with the best RMSE and r2 score was selected and preserved </a:t>
            </a:r>
            <a:r>
              <a:rPr lang="en-GB" b="0" i="0" dirty="0" smtClean="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</a:t>
            </a:r>
            <a:r>
              <a:rPr lang="en-GB" b="0" i="0" dirty="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premium prediction.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Further steps involved optimizing the selected model parameters to enhance its predictive performance.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Rigorous testing and validation procedures were conducted to ensure the reliability and accuracy </a:t>
            </a:r>
            <a:r>
              <a:rPr lang="en-GB" b="0" i="0" dirty="0" smtClean="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</a:t>
            </a:r>
            <a:r>
              <a:rPr lang="en-GB" b="0" i="0" dirty="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premium predictions</a:t>
            </a:r>
            <a:r>
              <a:rPr lang="en-GB" b="0" i="0" dirty="0" smtClean="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6989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model’s prediction are greatly influenced by whether a person smokes, with age and </a:t>
            </a:r>
            <a:r>
              <a:rPr lang="en-US" dirty="0" err="1" smtClean="0"/>
              <a:t>bmi</a:t>
            </a:r>
            <a:r>
              <a:rPr lang="en-US" dirty="0" smtClean="0"/>
              <a:t> being the next most important factor.</a:t>
            </a:r>
          </a:p>
          <a:p>
            <a:endParaRPr lang="en-US" dirty="0" smtClean="0"/>
          </a:p>
          <a:p>
            <a:r>
              <a:rPr lang="en-US" dirty="0" smtClean="0"/>
              <a:t>These results highlight that smoking status and age are crucial in predicting medical costs.</a:t>
            </a:r>
          </a:p>
          <a:p>
            <a:endParaRPr lang="en-US" dirty="0" smtClean="0"/>
          </a:p>
          <a:p>
            <a:r>
              <a:rPr lang="en-US" dirty="0" smtClean="0"/>
              <a:t>By using different classification models, we will get better at identifying </a:t>
            </a:r>
            <a:r>
              <a:rPr lang="en-US" dirty="0" err="1" smtClean="0"/>
              <a:t>fradulent</a:t>
            </a:r>
            <a:r>
              <a:rPr lang="en-US" dirty="0" smtClean="0"/>
              <a:t> insurance claims. This will help reduce money loss due to fraud and improve how accurately we review claims.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7540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FC1363-8B73-4849-8318-D36DA906B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2555" y="900404"/>
            <a:ext cx="9686889" cy="5057191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/>
              <a:t>Objective</a:t>
            </a:r>
            <a:r>
              <a:rPr lang="en-US" sz="2400" b="1" dirty="0" smtClean="0"/>
              <a:t>:</a:t>
            </a:r>
          </a:p>
          <a:p>
            <a:pPr algn="just"/>
            <a:endParaRPr lang="en-US" sz="2400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 smtClean="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GB" b="0" i="0" dirty="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 of this initiative is to assess the financial needs based on individual health circumstances and develop a predictive solution for determining personal health insurance premiums</a:t>
            </a:r>
            <a:r>
              <a:rPr lang="en-GB" b="0" i="0" dirty="0" smtClean="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GB" dirty="0">
              <a:solidFill>
                <a:srgbClr val="ECECE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T</a:t>
            </a:r>
            <a:r>
              <a:rPr lang="en-US" dirty="0" smtClean="0">
                <a:effectLst/>
              </a:rPr>
              <a:t>he </a:t>
            </a:r>
            <a:r>
              <a:rPr lang="en-US" dirty="0">
                <a:effectLst/>
              </a:rPr>
              <a:t>project aims to enhance decision-making processes, optimize risk classification, and improve customer satisfaction in the insurance industry</a:t>
            </a:r>
            <a:r>
              <a:rPr lang="en-US" dirty="0" smtClean="0">
                <a:effectLst/>
              </a:rPr>
              <a:t>.</a:t>
            </a:r>
            <a:endParaRPr lang="en-GB" sz="2400" b="1" i="0" dirty="0">
              <a:solidFill>
                <a:srgbClr val="ECECE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 smtClean="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Provide </a:t>
            </a:r>
            <a:r>
              <a:rPr lang="en-GB" b="0" i="0" dirty="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annual estimate of the required amount based on personal health status.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Encourages individuals to prioritize their health within the insurance context.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Facilitates in determining health insurance premiums.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1663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378DD2-257F-4C6A-A5DF-3B142BD9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99288"/>
            <a:ext cx="10353762" cy="97045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/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/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800" b="1" dirty="0">
                <a:solidFill>
                  <a:schemeClr val="tx1"/>
                </a:solidFill>
              </a:rPr>
              <a:t>Data Collection and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C1E1C9-E4B2-4563-8BD6-9C1308CC5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50737"/>
            <a:ext cx="10353762" cy="40587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b="0" i="0" dirty="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dataset was sourced from the </a:t>
            </a:r>
            <a:r>
              <a:rPr lang="en-GB" b="0" i="0" dirty="0" err="1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Kaggle</a:t>
            </a:r>
            <a:r>
              <a:rPr lang="en-GB" b="0" i="0" dirty="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b="0" i="0" dirty="0" smtClean="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platform</a:t>
            </a:r>
            <a:r>
              <a:rPr lang="en-GB" b="0" i="0" dirty="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b="0" i="0" dirty="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data types of columns were examined to ensure accuracy, and any discrepancies were rectified.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b="0" i="0" dirty="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 values or missing information in dataset columns were identified and addressed.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preprocessing techniques were employed to prepare the dataset for analysis.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Exploratory data analysis was conducted to gain insights and understand patterns within the data.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Statistical methods were applied to validate the integrity of the dataset.</a:t>
            </a:r>
          </a:p>
        </p:txBody>
      </p:sp>
    </p:spTree>
    <p:extLst>
      <p:ext uri="{BB962C8B-B14F-4D97-AF65-F5344CB8AC3E}">
        <p14:creationId xmlns:p14="http://schemas.microsoft.com/office/powerpoint/2010/main" val="3295386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378DD2-257F-4C6A-A5DF-3B142BD9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05822"/>
            <a:ext cx="8911687" cy="1135864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/>
            </a:r>
            <a:br>
              <a:rPr lang="en-US" sz="3200" b="1" dirty="0">
                <a:solidFill>
                  <a:schemeClr val="tx1"/>
                </a:solidFill>
              </a:rPr>
            </a:b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C1E1C9-E4B2-4563-8BD6-9C1308CC5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43" y="1778262"/>
            <a:ext cx="8915400" cy="44739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Data Pre-processing: 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b="0" i="0" dirty="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Conduct exploratory data analysis (EDA) to uncover patterns within the data, such as distribution characteristics and the presence of outliers.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b="0" i="0" dirty="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Identify and address any null values within the dataset through imputation techniques.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b="0" i="0" dirty="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Encode categorical features or columns to facilitate their inclusion in analysis or modelling.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b="0" i="0" dirty="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Apply StandardScaler to standardize the values and ensure consistency in scale across features.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8404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BMI vs Charges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100743"/>
            <a:ext cx="10353675" cy="3321677"/>
          </a:xfrm>
        </p:spPr>
      </p:pic>
    </p:spTree>
    <p:extLst>
      <p:ext uri="{BB962C8B-B14F-4D97-AF65-F5344CB8AC3E}">
        <p14:creationId xmlns:p14="http://schemas.microsoft.com/office/powerpoint/2010/main" val="4167706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Plot of Smoker vs Charges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667" y="1731963"/>
            <a:ext cx="8067597" cy="4567370"/>
          </a:xfrm>
        </p:spPr>
      </p:pic>
    </p:spTree>
    <p:extLst>
      <p:ext uri="{BB962C8B-B14F-4D97-AF65-F5344CB8AC3E}">
        <p14:creationId xmlns:p14="http://schemas.microsoft.com/office/powerpoint/2010/main" val="2149176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Sex and Smoker vs Charges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55777"/>
            <a:ext cx="10353675" cy="3411609"/>
          </a:xfrm>
        </p:spPr>
      </p:pic>
    </p:spTree>
    <p:extLst>
      <p:ext uri="{BB962C8B-B14F-4D97-AF65-F5344CB8AC3E}">
        <p14:creationId xmlns:p14="http://schemas.microsoft.com/office/powerpoint/2010/main" val="3018016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8CA577-6315-7023-C0EB-A70C0FEF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013" y="-100584"/>
            <a:ext cx="9341973" cy="1261872"/>
          </a:xfrm>
        </p:spPr>
        <p:txBody>
          <a:bodyPr>
            <a:normAutofit fontScale="90000"/>
          </a:bodyPr>
          <a:lstStyle/>
          <a:p>
            <a:r>
              <a:rPr lang="en-GB" dirty="0"/>
              <a:t>Scatterplot for Charges incurred by Smokers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8BA06D1C-E574-7EA3-B939-BF6813B34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424" y="896866"/>
            <a:ext cx="7424928" cy="5961134"/>
          </a:xfrm>
        </p:spPr>
      </p:pic>
    </p:spTree>
    <p:extLst>
      <p:ext uri="{BB962C8B-B14F-4D97-AF65-F5344CB8AC3E}">
        <p14:creationId xmlns:p14="http://schemas.microsoft.com/office/powerpoint/2010/main" val="4131165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378DD2-257F-4C6A-A5DF-3B142BD9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70304"/>
            <a:ext cx="8911687" cy="1135864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/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/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C1E1C9-E4B2-4563-8BD6-9C1308CC5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413304"/>
            <a:ext cx="8915400" cy="44739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 preprocessing and model training, we've identified the optimal model for premium prediction.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model underwent training across various regression </a:t>
            </a:r>
            <a:r>
              <a:rPr lang="en-GB" b="0" i="0" dirty="0" smtClean="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classification algorithms</a:t>
            </a:r>
            <a:r>
              <a:rPr lang="en-GB" b="0" i="0" dirty="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including </a:t>
            </a:r>
            <a:r>
              <a:rPr lang="en-GB" b="0" i="0" dirty="0" smtClean="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Linear, </a:t>
            </a:r>
            <a:r>
              <a:rPr lang="en-GB" b="0" i="0" dirty="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Decision Trees, Random </a:t>
            </a:r>
            <a:r>
              <a:rPr lang="en-GB" b="0" i="0" dirty="0" smtClean="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Forest, </a:t>
            </a:r>
            <a:r>
              <a:rPr lang="en-GB" b="0" i="0" dirty="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K-Nearest </a:t>
            </a:r>
            <a:r>
              <a:rPr lang="en-GB" b="0" i="0" dirty="0" err="1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Neighbors</a:t>
            </a:r>
            <a:r>
              <a:rPr lang="en-GB" b="0" i="0" dirty="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(KNN).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Following predictions, we'll assess the accuracy using evaluation metrics such as RMSE (Root Mean Squared Error) and r2_score (R-squared</a:t>
            </a:r>
            <a:r>
              <a:rPr lang="en-GB" b="0" i="0" dirty="0" smtClean="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Clustering, </a:t>
            </a:r>
            <a:r>
              <a:rPr lang="en-GB" dirty="0" err="1" smtClean="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Kmeans</a:t>
            </a:r>
            <a:r>
              <a:rPr lang="en-GB" dirty="0" smtClean="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algorithm is used to for customer segmentation.</a:t>
            </a:r>
            <a:endParaRPr lang="en-GB" b="0" i="0" dirty="0">
              <a:solidFill>
                <a:srgbClr val="ECECE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4581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46</TotalTime>
  <Words>497</Words>
  <Application>Microsoft Office PowerPoint</Application>
  <PresentationFormat>Custom</PresentationFormat>
  <Paragraphs>48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Slate</vt:lpstr>
      <vt:lpstr>Insurance Analytics and Prediction</vt:lpstr>
      <vt:lpstr>PowerPoint Presentation</vt:lpstr>
      <vt:lpstr>  Data Collection and validation</vt:lpstr>
      <vt:lpstr> </vt:lpstr>
      <vt:lpstr>BMI vs Charges</vt:lpstr>
      <vt:lpstr>Scatter Plot of Smoker vs Charges</vt:lpstr>
      <vt:lpstr>Sex and Smoker vs Charges</vt:lpstr>
      <vt:lpstr>Scatterplot for Charges incurred by Smokers</vt:lpstr>
      <vt:lpstr>  Model Selection</vt:lpstr>
      <vt:lpstr> Predictions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Premium Prediction</dc:title>
  <dc:creator>Nikhil Patil</dc:creator>
  <cp:lastModifiedBy>admin</cp:lastModifiedBy>
  <cp:revision>24</cp:revision>
  <dcterms:created xsi:type="dcterms:W3CDTF">2021-08-31T07:31:57Z</dcterms:created>
  <dcterms:modified xsi:type="dcterms:W3CDTF">2024-07-11T05:26:44Z</dcterms:modified>
</cp:coreProperties>
</file>