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sz="2400" b="1" dirty="0">
                <a:solidFill>
                  <a:srgbClr val="FFFFFF"/>
                </a:solidFill>
              </a:rPr>
              <a:t>바이온사이트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lang="ko-KR" altLang="en-US" sz="2400" b="1" dirty="0">
                <a:solidFill>
                  <a:srgbClr val="FFFFFF"/>
                </a:solidFill>
              </a:rPr>
              <a:t>과제</a:t>
            </a:r>
            <a:r>
              <a:rPr sz="2400" b="1" dirty="0" err="1">
                <a:solidFill>
                  <a:srgbClr val="FFFFFF"/>
                </a:solidFill>
              </a:rPr>
              <a:t>프로젝트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화합물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활성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예측</a:t>
            </a:r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ko-KR" altLang="en-US" sz="2400" b="1" dirty="0">
                <a:solidFill>
                  <a:srgbClr val="FFFFFF"/>
                </a:solidFill>
              </a:rPr>
              <a:t>분류모델</a:t>
            </a:r>
            <a:r>
              <a:rPr lang="en-US" altLang="ko-KR" sz="2400" b="1" dirty="0">
                <a:solidFill>
                  <a:srgbClr val="FFFFFF"/>
                </a:solidFill>
              </a:rPr>
              <a:t>)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400" b="1" dirty="0" err="1">
                <a:solidFill>
                  <a:srgbClr val="FFFFFF"/>
                </a:solidFill>
              </a:rPr>
              <a:t>Jupyter</a:t>
            </a:r>
            <a:r>
              <a:rPr sz="2400" b="1" dirty="0">
                <a:solidFill>
                  <a:srgbClr val="FFFFFF"/>
                </a:solidFill>
              </a:rPr>
              <a:t> Notebook </a:t>
            </a:r>
            <a:r>
              <a:rPr sz="2400" b="1" dirty="0" err="1">
                <a:solidFill>
                  <a:srgbClr val="FFFFFF"/>
                </a:solidFill>
              </a:rPr>
              <a:t>기반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분석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요약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FFFFFF"/>
                </a:solidFill>
              </a:rPr>
              <a:t>📌 데이터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1" dirty="0">
                <a:solidFill>
                  <a:srgbClr val="FFFFFF"/>
                </a:solidFill>
              </a:rPr>
              <a:t>cmpd.csv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파일에서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화합물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데이터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로드</a:t>
            </a:r>
            <a:endParaRPr dirty="0"/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데이터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구조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inchikey</a:t>
            </a:r>
            <a:r>
              <a:rPr sz="2400" b="1" dirty="0">
                <a:solidFill>
                  <a:srgbClr val="FFFFFF"/>
                </a:solidFill>
              </a:rPr>
              <a:t>, smiles, group, activity </a:t>
            </a:r>
            <a:r>
              <a:rPr sz="2400" b="1" dirty="0" err="1">
                <a:solidFill>
                  <a:srgbClr val="FFFFFF"/>
                </a:solidFill>
              </a:rPr>
              <a:t>컬럼</a:t>
            </a:r>
            <a:endParaRPr dirty="0"/>
          </a:p>
          <a:p>
            <a:pPr algn="l"/>
            <a:r>
              <a:rPr sz="2400" b="1" dirty="0">
                <a:solidFill>
                  <a:srgbClr val="FFFFFF"/>
                </a:solidFill>
              </a:rPr>
              <a:t>총 5,530개의 </a:t>
            </a:r>
            <a:r>
              <a:rPr sz="2400" b="1" dirty="0" err="1">
                <a:solidFill>
                  <a:srgbClr val="FFFFFF"/>
                </a:solidFill>
              </a:rPr>
              <a:t>데이터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포인트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FFFFFF"/>
                </a:solidFill>
              </a:rPr>
              <a:t>🛠 데이터 전처리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 dirty="0">
                <a:solidFill>
                  <a:srgbClr val="FFFFFF"/>
                </a:solidFill>
              </a:rPr>
              <a:t>'unknown' </a:t>
            </a:r>
            <a:r>
              <a:rPr sz="2400" b="1" dirty="0" err="1">
                <a:solidFill>
                  <a:srgbClr val="FFFFFF"/>
                </a:solidFill>
              </a:rPr>
              <a:t>활성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데이터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제거</a:t>
            </a:r>
            <a:endParaRPr lang="en-US" dirty="0"/>
          </a:p>
          <a:p>
            <a:pPr marL="0" indent="0" algn="l">
              <a:buNone/>
            </a:pPr>
            <a:r>
              <a:rPr lang="en-US" sz="2400" b="1" dirty="0">
                <a:solidFill>
                  <a:srgbClr val="FFFFFF"/>
                </a:solidFill>
              </a:rPr>
              <a:t>    - </a:t>
            </a:r>
            <a:r>
              <a:rPr lang="ko-KR" altLang="en-US" sz="2400" b="1" dirty="0">
                <a:solidFill>
                  <a:srgbClr val="FFFFFF"/>
                </a:solidFill>
              </a:rPr>
              <a:t>반응을 모르는 것</a:t>
            </a:r>
            <a:r>
              <a:rPr lang="en-US" altLang="ko-KR" sz="2400" b="1" dirty="0">
                <a:solidFill>
                  <a:srgbClr val="FFFFFF"/>
                </a:solidFill>
              </a:rPr>
              <a:t>(unknown)</a:t>
            </a:r>
            <a:r>
              <a:rPr lang="ko-KR" altLang="en-US" sz="2400" b="1" dirty="0">
                <a:solidFill>
                  <a:srgbClr val="FFFFFF"/>
                </a:solidFill>
              </a:rPr>
              <a:t>은 활성화가 될 수도 있고 안 될 수도 있다고 생각하여 애매해서 삭제함</a:t>
            </a:r>
            <a:r>
              <a:rPr lang="en-US" altLang="ko-KR" sz="2400" b="1" dirty="0">
                <a:solidFill>
                  <a:srgbClr val="FFFFFF"/>
                </a:solidFill>
              </a:rPr>
              <a:t>.</a:t>
            </a:r>
            <a:endParaRPr sz="1600" dirty="0"/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활성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레이블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이진화</a:t>
            </a:r>
            <a:r>
              <a:rPr sz="2400" b="1" dirty="0">
                <a:solidFill>
                  <a:srgbClr val="FFFFFF"/>
                </a:solidFill>
              </a:rPr>
              <a:t>: active = 1, inactive/intermediate = 0</a:t>
            </a:r>
            <a:endParaRPr lang="en-US" sz="2400" b="1" dirty="0">
              <a:solidFill>
                <a:srgbClr val="FFFFFF"/>
              </a:solidFill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FFFFFF"/>
                </a:solidFill>
              </a:rPr>
              <a:t>    - intermediate</a:t>
            </a:r>
            <a:r>
              <a:rPr lang="ko-KR" altLang="en-US" sz="2400" b="1" dirty="0">
                <a:solidFill>
                  <a:srgbClr val="FFFFFF"/>
                </a:solidFill>
              </a:rPr>
              <a:t>는 반응이 된 것은 아니므로 </a:t>
            </a:r>
            <a:r>
              <a:rPr lang="en-US" altLang="ko-KR" sz="2400" b="1" dirty="0">
                <a:solidFill>
                  <a:srgbClr val="FFFFFF"/>
                </a:solidFill>
              </a:rPr>
              <a:t>0</a:t>
            </a:r>
            <a:r>
              <a:rPr lang="ko-KR" altLang="en-US" sz="2400" b="1" dirty="0">
                <a:solidFill>
                  <a:srgbClr val="FFFFFF"/>
                </a:solidFill>
              </a:rPr>
              <a:t>으로 처리함</a:t>
            </a:r>
            <a:r>
              <a:rPr lang="en-US" altLang="ko-KR" sz="2400" b="1" dirty="0">
                <a:solidFill>
                  <a:srgbClr val="FFFFFF"/>
                </a:solidFill>
              </a:rPr>
              <a:t>.</a:t>
            </a:r>
            <a:endParaRPr sz="2400" b="1" dirty="0">
              <a:solidFill>
                <a:srgbClr val="FFFFFF"/>
              </a:solidFill>
            </a:endParaRP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훈련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세트</a:t>
            </a:r>
            <a:r>
              <a:rPr sz="2400" b="1" dirty="0">
                <a:solidFill>
                  <a:srgbClr val="FFFFFF"/>
                </a:solidFill>
              </a:rPr>
              <a:t>(3,491개)와 </a:t>
            </a:r>
            <a:r>
              <a:rPr sz="2400" b="1" dirty="0" err="1">
                <a:solidFill>
                  <a:srgbClr val="FFFFFF"/>
                </a:solidFill>
              </a:rPr>
              <a:t>테스트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세트</a:t>
            </a:r>
            <a:r>
              <a:rPr sz="2400" b="1" dirty="0">
                <a:solidFill>
                  <a:srgbClr val="FFFFFF"/>
                </a:solidFill>
              </a:rPr>
              <a:t>(1,440개)로 </a:t>
            </a:r>
            <a:r>
              <a:rPr sz="2400" b="1" dirty="0" err="1">
                <a:solidFill>
                  <a:srgbClr val="FFFFFF"/>
                </a:solidFill>
              </a:rPr>
              <a:t>분할</a:t>
            </a:r>
            <a:endParaRPr dirty="0"/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특성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표준화</a:t>
            </a:r>
            <a:r>
              <a:rPr sz="2400" b="1" dirty="0">
                <a:solidFill>
                  <a:srgbClr val="FFFFFF"/>
                </a:solidFill>
              </a:rPr>
              <a:t> 및 </a:t>
            </a:r>
            <a:r>
              <a:rPr sz="2400" b="1" dirty="0" err="1">
                <a:solidFill>
                  <a:srgbClr val="FFFFFF"/>
                </a:solidFill>
              </a:rPr>
              <a:t>정규화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적용</a:t>
            </a:r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ko-KR" altLang="en-US" sz="2400" b="1" dirty="0">
                <a:solidFill>
                  <a:srgbClr val="FFFFFF"/>
                </a:solidFill>
              </a:rPr>
              <a:t>가중치 문제 해결</a:t>
            </a:r>
            <a:r>
              <a:rPr lang="en-US" altLang="ko-KR" sz="2400" b="1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FFFFFF"/>
                </a:solidFill>
              </a:rPr>
              <a:t>📊 모델링 및 성능 평가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 dirty="0" err="1">
                <a:solidFill>
                  <a:srgbClr val="FFFFFF"/>
                </a:solidFill>
              </a:rPr>
              <a:t>랜덤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포레스트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60.76% (</a:t>
            </a:r>
            <a:r>
              <a:rPr sz="2400" b="1" dirty="0" err="1">
                <a:solidFill>
                  <a:srgbClr val="FFFFFF"/>
                </a:solidFill>
              </a:rPr>
              <a:t>교차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검증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평균</a:t>
            </a:r>
            <a:r>
              <a:rPr sz="2400" b="1" dirty="0">
                <a:solidFill>
                  <a:srgbClr val="FFFFFF"/>
                </a:solidFill>
              </a:rPr>
              <a:t> 62.9%)</a:t>
            </a:r>
          </a:p>
          <a:p>
            <a:pPr algn="l"/>
            <a:r>
              <a:rPr sz="2400" b="1" dirty="0">
                <a:solidFill>
                  <a:srgbClr val="FFFFFF"/>
                </a:solidFill>
              </a:rPr>
              <a:t>SVM: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43.89%</a:t>
            </a: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로지스틱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회귀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38.75%</a:t>
            </a: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인공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신경망</a:t>
            </a:r>
            <a:r>
              <a:rPr sz="2400" b="1" dirty="0">
                <a:solidFill>
                  <a:srgbClr val="FFFFFF"/>
                </a:solidFill>
              </a:rPr>
              <a:t>(ANN):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38.75%</a:t>
            </a: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다층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퍼셉트론</a:t>
            </a:r>
            <a:r>
              <a:rPr sz="2400" b="1" dirty="0">
                <a:solidFill>
                  <a:srgbClr val="FFFFFF"/>
                </a:solidFill>
              </a:rPr>
              <a:t>(MLP):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44.79%</a:t>
            </a: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나이브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베이즈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정확도</a:t>
            </a:r>
            <a:r>
              <a:rPr sz="2400" b="1" dirty="0">
                <a:solidFill>
                  <a:srgbClr val="FFFFFF"/>
                </a:solidFill>
              </a:rPr>
              <a:t> 42.78%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FFFFFF"/>
                </a:solidFill>
              </a:rPr>
              <a:t>🧠 딥러닝 모델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sz="2400" b="1" dirty="0" err="1">
                <a:solidFill>
                  <a:srgbClr val="FFFFFF"/>
                </a:solidFill>
              </a:rPr>
              <a:t>구조</a:t>
            </a:r>
            <a:r>
              <a:rPr sz="2400" b="1" dirty="0">
                <a:solidFill>
                  <a:srgbClr val="FFFFFF"/>
                </a:solidFill>
              </a:rPr>
              <a:t>: </a:t>
            </a:r>
            <a:r>
              <a:rPr sz="2400" b="1" dirty="0" err="1">
                <a:solidFill>
                  <a:srgbClr val="FFFFFF"/>
                </a:solidFill>
              </a:rPr>
              <a:t>입력층</a:t>
            </a:r>
            <a:r>
              <a:rPr sz="2400" b="1" dirty="0">
                <a:solidFill>
                  <a:srgbClr val="FFFFFF"/>
                </a:solidFill>
              </a:rPr>
              <a:t>(2) - </a:t>
            </a:r>
            <a:r>
              <a:rPr sz="2400" b="1" dirty="0" err="1">
                <a:solidFill>
                  <a:srgbClr val="FFFFFF"/>
                </a:solidFill>
              </a:rPr>
              <a:t>은닉층</a:t>
            </a:r>
            <a:r>
              <a:rPr sz="2400" b="1" dirty="0">
                <a:solidFill>
                  <a:srgbClr val="FFFFFF"/>
                </a:solidFill>
              </a:rPr>
              <a:t>(512-256-128-64-32) - </a:t>
            </a:r>
            <a:r>
              <a:rPr sz="2400" b="1" dirty="0" err="1">
                <a:solidFill>
                  <a:srgbClr val="FFFFFF"/>
                </a:solidFill>
              </a:rPr>
              <a:t>출력층</a:t>
            </a:r>
            <a:r>
              <a:rPr sz="2400" b="1" dirty="0">
                <a:solidFill>
                  <a:srgbClr val="FFFFFF"/>
                </a:solidFill>
              </a:rPr>
              <a:t>(1)</a:t>
            </a:r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배치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정규화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적용</a:t>
            </a:r>
            <a:endParaRPr dirty="0"/>
          </a:p>
          <a:p>
            <a:pPr algn="l"/>
            <a:r>
              <a:rPr sz="2400" b="1" dirty="0">
                <a:solidFill>
                  <a:srgbClr val="FFFFFF"/>
                </a:solidFill>
              </a:rPr>
              <a:t>총 </a:t>
            </a:r>
            <a:r>
              <a:rPr sz="2400" b="1" dirty="0" err="1">
                <a:solidFill>
                  <a:srgbClr val="FFFFFF"/>
                </a:solidFill>
              </a:rPr>
              <a:t>파라미터</a:t>
            </a:r>
            <a:r>
              <a:rPr sz="2400" b="1" dirty="0">
                <a:solidFill>
                  <a:srgbClr val="FFFFFF"/>
                </a:solidFill>
              </a:rPr>
              <a:t>: 180,097개</a:t>
            </a:r>
            <a:endParaRPr lang="en-US" dirty="0"/>
          </a:p>
          <a:p>
            <a:pPr algn="l"/>
            <a:r>
              <a:rPr lang="en-US" sz="2400" b="1" dirty="0">
                <a:solidFill>
                  <a:srgbClr val="FFFFFF"/>
                </a:solidFill>
              </a:rPr>
              <a:t>Train </a:t>
            </a:r>
            <a:r>
              <a:rPr lang="ko-KR" altLang="en-US" sz="2400" b="1" dirty="0">
                <a:solidFill>
                  <a:srgbClr val="FFFFFF"/>
                </a:solidFill>
              </a:rPr>
              <a:t>정확도 </a:t>
            </a:r>
            <a:r>
              <a:rPr lang="en-US" altLang="ko-KR" sz="2400" b="1" dirty="0">
                <a:solidFill>
                  <a:srgbClr val="FFFFFF"/>
                </a:solidFill>
              </a:rPr>
              <a:t>: 64.76%</a:t>
            </a:r>
          </a:p>
          <a:p>
            <a:pPr algn="l"/>
            <a:r>
              <a:rPr lang="en-US" sz="2400" b="1" dirty="0">
                <a:solidFill>
                  <a:srgbClr val="FFFFFF"/>
                </a:solidFill>
              </a:rPr>
              <a:t>Test </a:t>
            </a:r>
            <a:r>
              <a:rPr lang="ko-KR" altLang="en-US" sz="2400" b="1" dirty="0">
                <a:solidFill>
                  <a:srgbClr val="FFFFFF"/>
                </a:solidFill>
              </a:rPr>
              <a:t>정확도 </a:t>
            </a:r>
            <a:r>
              <a:rPr lang="en-US" altLang="ko-KR" sz="2400" b="1" dirty="0">
                <a:solidFill>
                  <a:srgbClr val="FFFFFF"/>
                </a:solidFill>
              </a:rPr>
              <a:t>: 51.18%</a:t>
            </a:r>
          </a:p>
          <a:p>
            <a:pPr algn="l"/>
            <a:r>
              <a:rPr lang="en-US" sz="2400" b="1" dirty="0">
                <a:solidFill>
                  <a:srgbClr val="FFFFFF"/>
                </a:solidFill>
              </a:rPr>
              <a:t>Validation </a:t>
            </a:r>
            <a:r>
              <a:rPr lang="ko-KR" altLang="en-US" sz="2400" b="1" dirty="0">
                <a:solidFill>
                  <a:srgbClr val="FFFFFF"/>
                </a:solidFill>
              </a:rPr>
              <a:t>정확도 </a:t>
            </a:r>
            <a:r>
              <a:rPr lang="en-US" altLang="ko-KR" sz="2400" b="1" dirty="0">
                <a:solidFill>
                  <a:srgbClr val="FFFFFF"/>
                </a:solidFill>
              </a:rPr>
              <a:t>: 60.82%</a:t>
            </a:r>
          </a:p>
          <a:p>
            <a:pPr algn="l"/>
            <a:r>
              <a:rPr lang="ko-KR" altLang="en-US" sz="2400" b="1" dirty="0">
                <a:solidFill>
                  <a:srgbClr val="FFFFFF"/>
                </a:solidFill>
              </a:rPr>
              <a:t>즉</a:t>
            </a:r>
            <a:r>
              <a:rPr lang="en-US" altLang="ko-KR" sz="2400" b="1" dirty="0">
                <a:solidFill>
                  <a:srgbClr val="FFFFFF"/>
                </a:solidFill>
              </a:rPr>
              <a:t>, </a:t>
            </a:r>
            <a:r>
              <a:rPr lang="ko-KR" altLang="en-US" sz="2400" b="1" dirty="0">
                <a:solidFill>
                  <a:srgbClr val="FFFFFF"/>
                </a:solidFill>
              </a:rPr>
              <a:t>정확도 </a:t>
            </a:r>
            <a:r>
              <a:rPr lang="en-US" altLang="ko-KR" sz="2400" b="1" dirty="0">
                <a:solidFill>
                  <a:srgbClr val="FFFFFF"/>
                </a:solidFill>
              </a:rPr>
              <a:t>: 51.18%</a:t>
            </a:r>
            <a:endParaRPr lang="en-US" dirty="0"/>
          </a:p>
          <a:p>
            <a:pPr marL="0" indent="0" algn="l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FFFFFF"/>
                </a:solidFill>
              </a:rPr>
              <a:t>📌 결론 및 향후 과제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 dirty="0" err="1">
                <a:solidFill>
                  <a:srgbClr val="FFFFFF"/>
                </a:solidFill>
              </a:rPr>
              <a:t>랜덤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포레스트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모델이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가장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높은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성능을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보임</a:t>
            </a:r>
            <a:endParaRPr dirty="0"/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딥러닝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모델의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추가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최적화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필요</a:t>
            </a:r>
            <a:endParaRPr dirty="0"/>
          </a:p>
          <a:p>
            <a:pPr algn="l"/>
            <a:r>
              <a:rPr sz="2400" b="1" dirty="0" err="1">
                <a:solidFill>
                  <a:srgbClr val="FFFFFF"/>
                </a:solidFill>
              </a:rPr>
              <a:t>특성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엔지니어링을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통한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성능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개선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가능성</a:t>
            </a:r>
            <a:r>
              <a:rPr sz="2400" b="1" dirty="0">
                <a:solidFill>
                  <a:srgbClr val="FFFFFF"/>
                </a:solidFill>
              </a:rPr>
              <a:t> </a:t>
            </a:r>
            <a:r>
              <a:rPr sz="2400" b="1" dirty="0" err="1">
                <a:solidFill>
                  <a:srgbClr val="FFFFFF"/>
                </a:solidFill>
              </a:rPr>
              <a:t>탐색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242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바이온사이트 과제프로젝트: 화합물 활성 예측(분류모델)</vt:lpstr>
      <vt:lpstr>📌 데이터 소개</vt:lpstr>
      <vt:lpstr>🛠 데이터 전처리</vt:lpstr>
      <vt:lpstr>📊 모델링 및 성능 평가</vt:lpstr>
      <vt:lpstr>🧠 딥러닝 모델</vt:lpstr>
      <vt:lpstr>📌 결론 및 향후 과제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원 태찬</cp:lastModifiedBy>
  <cp:revision>8</cp:revision>
  <dcterms:created xsi:type="dcterms:W3CDTF">2013-01-27T09:14:16Z</dcterms:created>
  <dcterms:modified xsi:type="dcterms:W3CDTF">2025-02-05T08:32:48Z</dcterms:modified>
  <cp:category/>
</cp:coreProperties>
</file>