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2" r:id="rId2"/>
    <p:sldId id="354" r:id="rId3"/>
    <p:sldId id="365" r:id="rId4"/>
    <p:sldId id="364" r:id="rId5"/>
    <p:sldId id="342" r:id="rId6"/>
    <p:sldId id="363" r:id="rId7"/>
    <p:sldId id="343" r:id="rId8"/>
    <p:sldId id="345" r:id="rId9"/>
    <p:sldId id="366" r:id="rId10"/>
    <p:sldId id="278" r:id="rId11"/>
    <p:sldId id="344" r:id="rId12"/>
    <p:sldId id="362" r:id="rId13"/>
    <p:sldId id="369" r:id="rId14"/>
    <p:sldId id="367" r:id="rId15"/>
    <p:sldId id="368" r:id="rId16"/>
    <p:sldId id="348" r:id="rId17"/>
    <p:sldId id="273" r:id="rId18"/>
    <p:sldId id="359" r:id="rId19"/>
    <p:sldId id="361" r:id="rId20"/>
    <p:sldId id="34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6F"/>
    <a:srgbClr val="0DCC86"/>
    <a:srgbClr val="FE615C"/>
    <a:srgbClr val="0BAB6F"/>
    <a:srgbClr val="0F1D5B"/>
    <a:srgbClr val="FFFFFF"/>
    <a:srgbClr val="6C6C6C"/>
    <a:srgbClr val="DADDE1"/>
    <a:srgbClr val="203EC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3647" autoAdjust="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ACB54-778E-4557-9934-FD89C7F19CF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8D22-5925-44E3-911F-8AB8B2EE7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D1C6-12E0-4D6E-ADCA-BED31CF0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A221A-8182-4E87-8AEC-98F061BA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95AF0-CD67-4C88-9C95-DF2A15C9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323F3-1273-464F-A34C-DECBA88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4DCB-2E84-4E14-A60D-79715CD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A775-4B36-4C34-833B-CFC614F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7E833-4913-49D7-8DC1-89EAB782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CEAFF-24FB-4621-A793-D6CFDD23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712B4-D1DE-4B08-AB84-2EF11467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933F-5558-4660-9FC7-66E76B04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2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C47DE-08C4-42DF-8472-449E717D6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937B8-DB97-4DD9-9175-CD42350D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6D6D-7E1D-4FBD-8074-B02CB96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22F7-3999-4919-A569-89DE9F0C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DC4A-B0D8-4B2F-92B8-C138A92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5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4BE086-3DB5-4339-817C-3697C8366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185" y="1300164"/>
            <a:ext cx="4348480" cy="555783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9E02-2357-4A0A-BDC9-5B9CA157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08E68-820C-47DC-8A8A-11A57776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9DB86-4F2D-49CA-9FC8-026FB708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9113-3743-456A-BC9D-7F2FF17C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371A3-EB21-4ABE-8D5D-BB11475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A8FDD-9A16-4D12-85DE-18664854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EAB9C-0B8C-4E89-8A06-1A93F3B9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756F-218F-49B2-9D59-6C71E00B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F2D4F-D9AA-4097-B093-6C5C9C66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4D770-C1A5-4E2C-82C4-282FD63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01C62-0577-487D-BED0-91079AEE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1E9B1-B2D5-4303-9B68-58DBD7F2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93EAB-84AF-44FA-8520-7DB697DB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1960F-4AA1-4910-9747-65F00614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96FE6-C80C-49A4-99DE-A5365650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D1538-9D2D-423B-9446-B8FACC47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D22B-9D4D-4E45-83C3-65B908E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0DA0E-F9C7-4449-B89A-2F60C635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5FDDB-C844-401F-ADBB-D3D9557E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7EA43-5598-4740-8DCB-C992DAEA5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73214-7D1F-447C-BE5B-C0625296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41994-91B6-408B-AF63-57FF7522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25DF5-8E42-4FB8-A00C-275E019A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05826-30CA-4666-92DA-138B436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373C-DD01-4759-A5D4-1A51D36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F9F159-7234-4ED9-AF14-55820F2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0C9E5-60A8-4A8F-B4BE-A926ECC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7D73B-71FA-4052-A843-CEC8694E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1EAB4-C2E2-4A8B-8042-9270AF9B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F86D2-99BB-4BDA-B6B7-E3A9B5E9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7E962-7161-4734-A7ED-6ACA2488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CF08-5E1A-4C2F-9E85-72AFF83E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030B0-FDE9-4BD7-AF21-0787824E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5155E-4873-4FF9-B2B2-B1AB90D3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4B678-4162-45F5-ACF5-8D497101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5271F-C0CD-447B-A13A-34E2C8C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3435D-5F35-4CAD-84B2-00D38D84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ACB87-DE89-4BB7-85E4-1D7D277D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D274A-D9CC-44F0-8420-E60FF72F0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A28F1-251E-446D-B473-284EBAF8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600FD-299F-414C-BA4A-B2842550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F8B9F-2BD7-41E5-BC62-79B04652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4540D-D854-46EB-9A9A-F66CBCA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589CB5-54E9-44E1-8046-C1B60D8E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696E9-4ABD-4FCE-A21E-7B4134E4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C30-9315-4247-AC0C-FF70CB5E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85E0-9973-4208-AAF4-A94BE7DECAF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AEB64-D8AE-46A6-820B-B58820C80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149B1-A771-468C-9BC0-E6627AAB9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his Is What Your Hectic Life Is Costing You">
            <a:extLst>
              <a:ext uri="{FF2B5EF4-FFF2-40B4-BE49-F238E27FC236}">
                <a16:creationId xmlns:a16="http://schemas.microsoft.com/office/drawing/2014/main" id="{8668427E-B75E-45E0-9163-980F7770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9058"/>
            <a:ext cx="12192000" cy="9140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91380-13F0-4F51-8B0A-251C8DF383FA}"/>
              </a:ext>
            </a:extLst>
          </p:cNvPr>
          <p:cNvSpPr/>
          <p:nvPr/>
        </p:nvSpPr>
        <p:spPr>
          <a:xfrm>
            <a:off x="-215020" y="-329500"/>
            <a:ext cx="12483220" cy="7339900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 w="28575" cmpd="sng">
            <a:noFill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8353425"/>
                      <a:gd name="connsiteY0" fmla="*/ 0 h 5286375"/>
                      <a:gd name="connsiteX1" fmla="*/ 513139 w 8353425"/>
                      <a:gd name="connsiteY1" fmla="*/ 0 h 5286375"/>
                      <a:gd name="connsiteX2" fmla="*/ 859209 w 8353425"/>
                      <a:gd name="connsiteY2" fmla="*/ 0 h 5286375"/>
                      <a:gd name="connsiteX3" fmla="*/ 1622951 w 8353425"/>
                      <a:gd name="connsiteY3" fmla="*/ 0 h 5286375"/>
                      <a:gd name="connsiteX4" fmla="*/ 2136090 w 8353425"/>
                      <a:gd name="connsiteY4" fmla="*/ 0 h 5286375"/>
                      <a:gd name="connsiteX5" fmla="*/ 2649229 w 8353425"/>
                      <a:gd name="connsiteY5" fmla="*/ 0 h 5286375"/>
                      <a:gd name="connsiteX6" fmla="*/ 3412971 w 8353425"/>
                      <a:gd name="connsiteY6" fmla="*/ 0 h 5286375"/>
                      <a:gd name="connsiteX7" fmla="*/ 3842576 w 8353425"/>
                      <a:gd name="connsiteY7" fmla="*/ 0 h 5286375"/>
                      <a:gd name="connsiteX8" fmla="*/ 4606317 w 8353425"/>
                      <a:gd name="connsiteY8" fmla="*/ 0 h 5286375"/>
                      <a:gd name="connsiteX9" fmla="*/ 5370059 w 8353425"/>
                      <a:gd name="connsiteY9" fmla="*/ 0 h 5286375"/>
                      <a:gd name="connsiteX10" fmla="*/ 5966732 w 8353425"/>
                      <a:gd name="connsiteY10" fmla="*/ 0 h 5286375"/>
                      <a:gd name="connsiteX11" fmla="*/ 6730474 w 8353425"/>
                      <a:gd name="connsiteY11" fmla="*/ 0 h 5286375"/>
                      <a:gd name="connsiteX12" fmla="*/ 7243613 w 8353425"/>
                      <a:gd name="connsiteY12" fmla="*/ 0 h 5286375"/>
                      <a:gd name="connsiteX13" fmla="*/ 7756752 w 8353425"/>
                      <a:gd name="connsiteY13" fmla="*/ 0 h 5286375"/>
                      <a:gd name="connsiteX14" fmla="*/ 8353425 w 8353425"/>
                      <a:gd name="connsiteY14" fmla="*/ 0 h 5286375"/>
                      <a:gd name="connsiteX15" fmla="*/ 8353425 w 8353425"/>
                      <a:gd name="connsiteY15" fmla="*/ 534511 h 5286375"/>
                      <a:gd name="connsiteX16" fmla="*/ 8353425 w 8353425"/>
                      <a:gd name="connsiteY16" fmla="*/ 1121886 h 5286375"/>
                      <a:gd name="connsiteX17" fmla="*/ 8353425 w 8353425"/>
                      <a:gd name="connsiteY17" fmla="*/ 1762125 h 5286375"/>
                      <a:gd name="connsiteX18" fmla="*/ 8353425 w 8353425"/>
                      <a:gd name="connsiteY18" fmla="*/ 2402364 h 5286375"/>
                      <a:gd name="connsiteX19" fmla="*/ 8353425 w 8353425"/>
                      <a:gd name="connsiteY19" fmla="*/ 3042602 h 5286375"/>
                      <a:gd name="connsiteX20" fmla="*/ 8353425 w 8353425"/>
                      <a:gd name="connsiteY20" fmla="*/ 3471386 h 5286375"/>
                      <a:gd name="connsiteX21" fmla="*/ 8353425 w 8353425"/>
                      <a:gd name="connsiteY21" fmla="*/ 3953034 h 5286375"/>
                      <a:gd name="connsiteX22" fmla="*/ 8353425 w 8353425"/>
                      <a:gd name="connsiteY22" fmla="*/ 4593273 h 5286375"/>
                      <a:gd name="connsiteX23" fmla="*/ 8353425 w 8353425"/>
                      <a:gd name="connsiteY23" fmla="*/ 5286375 h 5286375"/>
                      <a:gd name="connsiteX24" fmla="*/ 7923820 w 8353425"/>
                      <a:gd name="connsiteY24" fmla="*/ 5286375 h 5286375"/>
                      <a:gd name="connsiteX25" fmla="*/ 7577750 w 8353425"/>
                      <a:gd name="connsiteY25" fmla="*/ 5286375 h 5286375"/>
                      <a:gd name="connsiteX26" fmla="*/ 7231679 w 8353425"/>
                      <a:gd name="connsiteY26" fmla="*/ 5286375 h 5286375"/>
                      <a:gd name="connsiteX27" fmla="*/ 6635006 w 8353425"/>
                      <a:gd name="connsiteY27" fmla="*/ 5286375 h 5286375"/>
                      <a:gd name="connsiteX28" fmla="*/ 6205401 w 8353425"/>
                      <a:gd name="connsiteY28" fmla="*/ 5286375 h 5286375"/>
                      <a:gd name="connsiteX29" fmla="*/ 5525194 w 8353425"/>
                      <a:gd name="connsiteY29" fmla="*/ 5286375 h 5286375"/>
                      <a:gd name="connsiteX30" fmla="*/ 5095589 w 8353425"/>
                      <a:gd name="connsiteY30" fmla="*/ 5286375 h 5286375"/>
                      <a:gd name="connsiteX31" fmla="*/ 4415382 w 8353425"/>
                      <a:gd name="connsiteY31" fmla="*/ 5286375 h 5286375"/>
                      <a:gd name="connsiteX32" fmla="*/ 4069311 w 8353425"/>
                      <a:gd name="connsiteY32" fmla="*/ 5286375 h 5286375"/>
                      <a:gd name="connsiteX33" fmla="*/ 3389104 w 8353425"/>
                      <a:gd name="connsiteY33" fmla="*/ 5286375 h 5286375"/>
                      <a:gd name="connsiteX34" fmla="*/ 2959499 w 8353425"/>
                      <a:gd name="connsiteY34" fmla="*/ 5286375 h 5286375"/>
                      <a:gd name="connsiteX35" fmla="*/ 2613429 w 8353425"/>
                      <a:gd name="connsiteY35" fmla="*/ 5286375 h 5286375"/>
                      <a:gd name="connsiteX36" fmla="*/ 2183824 w 8353425"/>
                      <a:gd name="connsiteY36" fmla="*/ 5286375 h 5286375"/>
                      <a:gd name="connsiteX37" fmla="*/ 1503617 w 8353425"/>
                      <a:gd name="connsiteY37" fmla="*/ 5286375 h 5286375"/>
                      <a:gd name="connsiteX38" fmla="*/ 1074012 w 8353425"/>
                      <a:gd name="connsiteY38" fmla="*/ 5286375 h 5286375"/>
                      <a:gd name="connsiteX39" fmla="*/ 727941 w 8353425"/>
                      <a:gd name="connsiteY39" fmla="*/ 5286375 h 5286375"/>
                      <a:gd name="connsiteX40" fmla="*/ 0 w 8353425"/>
                      <a:gd name="connsiteY40" fmla="*/ 5286375 h 5286375"/>
                      <a:gd name="connsiteX41" fmla="*/ 0 w 8353425"/>
                      <a:gd name="connsiteY41" fmla="*/ 4751864 h 5286375"/>
                      <a:gd name="connsiteX42" fmla="*/ 0 w 8353425"/>
                      <a:gd name="connsiteY42" fmla="*/ 4323080 h 5286375"/>
                      <a:gd name="connsiteX43" fmla="*/ 0 w 8353425"/>
                      <a:gd name="connsiteY43" fmla="*/ 3735705 h 5286375"/>
                      <a:gd name="connsiteX44" fmla="*/ 0 w 8353425"/>
                      <a:gd name="connsiteY44" fmla="*/ 3254058 h 5286375"/>
                      <a:gd name="connsiteX45" fmla="*/ 0 w 8353425"/>
                      <a:gd name="connsiteY45" fmla="*/ 2666683 h 5286375"/>
                      <a:gd name="connsiteX46" fmla="*/ 0 w 8353425"/>
                      <a:gd name="connsiteY46" fmla="*/ 2079308 h 5286375"/>
                      <a:gd name="connsiteX47" fmla="*/ 0 w 8353425"/>
                      <a:gd name="connsiteY47" fmla="*/ 1491932 h 5286375"/>
                      <a:gd name="connsiteX48" fmla="*/ 0 w 8353425"/>
                      <a:gd name="connsiteY48" fmla="*/ 904557 h 5286375"/>
                      <a:gd name="connsiteX49" fmla="*/ 0 w 8353425"/>
                      <a:gd name="connsiteY49" fmla="*/ 0 h 52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8353425" h="5286375" extrusionOk="0">
                        <a:moveTo>
                          <a:pt x="0" y="0"/>
                        </a:moveTo>
                        <a:cubicBezTo>
                          <a:pt x="145689" y="-17937"/>
                          <a:pt x="356919" y="49073"/>
                          <a:pt x="513139" y="0"/>
                        </a:cubicBezTo>
                        <a:cubicBezTo>
                          <a:pt x="669359" y="-49073"/>
                          <a:pt x="717457" y="32202"/>
                          <a:pt x="859209" y="0"/>
                        </a:cubicBezTo>
                        <a:cubicBezTo>
                          <a:pt x="1000961" y="-32202"/>
                          <a:pt x="1410832" y="5032"/>
                          <a:pt x="1622951" y="0"/>
                        </a:cubicBezTo>
                        <a:cubicBezTo>
                          <a:pt x="1835070" y="-5032"/>
                          <a:pt x="1892901" y="37047"/>
                          <a:pt x="2136090" y="0"/>
                        </a:cubicBezTo>
                        <a:cubicBezTo>
                          <a:pt x="2379279" y="-37047"/>
                          <a:pt x="2514308" y="18262"/>
                          <a:pt x="2649229" y="0"/>
                        </a:cubicBezTo>
                        <a:cubicBezTo>
                          <a:pt x="2784150" y="-18262"/>
                          <a:pt x="3035168" y="9906"/>
                          <a:pt x="3412971" y="0"/>
                        </a:cubicBezTo>
                        <a:cubicBezTo>
                          <a:pt x="3790774" y="-9906"/>
                          <a:pt x="3748910" y="49687"/>
                          <a:pt x="3842576" y="0"/>
                        </a:cubicBezTo>
                        <a:cubicBezTo>
                          <a:pt x="3936243" y="-49687"/>
                          <a:pt x="4344795" y="68769"/>
                          <a:pt x="4606317" y="0"/>
                        </a:cubicBezTo>
                        <a:cubicBezTo>
                          <a:pt x="4867839" y="-68769"/>
                          <a:pt x="5135145" y="34887"/>
                          <a:pt x="5370059" y="0"/>
                        </a:cubicBezTo>
                        <a:cubicBezTo>
                          <a:pt x="5604973" y="-34887"/>
                          <a:pt x="5759087" y="4096"/>
                          <a:pt x="5966732" y="0"/>
                        </a:cubicBezTo>
                        <a:cubicBezTo>
                          <a:pt x="6174377" y="-4096"/>
                          <a:pt x="6469974" y="42134"/>
                          <a:pt x="6730474" y="0"/>
                        </a:cubicBezTo>
                        <a:cubicBezTo>
                          <a:pt x="6990974" y="-42134"/>
                          <a:pt x="7138989" y="8025"/>
                          <a:pt x="7243613" y="0"/>
                        </a:cubicBezTo>
                        <a:cubicBezTo>
                          <a:pt x="7348237" y="-8025"/>
                          <a:pt x="7596238" y="11940"/>
                          <a:pt x="7756752" y="0"/>
                        </a:cubicBezTo>
                        <a:cubicBezTo>
                          <a:pt x="7917266" y="-11940"/>
                          <a:pt x="8056905" y="64603"/>
                          <a:pt x="8353425" y="0"/>
                        </a:cubicBezTo>
                        <a:cubicBezTo>
                          <a:pt x="8415892" y="162069"/>
                          <a:pt x="8323204" y="370582"/>
                          <a:pt x="8353425" y="534511"/>
                        </a:cubicBezTo>
                        <a:cubicBezTo>
                          <a:pt x="8383646" y="698440"/>
                          <a:pt x="8300391" y="999552"/>
                          <a:pt x="8353425" y="1121886"/>
                        </a:cubicBezTo>
                        <a:cubicBezTo>
                          <a:pt x="8406459" y="1244221"/>
                          <a:pt x="8316053" y="1454525"/>
                          <a:pt x="8353425" y="1762125"/>
                        </a:cubicBezTo>
                        <a:cubicBezTo>
                          <a:pt x="8390797" y="2069725"/>
                          <a:pt x="8278807" y="2253994"/>
                          <a:pt x="8353425" y="2402364"/>
                        </a:cubicBezTo>
                        <a:cubicBezTo>
                          <a:pt x="8428043" y="2550734"/>
                          <a:pt x="8326217" y="2890604"/>
                          <a:pt x="8353425" y="3042602"/>
                        </a:cubicBezTo>
                        <a:cubicBezTo>
                          <a:pt x="8380633" y="3194600"/>
                          <a:pt x="8309540" y="3352844"/>
                          <a:pt x="8353425" y="3471386"/>
                        </a:cubicBezTo>
                        <a:cubicBezTo>
                          <a:pt x="8397310" y="3589928"/>
                          <a:pt x="8307721" y="3719976"/>
                          <a:pt x="8353425" y="3953034"/>
                        </a:cubicBezTo>
                        <a:cubicBezTo>
                          <a:pt x="8399129" y="4186092"/>
                          <a:pt x="8298591" y="4301871"/>
                          <a:pt x="8353425" y="4593273"/>
                        </a:cubicBezTo>
                        <a:cubicBezTo>
                          <a:pt x="8408259" y="4884675"/>
                          <a:pt x="8338493" y="5110412"/>
                          <a:pt x="8353425" y="5286375"/>
                        </a:cubicBezTo>
                        <a:cubicBezTo>
                          <a:pt x="8223719" y="5286600"/>
                          <a:pt x="8031631" y="5286182"/>
                          <a:pt x="7923820" y="5286375"/>
                        </a:cubicBezTo>
                        <a:cubicBezTo>
                          <a:pt x="7816009" y="5286568"/>
                          <a:pt x="7694930" y="5257499"/>
                          <a:pt x="7577750" y="5286375"/>
                        </a:cubicBezTo>
                        <a:cubicBezTo>
                          <a:pt x="7460570" y="5315251"/>
                          <a:pt x="7314975" y="5258765"/>
                          <a:pt x="7231679" y="5286375"/>
                        </a:cubicBezTo>
                        <a:cubicBezTo>
                          <a:pt x="7148383" y="5313985"/>
                          <a:pt x="6871438" y="5267148"/>
                          <a:pt x="6635006" y="5286375"/>
                        </a:cubicBezTo>
                        <a:cubicBezTo>
                          <a:pt x="6398574" y="5305602"/>
                          <a:pt x="6353682" y="5284865"/>
                          <a:pt x="6205401" y="5286375"/>
                        </a:cubicBezTo>
                        <a:cubicBezTo>
                          <a:pt x="6057120" y="5287885"/>
                          <a:pt x="5832074" y="5247754"/>
                          <a:pt x="5525194" y="5286375"/>
                        </a:cubicBezTo>
                        <a:cubicBezTo>
                          <a:pt x="5218314" y="5324996"/>
                          <a:pt x="5181688" y="5285852"/>
                          <a:pt x="5095589" y="5286375"/>
                        </a:cubicBezTo>
                        <a:cubicBezTo>
                          <a:pt x="5009490" y="5286898"/>
                          <a:pt x="4731734" y="5258268"/>
                          <a:pt x="4415382" y="5286375"/>
                        </a:cubicBezTo>
                        <a:cubicBezTo>
                          <a:pt x="4099030" y="5314482"/>
                          <a:pt x="4157214" y="5278240"/>
                          <a:pt x="4069311" y="5286375"/>
                        </a:cubicBezTo>
                        <a:cubicBezTo>
                          <a:pt x="3981408" y="5294510"/>
                          <a:pt x="3560877" y="5229101"/>
                          <a:pt x="3389104" y="5286375"/>
                        </a:cubicBezTo>
                        <a:cubicBezTo>
                          <a:pt x="3217331" y="5343649"/>
                          <a:pt x="3170173" y="5284893"/>
                          <a:pt x="2959499" y="5286375"/>
                        </a:cubicBezTo>
                        <a:cubicBezTo>
                          <a:pt x="2748826" y="5287857"/>
                          <a:pt x="2720907" y="5258462"/>
                          <a:pt x="2613429" y="5286375"/>
                        </a:cubicBezTo>
                        <a:cubicBezTo>
                          <a:pt x="2505951" y="5314288"/>
                          <a:pt x="2381485" y="5248753"/>
                          <a:pt x="2183824" y="5286375"/>
                        </a:cubicBezTo>
                        <a:cubicBezTo>
                          <a:pt x="1986163" y="5323997"/>
                          <a:pt x="1687593" y="5258250"/>
                          <a:pt x="1503617" y="5286375"/>
                        </a:cubicBezTo>
                        <a:cubicBezTo>
                          <a:pt x="1319641" y="5314500"/>
                          <a:pt x="1200541" y="5252544"/>
                          <a:pt x="1074012" y="5286375"/>
                        </a:cubicBezTo>
                        <a:cubicBezTo>
                          <a:pt x="947483" y="5320206"/>
                          <a:pt x="859573" y="5270028"/>
                          <a:pt x="727941" y="5286375"/>
                        </a:cubicBezTo>
                        <a:cubicBezTo>
                          <a:pt x="596309" y="5302722"/>
                          <a:pt x="253015" y="5286163"/>
                          <a:pt x="0" y="5286375"/>
                        </a:cubicBezTo>
                        <a:cubicBezTo>
                          <a:pt x="-47673" y="5019539"/>
                          <a:pt x="44781" y="5008939"/>
                          <a:pt x="0" y="4751864"/>
                        </a:cubicBezTo>
                        <a:cubicBezTo>
                          <a:pt x="-44781" y="4494789"/>
                          <a:pt x="14655" y="4536485"/>
                          <a:pt x="0" y="4323080"/>
                        </a:cubicBezTo>
                        <a:cubicBezTo>
                          <a:pt x="-14655" y="4109675"/>
                          <a:pt x="29669" y="3855606"/>
                          <a:pt x="0" y="3735705"/>
                        </a:cubicBezTo>
                        <a:cubicBezTo>
                          <a:pt x="-29669" y="3615805"/>
                          <a:pt x="41754" y="3418731"/>
                          <a:pt x="0" y="3254058"/>
                        </a:cubicBezTo>
                        <a:cubicBezTo>
                          <a:pt x="-41754" y="3089385"/>
                          <a:pt x="17298" y="2794274"/>
                          <a:pt x="0" y="2666683"/>
                        </a:cubicBezTo>
                        <a:cubicBezTo>
                          <a:pt x="-17298" y="2539093"/>
                          <a:pt x="30030" y="2228320"/>
                          <a:pt x="0" y="2079308"/>
                        </a:cubicBezTo>
                        <a:cubicBezTo>
                          <a:pt x="-30030" y="1930297"/>
                          <a:pt x="6572" y="1636267"/>
                          <a:pt x="0" y="1491932"/>
                        </a:cubicBezTo>
                        <a:cubicBezTo>
                          <a:pt x="-6572" y="1347597"/>
                          <a:pt x="24788" y="1186316"/>
                          <a:pt x="0" y="904557"/>
                        </a:cubicBezTo>
                        <a:cubicBezTo>
                          <a:pt x="-24788" y="622798"/>
                          <a:pt x="9979" y="4142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4134D1D-87B7-423E-B298-84DA02455A23}"/>
              </a:ext>
            </a:extLst>
          </p:cNvPr>
          <p:cNvSpPr/>
          <p:nvPr/>
        </p:nvSpPr>
        <p:spPr>
          <a:xfrm rot="5400000">
            <a:off x="3861324" y="6085665"/>
            <a:ext cx="201440" cy="151814"/>
          </a:xfrm>
          <a:prstGeom prst="triangle">
            <a:avLst/>
          </a:prstGeom>
          <a:solidFill>
            <a:srgbClr val="0B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287246" y="5994565"/>
            <a:ext cx="4320166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accent3">
                    <a:lumMod val="50000"/>
                  </a:schemeClr>
                </a:solidFill>
              </a:rPr>
              <a:t>3 TEAM  </a:t>
            </a:r>
            <a:r>
              <a:rPr lang="ko-KR" altLang="en-US" sz="1200" b="1" i="1" dirty="0" err="1" smtClean="0">
                <a:solidFill>
                  <a:schemeClr val="accent3">
                    <a:lumMod val="50000"/>
                  </a:schemeClr>
                </a:solidFill>
              </a:rPr>
              <a:t>원태찬</a:t>
            </a:r>
            <a:r>
              <a:rPr lang="ko-KR" altLang="en-US" sz="1200" b="1" i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03029B-11CB-4399-ABEC-D6F291F4E3AB}"/>
              </a:ext>
            </a:extLst>
          </p:cNvPr>
          <p:cNvSpPr/>
          <p:nvPr/>
        </p:nvSpPr>
        <p:spPr>
          <a:xfrm>
            <a:off x="8359066" y="3618709"/>
            <a:ext cx="17025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BUSY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LIFE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BE7171-6908-4382-A685-EDBAAAC72628}"/>
              </a:ext>
            </a:extLst>
          </p:cNvPr>
          <p:cNvGrpSpPr/>
          <p:nvPr/>
        </p:nvGrpSpPr>
        <p:grpSpPr>
          <a:xfrm>
            <a:off x="7191627" y="3674624"/>
            <a:ext cx="1110914" cy="303668"/>
            <a:chOff x="9786551" y="2297185"/>
            <a:chExt cx="1349650" cy="368926"/>
          </a:xfrm>
        </p:grpSpPr>
        <p:sp>
          <p:nvSpPr>
            <p:cNvPr id="28" name="모서리가 둥근 직사각형 32">
              <a:extLst>
                <a:ext uri="{FF2B5EF4-FFF2-40B4-BE49-F238E27FC236}">
                  <a16:creationId xmlns:a16="http://schemas.microsoft.com/office/drawing/2014/main" id="{BFEEB032-9891-403A-90D0-CFDDB13051E0}"/>
                </a:ext>
              </a:extLst>
            </p:cNvPr>
            <p:cNvSpPr/>
            <p:nvPr/>
          </p:nvSpPr>
          <p:spPr>
            <a:xfrm>
              <a:off x="9786551" y="2302476"/>
              <a:ext cx="1349650" cy="3583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   Off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D12FD-3D5A-4096-876E-39E22AD5668A}"/>
                </a:ext>
              </a:extLst>
            </p:cNvPr>
            <p:cNvSpPr/>
            <p:nvPr/>
          </p:nvSpPr>
          <p:spPr>
            <a:xfrm>
              <a:off x="9786551" y="2297185"/>
              <a:ext cx="368926" cy="368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23909-5624-46EE-AB20-7856C4D2AACC}"/>
              </a:ext>
            </a:extLst>
          </p:cNvPr>
          <p:cNvSpPr/>
          <p:nvPr/>
        </p:nvSpPr>
        <p:spPr>
          <a:xfrm>
            <a:off x="10787870" y="3633474"/>
            <a:ext cx="17025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SCALP CARE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FF6F04-C7C9-4AE3-84B2-83A4FB311524}"/>
              </a:ext>
            </a:extLst>
          </p:cNvPr>
          <p:cNvGrpSpPr/>
          <p:nvPr/>
        </p:nvGrpSpPr>
        <p:grpSpPr>
          <a:xfrm>
            <a:off x="9601382" y="3689389"/>
            <a:ext cx="1132343" cy="303668"/>
            <a:chOff x="9786551" y="2297185"/>
            <a:chExt cx="1375684" cy="368926"/>
          </a:xfrm>
        </p:grpSpPr>
        <p:sp>
          <p:nvSpPr>
            <p:cNvPr id="32" name="모서리가 둥근 직사각형 40">
              <a:extLst>
                <a:ext uri="{FF2B5EF4-FFF2-40B4-BE49-F238E27FC236}">
                  <a16:creationId xmlns:a16="http://schemas.microsoft.com/office/drawing/2014/main" id="{16FAE126-8BD6-4B7F-AEA4-205AB8223BCB}"/>
                </a:ext>
              </a:extLst>
            </p:cNvPr>
            <p:cNvSpPr/>
            <p:nvPr/>
          </p:nvSpPr>
          <p:spPr>
            <a:xfrm>
              <a:off x="9786551" y="2302476"/>
              <a:ext cx="1349650" cy="358346"/>
            </a:xfrm>
            <a:prstGeom prst="roundRect">
              <a:avLst>
                <a:gd name="adj" fmla="val 50000"/>
              </a:avLst>
            </a:prstGeom>
            <a:solidFill>
              <a:srgbClr val="FE61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   On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00BA09-892C-4F17-B766-F65CC528A39C}"/>
                </a:ext>
              </a:extLst>
            </p:cNvPr>
            <p:cNvSpPr/>
            <p:nvPr/>
          </p:nvSpPr>
          <p:spPr>
            <a:xfrm>
              <a:off x="10793309" y="2297185"/>
              <a:ext cx="368926" cy="368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7D3F16-4725-4A62-A6BC-0084F5EA0D15}"/>
              </a:ext>
            </a:extLst>
          </p:cNvPr>
          <p:cNvSpPr/>
          <p:nvPr/>
        </p:nvSpPr>
        <p:spPr>
          <a:xfrm>
            <a:off x="838676" y="3029850"/>
            <a:ext cx="5809012" cy="985474"/>
          </a:xfrm>
          <a:prstGeom prst="rect">
            <a:avLst/>
          </a:prstGeom>
          <a:gradFill>
            <a:gsLst>
              <a:gs pos="18000">
                <a:srgbClr val="203EC6">
                  <a:lumMod val="56000"/>
                </a:srgbClr>
              </a:gs>
              <a:gs pos="67000">
                <a:srgbClr val="203EC6">
                  <a:lumMod val="71000"/>
                </a:srgbClr>
              </a:gs>
            </a:gsLst>
            <a:lin ang="5400000" scaled="1"/>
          </a:gradFill>
          <a:ln w="28575" cmpd="sng">
            <a:noFill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8353425"/>
                      <a:gd name="connsiteY0" fmla="*/ 0 h 5286375"/>
                      <a:gd name="connsiteX1" fmla="*/ 513139 w 8353425"/>
                      <a:gd name="connsiteY1" fmla="*/ 0 h 5286375"/>
                      <a:gd name="connsiteX2" fmla="*/ 859209 w 8353425"/>
                      <a:gd name="connsiteY2" fmla="*/ 0 h 5286375"/>
                      <a:gd name="connsiteX3" fmla="*/ 1622951 w 8353425"/>
                      <a:gd name="connsiteY3" fmla="*/ 0 h 5286375"/>
                      <a:gd name="connsiteX4" fmla="*/ 2136090 w 8353425"/>
                      <a:gd name="connsiteY4" fmla="*/ 0 h 5286375"/>
                      <a:gd name="connsiteX5" fmla="*/ 2649229 w 8353425"/>
                      <a:gd name="connsiteY5" fmla="*/ 0 h 5286375"/>
                      <a:gd name="connsiteX6" fmla="*/ 3412971 w 8353425"/>
                      <a:gd name="connsiteY6" fmla="*/ 0 h 5286375"/>
                      <a:gd name="connsiteX7" fmla="*/ 3842576 w 8353425"/>
                      <a:gd name="connsiteY7" fmla="*/ 0 h 5286375"/>
                      <a:gd name="connsiteX8" fmla="*/ 4606317 w 8353425"/>
                      <a:gd name="connsiteY8" fmla="*/ 0 h 5286375"/>
                      <a:gd name="connsiteX9" fmla="*/ 5370059 w 8353425"/>
                      <a:gd name="connsiteY9" fmla="*/ 0 h 5286375"/>
                      <a:gd name="connsiteX10" fmla="*/ 5966732 w 8353425"/>
                      <a:gd name="connsiteY10" fmla="*/ 0 h 5286375"/>
                      <a:gd name="connsiteX11" fmla="*/ 6730474 w 8353425"/>
                      <a:gd name="connsiteY11" fmla="*/ 0 h 5286375"/>
                      <a:gd name="connsiteX12" fmla="*/ 7243613 w 8353425"/>
                      <a:gd name="connsiteY12" fmla="*/ 0 h 5286375"/>
                      <a:gd name="connsiteX13" fmla="*/ 7756752 w 8353425"/>
                      <a:gd name="connsiteY13" fmla="*/ 0 h 5286375"/>
                      <a:gd name="connsiteX14" fmla="*/ 8353425 w 8353425"/>
                      <a:gd name="connsiteY14" fmla="*/ 0 h 5286375"/>
                      <a:gd name="connsiteX15" fmla="*/ 8353425 w 8353425"/>
                      <a:gd name="connsiteY15" fmla="*/ 534511 h 5286375"/>
                      <a:gd name="connsiteX16" fmla="*/ 8353425 w 8353425"/>
                      <a:gd name="connsiteY16" fmla="*/ 1121886 h 5286375"/>
                      <a:gd name="connsiteX17" fmla="*/ 8353425 w 8353425"/>
                      <a:gd name="connsiteY17" fmla="*/ 1762125 h 5286375"/>
                      <a:gd name="connsiteX18" fmla="*/ 8353425 w 8353425"/>
                      <a:gd name="connsiteY18" fmla="*/ 2402364 h 5286375"/>
                      <a:gd name="connsiteX19" fmla="*/ 8353425 w 8353425"/>
                      <a:gd name="connsiteY19" fmla="*/ 3042602 h 5286375"/>
                      <a:gd name="connsiteX20" fmla="*/ 8353425 w 8353425"/>
                      <a:gd name="connsiteY20" fmla="*/ 3471386 h 5286375"/>
                      <a:gd name="connsiteX21" fmla="*/ 8353425 w 8353425"/>
                      <a:gd name="connsiteY21" fmla="*/ 3953034 h 5286375"/>
                      <a:gd name="connsiteX22" fmla="*/ 8353425 w 8353425"/>
                      <a:gd name="connsiteY22" fmla="*/ 4593273 h 5286375"/>
                      <a:gd name="connsiteX23" fmla="*/ 8353425 w 8353425"/>
                      <a:gd name="connsiteY23" fmla="*/ 5286375 h 5286375"/>
                      <a:gd name="connsiteX24" fmla="*/ 7923820 w 8353425"/>
                      <a:gd name="connsiteY24" fmla="*/ 5286375 h 5286375"/>
                      <a:gd name="connsiteX25" fmla="*/ 7577750 w 8353425"/>
                      <a:gd name="connsiteY25" fmla="*/ 5286375 h 5286375"/>
                      <a:gd name="connsiteX26" fmla="*/ 7231679 w 8353425"/>
                      <a:gd name="connsiteY26" fmla="*/ 5286375 h 5286375"/>
                      <a:gd name="connsiteX27" fmla="*/ 6635006 w 8353425"/>
                      <a:gd name="connsiteY27" fmla="*/ 5286375 h 5286375"/>
                      <a:gd name="connsiteX28" fmla="*/ 6205401 w 8353425"/>
                      <a:gd name="connsiteY28" fmla="*/ 5286375 h 5286375"/>
                      <a:gd name="connsiteX29" fmla="*/ 5525194 w 8353425"/>
                      <a:gd name="connsiteY29" fmla="*/ 5286375 h 5286375"/>
                      <a:gd name="connsiteX30" fmla="*/ 5095589 w 8353425"/>
                      <a:gd name="connsiteY30" fmla="*/ 5286375 h 5286375"/>
                      <a:gd name="connsiteX31" fmla="*/ 4415382 w 8353425"/>
                      <a:gd name="connsiteY31" fmla="*/ 5286375 h 5286375"/>
                      <a:gd name="connsiteX32" fmla="*/ 4069311 w 8353425"/>
                      <a:gd name="connsiteY32" fmla="*/ 5286375 h 5286375"/>
                      <a:gd name="connsiteX33" fmla="*/ 3389104 w 8353425"/>
                      <a:gd name="connsiteY33" fmla="*/ 5286375 h 5286375"/>
                      <a:gd name="connsiteX34" fmla="*/ 2959499 w 8353425"/>
                      <a:gd name="connsiteY34" fmla="*/ 5286375 h 5286375"/>
                      <a:gd name="connsiteX35" fmla="*/ 2613429 w 8353425"/>
                      <a:gd name="connsiteY35" fmla="*/ 5286375 h 5286375"/>
                      <a:gd name="connsiteX36" fmla="*/ 2183824 w 8353425"/>
                      <a:gd name="connsiteY36" fmla="*/ 5286375 h 5286375"/>
                      <a:gd name="connsiteX37" fmla="*/ 1503617 w 8353425"/>
                      <a:gd name="connsiteY37" fmla="*/ 5286375 h 5286375"/>
                      <a:gd name="connsiteX38" fmla="*/ 1074012 w 8353425"/>
                      <a:gd name="connsiteY38" fmla="*/ 5286375 h 5286375"/>
                      <a:gd name="connsiteX39" fmla="*/ 727941 w 8353425"/>
                      <a:gd name="connsiteY39" fmla="*/ 5286375 h 5286375"/>
                      <a:gd name="connsiteX40" fmla="*/ 0 w 8353425"/>
                      <a:gd name="connsiteY40" fmla="*/ 5286375 h 5286375"/>
                      <a:gd name="connsiteX41" fmla="*/ 0 w 8353425"/>
                      <a:gd name="connsiteY41" fmla="*/ 4751864 h 5286375"/>
                      <a:gd name="connsiteX42" fmla="*/ 0 w 8353425"/>
                      <a:gd name="connsiteY42" fmla="*/ 4323080 h 5286375"/>
                      <a:gd name="connsiteX43" fmla="*/ 0 w 8353425"/>
                      <a:gd name="connsiteY43" fmla="*/ 3735705 h 5286375"/>
                      <a:gd name="connsiteX44" fmla="*/ 0 w 8353425"/>
                      <a:gd name="connsiteY44" fmla="*/ 3254058 h 5286375"/>
                      <a:gd name="connsiteX45" fmla="*/ 0 w 8353425"/>
                      <a:gd name="connsiteY45" fmla="*/ 2666683 h 5286375"/>
                      <a:gd name="connsiteX46" fmla="*/ 0 w 8353425"/>
                      <a:gd name="connsiteY46" fmla="*/ 2079308 h 5286375"/>
                      <a:gd name="connsiteX47" fmla="*/ 0 w 8353425"/>
                      <a:gd name="connsiteY47" fmla="*/ 1491932 h 5286375"/>
                      <a:gd name="connsiteX48" fmla="*/ 0 w 8353425"/>
                      <a:gd name="connsiteY48" fmla="*/ 904557 h 5286375"/>
                      <a:gd name="connsiteX49" fmla="*/ 0 w 8353425"/>
                      <a:gd name="connsiteY49" fmla="*/ 0 h 52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8353425" h="5286375" extrusionOk="0">
                        <a:moveTo>
                          <a:pt x="0" y="0"/>
                        </a:moveTo>
                        <a:cubicBezTo>
                          <a:pt x="145689" y="-17937"/>
                          <a:pt x="356919" y="49073"/>
                          <a:pt x="513139" y="0"/>
                        </a:cubicBezTo>
                        <a:cubicBezTo>
                          <a:pt x="669359" y="-49073"/>
                          <a:pt x="717457" y="32202"/>
                          <a:pt x="859209" y="0"/>
                        </a:cubicBezTo>
                        <a:cubicBezTo>
                          <a:pt x="1000961" y="-32202"/>
                          <a:pt x="1410832" y="5032"/>
                          <a:pt x="1622951" y="0"/>
                        </a:cubicBezTo>
                        <a:cubicBezTo>
                          <a:pt x="1835070" y="-5032"/>
                          <a:pt x="1892901" y="37047"/>
                          <a:pt x="2136090" y="0"/>
                        </a:cubicBezTo>
                        <a:cubicBezTo>
                          <a:pt x="2379279" y="-37047"/>
                          <a:pt x="2514308" y="18262"/>
                          <a:pt x="2649229" y="0"/>
                        </a:cubicBezTo>
                        <a:cubicBezTo>
                          <a:pt x="2784150" y="-18262"/>
                          <a:pt x="3035168" y="9906"/>
                          <a:pt x="3412971" y="0"/>
                        </a:cubicBezTo>
                        <a:cubicBezTo>
                          <a:pt x="3790774" y="-9906"/>
                          <a:pt x="3748910" y="49687"/>
                          <a:pt x="3842576" y="0"/>
                        </a:cubicBezTo>
                        <a:cubicBezTo>
                          <a:pt x="3936243" y="-49687"/>
                          <a:pt x="4344795" y="68769"/>
                          <a:pt x="4606317" y="0"/>
                        </a:cubicBezTo>
                        <a:cubicBezTo>
                          <a:pt x="4867839" y="-68769"/>
                          <a:pt x="5135145" y="34887"/>
                          <a:pt x="5370059" y="0"/>
                        </a:cubicBezTo>
                        <a:cubicBezTo>
                          <a:pt x="5604973" y="-34887"/>
                          <a:pt x="5759087" y="4096"/>
                          <a:pt x="5966732" y="0"/>
                        </a:cubicBezTo>
                        <a:cubicBezTo>
                          <a:pt x="6174377" y="-4096"/>
                          <a:pt x="6469974" y="42134"/>
                          <a:pt x="6730474" y="0"/>
                        </a:cubicBezTo>
                        <a:cubicBezTo>
                          <a:pt x="6990974" y="-42134"/>
                          <a:pt x="7138989" y="8025"/>
                          <a:pt x="7243613" y="0"/>
                        </a:cubicBezTo>
                        <a:cubicBezTo>
                          <a:pt x="7348237" y="-8025"/>
                          <a:pt x="7596238" y="11940"/>
                          <a:pt x="7756752" y="0"/>
                        </a:cubicBezTo>
                        <a:cubicBezTo>
                          <a:pt x="7917266" y="-11940"/>
                          <a:pt x="8056905" y="64603"/>
                          <a:pt x="8353425" y="0"/>
                        </a:cubicBezTo>
                        <a:cubicBezTo>
                          <a:pt x="8415892" y="162069"/>
                          <a:pt x="8323204" y="370582"/>
                          <a:pt x="8353425" y="534511"/>
                        </a:cubicBezTo>
                        <a:cubicBezTo>
                          <a:pt x="8383646" y="698440"/>
                          <a:pt x="8300391" y="999552"/>
                          <a:pt x="8353425" y="1121886"/>
                        </a:cubicBezTo>
                        <a:cubicBezTo>
                          <a:pt x="8406459" y="1244221"/>
                          <a:pt x="8316053" y="1454525"/>
                          <a:pt x="8353425" y="1762125"/>
                        </a:cubicBezTo>
                        <a:cubicBezTo>
                          <a:pt x="8390797" y="2069725"/>
                          <a:pt x="8278807" y="2253994"/>
                          <a:pt x="8353425" y="2402364"/>
                        </a:cubicBezTo>
                        <a:cubicBezTo>
                          <a:pt x="8428043" y="2550734"/>
                          <a:pt x="8326217" y="2890604"/>
                          <a:pt x="8353425" y="3042602"/>
                        </a:cubicBezTo>
                        <a:cubicBezTo>
                          <a:pt x="8380633" y="3194600"/>
                          <a:pt x="8309540" y="3352844"/>
                          <a:pt x="8353425" y="3471386"/>
                        </a:cubicBezTo>
                        <a:cubicBezTo>
                          <a:pt x="8397310" y="3589928"/>
                          <a:pt x="8307721" y="3719976"/>
                          <a:pt x="8353425" y="3953034"/>
                        </a:cubicBezTo>
                        <a:cubicBezTo>
                          <a:pt x="8399129" y="4186092"/>
                          <a:pt x="8298591" y="4301871"/>
                          <a:pt x="8353425" y="4593273"/>
                        </a:cubicBezTo>
                        <a:cubicBezTo>
                          <a:pt x="8408259" y="4884675"/>
                          <a:pt x="8338493" y="5110412"/>
                          <a:pt x="8353425" y="5286375"/>
                        </a:cubicBezTo>
                        <a:cubicBezTo>
                          <a:pt x="8223719" y="5286600"/>
                          <a:pt x="8031631" y="5286182"/>
                          <a:pt x="7923820" y="5286375"/>
                        </a:cubicBezTo>
                        <a:cubicBezTo>
                          <a:pt x="7816009" y="5286568"/>
                          <a:pt x="7694930" y="5257499"/>
                          <a:pt x="7577750" y="5286375"/>
                        </a:cubicBezTo>
                        <a:cubicBezTo>
                          <a:pt x="7460570" y="5315251"/>
                          <a:pt x="7314975" y="5258765"/>
                          <a:pt x="7231679" y="5286375"/>
                        </a:cubicBezTo>
                        <a:cubicBezTo>
                          <a:pt x="7148383" y="5313985"/>
                          <a:pt x="6871438" y="5267148"/>
                          <a:pt x="6635006" y="5286375"/>
                        </a:cubicBezTo>
                        <a:cubicBezTo>
                          <a:pt x="6398574" y="5305602"/>
                          <a:pt x="6353682" y="5284865"/>
                          <a:pt x="6205401" y="5286375"/>
                        </a:cubicBezTo>
                        <a:cubicBezTo>
                          <a:pt x="6057120" y="5287885"/>
                          <a:pt x="5832074" y="5247754"/>
                          <a:pt x="5525194" y="5286375"/>
                        </a:cubicBezTo>
                        <a:cubicBezTo>
                          <a:pt x="5218314" y="5324996"/>
                          <a:pt x="5181688" y="5285852"/>
                          <a:pt x="5095589" y="5286375"/>
                        </a:cubicBezTo>
                        <a:cubicBezTo>
                          <a:pt x="5009490" y="5286898"/>
                          <a:pt x="4731734" y="5258268"/>
                          <a:pt x="4415382" y="5286375"/>
                        </a:cubicBezTo>
                        <a:cubicBezTo>
                          <a:pt x="4099030" y="5314482"/>
                          <a:pt x="4157214" y="5278240"/>
                          <a:pt x="4069311" y="5286375"/>
                        </a:cubicBezTo>
                        <a:cubicBezTo>
                          <a:pt x="3981408" y="5294510"/>
                          <a:pt x="3560877" y="5229101"/>
                          <a:pt x="3389104" y="5286375"/>
                        </a:cubicBezTo>
                        <a:cubicBezTo>
                          <a:pt x="3217331" y="5343649"/>
                          <a:pt x="3170173" y="5284893"/>
                          <a:pt x="2959499" y="5286375"/>
                        </a:cubicBezTo>
                        <a:cubicBezTo>
                          <a:pt x="2748826" y="5287857"/>
                          <a:pt x="2720907" y="5258462"/>
                          <a:pt x="2613429" y="5286375"/>
                        </a:cubicBezTo>
                        <a:cubicBezTo>
                          <a:pt x="2505951" y="5314288"/>
                          <a:pt x="2381485" y="5248753"/>
                          <a:pt x="2183824" y="5286375"/>
                        </a:cubicBezTo>
                        <a:cubicBezTo>
                          <a:pt x="1986163" y="5323997"/>
                          <a:pt x="1687593" y="5258250"/>
                          <a:pt x="1503617" y="5286375"/>
                        </a:cubicBezTo>
                        <a:cubicBezTo>
                          <a:pt x="1319641" y="5314500"/>
                          <a:pt x="1200541" y="5252544"/>
                          <a:pt x="1074012" y="5286375"/>
                        </a:cubicBezTo>
                        <a:cubicBezTo>
                          <a:pt x="947483" y="5320206"/>
                          <a:pt x="859573" y="5270028"/>
                          <a:pt x="727941" y="5286375"/>
                        </a:cubicBezTo>
                        <a:cubicBezTo>
                          <a:pt x="596309" y="5302722"/>
                          <a:pt x="253015" y="5286163"/>
                          <a:pt x="0" y="5286375"/>
                        </a:cubicBezTo>
                        <a:cubicBezTo>
                          <a:pt x="-47673" y="5019539"/>
                          <a:pt x="44781" y="5008939"/>
                          <a:pt x="0" y="4751864"/>
                        </a:cubicBezTo>
                        <a:cubicBezTo>
                          <a:pt x="-44781" y="4494789"/>
                          <a:pt x="14655" y="4536485"/>
                          <a:pt x="0" y="4323080"/>
                        </a:cubicBezTo>
                        <a:cubicBezTo>
                          <a:pt x="-14655" y="4109675"/>
                          <a:pt x="29669" y="3855606"/>
                          <a:pt x="0" y="3735705"/>
                        </a:cubicBezTo>
                        <a:cubicBezTo>
                          <a:pt x="-29669" y="3615805"/>
                          <a:pt x="41754" y="3418731"/>
                          <a:pt x="0" y="3254058"/>
                        </a:cubicBezTo>
                        <a:cubicBezTo>
                          <a:pt x="-41754" y="3089385"/>
                          <a:pt x="17298" y="2794274"/>
                          <a:pt x="0" y="2666683"/>
                        </a:cubicBezTo>
                        <a:cubicBezTo>
                          <a:pt x="-17298" y="2539093"/>
                          <a:pt x="30030" y="2228320"/>
                          <a:pt x="0" y="2079308"/>
                        </a:cubicBezTo>
                        <a:cubicBezTo>
                          <a:pt x="-30030" y="1930297"/>
                          <a:pt x="6572" y="1636267"/>
                          <a:pt x="0" y="1491932"/>
                        </a:cubicBezTo>
                        <a:cubicBezTo>
                          <a:pt x="-6572" y="1347597"/>
                          <a:pt x="24788" y="1186316"/>
                          <a:pt x="0" y="904557"/>
                        </a:cubicBezTo>
                        <a:cubicBezTo>
                          <a:pt x="-24788" y="622798"/>
                          <a:pt x="9979" y="4142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FD614A0-70BB-44FF-BFE3-5A30D315D724}"/>
              </a:ext>
            </a:extLst>
          </p:cNvPr>
          <p:cNvSpPr/>
          <p:nvPr/>
        </p:nvSpPr>
        <p:spPr>
          <a:xfrm rot="16200000">
            <a:off x="6281932" y="3630607"/>
            <a:ext cx="373884" cy="384655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02A21CC7-D9D5-48C9-A248-BA745760E47D}"/>
              </a:ext>
            </a:extLst>
          </p:cNvPr>
          <p:cNvSpPr/>
          <p:nvPr/>
        </p:nvSpPr>
        <p:spPr>
          <a:xfrm rot="16200000">
            <a:off x="3210773" y="193411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8AC8E0-BE61-4AAC-9E5F-CB1F10E4B669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7088800" y="4071437"/>
            <a:ext cx="5274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CB6D3171-3C30-4E28-9546-183FEF165287}"/>
              </a:ext>
            </a:extLst>
          </p:cNvPr>
          <p:cNvSpPr/>
          <p:nvPr/>
        </p:nvSpPr>
        <p:spPr>
          <a:xfrm rot="5400000">
            <a:off x="817387" y="3028930"/>
            <a:ext cx="507647" cy="492094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01D6691D-494E-47CA-A6D8-AEFABBE66289}"/>
              </a:ext>
            </a:extLst>
          </p:cNvPr>
          <p:cNvSpPr/>
          <p:nvPr/>
        </p:nvSpPr>
        <p:spPr>
          <a:xfrm rot="5400000">
            <a:off x="846590" y="3018571"/>
            <a:ext cx="373884" cy="384655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F4690F-6DCD-4C40-8F9D-13DFD4494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9" y="2997483"/>
            <a:ext cx="2973660" cy="9912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B198B5-5DD2-424F-8562-5DCBCFCC75E9}"/>
              </a:ext>
            </a:extLst>
          </p:cNvPr>
          <p:cNvSpPr txBox="1"/>
          <p:nvPr/>
        </p:nvSpPr>
        <p:spPr>
          <a:xfrm>
            <a:off x="2297368" y="3161127"/>
            <a:ext cx="54182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srgbClr val="FE615C"/>
                </a:solidFill>
              </a:rPr>
              <a:t>개인역할</a:t>
            </a:r>
            <a:r>
              <a:rPr lang="ko-KR" altLang="en-US" b="1" i="1" kern="0" dirty="0" smtClean="0">
                <a:solidFill>
                  <a:srgbClr val="FE615C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FE615C"/>
                </a:solidFill>
              </a:rPr>
              <a:t>in CNN</a:t>
            </a:r>
            <a:r>
              <a:rPr lang="ko-KR" altLang="en-US" b="1" i="1" kern="0" dirty="0" smtClean="0">
                <a:solidFill>
                  <a:srgbClr val="FE615C"/>
                </a:solidFill>
              </a:rPr>
              <a:t> 프로젝트</a:t>
            </a:r>
            <a:endParaRPr lang="en-US" altLang="ko-KR" b="1" i="1" kern="0" dirty="0">
              <a:solidFill>
                <a:srgbClr val="FE615C"/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FC8A1093-A661-4C83-A9A7-AFCAF85507A6}"/>
              </a:ext>
            </a:extLst>
          </p:cNvPr>
          <p:cNvSpPr/>
          <p:nvPr/>
        </p:nvSpPr>
        <p:spPr>
          <a:xfrm rot="16200000">
            <a:off x="6185453" y="3529441"/>
            <a:ext cx="486522" cy="492094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3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4FA3A8E7-2F0F-4047-BC4B-AAD604AFFC64}"/>
              </a:ext>
            </a:extLst>
          </p:cNvPr>
          <p:cNvSpPr/>
          <p:nvPr/>
        </p:nvSpPr>
        <p:spPr>
          <a:xfrm>
            <a:off x="979560" y="1757929"/>
            <a:ext cx="4361484" cy="388596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12236F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 dirty="0">
              <a:solidFill>
                <a:schemeClr val="tx1"/>
              </a:solidFill>
              <a:latin typeface="Whitney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3B2463-6CE0-4362-9130-8D3B2D8B53DF}"/>
              </a:ext>
            </a:extLst>
          </p:cNvPr>
          <p:cNvGrpSpPr/>
          <p:nvPr/>
        </p:nvGrpSpPr>
        <p:grpSpPr>
          <a:xfrm>
            <a:off x="6831912" y="1733557"/>
            <a:ext cx="4649687" cy="3885966"/>
            <a:chOff x="7620588" y="2130697"/>
            <a:chExt cx="1164172" cy="3660995"/>
          </a:xfrm>
        </p:grpSpPr>
        <p:sp>
          <p:nvSpPr>
            <p:cNvPr id="29" name="모서리가 둥근 직사각형 43">
              <a:extLst>
                <a:ext uri="{FF2B5EF4-FFF2-40B4-BE49-F238E27FC236}">
                  <a16:creationId xmlns:a16="http://schemas.microsoft.com/office/drawing/2014/main" id="{EE55C95F-D309-4778-A8EB-D59F7D36B859}"/>
                </a:ext>
              </a:extLst>
            </p:cNvPr>
            <p:cNvSpPr/>
            <p:nvPr/>
          </p:nvSpPr>
          <p:spPr>
            <a:xfrm>
              <a:off x="7620588" y="2135813"/>
              <a:ext cx="1164172" cy="3655879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solidFill>
                  <a:schemeClr val="tx1"/>
                </a:solidFill>
                <a:latin typeface="Whitney"/>
              </a:endParaRPr>
            </a:p>
          </p:txBody>
        </p:sp>
        <p:sp>
          <p:nvSpPr>
            <p:cNvPr id="30" name="자유형 44">
              <a:extLst>
                <a:ext uri="{FF2B5EF4-FFF2-40B4-BE49-F238E27FC236}">
                  <a16:creationId xmlns:a16="http://schemas.microsoft.com/office/drawing/2014/main" id="{2C441BDC-EC87-407B-9222-56C9BBC6BDE0}"/>
                </a:ext>
              </a:extLst>
            </p:cNvPr>
            <p:cNvSpPr/>
            <p:nvPr/>
          </p:nvSpPr>
          <p:spPr>
            <a:xfrm>
              <a:off x="7620589" y="2130697"/>
              <a:ext cx="107418" cy="358726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 44">
            <a:extLst>
              <a:ext uri="{FF2B5EF4-FFF2-40B4-BE49-F238E27FC236}">
                <a16:creationId xmlns:a16="http://schemas.microsoft.com/office/drawing/2014/main" id="{BFC1E855-57AA-40C2-B080-9D3ED6AF171D}"/>
              </a:ext>
            </a:extLst>
          </p:cNvPr>
          <p:cNvSpPr/>
          <p:nvPr/>
        </p:nvSpPr>
        <p:spPr>
          <a:xfrm>
            <a:off x="979560" y="1733552"/>
            <a:ext cx="402434" cy="433992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12236F"/>
          </a:solidFill>
          <a:ln>
            <a:solidFill>
              <a:srgbClr val="382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C0DAA-C886-4766-B347-5359985E4480}"/>
              </a:ext>
            </a:extLst>
          </p:cNvPr>
          <p:cNvSpPr txBox="1"/>
          <p:nvPr/>
        </p:nvSpPr>
        <p:spPr>
          <a:xfrm>
            <a:off x="2588876" y="1460014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0.370</a:t>
            </a:r>
            <a:r>
              <a:rPr lang="ko-KR" altLang="en-US" sz="1200" b="1" i="1" dirty="0"/>
              <a:t>  </a:t>
            </a:r>
            <a:r>
              <a:rPr lang="ko-KR" altLang="en-US" sz="1200" b="1" i="1" dirty="0">
                <a:highlight>
                  <a:srgbClr val="FE615C"/>
                </a:highlight>
              </a:rPr>
              <a:t>  </a:t>
            </a:r>
            <a:r>
              <a:rPr lang="ko-KR" altLang="en-US" sz="1200" b="1" i="1" dirty="0"/>
              <a:t>  </a:t>
            </a:r>
            <a:r>
              <a:rPr lang="ko-KR" altLang="en-US" sz="1200" b="1" i="1" dirty="0">
                <a:highlight>
                  <a:srgbClr val="FE615C"/>
                </a:highlight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FD72D3-6C3A-4BD7-80D1-B9CAFEF6DF35}"/>
              </a:ext>
            </a:extLst>
          </p:cNvPr>
          <p:cNvSpPr txBox="1"/>
          <p:nvPr/>
        </p:nvSpPr>
        <p:spPr>
          <a:xfrm>
            <a:off x="8357758" y="1452572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0.3</a:t>
            </a:r>
            <a:r>
              <a:rPr lang="en-US" altLang="ko-KR" sz="1200" b="1" i="1" dirty="0">
                <a:highlight>
                  <a:srgbClr val="FE615C"/>
                </a:highlight>
              </a:rPr>
              <a:t>67</a:t>
            </a:r>
            <a:r>
              <a:rPr lang="ko-KR" altLang="en-US" sz="1200" b="1" i="1" dirty="0">
                <a:highlight>
                  <a:srgbClr val="FE615C"/>
                </a:highlight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B0182-0E0A-4628-9770-8F8D5991DCAA}"/>
              </a:ext>
            </a:extLst>
          </p:cNvPr>
          <p:cNvSpPr txBox="1"/>
          <p:nvPr/>
        </p:nvSpPr>
        <p:spPr>
          <a:xfrm>
            <a:off x="948965" y="1453457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Decision Tree</a:t>
            </a:r>
            <a:r>
              <a:rPr lang="ko-KR" altLang="en-US" sz="1200" b="1" i="1" dirty="0"/>
              <a:t> 코드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4B492-69A7-4B5B-B75D-5AB4B29002FB}"/>
              </a:ext>
            </a:extLst>
          </p:cNvPr>
          <p:cNvSpPr txBox="1"/>
          <p:nvPr/>
        </p:nvSpPr>
        <p:spPr>
          <a:xfrm>
            <a:off x="6831906" y="1449060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Naïve Bayes </a:t>
            </a:r>
            <a:r>
              <a:rPr lang="ko-KR" altLang="en-US" sz="1200" b="1" i="1" dirty="0"/>
              <a:t>코드 </a:t>
            </a: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C066A973-C4DC-4AC0-AE26-8B38EB4C9594}"/>
              </a:ext>
            </a:extLst>
          </p:cNvPr>
          <p:cNvSpPr txBox="1">
            <a:spLocks/>
          </p:cNvSpPr>
          <p:nvPr/>
        </p:nvSpPr>
        <p:spPr>
          <a:xfrm>
            <a:off x="1596600" y="6000016"/>
            <a:ext cx="8998800" cy="677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목적 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 예측 모델을 이용해 개인의 설문조사 답변을 바탕으로 두피유형 예측 결과 제공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결정 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모델 돌린 결과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GridSearchCV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했음에도 분류 정확도가 낮아 분류예측 서비스 제공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marL="0" indent="0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F436D774-0924-4187-AEDE-1A805A21498E}"/>
              </a:ext>
            </a:extLst>
          </p:cNvPr>
          <p:cNvGrpSpPr/>
          <p:nvPr/>
        </p:nvGrpSpPr>
        <p:grpSpPr>
          <a:xfrm>
            <a:off x="1451553" y="5811594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1CDA8A0D-B13A-475D-A3F6-2C8A66709F2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DB6BE240-D87C-4D5D-988D-2BF0806A9DE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AD20B81D-AC66-4791-ACB6-F20F4E8F6F72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CD69262-86C2-4406-AB41-BC6F0F3D49B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D312-F3FF-4BD6-8342-EAF65C12FE5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4" name="자유형 32">
            <a:extLst>
              <a:ext uri="{FF2B5EF4-FFF2-40B4-BE49-F238E27FC236}">
                <a16:creationId xmlns:a16="http://schemas.microsoft.com/office/drawing/2014/main" id="{CA7379DA-2E21-4083-B962-BC81200CC8EE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75C4C4-A0B7-4F3E-B86A-BD0584F9E969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9822972-4310-4C44-9DA9-B06279019604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3E1DB903-AC50-4CF4-8805-1CB42E40C23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EC5880A8-4CBD-42E2-9570-4FA18D492F8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986A5EBC-9BD3-46CB-A94A-A78E1A084730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한쪽 모서리가 둥근 사각형 5">
            <a:extLst>
              <a:ext uri="{FF2B5EF4-FFF2-40B4-BE49-F238E27FC236}">
                <a16:creationId xmlns:a16="http://schemas.microsoft.com/office/drawing/2014/main" id="{823A9BF9-BFA4-4E43-BEFB-0A7F74F4347B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Decision Tree, Naïve Bayes 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513B3A5-025C-42B8-884F-8C18EC54D39E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72" name="모서리가 둥근 직사각형 37">
              <a:extLst>
                <a:ext uri="{FF2B5EF4-FFF2-40B4-BE49-F238E27FC236}">
                  <a16:creationId xmlns:a16="http://schemas.microsoft.com/office/drawing/2014/main" id="{FF799A50-0B9D-4974-A818-8C6D5A6A940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id="{C84AED59-329A-45E7-AE2C-26D5075DAB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모서리가 둥근 직사각형 39">
              <a:extLst>
                <a:ext uri="{FF2B5EF4-FFF2-40B4-BE49-F238E27FC236}">
                  <a16:creationId xmlns:a16="http://schemas.microsoft.com/office/drawing/2014/main" id="{00669F37-3F01-47D8-865F-1A838FFE340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모서리가 둥근 직사각형 40">
              <a:extLst>
                <a:ext uri="{FF2B5EF4-FFF2-40B4-BE49-F238E27FC236}">
                  <a16:creationId xmlns:a16="http://schemas.microsoft.com/office/drawing/2014/main" id="{A23B57A9-14DF-4528-8C90-36AAF4C517A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A9359C9-8FB8-4C55-A39B-CB2C28FC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77" name="자유형 32">
            <a:extLst>
              <a:ext uri="{FF2B5EF4-FFF2-40B4-BE49-F238E27FC236}">
                <a16:creationId xmlns:a16="http://schemas.microsoft.com/office/drawing/2014/main" id="{B684864F-300F-4687-9EB5-5F50A8058AE9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Slide Number Placeholder 5">
            <a:extLst>
              <a:ext uri="{FF2B5EF4-FFF2-40B4-BE49-F238E27FC236}">
                <a16:creationId xmlns:a16="http://schemas.microsoft.com/office/drawing/2014/main" id="{A2660A28-A4FD-4AC6-BBFD-B4E7DB27F87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10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6429" y="1809630"/>
            <a:ext cx="4307773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라벨 인코더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(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문자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-&gt;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숫자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)</a:t>
            </a:r>
            <a:endParaRPr lang="en-US" altLang="ko-KR" sz="1050" dirty="0">
              <a:latin typeface="Whitney"/>
            </a:endParaRPr>
          </a:p>
          <a:p>
            <a:r>
              <a:rPr lang="en-US" altLang="ko-KR" sz="1050" dirty="0">
                <a:latin typeface="Whitney"/>
              </a:rPr>
              <a:t>df3.loc[:, 'gender'] = </a:t>
            </a:r>
            <a:r>
              <a:rPr lang="en-US" altLang="ko-KR" sz="1050" dirty="0" err="1">
                <a:latin typeface="Whitney"/>
              </a:rPr>
              <a:t>LabelEncoder</a:t>
            </a:r>
            <a:r>
              <a:rPr lang="en-US" altLang="ko-KR" sz="1050" dirty="0">
                <a:latin typeface="Whitney"/>
              </a:rPr>
              <a:t>().</a:t>
            </a:r>
            <a:r>
              <a:rPr lang="en-US" altLang="ko-KR" sz="1050" dirty="0" err="1">
                <a:latin typeface="Whitney"/>
              </a:rPr>
              <a:t>fit_transform</a:t>
            </a:r>
            <a:r>
              <a:rPr lang="en-US" altLang="ko-KR" sz="1050" dirty="0">
                <a:latin typeface="Whitney"/>
              </a:rPr>
              <a:t>(df3['gender'])</a:t>
            </a:r>
          </a:p>
          <a:p>
            <a:r>
              <a:rPr lang="en-US" altLang="ko-KR" sz="1050" dirty="0">
                <a:latin typeface="Whitney"/>
              </a:rPr>
              <a:t>df3.loc[:, 'age'] = </a:t>
            </a:r>
            <a:r>
              <a:rPr lang="en-US" altLang="ko-KR" sz="1050" dirty="0" err="1">
                <a:latin typeface="Whitney"/>
              </a:rPr>
              <a:t>LabelEncoder</a:t>
            </a:r>
            <a:r>
              <a:rPr lang="en-US" altLang="ko-KR" sz="1050" dirty="0">
                <a:latin typeface="Whitney"/>
              </a:rPr>
              <a:t>().</a:t>
            </a:r>
            <a:r>
              <a:rPr lang="en-US" altLang="ko-KR" sz="1050" dirty="0" err="1">
                <a:latin typeface="Whitney"/>
              </a:rPr>
              <a:t>fit_transform</a:t>
            </a:r>
            <a:r>
              <a:rPr lang="en-US" altLang="ko-KR" sz="1050" dirty="0">
                <a:latin typeface="Whitney"/>
              </a:rPr>
              <a:t>(df3['age</a:t>
            </a:r>
            <a:r>
              <a:rPr lang="en-US" altLang="ko-KR" sz="1050" dirty="0" smtClean="0">
                <a:latin typeface="Whitney"/>
              </a:rPr>
              <a:t>'])</a:t>
            </a:r>
          </a:p>
          <a:p>
            <a:r>
              <a:rPr lang="en-US" altLang="ko-KR" sz="1050" dirty="0" smtClean="0">
                <a:latin typeface="Whitney"/>
              </a:rPr>
              <a:t>…</a:t>
            </a:r>
            <a:endParaRPr lang="en-US" altLang="ko-KR" sz="1050" dirty="0">
              <a:latin typeface="Whitney"/>
            </a:endParaRPr>
          </a:p>
          <a:p>
            <a:r>
              <a:rPr lang="en-US" altLang="ko-KR" sz="1050" dirty="0">
                <a:latin typeface="Whitney"/>
              </a:rPr>
              <a:t>print(df3['</a:t>
            </a:r>
            <a:r>
              <a:rPr lang="ko-KR" altLang="en-US" sz="1050" dirty="0">
                <a:latin typeface="Whitney"/>
              </a:rPr>
              <a:t>구분</a:t>
            </a:r>
            <a:r>
              <a:rPr lang="en-US" altLang="ko-KR" sz="1050" dirty="0">
                <a:latin typeface="Whitney"/>
              </a:rPr>
              <a:t>'].unique</a:t>
            </a:r>
            <a:r>
              <a:rPr lang="en-US" altLang="ko-KR" sz="1050" dirty="0" smtClean="0">
                <a:latin typeface="Whitney"/>
              </a:rPr>
              <a:t>())</a:t>
            </a:r>
          </a:p>
          <a:p>
            <a:endParaRPr lang="en-US" altLang="ko-KR" sz="1050" dirty="0">
              <a:latin typeface="Whitney"/>
            </a:endParaRPr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mapping</a:t>
            </a:r>
            <a:endParaRPr lang="en-US" altLang="ko-KR" sz="1050" dirty="0">
              <a:latin typeface="Whitney"/>
            </a:endParaRPr>
          </a:p>
          <a:p>
            <a:r>
              <a:rPr lang="en-US" altLang="ko-KR" sz="1050" dirty="0" err="1">
                <a:latin typeface="Whitney"/>
              </a:rPr>
              <a:t>d</a:t>
            </a:r>
            <a:r>
              <a:rPr lang="en-US" altLang="ko-KR" sz="1050" dirty="0" err="1" smtClean="0">
                <a:latin typeface="Whitney"/>
              </a:rPr>
              <a:t>ic</a:t>
            </a:r>
            <a:r>
              <a:rPr lang="en-US" altLang="ko-KR" sz="1050" dirty="0" smtClean="0">
                <a:latin typeface="Whitney"/>
              </a:rPr>
              <a:t> </a:t>
            </a:r>
            <a:r>
              <a:rPr lang="en-US" altLang="ko-KR" sz="1050" dirty="0">
                <a:latin typeface="Whitney"/>
              </a:rPr>
              <a:t>= </a:t>
            </a:r>
            <a:r>
              <a:rPr lang="en-US" altLang="ko-KR" sz="1050" dirty="0" smtClean="0">
                <a:latin typeface="Whitney"/>
              </a:rPr>
              <a:t>{‘</a:t>
            </a:r>
            <a:r>
              <a:rPr lang="ko-KR" altLang="en-US" sz="1050" dirty="0" smtClean="0">
                <a:latin typeface="Whitney"/>
              </a:rPr>
              <a:t>복합성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0,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smtClean="0">
                <a:latin typeface="Whitney"/>
              </a:rPr>
              <a:t>지루성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1,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err="1" smtClean="0">
                <a:latin typeface="Whitney"/>
              </a:rPr>
              <a:t>염증성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2,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err="1" smtClean="0">
                <a:latin typeface="Whitney"/>
              </a:rPr>
              <a:t>비듬성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3,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smtClean="0">
                <a:latin typeface="Whitney"/>
              </a:rPr>
              <a:t>지성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4,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smtClean="0">
                <a:latin typeface="Whitney"/>
              </a:rPr>
              <a:t>민감성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5</a:t>
            </a:r>
            <a:r>
              <a:rPr lang="en-US" altLang="ko-KR" sz="1050" dirty="0" smtClean="0">
                <a:latin typeface="Whitney"/>
              </a:rPr>
              <a:t>,’</a:t>
            </a:r>
            <a:r>
              <a:rPr lang="ko-KR" altLang="en-US" sz="1050" dirty="0" smtClean="0">
                <a:latin typeface="Whitney"/>
              </a:rPr>
              <a:t>건성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6</a:t>
            </a:r>
            <a:r>
              <a:rPr lang="en-US" altLang="ko-KR" sz="1050" dirty="0" smtClean="0">
                <a:latin typeface="Whitney"/>
              </a:rPr>
              <a:t>, ‘</a:t>
            </a:r>
            <a:r>
              <a:rPr lang="ko-KR" altLang="en-US" sz="1050" dirty="0" err="1" smtClean="0">
                <a:latin typeface="Whitney"/>
              </a:rPr>
              <a:t>탈모성</a:t>
            </a:r>
            <a:r>
              <a:rPr lang="en-US" altLang="ko-KR" sz="1050" dirty="0" smtClean="0">
                <a:latin typeface="Whitney"/>
              </a:rPr>
              <a:t>’:</a:t>
            </a:r>
            <a:r>
              <a:rPr lang="en-US" altLang="ko-KR" sz="1050" dirty="0">
                <a:latin typeface="Whitney"/>
              </a:rPr>
              <a:t>7, </a:t>
            </a:r>
            <a:r>
              <a:rPr lang="en-US" altLang="ko-KR" sz="1050" dirty="0" smtClean="0">
                <a:latin typeface="Whitney"/>
              </a:rPr>
              <a:t>‘</a:t>
            </a:r>
            <a:r>
              <a:rPr lang="ko-KR" altLang="en-US" sz="1050" dirty="0" smtClean="0">
                <a:latin typeface="Whitney"/>
              </a:rPr>
              <a:t>양호</a:t>
            </a:r>
            <a:r>
              <a:rPr lang="en-US" altLang="ko-KR" sz="1050" dirty="0" smtClean="0">
                <a:latin typeface="Whitney"/>
              </a:rPr>
              <a:t>':</a:t>
            </a:r>
            <a:r>
              <a:rPr lang="en-US" altLang="ko-KR" sz="1050" dirty="0">
                <a:latin typeface="Whitney"/>
              </a:rPr>
              <a:t>8}</a:t>
            </a:r>
          </a:p>
          <a:p>
            <a:r>
              <a:rPr lang="en-US" altLang="ko-KR" sz="1050" dirty="0">
                <a:latin typeface="Whitney"/>
              </a:rPr>
              <a:t>d</a:t>
            </a:r>
            <a:r>
              <a:rPr lang="en-US" altLang="ko-KR" sz="1050" dirty="0" smtClean="0">
                <a:latin typeface="Whitney"/>
              </a:rPr>
              <a:t>f3['</a:t>
            </a:r>
            <a:r>
              <a:rPr lang="ko-KR" altLang="en-US" sz="1050" dirty="0" smtClean="0">
                <a:latin typeface="Whitney"/>
              </a:rPr>
              <a:t>구분</a:t>
            </a:r>
            <a:r>
              <a:rPr lang="en-US" altLang="ko-KR" sz="1050" dirty="0" smtClean="0">
                <a:latin typeface="Whitney"/>
              </a:rPr>
              <a:t>'] </a:t>
            </a:r>
            <a:r>
              <a:rPr lang="en-US" altLang="ko-KR" sz="1050" dirty="0">
                <a:latin typeface="Whitney"/>
              </a:rPr>
              <a:t>= df3</a:t>
            </a:r>
            <a:r>
              <a:rPr lang="en-US" altLang="ko-KR" sz="1050" dirty="0" smtClean="0">
                <a:latin typeface="Whitney"/>
              </a:rPr>
              <a:t>['</a:t>
            </a:r>
            <a:r>
              <a:rPr lang="ko-KR" altLang="en-US" sz="1050" dirty="0" smtClean="0">
                <a:latin typeface="Whitney"/>
              </a:rPr>
              <a:t>구분</a:t>
            </a:r>
            <a:r>
              <a:rPr lang="en-US" altLang="ko-KR" sz="1050" dirty="0" smtClean="0">
                <a:latin typeface="Whitney"/>
              </a:rPr>
              <a:t>'].</a:t>
            </a:r>
            <a:r>
              <a:rPr lang="en-US" altLang="ko-KR" sz="1050" dirty="0">
                <a:latin typeface="Whitney"/>
              </a:rPr>
              <a:t>map(</a:t>
            </a:r>
            <a:r>
              <a:rPr lang="en-US" altLang="ko-KR" sz="1050" dirty="0" err="1">
                <a:latin typeface="Whitney"/>
              </a:rPr>
              <a:t>dic</a:t>
            </a:r>
            <a:r>
              <a:rPr lang="en-US" altLang="ko-KR" sz="1050" dirty="0" smtClean="0">
                <a:latin typeface="Whitney"/>
              </a:rPr>
              <a:t>)</a:t>
            </a:r>
          </a:p>
          <a:p>
            <a:endParaRPr lang="en-US" altLang="ko-KR" sz="1050" dirty="0" smtClean="0">
              <a:latin typeface="Whitney"/>
            </a:endParaRPr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상관계수 높은 변수 선택</a:t>
            </a:r>
            <a:endParaRPr lang="en-US" altLang="ko-KR" sz="1050" dirty="0">
              <a:latin typeface="Whitney"/>
            </a:endParaRPr>
          </a:p>
          <a:p>
            <a:r>
              <a:rPr lang="en-US" altLang="ko-KR" sz="1050" dirty="0" smtClean="0">
                <a:latin typeface="Whitney"/>
              </a:rPr>
              <a:t>print(df3.corr())</a:t>
            </a:r>
            <a:endParaRPr lang="ko-KR" altLang="en-US" sz="1050" dirty="0">
              <a:latin typeface="Whitney"/>
            </a:endParaRPr>
          </a:p>
          <a:p>
            <a:r>
              <a:rPr lang="en-US" altLang="ko-KR" sz="1050" dirty="0">
                <a:latin typeface="Whitney"/>
              </a:rPr>
              <a:t>array = </a:t>
            </a:r>
            <a:r>
              <a:rPr lang="en-US" altLang="ko-KR" sz="1050" dirty="0" smtClean="0">
                <a:latin typeface="Whitney"/>
              </a:rPr>
              <a:t>df3.values</a:t>
            </a:r>
            <a:endParaRPr lang="ko-KR" altLang="en-US" sz="1050" dirty="0">
              <a:latin typeface="Whitney"/>
            </a:endParaRPr>
          </a:p>
          <a:p>
            <a:r>
              <a:rPr lang="en-US" altLang="ko-KR" sz="1050" dirty="0">
                <a:latin typeface="Whitney"/>
              </a:rPr>
              <a:t>x = array[:, [0,1,6]] </a:t>
            </a:r>
          </a:p>
          <a:p>
            <a:r>
              <a:rPr lang="en-US" altLang="ko-KR" sz="1050" dirty="0">
                <a:latin typeface="Whitney"/>
              </a:rPr>
              <a:t>y = array[:,9</a:t>
            </a:r>
            <a:r>
              <a:rPr lang="en-US" altLang="ko-KR" sz="1050" dirty="0" smtClean="0">
                <a:latin typeface="Whitney"/>
              </a:rPr>
              <a:t>]</a:t>
            </a:r>
          </a:p>
          <a:p>
            <a:endParaRPr lang="en-US" altLang="ko-KR" sz="1050" dirty="0" smtClean="0">
              <a:latin typeface="Whitney"/>
            </a:endParaRPr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x </a:t>
            </a:r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정규화</a:t>
            </a:r>
            <a:endParaRPr lang="ko-KR" altLang="en-US" sz="1050" dirty="0">
              <a:latin typeface="Whitney"/>
            </a:endParaRPr>
          </a:p>
          <a:p>
            <a:r>
              <a:rPr lang="en-US" altLang="ko-KR" sz="1050" dirty="0"/>
              <a:t>scaler = </a:t>
            </a:r>
            <a:r>
              <a:rPr lang="en-US" altLang="ko-KR" sz="1050" dirty="0" err="1"/>
              <a:t>MinMaxScaler</a:t>
            </a:r>
            <a:r>
              <a:rPr lang="en-US" altLang="ko-KR" sz="1050" dirty="0"/>
              <a:t>() </a:t>
            </a:r>
          </a:p>
          <a:p>
            <a:r>
              <a:rPr lang="en-US" altLang="ko-KR" sz="1050" dirty="0" err="1"/>
              <a:t>scaler.fit</a:t>
            </a:r>
            <a:r>
              <a:rPr lang="en-US" altLang="ko-KR" sz="1050" dirty="0"/>
              <a:t>(x)  # </a:t>
            </a:r>
            <a:r>
              <a:rPr lang="ko-KR" altLang="en-US" sz="1050" dirty="0"/>
              <a:t>나중에 </a:t>
            </a:r>
            <a:r>
              <a:rPr lang="ko-KR" altLang="en-US" sz="1050" dirty="0" err="1"/>
              <a:t>새로운값</a:t>
            </a:r>
            <a:r>
              <a:rPr lang="ko-KR" altLang="en-US" sz="1050" dirty="0"/>
              <a:t> 입력해서 </a:t>
            </a:r>
            <a:r>
              <a:rPr lang="ko-KR" altLang="en-US" sz="1050" dirty="0" err="1"/>
              <a:t>분류할때</a:t>
            </a:r>
            <a:r>
              <a:rPr lang="en-US" altLang="ko-KR" sz="1050" dirty="0"/>
              <a:t>, </a:t>
            </a:r>
            <a:r>
              <a:rPr lang="ko-KR" altLang="en-US" sz="1050" dirty="0"/>
              <a:t>같은 척도로 정규화 </a:t>
            </a:r>
            <a:r>
              <a:rPr lang="ko-KR" altLang="en-US" sz="1050" dirty="0" err="1"/>
              <a:t>하기위해</a:t>
            </a:r>
            <a:r>
              <a:rPr lang="en-US" altLang="ko-KR" sz="1050" dirty="0"/>
              <a:t>, fit, transform </a:t>
            </a:r>
            <a:r>
              <a:rPr lang="ko-KR" altLang="en-US" sz="1050" dirty="0"/>
              <a:t>분리</a:t>
            </a:r>
          </a:p>
          <a:p>
            <a:r>
              <a:rPr lang="en-US" altLang="ko-KR" sz="1050" dirty="0"/>
              <a:t>x = </a:t>
            </a:r>
            <a:r>
              <a:rPr lang="en-US" altLang="ko-KR" sz="1050" dirty="0" err="1"/>
              <a:t>scaler.transform</a:t>
            </a:r>
            <a:r>
              <a:rPr lang="en-US" altLang="ko-KR" sz="1050" dirty="0"/>
              <a:t>(x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…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1189425" y="1729267"/>
            <a:ext cx="4072821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Whitney"/>
              </a:rPr>
              <a:t>model = </a:t>
            </a:r>
            <a:r>
              <a:rPr lang="en-US" altLang="ko-KR" sz="1050" dirty="0" err="1">
                <a:latin typeface="Whitney"/>
              </a:rPr>
              <a:t>DecisionTreeClassifier</a:t>
            </a:r>
            <a:r>
              <a:rPr lang="en-US" altLang="ko-KR" sz="1050" dirty="0">
                <a:latin typeface="Whitney"/>
              </a:rPr>
              <a:t>(criterion = 'entropy’, \</a:t>
            </a:r>
          </a:p>
          <a:p>
            <a:r>
              <a:rPr lang="en-US" altLang="ko-KR" sz="1050" dirty="0">
                <a:latin typeface="Whitney"/>
              </a:rPr>
              <a:t>     </a:t>
            </a:r>
            <a:r>
              <a:rPr lang="en-US" altLang="ko-KR" sz="1050" dirty="0" err="1">
                <a:latin typeface="Whitney"/>
              </a:rPr>
              <a:t>max_depth</a:t>
            </a:r>
            <a:r>
              <a:rPr lang="en-US" altLang="ko-KR" sz="1050" dirty="0">
                <a:latin typeface="Whitney"/>
              </a:rPr>
              <a:t> = 6, </a:t>
            </a:r>
            <a:r>
              <a:rPr lang="en-US" altLang="ko-KR" sz="1050" dirty="0" err="1">
                <a:latin typeface="Whitney"/>
              </a:rPr>
              <a:t>min_samples_split</a:t>
            </a:r>
            <a:r>
              <a:rPr lang="en-US" altLang="ko-KR" sz="1050" dirty="0">
                <a:latin typeface="Whitney"/>
              </a:rPr>
              <a:t> = 2, </a:t>
            </a:r>
            <a:r>
              <a:rPr lang="en-US" altLang="ko-KR" sz="1050" dirty="0" err="1">
                <a:latin typeface="Whitney"/>
              </a:rPr>
              <a:t>random_state</a:t>
            </a:r>
            <a:r>
              <a:rPr lang="en-US" altLang="ko-KR" sz="1050" dirty="0">
                <a:latin typeface="Whitney"/>
              </a:rPr>
              <a:t> = 1)</a:t>
            </a:r>
          </a:p>
          <a:p>
            <a:r>
              <a:rPr lang="en-US" altLang="ko-KR" sz="1050" dirty="0" smtClean="0">
                <a:latin typeface="Whitney"/>
              </a:rPr>
              <a:t>parameters = {'</a:t>
            </a:r>
            <a:r>
              <a:rPr lang="en-US" altLang="ko-KR" sz="1050" dirty="0" err="1" smtClean="0">
                <a:latin typeface="Whitney"/>
              </a:rPr>
              <a:t>max_depth</a:t>
            </a:r>
            <a:r>
              <a:rPr lang="en-US" altLang="ko-KR" sz="1050" dirty="0" smtClean="0">
                <a:latin typeface="Whitney"/>
              </a:rPr>
              <a:t>':[1,2,3,4,5,6,7],\</a:t>
            </a:r>
          </a:p>
          <a:p>
            <a:r>
              <a:rPr lang="en-US" altLang="ko-KR" sz="1050" dirty="0" smtClean="0">
                <a:latin typeface="Whitney"/>
              </a:rPr>
              <a:t>     '</a:t>
            </a:r>
            <a:r>
              <a:rPr lang="en-US" altLang="ko-KR" sz="1050" dirty="0" err="1" smtClean="0">
                <a:latin typeface="Whitney"/>
              </a:rPr>
              <a:t>min_samples_split</a:t>
            </a:r>
            <a:r>
              <a:rPr lang="en-US" altLang="ko-KR" sz="1050" dirty="0" smtClean="0">
                <a:latin typeface="Whitney"/>
              </a:rPr>
              <a:t>':[1,2,3,4,5,6,7],\</a:t>
            </a:r>
          </a:p>
          <a:p>
            <a:r>
              <a:rPr lang="en-US" altLang="ko-KR" sz="1050" dirty="0" smtClean="0">
                <a:latin typeface="Whitney"/>
              </a:rPr>
              <a:t>'</a:t>
            </a:r>
            <a:r>
              <a:rPr lang="en-US" altLang="ko-KR" sz="1050" dirty="0" err="1" smtClean="0">
                <a:latin typeface="Whitney"/>
              </a:rPr>
              <a:t>random_state</a:t>
            </a:r>
            <a:r>
              <a:rPr lang="en-US" altLang="ko-KR" sz="1050" dirty="0" smtClean="0">
                <a:latin typeface="Whitney"/>
              </a:rPr>
              <a:t>':[1,2,3,4,5,6,7,8,9,10,11,12,13,14,15,16,17,18,19,20,\21,22,23,24,25,26,27,28,29,30,31,32,33,34,35,36,37,38,39,40,\</a:t>
            </a:r>
          </a:p>
          <a:p>
            <a:r>
              <a:rPr lang="en-US" altLang="ko-KR" sz="1050" dirty="0" smtClean="0">
                <a:latin typeface="Whitney"/>
              </a:rPr>
              <a:t>41,42,43,44,45,46,47,48,49,50,123]}</a:t>
            </a:r>
          </a:p>
          <a:p>
            <a:endParaRPr lang="en-US" altLang="ko-KR" sz="1050" dirty="0" smtClean="0">
              <a:latin typeface="Whitney"/>
            </a:endParaRPr>
          </a:p>
          <a:p>
            <a:r>
              <a:rPr lang="en-US" altLang="ko-KR" sz="1050" dirty="0" err="1" smtClean="0">
                <a:latin typeface="Whitney"/>
              </a:rPr>
              <a:t>grid_dtree</a:t>
            </a:r>
            <a:r>
              <a:rPr lang="en-US" altLang="ko-KR" sz="1050" dirty="0" smtClean="0">
                <a:latin typeface="Whitney"/>
              </a:rPr>
              <a:t> </a:t>
            </a:r>
            <a:r>
              <a:rPr lang="en-US" altLang="ko-KR" sz="1050" dirty="0">
                <a:latin typeface="Whitney"/>
              </a:rPr>
              <a:t>= </a:t>
            </a:r>
            <a:r>
              <a:rPr lang="en-US" altLang="ko-KR" sz="1050" dirty="0" err="1">
                <a:latin typeface="Whitney"/>
              </a:rPr>
              <a:t>GridSearchCV</a:t>
            </a:r>
            <a:r>
              <a:rPr lang="en-US" altLang="ko-KR" sz="1050" dirty="0">
                <a:latin typeface="Whitney"/>
              </a:rPr>
              <a:t>(model, </a:t>
            </a:r>
            <a:r>
              <a:rPr lang="en-US" altLang="ko-KR" sz="1050" dirty="0" err="1">
                <a:latin typeface="Whitney"/>
              </a:rPr>
              <a:t>param_grid</a:t>
            </a:r>
            <a:r>
              <a:rPr lang="en-US" altLang="ko-KR" sz="1050" dirty="0">
                <a:latin typeface="Whitney"/>
              </a:rPr>
              <a:t>=parameters,\</a:t>
            </a:r>
          </a:p>
          <a:p>
            <a:r>
              <a:rPr lang="en-US" altLang="ko-KR" sz="1050" dirty="0">
                <a:latin typeface="Whitney"/>
              </a:rPr>
              <a:t>     cv = 5, refit = True)</a:t>
            </a:r>
          </a:p>
          <a:p>
            <a:r>
              <a:rPr lang="en-US" altLang="ko-KR" sz="1050" dirty="0" err="1">
                <a:latin typeface="Whitney"/>
              </a:rPr>
              <a:t>grid_dtree.fit</a:t>
            </a:r>
            <a:r>
              <a:rPr lang="en-US" altLang="ko-KR" sz="1050" dirty="0">
                <a:latin typeface="Whitney"/>
              </a:rPr>
              <a:t>(</a:t>
            </a:r>
            <a:r>
              <a:rPr lang="en-US" altLang="ko-KR" sz="1050" dirty="0" err="1">
                <a:latin typeface="Whitney"/>
              </a:rPr>
              <a:t>x_train</a:t>
            </a:r>
            <a:r>
              <a:rPr lang="en-US" altLang="ko-KR" sz="1050" dirty="0">
                <a:latin typeface="Whitney"/>
              </a:rPr>
              <a:t>, </a:t>
            </a:r>
            <a:r>
              <a:rPr lang="en-US" altLang="ko-KR" sz="1050" dirty="0" err="1">
                <a:latin typeface="Whitney"/>
              </a:rPr>
              <a:t>y_train</a:t>
            </a:r>
            <a:r>
              <a:rPr lang="en-US" altLang="ko-KR" sz="1050" dirty="0">
                <a:latin typeface="Whitney"/>
              </a:rPr>
              <a:t>)</a:t>
            </a:r>
          </a:p>
          <a:p>
            <a:r>
              <a:rPr lang="en-US" altLang="ko-KR" sz="1050" dirty="0">
                <a:latin typeface="Whitney"/>
              </a:rPr>
              <a:t># print(</a:t>
            </a:r>
            <a:r>
              <a:rPr lang="en-US" altLang="ko-KR" sz="1050" dirty="0" err="1">
                <a:latin typeface="Whitney"/>
              </a:rPr>
              <a:t>grid_dtree.cv_results</a:t>
            </a:r>
            <a:r>
              <a:rPr lang="en-US" altLang="ko-KR" sz="1050" dirty="0">
                <a:latin typeface="Whitney"/>
              </a:rPr>
              <a:t>_)</a:t>
            </a:r>
          </a:p>
          <a:p>
            <a:endParaRPr lang="en-US" altLang="ko-KR" sz="1050" dirty="0">
              <a:latin typeface="Whitney"/>
            </a:endParaRPr>
          </a:p>
          <a:p>
            <a:r>
              <a:rPr lang="en-US" altLang="ko-KR" sz="1050" dirty="0" err="1">
                <a:latin typeface="Whitney"/>
              </a:rPr>
              <a:t>score_df</a:t>
            </a:r>
            <a:r>
              <a:rPr lang="en-US" altLang="ko-KR" sz="1050" dirty="0">
                <a:latin typeface="Whitney"/>
              </a:rPr>
              <a:t> = </a:t>
            </a:r>
            <a:r>
              <a:rPr lang="en-US" altLang="ko-KR" sz="1050" dirty="0" err="1">
                <a:latin typeface="Whitney"/>
              </a:rPr>
              <a:t>pd.DataFrame</a:t>
            </a:r>
            <a:r>
              <a:rPr lang="en-US" altLang="ko-KR" sz="1050" dirty="0">
                <a:latin typeface="Whitney"/>
              </a:rPr>
              <a:t>(</a:t>
            </a:r>
            <a:r>
              <a:rPr lang="en-US" altLang="ko-KR" sz="1050" dirty="0" err="1">
                <a:latin typeface="Whitney"/>
              </a:rPr>
              <a:t>grid_dtree.cv_results</a:t>
            </a:r>
            <a:r>
              <a:rPr lang="en-US" altLang="ko-KR" sz="1050" dirty="0">
                <a:latin typeface="Whitney"/>
              </a:rPr>
              <a:t>_)</a:t>
            </a:r>
          </a:p>
          <a:p>
            <a:r>
              <a:rPr lang="en-US" altLang="ko-KR" sz="1050" dirty="0">
                <a:latin typeface="Whitney"/>
              </a:rPr>
              <a:t>print(</a:t>
            </a:r>
            <a:r>
              <a:rPr lang="en-US" altLang="ko-KR" sz="1050" dirty="0" err="1">
                <a:latin typeface="Whitney"/>
              </a:rPr>
              <a:t>score_df</a:t>
            </a:r>
            <a:r>
              <a:rPr lang="en-US" altLang="ko-KR" sz="1050" dirty="0">
                <a:latin typeface="Whitney"/>
              </a:rPr>
              <a:t>)</a:t>
            </a:r>
          </a:p>
          <a:p>
            <a:endParaRPr lang="en-US" altLang="ko-KR" sz="1050" dirty="0">
              <a:latin typeface="Whitney"/>
            </a:endParaRPr>
          </a:p>
          <a:p>
            <a:r>
              <a:rPr lang="en-US" altLang="ko-KR" sz="1050" dirty="0">
                <a:latin typeface="Whitney"/>
              </a:rPr>
              <a:t>print('</a:t>
            </a:r>
            <a:r>
              <a:rPr lang="en-US" altLang="ko-KR" sz="1050" dirty="0" err="1">
                <a:latin typeface="Whitney"/>
              </a:rPr>
              <a:t>GridSearchCV</a:t>
            </a:r>
            <a:r>
              <a:rPr lang="ko-KR" altLang="en-US" sz="1050" dirty="0">
                <a:latin typeface="Whitney"/>
              </a:rPr>
              <a:t>의 최적 </a:t>
            </a:r>
            <a:r>
              <a:rPr lang="ko-KR" altLang="en-US" sz="1050" dirty="0" err="1">
                <a:latin typeface="Whitney"/>
              </a:rPr>
              <a:t>파라미터</a:t>
            </a:r>
            <a:r>
              <a:rPr lang="ko-KR" altLang="en-US" sz="1050" dirty="0">
                <a:latin typeface="Whitney"/>
              </a:rPr>
              <a:t> </a:t>
            </a:r>
            <a:r>
              <a:rPr lang="en-US" altLang="ko-KR" sz="1050" dirty="0">
                <a:latin typeface="Whitney"/>
              </a:rPr>
              <a:t>: ', </a:t>
            </a:r>
            <a:r>
              <a:rPr lang="en-US" altLang="ko-KR" sz="1050" dirty="0" err="1">
                <a:latin typeface="Whitney"/>
              </a:rPr>
              <a:t>grid_dtree.best_params</a:t>
            </a:r>
            <a:r>
              <a:rPr lang="en-US" altLang="ko-KR" sz="1050" dirty="0">
                <a:latin typeface="Whitney"/>
              </a:rPr>
              <a:t>_)</a:t>
            </a:r>
          </a:p>
          <a:p>
            <a:r>
              <a:rPr lang="en-US" altLang="ko-KR" sz="1050" dirty="0">
                <a:latin typeface="Whitney"/>
              </a:rPr>
              <a:t>print('</a:t>
            </a:r>
            <a:r>
              <a:rPr lang="en-US" altLang="ko-KR" sz="1050" dirty="0" err="1">
                <a:latin typeface="Whitney"/>
              </a:rPr>
              <a:t>GridSearchCV</a:t>
            </a:r>
            <a:r>
              <a:rPr lang="ko-KR" altLang="en-US" sz="1050" dirty="0">
                <a:latin typeface="Whitney"/>
              </a:rPr>
              <a:t>의 최고 정확도 </a:t>
            </a:r>
            <a:r>
              <a:rPr lang="en-US" altLang="ko-KR" sz="1050" dirty="0">
                <a:latin typeface="Whitney"/>
              </a:rPr>
              <a:t>: ', </a:t>
            </a:r>
            <a:r>
              <a:rPr lang="en-US" altLang="ko-KR" sz="1050" dirty="0" err="1">
                <a:latin typeface="Whitney"/>
              </a:rPr>
              <a:t>grid_dtree.best_score</a:t>
            </a:r>
            <a:r>
              <a:rPr lang="en-US" altLang="ko-KR" sz="1050" dirty="0">
                <a:latin typeface="Whitney"/>
              </a:rPr>
              <a:t>_)</a:t>
            </a:r>
          </a:p>
          <a:p>
            <a:endParaRPr lang="en-US" altLang="ko-KR" sz="1050" dirty="0">
              <a:solidFill>
                <a:schemeClr val="bg2">
                  <a:lumMod val="10000"/>
                </a:schemeClr>
              </a:solidFill>
              <a:latin typeface="Whitney"/>
            </a:endParaRPr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분류 정확도 확인</a:t>
            </a:r>
          </a:p>
          <a:p>
            <a:r>
              <a:rPr lang="en-US" altLang="ko-KR" sz="1050" dirty="0" err="1">
                <a:latin typeface="Whitney"/>
              </a:rPr>
              <a:t>y_pred</a:t>
            </a:r>
            <a:r>
              <a:rPr lang="en-US" altLang="ko-KR" sz="1050" dirty="0">
                <a:latin typeface="Whitney"/>
              </a:rPr>
              <a:t> = </a:t>
            </a:r>
            <a:r>
              <a:rPr lang="en-US" altLang="ko-KR" sz="1050" dirty="0" err="1">
                <a:latin typeface="Whitney"/>
              </a:rPr>
              <a:t>grid_dtree.predict</a:t>
            </a:r>
            <a:r>
              <a:rPr lang="en-US" altLang="ko-KR" sz="1050" dirty="0">
                <a:latin typeface="Whitney"/>
              </a:rPr>
              <a:t>(</a:t>
            </a:r>
            <a:r>
              <a:rPr lang="en-US" altLang="ko-KR" sz="1050" dirty="0" err="1">
                <a:latin typeface="Whitney"/>
              </a:rPr>
              <a:t>x_test</a:t>
            </a:r>
            <a:r>
              <a:rPr lang="en-US" altLang="ko-KR" sz="1050" dirty="0">
                <a:latin typeface="Whitney"/>
              </a:rPr>
              <a:t>)</a:t>
            </a:r>
          </a:p>
          <a:p>
            <a:r>
              <a:rPr lang="en-US" altLang="ko-KR" sz="1050" dirty="0">
                <a:latin typeface="Whitney"/>
              </a:rPr>
              <a:t>print('%.3f'%accuracy_score(</a:t>
            </a:r>
            <a:r>
              <a:rPr lang="en-US" altLang="ko-KR" sz="1050" dirty="0" err="1">
                <a:latin typeface="Whitney"/>
              </a:rPr>
              <a:t>y_test</a:t>
            </a:r>
            <a:r>
              <a:rPr lang="en-US" altLang="ko-KR" sz="1050" dirty="0">
                <a:latin typeface="Whitney"/>
              </a:rPr>
              <a:t>, </a:t>
            </a:r>
            <a:r>
              <a:rPr lang="en-US" altLang="ko-KR" sz="1050" dirty="0" err="1">
                <a:latin typeface="Whitney"/>
              </a:rPr>
              <a:t>y_pred</a:t>
            </a:r>
            <a:r>
              <a:rPr lang="en-US" altLang="ko-KR" sz="1050" dirty="0" smtClean="0">
                <a:latin typeface="Whitney"/>
              </a:rPr>
              <a:t>)) </a:t>
            </a:r>
            <a:r>
              <a:rPr lang="en-US" altLang="ko-KR" sz="1050" dirty="0"/>
              <a:t># 0.37</a:t>
            </a:r>
            <a:endParaRPr lang="ko-KR" altLang="en-US" sz="1050" dirty="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88658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prstClr val="white"/>
                </a:solidFill>
              </a:rPr>
              <a:t>04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3223815"/>
            <a:ext cx="5293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14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실제값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및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예측값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도출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과정</a:t>
            </a:r>
            <a:r>
              <a:rPr lang="en-US" altLang="ko-KR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CNN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9152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C9C68-B60C-483B-8D27-B74073C2D09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2" name="자유형 32">
            <a:extLst>
              <a:ext uri="{FF2B5EF4-FFF2-40B4-BE49-F238E27FC236}">
                <a16:creationId xmlns:a16="http://schemas.microsoft.com/office/drawing/2014/main" id="{80127490-64F4-4223-BD4B-648ED28CDE5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9C1628-9D6C-420A-8063-A2555C717DB6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EEA87-54F1-4F09-84AA-0737A6AD6B33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3641B44-4CF1-4B53-952F-0F44599EAD3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2D3518A-EC75-42F7-9831-39F911E0AFA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A99C3AE-1B12-460D-8CBA-CCAFC6841F3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한쪽 모서리가 둥근 사각형 5">
            <a:extLst>
              <a:ext uri="{FF2B5EF4-FFF2-40B4-BE49-F238E27FC236}">
                <a16:creationId xmlns:a16="http://schemas.microsoft.com/office/drawing/2014/main" id="{20908F53-E566-4991-82B4-75BA64916754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20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데이터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실제값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및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예측값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도출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과정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(CNN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US" altLang="ko-KR" sz="20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949078-5ABC-4617-BAB2-6390A8F9EF4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37">
              <a:extLst>
                <a:ext uri="{FF2B5EF4-FFF2-40B4-BE49-F238E27FC236}">
                  <a16:creationId xmlns:a16="http://schemas.microsoft.com/office/drawing/2014/main" id="{B162CC51-8144-484F-9F9D-53EFBDD84C9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id="{A4650B3F-FCF2-4B50-9C6A-53C2D6E7A33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39">
              <a:extLst>
                <a:ext uri="{FF2B5EF4-FFF2-40B4-BE49-F238E27FC236}">
                  <a16:creationId xmlns:a16="http://schemas.microsoft.com/office/drawing/2014/main" id="{123F4A8F-9B7E-44A8-82B3-EC97C689E56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40">
              <a:extLst>
                <a:ext uri="{FF2B5EF4-FFF2-40B4-BE49-F238E27FC236}">
                  <a16:creationId xmlns:a16="http://schemas.microsoft.com/office/drawing/2014/main" id="{E3030702-0BD4-4924-A9C8-4D3153844D8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9F5A50B-CE51-46AA-9C99-AFAFAC6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61" name="자유형 32">
            <a:extLst>
              <a:ext uri="{FF2B5EF4-FFF2-40B4-BE49-F238E27FC236}">
                <a16:creationId xmlns:a16="http://schemas.microsoft.com/office/drawing/2014/main" id="{A1E51CEF-06F4-402D-96B1-5EF994B899BC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ACC2C95B-DC9B-4B8F-AF56-A36F77ED314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12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81A95A-8E4A-43C4-B51D-2CFBAE40A4CB}"/>
              </a:ext>
            </a:extLst>
          </p:cNvPr>
          <p:cNvGrpSpPr/>
          <p:nvPr/>
        </p:nvGrpSpPr>
        <p:grpSpPr>
          <a:xfrm>
            <a:off x="877489" y="1466226"/>
            <a:ext cx="10602642" cy="5106114"/>
            <a:chOff x="7451199" y="1706473"/>
            <a:chExt cx="6453012" cy="4338151"/>
          </a:xfrm>
        </p:grpSpPr>
        <p:sp>
          <p:nvSpPr>
            <p:cNvPr id="53" name="모서리가 둥근 직사각형 43">
              <a:extLst>
                <a:ext uri="{FF2B5EF4-FFF2-40B4-BE49-F238E27FC236}">
                  <a16:creationId xmlns:a16="http://schemas.microsoft.com/office/drawing/2014/main" id="{0FC216C3-E2F7-4B15-99A6-393C06117F34}"/>
                </a:ext>
              </a:extLst>
            </p:cNvPr>
            <p:cNvSpPr/>
            <p:nvPr/>
          </p:nvSpPr>
          <p:spPr>
            <a:xfrm>
              <a:off x="7451199" y="1706474"/>
              <a:ext cx="6453012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자유형 44">
              <a:extLst>
                <a:ext uri="{FF2B5EF4-FFF2-40B4-BE49-F238E27FC236}">
                  <a16:creationId xmlns:a16="http://schemas.microsoft.com/office/drawing/2014/main" id="{8E140634-AEF7-4288-99FD-6C4235C6B554}"/>
                </a:ext>
              </a:extLst>
            </p:cNvPr>
            <p:cNvSpPr/>
            <p:nvPr/>
          </p:nvSpPr>
          <p:spPr>
            <a:xfrm>
              <a:off x="7451199" y="1706473"/>
              <a:ext cx="281649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78094" y="1510548"/>
            <a:ext cx="4917906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ImageResultFunc</a:t>
            </a:r>
            <a:r>
              <a:rPr lang="en-US" altLang="ko-KR" sz="1050" dirty="0"/>
              <a:t>(request):</a:t>
            </a:r>
          </a:p>
          <a:p>
            <a:r>
              <a:rPr lang="en-US" altLang="ko-KR" sz="1050" dirty="0"/>
              <a:t>    image = </a:t>
            </a:r>
            <a:r>
              <a:rPr lang="en-US" altLang="ko-KR" sz="1050" dirty="0" err="1"/>
              <a:t>request.POST.get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fileInput</a:t>
            </a:r>
            <a:r>
              <a:rPr lang="en-US" altLang="ko-KR" sz="1050" dirty="0"/>
              <a:t>')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path = "C:/Users/82108/Desktop/dataset/features/"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img_path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os.path.join</a:t>
            </a:r>
            <a:r>
              <a:rPr lang="en-US" altLang="ko-KR" sz="1050" dirty="0"/>
              <a:t>(path, image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이미지 열기</a:t>
            </a:r>
            <a:endParaRPr lang="ko-KR" altLang="en-US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im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Image.open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img_path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 </a:t>
            </a:r>
          </a:p>
          <a:p>
            <a:r>
              <a:rPr lang="ko-KR" altLang="en-US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이미지 </a:t>
            </a:r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크기 출력</a:t>
            </a:r>
            <a:endParaRPr lang="ko-KR" altLang="en-US" sz="1050" dirty="0"/>
          </a:p>
          <a:p>
            <a:r>
              <a:rPr lang="en-US" altLang="ko-KR" sz="1050" dirty="0" smtClean="0"/>
              <a:t>    </a:t>
            </a:r>
            <a:r>
              <a:rPr lang="en-US" altLang="ko-KR" sz="1050" dirty="0"/>
              <a:t>print(</a:t>
            </a:r>
            <a:r>
              <a:rPr lang="en-US" altLang="ko-KR" sz="1050" dirty="0" err="1"/>
              <a:t>im.size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  </a:t>
            </a:r>
          </a:p>
          <a:p>
            <a:r>
              <a:rPr lang="ko-KR" altLang="en-US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이미지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PNG</a:t>
            </a:r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로 저장</a:t>
            </a:r>
            <a:endParaRPr lang="ko-KR" altLang="en-US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 smtClean="0"/>
              <a:t>im.save</a:t>
            </a:r>
            <a:r>
              <a:rPr lang="en-US" altLang="ko-KR" sz="1050" dirty="0" smtClean="0"/>
              <a:t>(‘team3_views2/head/static/images/image1.jpg’)</a:t>
            </a:r>
            <a:endParaRPr lang="en-US" altLang="ko-KR" sz="1050" u="sng" dirty="0" smtClean="0"/>
          </a:p>
          <a:p>
            <a:r>
              <a:rPr lang="en-US" altLang="ko-KR" sz="1050" b="1" dirty="0" smtClean="0">
                <a:solidFill>
                  <a:srgbClr val="FF0000"/>
                </a:solidFill>
                <a:latin typeface="Whitney"/>
              </a:rPr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1050" b="1" i="1" dirty="0" err="1">
                <a:solidFill>
                  <a:srgbClr val="FE615C"/>
                </a:solidFill>
                <a:latin typeface="Whitney"/>
              </a:rPr>
              <a:t>json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파일 읽어서 </a:t>
            </a:r>
            <a:r>
              <a:rPr lang="en-US" altLang="ko-KR" sz="1050" b="1" i="1" dirty="0" err="1">
                <a:solidFill>
                  <a:srgbClr val="FE615C"/>
                </a:solidFill>
                <a:latin typeface="Whitney"/>
              </a:rPr>
              <a:t>DataFrame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화 하기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(validation)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pd.set_option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max_columns</a:t>
            </a:r>
            <a:r>
              <a:rPr lang="en-US" altLang="ko-KR" sz="1050" dirty="0"/>
              <a:t>', None)</a:t>
            </a:r>
          </a:p>
          <a:p>
            <a:r>
              <a:rPr lang="en-US" altLang="ko-KR" sz="1050" dirty="0"/>
              <a:t>    path = 'C:/Users/82108/Desktop/</a:t>
            </a:r>
            <a:r>
              <a:rPr lang="ko-KR" altLang="en-US" sz="1050" dirty="0"/>
              <a:t>유형별 두피 이미지</a:t>
            </a:r>
            <a:r>
              <a:rPr lang="en-US" altLang="ko-KR" sz="1050" dirty="0"/>
              <a:t>/validation/'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file_list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os.listdir</a:t>
            </a:r>
            <a:r>
              <a:rPr lang="en-US" altLang="ko-KR" sz="1050" dirty="0"/>
              <a:t>(path)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file_list_py</a:t>
            </a:r>
            <a:r>
              <a:rPr lang="en-US" altLang="ko-KR" sz="1050" dirty="0"/>
              <a:t> = [file for file in </a:t>
            </a:r>
            <a:r>
              <a:rPr lang="en-US" altLang="ko-KR" sz="1050" dirty="0" err="1"/>
              <a:t>file_list</a:t>
            </a:r>
            <a:r>
              <a:rPr lang="en-US" altLang="ko-KR" sz="1050" dirty="0"/>
              <a:t> if </a:t>
            </a:r>
            <a:r>
              <a:rPr lang="en-US" altLang="ko-KR" sz="1050" dirty="0" err="1"/>
              <a:t>file.endswith</a:t>
            </a:r>
            <a:r>
              <a:rPr lang="en-US" altLang="ko-KR" sz="1050" dirty="0"/>
              <a:t>('.</a:t>
            </a:r>
            <a:r>
              <a:rPr lang="en-US" altLang="ko-KR" sz="1050" dirty="0" err="1"/>
              <a:t>json</a:t>
            </a:r>
            <a:r>
              <a:rPr lang="en-US" altLang="ko-KR" sz="1050" dirty="0"/>
              <a:t>')]</a:t>
            </a:r>
          </a:p>
          <a:p>
            <a:r>
              <a:rPr lang="ko-KR" altLang="en-US" sz="1050" dirty="0"/>
              <a:t>   </a:t>
            </a:r>
            <a:r>
              <a:rPr lang="ko-KR" altLang="en-US" sz="1050" dirty="0"/>
              <a:t> </a:t>
            </a:r>
            <a:endParaRPr lang="ko-KR" altLang="en-US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dict_list</a:t>
            </a:r>
            <a:r>
              <a:rPr lang="en-US" altLang="ko-KR" sz="1050" dirty="0"/>
              <a:t> = []</a:t>
            </a:r>
          </a:p>
          <a:p>
            <a:r>
              <a:rPr lang="en-US" altLang="ko-KR" sz="1050" dirty="0"/>
              <a:t>    for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in </a:t>
            </a:r>
            <a:r>
              <a:rPr lang="en-US" altLang="ko-KR" sz="1050" dirty="0" err="1"/>
              <a:t>file_list_py</a:t>
            </a:r>
            <a:r>
              <a:rPr lang="en-US" altLang="ko-KR" sz="1050" dirty="0"/>
              <a:t>:</a:t>
            </a:r>
          </a:p>
          <a:p>
            <a:r>
              <a:rPr lang="en-US" altLang="ko-KR" sz="1050" dirty="0"/>
              <a:t>        for line in open((</a:t>
            </a:r>
            <a:r>
              <a:rPr lang="en-US" altLang="ko-KR" sz="1050" dirty="0" err="1"/>
              <a:t>path+i</a:t>
            </a:r>
            <a:r>
              <a:rPr lang="en-US" altLang="ko-KR" sz="1050" dirty="0"/>
              <a:t>),"r"):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dict_list.append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json.loads</a:t>
            </a:r>
            <a:r>
              <a:rPr lang="en-US" altLang="ko-KR" sz="1050" dirty="0"/>
              <a:t>(line))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pd.DataFrame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dict_list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en-US" altLang="ko-KR" sz="1050" dirty="0" err="1"/>
              <a:t>image_file_name</a:t>
            </a:r>
            <a:r>
              <a:rPr lang="en-US" altLang="ko-KR" sz="1050" dirty="0"/>
              <a:t>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en-US" altLang="ko-KR" sz="1050" dirty="0" err="1"/>
              <a:t>image_file_name</a:t>
            </a:r>
            <a:r>
              <a:rPr lang="en-US" altLang="ko-KR" sz="1050" dirty="0"/>
              <a:t>'].</a:t>
            </a:r>
            <a:r>
              <a:rPr lang="en-US" altLang="ko-KR" sz="1050" dirty="0" err="1"/>
              <a:t>str.replace</a:t>
            </a:r>
            <a:r>
              <a:rPr lang="en-US" altLang="ko-KR" sz="1050" dirty="0"/>
              <a:t>('.jpg','_</a:t>
            </a:r>
            <a:r>
              <a:rPr lang="en-US" altLang="ko-KR" sz="1050" dirty="0" err="1"/>
              <a:t>META.json</a:t>
            </a:r>
            <a:r>
              <a:rPr lang="en-US" altLang="ko-KR" sz="1050" dirty="0"/>
              <a:t>')</a:t>
            </a:r>
          </a:p>
          <a:p>
            <a:r>
              <a:rPr lang="en-US" altLang="ko-KR" sz="1050" dirty="0"/>
              <a:t>    print(</a:t>
            </a:r>
            <a:r>
              <a:rPr lang="en-US" altLang="ko-KR" sz="1050" dirty="0" err="1"/>
              <a:t>df.head</a:t>
            </a:r>
            <a:r>
              <a:rPr lang="en-US" altLang="ko-KR" sz="1050" dirty="0"/>
              <a:t>(3))</a:t>
            </a:r>
          </a:p>
          <a:p>
            <a:r>
              <a:rPr lang="en-US" altLang="ko-KR" sz="1050" dirty="0"/>
              <a:t>    print("</a:t>
            </a:r>
            <a:r>
              <a:rPr lang="en-US" altLang="ko-KR" sz="1050" dirty="0" err="1"/>
              <a:t>df</a:t>
            </a:r>
            <a:r>
              <a:rPr lang="ko-KR" altLang="en-US" sz="1050" dirty="0"/>
              <a:t>길이</a:t>
            </a:r>
            <a:r>
              <a:rPr lang="en-US" altLang="ko-KR" sz="1050" dirty="0"/>
              <a:t>:", </a:t>
            </a:r>
            <a:r>
              <a:rPr lang="en-US" altLang="ko-KR" sz="1050" dirty="0" err="1"/>
              <a:t>len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)) # 23568</a:t>
            </a:r>
          </a:p>
          <a:p>
            <a:r>
              <a:rPr lang="ko-KR" altLang="en-US" sz="1050" dirty="0"/>
              <a:t>    </a:t>
            </a:r>
          </a:p>
          <a:p>
            <a:r>
              <a:rPr lang="ko-KR" altLang="en-US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1050" b="1" i="1" dirty="0" err="1">
                <a:solidFill>
                  <a:srgbClr val="FE615C"/>
                </a:solidFill>
                <a:latin typeface="Whitney"/>
              </a:rPr>
              <a:t>json</a:t>
            </a:r>
            <a:r>
              <a:rPr lang="ko-KR" altLang="en-US" sz="1050" b="1" i="1" dirty="0" err="1">
                <a:solidFill>
                  <a:srgbClr val="FE615C"/>
                </a:solidFill>
                <a:latin typeface="Whitney"/>
              </a:rPr>
              <a:t>파일끼리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1:1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만들어주기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(meta)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path = "C:/Users/82108/Desktop/</a:t>
            </a:r>
            <a:r>
              <a:rPr lang="ko-KR" altLang="en-US" sz="1050" dirty="0"/>
              <a:t>유형별 두피 이미지</a:t>
            </a:r>
            <a:r>
              <a:rPr lang="en-US" altLang="ko-KR" sz="1050" dirty="0"/>
              <a:t>/Meta/META_DATA/" </a:t>
            </a:r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    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62DB46-94D7-4F97-8D22-D604BB248184}"/>
              </a:ext>
            </a:extLst>
          </p:cNvPr>
          <p:cNvCxnSpPr>
            <a:cxnSpLocks/>
          </p:cNvCxnSpPr>
          <p:nvPr/>
        </p:nvCxnSpPr>
        <p:spPr>
          <a:xfrm>
            <a:off x="6111680" y="1624865"/>
            <a:ext cx="0" cy="47548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6887" y="1423994"/>
            <a:ext cx="5192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    </a:t>
            </a:r>
            <a:r>
              <a:rPr lang="en-US" altLang="ko-KR" sz="1050" dirty="0"/>
              <a:t>dict_list2 </a:t>
            </a:r>
            <a:r>
              <a:rPr lang="en-US" altLang="ko-KR" sz="1050" dirty="0"/>
              <a:t>= []</a:t>
            </a:r>
          </a:p>
          <a:p>
            <a:r>
              <a:rPr lang="en-US" altLang="ko-KR" sz="1050" dirty="0"/>
              <a:t>    for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in range(</a:t>
            </a:r>
            <a:r>
              <a:rPr lang="en-US" altLang="ko-KR" sz="1050" dirty="0" err="1"/>
              <a:t>len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)):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file_list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en-US" altLang="ko-KR" sz="1050" dirty="0" err="1"/>
              <a:t>image_file_name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img_path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os.path.join</a:t>
            </a:r>
            <a:r>
              <a:rPr lang="en-US" altLang="ko-KR" sz="1050" dirty="0"/>
              <a:t>(path, </a:t>
            </a:r>
            <a:r>
              <a:rPr lang="en-US" altLang="ko-KR" sz="1050" dirty="0" err="1"/>
              <a:t>file_list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    with open(</a:t>
            </a:r>
            <a:r>
              <a:rPr lang="en-US" altLang="ko-KR" sz="1050" dirty="0" err="1"/>
              <a:t>img_path</a:t>
            </a:r>
            <a:r>
              <a:rPr lang="en-US" altLang="ko-KR" sz="1050" dirty="0"/>
              <a:t>, "r", encoding='UTF8') as f:</a:t>
            </a:r>
          </a:p>
          <a:p>
            <a:r>
              <a:rPr lang="en-US" altLang="ko-KR" sz="1050" dirty="0"/>
              <a:t>            contents = </a:t>
            </a:r>
            <a:r>
              <a:rPr lang="en-US" altLang="ko-KR" sz="1050" dirty="0" err="1"/>
              <a:t>json.loads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f.read</a:t>
            </a:r>
            <a:r>
              <a:rPr lang="en-US" altLang="ko-KR" sz="1050" dirty="0"/>
              <a:t>())</a:t>
            </a:r>
          </a:p>
          <a:p>
            <a:r>
              <a:rPr lang="en-US" altLang="ko-KR" sz="1050" dirty="0"/>
              <a:t>            dict_list2.append(contents)</a:t>
            </a:r>
          </a:p>
          <a:p>
            <a:r>
              <a:rPr lang="en-US" altLang="ko-KR" sz="1050" dirty="0"/>
              <a:t>    df2 = </a:t>
            </a:r>
            <a:r>
              <a:rPr lang="en-US" altLang="ko-KR" sz="1050" dirty="0" err="1"/>
              <a:t>pd.DataFrame</a:t>
            </a:r>
            <a:r>
              <a:rPr lang="en-US" altLang="ko-KR" sz="1050" dirty="0"/>
              <a:t>(dict_list2)</a:t>
            </a:r>
          </a:p>
          <a:p>
            <a:r>
              <a:rPr lang="en-US" altLang="ko-KR" sz="1050" dirty="0"/>
              <a:t>    print(df2.head(3))</a:t>
            </a:r>
          </a:p>
          <a:p>
            <a:r>
              <a:rPr lang="en-US" altLang="ko-KR" sz="1050" dirty="0"/>
              <a:t>    print("df2</a:t>
            </a:r>
            <a:r>
              <a:rPr lang="ko-KR" altLang="en-US" sz="1050" dirty="0"/>
              <a:t>길이</a:t>
            </a:r>
            <a:r>
              <a:rPr lang="en-US" altLang="ko-KR" sz="1050" dirty="0"/>
              <a:t>:", </a:t>
            </a:r>
            <a:r>
              <a:rPr lang="en-US" altLang="ko-KR" sz="1050" dirty="0" err="1"/>
              <a:t>len</a:t>
            </a:r>
            <a:r>
              <a:rPr lang="en-US" altLang="ko-KR" sz="1050" dirty="0"/>
              <a:t>(df2)) # 23568</a:t>
            </a:r>
          </a:p>
          <a:p>
            <a:r>
              <a:rPr lang="ko-KR" altLang="en-US" sz="1050" dirty="0"/>
              <a:t>    </a:t>
            </a:r>
          </a:p>
          <a:p>
            <a:r>
              <a:rPr lang="ko-KR" altLang="en-US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0-&gt;0, 1,2,3-&gt;1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로 바꾸는 작업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['value_6'].map({'0':0,'1':1,'2':1,'3':1})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 = '</a:t>
            </a:r>
            <a:r>
              <a:rPr lang="ko-KR" altLang="en-US" sz="1050" dirty="0"/>
              <a:t>복합성</a:t>
            </a:r>
            <a:r>
              <a:rPr lang="en-US" altLang="ko-KR" sz="1050" dirty="0"/>
              <a:t>'</a:t>
            </a:r>
          </a:p>
          <a:p>
            <a:endParaRPr lang="en-US" altLang="ko-KR" sz="1050" i="1" dirty="0"/>
          </a:p>
        </p:txBody>
      </p:sp>
      <p:sp>
        <p:nvSpPr>
          <p:cNvPr id="4" name="오른쪽 화살표 3"/>
          <p:cNvSpPr/>
          <p:nvPr/>
        </p:nvSpPr>
        <p:spPr>
          <a:xfrm>
            <a:off x="10636898" y="6036906"/>
            <a:ext cx="682542" cy="34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3429" y="603690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56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C9C68-B60C-483B-8D27-B74073C2D09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2" name="자유형 32">
            <a:extLst>
              <a:ext uri="{FF2B5EF4-FFF2-40B4-BE49-F238E27FC236}">
                <a16:creationId xmlns:a16="http://schemas.microsoft.com/office/drawing/2014/main" id="{80127490-64F4-4223-BD4B-648ED28CDE5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9C1628-9D6C-420A-8063-A2555C717DB6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EEA87-54F1-4F09-84AA-0737A6AD6B33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3641B44-4CF1-4B53-952F-0F44599EAD3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2D3518A-EC75-42F7-9831-39F911E0AFA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A99C3AE-1B12-460D-8CBA-CCAFC6841F3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한쪽 모서리가 둥근 사각형 5">
            <a:extLst>
              <a:ext uri="{FF2B5EF4-FFF2-40B4-BE49-F238E27FC236}">
                <a16:creationId xmlns:a16="http://schemas.microsoft.com/office/drawing/2014/main" id="{20908F53-E566-4991-82B4-75BA64916754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20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데이터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실제값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및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예측값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도출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과정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(CNN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US" altLang="ko-KR" sz="20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949078-5ABC-4617-BAB2-6390A8F9EF4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37">
              <a:extLst>
                <a:ext uri="{FF2B5EF4-FFF2-40B4-BE49-F238E27FC236}">
                  <a16:creationId xmlns:a16="http://schemas.microsoft.com/office/drawing/2014/main" id="{B162CC51-8144-484F-9F9D-53EFBDD84C9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id="{A4650B3F-FCF2-4B50-9C6A-53C2D6E7A33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39">
              <a:extLst>
                <a:ext uri="{FF2B5EF4-FFF2-40B4-BE49-F238E27FC236}">
                  <a16:creationId xmlns:a16="http://schemas.microsoft.com/office/drawing/2014/main" id="{123F4A8F-9B7E-44A8-82B3-EC97C689E56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40">
              <a:extLst>
                <a:ext uri="{FF2B5EF4-FFF2-40B4-BE49-F238E27FC236}">
                  <a16:creationId xmlns:a16="http://schemas.microsoft.com/office/drawing/2014/main" id="{E3030702-0BD4-4924-A9C8-4D3153844D8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9F5A50B-CE51-46AA-9C99-AFAFAC6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61" name="자유형 32">
            <a:extLst>
              <a:ext uri="{FF2B5EF4-FFF2-40B4-BE49-F238E27FC236}">
                <a16:creationId xmlns:a16="http://schemas.microsoft.com/office/drawing/2014/main" id="{A1E51CEF-06F4-402D-96B1-5EF994B899BC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ACC2C95B-DC9B-4B8F-AF56-A36F77ED314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13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0636898" y="6036906"/>
            <a:ext cx="682542" cy="34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3429" y="603690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EADBC1-D758-4B41-81D7-04B6F907C112}"/>
              </a:ext>
            </a:extLst>
          </p:cNvPr>
          <p:cNvSpPr txBox="1"/>
          <p:nvPr/>
        </p:nvSpPr>
        <p:spPr>
          <a:xfrm>
            <a:off x="3946212" y="1527107"/>
            <a:ext cx="4299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구축기관의 </a:t>
            </a:r>
            <a:r>
              <a:rPr lang="en-US" altLang="ko-KR" sz="1100" b="1" dirty="0">
                <a:solidFill>
                  <a:srgbClr val="FE615C"/>
                </a:solidFill>
              </a:rPr>
              <a:t>[</a:t>
            </a:r>
            <a:r>
              <a:rPr lang="ko-KR" altLang="en-US" sz="1100" b="1" dirty="0">
                <a:solidFill>
                  <a:srgbClr val="FE615C"/>
                </a:solidFill>
              </a:rPr>
              <a:t>구축 활용 가이드</a:t>
            </a:r>
            <a:r>
              <a:rPr lang="en-US" altLang="ko-KR" sz="1100" b="1" dirty="0">
                <a:solidFill>
                  <a:srgbClr val="FE615C"/>
                </a:solidFill>
              </a:rPr>
              <a:t>]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바탕으로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 내의 두피 증상 데이터에 대해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작업 실행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68C99B3-8B80-4AB6-8CF5-07570C6C1B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4378" y="2330998"/>
          <a:ext cx="5651786" cy="298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미세각질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피지과다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모낭사이홍반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모낭홍반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농포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양호</a:t>
                      </a:r>
                      <a:r>
                        <a:rPr lang="en-US" altLang="ko-KR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정상</a:t>
                      </a:r>
                      <a:r>
                        <a:rPr lang="en-US" altLang="ko-KR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건성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77690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민감성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26303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염증성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74696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비듬성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55803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탈모성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9539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복합성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위의 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가지 두피유형에 해당하지 않는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9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9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C9C68-B60C-483B-8D27-B74073C2D09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2" name="자유형 32">
            <a:extLst>
              <a:ext uri="{FF2B5EF4-FFF2-40B4-BE49-F238E27FC236}">
                <a16:creationId xmlns:a16="http://schemas.microsoft.com/office/drawing/2014/main" id="{80127490-64F4-4223-BD4B-648ED28CDE5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9C1628-9D6C-420A-8063-A2555C717DB6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EEA87-54F1-4F09-84AA-0737A6AD6B33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3641B44-4CF1-4B53-952F-0F44599EAD3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2D3518A-EC75-42F7-9831-39F911E0AFA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A99C3AE-1B12-460D-8CBA-CCAFC6841F3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한쪽 모서리가 둥근 사각형 5">
            <a:extLst>
              <a:ext uri="{FF2B5EF4-FFF2-40B4-BE49-F238E27FC236}">
                <a16:creationId xmlns:a16="http://schemas.microsoft.com/office/drawing/2014/main" id="{20908F53-E566-4991-82B4-75BA64916754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20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데이터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실제값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및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예측값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도출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과정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n-US" altLang="ko-KR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CNN 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US" altLang="ko-KR" sz="20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949078-5ABC-4617-BAB2-6390A8F9EF4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37">
              <a:extLst>
                <a:ext uri="{FF2B5EF4-FFF2-40B4-BE49-F238E27FC236}">
                  <a16:creationId xmlns:a16="http://schemas.microsoft.com/office/drawing/2014/main" id="{B162CC51-8144-484F-9F9D-53EFBDD84C9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id="{A4650B3F-FCF2-4B50-9C6A-53C2D6E7A33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39">
              <a:extLst>
                <a:ext uri="{FF2B5EF4-FFF2-40B4-BE49-F238E27FC236}">
                  <a16:creationId xmlns:a16="http://schemas.microsoft.com/office/drawing/2014/main" id="{123F4A8F-9B7E-44A8-82B3-EC97C689E56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40">
              <a:extLst>
                <a:ext uri="{FF2B5EF4-FFF2-40B4-BE49-F238E27FC236}">
                  <a16:creationId xmlns:a16="http://schemas.microsoft.com/office/drawing/2014/main" id="{E3030702-0BD4-4924-A9C8-4D3153844D8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9F5A50B-CE51-46AA-9C99-AFAFAC6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61" name="자유형 32">
            <a:extLst>
              <a:ext uri="{FF2B5EF4-FFF2-40B4-BE49-F238E27FC236}">
                <a16:creationId xmlns:a16="http://schemas.microsoft.com/office/drawing/2014/main" id="{A1E51CEF-06F4-402D-96B1-5EF994B899BC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ACC2C95B-DC9B-4B8F-AF56-A36F77ED314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14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81A95A-8E4A-43C4-B51D-2CFBAE40A4CB}"/>
              </a:ext>
            </a:extLst>
          </p:cNvPr>
          <p:cNvGrpSpPr/>
          <p:nvPr/>
        </p:nvGrpSpPr>
        <p:grpSpPr>
          <a:xfrm>
            <a:off x="877489" y="1466226"/>
            <a:ext cx="10602642" cy="5106114"/>
            <a:chOff x="7451199" y="1706473"/>
            <a:chExt cx="6453012" cy="4338151"/>
          </a:xfrm>
        </p:grpSpPr>
        <p:sp>
          <p:nvSpPr>
            <p:cNvPr id="53" name="모서리가 둥근 직사각형 43">
              <a:extLst>
                <a:ext uri="{FF2B5EF4-FFF2-40B4-BE49-F238E27FC236}">
                  <a16:creationId xmlns:a16="http://schemas.microsoft.com/office/drawing/2014/main" id="{0FC216C3-E2F7-4B15-99A6-393C06117F34}"/>
                </a:ext>
              </a:extLst>
            </p:cNvPr>
            <p:cNvSpPr/>
            <p:nvPr/>
          </p:nvSpPr>
          <p:spPr>
            <a:xfrm>
              <a:off x="7451199" y="1706474"/>
              <a:ext cx="6453012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자유형 44">
              <a:extLst>
                <a:ext uri="{FF2B5EF4-FFF2-40B4-BE49-F238E27FC236}">
                  <a16:creationId xmlns:a16="http://schemas.microsoft.com/office/drawing/2014/main" id="{8E140634-AEF7-4288-99FD-6C4235C6B554}"/>
                </a:ext>
              </a:extLst>
            </p:cNvPr>
            <p:cNvSpPr/>
            <p:nvPr/>
          </p:nvSpPr>
          <p:spPr>
            <a:xfrm>
              <a:off x="7451199" y="1706473"/>
              <a:ext cx="281649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78093" y="1510548"/>
            <a:ext cx="1030203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구분 지정</a:t>
            </a:r>
          </a:p>
          <a:p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 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# O : 1</a:t>
            </a:r>
          </a:p>
          <a:p>
            <a:r>
              <a:rPr lang="ko-KR" altLang="en-US" sz="1050" b="1" i="1" dirty="0" smtClean="0">
                <a:solidFill>
                  <a:srgbClr val="FE615C"/>
                </a:solidFill>
                <a:latin typeface="Whitney"/>
              </a:rPr>
              <a:t> 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# X :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0</a:t>
            </a:r>
          </a:p>
          <a:p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OX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: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0 or 1</a:t>
            </a:r>
            <a:r>
              <a:rPr lang="en-US" altLang="ko-KR" sz="1050" dirty="0" smtClean="0"/>
              <a:t>     </a:t>
            </a:r>
            <a:endParaRPr lang="en-US" altLang="ko-KR" sz="1050" dirty="0"/>
          </a:p>
          <a:p>
            <a:r>
              <a:rPr lang="en-US" altLang="ko-KR" sz="1050" dirty="0"/>
              <a:t>    for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in range(</a:t>
            </a:r>
            <a:r>
              <a:rPr lang="en-US" altLang="ko-KR" sz="1050" dirty="0" err="1"/>
              <a:t>len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)):</a:t>
            </a:r>
          </a:p>
          <a:p>
            <a:r>
              <a:rPr lang="en-US" altLang="ko-KR" sz="1050" dirty="0"/>
              <a:t>      if </a:t>
            </a:r>
            <a:r>
              <a:rPr lang="en-US" altLang="ko-KR" sz="1050" dirty="0" err="1"/>
              <a:t>df.iloc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][2:8].sum() == 0: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/>
              <a:t>양호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/>
              <a:t>건성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/>
              <a:t>지성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/>
              <a:t>민감성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/>
              <a:t>지루성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 err="1"/>
              <a:t>염증성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in [0,1])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 err="1"/>
              <a:t>비듬성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['value_1'][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['value_2'][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['value_3'][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['value_4'][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['value_5'][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0) &amp;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['value_6'][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1):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 err="1"/>
              <a:t>탈모성</a:t>
            </a:r>
            <a:r>
              <a:rPr lang="en-US" altLang="ko-KR" sz="1050" dirty="0"/>
              <a:t>'</a:t>
            </a:r>
          </a:p>
          <a:p>
            <a:r>
              <a:rPr lang="ko-KR" altLang="en-US" sz="1050" dirty="0"/>
              <a:t>      </a:t>
            </a:r>
            <a:r>
              <a:rPr lang="en-US" altLang="ko-KR" sz="1050" dirty="0"/>
              <a:t>else: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'</a:t>
            </a:r>
            <a:r>
              <a:rPr lang="ko-KR" altLang="en-US" sz="1050" dirty="0" smtClean="0"/>
              <a:t>복합성</a:t>
            </a:r>
            <a:r>
              <a:rPr lang="en-US" altLang="ko-KR" sz="1050" dirty="0" smtClean="0"/>
              <a:t>‘</a:t>
            </a:r>
          </a:p>
          <a:p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합치기</a:t>
            </a:r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1050" dirty="0"/>
              <a:t>    df3 = </a:t>
            </a:r>
            <a:r>
              <a:rPr lang="en-US" altLang="ko-KR" sz="1050" dirty="0" err="1"/>
              <a:t>pd.concat</a:t>
            </a:r>
            <a:r>
              <a:rPr lang="en-US" altLang="ko-KR" sz="1050" dirty="0"/>
              <a:t>([df2,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']], axis=1, sort=False)</a:t>
            </a:r>
          </a:p>
          <a:p>
            <a:r>
              <a:rPr lang="en-US" altLang="ko-KR" sz="1050" dirty="0"/>
              <a:t>    df3 = </a:t>
            </a:r>
            <a:r>
              <a:rPr lang="en-US" altLang="ko-KR" sz="1050" dirty="0" err="1"/>
              <a:t>pd.concat</a:t>
            </a:r>
            <a:r>
              <a:rPr lang="en-US" altLang="ko-KR" sz="1050" dirty="0"/>
              <a:t>([df3,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en-US" altLang="ko-KR" sz="1050" dirty="0" err="1"/>
              <a:t>image_file_name</a:t>
            </a:r>
            <a:r>
              <a:rPr lang="en-US" altLang="ko-KR" sz="1050" dirty="0"/>
              <a:t>']], axis=1, sort=False</a:t>
            </a:r>
            <a:r>
              <a:rPr lang="en-US" altLang="ko-KR" sz="1050" dirty="0" smtClean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csv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파일로 저장하기</a:t>
            </a:r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1050" dirty="0"/>
              <a:t>    df3.to_csv('team3_views2/head/static/images/df3.csv', encoding='</a:t>
            </a:r>
            <a:r>
              <a:rPr lang="en-US" altLang="ko-KR" sz="1050" dirty="0" err="1"/>
              <a:t>euc-kr</a:t>
            </a:r>
            <a:r>
              <a:rPr lang="en-US" altLang="ko-KR" sz="1050" dirty="0"/>
              <a:t>')</a:t>
            </a:r>
          </a:p>
          <a:p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0636898" y="6036906"/>
            <a:ext cx="682542" cy="34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93429" y="603690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4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C9C68-B60C-483B-8D27-B74073C2D09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2" name="자유형 32">
            <a:extLst>
              <a:ext uri="{FF2B5EF4-FFF2-40B4-BE49-F238E27FC236}">
                <a16:creationId xmlns:a16="http://schemas.microsoft.com/office/drawing/2014/main" id="{80127490-64F4-4223-BD4B-648ED28CDE5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9C1628-9D6C-420A-8063-A2555C717DB6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EEA87-54F1-4F09-84AA-0737A6AD6B33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3641B44-4CF1-4B53-952F-0F44599EAD3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2D3518A-EC75-42F7-9831-39F911E0AFA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A99C3AE-1B12-460D-8CBA-CCAFC6841F3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한쪽 모서리가 둥근 사각형 5">
            <a:extLst>
              <a:ext uri="{FF2B5EF4-FFF2-40B4-BE49-F238E27FC236}">
                <a16:creationId xmlns:a16="http://schemas.microsoft.com/office/drawing/2014/main" id="{20908F53-E566-4991-82B4-75BA64916754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20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데이터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실제값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및 </a:t>
            </a:r>
            <a:r>
              <a:rPr lang="ko-KR" altLang="en-US" sz="20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예측값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도출 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과정</a:t>
            </a:r>
            <a:r>
              <a:rPr lang="en-US" altLang="ko-KR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n-US" altLang="ko-KR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CNN </a:t>
            </a:r>
            <a:r>
              <a:rPr lang="ko-KR" altLang="en-US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20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r>
              <a:rPr lang="ko-KR" altLang="en-US" sz="20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US" altLang="ko-KR" sz="20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949078-5ABC-4617-BAB2-6390A8F9EF4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37">
              <a:extLst>
                <a:ext uri="{FF2B5EF4-FFF2-40B4-BE49-F238E27FC236}">
                  <a16:creationId xmlns:a16="http://schemas.microsoft.com/office/drawing/2014/main" id="{B162CC51-8144-484F-9F9D-53EFBDD84C9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id="{A4650B3F-FCF2-4B50-9C6A-53C2D6E7A33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39">
              <a:extLst>
                <a:ext uri="{FF2B5EF4-FFF2-40B4-BE49-F238E27FC236}">
                  <a16:creationId xmlns:a16="http://schemas.microsoft.com/office/drawing/2014/main" id="{123F4A8F-9B7E-44A8-82B3-EC97C689E56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40">
              <a:extLst>
                <a:ext uri="{FF2B5EF4-FFF2-40B4-BE49-F238E27FC236}">
                  <a16:creationId xmlns:a16="http://schemas.microsoft.com/office/drawing/2014/main" id="{E3030702-0BD4-4924-A9C8-4D3153844D8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9F5A50B-CE51-46AA-9C99-AFAFAC6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61" name="자유형 32">
            <a:extLst>
              <a:ext uri="{FF2B5EF4-FFF2-40B4-BE49-F238E27FC236}">
                <a16:creationId xmlns:a16="http://schemas.microsoft.com/office/drawing/2014/main" id="{A1E51CEF-06F4-402D-96B1-5EF994B899BC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ACC2C95B-DC9B-4B8F-AF56-A36F77ED314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15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81A95A-8E4A-43C4-B51D-2CFBAE40A4CB}"/>
              </a:ext>
            </a:extLst>
          </p:cNvPr>
          <p:cNvGrpSpPr/>
          <p:nvPr/>
        </p:nvGrpSpPr>
        <p:grpSpPr>
          <a:xfrm>
            <a:off x="877489" y="1466226"/>
            <a:ext cx="10602642" cy="5106114"/>
            <a:chOff x="7451199" y="1706473"/>
            <a:chExt cx="6453012" cy="4338151"/>
          </a:xfrm>
        </p:grpSpPr>
        <p:sp>
          <p:nvSpPr>
            <p:cNvPr id="53" name="모서리가 둥근 직사각형 43">
              <a:extLst>
                <a:ext uri="{FF2B5EF4-FFF2-40B4-BE49-F238E27FC236}">
                  <a16:creationId xmlns:a16="http://schemas.microsoft.com/office/drawing/2014/main" id="{0FC216C3-E2F7-4B15-99A6-393C06117F34}"/>
                </a:ext>
              </a:extLst>
            </p:cNvPr>
            <p:cNvSpPr/>
            <p:nvPr/>
          </p:nvSpPr>
          <p:spPr>
            <a:xfrm>
              <a:off x="7451199" y="1706474"/>
              <a:ext cx="6453012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자유형 44">
              <a:extLst>
                <a:ext uri="{FF2B5EF4-FFF2-40B4-BE49-F238E27FC236}">
                  <a16:creationId xmlns:a16="http://schemas.microsoft.com/office/drawing/2014/main" id="{8E140634-AEF7-4288-99FD-6C4235C6B554}"/>
                </a:ext>
              </a:extLst>
            </p:cNvPr>
            <p:cNvSpPr/>
            <p:nvPr/>
          </p:nvSpPr>
          <p:spPr>
            <a:xfrm>
              <a:off x="7451199" y="1706473"/>
              <a:ext cx="281649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7489" y="1510548"/>
            <a:ext cx="52185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     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 err="1">
                <a:solidFill>
                  <a:srgbClr val="FE615C"/>
                </a:solidFill>
                <a:latin typeface="Whitney"/>
              </a:rPr>
              <a:t>어노테이션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 데이터 불러오기</a:t>
            </a:r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   </a:t>
            </a:r>
            <a:r>
              <a:rPr lang="en-US" altLang="ko-KR" sz="1050" spc="-50" dirty="0" smtClean="0"/>
              <a:t>df3 </a:t>
            </a:r>
            <a:r>
              <a:rPr lang="en-US" altLang="ko-KR" sz="1050" spc="-50" dirty="0"/>
              <a:t>= </a:t>
            </a:r>
            <a:r>
              <a:rPr lang="en-US" altLang="ko-KR" sz="1050" spc="-50" dirty="0" err="1"/>
              <a:t>pd.read_csv</a:t>
            </a:r>
            <a:r>
              <a:rPr lang="en-US" altLang="ko-KR" sz="1050" spc="-50" dirty="0"/>
              <a:t>(</a:t>
            </a:r>
            <a:r>
              <a:rPr lang="en-US" altLang="ko-KR" sz="1050" i="1" spc="-50" dirty="0"/>
              <a:t>‘team3_views2/head/static/images/df3.csv’, encoding=‘</a:t>
            </a:r>
            <a:r>
              <a:rPr lang="en-US" altLang="ko-KR" sz="1050" i="1" spc="-50" dirty="0" err="1"/>
              <a:t>euc-kr</a:t>
            </a:r>
            <a:r>
              <a:rPr lang="en-US" altLang="ko-KR" sz="1050" i="1" spc="-50" dirty="0"/>
              <a:t>’)</a:t>
            </a:r>
          </a:p>
          <a:p>
            <a:r>
              <a:rPr lang="en-US" altLang="ko-KR" sz="1050" dirty="0"/>
              <a:t>    </a:t>
            </a:r>
            <a:r>
              <a:rPr lang="ko-KR" altLang="en-US" sz="1050" dirty="0"/>
              <a:t>    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smtClean="0"/>
              <a:t>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이미지 이름과 이미지 파일명 같은 것만 한정하기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  </a:t>
            </a:r>
            <a:r>
              <a:rPr lang="en-US" altLang="ko-KR" sz="1050" dirty="0"/>
              <a:t>image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image.replace</a:t>
            </a:r>
            <a:r>
              <a:rPr lang="en-US" altLang="ko-KR" sz="1050" dirty="0"/>
              <a:t>('.jpg','_</a:t>
            </a:r>
            <a:r>
              <a:rPr lang="en-US" altLang="ko-KR" sz="1050" dirty="0" err="1"/>
              <a:t>META.json</a:t>
            </a:r>
            <a:r>
              <a:rPr lang="en-US" altLang="ko-KR" sz="1050" dirty="0"/>
              <a:t>')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   a </a:t>
            </a:r>
            <a:r>
              <a:rPr lang="en-US" altLang="ko-KR" sz="1050" dirty="0"/>
              <a:t>= df3.loc[(df3['</a:t>
            </a:r>
            <a:r>
              <a:rPr lang="en-US" altLang="ko-KR" sz="1050" dirty="0" err="1"/>
              <a:t>image_file_name</a:t>
            </a:r>
            <a:r>
              <a:rPr lang="en-US" altLang="ko-KR" sz="1050" dirty="0"/>
              <a:t>']==image)]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   print(a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   b </a:t>
            </a:r>
            <a:r>
              <a:rPr lang="en-US" altLang="ko-KR" sz="1050" dirty="0"/>
              <a:t>= a['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'].values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/>
              <a:t>    </a:t>
            </a:r>
            <a:r>
              <a:rPr lang="en-US" altLang="ko-KR" sz="1050" dirty="0"/>
              <a:t>print(b)</a:t>
            </a:r>
          </a:p>
          <a:p>
            <a:endParaRPr lang="en-US" altLang="ko-KR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smtClean="0"/>
              <a:t>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사진 불러오기</a:t>
            </a:r>
            <a:endParaRPr lang="ko-KR" altLang="en-US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  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load_img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img_path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target_size</a:t>
            </a:r>
            <a:r>
              <a:rPr lang="en-US" altLang="ko-KR" sz="1050" dirty="0"/>
              <a:t>=(250, 250))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/>
              <a:t>   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img_to_array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smtClean="0"/>
              <a:t>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 err="1">
                <a:solidFill>
                  <a:srgbClr val="FE615C"/>
                </a:solidFill>
                <a:latin typeface="Whitney"/>
              </a:rPr>
              <a:t>차원확장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(3D -&gt; 4D)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/>
              <a:t>    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np.expand_dims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, axis=0)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/>
              <a:t>    </a:t>
            </a:r>
            <a:r>
              <a:rPr lang="en-US" altLang="ko-KR" sz="1050" dirty="0"/>
              <a:t>print(</a:t>
            </a:r>
            <a:r>
              <a:rPr lang="en-US" altLang="ko-KR" sz="1050" dirty="0" err="1"/>
              <a:t>img_tensor.shape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   </a:t>
            </a:r>
            <a:r>
              <a:rPr lang="ko-KR" altLang="en-US" sz="1050" dirty="0" smtClean="0"/>
              <a:t>    </a:t>
            </a:r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정규화</a:t>
            </a:r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1050" dirty="0"/>
              <a:t>   </a:t>
            </a:r>
            <a:r>
              <a:rPr lang="en-US" altLang="ko-KR" sz="1050" dirty="0"/>
              <a:t>    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 /= 255.</a:t>
            </a:r>
          </a:p>
          <a:p>
            <a:endParaRPr lang="en-US" altLang="ko-KR" sz="1050" dirty="0"/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 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   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모델 불러오기</a:t>
            </a:r>
            <a:endParaRPr lang="en-US" altLang="ko-KR" sz="105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1050" spc="-50" dirty="0"/>
              <a:t>model=</a:t>
            </a:r>
            <a:r>
              <a:rPr lang="en-US" altLang="ko-KR" sz="1050" spc="-50" dirty="0" err="1"/>
              <a:t>tf.keras.models.load_model</a:t>
            </a:r>
            <a:r>
              <a:rPr lang="en-US" altLang="ko-KR" sz="1050" spc="-50" dirty="0"/>
              <a:t>(</a:t>
            </a:r>
            <a:r>
              <a:rPr lang="en-US" altLang="ko-KR" sz="1050" i="1" spc="-50" dirty="0"/>
              <a:t>'team3_views2/head/static/images/mobile_model_62.h5')  </a:t>
            </a:r>
          </a:p>
          <a:p>
            <a:r>
              <a:rPr lang="ko-KR" altLang="en-US" sz="1050" dirty="0"/>
              <a:t>    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smtClean="0"/>
              <a:t>   </a:t>
            </a:r>
            <a:r>
              <a:rPr lang="en-US" altLang="ko-KR" sz="1050" b="1" i="1" dirty="0" smtClean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각 숫자에 따라 </a:t>
            </a:r>
            <a:r>
              <a:rPr lang="ko-KR" altLang="en-US" sz="1050" b="1" i="1" dirty="0" err="1">
                <a:solidFill>
                  <a:srgbClr val="FE615C"/>
                </a:solidFill>
                <a:latin typeface="Whitney"/>
              </a:rPr>
              <a:t>두피유형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 부여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print('</a:t>
            </a:r>
            <a:r>
              <a:rPr lang="ko-KR" altLang="en-US" sz="1050" dirty="0" err="1"/>
              <a:t>실제값</a:t>
            </a:r>
            <a:r>
              <a:rPr lang="ko-KR" altLang="en-US" sz="1050" dirty="0"/>
              <a:t> </a:t>
            </a:r>
            <a:r>
              <a:rPr lang="en-US" altLang="ko-KR" sz="1050" dirty="0"/>
              <a:t>: ', a['</a:t>
            </a:r>
            <a:r>
              <a:rPr lang="ko-KR" altLang="en-US" sz="1050" dirty="0"/>
              <a:t>구분</a:t>
            </a:r>
            <a:r>
              <a:rPr lang="en-US" altLang="ko-KR" sz="1050" dirty="0"/>
              <a:t>'].values)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/>
              <a:t>    </a:t>
            </a:r>
            <a:r>
              <a:rPr lang="en-US" altLang="ko-KR" sz="1050" dirty="0"/>
              <a:t>print('</a:t>
            </a:r>
            <a:r>
              <a:rPr lang="ko-KR" altLang="en-US" sz="1050" dirty="0" err="1"/>
              <a:t>예측값</a:t>
            </a:r>
            <a:r>
              <a:rPr lang="ko-KR" altLang="en-US" sz="1050" dirty="0"/>
              <a:t> </a:t>
            </a:r>
            <a:r>
              <a:rPr lang="en-US" altLang="ko-KR" sz="1050" dirty="0"/>
              <a:t>: ',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)))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62DB46-94D7-4F97-8D22-D604BB248184}"/>
              </a:ext>
            </a:extLst>
          </p:cNvPr>
          <p:cNvCxnSpPr>
            <a:cxnSpLocks/>
          </p:cNvCxnSpPr>
          <p:nvPr/>
        </p:nvCxnSpPr>
        <p:spPr>
          <a:xfrm>
            <a:off x="6111680" y="1624865"/>
            <a:ext cx="0" cy="47548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6887" y="1423994"/>
            <a:ext cx="5192553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050" dirty="0"/>
              <a:t>if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0: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양호</a:t>
            </a:r>
            <a:r>
              <a:rPr lang="en-US" altLang="ko-KR" sz="1050" dirty="0"/>
              <a:t>'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1: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건성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2: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지성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3: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민감성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4: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지루성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5: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 err="1"/>
              <a:t>염증성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6: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 err="1"/>
              <a:t>비듬성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np.argmax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model.predict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img_tensor</a:t>
            </a:r>
            <a:r>
              <a:rPr lang="en-US" altLang="ko-KR" sz="1050" dirty="0"/>
              <a:t>)) == 7: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 err="1"/>
              <a:t>탈모성</a:t>
            </a:r>
            <a:r>
              <a:rPr lang="en-US" altLang="ko-KR" sz="1050" dirty="0"/>
              <a:t>'</a:t>
            </a:r>
            <a:r>
              <a:rPr lang="ko-KR" altLang="en-US" sz="1050" dirty="0"/>
              <a:t>   </a:t>
            </a:r>
          </a:p>
          <a:p>
            <a:r>
              <a:rPr lang="en-US" altLang="ko-KR" sz="1050" dirty="0"/>
              <a:t>    else:</a:t>
            </a:r>
          </a:p>
          <a:p>
            <a:r>
              <a:rPr lang="en-US" altLang="ko-KR" sz="1050" dirty="0"/>
              <a:t>        b = '</a:t>
            </a:r>
            <a:r>
              <a:rPr lang="ko-KR" altLang="en-US" sz="1050" dirty="0"/>
              <a:t>복합성</a:t>
            </a:r>
            <a:r>
              <a:rPr lang="en-US" altLang="ko-KR" sz="1050" dirty="0"/>
              <a:t>'</a:t>
            </a:r>
          </a:p>
          <a:p>
            <a:r>
              <a:rPr lang="ko-KR" altLang="en-US" sz="1050" dirty="0"/>
              <a:t>           </a:t>
            </a:r>
          </a:p>
          <a:p>
            <a:r>
              <a:rPr lang="en-US" altLang="ko-KR" sz="1050" dirty="0"/>
              <a:t>    return render(request, 'imageresult.html',{'</a:t>
            </a:r>
            <a:r>
              <a:rPr lang="en-US" altLang="ko-KR" sz="1050" dirty="0" err="1"/>
              <a:t>A':b</a:t>
            </a:r>
            <a:r>
              <a:rPr lang="en-US" altLang="ko-KR" sz="1050" dirty="0"/>
              <a:t>})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1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prstClr val="white"/>
                </a:solidFill>
              </a:rPr>
              <a:t>05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3239204"/>
            <a:ext cx="1737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웹 페이지 구현 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533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FE819D-A04D-4F33-996C-15918A417224}"/>
              </a:ext>
            </a:extLst>
          </p:cNvPr>
          <p:cNvSpPr/>
          <p:nvPr/>
        </p:nvSpPr>
        <p:spPr>
          <a:xfrm>
            <a:off x="2308634" y="2248492"/>
            <a:ext cx="7541535" cy="3786416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>
              <a:lnSpc>
                <a:spcPct val="150000"/>
              </a:lnSpc>
            </a:pPr>
            <a:r>
              <a:rPr lang="en-US" altLang="ko-KR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웹 페이지 구현 </a:t>
            </a:r>
            <a:endParaRPr lang="en-US" altLang="ko-KR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B8F64CCC-B136-401E-BE4C-4E4EC4BD2DF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17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B2FED5-3F6C-474E-87E4-3A986CDCA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8"/>
          <a:stretch/>
        </p:blipFill>
        <p:spPr>
          <a:xfrm>
            <a:off x="2540074" y="2366117"/>
            <a:ext cx="7105556" cy="3532986"/>
          </a:xfrm>
          <a:prstGeom prst="rect">
            <a:avLst/>
          </a:prstGeom>
        </p:spPr>
      </p:pic>
      <p:sp>
        <p:nvSpPr>
          <p:cNvPr id="57" name="부제목 2">
            <a:extLst>
              <a:ext uri="{FF2B5EF4-FFF2-40B4-BE49-F238E27FC236}">
                <a16:creationId xmlns:a16="http://schemas.microsoft.com/office/drawing/2014/main" id="{7486E12E-6E79-4315-9103-282C2FBEAEAE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메인 페이지에서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이미지로 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설문조사로 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82073C1A-BBAE-4146-A0C5-421CE2E894A7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9" name="Oval 12">
              <a:extLst>
                <a:ext uri="{FF2B5EF4-FFF2-40B4-BE49-F238E27FC236}">
                  <a16:creationId xmlns:a16="http://schemas.microsoft.com/office/drawing/2014/main" id="{C02F66EA-6F84-42E8-A1A3-5F0DB0E4A570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2C28491F-64E2-42AB-B8D5-A8108602864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31D2094E-DE33-4E02-817F-05261E61670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FE7DF39-04D2-499C-991C-1481A08AB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25" y="1466225"/>
            <a:ext cx="1164335" cy="3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FE819D-A04D-4F33-996C-15918A417224}"/>
              </a:ext>
            </a:extLst>
          </p:cNvPr>
          <p:cNvSpPr/>
          <p:nvPr/>
        </p:nvSpPr>
        <p:spPr>
          <a:xfrm>
            <a:off x="280647" y="2596580"/>
            <a:ext cx="11706142" cy="2778207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>
              <a:lnSpc>
                <a:spcPct val="150000"/>
              </a:lnSpc>
            </a:pPr>
            <a:r>
              <a:rPr lang="en-US" altLang="ko-KR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웹 페이지 구현 </a:t>
            </a:r>
            <a:endParaRPr lang="en-US" altLang="ko-KR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B8F64CCC-B136-401E-BE4C-4E4EC4BD2DF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18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098FE-CBCD-455A-AC85-23267E5A4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5"/>
          <a:stretch/>
        </p:blipFill>
        <p:spPr>
          <a:xfrm>
            <a:off x="499732" y="2761307"/>
            <a:ext cx="5354699" cy="23332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63713A-75EA-40EE-A346-1446F4309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5"/>
          <a:stretch/>
        </p:blipFill>
        <p:spPr>
          <a:xfrm>
            <a:off x="6337571" y="2761307"/>
            <a:ext cx="5495017" cy="2333199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F5CA97DF-DDC9-4B97-A492-84A84CBBC6E3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73A50C0-04EB-4DB6-B623-A77898E23F73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6F80BD08-C21D-4B2A-9D43-E269291DE446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27A53AAB-DB46-469D-B260-B17FB44CC25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400702D-D061-4468-8768-C7DF7C73120B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8A7BBA0-42BB-40DB-B668-D604AA6EFCE9}"/>
              </a:ext>
            </a:extLst>
          </p:cNvPr>
          <p:cNvSpPr txBox="1"/>
          <p:nvPr/>
        </p:nvSpPr>
        <p:spPr>
          <a:xfrm>
            <a:off x="9553015" y="5132184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A : </a:t>
            </a:r>
            <a:r>
              <a:rPr lang="ko-KR" altLang="en-US" sz="800" b="1" dirty="0"/>
              <a:t>이미지 업로드 전    </a:t>
            </a:r>
            <a:r>
              <a:rPr lang="en-US" altLang="ko-KR" sz="800" b="1" dirty="0"/>
              <a:t>B : </a:t>
            </a:r>
            <a:r>
              <a:rPr lang="ko-KR" altLang="en-US" sz="800" b="1" dirty="0"/>
              <a:t>이미지 업로드 직후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2F2AE-9DDD-4073-A970-B4663CD18EF6}"/>
              </a:ext>
            </a:extLst>
          </p:cNvPr>
          <p:cNvSpPr txBox="1"/>
          <p:nvPr/>
        </p:nvSpPr>
        <p:spPr>
          <a:xfrm>
            <a:off x="6072001" y="276775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1110B-711F-4527-81ED-6EFA903620B0}"/>
              </a:ext>
            </a:extLst>
          </p:cNvPr>
          <p:cNvSpPr txBox="1"/>
          <p:nvPr/>
        </p:nvSpPr>
        <p:spPr>
          <a:xfrm>
            <a:off x="280647" y="279751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0842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E7E20D-E1DE-4EDE-8AF1-95690632AA0E}"/>
              </a:ext>
            </a:extLst>
          </p:cNvPr>
          <p:cNvSpPr/>
          <p:nvPr/>
        </p:nvSpPr>
        <p:spPr>
          <a:xfrm>
            <a:off x="2071347" y="1392497"/>
            <a:ext cx="7011694" cy="5237042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>
              <a:lnSpc>
                <a:spcPct val="150000"/>
              </a:lnSpc>
            </a:pPr>
            <a:r>
              <a:rPr lang="en-US" altLang="ko-KR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웹 페이지 구현 </a:t>
            </a:r>
            <a:endParaRPr lang="en-US" altLang="ko-KR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FA1F58D-F9A8-4561-8D6D-D21F35C7A4B7}"/>
              </a:ext>
            </a:extLst>
          </p:cNvPr>
          <p:cNvSpPr/>
          <p:nvPr/>
        </p:nvSpPr>
        <p:spPr>
          <a:xfrm>
            <a:off x="9641643" y="6306722"/>
            <a:ext cx="2219558" cy="40858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건강정보 페이지 </a:t>
            </a:r>
            <a:r>
              <a:rPr lang="en-US" altLang="ko-KR" sz="1000" b="1" i="1" dirty="0"/>
              <a:t>/ </a:t>
            </a:r>
          </a:p>
          <a:p>
            <a:pPr algn="ctr"/>
            <a:r>
              <a:rPr lang="ko-KR" altLang="en-US" sz="1000" b="1" i="1" dirty="0"/>
              <a:t>통계 페이지 </a:t>
            </a:r>
            <a:r>
              <a:rPr lang="ko-KR" altLang="en-US" sz="1000" b="1" i="1" dirty="0" err="1"/>
              <a:t>보러가기</a:t>
            </a:r>
            <a:endParaRPr lang="ko-KR" altLang="en-US" sz="1000" b="1" i="1" dirty="0"/>
          </a:p>
        </p:txBody>
      </p:sp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7430A74B-C45C-4AAF-B314-D082CAEDC0C7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19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1BE34F-001A-4CFC-869D-F2EC8A153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6" b="16318"/>
          <a:stretch/>
        </p:blipFill>
        <p:spPr>
          <a:xfrm>
            <a:off x="2208469" y="1486367"/>
            <a:ext cx="6737411" cy="2642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CDE10-9613-4742-86CC-ED486FEFC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3" t="26284" r="24086"/>
          <a:stretch/>
        </p:blipFill>
        <p:spPr>
          <a:xfrm>
            <a:off x="3872785" y="4128667"/>
            <a:ext cx="3459659" cy="24046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B3CBC3-ADFF-4D88-8528-0EA50B03F322}"/>
              </a:ext>
            </a:extLst>
          </p:cNvPr>
          <p:cNvSpPr/>
          <p:nvPr/>
        </p:nvSpPr>
        <p:spPr>
          <a:xfrm>
            <a:off x="2208470" y="3969799"/>
            <a:ext cx="1664316" cy="255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4E7D108-A91C-4C9E-B7C5-2C6BE6988968}"/>
              </a:ext>
            </a:extLst>
          </p:cNvPr>
          <p:cNvSpPr/>
          <p:nvPr/>
        </p:nvSpPr>
        <p:spPr>
          <a:xfrm>
            <a:off x="7291764" y="3977021"/>
            <a:ext cx="1664316" cy="255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19">
            <a:extLst>
              <a:ext uri="{FF2B5EF4-FFF2-40B4-BE49-F238E27FC236}">
                <a16:creationId xmlns:a16="http://schemas.microsoft.com/office/drawing/2014/main" id="{24651159-BFF6-40C0-8917-0D6741E76A9A}"/>
              </a:ext>
            </a:extLst>
          </p:cNvPr>
          <p:cNvCxnSpPr>
            <a:cxnSpLocks/>
          </p:cNvCxnSpPr>
          <p:nvPr/>
        </p:nvCxnSpPr>
        <p:spPr>
          <a:xfrm>
            <a:off x="7655108" y="6216621"/>
            <a:ext cx="1691158" cy="261751"/>
          </a:xfrm>
          <a:prstGeom prst="curvedConnector3">
            <a:avLst>
              <a:gd name="adj1" fmla="val 484"/>
            </a:avLst>
          </a:prstGeom>
          <a:ln w="34925">
            <a:gradFill flip="none" rotWithShape="1">
              <a:gsLst>
                <a:gs pos="0">
                  <a:schemeClr val="bg1">
                    <a:lumMod val="0"/>
                    <a:lumOff val="100000"/>
                  </a:schemeClr>
                </a:gs>
                <a:gs pos="58000">
                  <a:schemeClr val="tx1">
                    <a:lumMod val="44000"/>
                    <a:lumOff val="56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부제목 2">
            <a:extLst>
              <a:ext uri="{FF2B5EF4-FFF2-40B4-BE49-F238E27FC236}">
                <a16:creationId xmlns:a16="http://schemas.microsoft.com/office/drawing/2014/main" id="{81C126E6-D9D0-4698-87E0-1C6E18FCA69A}"/>
              </a:ext>
            </a:extLst>
          </p:cNvPr>
          <p:cNvSpPr txBox="1">
            <a:spLocks/>
          </p:cNvSpPr>
          <p:nvPr/>
        </p:nvSpPr>
        <p:spPr>
          <a:xfrm>
            <a:off x="137937" y="1859382"/>
            <a:ext cx="2279338" cy="904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페이지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oup 11">
            <a:extLst>
              <a:ext uri="{FF2B5EF4-FFF2-40B4-BE49-F238E27FC236}">
                <a16:creationId xmlns:a16="http://schemas.microsoft.com/office/drawing/2014/main" id="{C6E78437-0B5B-4E17-AD90-692FA191EF69}"/>
              </a:ext>
            </a:extLst>
          </p:cNvPr>
          <p:cNvGrpSpPr/>
          <p:nvPr/>
        </p:nvGrpSpPr>
        <p:grpSpPr>
          <a:xfrm>
            <a:off x="230773" y="1549906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A772A3C6-A636-4332-A980-2534D156B83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A9374249-DF8E-4704-85B8-9DAF1A48FFB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7" name="Oval 14">
              <a:extLst>
                <a:ext uri="{FF2B5EF4-FFF2-40B4-BE49-F238E27FC236}">
                  <a16:creationId xmlns:a16="http://schemas.microsoft.com/office/drawing/2014/main" id="{DC444F1C-F6CE-4C1E-A73B-C1312A9B2D90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9A127C-05E0-40CD-B4C3-2F233CF82AEC}"/>
              </a:ext>
            </a:extLst>
          </p:cNvPr>
          <p:cNvGrpSpPr/>
          <p:nvPr/>
        </p:nvGrpSpPr>
        <p:grpSpPr>
          <a:xfrm>
            <a:off x="9471662" y="2348041"/>
            <a:ext cx="2389539" cy="353795"/>
            <a:chOff x="9359862" y="1522349"/>
            <a:chExt cx="2582401" cy="35379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E6CD370-2FE8-4FD8-AA2E-EA0255C7F1A1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두피유형 분류 예측 결과 출력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099950-4A08-4F7C-8623-A31593D2B200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FC98B3-2372-4B96-B351-86B6F9346C2E}"/>
              </a:ext>
            </a:extLst>
          </p:cNvPr>
          <p:cNvGrpSpPr/>
          <p:nvPr/>
        </p:nvGrpSpPr>
        <p:grpSpPr>
          <a:xfrm>
            <a:off x="9471662" y="3956151"/>
            <a:ext cx="2389539" cy="353795"/>
            <a:chOff x="9359862" y="1522349"/>
            <a:chExt cx="2582401" cy="353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527C87-F027-4D27-A384-98D84F69937D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 특징 및 관리 방법 안내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394346B-57D1-4AD1-BE94-7BB3207CF5EB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246709E-DB59-4988-9D06-003470B8DDC3}"/>
              </a:ext>
            </a:extLst>
          </p:cNvPr>
          <p:cNvGrpSpPr/>
          <p:nvPr/>
        </p:nvGrpSpPr>
        <p:grpSpPr>
          <a:xfrm>
            <a:off x="9471662" y="5532393"/>
            <a:ext cx="2389539" cy="353795"/>
            <a:chOff x="9359862" y="1522349"/>
            <a:chExt cx="2582401" cy="353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48C4D44-276C-45AE-A525-9C12CC18BB47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두피유형 맞춤 헤어 제품 추천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E14626-4261-4FC9-9908-E961A92BC490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19BF55AC-2908-4EF0-8F9A-F66106E02DDB}"/>
              </a:ext>
            </a:extLst>
          </p:cNvPr>
          <p:cNvSpPr/>
          <p:nvPr/>
        </p:nvSpPr>
        <p:spPr>
          <a:xfrm>
            <a:off x="9161059" y="3488362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A6DB853A-7539-4D44-A279-E680790924B4}"/>
              </a:ext>
            </a:extLst>
          </p:cNvPr>
          <p:cNvSpPr/>
          <p:nvPr/>
        </p:nvSpPr>
        <p:spPr>
          <a:xfrm>
            <a:off x="9161059" y="5094180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A52DD5F6-2A08-4067-86DE-82AF828C586B}"/>
              </a:ext>
            </a:extLst>
          </p:cNvPr>
          <p:cNvSpPr/>
          <p:nvPr/>
        </p:nvSpPr>
        <p:spPr>
          <a:xfrm>
            <a:off x="9169282" y="1906603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6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B865C-D49B-4F40-B5D1-2750C45EE834}"/>
              </a:ext>
            </a:extLst>
          </p:cNvPr>
          <p:cNvGrpSpPr/>
          <p:nvPr/>
        </p:nvGrpSpPr>
        <p:grpSpPr>
          <a:xfrm>
            <a:off x="337185" y="213890"/>
            <a:ext cx="481319" cy="104851"/>
            <a:chOff x="1062841" y="3207408"/>
            <a:chExt cx="1017222" cy="2215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CAE1A7-74E2-4C75-B7B0-4FCCF144EF4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58E1-69EC-46E1-A147-5BB39374C7E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23F1A1-C990-4F39-898E-27C74D13DEAE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C76F868-E543-4501-BBD0-3D62D1A7E4B4}"/>
              </a:ext>
            </a:extLst>
          </p:cNvPr>
          <p:cNvSpPr txBox="1"/>
          <p:nvPr/>
        </p:nvSpPr>
        <p:spPr>
          <a:xfrm rot="16200000">
            <a:off x="11086899" y="562959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 TEAM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2D8093-8B55-47A3-86C6-33817659FFB1}"/>
              </a:ext>
            </a:extLst>
          </p:cNvPr>
          <p:cNvSpPr txBox="1"/>
          <p:nvPr/>
        </p:nvSpPr>
        <p:spPr>
          <a:xfrm>
            <a:off x="5432155" y="2173671"/>
            <a:ext cx="4205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 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 및 </a:t>
            </a:r>
            <a:r>
              <a:rPr lang="ko-KR" altLang="en-US" sz="14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설명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EFBF1A-0193-4C90-9F6C-DDA6FF49A867}"/>
              </a:ext>
            </a:extLst>
          </p:cNvPr>
          <p:cNvSpPr txBox="1"/>
          <p:nvPr/>
        </p:nvSpPr>
        <p:spPr>
          <a:xfrm>
            <a:off x="5432155" y="2918990"/>
            <a:ext cx="2348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BF9FB2-4E80-48CB-B421-75B68F9094D6}"/>
              </a:ext>
            </a:extLst>
          </p:cNvPr>
          <p:cNvSpPr txBox="1"/>
          <p:nvPr/>
        </p:nvSpPr>
        <p:spPr>
          <a:xfrm>
            <a:off x="6080304" y="3324010"/>
            <a:ext cx="403155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기술통계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EDA(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탐색적 데이터 분석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)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데이터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Decision Tree, Naïve Bayes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BF0747-0540-4897-A2B8-9CD03F48193F}"/>
              </a:ext>
            </a:extLst>
          </p:cNvPr>
          <p:cNvSpPr/>
          <p:nvPr/>
        </p:nvSpPr>
        <p:spPr>
          <a:xfrm>
            <a:off x="2867315" y="937386"/>
            <a:ext cx="161954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AC399E4-D18D-4F23-8E8E-21EE780B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5" y="3650445"/>
            <a:ext cx="2327091" cy="7272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DDD0E0-25FE-4567-9D80-334743A0BECE}"/>
              </a:ext>
            </a:extLst>
          </p:cNvPr>
          <p:cNvSpPr/>
          <p:nvPr/>
        </p:nvSpPr>
        <p:spPr>
          <a:xfrm>
            <a:off x="0" y="6477255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B55644-A356-4FE7-B395-86C8FB421856}"/>
              </a:ext>
            </a:extLst>
          </p:cNvPr>
          <p:cNvGrpSpPr/>
          <p:nvPr/>
        </p:nvGrpSpPr>
        <p:grpSpPr>
          <a:xfrm>
            <a:off x="1" y="6477255"/>
            <a:ext cx="1390650" cy="947116"/>
            <a:chOff x="5656659" y="3162300"/>
            <a:chExt cx="878682" cy="533400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AC686EE1-D028-4CAE-8CBA-86F6802F6B4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5A704502-D6F2-4545-BF2A-F2535059013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FD35A5E7-2295-4E72-B2D1-88390AEB2FBF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원호 59">
            <a:extLst>
              <a:ext uri="{FF2B5EF4-FFF2-40B4-BE49-F238E27FC236}">
                <a16:creationId xmlns:a16="http://schemas.microsoft.com/office/drawing/2014/main" id="{829F46C7-124C-49F2-8A85-674976D5B943}"/>
              </a:ext>
            </a:extLst>
          </p:cNvPr>
          <p:cNvSpPr/>
          <p:nvPr/>
        </p:nvSpPr>
        <p:spPr>
          <a:xfrm rot="10800000" flipH="1">
            <a:off x="969205" y="3281404"/>
            <a:ext cx="1552389" cy="1545152"/>
          </a:xfrm>
          <a:prstGeom prst="arc">
            <a:avLst>
              <a:gd name="adj1" fmla="val 1833054"/>
              <a:gd name="adj2" fmla="val 19893891"/>
            </a:avLst>
          </a:prstGeom>
          <a:ln w="15875">
            <a:solidFill>
              <a:srgbClr val="FE615C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8AF0EE7-B833-4099-93A6-0E312CCC4521}"/>
              </a:ext>
            </a:extLst>
          </p:cNvPr>
          <p:cNvSpPr/>
          <p:nvPr/>
        </p:nvSpPr>
        <p:spPr>
          <a:xfrm>
            <a:off x="2368832" y="4316189"/>
            <a:ext cx="124851" cy="124851"/>
          </a:xfrm>
          <a:prstGeom prst="ellipse">
            <a:avLst/>
          </a:prstGeom>
          <a:solidFill>
            <a:srgbClr val="FE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11">
            <a:extLst>
              <a:ext uri="{FF2B5EF4-FFF2-40B4-BE49-F238E27FC236}">
                <a16:creationId xmlns:a16="http://schemas.microsoft.com/office/drawing/2014/main" id="{241D0D06-3D4C-4AB9-8C16-F749B4B1F4C7}"/>
              </a:ext>
            </a:extLst>
          </p:cNvPr>
          <p:cNvGrpSpPr/>
          <p:nvPr/>
        </p:nvGrpSpPr>
        <p:grpSpPr>
          <a:xfrm>
            <a:off x="11481238" y="6623995"/>
            <a:ext cx="481319" cy="104851"/>
            <a:chOff x="1062841" y="3207408"/>
            <a:chExt cx="1017222" cy="221592"/>
          </a:xfrm>
        </p:grpSpPr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DC9CF02C-3636-499C-957A-F69EA86B78F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4B08606D-ECAF-4973-AC2E-9DB5E6FE8EA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1A2EB81D-F3D7-476B-B965-732D70FEA7D9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8DE8B-723D-49B5-9876-21FADCD4963B}"/>
              </a:ext>
            </a:extLst>
          </p:cNvPr>
          <p:cNvSpPr/>
          <p:nvPr/>
        </p:nvSpPr>
        <p:spPr>
          <a:xfrm rot="10800000">
            <a:off x="3112" y="-564233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356E75B-F90A-4B80-8714-60476E212E98}"/>
              </a:ext>
            </a:extLst>
          </p:cNvPr>
          <p:cNvGrpSpPr/>
          <p:nvPr/>
        </p:nvGrpSpPr>
        <p:grpSpPr>
          <a:xfrm rot="10800000">
            <a:off x="10799506" y="-564233"/>
            <a:ext cx="1390650" cy="947116"/>
            <a:chOff x="5656659" y="3162300"/>
            <a:chExt cx="878682" cy="533400"/>
          </a:xfrm>
        </p:grpSpPr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F9EB38EE-30FC-40DD-8044-9EADECB8A1B8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3301B690-5F4C-4466-AF76-78DE83CAAF36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8E422D88-D8E7-4646-920D-7DEB462B805D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76CF61C-FD84-4636-9CCA-309577E9214C}"/>
              </a:ext>
            </a:extLst>
          </p:cNvPr>
          <p:cNvCxnSpPr>
            <a:cxnSpLocks/>
          </p:cNvCxnSpPr>
          <p:nvPr/>
        </p:nvCxnSpPr>
        <p:spPr>
          <a:xfrm>
            <a:off x="-613862" y="1889407"/>
            <a:ext cx="52746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4A600DF-1903-4760-BBC9-A83C266C678F}"/>
              </a:ext>
            </a:extLst>
          </p:cNvPr>
          <p:cNvCxnSpPr/>
          <p:nvPr/>
        </p:nvCxnSpPr>
        <p:spPr>
          <a:xfrm>
            <a:off x="11628903" y="609741"/>
            <a:ext cx="0" cy="46255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9CB8DF-FC43-42E9-8000-C2205F9F16E7}"/>
              </a:ext>
            </a:extLst>
          </p:cNvPr>
          <p:cNvCxnSpPr>
            <a:cxnSpLocks/>
          </p:cNvCxnSpPr>
          <p:nvPr/>
        </p:nvCxnSpPr>
        <p:spPr>
          <a:xfrm flipH="1">
            <a:off x="-662764" y="1851426"/>
            <a:ext cx="532355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B9B452-DAA6-482E-8F27-19B4C681D7B8}"/>
              </a:ext>
            </a:extLst>
          </p:cNvPr>
          <p:cNvSpPr txBox="1"/>
          <p:nvPr/>
        </p:nvSpPr>
        <p:spPr>
          <a:xfrm>
            <a:off x="5492596" y="5143636"/>
            <a:ext cx="4304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웹 페이지 구현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C549A4-BEF9-44AC-8A08-B2274A0FBF1F}"/>
              </a:ext>
            </a:extLst>
          </p:cNvPr>
          <p:cNvSpPr txBox="1"/>
          <p:nvPr/>
        </p:nvSpPr>
        <p:spPr>
          <a:xfrm>
            <a:off x="5492595" y="4435925"/>
            <a:ext cx="53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1400" b="1" spc="45" dirty="0" err="1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실제값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및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예측값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도출 과정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(CNN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5E62AD-FF03-4A94-A118-D04A9BD3CC3F}"/>
              </a:ext>
            </a:extLst>
          </p:cNvPr>
          <p:cNvSpPr txBox="1"/>
          <p:nvPr/>
        </p:nvSpPr>
        <p:spPr>
          <a:xfrm>
            <a:off x="5425066" y="1512352"/>
            <a:ext cx="4304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 </a:t>
            </a:r>
            <a:r>
              <a:rPr lang="ko-KR" altLang="en-US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프로젝트 목적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864183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3239204"/>
            <a:ext cx="420052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100</a:t>
            </a:r>
            <a:r>
              <a:rPr lang="ko-KR" altLang="en-US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일  </a:t>
            </a:r>
            <a:r>
              <a:rPr lang="en-US" altLang="ko-KR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800</a:t>
            </a:r>
            <a:r>
              <a:rPr lang="ko-KR" altLang="en-US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시간 </a:t>
            </a:r>
            <a:r>
              <a:rPr lang="ko-KR" altLang="en-US" sz="1400" b="1" i="1" spc="45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동안 다들 고생 많으셨습니다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577A-2013-4BB1-86D5-B8C7635ABC01}"/>
              </a:ext>
            </a:extLst>
          </p:cNvPr>
          <p:cNvSpPr txBox="1"/>
          <p:nvPr/>
        </p:nvSpPr>
        <p:spPr>
          <a:xfrm>
            <a:off x="4030567" y="3198167"/>
            <a:ext cx="143827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감사합니다</a:t>
            </a:r>
            <a:endParaRPr lang="en-US" sz="16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703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2145161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두피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이미지 제공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45160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45161" y="2049915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371708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두피 유형 예측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71708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71708" y="2999485"/>
            <a:ext cx="2704635" cy="3073069"/>
          </a:xfrm>
          <a:prstGeom prst="rect">
            <a:avLst/>
          </a:prstGeom>
          <a:solidFill>
            <a:schemeClr val="bg2"/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321730-7BF4-4FD8-AE00-08603EA198C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6" name="자유형 32">
            <a:extLst>
              <a:ext uri="{FF2B5EF4-FFF2-40B4-BE49-F238E27FC236}">
                <a16:creationId xmlns:a16="http://schemas.microsoft.com/office/drawing/2014/main" id="{D0027F22-8D47-4929-A14D-FBEB8835EAF8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E39708-D621-4E9D-A213-3AFF832C457D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EF4EEF-2DBB-4B3E-BCD2-B5D66C2F2CCD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EF887D28-F3BA-427A-8485-2CCC61ADD3A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A6C65E83-B402-4BB1-8E7A-7F130191ACB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1A49607C-6240-48C4-9BBF-07F3E4832B4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D6E9EC-C36C-4EE4-8CF1-69FD6A2A247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6164AF33-1C59-4AE8-8126-5687121D36F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6A81C238-25AE-4ED8-83D5-2DF19CCD4966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9">
              <a:extLst>
                <a:ext uri="{FF2B5EF4-FFF2-40B4-BE49-F238E27FC236}">
                  <a16:creationId xmlns:a16="http://schemas.microsoft.com/office/drawing/2014/main" id="{EC2856CC-3D0A-4CB0-B922-CEAB67E83E2C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0">
              <a:extLst>
                <a:ext uri="{FF2B5EF4-FFF2-40B4-BE49-F238E27FC236}">
                  <a16:creationId xmlns:a16="http://schemas.microsoft.com/office/drawing/2014/main" id="{BF6A9868-2E7B-4861-94CF-8688EB04BD1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B641E1F7-4EEF-45F5-A669-FE8D0D2B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31" name="한쪽 모서리가 둥근 사각형 5">
            <a:extLst>
              <a:ext uri="{FF2B5EF4-FFF2-40B4-BE49-F238E27FC236}">
                <a16:creationId xmlns:a16="http://schemas.microsoft.com/office/drawing/2014/main" id="{10B2C683-00B8-4377-9CF0-ECE32E330E9A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>
              <a:lnSpc>
                <a:spcPct val="150000"/>
              </a:lnSpc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프로젝트 목적</a:t>
            </a:r>
            <a:endParaRPr lang="en-US" altLang="ko-KR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E59B77-C737-400F-A8C2-65560A6FBD8D}"/>
              </a:ext>
            </a:extLst>
          </p:cNvPr>
          <p:cNvSpPr/>
          <p:nvPr/>
        </p:nvSpPr>
        <p:spPr>
          <a:xfrm>
            <a:off x="2790485" y="3755757"/>
            <a:ext cx="1742159" cy="1435367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73EAC0B-DE38-484D-AD88-7862AE93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23" y="3627582"/>
            <a:ext cx="1968917" cy="147668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3E95A4-8553-47A2-B472-A4162070B4E5}"/>
              </a:ext>
            </a:extLst>
          </p:cNvPr>
          <p:cNvSpPr/>
          <p:nvPr/>
        </p:nvSpPr>
        <p:spPr>
          <a:xfrm>
            <a:off x="6770134" y="3342930"/>
            <a:ext cx="2020280" cy="158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1" dirty="0">
                <a:solidFill>
                  <a:srgbClr val="FE615C"/>
                </a:solidFill>
              </a:rPr>
              <a:t>두피유형 </a:t>
            </a:r>
            <a:r>
              <a:rPr lang="en-US" altLang="ko-KR" sz="1100" b="1" i="1" dirty="0">
                <a:solidFill>
                  <a:srgbClr val="FE615C"/>
                </a:solidFill>
              </a:rPr>
              <a:t>9</a:t>
            </a:r>
            <a:r>
              <a:rPr lang="ko-KR" altLang="en-US" sz="1100" b="1" i="1" dirty="0">
                <a:solidFill>
                  <a:srgbClr val="FE615C"/>
                </a:solidFill>
              </a:rPr>
              <a:t>가지</a:t>
            </a:r>
            <a:r>
              <a:rPr lang="en-US" altLang="ko-KR" sz="1100" b="1" i="1" dirty="0">
                <a:solidFill>
                  <a:srgbClr val="FE615C"/>
                </a:solidFill>
              </a:rPr>
              <a:t>: 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ko-KR" altLang="en-US" sz="1100" b="1" dirty="0">
                <a:solidFill>
                  <a:schemeClr val="tx2"/>
                </a:solidFill>
              </a:rPr>
              <a:t>양호         </a:t>
            </a:r>
            <a:r>
              <a:rPr lang="en-US" altLang="ko-KR" sz="1100" b="1" dirty="0">
                <a:solidFill>
                  <a:schemeClr val="tx2"/>
                </a:solidFill>
              </a:rPr>
              <a:t>B. </a:t>
            </a:r>
            <a:r>
              <a:rPr lang="ko-KR" altLang="en-US" sz="1100" b="1" dirty="0">
                <a:solidFill>
                  <a:schemeClr val="tx2"/>
                </a:solidFill>
              </a:rPr>
              <a:t>건성   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C. </a:t>
            </a:r>
            <a:r>
              <a:rPr lang="ko-KR" altLang="en-US" sz="1100" b="1" dirty="0">
                <a:solidFill>
                  <a:schemeClr val="tx2"/>
                </a:solidFill>
              </a:rPr>
              <a:t>지성          </a:t>
            </a:r>
            <a:r>
              <a:rPr lang="en-US" altLang="ko-KR" sz="1100" b="1" dirty="0">
                <a:solidFill>
                  <a:schemeClr val="tx2"/>
                </a:solidFill>
              </a:rPr>
              <a:t>D. </a:t>
            </a:r>
            <a:r>
              <a:rPr lang="ko-KR" altLang="en-US" sz="1100" b="1" dirty="0">
                <a:solidFill>
                  <a:schemeClr val="tx2"/>
                </a:solidFill>
              </a:rPr>
              <a:t>민감성 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E. </a:t>
            </a:r>
            <a:r>
              <a:rPr lang="ko-KR" altLang="en-US" sz="1100" b="1" dirty="0">
                <a:solidFill>
                  <a:schemeClr val="tx2"/>
                </a:solidFill>
              </a:rPr>
              <a:t>지루성</a:t>
            </a:r>
            <a:r>
              <a:rPr lang="en-US" altLang="ko-KR" sz="1100" b="1" dirty="0">
                <a:solidFill>
                  <a:schemeClr val="tx2"/>
                </a:solidFill>
              </a:rPr>
              <a:t>        F. </a:t>
            </a:r>
            <a:r>
              <a:rPr lang="ko-KR" altLang="en-US" sz="1100" b="1" dirty="0">
                <a:solidFill>
                  <a:schemeClr val="tx2"/>
                </a:solidFill>
              </a:rPr>
              <a:t>염증성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G. </a:t>
            </a:r>
            <a:r>
              <a:rPr lang="ko-KR" altLang="en-US" sz="1100" b="1" dirty="0" err="1">
                <a:solidFill>
                  <a:schemeClr val="tx2"/>
                </a:solidFill>
              </a:rPr>
              <a:t>비듬성</a:t>
            </a:r>
            <a:r>
              <a:rPr lang="ko-KR" altLang="en-US" sz="1100" b="1" dirty="0">
                <a:solidFill>
                  <a:schemeClr val="tx2"/>
                </a:solidFill>
              </a:rPr>
              <a:t>       </a:t>
            </a:r>
            <a:r>
              <a:rPr lang="en-US" altLang="ko-KR" sz="1100" b="1" dirty="0">
                <a:solidFill>
                  <a:schemeClr val="tx2"/>
                </a:solidFill>
              </a:rPr>
              <a:t>H. </a:t>
            </a:r>
            <a:r>
              <a:rPr lang="ko-KR" altLang="en-US" sz="1100" b="1" dirty="0" err="1">
                <a:solidFill>
                  <a:schemeClr val="tx2"/>
                </a:solidFill>
              </a:rPr>
              <a:t>탈모성</a:t>
            </a:r>
            <a:r>
              <a:rPr lang="ko-KR" altLang="en-US" sz="1100" b="1" dirty="0">
                <a:solidFill>
                  <a:schemeClr val="tx2"/>
                </a:solidFill>
              </a:rPr>
              <a:t>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I. </a:t>
            </a:r>
            <a:r>
              <a:rPr lang="ko-KR" altLang="en-US" sz="1100" b="1" dirty="0">
                <a:solidFill>
                  <a:schemeClr val="tx2"/>
                </a:solidFill>
              </a:rPr>
              <a:t>복합성</a:t>
            </a:r>
            <a:r>
              <a:rPr lang="en-US" altLang="ko-KR" sz="1100" b="1" dirty="0">
                <a:solidFill>
                  <a:schemeClr val="tx2"/>
                </a:solidFill>
              </a:rPr>
              <a:t>  </a:t>
            </a:r>
            <a:endParaRPr lang="en-US" altLang="ko-KR" sz="900" b="1" dirty="0">
              <a:solidFill>
                <a:schemeClr val="tx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808B8-4900-4804-9F7D-7312DCCAC5E3}"/>
              </a:ext>
            </a:extLst>
          </p:cNvPr>
          <p:cNvSpPr/>
          <p:nvPr/>
        </p:nvSpPr>
        <p:spPr>
          <a:xfrm>
            <a:off x="3984224" y="5233620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1F0038-DB97-47F5-AB44-28B7A3B0AE3B}"/>
              </a:ext>
            </a:extLst>
          </p:cNvPr>
          <p:cNvSpPr/>
          <p:nvPr/>
        </p:nvSpPr>
        <p:spPr>
          <a:xfrm>
            <a:off x="6645918" y="5172074"/>
            <a:ext cx="2580602" cy="7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2"/>
                </a:solidFill>
              </a:rPr>
              <a:t>당신의 두피유형은</a:t>
            </a:r>
            <a:r>
              <a:rPr lang="en-US" altLang="ko-KR" sz="1600" b="1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i="1" dirty="0" err="1">
                <a:solidFill>
                  <a:srgbClr val="FE615C"/>
                </a:solidFill>
              </a:rPr>
              <a:t>라벨링</a:t>
            </a:r>
            <a:r>
              <a:rPr lang="ko-KR" altLang="en-US" sz="1400" b="1" i="1" dirty="0">
                <a:solidFill>
                  <a:srgbClr val="FE615C"/>
                </a:solidFill>
              </a:rPr>
              <a:t> 결과 </a:t>
            </a:r>
            <a:r>
              <a:rPr lang="en-US" altLang="ko-KR" sz="1400" b="1" i="1" dirty="0">
                <a:solidFill>
                  <a:srgbClr val="FE615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i="1" dirty="0">
                <a:solidFill>
                  <a:srgbClr val="FE615C"/>
                </a:solidFill>
              </a:rPr>
              <a:t>“</a:t>
            </a:r>
            <a:r>
              <a:rPr lang="ko-KR" altLang="en-US" sz="1400" b="1" i="1" dirty="0" err="1">
                <a:solidFill>
                  <a:srgbClr val="FE615C"/>
                </a:solidFill>
              </a:rPr>
              <a:t>탈모성</a:t>
            </a:r>
            <a:r>
              <a:rPr lang="en-US" altLang="ko-KR" sz="1400" b="1" i="1" dirty="0">
                <a:solidFill>
                  <a:srgbClr val="FE615C"/>
                </a:solidFill>
              </a:rPr>
              <a:t>”</a:t>
            </a:r>
            <a:endParaRPr lang="en-US" altLang="ko-KR" sz="1050" b="1" i="1" dirty="0">
              <a:solidFill>
                <a:srgbClr val="FE615C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C0FAC-C570-42CE-AFD7-964B5935A2FF}"/>
              </a:ext>
            </a:extLst>
          </p:cNvPr>
          <p:cNvSpPr txBox="1"/>
          <p:nvPr/>
        </p:nvSpPr>
        <p:spPr>
          <a:xfrm>
            <a:off x="2647949" y="168131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데이터 </a:t>
            </a: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CB7CF2E7-445C-4988-88FF-674DDB69647F}"/>
              </a:ext>
            </a:extLst>
          </p:cNvPr>
          <p:cNvGrpSpPr/>
          <p:nvPr/>
        </p:nvGrpSpPr>
        <p:grpSpPr>
          <a:xfrm>
            <a:off x="2155944" y="17501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EE9E1057-919E-42CA-BF6D-A2D02478D81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A3530161-B564-4580-A67A-13C0EE92093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4E624FC9-D63B-45B4-B9A3-437CD763FF95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DEA524E-CE78-45E6-8AA4-9DD39A0A27C8}"/>
              </a:ext>
            </a:extLst>
          </p:cNvPr>
          <p:cNvSpPr txBox="1"/>
          <p:nvPr/>
        </p:nvSpPr>
        <p:spPr>
          <a:xfrm>
            <a:off x="6874230" y="168131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결과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01046F80-04EA-4B4C-A1DF-9724297F44DF}"/>
              </a:ext>
            </a:extLst>
          </p:cNvPr>
          <p:cNvGrpSpPr/>
          <p:nvPr/>
        </p:nvGrpSpPr>
        <p:grpSpPr>
          <a:xfrm>
            <a:off x="6382225" y="17501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1A936DDC-EA17-4D14-A576-C1FCA553F0B1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A5A08F26-B466-45CD-911A-4D32108241A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93C67B4A-1481-42EA-8695-87BA115065ED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85" name="자유형 32">
            <a:extLst>
              <a:ext uri="{FF2B5EF4-FFF2-40B4-BE49-F238E27FC236}">
                <a16:creationId xmlns:a16="http://schemas.microsoft.com/office/drawing/2014/main" id="{33825F75-739D-4A35-8692-6DA63E591CC8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E2FDEAD2-234B-4BD2-934D-B92FE1D6AF9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3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3D3629-DFC1-45AF-9D89-AF67ADAE646A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C646D0-7BDA-4925-913E-1BE3C6A24C14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70A3FBD-8F4A-4E69-B05E-502FEB6E5D1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0" name="모서리가 둥근 직사각형 37">
              <a:extLst>
                <a:ext uri="{FF2B5EF4-FFF2-40B4-BE49-F238E27FC236}">
                  <a16:creationId xmlns:a16="http://schemas.microsoft.com/office/drawing/2014/main" id="{FAFAF880-2D19-4F78-A95A-462FEFF60DF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E8CBC784-4AA9-465C-B107-00FDE25BC73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9">
              <a:extLst>
                <a:ext uri="{FF2B5EF4-FFF2-40B4-BE49-F238E27FC236}">
                  <a16:creationId xmlns:a16="http://schemas.microsoft.com/office/drawing/2014/main" id="{D66F529F-3A4B-494C-9633-B47E9D1446F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40">
              <a:extLst>
                <a:ext uri="{FF2B5EF4-FFF2-40B4-BE49-F238E27FC236}">
                  <a16:creationId xmlns:a16="http://schemas.microsoft.com/office/drawing/2014/main" id="{C025DCAC-456A-43FD-90E9-17EB67472156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B7298D-58A3-4243-9788-AB363DC48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711106-0B57-4940-94B0-EA457CAF8BBF}"/>
              </a:ext>
            </a:extLst>
          </p:cNvPr>
          <p:cNvGrpSpPr/>
          <p:nvPr/>
        </p:nvGrpSpPr>
        <p:grpSpPr>
          <a:xfrm>
            <a:off x="7589402" y="1725424"/>
            <a:ext cx="4083421" cy="5192350"/>
            <a:chOff x="6000524" y="352425"/>
            <a:chExt cx="4707937" cy="598646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062F6B3-E259-4F77-9464-526ECA696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344" t="2907"/>
            <a:stretch/>
          </p:blipFill>
          <p:spPr>
            <a:xfrm>
              <a:off x="7667625" y="352425"/>
              <a:ext cx="3040836" cy="598646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D83818C-B6F3-439B-9A2E-5932D5C52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907" r="75518"/>
            <a:stretch/>
          </p:blipFill>
          <p:spPr>
            <a:xfrm>
              <a:off x="6000524" y="352425"/>
              <a:ext cx="1667101" cy="598646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34D172-2445-435C-8345-4D791698DEFB}"/>
              </a:ext>
            </a:extLst>
          </p:cNvPr>
          <p:cNvGrpSpPr/>
          <p:nvPr/>
        </p:nvGrpSpPr>
        <p:grpSpPr>
          <a:xfrm>
            <a:off x="1358899" y="3959092"/>
            <a:ext cx="5023375" cy="3005141"/>
            <a:chOff x="1478511" y="3796787"/>
            <a:chExt cx="4249365" cy="2542104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0494D6B-F884-4EDB-B5CF-958053DA6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645" t="13573"/>
            <a:stretch/>
          </p:blipFill>
          <p:spPr>
            <a:xfrm>
              <a:off x="3362325" y="3796787"/>
              <a:ext cx="2365551" cy="254210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CE0F485-F923-411B-BF3C-8180CE7B7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573" r="68660"/>
            <a:stretch/>
          </p:blipFill>
          <p:spPr>
            <a:xfrm>
              <a:off x="1478511" y="3796787"/>
              <a:ext cx="1883814" cy="25421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54B43A-EFCD-4C6E-A4D9-B008AB773EED}"/>
              </a:ext>
            </a:extLst>
          </p:cNvPr>
          <p:cNvSpPr txBox="1"/>
          <p:nvPr/>
        </p:nvSpPr>
        <p:spPr>
          <a:xfrm>
            <a:off x="1422667" y="3584117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 구조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(json)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470C74-3F43-4B02-A90D-B55D78B29136}"/>
              </a:ext>
            </a:extLst>
          </p:cNvPr>
          <p:cNvSpPr txBox="1"/>
          <p:nvPr/>
        </p:nvSpPr>
        <p:spPr>
          <a:xfrm>
            <a:off x="8483139" y="1423060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파일 구조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(json)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3AD3FEB5-61EC-4070-8B85-A1A93628657A}"/>
              </a:ext>
            </a:extLst>
          </p:cNvPr>
          <p:cNvSpPr txBox="1">
            <a:spLocks/>
          </p:cNvSpPr>
          <p:nvPr/>
        </p:nvSpPr>
        <p:spPr>
          <a:xfrm>
            <a:off x="1503557" y="1614115"/>
            <a:ext cx="1445958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출처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7D8A35-E98D-4F5E-9BEE-F8100D1FAD9F}"/>
              </a:ext>
            </a:extLst>
          </p:cNvPr>
          <p:cNvSpPr txBox="1"/>
          <p:nvPr/>
        </p:nvSpPr>
        <p:spPr>
          <a:xfrm>
            <a:off x="1510475" y="2398110"/>
            <a:ext cx="6099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구성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grpSp>
        <p:nvGrpSpPr>
          <p:cNvPr id="59" name="Group 11">
            <a:extLst>
              <a:ext uri="{FF2B5EF4-FFF2-40B4-BE49-F238E27FC236}">
                <a16:creationId xmlns:a16="http://schemas.microsoft.com/office/drawing/2014/main" id="{1195F255-A8DD-4663-95BF-04F66C4EE043}"/>
              </a:ext>
            </a:extLst>
          </p:cNvPr>
          <p:cNvGrpSpPr/>
          <p:nvPr/>
        </p:nvGrpSpPr>
        <p:grpSpPr>
          <a:xfrm>
            <a:off x="930006" y="168047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AD63E4F3-15E3-44DB-AFEE-556ADEA0380D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4E0BB63D-C13F-4121-868E-20D1DD9258D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2" name="Oval 14">
              <a:extLst>
                <a:ext uri="{FF2B5EF4-FFF2-40B4-BE49-F238E27FC236}">
                  <a16:creationId xmlns:a16="http://schemas.microsoft.com/office/drawing/2014/main" id="{CC8F45A2-F712-4D65-A7D1-FD65BA1E9C1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63" name="Group 11">
            <a:extLst>
              <a:ext uri="{FF2B5EF4-FFF2-40B4-BE49-F238E27FC236}">
                <a16:creationId xmlns:a16="http://schemas.microsoft.com/office/drawing/2014/main" id="{6A13B33A-F8D6-4EE3-9829-A3434CDCA364}"/>
              </a:ext>
            </a:extLst>
          </p:cNvPr>
          <p:cNvGrpSpPr/>
          <p:nvPr/>
        </p:nvGrpSpPr>
        <p:grpSpPr>
          <a:xfrm>
            <a:off x="7916786" y="14742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BC6A512-762D-4441-AC51-58BBA03678D4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4A8DD337-F5B9-4C8E-9955-ED0E109A46D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8A54F6BA-56BE-41EF-9B67-7F2969C343E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60362B2-B596-47AF-A5F6-A52355D0ACDE}"/>
              </a:ext>
            </a:extLst>
          </p:cNvPr>
          <p:cNvSpPr txBox="1"/>
          <p:nvPr/>
        </p:nvSpPr>
        <p:spPr>
          <a:xfrm>
            <a:off x="1503427" y="1909568"/>
            <a:ext cx="6704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허브 웹사이트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(aihub.or.kr)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개방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헬스케어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유형별 두피 이미지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11">
            <a:extLst>
              <a:ext uri="{FF2B5EF4-FFF2-40B4-BE49-F238E27FC236}">
                <a16:creationId xmlns:a16="http://schemas.microsoft.com/office/drawing/2014/main" id="{6415CBE4-B6A8-439A-8F3C-F5978091DBA9}"/>
              </a:ext>
            </a:extLst>
          </p:cNvPr>
          <p:cNvGrpSpPr/>
          <p:nvPr/>
        </p:nvGrpSpPr>
        <p:grpSpPr>
          <a:xfrm>
            <a:off x="930662" y="3652971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9" name="Oval 12">
              <a:extLst>
                <a:ext uri="{FF2B5EF4-FFF2-40B4-BE49-F238E27FC236}">
                  <a16:creationId xmlns:a16="http://schemas.microsoft.com/office/drawing/2014/main" id="{26EE60E2-8A5D-491B-B77F-2226ECF65CA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ABC67185-0304-4107-92E8-DAC00B9D6E8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79E3AD5D-0145-4030-9C77-8664D78A9FD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72" name="Group 11">
            <a:extLst>
              <a:ext uri="{FF2B5EF4-FFF2-40B4-BE49-F238E27FC236}">
                <a16:creationId xmlns:a16="http://schemas.microsoft.com/office/drawing/2014/main" id="{4675CD57-178F-4488-92C3-9F380590AEF7}"/>
              </a:ext>
            </a:extLst>
          </p:cNvPr>
          <p:cNvGrpSpPr/>
          <p:nvPr/>
        </p:nvGrpSpPr>
        <p:grpSpPr>
          <a:xfrm>
            <a:off x="930006" y="2511239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1C2F6B6F-CB16-40F8-9487-CE5BC1127B63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A0E3C41B-F285-46F8-9802-7157C9E937B2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4CC4FE52-64EF-4174-B983-2AE63EA926D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84314B7-8685-4F47-843C-DB12C97D0593}"/>
              </a:ext>
            </a:extLst>
          </p:cNvPr>
          <p:cNvSpPr txBox="1"/>
          <p:nvPr/>
        </p:nvSpPr>
        <p:spPr>
          <a:xfrm>
            <a:off x="2753553" y="2345559"/>
            <a:ext cx="297298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 진단기기로 촬영한 두피 이미지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 증상 데이터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 데이터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한쪽 모서리가 둥근 사각형 5">
            <a:extLst>
              <a:ext uri="{FF2B5EF4-FFF2-40B4-BE49-F238E27FC236}">
                <a16:creationId xmlns:a16="http://schemas.microsoft.com/office/drawing/2014/main" id="{8846C073-7AB9-44F3-B5B1-B766F7F86B8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 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 및 </a:t>
            </a:r>
            <a:r>
              <a:rPr lang="ko-KR" altLang="en-US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설명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자유형 32">
            <a:extLst>
              <a:ext uri="{FF2B5EF4-FFF2-40B4-BE49-F238E27FC236}">
                <a16:creationId xmlns:a16="http://schemas.microsoft.com/office/drawing/2014/main" id="{CF5CDCDC-0A6A-4379-A62C-2E31B9BE695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D551DC1F-39E8-49C5-B578-907766667918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4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21D77-5AF9-4137-BC09-FD855DF815C3}"/>
              </a:ext>
            </a:extLst>
          </p:cNvPr>
          <p:cNvSpPr txBox="1"/>
          <p:nvPr/>
        </p:nvSpPr>
        <p:spPr>
          <a:xfrm>
            <a:off x="2026937" y="365251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파일명 연결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D302C-1B86-498C-9AA1-6C48430D4135}"/>
              </a:ext>
            </a:extLst>
          </p:cNvPr>
          <p:cNvSpPr txBox="1"/>
          <p:nvPr/>
        </p:nvSpPr>
        <p:spPr>
          <a:xfrm>
            <a:off x="5271802" y="3897637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이미지 데이터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F5B06-DE2B-48FF-8D3D-688B0822EA56}"/>
              </a:ext>
            </a:extLst>
          </p:cNvPr>
          <p:cNvSpPr txBox="1"/>
          <p:nvPr/>
        </p:nvSpPr>
        <p:spPr>
          <a:xfrm>
            <a:off x="5271802" y="128387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메타 데이터와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6BF94D-F41F-4FD1-A0DB-9286C85194A0}"/>
              </a:ext>
            </a:extLst>
          </p:cNvPr>
          <p:cNvSpPr/>
          <p:nvPr/>
        </p:nvSpPr>
        <p:spPr>
          <a:xfrm>
            <a:off x="1579224" y="2768097"/>
            <a:ext cx="2040297" cy="2076612"/>
          </a:xfrm>
          <a:prstGeom prst="ellipse">
            <a:avLst/>
          </a:prstGeom>
          <a:noFill/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25">
            <a:extLst>
              <a:ext uri="{FF2B5EF4-FFF2-40B4-BE49-F238E27FC236}">
                <a16:creationId xmlns:a16="http://schemas.microsoft.com/office/drawing/2014/main" id="{AEC62E6C-2205-4A54-BC83-A8639863D591}"/>
              </a:ext>
            </a:extLst>
          </p:cNvPr>
          <p:cNvSpPr/>
          <p:nvPr/>
        </p:nvSpPr>
        <p:spPr>
          <a:xfrm rot="10800000">
            <a:off x="4574983" y="1657349"/>
            <a:ext cx="6769291" cy="187475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5" name="구부러진 연결선 26">
            <a:extLst>
              <a:ext uri="{FF2B5EF4-FFF2-40B4-BE49-F238E27FC236}">
                <a16:creationId xmlns:a16="http://schemas.microsoft.com/office/drawing/2014/main" id="{FED8FC87-A699-4017-A872-7E16D0BE3F4D}"/>
              </a:ext>
            </a:extLst>
          </p:cNvPr>
          <p:cNvCxnSpPr>
            <a:cxnSpLocks/>
            <a:stCxn id="43" idx="6"/>
            <a:endCxn id="44" idx="18"/>
          </p:cNvCxnSpPr>
          <p:nvPr/>
        </p:nvCxnSpPr>
        <p:spPr>
          <a:xfrm flipV="1">
            <a:off x="3619521" y="2432413"/>
            <a:ext cx="969797" cy="137399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6">
            <a:extLst>
              <a:ext uri="{FF2B5EF4-FFF2-40B4-BE49-F238E27FC236}">
                <a16:creationId xmlns:a16="http://schemas.microsoft.com/office/drawing/2014/main" id="{5DAF16A6-E886-4630-8BEB-4E4AC833578F}"/>
              </a:ext>
            </a:extLst>
          </p:cNvPr>
          <p:cNvSpPr>
            <a:spLocks/>
          </p:cNvSpPr>
          <p:nvPr/>
        </p:nvSpPr>
        <p:spPr bwMode="auto">
          <a:xfrm>
            <a:off x="10172451" y="286451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 45">
            <a:extLst>
              <a:ext uri="{FF2B5EF4-FFF2-40B4-BE49-F238E27FC236}">
                <a16:creationId xmlns:a16="http://schemas.microsoft.com/office/drawing/2014/main" id="{637AD25E-3432-4A08-9C88-7C0928FFC88A}"/>
              </a:ext>
            </a:extLst>
          </p:cNvPr>
          <p:cNvSpPr/>
          <p:nvPr/>
        </p:nvSpPr>
        <p:spPr>
          <a:xfrm rot="10800000">
            <a:off x="4574984" y="4279952"/>
            <a:ext cx="6642437" cy="1874760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0" name="구부러진 연결선 47">
            <a:extLst>
              <a:ext uri="{FF2B5EF4-FFF2-40B4-BE49-F238E27FC236}">
                <a16:creationId xmlns:a16="http://schemas.microsoft.com/office/drawing/2014/main" id="{0E2EAC53-85AE-486B-8CF5-26C07DE56840}"/>
              </a:ext>
            </a:extLst>
          </p:cNvPr>
          <p:cNvCxnSpPr>
            <a:cxnSpLocks/>
            <a:stCxn id="43" idx="6"/>
            <a:endCxn id="48" idx="3"/>
          </p:cNvCxnSpPr>
          <p:nvPr/>
        </p:nvCxnSpPr>
        <p:spPr>
          <a:xfrm>
            <a:off x="3619521" y="3806403"/>
            <a:ext cx="955463" cy="157255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1EBB18-B5BF-486D-B7EA-299C0299EF4C}"/>
              </a:ext>
            </a:extLst>
          </p:cNvPr>
          <p:cNvSpPr txBox="1"/>
          <p:nvPr/>
        </p:nvSpPr>
        <p:spPr>
          <a:xfrm>
            <a:off x="5233702" y="1875377"/>
            <a:ext cx="58995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{ "gender":"</a:t>
            </a:r>
            <a:r>
              <a:rPr lang="ko-KR" altLang="en-US" sz="1100" b="1" dirty="0"/>
              <a:t>여</a:t>
            </a:r>
            <a:r>
              <a:rPr lang="en-US" altLang="ko-KR" sz="1100" b="1" dirty="0"/>
              <a:t>", "age":"30</a:t>
            </a:r>
            <a:r>
              <a:rPr lang="ko-KR" altLang="en-US" sz="1100" b="1" dirty="0"/>
              <a:t>대</a:t>
            </a:r>
            <a:r>
              <a:rPr lang="en-US" altLang="ko-KR" sz="1100" b="1" dirty="0"/>
              <a:t>", "</a:t>
            </a:r>
            <a:r>
              <a:rPr lang="en-US" altLang="ko-KR" sz="1100" b="1" dirty="0" err="1"/>
              <a:t>location":”TH</a:t>
            </a:r>
            <a:r>
              <a:rPr lang="en-US" altLang="ko-KR" sz="1100" b="1" dirty="0"/>
              <a:t>”, </a:t>
            </a:r>
          </a:p>
          <a:p>
            <a:r>
              <a:rPr lang="en-US" altLang="ko-KR" sz="1100" b="1" dirty="0"/>
              <a:t>"question1":"</a:t>
            </a:r>
            <a:r>
              <a:rPr lang="ko-KR" altLang="en-US" sz="1100" b="1" dirty="0"/>
              <a:t>샴푸 사용 빈도</a:t>
            </a:r>
            <a:r>
              <a:rPr lang="en-US" altLang="ko-KR" sz="1100" b="1" dirty="0"/>
              <a:t>", "answers1":"1</a:t>
            </a:r>
            <a:r>
              <a:rPr lang="ko-KR" altLang="en-US" sz="1100" b="1" dirty="0"/>
              <a:t>일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"question2":"</a:t>
            </a:r>
            <a:r>
              <a:rPr lang="ko-KR" altLang="en-US" sz="1100" b="1" dirty="0"/>
              <a:t>펌 주기</a:t>
            </a:r>
            <a:r>
              <a:rPr lang="en-US" altLang="ko-KR" sz="1100" b="1" dirty="0"/>
              <a:t>", "answers2":"</a:t>
            </a:r>
            <a:r>
              <a:rPr lang="ko-KR" altLang="en-US" sz="1100" b="1" dirty="0" err="1"/>
              <a:t>하지않음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"question3":"</a:t>
            </a:r>
            <a:r>
              <a:rPr lang="ko-KR" altLang="en-US" sz="1100" b="1" dirty="0"/>
              <a:t>염색 주기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자가 염색 포함</a:t>
            </a:r>
            <a:r>
              <a:rPr lang="en-US" altLang="ko-KR" sz="1100" b="1" dirty="0"/>
              <a:t>)", "answers3":"</a:t>
            </a:r>
            <a:r>
              <a:rPr lang="ko-KR" altLang="en-US" sz="1100" b="1" dirty="0" err="1"/>
              <a:t>하지않음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"question4":"</a:t>
            </a:r>
            <a:r>
              <a:rPr lang="ko-KR" altLang="en-US" sz="1100" b="1" dirty="0"/>
              <a:t>현재 모발 상태</a:t>
            </a:r>
            <a:r>
              <a:rPr lang="en-US" altLang="ko-KR" sz="1100" b="1" dirty="0"/>
              <a:t>", "answers4":"</a:t>
            </a:r>
            <a:r>
              <a:rPr lang="ko-KR" altLang="en-US" sz="1100" b="1" dirty="0"/>
              <a:t>기타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"question5":"</a:t>
            </a:r>
            <a:r>
              <a:rPr lang="ko-KR" altLang="en-US" sz="1100" b="1" dirty="0"/>
              <a:t>현재 사용하고 있는 두피모발용 제품</a:t>
            </a:r>
            <a:r>
              <a:rPr lang="en-US" altLang="ko-KR" sz="1100" b="1" dirty="0"/>
              <a:t>", "answers5":"</a:t>
            </a:r>
            <a:r>
              <a:rPr lang="ko-KR" altLang="en-US" sz="1100" b="1" dirty="0"/>
              <a:t>샴푸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"question6":"</a:t>
            </a:r>
            <a:r>
              <a:rPr lang="ko-KR" altLang="en-US" sz="1100" b="1" dirty="0" err="1"/>
              <a:t>맞춤두피케어</a:t>
            </a:r>
            <a:r>
              <a:rPr lang="ko-KR" altLang="en-US" sz="1100" b="1" dirty="0"/>
              <a:t> 제품사용을 희망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선호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하시나요</a:t>
            </a:r>
            <a:r>
              <a:rPr lang="en-US" altLang="ko-KR" sz="1100" b="1" dirty="0"/>
              <a:t>", "answers6":"</a:t>
            </a:r>
            <a:r>
              <a:rPr lang="ko-KR" altLang="en-US" sz="1100" b="1" dirty="0" err="1"/>
              <a:t>아니오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"question7":"</a:t>
            </a:r>
            <a:r>
              <a:rPr lang="ko-KR" altLang="en-US" sz="1100" b="1" dirty="0"/>
              <a:t>샴푸 </a:t>
            </a:r>
            <a:r>
              <a:rPr lang="ko-KR" altLang="en-US" sz="1100" b="1" dirty="0" err="1"/>
              <a:t>구매시</a:t>
            </a:r>
            <a:r>
              <a:rPr lang="ko-KR" altLang="en-US" sz="1100" b="1" dirty="0"/>
              <a:t> 중요시 고려하는 부분은 무엇인가요</a:t>
            </a:r>
            <a:r>
              <a:rPr lang="en-US" altLang="ko-KR" sz="1100" b="1" dirty="0"/>
              <a:t>?", "answers7":"</a:t>
            </a:r>
            <a:r>
              <a:rPr lang="ko-KR" altLang="en-US" sz="1100" b="1" dirty="0"/>
              <a:t>세정력</a:t>
            </a:r>
            <a:r>
              <a:rPr lang="en-US" altLang="ko-KR" sz="1100" b="1" dirty="0"/>
              <a:t>"} </a:t>
            </a:r>
            <a:endParaRPr lang="ko-KR" altLang="en-US" sz="11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D12E83-C2B6-4E40-B7A6-046882D72224}"/>
              </a:ext>
            </a:extLst>
          </p:cNvPr>
          <p:cNvSpPr/>
          <p:nvPr/>
        </p:nvSpPr>
        <p:spPr>
          <a:xfrm>
            <a:off x="7183186" y="4514798"/>
            <a:ext cx="1742159" cy="1435367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AB39BE8-F617-4344-A208-593815F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66" y="4453911"/>
            <a:ext cx="1873603" cy="141786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8E1D77-CCCA-4661-9667-4A8EC88B4844}"/>
              </a:ext>
            </a:extLst>
          </p:cNvPr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BAEE0C-1D74-4565-B049-6B26CB74D21A}"/>
              </a:ext>
            </a:extLst>
          </p:cNvPr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1F706-A632-4AAE-8551-29C46E53385C}"/>
              </a:ext>
            </a:extLst>
          </p:cNvPr>
          <p:cNvSpPr/>
          <p:nvPr/>
        </p:nvSpPr>
        <p:spPr>
          <a:xfrm rot="5400000">
            <a:off x="-1758472" y="4779906"/>
            <a:ext cx="411405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for your best </a:t>
            </a:r>
            <a:r>
              <a:rPr lang="en-US" altLang="ko-KR" sz="1600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Nurdudle</a:t>
            </a:r>
            <a:endParaRPr lang="en-US" altLang="ko-KR" sz="16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4D800C-5339-428D-A5FF-DD77EA13BB10}"/>
              </a:ext>
            </a:extLst>
          </p:cNvPr>
          <p:cNvGrpSpPr/>
          <p:nvPr/>
        </p:nvGrpSpPr>
        <p:grpSpPr>
          <a:xfrm>
            <a:off x="216765" y="941166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3" name="모서리가 둥근 직사각형 37">
              <a:extLst>
                <a:ext uri="{FF2B5EF4-FFF2-40B4-BE49-F238E27FC236}">
                  <a16:creationId xmlns:a16="http://schemas.microsoft.com/office/drawing/2014/main" id="{B92D28A8-5064-449A-B1FF-0428461E449D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11B502C5-713A-445A-AEFC-F7CCC62AC49A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9">
              <a:extLst>
                <a:ext uri="{FF2B5EF4-FFF2-40B4-BE49-F238E27FC236}">
                  <a16:creationId xmlns:a16="http://schemas.microsoft.com/office/drawing/2014/main" id="{5F6F1ACD-E53D-4F96-B88C-64A59B50B993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40">
              <a:extLst>
                <a:ext uri="{FF2B5EF4-FFF2-40B4-BE49-F238E27FC236}">
                  <a16:creationId xmlns:a16="http://schemas.microsoft.com/office/drawing/2014/main" id="{EE622EA5-9D34-4647-8362-3705658EBF6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F35919-24EB-4A04-B544-5B90A26B7E00}"/>
              </a:ext>
            </a:extLst>
          </p:cNvPr>
          <p:cNvGrpSpPr/>
          <p:nvPr/>
        </p:nvGrpSpPr>
        <p:grpSpPr>
          <a:xfrm rot="5400000">
            <a:off x="-165638" y="1630541"/>
            <a:ext cx="980443" cy="642698"/>
            <a:chOff x="5656659" y="3162300"/>
            <a:chExt cx="878682" cy="533400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16E8994F-3A45-4414-B4A9-77BD9914FF9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A996E36-88C7-4C23-A77F-CEC15F61345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3CBEAC98-C6C6-40C1-9635-D26AFBAC6ED4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C02252-018A-4FA8-8031-7BC2B17F8E41}"/>
              </a:ext>
            </a:extLst>
          </p:cNvPr>
          <p:cNvGrpSpPr/>
          <p:nvPr/>
        </p:nvGrpSpPr>
        <p:grpSpPr>
          <a:xfrm rot="16200000">
            <a:off x="-165490" y="6068211"/>
            <a:ext cx="980443" cy="642698"/>
            <a:chOff x="5656659" y="3162300"/>
            <a:chExt cx="878682" cy="533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31EFFABA-78A1-4C81-B54E-58788338B599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1882505E-C0E3-4002-A918-F4C5995F342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8D90F2AC-DB46-4108-A06C-126DCFAC9930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2CB83C4C-09F8-4F62-B7CF-10ADABF56551}"/>
              </a:ext>
            </a:extLst>
          </p:cNvPr>
          <p:cNvGrpSpPr/>
          <p:nvPr/>
        </p:nvGrpSpPr>
        <p:grpSpPr>
          <a:xfrm>
            <a:off x="978287" y="33909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472E44E4-B1BB-4A1B-AB97-84CDE98FDB8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86A41437-872D-4EF2-9A02-00E657607775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E23416BA-4DD2-45FE-AF09-1969E49C2A1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677D92-F55A-4FEE-8B3A-0FB045103E91}"/>
              </a:ext>
            </a:extLst>
          </p:cNvPr>
          <p:cNvCxnSpPr>
            <a:cxnSpLocks/>
          </p:cNvCxnSpPr>
          <p:nvPr/>
        </p:nvCxnSpPr>
        <p:spPr>
          <a:xfrm>
            <a:off x="12077700" y="-114300"/>
            <a:ext cx="0" cy="7096973"/>
          </a:xfrm>
          <a:prstGeom prst="line">
            <a:avLst/>
          </a:prstGeom>
          <a:ln w="19050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부제목 2">
            <a:extLst>
              <a:ext uri="{FF2B5EF4-FFF2-40B4-BE49-F238E27FC236}">
                <a16:creationId xmlns:a16="http://schemas.microsoft.com/office/drawing/2014/main" id="{F1F0B8F1-B4FD-4B37-80AF-2C3F32CA00D0}"/>
              </a:ext>
            </a:extLst>
          </p:cNvPr>
          <p:cNvSpPr txBox="1">
            <a:spLocks/>
          </p:cNvSpPr>
          <p:nvPr/>
        </p:nvSpPr>
        <p:spPr>
          <a:xfrm>
            <a:off x="1544640" y="238367"/>
            <a:ext cx="5425902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  <a:defRPr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 및 </a:t>
            </a:r>
            <a:r>
              <a:rPr lang="ko-KR" altLang="en-US" sz="18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18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설명</a:t>
            </a:r>
            <a:endParaRPr lang="en-US" altLang="ko-KR" sz="1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330381-4466-403E-B0B8-018187558B87}"/>
              </a:ext>
            </a:extLst>
          </p:cNvPr>
          <p:cNvCxnSpPr>
            <a:cxnSpLocks/>
          </p:cNvCxnSpPr>
          <p:nvPr/>
        </p:nvCxnSpPr>
        <p:spPr>
          <a:xfrm>
            <a:off x="645932" y="720090"/>
            <a:ext cx="1163179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2">
            <a:extLst>
              <a:ext uri="{FF2B5EF4-FFF2-40B4-BE49-F238E27FC236}">
                <a16:creationId xmlns:a16="http://schemas.microsoft.com/office/drawing/2014/main" id="{C64EF691-C703-4235-9664-7CB5ABFDD92C}"/>
              </a:ext>
            </a:extLst>
          </p:cNvPr>
          <p:cNvSpPr/>
          <p:nvPr/>
        </p:nvSpPr>
        <p:spPr>
          <a:xfrm>
            <a:off x="1677346" y="3056465"/>
            <a:ext cx="237520" cy="237518"/>
          </a:xfrm>
          <a:prstGeom prst="ellipse">
            <a:avLst/>
          </a:prstGeom>
          <a:solidFill>
            <a:srgbClr val="FE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</p:spTree>
    <p:extLst>
      <p:ext uri="{BB962C8B-B14F-4D97-AF65-F5344CB8AC3E}">
        <p14:creationId xmlns:p14="http://schemas.microsoft.com/office/powerpoint/2010/main" val="10265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39D302C-1B86-498C-9AA1-6C48430D4135}"/>
              </a:ext>
            </a:extLst>
          </p:cNvPr>
          <p:cNvSpPr txBox="1"/>
          <p:nvPr/>
        </p:nvSpPr>
        <p:spPr>
          <a:xfrm>
            <a:off x="5271802" y="3897637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이미지 데이터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F5B06-DE2B-48FF-8D3D-688B0822EA56}"/>
              </a:ext>
            </a:extLst>
          </p:cNvPr>
          <p:cNvSpPr txBox="1"/>
          <p:nvPr/>
        </p:nvSpPr>
        <p:spPr>
          <a:xfrm>
            <a:off x="5271802" y="1283871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어노테이션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데이터과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6BF94D-F41F-4FD1-A0DB-9286C85194A0}"/>
              </a:ext>
            </a:extLst>
          </p:cNvPr>
          <p:cNvSpPr/>
          <p:nvPr/>
        </p:nvSpPr>
        <p:spPr>
          <a:xfrm>
            <a:off x="1579224" y="2768097"/>
            <a:ext cx="2040297" cy="2076612"/>
          </a:xfrm>
          <a:prstGeom prst="ellipse">
            <a:avLst/>
          </a:prstGeom>
          <a:noFill/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25">
            <a:extLst>
              <a:ext uri="{FF2B5EF4-FFF2-40B4-BE49-F238E27FC236}">
                <a16:creationId xmlns:a16="http://schemas.microsoft.com/office/drawing/2014/main" id="{AEC62E6C-2205-4A54-BC83-A8639863D591}"/>
              </a:ext>
            </a:extLst>
          </p:cNvPr>
          <p:cNvSpPr/>
          <p:nvPr/>
        </p:nvSpPr>
        <p:spPr>
          <a:xfrm rot="10800000">
            <a:off x="4574983" y="1657349"/>
            <a:ext cx="6769291" cy="187475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5" name="구부러진 연결선 26">
            <a:extLst>
              <a:ext uri="{FF2B5EF4-FFF2-40B4-BE49-F238E27FC236}">
                <a16:creationId xmlns:a16="http://schemas.microsoft.com/office/drawing/2014/main" id="{FED8FC87-A699-4017-A872-7E16D0BE3F4D}"/>
              </a:ext>
            </a:extLst>
          </p:cNvPr>
          <p:cNvCxnSpPr>
            <a:cxnSpLocks/>
            <a:stCxn id="43" idx="6"/>
            <a:endCxn id="44" idx="18"/>
          </p:cNvCxnSpPr>
          <p:nvPr/>
        </p:nvCxnSpPr>
        <p:spPr>
          <a:xfrm flipV="1">
            <a:off x="3619521" y="2432413"/>
            <a:ext cx="969797" cy="137399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6">
            <a:extLst>
              <a:ext uri="{FF2B5EF4-FFF2-40B4-BE49-F238E27FC236}">
                <a16:creationId xmlns:a16="http://schemas.microsoft.com/office/drawing/2014/main" id="{5DAF16A6-E886-4630-8BEB-4E4AC833578F}"/>
              </a:ext>
            </a:extLst>
          </p:cNvPr>
          <p:cNvSpPr>
            <a:spLocks/>
          </p:cNvSpPr>
          <p:nvPr/>
        </p:nvSpPr>
        <p:spPr bwMode="auto">
          <a:xfrm>
            <a:off x="10172451" y="286451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 45">
            <a:extLst>
              <a:ext uri="{FF2B5EF4-FFF2-40B4-BE49-F238E27FC236}">
                <a16:creationId xmlns:a16="http://schemas.microsoft.com/office/drawing/2014/main" id="{637AD25E-3432-4A08-9C88-7C0928FFC88A}"/>
              </a:ext>
            </a:extLst>
          </p:cNvPr>
          <p:cNvSpPr/>
          <p:nvPr/>
        </p:nvSpPr>
        <p:spPr>
          <a:xfrm rot="10800000">
            <a:off x="4574984" y="4279952"/>
            <a:ext cx="6642437" cy="1874760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0" name="구부러진 연결선 47">
            <a:extLst>
              <a:ext uri="{FF2B5EF4-FFF2-40B4-BE49-F238E27FC236}">
                <a16:creationId xmlns:a16="http://schemas.microsoft.com/office/drawing/2014/main" id="{0E2EAC53-85AE-486B-8CF5-26C07DE56840}"/>
              </a:ext>
            </a:extLst>
          </p:cNvPr>
          <p:cNvCxnSpPr>
            <a:cxnSpLocks/>
            <a:stCxn id="43" idx="6"/>
            <a:endCxn id="48" idx="3"/>
          </p:cNvCxnSpPr>
          <p:nvPr/>
        </p:nvCxnSpPr>
        <p:spPr>
          <a:xfrm>
            <a:off x="3619521" y="3806403"/>
            <a:ext cx="955463" cy="157255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1EBB18-B5BF-486D-B7EA-299C0299EF4C}"/>
              </a:ext>
            </a:extLst>
          </p:cNvPr>
          <p:cNvSpPr txBox="1"/>
          <p:nvPr/>
        </p:nvSpPr>
        <p:spPr>
          <a:xfrm>
            <a:off x="5233702" y="2264352"/>
            <a:ext cx="58995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{"image_id":"0013_A2LEBJJDE00060O_1605839548962_2</a:t>
            </a:r>
            <a:r>
              <a:rPr lang="en-US" altLang="ko-KR" sz="1100" b="1" dirty="0" smtClean="0"/>
              <a:t>",</a:t>
            </a:r>
          </a:p>
          <a:p>
            <a:r>
              <a:rPr lang="en-US" altLang="ko-KR" sz="1100" b="1" dirty="0" smtClean="0"/>
              <a:t>"</a:t>
            </a:r>
            <a:r>
              <a:rPr lang="en-US" altLang="ko-KR" sz="1100" b="1" dirty="0"/>
              <a:t>image_file_name":"0013_A2LEBJJDE00060O_1605839548962_2_TH.jpg</a:t>
            </a:r>
            <a:r>
              <a:rPr lang="en-US" altLang="ko-KR" sz="1100" b="1" dirty="0" smtClean="0"/>
              <a:t>",</a:t>
            </a:r>
          </a:p>
          <a:p>
            <a:r>
              <a:rPr lang="en-US" altLang="ko-KR" sz="1100" b="1" dirty="0" smtClean="0"/>
              <a:t>"</a:t>
            </a:r>
            <a:r>
              <a:rPr lang="en-US" altLang="ko-KR" sz="1100" b="1" dirty="0"/>
              <a:t>value_1":"0","value_2":"2","value_3":"0","value_4":"1","value_5":"0","value_6":"2"}</a:t>
            </a:r>
            <a:endParaRPr lang="ko-KR" altLang="en-US" sz="11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D12E83-C2B6-4E40-B7A6-046882D72224}"/>
              </a:ext>
            </a:extLst>
          </p:cNvPr>
          <p:cNvSpPr/>
          <p:nvPr/>
        </p:nvSpPr>
        <p:spPr>
          <a:xfrm>
            <a:off x="7183186" y="4514798"/>
            <a:ext cx="1742159" cy="1435367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AB39BE8-F617-4344-A208-593815F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66" y="4453911"/>
            <a:ext cx="1873603" cy="141786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8E1D77-CCCA-4661-9667-4A8EC88B4844}"/>
              </a:ext>
            </a:extLst>
          </p:cNvPr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BAEE0C-1D74-4565-B049-6B26CB74D21A}"/>
              </a:ext>
            </a:extLst>
          </p:cNvPr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1F706-A632-4AAE-8551-29C46E53385C}"/>
              </a:ext>
            </a:extLst>
          </p:cNvPr>
          <p:cNvSpPr/>
          <p:nvPr/>
        </p:nvSpPr>
        <p:spPr>
          <a:xfrm rot="5400000">
            <a:off x="-1758472" y="4779906"/>
            <a:ext cx="411405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for your best </a:t>
            </a:r>
            <a:r>
              <a:rPr lang="en-US" altLang="ko-KR" sz="1600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Nurdudle</a:t>
            </a:r>
            <a:endParaRPr lang="en-US" altLang="ko-KR" sz="16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4D800C-5339-428D-A5FF-DD77EA13BB10}"/>
              </a:ext>
            </a:extLst>
          </p:cNvPr>
          <p:cNvGrpSpPr/>
          <p:nvPr/>
        </p:nvGrpSpPr>
        <p:grpSpPr>
          <a:xfrm>
            <a:off x="216765" y="941166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3" name="모서리가 둥근 직사각형 37">
              <a:extLst>
                <a:ext uri="{FF2B5EF4-FFF2-40B4-BE49-F238E27FC236}">
                  <a16:creationId xmlns:a16="http://schemas.microsoft.com/office/drawing/2014/main" id="{B92D28A8-5064-449A-B1FF-0428461E449D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11B502C5-713A-445A-AEFC-F7CCC62AC49A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9">
              <a:extLst>
                <a:ext uri="{FF2B5EF4-FFF2-40B4-BE49-F238E27FC236}">
                  <a16:creationId xmlns:a16="http://schemas.microsoft.com/office/drawing/2014/main" id="{5F6F1ACD-E53D-4F96-B88C-64A59B50B993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40">
              <a:extLst>
                <a:ext uri="{FF2B5EF4-FFF2-40B4-BE49-F238E27FC236}">
                  <a16:creationId xmlns:a16="http://schemas.microsoft.com/office/drawing/2014/main" id="{EE622EA5-9D34-4647-8362-3705658EBF6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F35919-24EB-4A04-B544-5B90A26B7E00}"/>
              </a:ext>
            </a:extLst>
          </p:cNvPr>
          <p:cNvGrpSpPr/>
          <p:nvPr/>
        </p:nvGrpSpPr>
        <p:grpSpPr>
          <a:xfrm rot="5400000">
            <a:off x="-165638" y="1630541"/>
            <a:ext cx="980443" cy="642698"/>
            <a:chOff x="5656659" y="3162300"/>
            <a:chExt cx="878682" cy="533400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16E8994F-3A45-4414-B4A9-77BD9914FF9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A996E36-88C7-4C23-A77F-CEC15F61345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3CBEAC98-C6C6-40C1-9635-D26AFBAC6ED4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C02252-018A-4FA8-8031-7BC2B17F8E41}"/>
              </a:ext>
            </a:extLst>
          </p:cNvPr>
          <p:cNvGrpSpPr/>
          <p:nvPr/>
        </p:nvGrpSpPr>
        <p:grpSpPr>
          <a:xfrm rot="16200000">
            <a:off x="-165490" y="6068211"/>
            <a:ext cx="980443" cy="642698"/>
            <a:chOff x="5656659" y="3162300"/>
            <a:chExt cx="878682" cy="533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31EFFABA-78A1-4C81-B54E-58788338B599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1882505E-C0E3-4002-A918-F4C5995F342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8D90F2AC-DB46-4108-A06C-126DCFAC9930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2CB83C4C-09F8-4F62-B7CF-10ADABF56551}"/>
              </a:ext>
            </a:extLst>
          </p:cNvPr>
          <p:cNvGrpSpPr/>
          <p:nvPr/>
        </p:nvGrpSpPr>
        <p:grpSpPr>
          <a:xfrm>
            <a:off x="978287" y="33909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472E44E4-B1BB-4A1B-AB97-84CDE98FDB8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86A41437-872D-4EF2-9A02-00E657607775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E23416BA-4DD2-45FE-AF09-1969E49C2A1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677D92-F55A-4FEE-8B3A-0FB045103E91}"/>
              </a:ext>
            </a:extLst>
          </p:cNvPr>
          <p:cNvCxnSpPr>
            <a:cxnSpLocks/>
          </p:cNvCxnSpPr>
          <p:nvPr/>
        </p:nvCxnSpPr>
        <p:spPr>
          <a:xfrm>
            <a:off x="12077700" y="-114300"/>
            <a:ext cx="0" cy="7096973"/>
          </a:xfrm>
          <a:prstGeom prst="line">
            <a:avLst/>
          </a:prstGeom>
          <a:ln w="19050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부제목 2">
            <a:extLst>
              <a:ext uri="{FF2B5EF4-FFF2-40B4-BE49-F238E27FC236}">
                <a16:creationId xmlns:a16="http://schemas.microsoft.com/office/drawing/2014/main" id="{F1F0B8F1-B4FD-4B37-80AF-2C3F32CA00D0}"/>
              </a:ext>
            </a:extLst>
          </p:cNvPr>
          <p:cNvSpPr txBox="1">
            <a:spLocks/>
          </p:cNvSpPr>
          <p:nvPr/>
        </p:nvSpPr>
        <p:spPr>
          <a:xfrm>
            <a:off x="1544640" y="238367"/>
            <a:ext cx="5425902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  <a:defRPr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 및 </a:t>
            </a:r>
            <a:r>
              <a:rPr lang="ko-KR" altLang="en-US" sz="18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어노테이션</a:t>
            </a:r>
            <a:r>
              <a:rPr lang="ko-KR" altLang="en-US" sz="18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데이터 설명</a:t>
            </a:r>
            <a:endParaRPr lang="en-US" altLang="ko-KR" sz="1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330381-4466-403E-B0B8-018187558B87}"/>
              </a:ext>
            </a:extLst>
          </p:cNvPr>
          <p:cNvCxnSpPr>
            <a:cxnSpLocks/>
          </p:cNvCxnSpPr>
          <p:nvPr/>
        </p:nvCxnSpPr>
        <p:spPr>
          <a:xfrm>
            <a:off x="645932" y="720090"/>
            <a:ext cx="1163179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2">
            <a:extLst>
              <a:ext uri="{FF2B5EF4-FFF2-40B4-BE49-F238E27FC236}">
                <a16:creationId xmlns:a16="http://schemas.microsoft.com/office/drawing/2014/main" id="{C64EF691-C703-4235-9664-7CB5ABFDD92C}"/>
              </a:ext>
            </a:extLst>
          </p:cNvPr>
          <p:cNvSpPr/>
          <p:nvPr/>
        </p:nvSpPr>
        <p:spPr>
          <a:xfrm>
            <a:off x="1677346" y="3056465"/>
            <a:ext cx="237520" cy="237518"/>
          </a:xfrm>
          <a:prstGeom prst="ellipse">
            <a:avLst/>
          </a:prstGeom>
          <a:solidFill>
            <a:srgbClr val="FE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C21D77-5AF9-4137-BC09-FD855DF815C3}"/>
              </a:ext>
            </a:extLst>
          </p:cNvPr>
          <p:cNvSpPr txBox="1"/>
          <p:nvPr/>
        </p:nvSpPr>
        <p:spPr>
          <a:xfrm>
            <a:off x="1585312" y="3652514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</a:rPr>
              <a:t>image_file_name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연결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1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prstClr val="white"/>
                </a:solidFill>
              </a:rPr>
              <a:t>03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4B00A-9530-496F-A1A6-CD21F09FD1BB}"/>
              </a:ext>
            </a:extLst>
          </p:cNvPr>
          <p:cNvSpPr txBox="1"/>
          <p:nvPr/>
        </p:nvSpPr>
        <p:spPr>
          <a:xfrm>
            <a:off x="6238875" y="2821603"/>
            <a:ext cx="2348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45" dirty="0" smtClean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BF9FB2-4E80-48CB-B421-75B68F9094D6}"/>
              </a:ext>
            </a:extLst>
          </p:cNvPr>
          <p:cNvSpPr txBox="1"/>
          <p:nvPr/>
        </p:nvSpPr>
        <p:spPr>
          <a:xfrm>
            <a:off x="6238875" y="3196706"/>
            <a:ext cx="403155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ko-KR" altLang="en-US" sz="105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기술통계</a:t>
            </a:r>
            <a:r>
              <a:rPr lang="ko-KR" altLang="en-US" sz="105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b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EDA(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탐색적 데이터 분석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)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데이터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Decision Tree, Naïve Bayes </a:t>
            </a:r>
          </a:p>
        </p:txBody>
      </p:sp>
    </p:spTree>
    <p:extLst>
      <p:ext uri="{BB962C8B-B14F-4D97-AF65-F5344CB8AC3E}">
        <p14:creationId xmlns:p14="http://schemas.microsoft.com/office/powerpoint/2010/main" val="387410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07F0-CA44-4101-9D97-59F185BDFAE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CBE76-1EB7-4A18-A6A4-F9ABA319030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3B3228B0-4E66-4FE6-A611-4AE63735FBFB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0E980-AF05-4702-88AA-1FF465EA3C08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DACF21-1D80-4084-8AE5-B0C174A0E9BA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727DBF7-9762-4493-83D1-CB8075ACEEA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BD55D805-AECE-4D97-B1EE-165D95B9496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1976961-03C0-49DC-AD52-E51A2A44C237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A45CB641-D702-42EE-BEC5-B20D3DDBE76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기술통계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09E097-EBFC-4204-9447-6A2B0FB41F83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6656CCAB-7031-4351-B686-F76AEDC882C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7D400396-BB91-4EC5-8FCB-BD104C57CDE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639F90B-1857-44FE-8A46-38CB57A6963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6BB11AC9-8581-42B7-A182-30FAF5A02A8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ED9DEC0-8DAF-4603-BA25-464C44E3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28047EAF-6DDD-4D5D-AAAE-91CB01E568A6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두피유형별 세부 기술통계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9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두피유형 각각에 대해 빈도분석 진행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C2666FD2-1C44-4BD0-BA10-0A324171E960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21B5EF8C-5A4D-4410-8E7F-082F99006C76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2307B875-2DDE-4E25-AFAF-F7031EC20E6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FC7A51AF-819C-4B88-AB60-DAD85B5BD110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F65F60-FA53-4A27-A681-ACFFDB2FC413}"/>
              </a:ext>
            </a:extLst>
          </p:cNvPr>
          <p:cNvGrpSpPr/>
          <p:nvPr/>
        </p:nvGrpSpPr>
        <p:grpSpPr>
          <a:xfrm>
            <a:off x="6986220" y="2832216"/>
            <a:ext cx="4517856" cy="2738590"/>
            <a:chOff x="7298004" y="2292985"/>
            <a:chExt cx="5214550" cy="2133468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76A68A51-433F-4FEB-A949-18DD30DE9314}"/>
                </a:ext>
              </a:extLst>
            </p:cNvPr>
            <p:cNvSpPr/>
            <p:nvPr/>
          </p:nvSpPr>
          <p:spPr>
            <a:xfrm>
              <a:off x="7298004" y="2292985"/>
              <a:ext cx="5214550" cy="213346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b="0" i="0" dirty="0">
                <a:solidFill>
                  <a:schemeClr val="bg2">
                    <a:lumMod val="10000"/>
                  </a:schemeClr>
                </a:solidFill>
                <a:effectLst/>
                <a:latin typeface="Whitney"/>
              </a:endParaRPr>
            </a:p>
          </p:txBody>
        </p:sp>
        <p:sp>
          <p:nvSpPr>
            <p:cNvPr id="31" name="자유형 44">
              <a:extLst>
                <a:ext uri="{FF2B5EF4-FFF2-40B4-BE49-F238E27FC236}">
                  <a16:creationId xmlns:a16="http://schemas.microsoft.com/office/drawing/2014/main" id="{BB56D8F1-9E3E-4A0E-AA58-A2A495DEA9A4}"/>
                </a:ext>
              </a:extLst>
            </p:cNvPr>
            <p:cNvSpPr/>
            <p:nvPr/>
          </p:nvSpPr>
          <p:spPr>
            <a:xfrm>
              <a:off x="7298004" y="2298266"/>
              <a:ext cx="415511" cy="335964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5213CD4-FF66-46D7-B671-795A40BC84C5}"/>
              </a:ext>
            </a:extLst>
          </p:cNvPr>
          <p:cNvSpPr txBox="1"/>
          <p:nvPr/>
        </p:nvSpPr>
        <p:spPr>
          <a:xfrm>
            <a:off x="6931024" y="2390417"/>
            <a:ext cx="203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빈도분석 시각화 코드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94E7E-1FE4-4B7E-B842-A9FD8C8993FE}"/>
              </a:ext>
            </a:extLst>
          </p:cNvPr>
          <p:cNvSpPr txBox="1"/>
          <p:nvPr/>
        </p:nvSpPr>
        <p:spPr>
          <a:xfrm>
            <a:off x="7121693" y="3064119"/>
            <a:ext cx="451785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Whitney"/>
              </a:rPr>
              <a:t>for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idx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in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enumerate</a:t>
            </a:r>
            <a:r>
              <a:rPr lang="ko-KR" altLang="en-US" sz="900" dirty="0">
                <a:latin typeface="Whitney"/>
              </a:rPr>
              <a:t>(df4.columns):</a:t>
            </a:r>
          </a:p>
          <a:p>
            <a:r>
              <a:rPr lang="en-US" altLang="ko-KR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idx</a:t>
            </a:r>
            <a:r>
              <a:rPr lang="ko-KR" altLang="en-US" sz="900" dirty="0">
                <a:latin typeface="Whitney"/>
              </a:rPr>
              <a:t> += 1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= df4[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].</a:t>
            </a:r>
            <a:r>
              <a:rPr lang="ko-KR" altLang="en-US" sz="900" dirty="0" err="1">
                <a:latin typeface="Whitney"/>
              </a:rPr>
              <a:t>value_counts</a:t>
            </a:r>
            <a:r>
              <a:rPr lang="ko-KR" altLang="en-US" sz="900" dirty="0">
                <a:latin typeface="Whitney"/>
              </a:rPr>
              <a:t>() 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900" b="1" i="1" dirty="0" err="1">
                <a:solidFill>
                  <a:srgbClr val="FE615C"/>
                </a:solidFill>
                <a:latin typeface="Whitney"/>
              </a:rPr>
              <a:t>value_counts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로 빈도 확인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x_topn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x.head</a:t>
            </a:r>
            <a:r>
              <a:rPr lang="ko-KR" altLang="en-US" sz="900" dirty="0">
                <a:latin typeface="Whitney"/>
              </a:rPr>
              <a:t>(7)</a:t>
            </a:r>
          </a:p>
          <a:p>
            <a:r>
              <a:rPr lang="ko-KR" altLang="en-US" sz="900" dirty="0">
                <a:latin typeface="Whitney"/>
              </a:rPr>
              <a:t>      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if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) &gt; 7:  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길이가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7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을 초과하면  나머지로 통합</a:t>
            </a:r>
          </a:p>
          <a:p>
            <a:r>
              <a:rPr lang="ko-KR" altLang="en-US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x_topn</a:t>
            </a:r>
            <a:r>
              <a:rPr lang="ko-KR" altLang="en-US" sz="900" dirty="0">
                <a:latin typeface="Whitney"/>
              </a:rPr>
              <a:t>['</a:t>
            </a:r>
            <a:r>
              <a:rPr lang="ko-KR" altLang="en-US" sz="900" dirty="0" err="1">
                <a:latin typeface="Whitney"/>
              </a:rPr>
              <a:t>remaining</a:t>
            </a:r>
            <a:r>
              <a:rPr lang="ko-KR" altLang="en-US" sz="900" dirty="0">
                <a:latin typeface="Whitney"/>
              </a:rPr>
              <a:t> {0} </a:t>
            </a:r>
            <a:r>
              <a:rPr lang="ko-KR" altLang="en-US" sz="900" dirty="0" err="1">
                <a:latin typeface="Whitney"/>
              </a:rPr>
              <a:t>items</a:t>
            </a:r>
            <a:r>
              <a:rPr lang="ko-KR" altLang="en-US" sz="900" dirty="0">
                <a:latin typeface="Whitney"/>
              </a:rPr>
              <a:t>'.</a:t>
            </a:r>
            <a:r>
              <a:rPr lang="ko-KR" altLang="en-US" sz="900" dirty="0" err="1">
                <a:latin typeface="Whitney"/>
              </a:rPr>
              <a:t>format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) - 7)] = </a:t>
            </a:r>
            <a:r>
              <a:rPr lang="ko-KR" altLang="en-US" sz="900" dirty="0" err="1">
                <a:latin typeface="Whitney"/>
              </a:rPr>
              <a:t>sum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[7:])  # "</a:t>
            </a:r>
            <a:r>
              <a:rPr lang="ko-KR" altLang="en-US" sz="900" dirty="0" err="1">
                <a:latin typeface="Whitney"/>
              </a:rPr>
              <a:t>remaining</a:t>
            </a:r>
            <a:r>
              <a:rPr lang="ko-KR" altLang="en-US" sz="900" dirty="0">
                <a:latin typeface="Whitney"/>
              </a:rPr>
              <a:t> 13 </a:t>
            </a:r>
            <a:r>
              <a:rPr lang="ko-KR" altLang="en-US" sz="900" dirty="0" err="1">
                <a:latin typeface="Whitney"/>
              </a:rPr>
              <a:t>items</a:t>
            </a:r>
            <a:r>
              <a:rPr lang="ko-KR" altLang="en-US" sz="900" dirty="0">
                <a:latin typeface="Whitney"/>
              </a:rPr>
              <a:t>"</a:t>
            </a:r>
          </a:p>
          <a:p>
            <a:r>
              <a:rPr lang="ko-KR" altLang="en-US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x_topn</a:t>
            </a:r>
            <a:endParaRPr lang="ko-KR" altLang="en-US" sz="900" dirty="0">
              <a:latin typeface="Whitney"/>
            </a:endParaRP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plt.subplot</a:t>
            </a:r>
            <a:r>
              <a:rPr lang="ko-KR" altLang="en-US" sz="900" dirty="0">
                <a:latin typeface="Whitney"/>
              </a:rPr>
              <a:t>(3,3,idx)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plt.pie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labels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x.index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autopct</a:t>
            </a:r>
            <a:r>
              <a:rPr lang="ko-KR" altLang="en-US" sz="900" dirty="0">
                <a:latin typeface="Whitney"/>
              </a:rPr>
              <a:t>='%.1f%%', </a:t>
            </a:r>
            <a:r>
              <a:rPr lang="ko-KR" altLang="en-US" sz="900" dirty="0" err="1">
                <a:latin typeface="Whitney"/>
              </a:rPr>
              <a:t>startangle</a:t>
            </a:r>
            <a:r>
              <a:rPr lang="ko-KR" altLang="en-US" sz="900" dirty="0">
                <a:latin typeface="Whitney"/>
              </a:rPr>
              <a:t>=90, </a:t>
            </a:r>
            <a:r>
              <a:rPr lang="ko-KR" altLang="en-US" sz="900" dirty="0" err="1">
                <a:latin typeface="Whitney"/>
              </a:rPr>
              <a:t>counterclock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False</a:t>
            </a:r>
            <a:r>
              <a:rPr lang="ko-KR" altLang="en-US" sz="900" dirty="0">
                <a:latin typeface="Whitney"/>
              </a:rPr>
              <a:t>,</a:t>
            </a:r>
            <a:r>
              <a:rPr lang="en-US" altLang="ko-KR" sz="900" dirty="0">
                <a:latin typeface="Whitney"/>
              </a:rPr>
              <a:t>\</a:t>
            </a:r>
          </a:p>
          <a:p>
            <a:r>
              <a:rPr lang="en-US" altLang="ko-KR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shadow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True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plt.title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</a:t>
            </a:r>
          </a:p>
          <a:p>
            <a:r>
              <a:rPr lang="ko-KR" altLang="en-US" sz="900" dirty="0" err="1">
                <a:latin typeface="Whitney"/>
              </a:rPr>
              <a:t>plt.show</a:t>
            </a:r>
            <a:r>
              <a:rPr lang="ko-KR" altLang="en-US" sz="900" dirty="0">
                <a:latin typeface="Whitney"/>
              </a:rPr>
              <a:t>()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B686843C-271A-45D7-B34C-7E303EE262B8}"/>
              </a:ext>
            </a:extLst>
          </p:cNvPr>
          <p:cNvSpPr txBox="1">
            <a:spLocks/>
          </p:cNvSpPr>
          <p:nvPr/>
        </p:nvSpPr>
        <p:spPr>
          <a:xfrm>
            <a:off x="3966378" y="1858313"/>
            <a:ext cx="3324262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두피유형의 인사이트 정보 제공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자유형 32">
            <a:extLst>
              <a:ext uri="{FF2B5EF4-FFF2-40B4-BE49-F238E27FC236}">
                <a16:creationId xmlns:a16="http://schemas.microsoft.com/office/drawing/2014/main" id="{186B0957-9A0B-40F6-90C8-A77476EF0810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220838B-9993-4780-8CD3-328252DE3679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8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5DA284-5538-4818-AA8E-CF1F0CDE1D1E}"/>
              </a:ext>
            </a:extLst>
          </p:cNvPr>
          <p:cNvGrpSpPr/>
          <p:nvPr/>
        </p:nvGrpSpPr>
        <p:grpSpPr>
          <a:xfrm>
            <a:off x="844189" y="2124750"/>
            <a:ext cx="5209202" cy="4733249"/>
            <a:chOff x="844189" y="2124750"/>
            <a:chExt cx="5209202" cy="473324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57DC7F7-FDF0-4021-AB6D-BFEB1393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782" y="2124750"/>
              <a:ext cx="4689623" cy="142439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DB75500-1A78-4734-B0C2-372F3C406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189" y="3545413"/>
              <a:ext cx="5209202" cy="164337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3450F49-8B54-49AE-98E8-7D583A00C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951" y="5178465"/>
              <a:ext cx="5087282" cy="1679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30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07F0-CA44-4101-9D97-59F185BDFAE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CBE76-1EB7-4A18-A6A4-F9ABA319030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3B3228B0-4E66-4FE6-A611-4AE63735FBFB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0E980-AF05-4702-88AA-1FF465EA3C08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DACF21-1D80-4084-8AE5-B0C174A0E9BA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727DBF7-9762-4493-83D1-CB8075ACEEA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BD55D805-AECE-4D97-B1EE-165D95B9496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1976961-03C0-49DC-AD52-E51A2A44C237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A45CB641-D702-42EE-BEC5-B20D3DDBE76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</a:t>
            </a:r>
            <a:r>
              <a:rPr lang="en-US" altLang="ko-KR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EDA(</a:t>
            </a:r>
            <a:r>
              <a:rPr lang="ko-KR" altLang="en-US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탐색적 데이터 분석</a:t>
            </a:r>
            <a:r>
              <a:rPr lang="en-US" altLang="ko-KR" sz="1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09E097-EBFC-4204-9447-6A2B0FB41F83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6656CCAB-7031-4351-B686-F76AEDC882C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7D400396-BB91-4EC5-8FCB-BD104C57CDE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639F90B-1857-44FE-8A46-38CB57A6963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6BB11AC9-8581-42B7-A182-30FAF5A02A8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ED9DEC0-8DAF-4603-BA25-464C44E3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35" name="자유형 32">
            <a:extLst>
              <a:ext uri="{FF2B5EF4-FFF2-40B4-BE49-F238E27FC236}">
                <a16:creationId xmlns:a16="http://schemas.microsoft.com/office/drawing/2014/main" id="{186B0957-9A0B-40F6-90C8-A77476EF0810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220838B-9993-4780-8CD3-328252DE3679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9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F65F60-FA53-4A27-A681-ACFFDB2FC413}"/>
              </a:ext>
            </a:extLst>
          </p:cNvPr>
          <p:cNvGrpSpPr/>
          <p:nvPr/>
        </p:nvGrpSpPr>
        <p:grpSpPr>
          <a:xfrm>
            <a:off x="2229192" y="1788412"/>
            <a:ext cx="7902157" cy="4790053"/>
            <a:chOff x="7298004" y="2292985"/>
            <a:chExt cx="5214550" cy="2133468"/>
          </a:xfrm>
        </p:grpSpPr>
        <p:sp>
          <p:nvSpPr>
            <p:cNvPr id="40" name="모서리가 둥근 직사각형 43">
              <a:extLst>
                <a:ext uri="{FF2B5EF4-FFF2-40B4-BE49-F238E27FC236}">
                  <a16:creationId xmlns:a16="http://schemas.microsoft.com/office/drawing/2014/main" id="{76A68A51-433F-4FEB-A949-18DD30DE9314}"/>
                </a:ext>
              </a:extLst>
            </p:cNvPr>
            <p:cNvSpPr/>
            <p:nvPr/>
          </p:nvSpPr>
          <p:spPr>
            <a:xfrm>
              <a:off x="7298004" y="2292985"/>
              <a:ext cx="5214550" cy="213346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b="0" i="0" dirty="0">
                <a:solidFill>
                  <a:schemeClr val="bg2">
                    <a:lumMod val="10000"/>
                  </a:schemeClr>
                </a:solidFill>
                <a:effectLst/>
                <a:latin typeface="Whitney"/>
              </a:endParaRPr>
            </a:p>
          </p:txBody>
        </p:sp>
        <p:sp>
          <p:nvSpPr>
            <p:cNvPr id="42" name="자유형 44">
              <a:extLst>
                <a:ext uri="{FF2B5EF4-FFF2-40B4-BE49-F238E27FC236}">
                  <a16:creationId xmlns:a16="http://schemas.microsoft.com/office/drawing/2014/main" id="{BB56D8F1-9E3E-4A0E-AA58-A2A495DEA9A4}"/>
                </a:ext>
              </a:extLst>
            </p:cNvPr>
            <p:cNvSpPr/>
            <p:nvPr/>
          </p:nvSpPr>
          <p:spPr>
            <a:xfrm>
              <a:off x="7298004" y="2298266"/>
              <a:ext cx="415511" cy="335964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5213CD4-FF66-46D7-B671-795A40BC84C5}"/>
              </a:ext>
            </a:extLst>
          </p:cNvPr>
          <p:cNvSpPr txBox="1"/>
          <p:nvPr/>
        </p:nvSpPr>
        <p:spPr>
          <a:xfrm>
            <a:off x="2229192" y="1347492"/>
            <a:ext cx="3089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 smtClean="0"/>
              <a:t>메타 데이터 </a:t>
            </a:r>
            <a:r>
              <a:rPr lang="en-US" altLang="ko-KR" sz="1200" b="1" i="1" dirty="0" smtClean="0"/>
              <a:t>EDA(</a:t>
            </a:r>
            <a:r>
              <a:rPr lang="ko-KR" altLang="en-US" sz="1200" b="1" i="1" dirty="0" smtClean="0"/>
              <a:t>탐색적 데이터 분석</a:t>
            </a:r>
            <a:r>
              <a:rPr lang="en-US" altLang="ko-KR" sz="1200" b="1" i="1" dirty="0" smtClean="0"/>
              <a:t>)</a:t>
            </a:r>
            <a:r>
              <a:rPr lang="ko-KR" altLang="en-US" sz="1200" b="1" i="1" dirty="0" smtClean="0"/>
              <a:t> </a:t>
            </a:r>
            <a:endParaRPr lang="ko-KR" altLang="en-US" sz="1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597385" y="2050618"/>
            <a:ext cx="73344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</a:t>
            </a:r>
          </a:p>
          <a:p>
            <a:r>
              <a:rPr lang="en-US" altLang="ko-KR" sz="900" b="1" dirty="0"/>
              <a:t> 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전체의 여성이</a:t>
            </a:r>
            <a:r>
              <a:rPr lang="en-US" altLang="ko-KR" sz="900" b="1" dirty="0"/>
              <a:t> 59.6%</a:t>
            </a:r>
            <a:r>
              <a:rPr lang="ko-KR" altLang="ko-KR" sz="900" b="1" dirty="0"/>
              <a:t>로 남성</a:t>
            </a:r>
            <a:r>
              <a:rPr lang="en-US" altLang="ko-KR" sz="900" b="1" dirty="0"/>
              <a:t> 40.4%</a:t>
            </a:r>
            <a:r>
              <a:rPr lang="ko-KR" altLang="ko-KR" sz="900" b="1" dirty="0"/>
              <a:t>보다 더 많다</a:t>
            </a:r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전체는</a:t>
            </a:r>
            <a:r>
              <a:rPr lang="en-US" altLang="ko-KR" sz="900" b="1" dirty="0"/>
              <a:t> 20</a:t>
            </a:r>
            <a:r>
              <a:rPr lang="ko-KR" altLang="ko-KR" sz="900" b="1" dirty="0"/>
              <a:t>대가</a:t>
            </a:r>
            <a:r>
              <a:rPr lang="en-US" altLang="ko-KR" sz="900" b="1" dirty="0"/>
              <a:t> 32.7%</a:t>
            </a:r>
            <a:r>
              <a:rPr lang="ko-KR" altLang="ko-KR" sz="900" b="1" dirty="0"/>
              <a:t>로 가장 많으며</a:t>
            </a:r>
            <a:r>
              <a:rPr lang="en-US" altLang="ko-KR" sz="900" b="1" dirty="0"/>
              <a:t>, </a:t>
            </a:r>
            <a:r>
              <a:rPr lang="ko-KR" altLang="ko-KR" sz="900" b="1" dirty="0"/>
              <a:t>그 뒤로</a:t>
            </a:r>
            <a:r>
              <a:rPr lang="en-US" altLang="ko-KR" sz="900" b="1" dirty="0"/>
              <a:t> 30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21.7%, 40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16.9%, 50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12.6%</a:t>
            </a:r>
            <a:r>
              <a:rPr lang="ko-KR" altLang="ko-KR" sz="900" b="1" dirty="0"/>
              <a:t>가 뒤를 잇는다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전체는 샴푸 사용 빈도는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회가</a:t>
            </a:r>
            <a:r>
              <a:rPr lang="en-US" altLang="ko-KR" sz="900" b="1" dirty="0"/>
              <a:t> 74.6%</a:t>
            </a:r>
            <a:r>
              <a:rPr lang="ko-KR" altLang="ko-KR" sz="900" b="1" dirty="0"/>
              <a:t>로 압도적으로 많고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 2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 16.7%, 2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1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 8.7%</a:t>
            </a:r>
            <a:r>
              <a:rPr lang="ko-KR" altLang="ko-KR" sz="900" b="1" dirty="0"/>
              <a:t>가 뒤를 잇는다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전체의 펌 주기는 </a:t>
            </a:r>
            <a:r>
              <a:rPr lang="ko-KR" altLang="ko-KR" sz="900" b="1" dirty="0" err="1"/>
              <a:t>하지않음이</a:t>
            </a:r>
            <a:r>
              <a:rPr lang="en-US" altLang="ko-KR" sz="900" b="1" dirty="0"/>
              <a:t> 53.5%</a:t>
            </a:r>
            <a:r>
              <a:rPr lang="ko-KR" altLang="ko-KR" sz="900" b="1" dirty="0"/>
              <a:t>로 가장 많으며 그 뒤로</a:t>
            </a:r>
            <a:r>
              <a:rPr lang="en-US" altLang="ko-KR" sz="900" b="1" dirty="0"/>
              <a:t> 1~3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33.1%, 4~6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11%</a:t>
            </a:r>
            <a:r>
              <a:rPr lang="ko-KR" altLang="ko-KR" sz="900" b="1" dirty="0"/>
              <a:t>가 뒤를 잇는다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전체는 염색 주기는 </a:t>
            </a:r>
            <a:r>
              <a:rPr lang="ko-KR" altLang="ko-KR" sz="900" b="1" dirty="0" err="1"/>
              <a:t>하지않음</a:t>
            </a:r>
            <a:r>
              <a:rPr lang="en-US" altLang="ko-KR" sz="900" b="1" dirty="0"/>
              <a:t> 41.3%</a:t>
            </a:r>
            <a:r>
              <a:rPr lang="ko-KR" altLang="ko-KR" sz="900" b="1" dirty="0"/>
              <a:t>로 가장 많으며 그 뒤로</a:t>
            </a:r>
            <a:r>
              <a:rPr lang="en-US" altLang="ko-KR" sz="900" b="1" dirty="0"/>
              <a:t> 1~3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24.6%, 4~6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17.3%</a:t>
            </a:r>
            <a:r>
              <a:rPr lang="ko-KR" altLang="ko-KR" sz="900" b="1" dirty="0"/>
              <a:t>가 뒤를 잇는다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전체의 현재 모발 상태는 염색 모발이</a:t>
            </a:r>
            <a:r>
              <a:rPr lang="en-US" altLang="ko-KR" sz="900" b="1" dirty="0"/>
              <a:t> 54.1%</a:t>
            </a:r>
            <a:r>
              <a:rPr lang="ko-KR" altLang="ko-KR" sz="900" b="1" dirty="0"/>
              <a:t>로 가장 많고 그 다음은 기타</a:t>
            </a:r>
            <a:r>
              <a:rPr lang="en-US" altLang="ko-KR" sz="900" b="1" dirty="0"/>
              <a:t> 40%</a:t>
            </a:r>
            <a:r>
              <a:rPr lang="ko-KR" altLang="ko-KR" sz="900" b="1" dirty="0"/>
              <a:t>이다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전체의 현재 사용하고 있는 </a:t>
            </a:r>
            <a:r>
              <a:rPr lang="ko-KR" altLang="ko-KR" sz="900" b="1" dirty="0" err="1"/>
              <a:t>두피모발용</a:t>
            </a:r>
            <a:r>
              <a:rPr lang="ko-KR" altLang="ko-KR" sz="900" b="1" dirty="0"/>
              <a:t> 제품은 샴푸가</a:t>
            </a:r>
            <a:r>
              <a:rPr lang="en-US" altLang="ko-KR" sz="900" b="1" dirty="0"/>
              <a:t> 31.9%</a:t>
            </a:r>
            <a:r>
              <a:rPr lang="ko-KR" altLang="ko-KR" sz="900" b="1" dirty="0"/>
              <a:t>로 가장 많고 그 뒤로 원 그래프에 나와있는</a:t>
            </a:r>
            <a:r>
              <a:rPr lang="en-US" altLang="ko-KR" sz="900" b="1" dirty="0"/>
              <a:t> 7</a:t>
            </a:r>
            <a:r>
              <a:rPr lang="ko-KR" altLang="ko-KR" sz="900" b="1" dirty="0"/>
              <a:t>개를 제외한 나머지인 기타는</a:t>
            </a:r>
            <a:r>
              <a:rPr lang="en-US" altLang="ko-KR" sz="900" b="1" dirty="0"/>
              <a:t> 24.4%, </a:t>
            </a:r>
            <a:r>
              <a:rPr lang="ko-KR" altLang="ko-KR" sz="900" b="1" dirty="0"/>
              <a:t>샴푸</a:t>
            </a:r>
            <a:r>
              <a:rPr lang="en-US" altLang="ko-KR" sz="900" b="1" dirty="0"/>
              <a:t>, </a:t>
            </a:r>
            <a:r>
              <a:rPr lang="ko-KR" altLang="ko-KR" sz="900" b="1" dirty="0" err="1"/>
              <a:t>트리트먼트가</a:t>
            </a:r>
            <a:r>
              <a:rPr lang="en-US" altLang="ko-KR" sz="900" b="1" dirty="0"/>
              <a:t> 15.9%</a:t>
            </a:r>
            <a:r>
              <a:rPr lang="ko-KR" altLang="ko-KR" sz="900" b="1" dirty="0"/>
              <a:t>를 차지하고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전체는 맞춤두피케어 </a:t>
            </a:r>
            <a:r>
              <a:rPr lang="ko-KR" altLang="ko-KR" sz="900" b="1" dirty="0" err="1"/>
              <a:t>제품사용을</a:t>
            </a:r>
            <a:r>
              <a:rPr lang="ko-KR" altLang="ko-KR" sz="900" b="1" dirty="0"/>
              <a:t> 희망하는 것이</a:t>
            </a:r>
            <a:r>
              <a:rPr lang="en-US" altLang="ko-KR" sz="900" b="1" dirty="0"/>
              <a:t> 86.4%</a:t>
            </a:r>
            <a:r>
              <a:rPr lang="ko-KR" altLang="ko-KR" sz="900" b="1" dirty="0"/>
              <a:t>로 맞춤두피케어 </a:t>
            </a:r>
            <a:r>
              <a:rPr lang="ko-KR" altLang="ko-KR" sz="900" b="1" dirty="0" err="1"/>
              <a:t>제품사용을</a:t>
            </a:r>
            <a:r>
              <a:rPr lang="ko-KR" altLang="ko-KR" sz="900" b="1" dirty="0"/>
              <a:t> 희망하지 않은 것 보다 압도적으로 많음을 알 수가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전체는 샴푸 </a:t>
            </a:r>
            <a:r>
              <a:rPr lang="ko-KR" altLang="ko-KR" sz="900" b="1" dirty="0" err="1"/>
              <a:t>구매시</a:t>
            </a:r>
            <a:r>
              <a:rPr lang="ko-KR" altLang="ko-KR" sz="900" b="1" dirty="0"/>
              <a:t> 중요하게 여기는 것은 세정력이</a:t>
            </a:r>
            <a:r>
              <a:rPr lang="en-US" altLang="ko-KR" sz="900" b="1" dirty="0"/>
              <a:t> 35.7%</a:t>
            </a:r>
            <a:r>
              <a:rPr lang="ko-KR" altLang="ko-KR" sz="900" b="1" dirty="0"/>
              <a:t>로 가장 많으며 그 뒤로 </a:t>
            </a:r>
            <a:r>
              <a:rPr lang="ko-KR" altLang="ko-KR" sz="900" b="1" dirty="0" err="1"/>
              <a:t>머리결</a:t>
            </a:r>
            <a:r>
              <a:rPr lang="en-US" altLang="ko-KR" sz="900" b="1" dirty="0"/>
              <a:t> 21.8% </a:t>
            </a:r>
            <a:r>
              <a:rPr lang="ko-KR" altLang="ko-KR" sz="900" b="1" dirty="0" err="1"/>
              <a:t>두피자극</a:t>
            </a:r>
            <a:r>
              <a:rPr lang="en-US" altLang="ko-KR" sz="900" b="1" dirty="0"/>
              <a:t> 21.0%, </a:t>
            </a:r>
            <a:r>
              <a:rPr lang="ko-KR" altLang="ko-KR" sz="900" b="1" dirty="0"/>
              <a:t>향</a:t>
            </a:r>
            <a:r>
              <a:rPr lang="en-US" altLang="ko-KR" sz="900" b="1" dirty="0"/>
              <a:t> 12.2%, </a:t>
            </a:r>
            <a:r>
              <a:rPr lang="ko-KR" altLang="ko-KR" sz="900" b="1" dirty="0" err="1"/>
              <a:t>헹굼후느낌</a:t>
            </a:r>
            <a:r>
              <a:rPr lang="en-US" altLang="ko-KR" sz="900" b="1" dirty="0"/>
              <a:t> 7.4%</a:t>
            </a:r>
            <a:r>
              <a:rPr lang="ko-KR" altLang="ko-KR" sz="900" b="1" dirty="0"/>
              <a:t>으로 나왔음을 알 수가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 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/>
              <a:t>양호</a:t>
            </a:r>
          </a:p>
          <a:p>
            <a:r>
              <a:rPr lang="en-US" altLang="ko-KR" sz="900" b="1" dirty="0"/>
              <a:t> 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여성이</a:t>
            </a:r>
            <a:r>
              <a:rPr lang="en-US" altLang="ko-KR" sz="900" b="1" dirty="0"/>
              <a:t> 50.7% </a:t>
            </a:r>
            <a:r>
              <a:rPr lang="ko-KR" altLang="ko-KR" sz="900" b="1" dirty="0"/>
              <a:t>남성이</a:t>
            </a:r>
            <a:r>
              <a:rPr lang="en-US" altLang="ko-KR" sz="900" b="1" dirty="0"/>
              <a:t> 49.3%</a:t>
            </a:r>
            <a:r>
              <a:rPr lang="ko-KR" altLang="ko-KR" sz="900" b="1" dirty="0"/>
              <a:t>로 전체의 </a:t>
            </a:r>
            <a:r>
              <a:rPr lang="ko-KR" altLang="ko-KR" sz="900" b="1" dirty="0" err="1"/>
              <a:t>성비율</a:t>
            </a:r>
            <a:r>
              <a:rPr lang="ko-KR" altLang="ko-KR" sz="900" b="1" dirty="0"/>
              <a:t> 여성이</a:t>
            </a:r>
            <a:r>
              <a:rPr lang="en-US" altLang="ko-KR" sz="900" b="1" dirty="0"/>
              <a:t> 59.6%</a:t>
            </a:r>
            <a:r>
              <a:rPr lang="ko-KR" altLang="ko-KR" sz="900" b="1" dirty="0"/>
              <a:t>로 남성</a:t>
            </a:r>
            <a:r>
              <a:rPr lang="en-US" altLang="ko-KR" sz="900" b="1" dirty="0"/>
              <a:t> 40.4%</a:t>
            </a:r>
            <a:r>
              <a:rPr lang="ko-KR" altLang="ko-KR" sz="900" b="1" dirty="0"/>
              <a:t>에 비해 양호의 성 비율은 균등하게 분포되었다는 것을 알 수가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en-US" altLang="ko-KR" sz="900" b="1" dirty="0"/>
              <a:t> 30</a:t>
            </a:r>
            <a:r>
              <a:rPr lang="ko-KR" altLang="ko-KR" sz="900" b="1" dirty="0"/>
              <a:t>대가</a:t>
            </a:r>
            <a:r>
              <a:rPr lang="en-US" altLang="ko-KR" sz="900" b="1" dirty="0"/>
              <a:t> 28.3%</a:t>
            </a:r>
            <a:r>
              <a:rPr lang="ko-KR" altLang="ko-KR" sz="900" b="1" dirty="0"/>
              <a:t>로 가장 많으며 그 뒤로</a:t>
            </a:r>
            <a:r>
              <a:rPr lang="en-US" altLang="ko-KR" sz="900" b="1" dirty="0"/>
              <a:t> 40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24.3%, 20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19.1%, 50</a:t>
            </a:r>
            <a:r>
              <a:rPr lang="ko-KR" altLang="ko-KR" sz="900" b="1" dirty="0"/>
              <a:t>대</a:t>
            </a:r>
            <a:r>
              <a:rPr lang="en-US" altLang="ko-KR" sz="900" b="1" dirty="0"/>
              <a:t> 13.2%</a:t>
            </a:r>
            <a:r>
              <a:rPr lang="ko-KR" altLang="ko-KR" sz="900" b="1" dirty="0"/>
              <a:t>로</a:t>
            </a:r>
            <a:r>
              <a:rPr lang="en-US" altLang="ko-KR" sz="900" b="1" dirty="0"/>
              <a:t>, </a:t>
            </a:r>
            <a:r>
              <a:rPr lang="ko-KR" altLang="ko-KR" sz="900" b="1" dirty="0"/>
              <a:t>전체에 비해</a:t>
            </a:r>
            <a:r>
              <a:rPr lang="en-US" altLang="ko-KR" sz="900" b="1" dirty="0"/>
              <a:t> 20</a:t>
            </a:r>
            <a:r>
              <a:rPr lang="ko-KR" altLang="ko-KR" sz="900" b="1" dirty="0"/>
              <a:t>대 비율이</a:t>
            </a:r>
            <a:r>
              <a:rPr lang="en-US" altLang="ko-KR" sz="900" b="1" dirty="0"/>
              <a:t> 13.6%</a:t>
            </a:r>
            <a:r>
              <a:rPr lang="ko-KR" altLang="ko-KR" sz="900" b="1" dirty="0"/>
              <a:t>가 줄었으며 이는</a:t>
            </a:r>
            <a:r>
              <a:rPr lang="en-US" altLang="ko-KR" sz="900" b="1" dirty="0"/>
              <a:t> 20</a:t>
            </a:r>
            <a:r>
              <a:rPr lang="ko-KR" altLang="ko-KR" sz="900" b="1" dirty="0"/>
              <a:t>대가 많이 줄었음을 알 수가 있다</a:t>
            </a:r>
            <a:r>
              <a:rPr lang="en-US" altLang="ko-KR" sz="900" b="1" dirty="0"/>
              <a:t>.  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샴푸 사용 빈도는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회가</a:t>
            </a:r>
            <a:r>
              <a:rPr lang="en-US" altLang="ko-KR" sz="900" b="1" dirty="0"/>
              <a:t> 65.8%</a:t>
            </a:r>
            <a:r>
              <a:rPr lang="ko-KR" altLang="ko-KR" sz="900" b="1" dirty="0"/>
              <a:t>로 압도적으로 많고</a:t>
            </a:r>
            <a:r>
              <a:rPr lang="en-US" altLang="ko-KR" sz="900" b="1" dirty="0"/>
              <a:t> 1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 2</a:t>
            </a:r>
            <a:r>
              <a:rPr lang="ko-KR" altLang="ko-KR" sz="900" b="1" dirty="0"/>
              <a:t>회가</a:t>
            </a:r>
            <a:r>
              <a:rPr lang="en-US" altLang="ko-KR" sz="900" b="1" dirty="0"/>
              <a:t> 27.6%, 2</a:t>
            </a:r>
            <a:r>
              <a:rPr lang="ko-KR" altLang="ko-KR" sz="900" b="1" dirty="0"/>
              <a:t>일</a:t>
            </a:r>
            <a:r>
              <a:rPr lang="en-US" altLang="ko-KR" sz="900" b="1" dirty="0"/>
              <a:t>1</a:t>
            </a:r>
            <a:r>
              <a:rPr lang="ko-KR" altLang="ko-KR" sz="900" b="1" dirty="0"/>
              <a:t>회가</a:t>
            </a:r>
            <a:r>
              <a:rPr lang="en-US" altLang="ko-KR" sz="900" b="1" dirty="0"/>
              <a:t> 6.6%</a:t>
            </a:r>
            <a:r>
              <a:rPr lang="ko-KR" altLang="ko-KR" sz="900" b="1" dirty="0"/>
              <a:t>로 뒤를 잇는다</a:t>
            </a:r>
            <a:r>
              <a:rPr lang="en-US" altLang="ko-KR" sz="900" b="1" dirty="0"/>
              <a:t>. 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펌 주기는 </a:t>
            </a:r>
            <a:r>
              <a:rPr lang="ko-KR" altLang="ko-KR" sz="900" b="1" dirty="0" err="1"/>
              <a:t>하지않음이</a:t>
            </a:r>
            <a:r>
              <a:rPr lang="en-US" altLang="ko-KR" sz="900" b="1" dirty="0"/>
              <a:t> 42.8%</a:t>
            </a:r>
            <a:r>
              <a:rPr lang="ko-KR" altLang="ko-KR" sz="900" b="1" dirty="0"/>
              <a:t>로 가장 많으며</a:t>
            </a:r>
            <a:r>
              <a:rPr lang="en-US" altLang="ko-KR" sz="900" b="1" dirty="0"/>
              <a:t> 1~3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연이</a:t>
            </a:r>
            <a:r>
              <a:rPr lang="en-US" altLang="ko-KR" sz="900" b="1" dirty="0"/>
              <a:t> 38.8%, 4~6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연이</a:t>
            </a:r>
            <a:r>
              <a:rPr lang="en-US" altLang="ko-KR" sz="900" b="1" dirty="0"/>
              <a:t> 15.8%</a:t>
            </a:r>
            <a:r>
              <a:rPr lang="ko-KR" altLang="ko-KR" sz="900" b="1" dirty="0"/>
              <a:t>로 뒤를 잇는다</a:t>
            </a:r>
            <a:r>
              <a:rPr lang="en-US" altLang="ko-KR" sz="900" b="1" dirty="0"/>
              <a:t>. 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염색 주기는 </a:t>
            </a:r>
            <a:r>
              <a:rPr lang="ko-KR" altLang="ko-KR" sz="900" b="1" dirty="0" err="1"/>
              <a:t>하지않음이</a:t>
            </a:r>
            <a:r>
              <a:rPr lang="en-US" altLang="ko-KR" sz="900" b="1" dirty="0"/>
              <a:t> 50%</a:t>
            </a:r>
            <a:r>
              <a:rPr lang="ko-KR" altLang="ko-KR" sz="900" b="1" dirty="0"/>
              <a:t>로 가장 많으며 그 뒤로</a:t>
            </a:r>
            <a:r>
              <a:rPr lang="en-US" altLang="ko-KR" sz="900" b="1" dirty="0"/>
              <a:t>  1~3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19.7%, 4~6</a:t>
            </a:r>
            <a:r>
              <a:rPr lang="ko-KR" altLang="ko-KR" sz="900" b="1" dirty="0"/>
              <a:t>회</a:t>
            </a:r>
            <a:r>
              <a:rPr lang="en-US" altLang="ko-KR" sz="900" b="1" dirty="0"/>
              <a:t>/</a:t>
            </a:r>
            <a:r>
              <a:rPr lang="ko-KR" altLang="ko-KR" sz="900" b="1" dirty="0"/>
              <a:t>연</a:t>
            </a:r>
            <a:r>
              <a:rPr lang="en-US" altLang="ko-KR" sz="900" b="1" dirty="0"/>
              <a:t> 17.8%</a:t>
            </a:r>
            <a:r>
              <a:rPr lang="ko-KR" altLang="ko-KR" sz="900" b="1" dirty="0"/>
              <a:t>가 뒤를 잇는다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현재 모발 상태는 </a:t>
            </a:r>
            <a:r>
              <a:rPr lang="ko-KR" altLang="ko-KR" sz="900" b="1" dirty="0" err="1"/>
              <a:t>염색모발이</a:t>
            </a:r>
            <a:r>
              <a:rPr lang="en-US" altLang="ko-KR" sz="900" b="1" dirty="0"/>
              <a:t> 48%</a:t>
            </a:r>
            <a:r>
              <a:rPr lang="ko-KR" altLang="ko-KR" sz="900" b="1" dirty="0"/>
              <a:t>이고 기타가</a:t>
            </a:r>
            <a:r>
              <a:rPr lang="en-US" altLang="ko-KR" sz="900" b="1" dirty="0"/>
              <a:t> 48%</a:t>
            </a:r>
            <a:r>
              <a:rPr lang="ko-KR" altLang="ko-KR" sz="900" b="1" dirty="0"/>
              <a:t>로 이 두 가지 목록이 가장 많으며</a:t>
            </a:r>
            <a:r>
              <a:rPr lang="en-US" altLang="ko-KR" sz="900" b="1" dirty="0"/>
              <a:t>, </a:t>
            </a:r>
            <a:r>
              <a:rPr lang="ko-KR" altLang="ko-KR" sz="900" b="1" dirty="0"/>
              <a:t>비율이 같다는 것을 알 수가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현재 사용하고 있는 </a:t>
            </a:r>
            <a:r>
              <a:rPr lang="ko-KR" altLang="ko-KR" sz="900" b="1" dirty="0" err="1"/>
              <a:t>두피모발용</a:t>
            </a:r>
            <a:r>
              <a:rPr lang="ko-KR" altLang="ko-KR" sz="900" b="1" dirty="0"/>
              <a:t> 제품은 샴푸가</a:t>
            </a:r>
            <a:r>
              <a:rPr lang="en-US" altLang="ko-KR" sz="900" b="1" dirty="0"/>
              <a:t> 32.2%</a:t>
            </a:r>
            <a:r>
              <a:rPr lang="ko-KR" altLang="ko-KR" sz="900" b="1" dirty="0"/>
              <a:t>로 가장 많고 그 뒤로 원 그래프에 나와있는</a:t>
            </a:r>
            <a:r>
              <a:rPr lang="en-US" altLang="ko-KR" sz="900" b="1" dirty="0"/>
              <a:t> 7</a:t>
            </a:r>
            <a:r>
              <a:rPr lang="ko-KR" altLang="ko-KR" sz="900" b="1" dirty="0"/>
              <a:t>개를 제외한 나머지인 기타는</a:t>
            </a:r>
            <a:r>
              <a:rPr lang="en-US" altLang="ko-KR" sz="900" b="1" dirty="0"/>
              <a:t> 23%, </a:t>
            </a:r>
            <a:r>
              <a:rPr lang="ko-KR" altLang="ko-KR" sz="900" b="1" dirty="0"/>
              <a:t>샴푸</a:t>
            </a:r>
            <a:r>
              <a:rPr lang="en-US" altLang="ko-KR" sz="900" b="1" dirty="0"/>
              <a:t>, </a:t>
            </a:r>
            <a:r>
              <a:rPr lang="ko-KR" altLang="ko-KR" sz="900" b="1" dirty="0" err="1"/>
              <a:t>트리트먼트가</a:t>
            </a:r>
            <a:r>
              <a:rPr lang="en-US" altLang="ko-KR" sz="900" b="1" dirty="0"/>
              <a:t> 17.1%</a:t>
            </a:r>
            <a:r>
              <a:rPr lang="ko-KR" altLang="ko-KR" sz="900" b="1" dirty="0"/>
              <a:t>를 차지하고 있으며 이는 전체와 빈도수 순서가 같다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맞춤두피케어 </a:t>
            </a:r>
            <a:r>
              <a:rPr lang="ko-KR" altLang="ko-KR" sz="900" b="1" dirty="0" err="1"/>
              <a:t>제품사용을</a:t>
            </a:r>
            <a:r>
              <a:rPr lang="ko-KR" altLang="ko-KR" sz="900" b="1" dirty="0"/>
              <a:t> 희망하는 것이</a:t>
            </a:r>
            <a:r>
              <a:rPr lang="en-US" altLang="ko-KR" sz="900" b="1" dirty="0"/>
              <a:t> 78.3%</a:t>
            </a:r>
            <a:r>
              <a:rPr lang="ko-KR" altLang="ko-KR" sz="900" b="1" dirty="0"/>
              <a:t>로</a:t>
            </a:r>
            <a:r>
              <a:rPr lang="en-US" altLang="ko-KR" sz="900" b="1" dirty="0"/>
              <a:t>  </a:t>
            </a:r>
            <a:r>
              <a:rPr lang="ko-KR" altLang="ko-KR" sz="900" b="1" dirty="0"/>
              <a:t>맞춤두피케어 </a:t>
            </a:r>
            <a:r>
              <a:rPr lang="ko-KR" altLang="ko-KR" sz="900" b="1" dirty="0" err="1"/>
              <a:t>제품사용을</a:t>
            </a:r>
            <a:r>
              <a:rPr lang="ko-KR" altLang="ko-KR" sz="900" b="1" dirty="0"/>
              <a:t> 희망하지 않은 것 보다 압도적으로 많음을 알 수가 있다</a:t>
            </a:r>
            <a:r>
              <a:rPr lang="en-US" altLang="ko-KR" sz="900" b="1" dirty="0"/>
              <a:t>.</a:t>
            </a:r>
            <a:endParaRPr lang="ko-KR" altLang="ko-KR" sz="900" b="1" dirty="0"/>
          </a:p>
          <a:p>
            <a:r>
              <a:rPr lang="en-US" altLang="ko-KR" sz="900" b="1" dirty="0"/>
              <a:t># </a:t>
            </a:r>
            <a:r>
              <a:rPr lang="ko-KR" altLang="ko-KR" sz="900" b="1" dirty="0" err="1"/>
              <a:t>양호면</a:t>
            </a:r>
            <a:r>
              <a:rPr lang="ko-KR" altLang="ko-KR" sz="900" b="1" dirty="0"/>
              <a:t> 샴푸 </a:t>
            </a:r>
            <a:r>
              <a:rPr lang="ko-KR" altLang="ko-KR" sz="900" b="1" dirty="0" err="1"/>
              <a:t>구매시</a:t>
            </a:r>
            <a:r>
              <a:rPr lang="ko-KR" altLang="ko-KR" sz="900" b="1" dirty="0"/>
              <a:t> 중요하게 여기는 것은 세정력이</a:t>
            </a:r>
            <a:r>
              <a:rPr lang="en-US" altLang="ko-KR" sz="900" b="1" dirty="0"/>
              <a:t> 32.2%</a:t>
            </a:r>
            <a:r>
              <a:rPr lang="ko-KR" altLang="ko-KR" sz="900" b="1" dirty="0"/>
              <a:t>로 가장 많으며 그 뒤로 </a:t>
            </a:r>
            <a:r>
              <a:rPr lang="ko-KR" altLang="ko-KR" sz="900" b="1" dirty="0" err="1"/>
              <a:t>머리결이</a:t>
            </a:r>
            <a:r>
              <a:rPr lang="en-US" altLang="ko-KR" sz="900" b="1" dirty="0"/>
              <a:t> 21.7%, </a:t>
            </a:r>
            <a:r>
              <a:rPr lang="ko-KR" altLang="ko-KR" sz="900" b="1" dirty="0"/>
              <a:t>헹굼후느낌이</a:t>
            </a:r>
            <a:r>
              <a:rPr lang="en-US" altLang="ko-KR" sz="900" b="1" dirty="0"/>
              <a:t> 17.8%, </a:t>
            </a:r>
            <a:r>
              <a:rPr lang="ko-KR" altLang="ko-KR" sz="900" b="1" dirty="0" err="1"/>
              <a:t>두피자극</a:t>
            </a:r>
            <a:r>
              <a:rPr lang="en-US" altLang="ko-KR" sz="900" b="1" dirty="0"/>
              <a:t> 17.1%, </a:t>
            </a:r>
            <a:r>
              <a:rPr lang="ko-KR" altLang="ko-KR" sz="900" b="1" dirty="0"/>
              <a:t>향</a:t>
            </a:r>
            <a:r>
              <a:rPr lang="en-US" altLang="ko-KR" sz="900" b="1" dirty="0"/>
              <a:t> 7.9%</a:t>
            </a:r>
            <a:r>
              <a:rPr lang="ko-KR" altLang="ko-KR" sz="900" b="1" dirty="0"/>
              <a:t>로 전체에 비해 양호는 헹굼후느낌에 조금 더 관심이 있음을 알 수가 있다</a:t>
            </a:r>
            <a:r>
              <a:rPr lang="en-US" altLang="ko-KR" sz="900" b="1" dirty="0" smtClean="0"/>
              <a:t>.</a:t>
            </a:r>
          </a:p>
          <a:p>
            <a:r>
              <a:rPr lang="en-US" altLang="ko-KR" sz="900" b="1" dirty="0" smtClean="0"/>
              <a:t>…</a:t>
            </a:r>
            <a:endParaRPr lang="ko-KR" altLang="ko-KR" sz="900" b="1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537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3133</Words>
  <Application>Microsoft Office PowerPoint</Application>
  <PresentationFormat>와이드스크린</PresentationFormat>
  <Paragraphs>431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</vt:lpstr>
      <vt:lpstr>Noto Sans Light</vt:lpstr>
      <vt:lpstr>Whitney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</dc:creator>
  <cp:lastModifiedBy>821083997107</cp:lastModifiedBy>
  <cp:revision>94</cp:revision>
  <dcterms:created xsi:type="dcterms:W3CDTF">2021-09-12T11:18:19Z</dcterms:created>
  <dcterms:modified xsi:type="dcterms:W3CDTF">2021-12-14T23:11:28Z</dcterms:modified>
</cp:coreProperties>
</file>