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2" r:id="rId2"/>
    <p:sldId id="357" r:id="rId3"/>
    <p:sldId id="354" r:id="rId4"/>
    <p:sldId id="261" r:id="rId5"/>
    <p:sldId id="311" r:id="rId6"/>
    <p:sldId id="295" r:id="rId7"/>
    <p:sldId id="333" r:id="rId8"/>
    <p:sldId id="318" r:id="rId9"/>
    <p:sldId id="338" r:id="rId10"/>
    <p:sldId id="342" r:id="rId11"/>
    <p:sldId id="343" r:id="rId12"/>
    <p:sldId id="276" r:id="rId13"/>
    <p:sldId id="345" r:id="rId14"/>
    <p:sldId id="351" r:id="rId15"/>
    <p:sldId id="278" r:id="rId16"/>
    <p:sldId id="279" r:id="rId17"/>
    <p:sldId id="358" r:id="rId18"/>
    <p:sldId id="344" r:id="rId19"/>
    <p:sldId id="362" r:id="rId20"/>
    <p:sldId id="353" r:id="rId21"/>
    <p:sldId id="352" r:id="rId22"/>
    <p:sldId id="272" r:id="rId23"/>
    <p:sldId id="271" r:id="rId24"/>
    <p:sldId id="273" r:id="rId25"/>
    <p:sldId id="359" r:id="rId26"/>
    <p:sldId id="361" r:id="rId27"/>
    <p:sldId id="348" r:id="rId28"/>
    <p:sldId id="347" r:id="rId29"/>
    <p:sldId id="34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36F"/>
    <a:srgbClr val="0DCC86"/>
    <a:srgbClr val="FE615C"/>
    <a:srgbClr val="0BAB6F"/>
    <a:srgbClr val="0F1D5B"/>
    <a:srgbClr val="FFFFFF"/>
    <a:srgbClr val="6C6C6C"/>
    <a:srgbClr val="DADDE1"/>
    <a:srgbClr val="203EC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3647" autoAdjust="0"/>
  </p:normalViewPr>
  <p:slideViewPr>
    <p:cSldViewPr snapToGrid="0">
      <p:cViewPr varScale="1">
        <p:scale>
          <a:sx n="99" d="100"/>
          <a:sy n="99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77777777777771117112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784366340044664E-3"/>
          <c:y val="9.8379628135334216E-3"/>
          <c:w val="0.97415699211066797"/>
          <c:h val="0.927854939367421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76-4529-A825-76FD0B4BAE6A}"/>
                </c:ext>
              </c:extLst>
            </c:dLbl>
            <c:dLbl>
              <c:idx val="1"/>
              <c:layout>
                <c:manualLayout>
                  <c:x val="0.34536542409389731"/>
                  <c:y val="6.886573969473394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0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23</a:t>
                    </a:r>
                    <a:r>
                      <a:rPr lang="ko-KR" altLang="en-US" sz="10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만 </a:t>
                    </a:r>
                    <a:r>
                      <a:rPr lang="en-US" altLang="ko-KR" sz="1000" dirty="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3600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89110326242538"/>
                      <c:h val="7.773643193872678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B76-4529-A825-76FD0B4BAE6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76-4529-A825-76FD0B4BAE6A}"/>
                </c:ext>
              </c:extLst>
            </c:dLbl>
            <c:dLbl>
              <c:idx val="3"/>
              <c:layout>
                <c:manualLayout>
                  <c:x val="-0.14834730821651759"/>
                  <c:y val="0.5902777688120052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ko-KR" sz="100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22</a:t>
                    </a:r>
                    <a:r>
                      <a:rPr lang="ko-KR" altLang="en-US" sz="100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만 </a:t>
                    </a:r>
                    <a:r>
                      <a:rPr lang="en-US" altLang="ko-KR" sz="1000">
                        <a:solidFill>
                          <a:schemeClr val="bg2">
                            <a:lumMod val="25000"/>
                          </a:schemeClr>
                        </a:solidFill>
                      </a:rPr>
                      <a:t>4500</a:t>
                    </a:r>
                    <a:endParaRPr lang="ko-KR" altLang="en-US" sz="1000" dirty="0">
                      <a:solidFill>
                        <a:schemeClr val="bg2">
                          <a:lumMod val="25000"/>
                        </a:scheme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158777914880629E-2"/>
                      <c:h val="7.773643193872678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1B76-4529-A825-76FD0B4BAE6A}"/>
                </c:ext>
              </c:extLst>
            </c:dLbl>
            <c:dLbl>
              <c:idx val="4"/>
              <c:layout>
                <c:manualLayout>
                  <c:x val="4.6372123527993352E-2"/>
                  <c:y val="-0.24922839127617999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>
                        <a:solidFill>
                          <a:srgbClr val="0DCC86"/>
                        </a:solidFill>
                      </a:rPr>
                      <a:t>23</a:t>
                    </a:r>
                    <a:r>
                      <a:rPr lang="ko-KR" altLang="en-US" dirty="0">
                        <a:solidFill>
                          <a:srgbClr val="0DCC86"/>
                        </a:solidFill>
                      </a:rPr>
                      <a:t>만 </a:t>
                    </a:r>
                    <a:r>
                      <a:rPr lang="en-US" altLang="ko-KR" dirty="0">
                        <a:solidFill>
                          <a:srgbClr val="0DCC86"/>
                        </a:solidFill>
                      </a:rPr>
                      <a:t>4800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5572141903456836E-2"/>
                      <c:h val="7.7736431938726785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1B76-4529-A825-76FD0B4BAE6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76-4529-A825-76FD0B4BA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0.55000000000000004</c:v>
                </c:pt>
                <c:pt idx="1">
                  <c:v>0.45</c:v>
                </c:pt>
                <c:pt idx="2">
                  <c:v>0.6</c:v>
                </c:pt>
                <c:pt idx="3">
                  <c:v>0.75</c:v>
                </c:pt>
                <c:pt idx="4">
                  <c:v>0.35</c:v>
                </c:pt>
                <c:pt idx="5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B76-4529-A825-76FD0B4BA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1840384"/>
        <c:axId val="421841920"/>
      </c:lineChart>
      <c:catAx>
        <c:axId val="421840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1841920"/>
        <c:crosses val="autoZero"/>
        <c:auto val="1"/>
        <c:lblAlgn val="ctr"/>
        <c:lblOffset val="100"/>
        <c:noMultiLvlLbl val="0"/>
      </c:catAx>
      <c:valAx>
        <c:axId val="4218419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2184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0.68107</cdr:x>
      <cdr:y>0.40732</cdr:y>
    </cdr:from>
    <cdr:to>
      <cdr:x>1</cdr:x>
      <cdr:y>0.96528</cdr:y>
    </cdr:to>
    <cdr:sp macro="" textlink="">
      <cdr:nvSpPr>
        <cdr:cNvPr id="2" name="이등변 삼각형 9">
          <a:extLst xmlns:a="http://schemas.openxmlformats.org/drawingml/2006/main">
            <a:ext uri="{FF2B5EF4-FFF2-40B4-BE49-F238E27FC236}">
              <a16:creationId xmlns:a16="http://schemas.microsoft.com/office/drawing/2014/main" id="{249F6D29-DA86-479A-9B7F-59332BD709D0}"/>
            </a:ext>
          </a:extLst>
        </cdr:cNvPr>
        <cdr:cNvSpPr/>
      </cdr:nvSpPr>
      <cdr:spPr>
        <a:xfrm xmlns:a="http://schemas.openxmlformats.org/drawingml/2006/main">
          <a:off x="5954478" y="1577451"/>
          <a:ext cx="2788350" cy="2160840"/>
        </a:xfrm>
        <a:custGeom xmlns:a="http://schemas.openxmlformats.org/drawingml/2006/main">
          <a:avLst/>
          <a:gdLst>
            <a:gd name="connsiteX0" fmla="*/ 0 w 3448050"/>
            <a:gd name="connsiteY0" fmla="*/ 3461657 h 3461657"/>
            <a:gd name="connsiteX1" fmla="*/ 1724025 w 3448050"/>
            <a:gd name="connsiteY1" fmla="*/ 0 h 3461657"/>
            <a:gd name="connsiteX2" fmla="*/ 3448050 w 3448050"/>
            <a:gd name="connsiteY2" fmla="*/ 3461657 h 3461657"/>
            <a:gd name="connsiteX3" fmla="*/ 0 w 3448050"/>
            <a:gd name="connsiteY3" fmla="*/ 3461657 h 3461657"/>
            <a:gd name="connsiteX0" fmla="*/ 0 w 3448050"/>
            <a:gd name="connsiteY0" fmla="*/ 3461678 h 3461678"/>
            <a:gd name="connsiteX1" fmla="*/ 1724025 w 3448050"/>
            <a:gd name="connsiteY1" fmla="*/ 21 h 3461678"/>
            <a:gd name="connsiteX2" fmla="*/ 3448050 w 3448050"/>
            <a:gd name="connsiteY2" fmla="*/ 3461678 h 3461678"/>
            <a:gd name="connsiteX3" fmla="*/ 0 w 3448050"/>
            <a:gd name="connsiteY3" fmla="*/ 3461678 h 3461678"/>
            <a:gd name="connsiteX0" fmla="*/ 0 w 3448050"/>
            <a:gd name="connsiteY0" fmla="*/ 3461678 h 3461678"/>
            <a:gd name="connsiteX1" fmla="*/ 1724025 w 3448050"/>
            <a:gd name="connsiteY1" fmla="*/ 21 h 3461678"/>
            <a:gd name="connsiteX2" fmla="*/ 3448050 w 3448050"/>
            <a:gd name="connsiteY2" fmla="*/ 3461678 h 3461678"/>
            <a:gd name="connsiteX3" fmla="*/ 0 w 3448050"/>
            <a:gd name="connsiteY3" fmla="*/ 3461678 h 3461678"/>
            <a:gd name="connsiteX0" fmla="*/ 0 w 3448050"/>
            <a:gd name="connsiteY0" fmla="*/ 3461678 h 3461692"/>
            <a:gd name="connsiteX1" fmla="*/ 1724025 w 3448050"/>
            <a:gd name="connsiteY1" fmla="*/ 21 h 3461692"/>
            <a:gd name="connsiteX2" fmla="*/ 3448050 w 3448050"/>
            <a:gd name="connsiteY2" fmla="*/ 3461678 h 3461692"/>
            <a:gd name="connsiteX3" fmla="*/ 0 w 3448050"/>
            <a:gd name="connsiteY3" fmla="*/ 3461678 h 3461692"/>
            <a:gd name="connsiteX0" fmla="*/ 0 w 3448050"/>
            <a:gd name="connsiteY0" fmla="*/ 3461672 h 3461686"/>
            <a:gd name="connsiteX1" fmla="*/ 1724025 w 3448050"/>
            <a:gd name="connsiteY1" fmla="*/ 15 h 3461686"/>
            <a:gd name="connsiteX2" fmla="*/ 3448050 w 3448050"/>
            <a:gd name="connsiteY2" fmla="*/ 3461672 h 3461686"/>
            <a:gd name="connsiteX3" fmla="*/ 0 w 3448050"/>
            <a:gd name="connsiteY3" fmla="*/ 3461672 h 3461686"/>
            <a:gd name="connsiteX0" fmla="*/ 0 w 3448050"/>
            <a:gd name="connsiteY0" fmla="*/ 3461672 h 3461686"/>
            <a:gd name="connsiteX1" fmla="*/ 1724025 w 3448050"/>
            <a:gd name="connsiteY1" fmla="*/ 15 h 3461686"/>
            <a:gd name="connsiteX2" fmla="*/ 3448050 w 3448050"/>
            <a:gd name="connsiteY2" fmla="*/ 3461672 h 3461686"/>
            <a:gd name="connsiteX3" fmla="*/ 0 w 3448050"/>
            <a:gd name="connsiteY3" fmla="*/ 3461672 h 3461686"/>
            <a:gd name="connsiteX0" fmla="*/ 0 w 3448050"/>
            <a:gd name="connsiteY0" fmla="*/ 3461672 h 3461686"/>
            <a:gd name="connsiteX1" fmla="*/ 1724025 w 3448050"/>
            <a:gd name="connsiteY1" fmla="*/ 15 h 3461686"/>
            <a:gd name="connsiteX2" fmla="*/ 3448050 w 3448050"/>
            <a:gd name="connsiteY2" fmla="*/ 3461672 h 3461686"/>
            <a:gd name="connsiteX3" fmla="*/ 0 w 3448050"/>
            <a:gd name="connsiteY3" fmla="*/ 3461672 h 3461686"/>
            <a:gd name="connsiteX0" fmla="*/ 0 w 3448050"/>
            <a:gd name="connsiteY0" fmla="*/ 3461724 h 3461738"/>
            <a:gd name="connsiteX1" fmla="*/ 1724025 w 3448050"/>
            <a:gd name="connsiteY1" fmla="*/ 67 h 3461738"/>
            <a:gd name="connsiteX2" fmla="*/ 3448050 w 3448050"/>
            <a:gd name="connsiteY2" fmla="*/ 3461724 h 3461738"/>
            <a:gd name="connsiteX3" fmla="*/ 0 w 3448050"/>
            <a:gd name="connsiteY3" fmla="*/ 3461724 h 3461738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</a:cxnLst>
          <a:rect l="l" t="t" r="r" b="b"/>
          <a:pathLst>
            <a:path w="3448050" h="3461738">
              <a:moveTo>
                <a:pt x="0" y="3461724"/>
              </a:moveTo>
              <a:cubicBezTo>
                <a:pt x="889000" y="3469888"/>
                <a:pt x="930275" y="-17622"/>
                <a:pt x="1724025" y="67"/>
              </a:cubicBezTo>
              <a:cubicBezTo>
                <a:pt x="2470150" y="1428"/>
                <a:pt x="2549525" y="3460363"/>
                <a:pt x="3448050" y="3461724"/>
              </a:cubicBezTo>
              <a:lnTo>
                <a:pt x="0" y="3461724"/>
              </a:lnTo>
              <a:close/>
            </a:path>
          </a:pathLst>
        </a:custGeom>
        <a:solidFill xmlns:a="http://schemas.openxmlformats.org/drawingml/2006/main">
          <a:srgbClr val="A78EF1">
            <a:alpha val="80000"/>
          </a:srgb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dirty="0">
              <a:solidFill>
                <a:srgbClr val="FE615C"/>
              </a:solidFill>
            </a:rPr>
            <a:t>2020</a:t>
          </a:r>
          <a:endParaRPr lang="ko-KR" altLang="en-US" dirty="0">
            <a:solidFill>
              <a:srgbClr val="FE615C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ACB54-778E-4557-9934-FD89C7F19CF6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E8D22-5925-44E3-911F-8AB8B2EE7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맞춤케어를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원하는 그룹은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세정력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(35%),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머리결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(22.6%),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두피자극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(21.8%)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가지를 중심으로 비교적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다양한 요인을 고려함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맞춤케어를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원하지 않는 그룹은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세정력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(39%)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을 가장 중요시하며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맞춤케어를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원하는 그룹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(1.6%)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보다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가격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(3.6%)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을 중요시함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D22-5925-44E3-911F-8AB8B2EE7C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2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D22-5925-44E3-911F-8AB8B2EE7C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44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D22-5925-44E3-911F-8AB8B2EE7C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6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E8D22-5925-44E3-911F-8AB8B2EE7C9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BD1C6-12E0-4D6E-ADCA-BED31CF05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A221A-8182-4E87-8AEC-98F061BA7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95AF0-CD67-4C88-9C95-DF2A15C9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323F3-1273-464F-A34C-DECBA88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74DCB-2E84-4E14-A60D-79715CD4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13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3A775-4B36-4C34-833B-CFC614F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B7E833-4913-49D7-8DC1-89EAB782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CEAFF-24FB-4621-A793-D6CFDD23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712B4-D1DE-4B08-AB84-2EF11467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9933F-5558-4660-9FC7-66E76B04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32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6C47DE-08C4-42DF-8472-449E717D6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937B8-DB97-4DD9-9175-CD42350D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6D6D-7E1D-4FBD-8074-B02CB960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822F7-3999-4919-A569-89DE9F0C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9DC4A-B0D8-4B2F-92B8-C138A92B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56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E4BE086-3DB5-4339-817C-3697C83668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7185" y="1300164"/>
            <a:ext cx="4348480" cy="555783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79E02-2357-4A0A-BDC9-5B9CA157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08E68-820C-47DC-8A8A-11A57776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9DB86-4F2D-49CA-9FC8-026FB708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09113-3743-456A-BC9D-7F2FF17C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9371A3-EB21-4ABE-8D5D-BB11475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9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A8FDD-9A16-4D12-85DE-18664854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EAB9C-0B8C-4E89-8A06-1A93F3B9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756F-218F-49B2-9D59-6C71E00B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F2D4F-D9AA-4097-B093-6C5C9C66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4D770-C1A5-4E2C-82C4-282FD63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8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01C62-0577-487D-BED0-91079AEE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01E9B1-B2D5-4303-9B68-58DBD7F2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E93EAB-84AF-44FA-8520-7DB697DB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1960F-4AA1-4910-9747-65F00614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96FE6-C80C-49A4-99DE-A5365650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D1538-9D2D-423B-9446-B8FACC47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02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D22B-9D4D-4E45-83C3-65B908EE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0DA0E-F9C7-4449-B89A-2F60C635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5FDDB-C844-401F-ADBB-D3D9557E5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37EA43-5598-4740-8DCB-C992DAEA5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73214-7D1F-447C-BE5B-C0625296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41994-91B6-408B-AF63-57FF7522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025DF5-8E42-4FB8-A00C-275E019A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505826-30CA-4666-92DA-138B436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373C-DD01-4759-A5D4-1A51D36B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F9F159-7234-4ED9-AF14-55820F2C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D0C9E5-60A8-4A8F-B4BE-A926ECC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7D73B-71FA-4052-A843-CEC8694E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1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D1EAB4-C2E2-4A8B-8042-9270AF9B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CF86D2-99BB-4BDA-B6B7-E3A9B5E9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7E962-7161-4734-A7ED-6ACA2488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6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DCF08-5E1A-4C2F-9E85-72AFF83E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030B0-FDE9-4BD7-AF21-0787824E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5155E-4873-4FF9-B2B2-B1AB90D3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4B678-4162-45F5-ACF5-8D497101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5271F-C0CD-447B-A13A-34E2C8C1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3435D-5F35-4CAD-84B2-00D38D84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ACB87-DE89-4BB7-85E4-1D7D277D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D274A-D9CC-44F0-8420-E60FF72F0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8A28F1-251E-446D-B473-284EBAF8B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E600FD-299F-414C-BA4A-B2842550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F8B9F-2BD7-41E5-BC62-79B04652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4540D-D854-46EB-9A9A-F66CBCA6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589CB5-54E9-44E1-8046-C1B60D8E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B696E9-4ABD-4FCE-A21E-7B4134E4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9C30-9315-4247-AC0C-FF70CB5EE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85E0-9973-4208-AAF4-A94BE7DECAFF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AEB64-D8AE-46A6-820B-B58820C80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149B1-A771-468C-9BC0-E6627AAB9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C064-2117-49C3-9A5B-706CC622B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6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This Is What Your Hectic Life Is Costing You">
            <a:extLst>
              <a:ext uri="{FF2B5EF4-FFF2-40B4-BE49-F238E27FC236}">
                <a16:creationId xmlns:a16="http://schemas.microsoft.com/office/drawing/2014/main" id="{8668427E-B75E-45E0-9163-980F7770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9058"/>
            <a:ext cx="12192000" cy="91403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91380-13F0-4F51-8B0A-251C8DF383FA}"/>
              </a:ext>
            </a:extLst>
          </p:cNvPr>
          <p:cNvSpPr/>
          <p:nvPr/>
        </p:nvSpPr>
        <p:spPr>
          <a:xfrm>
            <a:off x="-215020" y="-329500"/>
            <a:ext cx="12483220" cy="7339900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 w="28575"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53425"/>
                      <a:gd name="connsiteY0" fmla="*/ 0 h 5286375"/>
                      <a:gd name="connsiteX1" fmla="*/ 513139 w 8353425"/>
                      <a:gd name="connsiteY1" fmla="*/ 0 h 5286375"/>
                      <a:gd name="connsiteX2" fmla="*/ 859209 w 8353425"/>
                      <a:gd name="connsiteY2" fmla="*/ 0 h 5286375"/>
                      <a:gd name="connsiteX3" fmla="*/ 1622951 w 8353425"/>
                      <a:gd name="connsiteY3" fmla="*/ 0 h 5286375"/>
                      <a:gd name="connsiteX4" fmla="*/ 2136090 w 8353425"/>
                      <a:gd name="connsiteY4" fmla="*/ 0 h 5286375"/>
                      <a:gd name="connsiteX5" fmla="*/ 2649229 w 8353425"/>
                      <a:gd name="connsiteY5" fmla="*/ 0 h 5286375"/>
                      <a:gd name="connsiteX6" fmla="*/ 3412971 w 8353425"/>
                      <a:gd name="connsiteY6" fmla="*/ 0 h 5286375"/>
                      <a:gd name="connsiteX7" fmla="*/ 3842576 w 8353425"/>
                      <a:gd name="connsiteY7" fmla="*/ 0 h 5286375"/>
                      <a:gd name="connsiteX8" fmla="*/ 4606317 w 8353425"/>
                      <a:gd name="connsiteY8" fmla="*/ 0 h 5286375"/>
                      <a:gd name="connsiteX9" fmla="*/ 5370059 w 8353425"/>
                      <a:gd name="connsiteY9" fmla="*/ 0 h 5286375"/>
                      <a:gd name="connsiteX10" fmla="*/ 5966732 w 8353425"/>
                      <a:gd name="connsiteY10" fmla="*/ 0 h 5286375"/>
                      <a:gd name="connsiteX11" fmla="*/ 6730474 w 8353425"/>
                      <a:gd name="connsiteY11" fmla="*/ 0 h 5286375"/>
                      <a:gd name="connsiteX12" fmla="*/ 7243613 w 8353425"/>
                      <a:gd name="connsiteY12" fmla="*/ 0 h 5286375"/>
                      <a:gd name="connsiteX13" fmla="*/ 7756752 w 8353425"/>
                      <a:gd name="connsiteY13" fmla="*/ 0 h 5286375"/>
                      <a:gd name="connsiteX14" fmla="*/ 8353425 w 8353425"/>
                      <a:gd name="connsiteY14" fmla="*/ 0 h 5286375"/>
                      <a:gd name="connsiteX15" fmla="*/ 8353425 w 8353425"/>
                      <a:gd name="connsiteY15" fmla="*/ 534511 h 5286375"/>
                      <a:gd name="connsiteX16" fmla="*/ 8353425 w 8353425"/>
                      <a:gd name="connsiteY16" fmla="*/ 1121886 h 5286375"/>
                      <a:gd name="connsiteX17" fmla="*/ 8353425 w 8353425"/>
                      <a:gd name="connsiteY17" fmla="*/ 1762125 h 5286375"/>
                      <a:gd name="connsiteX18" fmla="*/ 8353425 w 8353425"/>
                      <a:gd name="connsiteY18" fmla="*/ 2402364 h 5286375"/>
                      <a:gd name="connsiteX19" fmla="*/ 8353425 w 8353425"/>
                      <a:gd name="connsiteY19" fmla="*/ 3042602 h 5286375"/>
                      <a:gd name="connsiteX20" fmla="*/ 8353425 w 8353425"/>
                      <a:gd name="connsiteY20" fmla="*/ 3471386 h 5286375"/>
                      <a:gd name="connsiteX21" fmla="*/ 8353425 w 8353425"/>
                      <a:gd name="connsiteY21" fmla="*/ 3953034 h 5286375"/>
                      <a:gd name="connsiteX22" fmla="*/ 8353425 w 8353425"/>
                      <a:gd name="connsiteY22" fmla="*/ 4593273 h 5286375"/>
                      <a:gd name="connsiteX23" fmla="*/ 8353425 w 8353425"/>
                      <a:gd name="connsiteY23" fmla="*/ 5286375 h 5286375"/>
                      <a:gd name="connsiteX24" fmla="*/ 7923820 w 8353425"/>
                      <a:gd name="connsiteY24" fmla="*/ 5286375 h 5286375"/>
                      <a:gd name="connsiteX25" fmla="*/ 7577750 w 8353425"/>
                      <a:gd name="connsiteY25" fmla="*/ 5286375 h 5286375"/>
                      <a:gd name="connsiteX26" fmla="*/ 7231679 w 8353425"/>
                      <a:gd name="connsiteY26" fmla="*/ 5286375 h 5286375"/>
                      <a:gd name="connsiteX27" fmla="*/ 6635006 w 8353425"/>
                      <a:gd name="connsiteY27" fmla="*/ 5286375 h 5286375"/>
                      <a:gd name="connsiteX28" fmla="*/ 6205401 w 8353425"/>
                      <a:gd name="connsiteY28" fmla="*/ 5286375 h 5286375"/>
                      <a:gd name="connsiteX29" fmla="*/ 5525194 w 8353425"/>
                      <a:gd name="connsiteY29" fmla="*/ 5286375 h 5286375"/>
                      <a:gd name="connsiteX30" fmla="*/ 5095589 w 8353425"/>
                      <a:gd name="connsiteY30" fmla="*/ 5286375 h 5286375"/>
                      <a:gd name="connsiteX31" fmla="*/ 4415382 w 8353425"/>
                      <a:gd name="connsiteY31" fmla="*/ 5286375 h 5286375"/>
                      <a:gd name="connsiteX32" fmla="*/ 4069311 w 8353425"/>
                      <a:gd name="connsiteY32" fmla="*/ 5286375 h 5286375"/>
                      <a:gd name="connsiteX33" fmla="*/ 3389104 w 8353425"/>
                      <a:gd name="connsiteY33" fmla="*/ 5286375 h 5286375"/>
                      <a:gd name="connsiteX34" fmla="*/ 2959499 w 8353425"/>
                      <a:gd name="connsiteY34" fmla="*/ 5286375 h 5286375"/>
                      <a:gd name="connsiteX35" fmla="*/ 2613429 w 8353425"/>
                      <a:gd name="connsiteY35" fmla="*/ 5286375 h 5286375"/>
                      <a:gd name="connsiteX36" fmla="*/ 2183824 w 8353425"/>
                      <a:gd name="connsiteY36" fmla="*/ 5286375 h 5286375"/>
                      <a:gd name="connsiteX37" fmla="*/ 1503617 w 8353425"/>
                      <a:gd name="connsiteY37" fmla="*/ 5286375 h 5286375"/>
                      <a:gd name="connsiteX38" fmla="*/ 1074012 w 8353425"/>
                      <a:gd name="connsiteY38" fmla="*/ 5286375 h 5286375"/>
                      <a:gd name="connsiteX39" fmla="*/ 727941 w 8353425"/>
                      <a:gd name="connsiteY39" fmla="*/ 5286375 h 5286375"/>
                      <a:gd name="connsiteX40" fmla="*/ 0 w 8353425"/>
                      <a:gd name="connsiteY40" fmla="*/ 5286375 h 5286375"/>
                      <a:gd name="connsiteX41" fmla="*/ 0 w 8353425"/>
                      <a:gd name="connsiteY41" fmla="*/ 4751864 h 5286375"/>
                      <a:gd name="connsiteX42" fmla="*/ 0 w 8353425"/>
                      <a:gd name="connsiteY42" fmla="*/ 4323080 h 5286375"/>
                      <a:gd name="connsiteX43" fmla="*/ 0 w 8353425"/>
                      <a:gd name="connsiteY43" fmla="*/ 3735705 h 5286375"/>
                      <a:gd name="connsiteX44" fmla="*/ 0 w 8353425"/>
                      <a:gd name="connsiteY44" fmla="*/ 3254058 h 5286375"/>
                      <a:gd name="connsiteX45" fmla="*/ 0 w 8353425"/>
                      <a:gd name="connsiteY45" fmla="*/ 2666683 h 5286375"/>
                      <a:gd name="connsiteX46" fmla="*/ 0 w 8353425"/>
                      <a:gd name="connsiteY46" fmla="*/ 2079308 h 5286375"/>
                      <a:gd name="connsiteX47" fmla="*/ 0 w 8353425"/>
                      <a:gd name="connsiteY47" fmla="*/ 1491932 h 5286375"/>
                      <a:gd name="connsiteX48" fmla="*/ 0 w 8353425"/>
                      <a:gd name="connsiteY48" fmla="*/ 904557 h 5286375"/>
                      <a:gd name="connsiteX49" fmla="*/ 0 w 8353425"/>
                      <a:gd name="connsiteY49" fmla="*/ 0 h 52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8353425" h="5286375" extrusionOk="0">
                        <a:moveTo>
                          <a:pt x="0" y="0"/>
                        </a:moveTo>
                        <a:cubicBezTo>
                          <a:pt x="145689" y="-17937"/>
                          <a:pt x="356919" y="49073"/>
                          <a:pt x="513139" y="0"/>
                        </a:cubicBezTo>
                        <a:cubicBezTo>
                          <a:pt x="669359" y="-49073"/>
                          <a:pt x="717457" y="32202"/>
                          <a:pt x="859209" y="0"/>
                        </a:cubicBezTo>
                        <a:cubicBezTo>
                          <a:pt x="1000961" y="-32202"/>
                          <a:pt x="1410832" y="5032"/>
                          <a:pt x="1622951" y="0"/>
                        </a:cubicBezTo>
                        <a:cubicBezTo>
                          <a:pt x="1835070" y="-5032"/>
                          <a:pt x="1892901" y="37047"/>
                          <a:pt x="2136090" y="0"/>
                        </a:cubicBezTo>
                        <a:cubicBezTo>
                          <a:pt x="2379279" y="-37047"/>
                          <a:pt x="2514308" y="18262"/>
                          <a:pt x="2649229" y="0"/>
                        </a:cubicBezTo>
                        <a:cubicBezTo>
                          <a:pt x="2784150" y="-18262"/>
                          <a:pt x="3035168" y="9906"/>
                          <a:pt x="3412971" y="0"/>
                        </a:cubicBezTo>
                        <a:cubicBezTo>
                          <a:pt x="3790774" y="-9906"/>
                          <a:pt x="3748910" y="49687"/>
                          <a:pt x="3842576" y="0"/>
                        </a:cubicBezTo>
                        <a:cubicBezTo>
                          <a:pt x="3936243" y="-49687"/>
                          <a:pt x="4344795" y="68769"/>
                          <a:pt x="4606317" y="0"/>
                        </a:cubicBezTo>
                        <a:cubicBezTo>
                          <a:pt x="4867839" y="-68769"/>
                          <a:pt x="5135145" y="34887"/>
                          <a:pt x="5370059" y="0"/>
                        </a:cubicBezTo>
                        <a:cubicBezTo>
                          <a:pt x="5604973" y="-34887"/>
                          <a:pt x="5759087" y="4096"/>
                          <a:pt x="5966732" y="0"/>
                        </a:cubicBezTo>
                        <a:cubicBezTo>
                          <a:pt x="6174377" y="-4096"/>
                          <a:pt x="6469974" y="42134"/>
                          <a:pt x="6730474" y="0"/>
                        </a:cubicBezTo>
                        <a:cubicBezTo>
                          <a:pt x="6990974" y="-42134"/>
                          <a:pt x="7138989" y="8025"/>
                          <a:pt x="7243613" y="0"/>
                        </a:cubicBezTo>
                        <a:cubicBezTo>
                          <a:pt x="7348237" y="-8025"/>
                          <a:pt x="7596238" y="11940"/>
                          <a:pt x="7756752" y="0"/>
                        </a:cubicBezTo>
                        <a:cubicBezTo>
                          <a:pt x="7917266" y="-11940"/>
                          <a:pt x="8056905" y="64603"/>
                          <a:pt x="8353425" y="0"/>
                        </a:cubicBezTo>
                        <a:cubicBezTo>
                          <a:pt x="8415892" y="162069"/>
                          <a:pt x="8323204" y="370582"/>
                          <a:pt x="8353425" y="534511"/>
                        </a:cubicBezTo>
                        <a:cubicBezTo>
                          <a:pt x="8383646" y="698440"/>
                          <a:pt x="8300391" y="999552"/>
                          <a:pt x="8353425" y="1121886"/>
                        </a:cubicBezTo>
                        <a:cubicBezTo>
                          <a:pt x="8406459" y="1244221"/>
                          <a:pt x="8316053" y="1454525"/>
                          <a:pt x="8353425" y="1762125"/>
                        </a:cubicBezTo>
                        <a:cubicBezTo>
                          <a:pt x="8390797" y="2069725"/>
                          <a:pt x="8278807" y="2253994"/>
                          <a:pt x="8353425" y="2402364"/>
                        </a:cubicBezTo>
                        <a:cubicBezTo>
                          <a:pt x="8428043" y="2550734"/>
                          <a:pt x="8326217" y="2890604"/>
                          <a:pt x="8353425" y="3042602"/>
                        </a:cubicBezTo>
                        <a:cubicBezTo>
                          <a:pt x="8380633" y="3194600"/>
                          <a:pt x="8309540" y="3352844"/>
                          <a:pt x="8353425" y="3471386"/>
                        </a:cubicBezTo>
                        <a:cubicBezTo>
                          <a:pt x="8397310" y="3589928"/>
                          <a:pt x="8307721" y="3719976"/>
                          <a:pt x="8353425" y="3953034"/>
                        </a:cubicBezTo>
                        <a:cubicBezTo>
                          <a:pt x="8399129" y="4186092"/>
                          <a:pt x="8298591" y="4301871"/>
                          <a:pt x="8353425" y="4593273"/>
                        </a:cubicBezTo>
                        <a:cubicBezTo>
                          <a:pt x="8408259" y="4884675"/>
                          <a:pt x="8338493" y="5110412"/>
                          <a:pt x="8353425" y="5286375"/>
                        </a:cubicBezTo>
                        <a:cubicBezTo>
                          <a:pt x="8223719" y="5286600"/>
                          <a:pt x="8031631" y="5286182"/>
                          <a:pt x="7923820" y="5286375"/>
                        </a:cubicBezTo>
                        <a:cubicBezTo>
                          <a:pt x="7816009" y="5286568"/>
                          <a:pt x="7694930" y="5257499"/>
                          <a:pt x="7577750" y="5286375"/>
                        </a:cubicBezTo>
                        <a:cubicBezTo>
                          <a:pt x="7460570" y="5315251"/>
                          <a:pt x="7314975" y="5258765"/>
                          <a:pt x="7231679" y="5286375"/>
                        </a:cubicBezTo>
                        <a:cubicBezTo>
                          <a:pt x="7148383" y="5313985"/>
                          <a:pt x="6871438" y="5267148"/>
                          <a:pt x="6635006" y="5286375"/>
                        </a:cubicBezTo>
                        <a:cubicBezTo>
                          <a:pt x="6398574" y="5305602"/>
                          <a:pt x="6353682" y="5284865"/>
                          <a:pt x="6205401" y="5286375"/>
                        </a:cubicBezTo>
                        <a:cubicBezTo>
                          <a:pt x="6057120" y="5287885"/>
                          <a:pt x="5832074" y="5247754"/>
                          <a:pt x="5525194" y="5286375"/>
                        </a:cubicBezTo>
                        <a:cubicBezTo>
                          <a:pt x="5218314" y="5324996"/>
                          <a:pt x="5181688" y="5285852"/>
                          <a:pt x="5095589" y="5286375"/>
                        </a:cubicBezTo>
                        <a:cubicBezTo>
                          <a:pt x="5009490" y="5286898"/>
                          <a:pt x="4731734" y="5258268"/>
                          <a:pt x="4415382" y="5286375"/>
                        </a:cubicBezTo>
                        <a:cubicBezTo>
                          <a:pt x="4099030" y="5314482"/>
                          <a:pt x="4157214" y="5278240"/>
                          <a:pt x="4069311" y="5286375"/>
                        </a:cubicBezTo>
                        <a:cubicBezTo>
                          <a:pt x="3981408" y="5294510"/>
                          <a:pt x="3560877" y="5229101"/>
                          <a:pt x="3389104" y="5286375"/>
                        </a:cubicBezTo>
                        <a:cubicBezTo>
                          <a:pt x="3217331" y="5343649"/>
                          <a:pt x="3170173" y="5284893"/>
                          <a:pt x="2959499" y="5286375"/>
                        </a:cubicBezTo>
                        <a:cubicBezTo>
                          <a:pt x="2748826" y="5287857"/>
                          <a:pt x="2720907" y="5258462"/>
                          <a:pt x="2613429" y="5286375"/>
                        </a:cubicBezTo>
                        <a:cubicBezTo>
                          <a:pt x="2505951" y="5314288"/>
                          <a:pt x="2381485" y="5248753"/>
                          <a:pt x="2183824" y="5286375"/>
                        </a:cubicBezTo>
                        <a:cubicBezTo>
                          <a:pt x="1986163" y="5323997"/>
                          <a:pt x="1687593" y="5258250"/>
                          <a:pt x="1503617" y="5286375"/>
                        </a:cubicBezTo>
                        <a:cubicBezTo>
                          <a:pt x="1319641" y="5314500"/>
                          <a:pt x="1200541" y="5252544"/>
                          <a:pt x="1074012" y="5286375"/>
                        </a:cubicBezTo>
                        <a:cubicBezTo>
                          <a:pt x="947483" y="5320206"/>
                          <a:pt x="859573" y="5270028"/>
                          <a:pt x="727941" y="5286375"/>
                        </a:cubicBezTo>
                        <a:cubicBezTo>
                          <a:pt x="596309" y="5302722"/>
                          <a:pt x="253015" y="5286163"/>
                          <a:pt x="0" y="5286375"/>
                        </a:cubicBezTo>
                        <a:cubicBezTo>
                          <a:pt x="-47673" y="5019539"/>
                          <a:pt x="44781" y="5008939"/>
                          <a:pt x="0" y="4751864"/>
                        </a:cubicBezTo>
                        <a:cubicBezTo>
                          <a:pt x="-44781" y="4494789"/>
                          <a:pt x="14655" y="4536485"/>
                          <a:pt x="0" y="4323080"/>
                        </a:cubicBezTo>
                        <a:cubicBezTo>
                          <a:pt x="-14655" y="4109675"/>
                          <a:pt x="29669" y="3855606"/>
                          <a:pt x="0" y="3735705"/>
                        </a:cubicBezTo>
                        <a:cubicBezTo>
                          <a:pt x="-29669" y="3615805"/>
                          <a:pt x="41754" y="3418731"/>
                          <a:pt x="0" y="3254058"/>
                        </a:cubicBezTo>
                        <a:cubicBezTo>
                          <a:pt x="-41754" y="3089385"/>
                          <a:pt x="17298" y="2794274"/>
                          <a:pt x="0" y="2666683"/>
                        </a:cubicBezTo>
                        <a:cubicBezTo>
                          <a:pt x="-17298" y="2539093"/>
                          <a:pt x="30030" y="2228320"/>
                          <a:pt x="0" y="2079308"/>
                        </a:cubicBezTo>
                        <a:cubicBezTo>
                          <a:pt x="-30030" y="1930297"/>
                          <a:pt x="6572" y="1636267"/>
                          <a:pt x="0" y="1491932"/>
                        </a:cubicBezTo>
                        <a:cubicBezTo>
                          <a:pt x="-6572" y="1347597"/>
                          <a:pt x="24788" y="1186316"/>
                          <a:pt x="0" y="904557"/>
                        </a:cubicBezTo>
                        <a:cubicBezTo>
                          <a:pt x="-24788" y="622798"/>
                          <a:pt x="9979" y="4142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4134D1D-87B7-423E-B298-84DA02455A23}"/>
              </a:ext>
            </a:extLst>
          </p:cNvPr>
          <p:cNvSpPr/>
          <p:nvPr/>
        </p:nvSpPr>
        <p:spPr>
          <a:xfrm rot="5400000">
            <a:off x="3861324" y="6085665"/>
            <a:ext cx="201440" cy="151814"/>
          </a:xfrm>
          <a:prstGeom prst="triangle">
            <a:avLst/>
          </a:prstGeom>
          <a:solidFill>
            <a:srgbClr val="0BA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BF109C-5A47-4ABA-89CC-531D1CC30FCC}"/>
              </a:ext>
            </a:extLst>
          </p:cNvPr>
          <p:cNvSpPr/>
          <p:nvPr/>
        </p:nvSpPr>
        <p:spPr>
          <a:xfrm>
            <a:off x="4287246" y="5994565"/>
            <a:ext cx="4320166" cy="3266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1" dirty="0">
                <a:solidFill>
                  <a:schemeClr val="accent3">
                    <a:lumMod val="50000"/>
                  </a:schemeClr>
                </a:solidFill>
              </a:rPr>
              <a:t>3 TEAM   </a:t>
            </a:r>
            <a:r>
              <a:rPr lang="ko-KR" altLang="en-US" sz="1200" b="1" i="1" dirty="0">
                <a:solidFill>
                  <a:schemeClr val="accent3">
                    <a:lumMod val="50000"/>
                  </a:schemeClr>
                </a:solidFill>
              </a:rPr>
              <a:t>박은혜  </a:t>
            </a:r>
            <a:r>
              <a:rPr lang="ko-KR" altLang="en-US" sz="1200" b="1" i="1" dirty="0" err="1">
                <a:solidFill>
                  <a:schemeClr val="accent3">
                    <a:lumMod val="50000"/>
                  </a:schemeClr>
                </a:solidFill>
              </a:rPr>
              <a:t>서한희</a:t>
            </a:r>
            <a:r>
              <a:rPr lang="ko-KR" altLang="en-US" sz="1200" b="1" i="1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ko-KR" altLang="en-US" sz="1200" b="1" i="1" dirty="0" err="1">
                <a:solidFill>
                  <a:schemeClr val="accent3">
                    <a:lumMod val="50000"/>
                  </a:schemeClr>
                </a:solidFill>
              </a:rPr>
              <a:t>송하빈</a:t>
            </a:r>
            <a:r>
              <a:rPr lang="ko-KR" altLang="en-US" sz="1200" b="1" i="1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ko-KR" altLang="en-US" sz="1200" b="1" i="1" dirty="0" err="1">
                <a:solidFill>
                  <a:schemeClr val="accent3">
                    <a:lumMod val="50000"/>
                  </a:schemeClr>
                </a:solidFill>
              </a:rPr>
              <a:t>원태찬</a:t>
            </a:r>
            <a:r>
              <a:rPr lang="ko-KR" altLang="en-US" sz="1200" b="1" i="1" dirty="0">
                <a:solidFill>
                  <a:schemeClr val="accent3">
                    <a:lumMod val="50000"/>
                  </a:schemeClr>
                </a:solidFill>
              </a:rPr>
              <a:t>  조유경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03029B-11CB-4399-ABEC-D6F291F4E3AB}"/>
              </a:ext>
            </a:extLst>
          </p:cNvPr>
          <p:cNvSpPr/>
          <p:nvPr/>
        </p:nvSpPr>
        <p:spPr>
          <a:xfrm>
            <a:off x="8359066" y="3618709"/>
            <a:ext cx="17025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BUSY</a:t>
            </a:r>
            <a:r>
              <a:rPr lang="ko-KR" altLang="en-US" sz="1400" b="1" dirty="0">
                <a:solidFill>
                  <a:prstClr val="white"/>
                </a:solidFill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</a:rPr>
              <a:t>LIFE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BE7171-6908-4382-A685-EDBAAAC72628}"/>
              </a:ext>
            </a:extLst>
          </p:cNvPr>
          <p:cNvGrpSpPr/>
          <p:nvPr/>
        </p:nvGrpSpPr>
        <p:grpSpPr>
          <a:xfrm>
            <a:off x="7191627" y="3674624"/>
            <a:ext cx="1110914" cy="303668"/>
            <a:chOff x="9786551" y="2297185"/>
            <a:chExt cx="1349650" cy="368926"/>
          </a:xfrm>
        </p:grpSpPr>
        <p:sp>
          <p:nvSpPr>
            <p:cNvPr id="28" name="모서리가 둥근 직사각형 32">
              <a:extLst>
                <a:ext uri="{FF2B5EF4-FFF2-40B4-BE49-F238E27FC236}">
                  <a16:creationId xmlns:a16="http://schemas.microsoft.com/office/drawing/2014/main" id="{BFEEB032-9891-403A-90D0-CFDDB13051E0}"/>
                </a:ext>
              </a:extLst>
            </p:cNvPr>
            <p:cNvSpPr/>
            <p:nvPr/>
          </p:nvSpPr>
          <p:spPr>
            <a:xfrm>
              <a:off x="9786551" y="2302476"/>
              <a:ext cx="1349650" cy="35834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   Off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D12FD-3D5A-4096-876E-39E22AD5668A}"/>
                </a:ext>
              </a:extLst>
            </p:cNvPr>
            <p:cNvSpPr/>
            <p:nvPr/>
          </p:nvSpPr>
          <p:spPr>
            <a:xfrm>
              <a:off x="9786551" y="2297185"/>
              <a:ext cx="368926" cy="368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23909-5624-46EE-AB20-7856C4D2AACC}"/>
              </a:ext>
            </a:extLst>
          </p:cNvPr>
          <p:cNvSpPr/>
          <p:nvPr/>
        </p:nvSpPr>
        <p:spPr>
          <a:xfrm>
            <a:off x="10787870" y="3633474"/>
            <a:ext cx="170259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SCALP CARE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7FF6F04-C7C9-4AE3-84B2-83A4FB311524}"/>
              </a:ext>
            </a:extLst>
          </p:cNvPr>
          <p:cNvGrpSpPr/>
          <p:nvPr/>
        </p:nvGrpSpPr>
        <p:grpSpPr>
          <a:xfrm>
            <a:off x="9601382" y="3689389"/>
            <a:ext cx="1132343" cy="303668"/>
            <a:chOff x="9786551" y="2297185"/>
            <a:chExt cx="1375684" cy="368926"/>
          </a:xfrm>
        </p:grpSpPr>
        <p:sp>
          <p:nvSpPr>
            <p:cNvPr id="32" name="모서리가 둥근 직사각형 40">
              <a:extLst>
                <a:ext uri="{FF2B5EF4-FFF2-40B4-BE49-F238E27FC236}">
                  <a16:creationId xmlns:a16="http://schemas.microsoft.com/office/drawing/2014/main" id="{16FAE126-8BD6-4B7F-AEA4-205AB8223BCB}"/>
                </a:ext>
              </a:extLst>
            </p:cNvPr>
            <p:cNvSpPr/>
            <p:nvPr/>
          </p:nvSpPr>
          <p:spPr>
            <a:xfrm>
              <a:off x="9786551" y="2302476"/>
              <a:ext cx="1349650" cy="358346"/>
            </a:xfrm>
            <a:prstGeom prst="roundRect">
              <a:avLst>
                <a:gd name="adj" fmla="val 50000"/>
              </a:avLst>
            </a:prstGeom>
            <a:solidFill>
              <a:srgbClr val="FE61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prstClr val="white"/>
                  </a:solidFill>
                </a:rPr>
                <a:t>   On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900BA09-892C-4F17-B766-F65CC528A39C}"/>
                </a:ext>
              </a:extLst>
            </p:cNvPr>
            <p:cNvSpPr/>
            <p:nvPr/>
          </p:nvSpPr>
          <p:spPr>
            <a:xfrm>
              <a:off x="10793309" y="2297185"/>
              <a:ext cx="368926" cy="3689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47D3F16-4725-4A62-A6BC-0084F5EA0D15}"/>
              </a:ext>
            </a:extLst>
          </p:cNvPr>
          <p:cNvSpPr/>
          <p:nvPr/>
        </p:nvSpPr>
        <p:spPr>
          <a:xfrm>
            <a:off x="838676" y="3029850"/>
            <a:ext cx="5809012" cy="985474"/>
          </a:xfrm>
          <a:prstGeom prst="rect">
            <a:avLst/>
          </a:prstGeom>
          <a:gradFill>
            <a:gsLst>
              <a:gs pos="18000">
                <a:srgbClr val="203EC6">
                  <a:lumMod val="56000"/>
                </a:srgbClr>
              </a:gs>
              <a:gs pos="67000">
                <a:srgbClr val="203EC6">
                  <a:lumMod val="71000"/>
                </a:srgbClr>
              </a:gs>
            </a:gsLst>
            <a:lin ang="5400000" scaled="1"/>
          </a:gradFill>
          <a:ln w="28575"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353425"/>
                      <a:gd name="connsiteY0" fmla="*/ 0 h 5286375"/>
                      <a:gd name="connsiteX1" fmla="*/ 513139 w 8353425"/>
                      <a:gd name="connsiteY1" fmla="*/ 0 h 5286375"/>
                      <a:gd name="connsiteX2" fmla="*/ 859209 w 8353425"/>
                      <a:gd name="connsiteY2" fmla="*/ 0 h 5286375"/>
                      <a:gd name="connsiteX3" fmla="*/ 1622951 w 8353425"/>
                      <a:gd name="connsiteY3" fmla="*/ 0 h 5286375"/>
                      <a:gd name="connsiteX4" fmla="*/ 2136090 w 8353425"/>
                      <a:gd name="connsiteY4" fmla="*/ 0 h 5286375"/>
                      <a:gd name="connsiteX5" fmla="*/ 2649229 w 8353425"/>
                      <a:gd name="connsiteY5" fmla="*/ 0 h 5286375"/>
                      <a:gd name="connsiteX6" fmla="*/ 3412971 w 8353425"/>
                      <a:gd name="connsiteY6" fmla="*/ 0 h 5286375"/>
                      <a:gd name="connsiteX7" fmla="*/ 3842576 w 8353425"/>
                      <a:gd name="connsiteY7" fmla="*/ 0 h 5286375"/>
                      <a:gd name="connsiteX8" fmla="*/ 4606317 w 8353425"/>
                      <a:gd name="connsiteY8" fmla="*/ 0 h 5286375"/>
                      <a:gd name="connsiteX9" fmla="*/ 5370059 w 8353425"/>
                      <a:gd name="connsiteY9" fmla="*/ 0 h 5286375"/>
                      <a:gd name="connsiteX10" fmla="*/ 5966732 w 8353425"/>
                      <a:gd name="connsiteY10" fmla="*/ 0 h 5286375"/>
                      <a:gd name="connsiteX11" fmla="*/ 6730474 w 8353425"/>
                      <a:gd name="connsiteY11" fmla="*/ 0 h 5286375"/>
                      <a:gd name="connsiteX12" fmla="*/ 7243613 w 8353425"/>
                      <a:gd name="connsiteY12" fmla="*/ 0 h 5286375"/>
                      <a:gd name="connsiteX13" fmla="*/ 7756752 w 8353425"/>
                      <a:gd name="connsiteY13" fmla="*/ 0 h 5286375"/>
                      <a:gd name="connsiteX14" fmla="*/ 8353425 w 8353425"/>
                      <a:gd name="connsiteY14" fmla="*/ 0 h 5286375"/>
                      <a:gd name="connsiteX15" fmla="*/ 8353425 w 8353425"/>
                      <a:gd name="connsiteY15" fmla="*/ 534511 h 5286375"/>
                      <a:gd name="connsiteX16" fmla="*/ 8353425 w 8353425"/>
                      <a:gd name="connsiteY16" fmla="*/ 1121886 h 5286375"/>
                      <a:gd name="connsiteX17" fmla="*/ 8353425 w 8353425"/>
                      <a:gd name="connsiteY17" fmla="*/ 1762125 h 5286375"/>
                      <a:gd name="connsiteX18" fmla="*/ 8353425 w 8353425"/>
                      <a:gd name="connsiteY18" fmla="*/ 2402364 h 5286375"/>
                      <a:gd name="connsiteX19" fmla="*/ 8353425 w 8353425"/>
                      <a:gd name="connsiteY19" fmla="*/ 3042602 h 5286375"/>
                      <a:gd name="connsiteX20" fmla="*/ 8353425 w 8353425"/>
                      <a:gd name="connsiteY20" fmla="*/ 3471386 h 5286375"/>
                      <a:gd name="connsiteX21" fmla="*/ 8353425 w 8353425"/>
                      <a:gd name="connsiteY21" fmla="*/ 3953034 h 5286375"/>
                      <a:gd name="connsiteX22" fmla="*/ 8353425 w 8353425"/>
                      <a:gd name="connsiteY22" fmla="*/ 4593273 h 5286375"/>
                      <a:gd name="connsiteX23" fmla="*/ 8353425 w 8353425"/>
                      <a:gd name="connsiteY23" fmla="*/ 5286375 h 5286375"/>
                      <a:gd name="connsiteX24" fmla="*/ 7923820 w 8353425"/>
                      <a:gd name="connsiteY24" fmla="*/ 5286375 h 5286375"/>
                      <a:gd name="connsiteX25" fmla="*/ 7577750 w 8353425"/>
                      <a:gd name="connsiteY25" fmla="*/ 5286375 h 5286375"/>
                      <a:gd name="connsiteX26" fmla="*/ 7231679 w 8353425"/>
                      <a:gd name="connsiteY26" fmla="*/ 5286375 h 5286375"/>
                      <a:gd name="connsiteX27" fmla="*/ 6635006 w 8353425"/>
                      <a:gd name="connsiteY27" fmla="*/ 5286375 h 5286375"/>
                      <a:gd name="connsiteX28" fmla="*/ 6205401 w 8353425"/>
                      <a:gd name="connsiteY28" fmla="*/ 5286375 h 5286375"/>
                      <a:gd name="connsiteX29" fmla="*/ 5525194 w 8353425"/>
                      <a:gd name="connsiteY29" fmla="*/ 5286375 h 5286375"/>
                      <a:gd name="connsiteX30" fmla="*/ 5095589 w 8353425"/>
                      <a:gd name="connsiteY30" fmla="*/ 5286375 h 5286375"/>
                      <a:gd name="connsiteX31" fmla="*/ 4415382 w 8353425"/>
                      <a:gd name="connsiteY31" fmla="*/ 5286375 h 5286375"/>
                      <a:gd name="connsiteX32" fmla="*/ 4069311 w 8353425"/>
                      <a:gd name="connsiteY32" fmla="*/ 5286375 h 5286375"/>
                      <a:gd name="connsiteX33" fmla="*/ 3389104 w 8353425"/>
                      <a:gd name="connsiteY33" fmla="*/ 5286375 h 5286375"/>
                      <a:gd name="connsiteX34" fmla="*/ 2959499 w 8353425"/>
                      <a:gd name="connsiteY34" fmla="*/ 5286375 h 5286375"/>
                      <a:gd name="connsiteX35" fmla="*/ 2613429 w 8353425"/>
                      <a:gd name="connsiteY35" fmla="*/ 5286375 h 5286375"/>
                      <a:gd name="connsiteX36" fmla="*/ 2183824 w 8353425"/>
                      <a:gd name="connsiteY36" fmla="*/ 5286375 h 5286375"/>
                      <a:gd name="connsiteX37" fmla="*/ 1503617 w 8353425"/>
                      <a:gd name="connsiteY37" fmla="*/ 5286375 h 5286375"/>
                      <a:gd name="connsiteX38" fmla="*/ 1074012 w 8353425"/>
                      <a:gd name="connsiteY38" fmla="*/ 5286375 h 5286375"/>
                      <a:gd name="connsiteX39" fmla="*/ 727941 w 8353425"/>
                      <a:gd name="connsiteY39" fmla="*/ 5286375 h 5286375"/>
                      <a:gd name="connsiteX40" fmla="*/ 0 w 8353425"/>
                      <a:gd name="connsiteY40" fmla="*/ 5286375 h 5286375"/>
                      <a:gd name="connsiteX41" fmla="*/ 0 w 8353425"/>
                      <a:gd name="connsiteY41" fmla="*/ 4751864 h 5286375"/>
                      <a:gd name="connsiteX42" fmla="*/ 0 w 8353425"/>
                      <a:gd name="connsiteY42" fmla="*/ 4323080 h 5286375"/>
                      <a:gd name="connsiteX43" fmla="*/ 0 w 8353425"/>
                      <a:gd name="connsiteY43" fmla="*/ 3735705 h 5286375"/>
                      <a:gd name="connsiteX44" fmla="*/ 0 w 8353425"/>
                      <a:gd name="connsiteY44" fmla="*/ 3254058 h 5286375"/>
                      <a:gd name="connsiteX45" fmla="*/ 0 w 8353425"/>
                      <a:gd name="connsiteY45" fmla="*/ 2666683 h 5286375"/>
                      <a:gd name="connsiteX46" fmla="*/ 0 w 8353425"/>
                      <a:gd name="connsiteY46" fmla="*/ 2079308 h 5286375"/>
                      <a:gd name="connsiteX47" fmla="*/ 0 w 8353425"/>
                      <a:gd name="connsiteY47" fmla="*/ 1491932 h 5286375"/>
                      <a:gd name="connsiteX48" fmla="*/ 0 w 8353425"/>
                      <a:gd name="connsiteY48" fmla="*/ 904557 h 5286375"/>
                      <a:gd name="connsiteX49" fmla="*/ 0 w 8353425"/>
                      <a:gd name="connsiteY49" fmla="*/ 0 h 528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8353425" h="5286375" extrusionOk="0">
                        <a:moveTo>
                          <a:pt x="0" y="0"/>
                        </a:moveTo>
                        <a:cubicBezTo>
                          <a:pt x="145689" y="-17937"/>
                          <a:pt x="356919" y="49073"/>
                          <a:pt x="513139" y="0"/>
                        </a:cubicBezTo>
                        <a:cubicBezTo>
                          <a:pt x="669359" y="-49073"/>
                          <a:pt x="717457" y="32202"/>
                          <a:pt x="859209" y="0"/>
                        </a:cubicBezTo>
                        <a:cubicBezTo>
                          <a:pt x="1000961" y="-32202"/>
                          <a:pt x="1410832" y="5032"/>
                          <a:pt x="1622951" y="0"/>
                        </a:cubicBezTo>
                        <a:cubicBezTo>
                          <a:pt x="1835070" y="-5032"/>
                          <a:pt x="1892901" y="37047"/>
                          <a:pt x="2136090" y="0"/>
                        </a:cubicBezTo>
                        <a:cubicBezTo>
                          <a:pt x="2379279" y="-37047"/>
                          <a:pt x="2514308" y="18262"/>
                          <a:pt x="2649229" y="0"/>
                        </a:cubicBezTo>
                        <a:cubicBezTo>
                          <a:pt x="2784150" y="-18262"/>
                          <a:pt x="3035168" y="9906"/>
                          <a:pt x="3412971" y="0"/>
                        </a:cubicBezTo>
                        <a:cubicBezTo>
                          <a:pt x="3790774" y="-9906"/>
                          <a:pt x="3748910" y="49687"/>
                          <a:pt x="3842576" y="0"/>
                        </a:cubicBezTo>
                        <a:cubicBezTo>
                          <a:pt x="3936243" y="-49687"/>
                          <a:pt x="4344795" y="68769"/>
                          <a:pt x="4606317" y="0"/>
                        </a:cubicBezTo>
                        <a:cubicBezTo>
                          <a:pt x="4867839" y="-68769"/>
                          <a:pt x="5135145" y="34887"/>
                          <a:pt x="5370059" y="0"/>
                        </a:cubicBezTo>
                        <a:cubicBezTo>
                          <a:pt x="5604973" y="-34887"/>
                          <a:pt x="5759087" y="4096"/>
                          <a:pt x="5966732" y="0"/>
                        </a:cubicBezTo>
                        <a:cubicBezTo>
                          <a:pt x="6174377" y="-4096"/>
                          <a:pt x="6469974" y="42134"/>
                          <a:pt x="6730474" y="0"/>
                        </a:cubicBezTo>
                        <a:cubicBezTo>
                          <a:pt x="6990974" y="-42134"/>
                          <a:pt x="7138989" y="8025"/>
                          <a:pt x="7243613" y="0"/>
                        </a:cubicBezTo>
                        <a:cubicBezTo>
                          <a:pt x="7348237" y="-8025"/>
                          <a:pt x="7596238" y="11940"/>
                          <a:pt x="7756752" y="0"/>
                        </a:cubicBezTo>
                        <a:cubicBezTo>
                          <a:pt x="7917266" y="-11940"/>
                          <a:pt x="8056905" y="64603"/>
                          <a:pt x="8353425" y="0"/>
                        </a:cubicBezTo>
                        <a:cubicBezTo>
                          <a:pt x="8415892" y="162069"/>
                          <a:pt x="8323204" y="370582"/>
                          <a:pt x="8353425" y="534511"/>
                        </a:cubicBezTo>
                        <a:cubicBezTo>
                          <a:pt x="8383646" y="698440"/>
                          <a:pt x="8300391" y="999552"/>
                          <a:pt x="8353425" y="1121886"/>
                        </a:cubicBezTo>
                        <a:cubicBezTo>
                          <a:pt x="8406459" y="1244221"/>
                          <a:pt x="8316053" y="1454525"/>
                          <a:pt x="8353425" y="1762125"/>
                        </a:cubicBezTo>
                        <a:cubicBezTo>
                          <a:pt x="8390797" y="2069725"/>
                          <a:pt x="8278807" y="2253994"/>
                          <a:pt x="8353425" y="2402364"/>
                        </a:cubicBezTo>
                        <a:cubicBezTo>
                          <a:pt x="8428043" y="2550734"/>
                          <a:pt x="8326217" y="2890604"/>
                          <a:pt x="8353425" y="3042602"/>
                        </a:cubicBezTo>
                        <a:cubicBezTo>
                          <a:pt x="8380633" y="3194600"/>
                          <a:pt x="8309540" y="3352844"/>
                          <a:pt x="8353425" y="3471386"/>
                        </a:cubicBezTo>
                        <a:cubicBezTo>
                          <a:pt x="8397310" y="3589928"/>
                          <a:pt x="8307721" y="3719976"/>
                          <a:pt x="8353425" y="3953034"/>
                        </a:cubicBezTo>
                        <a:cubicBezTo>
                          <a:pt x="8399129" y="4186092"/>
                          <a:pt x="8298591" y="4301871"/>
                          <a:pt x="8353425" y="4593273"/>
                        </a:cubicBezTo>
                        <a:cubicBezTo>
                          <a:pt x="8408259" y="4884675"/>
                          <a:pt x="8338493" y="5110412"/>
                          <a:pt x="8353425" y="5286375"/>
                        </a:cubicBezTo>
                        <a:cubicBezTo>
                          <a:pt x="8223719" y="5286600"/>
                          <a:pt x="8031631" y="5286182"/>
                          <a:pt x="7923820" y="5286375"/>
                        </a:cubicBezTo>
                        <a:cubicBezTo>
                          <a:pt x="7816009" y="5286568"/>
                          <a:pt x="7694930" y="5257499"/>
                          <a:pt x="7577750" y="5286375"/>
                        </a:cubicBezTo>
                        <a:cubicBezTo>
                          <a:pt x="7460570" y="5315251"/>
                          <a:pt x="7314975" y="5258765"/>
                          <a:pt x="7231679" y="5286375"/>
                        </a:cubicBezTo>
                        <a:cubicBezTo>
                          <a:pt x="7148383" y="5313985"/>
                          <a:pt x="6871438" y="5267148"/>
                          <a:pt x="6635006" y="5286375"/>
                        </a:cubicBezTo>
                        <a:cubicBezTo>
                          <a:pt x="6398574" y="5305602"/>
                          <a:pt x="6353682" y="5284865"/>
                          <a:pt x="6205401" y="5286375"/>
                        </a:cubicBezTo>
                        <a:cubicBezTo>
                          <a:pt x="6057120" y="5287885"/>
                          <a:pt x="5832074" y="5247754"/>
                          <a:pt x="5525194" y="5286375"/>
                        </a:cubicBezTo>
                        <a:cubicBezTo>
                          <a:pt x="5218314" y="5324996"/>
                          <a:pt x="5181688" y="5285852"/>
                          <a:pt x="5095589" y="5286375"/>
                        </a:cubicBezTo>
                        <a:cubicBezTo>
                          <a:pt x="5009490" y="5286898"/>
                          <a:pt x="4731734" y="5258268"/>
                          <a:pt x="4415382" y="5286375"/>
                        </a:cubicBezTo>
                        <a:cubicBezTo>
                          <a:pt x="4099030" y="5314482"/>
                          <a:pt x="4157214" y="5278240"/>
                          <a:pt x="4069311" y="5286375"/>
                        </a:cubicBezTo>
                        <a:cubicBezTo>
                          <a:pt x="3981408" y="5294510"/>
                          <a:pt x="3560877" y="5229101"/>
                          <a:pt x="3389104" y="5286375"/>
                        </a:cubicBezTo>
                        <a:cubicBezTo>
                          <a:pt x="3217331" y="5343649"/>
                          <a:pt x="3170173" y="5284893"/>
                          <a:pt x="2959499" y="5286375"/>
                        </a:cubicBezTo>
                        <a:cubicBezTo>
                          <a:pt x="2748826" y="5287857"/>
                          <a:pt x="2720907" y="5258462"/>
                          <a:pt x="2613429" y="5286375"/>
                        </a:cubicBezTo>
                        <a:cubicBezTo>
                          <a:pt x="2505951" y="5314288"/>
                          <a:pt x="2381485" y="5248753"/>
                          <a:pt x="2183824" y="5286375"/>
                        </a:cubicBezTo>
                        <a:cubicBezTo>
                          <a:pt x="1986163" y="5323997"/>
                          <a:pt x="1687593" y="5258250"/>
                          <a:pt x="1503617" y="5286375"/>
                        </a:cubicBezTo>
                        <a:cubicBezTo>
                          <a:pt x="1319641" y="5314500"/>
                          <a:pt x="1200541" y="5252544"/>
                          <a:pt x="1074012" y="5286375"/>
                        </a:cubicBezTo>
                        <a:cubicBezTo>
                          <a:pt x="947483" y="5320206"/>
                          <a:pt x="859573" y="5270028"/>
                          <a:pt x="727941" y="5286375"/>
                        </a:cubicBezTo>
                        <a:cubicBezTo>
                          <a:pt x="596309" y="5302722"/>
                          <a:pt x="253015" y="5286163"/>
                          <a:pt x="0" y="5286375"/>
                        </a:cubicBezTo>
                        <a:cubicBezTo>
                          <a:pt x="-47673" y="5019539"/>
                          <a:pt x="44781" y="5008939"/>
                          <a:pt x="0" y="4751864"/>
                        </a:cubicBezTo>
                        <a:cubicBezTo>
                          <a:pt x="-44781" y="4494789"/>
                          <a:pt x="14655" y="4536485"/>
                          <a:pt x="0" y="4323080"/>
                        </a:cubicBezTo>
                        <a:cubicBezTo>
                          <a:pt x="-14655" y="4109675"/>
                          <a:pt x="29669" y="3855606"/>
                          <a:pt x="0" y="3735705"/>
                        </a:cubicBezTo>
                        <a:cubicBezTo>
                          <a:pt x="-29669" y="3615805"/>
                          <a:pt x="41754" y="3418731"/>
                          <a:pt x="0" y="3254058"/>
                        </a:cubicBezTo>
                        <a:cubicBezTo>
                          <a:pt x="-41754" y="3089385"/>
                          <a:pt x="17298" y="2794274"/>
                          <a:pt x="0" y="2666683"/>
                        </a:cubicBezTo>
                        <a:cubicBezTo>
                          <a:pt x="-17298" y="2539093"/>
                          <a:pt x="30030" y="2228320"/>
                          <a:pt x="0" y="2079308"/>
                        </a:cubicBezTo>
                        <a:cubicBezTo>
                          <a:pt x="-30030" y="1930297"/>
                          <a:pt x="6572" y="1636267"/>
                          <a:pt x="0" y="1491932"/>
                        </a:cubicBezTo>
                        <a:cubicBezTo>
                          <a:pt x="-6572" y="1347597"/>
                          <a:pt x="24788" y="1186316"/>
                          <a:pt x="0" y="904557"/>
                        </a:cubicBezTo>
                        <a:cubicBezTo>
                          <a:pt x="-24788" y="622798"/>
                          <a:pt x="9979" y="4142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FD614A0-70BB-44FF-BFE3-5A30D315D724}"/>
              </a:ext>
            </a:extLst>
          </p:cNvPr>
          <p:cNvSpPr/>
          <p:nvPr/>
        </p:nvSpPr>
        <p:spPr>
          <a:xfrm rot="16200000">
            <a:off x="6281932" y="3630607"/>
            <a:ext cx="373884" cy="384655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>
            <a:extLst>
              <a:ext uri="{FF2B5EF4-FFF2-40B4-BE49-F238E27FC236}">
                <a16:creationId xmlns:a16="http://schemas.microsoft.com/office/drawing/2014/main" id="{02A21CC7-D9D5-48C9-A248-BA745760E47D}"/>
              </a:ext>
            </a:extLst>
          </p:cNvPr>
          <p:cNvSpPr/>
          <p:nvPr/>
        </p:nvSpPr>
        <p:spPr>
          <a:xfrm rot="16200000">
            <a:off x="3210773" y="193411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AB8AC8E0-BE61-4AAC-9E5F-CB1F10E4B669}"/>
              </a:ext>
            </a:extLst>
          </p:cNvPr>
          <p:cNvCxnSpPr>
            <a:cxnSpLocks/>
            <a:stCxn id="34" idx="1"/>
          </p:cNvCxnSpPr>
          <p:nvPr/>
        </p:nvCxnSpPr>
        <p:spPr>
          <a:xfrm>
            <a:off x="7088800" y="4071437"/>
            <a:ext cx="52746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CB6D3171-3C30-4E28-9546-183FEF165287}"/>
              </a:ext>
            </a:extLst>
          </p:cNvPr>
          <p:cNvSpPr/>
          <p:nvPr/>
        </p:nvSpPr>
        <p:spPr>
          <a:xfrm rot="5400000">
            <a:off x="817387" y="3028930"/>
            <a:ext cx="507647" cy="492094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id="{01D6691D-494E-47CA-A6D8-AEFABBE66289}"/>
              </a:ext>
            </a:extLst>
          </p:cNvPr>
          <p:cNvSpPr/>
          <p:nvPr/>
        </p:nvSpPr>
        <p:spPr>
          <a:xfrm rot="5400000">
            <a:off x="846590" y="3018571"/>
            <a:ext cx="373884" cy="384655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9F4690F-6DCD-4C40-8F9D-13DFD4494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9" y="2997483"/>
            <a:ext cx="2973660" cy="9912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FD132EA-70BE-4607-BA5B-5ADB6935D02A}"/>
              </a:ext>
            </a:extLst>
          </p:cNvPr>
          <p:cNvSpPr txBox="1"/>
          <p:nvPr/>
        </p:nvSpPr>
        <p:spPr>
          <a:xfrm>
            <a:off x="1053381" y="3534329"/>
            <a:ext cx="5418265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1200" b="1" i="1" kern="0" dirty="0">
                <a:solidFill>
                  <a:schemeClr val="bg1"/>
                </a:solidFill>
              </a:rPr>
              <a:t>두피 정밀 검진을 통한 두피 토탈 케어</a:t>
            </a:r>
            <a:endParaRPr lang="en-US" altLang="ko-KR" sz="1200" b="1" i="1" kern="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B198B5-5DD2-424F-8562-5DCBCFCC75E9}"/>
              </a:ext>
            </a:extLst>
          </p:cNvPr>
          <p:cNvSpPr txBox="1"/>
          <p:nvPr/>
        </p:nvSpPr>
        <p:spPr>
          <a:xfrm>
            <a:off x="2297368" y="3161127"/>
            <a:ext cx="541826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b="1" i="1" kern="0" dirty="0">
                <a:solidFill>
                  <a:srgbClr val="FE615C"/>
                </a:solidFill>
              </a:rPr>
              <a:t>너의 두피유형을 들려줘</a:t>
            </a:r>
            <a:endParaRPr lang="en-US" altLang="ko-KR" b="1" i="1" kern="0" dirty="0">
              <a:solidFill>
                <a:srgbClr val="FE615C"/>
              </a:solidFill>
            </a:endParaRPr>
          </a:p>
        </p:txBody>
      </p:sp>
      <p:sp>
        <p:nvSpPr>
          <p:cNvPr id="39" name="직각 삼각형 38">
            <a:extLst>
              <a:ext uri="{FF2B5EF4-FFF2-40B4-BE49-F238E27FC236}">
                <a16:creationId xmlns:a16="http://schemas.microsoft.com/office/drawing/2014/main" id="{FC8A1093-A661-4C83-A9A7-AFCAF85507A6}"/>
              </a:ext>
            </a:extLst>
          </p:cNvPr>
          <p:cNvSpPr/>
          <p:nvPr/>
        </p:nvSpPr>
        <p:spPr>
          <a:xfrm rot="16200000">
            <a:off x="6185453" y="3529441"/>
            <a:ext cx="486522" cy="492094"/>
          </a:xfrm>
          <a:prstGeom prst="rtTriangle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373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C21D77-5AF9-4137-BC09-FD855DF815C3}"/>
              </a:ext>
            </a:extLst>
          </p:cNvPr>
          <p:cNvSpPr txBox="1"/>
          <p:nvPr/>
        </p:nvSpPr>
        <p:spPr>
          <a:xfrm>
            <a:off x="1796106" y="3224702"/>
            <a:ext cx="1606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확보한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데이터 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label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&amp;</a:t>
            </a:r>
          </a:p>
          <a:p>
            <a:pPr algn="ctr"/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Image_file_name</a:t>
            </a:r>
            <a:endParaRPr lang="en-US" altLang="ko-KR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D302C-1B86-498C-9AA1-6C48430D4135}"/>
              </a:ext>
            </a:extLst>
          </p:cNvPr>
          <p:cNvSpPr txBox="1"/>
          <p:nvPr/>
        </p:nvSpPr>
        <p:spPr>
          <a:xfrm>
            <a:off x="5271802" y="3897637"/>
            <a:ext cx="3849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Image_file_name.jpg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이미지 데이터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과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F5B06-DE2B-48FF-8D3D-688B0822EA56}"/>
              </a:ext>
            </a:extLst>
          </p:cNvPr>
          <p:cNvSpPr txBox="1"/>
          <p:nvPr/>
        </p:nvSpPr>
        <p:spPr>
          <a:xfrm>
            <a:off x="5271802" y="1283871"/>
            <a:ext cx="381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bg2">
                    <a:lumMod val="25000"/>
                  </a:schemeClr>
                </a:solidFill>
              </a:rPr>
              <a:t>Image_file_name.json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메타 데이터</a:t>
            </a:r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과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Link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06BF94D-F41F-4FD1-A0DB-9286C85194A0}"/>
              </a:ext>
            </a:extLst>
          </p:cNvPr>
          <p:cNvSpPr/>
          <p:nvPr/>
        </p:nvSpPr>
        <p:spPr>
          <a:xfrm>
            <a:off x="1579224" y="2768097"/>
            <a:ext cx="2040297" cy="2076612"/>
          </a:xfrm>
          <a:prstGeom prst="ellipse">
            <a:avLst/>
          </a:prstGeom>
          <a:noFill/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 25">
            <a:extLst>
              <a:ext uri="{FF2B5EF4-FFF2-40B4-BE49-F238E27FC236}">
                <a16:creationId xmlns:a16="http://schemas.microsoft.com/office/drawing/2014/main" id="{AEC62E6C-2205-4A54-BC83-A8639863D591}"/>
              </a:ext>
            </a:extLst>
          </p:cNvPr>
          <p:cNvSpPr/>
          <p:nvPr/>
        </p:nvSpPr>
        <p:spPr>
          <a:xfrm rot="10800000">
            <a:off x="4574983" y="1657349"/>
            <a:ext cx="6769291" cy="187475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5" name="구부러진 연결선 26">
            <a:extLst>
              <a:ext uri="{FF2B5EF4-FFF2-40B4-BE49-F238E27FC236}">
                <a16:creationId xmlns:a16="http://schemas.microsoft.com/office/drawing/2014/main" id="{FED8FC87-A699-4017-A872-7E16D0BE3F4D}"/>
              </a:ext>
            </a:extLst>
          </p:cNvPr>
          <p:cNvCxnSpPr>
            <a:cxnSpLocks/>
            <a:stCxn id="43" idx="6"/>
            <a:endCxn id="44" idx="18"/>
          </p:cNvCxnSpPr>
          <p:nvPr/>
        </p:nvCxnSpPr>
        <p:spPr>
          <a:xfrm flipV="1">
            <a:off x="3619521" y="2432413"/>
            <a:ext cx="969797" cy="1373990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6">
            <a:extLst>
              <a:ext uri="{FF2B5EF4-FFF2-40B4-BE49-F238E27FC236}">
                <a16:creationId xmlns:a16="http://schemas.microsoft.com/office/drawing/2014/main" id="{5DAF16A6-E886-4630-8BEB-4E4AC833578F}"/>
              </a:ext>
            </a:extLst>
          </p:cNvPr>
          <p:cNvSpPr>
            <a:spLocks/>
          </p:cNvSpPr>
          <p:nvPr/>
        </p:nvSpPr>
        <p:spPr bwMode="auto">
          <a:xfrm>
            <a:off x="10172451" y="2864516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 45">
            <a:extLst>
              <a:ext uri="{FF2B5EF4-FFF2-40B4-BE49-F238E27FC236}">
                <a16:creationId xmlns:a16="http://schemas.microsoft.com/office/drawing/2014/main" id="{637AD25E-3432-4A08-9C88-7C0928FFC88A}"/>
              </a:ext>
            </a:extLst>
          </p:cNvPr>
          <p:cNvSpPr/>
          <p:nvPr/>
        </p:nvSpPr>
        <p:spPr>
          <a:xfrm rot="10800000">
            <a:off x="4574984" y="4279952"/>
            <a:ext cx="6642437" cy="1874760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0" name="구부러진 연결선 47">
            <a:extLst>
              <a:ext uri="{FF2B5EF4-FFF2-40B4-BE49-F238E27FC236}">
                <a16:creationId xmlns:a16="http://schemas.microsoft.com/office/drawing/2014/main" id="{0E2EAC53-85AE-486B-8CF5-26C07DE56840}"/>
              </a:ext>
            </a:extLst>
          </p:cNvPr>
          <p:cNvCxnSpPr>
            <a:cxnSpLocks/>
            <a:stCxn id="43" idx="6"/>
            <a:endCxn id="48" idx="3"/>
          </p:cNvCxnSpPr>
          <p:nvPr/>
        </p:nvCxnSpPr>
        <p:spPr>
          <a:xfrm>
            <a:off x="3619521" y="3806403"/>
            <a:ext cx="955463" cy="157255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B1EBB18-B5BF-486D-B7EA-299C0299EF4C}"/>
              </a:ext>
            </a:extLst>
          </p:cNvPr>
          <p:cNvSpPr txBox="1"/>
          <p:nvPr/>
        </p:nvSpPr>
        <p:spPr>
          <a:xfrm>
            <a:off x="5233702" y="1875377"/>
            <a:ext cx="589952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{ "gender":"</a:t>
            </a:r>
            <a:r>
              <a:rPr lang="ko-KR" altLang="en-US" sz="1100" b="1" dirty="0"/>
              <a:t>여</a:t>
            </a:r>
            <a:r>
              <a:rPr lang="en-US" altLang="ko-KR" sz="1100" b="1" dirty="0"/>
              <a:t>", "age":"30</a:t>
            </a:r>
            <a:r>
              <a:rPr lang="ko-KR" altLang="en-US" sz="1100" b="1" dirty="0"/>
              <a:t>대</a:t>
            </a:r>
            <a:r>
              <a:rPr lang="en-US" altLang="ko-KR" sz="1100" b="1" dirty="0"/>
              <a:t>", "</a:t>
            </a:r>
            <a:r>
              <a:rPr lang="en-US" altLang="ko-KR" sz="1100" b="1" dirty="0" err="1"/>
              <a:t>location":”TH</a:t>
            </a:r>
            <a:r>
              <a:rPr lang="en-US" altLang="ko-KR" sz="1100" b="1" dirty="0"/>
              <a:t>”, </a:t>
            </a:r>
          </a:p>
          <a:p>
            <a:r>
              <a:rPr lang="en-US" altLang="ko-KR" sz="1100" b="1" dirty="0"/>
              <a:t>"question1":"</a:t>
            </a:r>
            <a:r>
              <a:rPr lang="ko-KR" altLang="en-US" sz="1100" b="1" dirty="0"/>
              <a:t>샴푸 사용 빈도</a:t>
            </a:r>
            <a:r>
              <a:rPr lang="en-US" altLang="ko-KR" sz="1100" b="1" dirty="0"/>
              <a:t>", "answers1":"1</a:t>
            </a:r>
            <a:r>
              <a:rPr lang="ko-KR" altLang="en-US" sz="1100" b="1" dirty="0"/>
              <a:t>일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회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"question2":"</a:t>
            </a:r>
            <a:r>
              <a:rPr lang="ko-KR" altLang="en-US" sz="1100" b="1" dirty="0"/>
              <a:t>펌 주기</a:t>
            </a:r>
            <a:r>
              <a:rPr lang="en-US" altLang="ko-KR" sz="1100" b="1" dirty="0"/>
              <a:t>", "answers2":"</a:t>
            </a:r>
            <a:r>
              <a:rPr lang="ko-KR" altLang="en-US" sz="1100" b="1" dirty="0" err="1"/>
              <a:t>하지않음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"question3":"</a:t>
            </a:r>
            <a:r>
              <a:rPr lang="ko-KR" altLang="en-US" sz="1100" b="1" dirty="0"/>
              <a:t>염색 주기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자가 염색 포함</a:t>
            </a:r>
            <a:r>
              <a:rPr lang="en-US" altLang="ko-KR" sz="1100" b="1" dirty="0"/>
              <a:t>)", "answers3":"</a:t>
            </a:r>
            <a:r>
              <a:rPr lang="ko-KR" altLang="en-US" sz="1100" b="1" dirty="0" err="1"/>
              <a:t>하지않음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"question4":"</a:t>
            </a:r>
            <a:r>
              <a:rPr lang="ko-KR" altLang="en-US" sz="1100" b="1" dirty="0"/>
              <a:t>현재 모발 상태</a:t>
            </a:r>
            <a:r>
              <a:rPr lang="en-US" altLang="ko-KR" sz="1100" b="1" dirty="0"/>
              <a:t>", "answers4":"</a:t>
            </a:r>
            <a:r>
              <a:rPr lang="ko-KR" altLang="en-US" sz="1100" b="1" dirty="0"/>
              <a:t>기타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"question5":"</a:t>
            </a:r>
            <a:r>
              <a:rPr lang="ko-KR" altLang="en-US" sz="1100" b="1" dirty="0"/>
              <a:t>현재 사용하고 있는 두피모발용 제품</a:t>
            </a:r>
            <a:r>
              <a:rPr lang="en-US" altLang="ko-KR" sz="1100" b="1" dirty="0"/>
              <a:t>", "answers5":"</a:t>
            </a:r>
            <a:r>
              <a:rPr lang="ko-KR" altLang="en-US" sz="1100" b="1" dirty="0"/>
              <a:t>샴푸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"question6":"</a:t>
            </a:r>
            <a:r>
              <a:rPr lang="ko-KR" altLang="en-US" sz="1100" b="1" dirty="0" err="1"/>
              <a:t>맞춤두피케어</a:t>
            </a:r>
            <a:r>
              <a:rPr lang="ko-KR" altLang="en-US" sz="1100" b="1" dirty="0"/>
              <a:t> 제품사용을 희망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선호</a:t>
            </a:r>
            <a:r>
              <a:rPr lang="en-US" altLang="ko-KR" sz="1100" b="1" dirty="0"/>
              <a:t>)</a:t>
            </a:r>
            <a:r>
              <a:rPr lang="ko-KR" altLang="en-US" sz="1100" b="1" dirty="0"/>
              <a:t>하시나요</a:t>
            </a:r>
            <a:r>
              <a:rPr lang="en-US" altLang="ko-KR" sz="1100" b="1" dirty="0"/>
              <a:t>", "answers6":"</a:t>
            </a:r>
            <a:r>
              <a:rPr lang="ko-KR" altLang="en-US" sz="1100" b="1" dirty="0" err="1"/>
              <a:t>아니오</a:t>
            </a:r>
            <a:r>
              <a:rPr lang="en-US" altLang="ko-KR" sz="1100" b="1" dirty="0"/>
              <a:t>", </a:t>
            </a:r>
          </a:p>
          <a:p>
            <a:r>
              <a:rPr lang="en-US" altLang="ko-KR" sz="1100" b="1" dirty="0"/>
              <a:t>"question7":"</a:t>
            </a:r>
            <a:r>
              <a:rPr lang="ko-KR" altLang="en-US" sz="1100" b="1" dirty="0"/>
              <a:t>샴푸 </a:t>
            </a:r>
            <a:r>
              <a:rPr lang="ko-KR" altLang="en-US" sz="1100" b="1" dirty="0" err="1"/>
              <a:t>구매시</a:t>
            </a:r>
            <a:r>
              <a:rPr lang="ko-KR" altLang="en-US" sz="1100" b="1" dirty="0"/>
              <a:t> 중요시 고려하는 부분은 무엇인가요</a:t>
            </a:r>
            <a:r>
              <a:rPr lang="en-US" altLang="ko-KR" sz="1100" b="1" dirty="0"/>
              <a:t>?", "answers7":"</a:t>
            </a:r>
            <a:r>
              <a:rPr lang="ko-KR" altLang="en-US" sz="1100" b="1" dirty="0"/>
              <a:t>세정력</a:t>
            </a:r>
            <a:r>
              <a:rPr lang="en-US" altLang="ko-KR" sz="1100" b="1" dirty="0"/>
              <a:t>"} </a:t>
            </a:r>
            <a:endParaRPr lang="ko-KR" altLang="en-US" sz="1100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0D12E83-C2B6-4E40-B7A6-046882D72224}"/>
              </a:ext>
            </a:extLst>
          </p:cNvPr>
          <p:cNvSpPr/>
          <p:nvPr/>
        </p:nvSpPr>
        <p:spPr>
          <a:xfrm>
            <a:off x="7183186" y="4514798"/>
            <a:ext cx="1742159" cy="1435367"/>
          </a:xfrm>
          <a:prstGeom prst="rect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1AB39BE8-F617-4344-A208-593815F8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66" y="4453911"/>
            <a:ext cx="1873603" cy="141786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8E1D77-CCCA-4661-9667-4A8EC88B4844}"/>
              </a:ext>
            </a:extLst>
          </p:cNvPr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BAEE0C-1D74-4565-B049-6B26CB74D21A}"/>
              </a:ext>
            </a:extLst>
          </p:cNvPr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61F706-A632-4AAE-8551-29C46E53385C}"/>
              </a:ext>
            </a:extLst>
          </p:cNvPr>
          <p:cNvSpPr/>
          <p:nvPr/>
        </p:nvSpPr>
        <p:spPr>
          <a:xfrm rot="5400000">
            <a:off x="-1758472" y="4779906"/>
            <a:ext cx="411405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for your best </a:t>
            </a:r>
            <a:r>
              <a:rPr lang="en-US" altLang="ko-KR" sz="1600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Nurdudle</a:t>
            </a:r>
            <a:endParaRPr lang="en-US" altLang="ko-KR" sz="16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4D800C-5339-428D-A5FF-DD77EA13BB10}"/>
              </a:ext>
            </a:extLst>
          </p:cNvPr>
          <p:cNvGrpSpPr/>
          <p:nvPr/>
        </p:nvGrpSpPr>
        <p:grpSpPr>
          <a:xfrm>
            <a:off x="216765" y="941166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3" name="모서리가 둥근 직사각형 37">
              <a:extLst>
                <a:ext uri="{FF2B5EF4-FFF2-40B4-BE49-F238E27FC236}">
                  <a16:creationId xmlns:a16="http://schemas.microsoft.com/office/drawing/2014/main" id="{B92D28A8-5064-449A-B1FF-0428461E449D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8">
              <a:extLst>
                <a:ext uri="{FF2B5EF4-FFF2-40B4-BE49-F238E27FC236}">
                  <a16:creationId xmlns:a16="http://schemas.microsoft.com/office/drawing/2014/main" id="{11B502C5-713A-445A-AEFC-F7CCC62AC49A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모서리가 둥근 직사각형 39">
              <a:extLst>
                <a:ext uri="{FF2B5EF4-FFF2-40B4-BE49-F238E27FC236}">
                  <a16:creationId xmlns:a16="http://schemas.microsoft.com/office/drawing/2014/main" id="{5F6F1ACD-E53D-4F96-B88C-64A59B50B993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모서리가 둥근 직사각형 40">
              <a:extLst>
                <a:ext uri="{FF2B5EF4-FFF2-40B4-BE49-F238E27FC236}">
                  <a16:creationId xmlns:a16="http://schemas.microsoft.com/office/drawing/2014/main" id="{EE622EA5-9D34-4647-8362-3705658EBF6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F35919-24EB-4A04-B544-5B90A26B7E00}"/>
              </a:ext>
            </a:extLst>
          </p:cNvPr>
          <p:cNvGrpSpPr/>
          <p:nvPr/>
        </p:nvGrpSpPr>
        <p:grpSpPr>
          <a:xfrm rot="5400000">
            <a:off x="-165638" y="1630541"/>
            <a:ext cx="980443" cy="642698"/>
            <a:chOff x="5656659" y="3162300"/>
            <a:chExt cx="878682" cy="533400"/>
          </a:xfrm>
        </p:grpSpPr>
        <p:sp>
          <p:nvSpPr>
            <p:cNvPr id="38" name="직각 삼각형 37">
              <a:extLst>
                <a:ext uri="{FF2B5EF4-FFF2-40B4-BE49-F238E27FC236}">
                  <a16:creationId xmlns:a16="http://schemas.microsoft.com/office/drawing/2014/main" id="{16E8994F-3A45-4414-B4A9-77BD9914FF9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평행 사변형 38">
              <a:extLst>
                <a:ext uri="{FF2B5EF4-FFF2-40B4-BE49-F238E27FC236}">
                  <a16:creationId xmlns:a16="http://schemas.microsoft.com/office/drawing/2014/main" id="{7A996E36-88C7-4C23-A77F-CEC15F61345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3CBEAC98-C6C6-40C1-9635-D26AFBAC6ED4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7C02252-018A-4FA8-8031-7BC2B17F8E41}"/>
              </a:ext>
            </a:extLst>
          </p:cNvPr>
          <p:cNvGrpSpPr/>
          <p:nvPr/>
        </p:nvGrpSpPr>
        <p:grpSpPr>
          <a:xfrm rot="16200000">
            <a:off x="-165490" y="6068211"/>
            <a:ext cx="980443" cy="642698"/>
            <a:chOff x="5656659" y="3162300"/>
            <a:chExt cx="878682" cy="533400"/>
          </a:xfrm>
        </p:grpSpPr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31EFFABA-78A1-4C81-B54E-58788338B599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1882505E-C0E3-4002-A918-F4C5995F342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8D90F2AC-DB46-4108-A06C-126DCFAC9930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Group 11">
            <a:extLst>
              <a:ext uri="{FF2B5EF4-FFF2-40B4-BE49-F238E27FC236}">
                <a16:creationId xmlns:a16="http://schemas.microsoft.com/office/drawing/2014/main" id="{2CB83C4C-09F8-4F62-B7CF-10ADABF56551}"/>
              </a:ext>
            </a:extLst>
          </p:cNvPr>
          <p:cNvGrpSpPr/>
          <p:nvPr/>
        </p:nvGrpSpPr>
        <p:grpSpPr>
          <a:xfrm>
            <a:off x="978287" y="339090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472E44E4-B1BB-4A1B-AB97-84CDE98FDB8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3" name="Oval 13">
              <a:extLst>
                <a:ext uri="{FF2B5EF4-FFF2-40B4-BE49-F238E27FC236}">
                  <a16:creationId xmlns:a16="http://schemas.microsoft.com/office/drawing/2014/main" id="{86A41437-872D-4EF2-9A02-00E657607775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54" name="Oval 14">
              <a:extLst>
                <a:ext uri="{FF2B5EF4-FFF2-40B4-BE49-F238E27FC236}">
                  <a16:creationId xmlns:a16="http://schemas.microsoft.com/office/drawing/2014/main" id="{E23416BA-4DD2-45FE-AF09-1969E49C2A1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6677D92-F55A-4FEE-8B3A-0FB045103E91}"/>
              </a:ext>
            </a:extLst>
          </p:cNvPr>
          <p:cNvCxnSpPr>
            <a:cxnSpLocks/>
          </p:cNvCxnSpPr>
          <p:nvPr/>
        </p:nvCxnSpPr>
        <p:spPr>
          <a:xfrm>
            <a:off x="12077700" y="-114300"/>
            <a:ext cx="0" cy="7096973"/>
          </a:xfrm>
          <a:prstGeom prst="line">
            <a:avLst/>
          </a:prstGeom>
          <a:ln w="19050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부제목 2">
            <a:extLst>
              <a:ext uri="{FF2B5EF4-FFF2-40B4-BE49-F238E27FC236}">
                <a16:creationId xmlns:a16="http://schemas.microsoft.com/office/drawing/2014/main" id="{F1F0B8F1-B4FD-4B37-80AF-2C3F32CA00D0}"/>
              </a:ext>
            </a:extLst>
          </p:cNvPr>
          <p:cNvSpPr txBox="1">
            <a:spLocks/>
          </p:cNvSpPr>
          <p:nvPr/>
        </p:nvSpPr>
        <p:spPr>
          <a:xfrm>
            <a:off x="1544640" y="238367"/>
            <a:ext cx="3030344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과정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7330381-4466-403E-B0B8-018187558B87}"/>
              </a:ext>
            </a:extLst>
          </p:cNvPr>
          <p:cNvCxnSpPr>
            <a:cxnSpLocks/>
          </p:cNvCxnSpPr>
          <p:nvPr/>
        </p:nvCxnSpPr>
        <p:spPr>
          <a:xfrm>
            <a:off x="645932" y="720090"/>
            <a:ext cx="1163179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2">
            <a:extLst>
              <a:ext uri="{FF2B5EF4-FFF2-40B4-BE49-F238E27FC236}">
                <a16:creationId xmlns:a16="http://schemas.microsoft.com/office/drawing/2014/main" id="{C64EF691-C703-4235-9664-7CB5ABFDD92C}"/>
              </a:ext>
            </a:extLst>
          </p:cNvPr>
          <p:cNvSpPr/>
          <p:nvPr/>
        </p:nvSpPr>
        <p:spPr>
          <a:xfrm>
            <a:off x="1677346" y="3056465"/>
            <a:ext cx="237520" cy="237518"/>
          </a:xfrm>
          <a:prstGeom prst="ellipse">
            <a:avLst/>
          </a:prstGeom>
          <a:solidFill>
            <a:srgbClr val="FE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/>
          </a:p>
        </p:txBody>
      </p:sp>
    </p:spTree>
    <p:extLst>
      <p:ext uri="{BB962C8B-B14F-4D97-AF65-F5344CB8AC3E}">
        <p14:creationId xmlns:p14="http://schemas.microsoft.com/office/powerpoint/2010/main" val="102653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prstClr val="white"/>
                </a:solidFill>
              </a:rPr>
              <a:t>03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4B00A-9530-496F-A1A6-CD21F09FD1BB}"/>
              </a:ext>
            </a:extLst>
          </p:cNvPr>
          <p:cNvSpPr txBox="1"/>
          <p:nvPr/>
        </p:nvSpPr>
        <p:spPr>
          <a:xfrm>
            <a:off x="6238875" y="2780435"/>
            <a:ext cx="2348477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4914F-62ED-4CDF-9CB1-2F792324AD6A}"/>
              </a:ext>
            </a:extLst>
          </p:cNvPr>
          <p:cNvSpPr txBox="1"/>
          <p:nvPr/>
        </p:nvSpPr>
        <p:spPr>
          <a:xfrm>
            <a:off x="6238875" y="3155538"/>
            <a:ext cx="4031555" cy="10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기술 통계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카이제곱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검정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Decision Tree, Naïve Bayes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Nurdudle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웹 페이지 구현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</p:spTree>
    <p:extLst>
      <p:ext uri="{BB962C8B-B14F-4D97-AF65-F5344CB8AC3E}">
        <p14:creationId xmlns:p14="http://schemas.microsoft.com/office/powerpoint/2010/main" val="387410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3ABF5A6-02AF-4DF4-8BD4-B8B5B906E727}"/>
              </a:ext>
            </a:extLst>
          </p:cNvPr>
          <p:cNvSpPr/>
          <p:nvPr/>
        </p:nvSpPr>
        <p:spPr>
          <a:xfrm>
            <a:off x="6364051" y="2999485"/>
            <a:ext cx="5086100" cy="1175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54000" sy="5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2FCAEE-B2D5-49A2-8C97-7C9FB7367D48}"/>
              </a:ext>
            </a:extLst>
          </p:cNvPr>
          <p:cNvSpPr/>
          <p:nvPr/>
        </p:nvSpPr>
        <p:spPr>
          <a:xfrm>
            <a:off x="883089" y="2999485"/>
            <a:ext cx="5086100" cy="1175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54000" sy="5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1F7A39-B4FB-4575-BC5B-F925E6E9D8B3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F144580-6538-4F09-B284-6910852D23E2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42" name="자유형 32">
            <a:extLst>
              <a:ext uri="{FF2B5EF4-FFF2-40B4-BE49-F238E27FC236}">
                <a16:creationId xmlns:a16="http://schemas.microsoft.com/office/drawing/2014/main" id="{7EF6C2FE-DD4B-45DA-9AB7-CEB379E6213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07A4737-D8DF-4899-92C7-685ABFE579CF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FB77219-7D6F-4EE0-8169-C9FB7B8D4336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4EB647A9-08B0-44F3-931D-19134F878914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id="{46F5BCD4-E627-479D-8BAB-44E8407F4D9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36370CDE-5E94-47CA-B344-73DD45CB2DF7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한쪽 모서리가 둥근 사각형 5">
            <a:extLst>
              <a:ext uri="{FF2B5EF4-FFF2-40B4-BE49-F238E27FC236}">
                <a16:creationId xmlns:a16="http://schemas.microsoft.com/office/drawing/2014/main" id="{D86293C4-AAB9-48ED-834F-8702935B9E19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 데이터 기술통계 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DEE7AD8-456A-4D1F-8DAE-A4D8F78F561A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50" name="모서리가 둥근 직사각형 37">
              <a:extLst>
                <a:ext uri="{FF2B5EF4-FFF2-40B4-BE49-F238E27FC236}">
                  <a16:creationId xmlns:a16="http://schemas.microsoft.com/office/drawing/2014/main" id="{20B4C778-25D9-4E1A-ABB4-75E6B036CBBE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230ECD6E-191F-4416-99AC-AF64AEDF6D34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39">
              <a:extLst>
                <a:ext uri="{FF2B5EF4-FFF2-40B4-BE49-F238E27FC236}">
                  <a16:creationId xmlns:a16="http://schemas.microsoft.com/office/drawing/2014/main" id="{57562F93-F56C-4125-8DF0-84168FCAF08B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40">
              <a:extLst>
                <a:ext uri="{FF2B5EF4-FFF2-40B4-BE49-F238E27FC236}">
                  <a16:creationId xmlns:a16="http://schemas.microsoft.com/office/drawing/2014/main" id="{86896557-107D-4C1B-B989-967341CEBBAC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F50A4C05-EA63-4FB6-998D-1DCE4069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56" name="부제목 2">
            <a:extLst>
              <a:ext uri="{FF2B5EF4-FFF2-40B4-BE49-F238E27FC236}">
                <a16:creationId xmlns:a16="http://schemas.microsoft.com/office/drawing/2014/main" id="{E234CE0B-B540-4CCC-86C8-2EE7182616FD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9221594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기술통계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 데이터인 메타 데이터로 빈도분석을 기반으로 두피유형 전체에 대해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7" name="Group 11">
            <a:extLst>
              <a:ext uri="{FF2B5EF4-FFF2-40B4-BE49-F238E27FC236}">
                <a16:creationId xmlns:a16="http://schemas.microsoft.com/office/drawing/2014/main" id="{C7E6606D-3D25-47B4-9D43-BEA5D4323D10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AA870837-87AE-4A99-8F47-EB9F7880B2D7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F420C771-F70E-4B23-93AA-E7CE25786601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7D5E9957-0472-4EB2-B375-9E0F011F355E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E4C45E9-49F3-4D9D-99E1-F6EFDEE99685}"/>
              </a:ext>
            </a:extLst>
          </p:cNvPr>
          <p:cNvGrpSpPr/>
          <p:nvPr/>
        </p:nvGrpSpPr>
        <p:grpSpPr>
          <a:xfrm>
            <a:off x="5939601" y="4440189"/>
            <a:ext cx="5541991" cy="2373762"/>
            <a:chOff x="548296" y="4236845"/>
            <a:chExt cx="5541991" cy="237376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86E0FB1-501D-44FE-83F3-7B55B4A72E23}"/>
                </a:ext>
              </a:extLst>
            </p:cNvPr>
            <p:cNvSpPr/>
            <p:nvPr/>
          </p:nvSpPr>
          <p:spPr>
            <a:xfrm>
              <a:off x="1455766" y="4696313"/>
              <a:ext cx="3965518" cy="19142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dist="533400" dir="5400000" sx="69000" sy="69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성별 두피유형 그래프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2103384-3F51-4F3F-A642-1E2DCB6FC70F}"/>
                </a:ext>
              </a:extLst>
            </p:cNvPr>
            <p:cNvGrpSpPr/>
            <p:nvPr/>
          </p:nvGrpSpPr>
          <p:grpSpPr>
            <a:xfrm>
              <a:off x="548296" y="4236845"/>
              <a:ext cx="5541991" cy="2360839"/>
              <a:chOff x="548296" y="3912995"/>
              <a:chExt cx="5541991" cy="2360839"/>
            </a:xfrm>
          </p:grpSpPr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43D1818F-96DC-4A9F-915B-DECA94D79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296" y="4067473"/>
                <a:ext cx="5541991" cy="2206361"/>
              </a:xfrm>
              <a:prstGeom prst="rect">
                <a:avLst/>
              </a:prstGeom>
            </p:spPr>
          </p:pic>
          <p:sp>
            <p:nvSpPr>
              <p:cNvPr id="69" name="부제목 2">
                <a:extLst>
                  <a:ext uri="{FF2B5EF4-FFF2-40B4-BE49-F238E27FC236}">
                    <a16:creationId xmlns:a16="http://schemas.microsoft.com/office/drawing/2014/main" id="{72E077E1-4C10-4F79-963E-41C11142DB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6143" y="3912995"/>
                <a:ext cx="3012707" cy="4009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ko-KR" altLang="en-US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두피유형별 중요시하는 샴푸 요인</a:t>
                </a:r>
                <a:endPara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84" name="자유형 32">
            <a:extLst>
              <a:ext uri="{FF2B5EF4-FFF2-40B4-BE49-F238E27FC236}">
                <a16:creationId xmlns:a16="http://schemas.microsoft.com/office/drawing/2014/main" id="{602D30C4-80C1-44F3-9E56-C9B4DF77B80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Slide Number Placeholder 5">
            <a:extLst>
              <a:ext uri="{FF2B5EF4-FFF2-40B4-BE49-F238E27FC236}">
                <a16:creationId xmlns:a16="http://schemas.microsoft.com/office/drawing/2014/main" id="{367F23BC-3173-4F54-8935-B3849DA9517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12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부제목 2">
            <a:extLst>
              <a:ext uri="{FF2B5EF4-FFF2-40B4-BE49-F238E27FC236}">
                <a16:creationId xmlns:a16="http://schemas.microsoft.com/office/drawing/2014/main" id="{5DDF2205-D44B-4448-A3ED-AA22E6B0BAE5}"/>
              </a:ext>
            </a:extLst>
          </p:cNvPr>
          <p:cNvSpPr txBox="1">
            <a:spLocks/>
          </p:cNvSpPr>
          <p:nvPr/>
        </p:nvSpPr>
        <p:spPr>
          <a:xfrm>
            <a:off x="2259782" y="1978311"/>
            <a:ext cx="2260673" cy="40096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 두피유형 분포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부제목 2">
            <a:extLst>
              <a:ext uri="{FF2B5EF4-FFF2-40B4-BE49-F238E27FC236}">
                <a16:creationId xmlns:a16="http://schemas.microsoft.com/office/drawing/2014/main" id="{9633A24F-BBA1-41DE-A621-FAA5837D1687}"/>
              </a:ext>
            </a:extLst>
          </p:cNvPr>
          <p:cNvSpPr txBox="1">
            <a:spLocks/>
          </p:cNvSpPr>
          <p:nvPr/>
        </p:nvSpPr>
        <p:spPr>
          <a:xfrm>
            <a:off x="7478211" y="1984638"/>
            <a:ext cx="2454007" cy="400960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 제품 선택 시 중요시하는 요인  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DB5C712B-7375-4A41-A327-BA9296AF4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0" t="14371" b="2934"/>
          <a:stretch/>
        </p:blipFill>
        <p:spPr>
          <a:xfrm>
            <a:off x="7049136" y="2370858"/>
            <a:ext cx="3859706" cy="1888718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61EF94F2-742D-4061-A92C-D87833924A0F}"/>
              </a:ext>
            </a:extLst>
          </p:cNvPr>
          <p:cNvSpPr/>
          <p:nvPr/>
        </p:nvSpPr>
        <p:spPr>
          <a:xfrm>
            <a:off x="1233281" y="4899657"/>
            <a:ext cx="3965518" cy="1914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69000" sy="6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성별 두피유형 그래프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13043DBD-6CF9-489A-AE54-9A9327082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0" y="4594666"/>
            <a:ext cx="5541991" cy="2219034"/>
          </a:xfrm>
          <a:prstGeom prst="rect">
            <a:avLst/>
          </a:prstGeom>
        </p:spPr>
      </p:pic>
      <p:sp>
        <p:nvSpPr>
          <p:cNvPr id="105" name="부제목 2">
            <a:extLst>
              <a:ext uri="{FF2B5EF4-FFF2-40B4-BE49-F238E27FC236}">
                <a16:creationId xmlns:a16="http://schemas.microsoft.com/office/drawing/2014/main" id="{1ADFA867-B099-4D4D-82DE-574C20890CEB}"/>
              </a:ext>
            </a:extLst>
          </p:cNvPr>
          <p:cNvSpPr txBox="1">
            <a:spLocks/>
          </p:cNvSpPr>
          <p:nvPr/>
        </p:nvSpPr>
        <p:spPr>
          <a:xfrm>
            <a:off x="1799924" y="4440189"/>
            <a:ext cx="3243714" cy="4009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연령별 두피유형 분포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6" name="그림 105">
            <a:extLst>
              <a:ext uri="{FF2B5EF4-FFF2-40B4-BE49-F238E27FC236}">
                <a16:creationId xmlns:a16="http://schemas.microsoft.com/office/drawing/2014/main" id="{4DF65158-E1D3-4C02-90ED-7A3FEC87240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7" t="12807" r="2363" b="7608"/>
          <a:stretch/>
        </p:blipFill>
        <p:spPr>
          <a:xfrm>
            <a:off x="1034858" y="2360859"/>
            <a:ext cx="5061142" cy="18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07F0-CA44-4101-9D97-59F185BDFAEE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CBE76-1EB7-4A18-A6A4-F9ABA319030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" name="자유형 32">
            <a:extLst>
              <a:ext uri="{FF2B5EF4-FFF2-40B4-BE49-F238E27FC236}">
                <a16:creationId xmlns:a16="http://schemas.microsoft.com/office/drawing/2014/main" id="{3B3228B0-4E66-4FE6-A611-4AE63735FBFB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0E980-AF05-4702-88AA-1FF465EA3C08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DACF21-1D80-4084-8AE5-B0C174A0E9BA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727DBF7-9762-4493-83D1-CB8075ACEEA4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BD55D805-AECE-4D97-B1EE-165D95B9496D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1976961-03C0-49DC-AD52-E51A2A44C237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한쪽 모서리가 둥근 사각형 5">
            <a:extLst>
              <a:ext uri="{FF2B5EF4-FFF2-40B4-BE49-F238E27FC236}">
                <a16:creationId xmlns:a16="http://schemas.microsoft.com/office/drawing/2014/main" id="{A45CB641-D702-42EE-BEC5-B20D3DDBE762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 데이터 기술통계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09E097-EBFC-4204-9447-6A2B0FB41F83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6656CCAB-7031-4351-B686-F76AEDC882C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8">
              <a:extLst>
                <a:ext uri="{FF2B5EF4-FFF2-40B4-BE49-F238E27FC236}">
                  <a16:creationId xmlns:a16="http://schemas.microsoft.com/office/drawing/2014/main" id="{7D400396-BB91-4EC5-8FCB-BD104C57CDE0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3639F90B-1857-44FE-8A46-38CB57A69631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40">
              <a:extLst>
                <a:ext uri="{FF2B5EF4-FFF2-40B4-BE49-F238E27FC236}">
                  <a16:creationId xmlns:a16="http://schemas.microsoft.com/office/drawing/2014/main" id="{6BB11AC9-8581-42B7-A182-30FAF5A02A8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ED9DEC0-8DAF-4603-BA25-464C44E3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20" name="부제목 2">
            <a:extLst>
              <a:ext uri="{FF2B5EF4-FFF2-40B4-BE49-F238E27FC236}">
                <a16:creationId xmlns:a16="http://schemas.microsoft.com/office/drawing/2014/main" id="{28047EAF-6DDD-4D5D-AAAE-91CB01E568A6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두피유형별 세부 기술통계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  9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가지 두피유형 각각에 대해 빈도분석 진행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C2666FD2-1C44-4BD0-BA10-0A324171E960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21B5EF8C-5A4D-4410-8E7F-082F99006C76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2307B875-2DDE-4E25-AFAF-F7031EC20E69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FC7A51AF-819C-4B88-AB60-DAD85B5BD110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F65F60-FA53-4A27-A681-ACFFDB2FC413}"/>
              </a:ext>
            </a:extLst>
          </p:cNvPr>
          <p:cNvGrpSpPr/>
          <p:nvPr/>
        </p:nvGrpSpPr>
        <p:grpSpPr>
          <a:xfrm>
            <a:off x="6986220" y="2934177"/>
            <a:ext cx="4517856" cy="2395433"/>
            <a:chOff x="7298004" y="2292985"/>
            <a:chExt cx="5214550" cy="2133468"/>
          </a:xfrm>
        </p:grpSpPr>
        <p:sp>
          <p:nvSpPr>
            <p:cNvPr id="30" name="모서리가 둥근 직사각형 43">
              <a:extLst>
                <a:ext uri="{FF2B5EF4-FFF2-40B4-BE49-F238E27FC236}">
                  <a16:creationId xmlns:a16="http://schemas.microsoft.com/office/drawing/2014/main" id="{76A68A51-433F-4FEB-A949-18DD30DE9314}"/>
                </a:ext>
              </a:extLst>
            </p:cNvPr>
            <p:cNvSpPr/>
            <p:nvPr/>
          </p:nvSpPr>
          <p:spPr>
            <a:xfrm>
              <a:off x="7298004" y="2292985"/>
              <a:ext cx="5214550" cy="213346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b="0" i="0" dirty="0">
                <a:solidFill>
                  <a:schemeClr val="bg2">
                    <a:lumMod val="10000"/>
                  </a:schemeClr>
                </a:solidFill>
                <a:effectLst/>
                <a:latin typeface="Whitney"/>
              </a:endParaRPr>
            </a:p>
          </p:txBody>
        </p:sp>
        <p:sp>
          <p:nvSpPr>
            <p:cNvPr id="31" name="자유형 44">
              <a:extLst>
                <a:ext uri="{FF2B5EF4-FFF2-40B4-BE49-F238E27FC236}">
                  <a16:creationId xmlns:a16="http://schemas.microsoft.com/office/drawing/2014/main" id="{BB56D8F1-9E3E-4A0E-AA58-A2A495DEA9A4}"/>
                </a:ext>
              </a:extLst>
            </p:cNvPr>
            <p:cNvSpPr/>
            <p:nvPr/>
          </p:nvSpPr>
          <p:spPr>
            <a:xfrm>
              <a:off x="7298004" y="2298266"/>
              <a:ext cx="415511" cy="335964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5213CD4-FF66-46D7-B671-795A40BC84C5}"/>
              </a:ext>
            </a:extLst>
          </p:cNvPr>
          <p:cNvSpPr txBox="1"/>
          <p:nvPr/>
        </p:nvSpPr>
        <p:spPr>
          <a:xfrm>
            <a:off x="6931024" y="2564844"/>
            <a:ext cx="203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빈도분석 시각화 코드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94E7E-1FE4-4B7E-B842-A9FD8C8993FE}"/>
              </a:ext>
            </a:extLst>
          </p:cNvPr>
          <p:cNvSpPr txBox="1"/>
          <p:nvPr/>
        </p:nvSpPr>
        <p:spPr>
          <a:xfrm>
            <a:off x="7121693" y="3064119"/>
            <a:ext cx="451785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 err="1">
                <a:latin typeface="Whitney"/>
              </a:rPr>
              <a:t>for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idx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col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in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enumerate</a:t>
            </a:r>
            <a:r>
              <a:rPr lang="ko-KR" altLang="en-US" sz="900" dirty="0">
                <a:latin typeface="Whitney"/>
              </a:rPr>
              <a:t>(df4.columns):</a:t>
            </a:r>
          </a:p>
          <a:p>
            <a:r>
              <a:rPr lang="en-US" altLang="ko-KR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idx</a:t>
            </a:r>
            <a:r>
              <a:rPr lang="ko-KR" altLang="en-US" sz="900" dirty="0">
                <a:latin typeface="Whitney"/>
              </a:rPr>
              <a:t> += 1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 = df4[</a:t>
            </a:r>
            <a:r>
              <a:rPr lang="ko-KR" altLang="en-US" sz="900" dirty="0" err="1">
                <a:latin typeface="Whitney"/>
              </a:rPr>
              <a:t>col</a:t>
            </a:r>
            <a:r>
              <a:rPr lang="ko-KR" altLang="en-US" sz="900" dirty="0">
                <a:latin typeface="Whitney"/>
              </a:rPr>
              <a:t>].</a:t>
            </a:r>
            <a:r>
              <a:rPr lang="ko-KR" altLang="en-US" sz="900" dirty="0" err="1">
                <a:latin typeface="Whitney"/>
              </a:rPr>
              <a:t>value_counts</a:t>
            </a:r>
            <a:r>
              <a:rPr lang="ko-KR" altLang="en-US" sz="900" dirty="0">
                <a:latin typeface="Whitney"/>
              </a:rPr>
              <a:t>() 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en-US" altLang="ko-KR" sz="900" b="1" i="1" dirty="0" err="1">
                <a:solidFill>
                  <a:srgbClr val="FE615C"/>
                </a:solidFill>
                <a:latin typeface="Whitney"/>
              </a:rPr>
              <a:t>value_counts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로 빈도 확인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x_topn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x.head</a:t>
            </a:r>
            <a:r>
              <a:rPr lang="ko-KR" altLang="en-US" sz="900" dirty="0">
                <a:latin typeface="Whitney"/>
              </a:rPr>
              <a:t>(7)</a:t>
            </a:r>
          </a:p>
          <a:p>
            <a:r>
              <a:rPr lang="ko-KR" altLang="en-US" sz="900" dirty="0">
                <a:latin typeface="Whitney"/>
              </a:rPr>
              <a:t>      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if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len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) &gt; 7:  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길이가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7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을 초과하면  나머지로 통합</a:t>
            </a:r>
          </a:p>
          <a:p>
            <a:r>
              <a:rPr lang="ko-KR" altLang="en-US" sz="900" dirty="0">
                <a:latin typeface="Whitney"/>
              </a:rPr>
              <a:t>          </a:t>
            </a:r>
            <a:r>
              <a:rPr lang="ko-KR" altLang="en-US" sz="900" dirty="0" err="1">
                <a:latin typeface="Whitney"/>
              </a:rPr>
              <a:t>x_topn</a:t>
            </a:r>
            <a:r>
              <a:rPr lang="ko-KR" altLang="en-US" sz="900" dirty="0">
                <a:latin typeface="Whitney"/>
              </a:rPr>
              <a:t>['</a:t>
            </a:r>
            <a:r>
              <a:rPr lang="ko-KR" altLang="en-US" sz="900" dirty="0" err="1">
                <a:latin typeface="Whitney"/>
              </a:rPr>
              <a:t>remaining</a:t>
            </a:r>
            <a:r>
              <a:rPr lang="ko-KR" altLang="en-US" sz="900" dirty="0">
                <a:latin typeface="Whitney"/>
              </a:rPr>
              <a:t> {0} </a:t>
            </a:r>
            <a:r>
              <a:rPr lang="ko-KR" altLang="en-US" sz="900" dirty="0" err="1">
                <a:latin typeface="Whitney"/>
              </a:rPr>
              <a:t>items</a:t>
            </a:r>
            <a:r>
              <a:rPr lang="ko-KR" altLang="en-US" sz="900" dirty="0">
                <a:latin typeface="Whitney"/>
              </a:rPr>
              <a:t>'.</a:t>
            </a:r>
            <a:r>
              <a:rPr lang="ko-KR" altLang="en-US" sz="900" dirty="0" err="1">
                <a:latin typeface="Whitney"/>
              </a:rPr>
              <a:t>format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len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) - 7)] = </a:t>
            </a:r>
            <a:r>
              <a:rPr lang="ko-KR" altLang="en-US" sz="900" dirty="0" err="1">
                <a:latin typeface="Whitney"/>
              </a:rPr>
              <a:t>sum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[7:])  # "</a:t>
            </a:r>
            <a:r>
              <a:rPr lang="ko-KR" altLang="en-US" sz="900" dirty="0" err="1">
                <a:latin typeface="Whitney"/>
              </a:rPr>
              <a:t>remaining</a:t>
            </a:r>
            <a:r>
              <a:rPr lang="ko-KR" altLang="en-US" sz="900" dirty="0">
                <a:latin typeface="Whitney"/>
              </a:rPr>
              <a:t> 13 </a:t>
            </a:r>
            <a:r>
              <a:rPr lang="ko-KR" altLang="en-US" sz="900" dirty="0" err="1">
                <a:latin typeface="Whitney"/>
              </a:rPr>
              <a:t>items</a:t>
            </a:r>
            <a:r>
              <a:rPr lang="ko-KR" altLang="en-US" sz="900" dirty="0">
                <a:latin typeface="Whitney"/>
              </a:rPr>
              <a:t>"</a:t>
            </a:r>
          </a:p>
          <a:p>
            <a:r>
              <a:rPr lang="ko-KR" altLang="en-US" sz="900" dirty="0">
                <a:latin typeface="Whitney"/>
              </a:rPr>
              <a:t>          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x_topn</a:t>
            </a:r>
            <a:endParaRPr lang="ko-KR" altLang="en-US" sz="900" dirty="0">
              <a:latin typeface="Whitney"/>
            </a:endParaRP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plt.subplot</a:t>
            </a:r>
            <a:r>
              <a:rPr lang="ko-KR" altLang="en-US" sz="900" dirty="0">
                <a:latin typeface="Whitney"/>
              </a:rPr>
              <a:t>(3,3,idx)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plt.pie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labels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x.index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autopct</a:t>
            </a:r>
            <a:r>
              <a:rPr lang="ko-KR" altLang="en-US" sz="900" dirty="0">
                <a:latin typeface="Whitney"/>
              </a:rPr>
              <a:t>='%.1f%%', </a:t>
            </a:r>
            <a:r>
              <a:rPr lang="ko-KR" altLang="en-US" sz="900" dirty="0" err="1">
                <a:latin typeface="Whitney"/>
              </a:rPr>
              <a:t>startangle</a:t>
            </a:r>
            <a:r>
              <a:rPr lang="ko-KR" altLang="en-US" sz="900" dirty="0">
                <a:latin typeface="Whitney"/>
              </a:rPr>
              <a:t>=90, </a:t>
            </a:r>
            <a:r>
              <a:rPr lang="ko-KR" altLang="en-US" sz="900" dirty="0" err="1">
                <a:latin typeface="Whitney"/>
              </a:rPr>
              <a:t>counterclock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False</a:t>
            </a:r>
            <a:r>
              <a:rPr lang="ko-KR" altLang="en-US" sz="900" dirty="0">
                <a:latin typeface="Whitney"/>
              </a:rPr>
              <a:t>,</a:t>
            </a:r>
            <a:r>
              <a:rPr lang="en-US" altLang="ko-KR" sz="900" dirty="0">
                <a:latin typeface="Whitney"/>
              </a:rPr>
              <a:t>\</a:t>
            </a:r>
          </a:p>
          <a:p>
            <a:r>
              <a:rPr lang="en-US" altLang="ko-KR" sz="900" dirty="0">
                <a:latin typeface="Whitney"/>
              </a:rPr>
              <a:t>          </a:t>
            </a:r>
            <a:r>
              <a:rPr lang="ko-KR" altLang="en-US" sz="900" dirty="0" err="1">
                <a:latin typeface="Whitney"/>
              </a:rPr>
              <a:t>shadow</a:t>
            </a:r>
            <a:r>
              <a:rPr lang="ko-KR" altLang="en-US" sz="900" dirty="0">
                <a:latin typeface="Whitney"/>
              </a:rPr>
              <a:t>=</a:t>
            </a:r>
            <a:r>
              <a:rPr lang="ko-KR" altLang="en-US" sz="900" dirty="0" err="1">
                <a:latin typeface="Whitney"/>
              </a:rPr>
              <a:t>True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plt.title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col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>
                <a:latin typeface="Whitney"/>
              </a:rPr>
              <a:t>  </a:t>
            </a:r>
          </a:p>
          <a:p>
            <a:r>
              <a:rPr lang="ko-KR" altLang="en-US" sz="900" dirty="0" err="1">
                <a:latin typeface="Whitney"/>
              </a:rPr>
              <a:t>plt.show</a:t>
            </a:r>
            <a:r>
              <a:rPr lang="ko-KR" altLang="en-US" sz="900" dirty="0">
                <a:latin typeface="Whitney"/>
              </a:rPr>
              <a:t>()</a:t>
            </a: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B686843C-271A-45D7-B34C-7E303EE262B8}"/>
              </a:ext>
            </a:extLst>
          </p:cNvPr>
          <p:cNvSpPr txBox="1">
            <a:spLocks/>
          </p:cNvSpPr>
          <p:nvPr/>
        </p:nvSpPr>
        <p:spPr>
          <a:xfrm>
            <a:off x="3966378" y="1858313"/>
            <a:ext cx="3324262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두피유형의 인사이트 정보 제공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자유형 32">
            <a:extLst>
              <a:ext uri="{FF2B5EF4-FFF2-40B4-BE49-F238E27FC236}">
                <a16:creationId xmlns:a16="http://schemas.microsoft.com/office/drawing/2014/main" id="{186B0957-9A0B-40F6-90C8-A77476EF0810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220838B-9993-4780-8CD3-328252DE3679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13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C5DA284-5538-4818-AA8E-CF1F0CDE1D1E}"/>
              </a:ext>
            </a:extLst>
          </p:cNvPr>
          <p:cNvGrpSpPr/>
          <p:nvPr/>
        </p:nvGrpSpPr>
        <p:grpSpPr>
          <a:xfrm>
            <a:off x="844189" y="2124750"/>
            <a:ext cx="5209202" cy="4733249"/>
            <a:chOff x="844189" y="2124750"/>
            <a:chExt cx="5209202" cy="4733249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57DC7F7-FDF0-4021-AB6D-BFEB1393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1782" y="2124750"/>
              <a:ext cx="4689623" cy="142439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DB75500-1A78-4734-B0C2-372F3C406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189" y="3545413"/>
              <a:ext cx="5209202" cy="1643379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3450F49-8B54-49AE-98E8-7D583A00C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951" y="5178465"/>
              <a:ext cx="5087282" cy="1679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30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307F0-CA44-4101-9D97-59F185BDFAEE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6CBE76-1EB7-4A18-A6A4-F9ABA3190307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" name="자유형 32">
            <a:extLst>
              <a:ext uri="{FF2B5EF4-FFF2-40B4-BE49-F238E27FC236}">
                <a16:creationId xmlns:a16="http://schemas.microsoft.com/office/drawing/2014/main" id="{3B3228B0-4E66-4FE6-A611-4AE63735FBFB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90E980-AF05-4702-88AA-1FF465EA3C08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DACF21-1D80-4084-8AE5-B0C174A0E9BA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727DBF7-9762-4493-83D1-CB8075ACEEA4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BD55D805-AECE-4D97-B1EE-165D95B9496D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1976961-03C0-49DC-AD52-E51A2A44C237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한쪽 모서리가 둥근 사각형 5">
            <a:extLst>
              <a:ext uri="{FF2B5EF4-FFF2-40B4-BE49-F238E27FC236}">
                <a16:creationId xmlns:a16="http://schemas.microsoft.com/office/drawing/2014/main" id="{A45CB641-D702-42EE-BEC5-B20D3DDBE762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 데이터 </a:t>
            </a:r>
            <a:r>
              <a:rPr lang="ko-KR" altLang="en-US" sz="1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카이제곱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검정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09E097-EBFC-4204-9447-6A2B0FB41F83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6656CCAB-7031-4351-B686-F76AEDC882C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8">
              <a:extLst>
                <a:ext uri="{FF2B5EF4-FFF2-40B4-BE49-F238E27FC236}">
                  <a16:creationId xmlns:a16="http://schemas.microsoft.com/office/drawing/2014/main" id="{7D400396-BB91-4EC5-8FCB-BD104C57CDE0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3639F90B-1857-44FE-8A46-38CB57A69631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40">
              <a:extLst>
                <a:ext uri="{FF2B5EF4-FFF2-40B4-BE49-F238E27FC236}">
                  <a16:creationId xmlns:a16="http://schemas.microsoft.com/office/drawing/2014/main" id="{6BB11AC9-8581-42B7-A182-30FAF5A02A8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ED9DEC0-8DAF-4603-BA25-464C44E33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665ADC-2F98-483E-B159-F011A396BCB8}"/>
              </a:ext>
            </a:extLst>
          </p:cNvPr>
          <p:cNvSpPr/>
          <p:nvPr/>
        </p:nvSpPr>
        <p:spPr>
          <a:xfrm>
            <a:off x="3414027" y="2582640"/>
            <a:ext cx="8793491" cy="2227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1000" sy="8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E20580D5-31E5-4CDB-9256-677D9633A930}"/>
              </a:ext>
            </a:extLst>
          </p:cNvPr>
          <p:cNvSpPr txBox="1">
            <a:spLocks/>
          </p:cNvSpPr>
          <p:nvPr/>
        </p:nvSpPr>
        <p:spPr>
          <a:xfrm>
            <a:off x="4250451" y="1442506"/>
            <a:ext cx="2137326" cy="4186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카이제곱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검정 결과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20DC9DEB-08D6-40B7-BA7E-2DAC0F7CEC80}"/>
              </a:ext>
            </a:extLst>
          </p:cNvPr>
          <p:cNvGrpSpPr/>
          <p:nvPr/>
        </p:nvGrpSpPr>
        <p:grpSpPr>
          <a:xfrm>
            <a:off x="3778423" y="149329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BF5475CC-F9A2-4AD5-B094-967EA8D5ADCC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A7CE4F26-FB75-424A-B03A-2842008E9408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DE232B17-DC24-47C4-8B29-3ED9DAC5871A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6C685E6C-4A3E-4666-BE19-A3F7C1C681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6"/>
          <a:stretch/>
        </p:blipFill>
        <p:spPr>
          <a:xfrm>
            <a:off x="3359027" y="2087251"/>
            <a:ext cx="3055536" cy="253126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222AF98-7950-4EB7-81D6-8C7B8DC975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5" r="11024"/>
          <a:stretch/>
        </p:blipFill>
        <p:spPr>
          <a:xfrm>
            <a:off x="6329813" y="2083931"/>
            <a:ext cx="2936640" cy="2531258"/>
          </a:xfrm>
          <a:prstGeom prst="rect">
            <a:avLst/>
          </a:prstGeom>
        </p:spPr>
      </p:pic>
      <p:sp>
        <p:nvSpPr>
          <p:cNvPr id="48" name="부제목 2">
            <a:extLst>
              <a:ext uri="{FF2B5EF4-FFF2-40B4-BE49-F238E27FC236}">
                <a16:creationId xmlns:a16="http://schemas.microsoft.com/office/drawing/2014/main" id="{04C7232D-6515-4F18-9223-FB1E260EFCC3}"/>
              </a:ext>
            </a:extLst>
          </p:cNvPr>
          <p:cNvSpPr txBox="1">
            <a:spLocks/>
          </p:cNvSpPr>
          <p:nvPr/>
        </p:nvSpPr>
        <p:spPr>
          <a:xfrm>
            <a:off x="4082277" y="1959828"/>
            <a:ext cx="1534889" cy="4009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성별에 따른 염색 주기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부제목 2">
            <a:extLst>
              <a:ext uri="{FF2B5EF4-FFF2-40B4-BE49-F238E27FC236}">
                <a16:creationId xmlns:a16="http://schemas.microsoft.com/office/drawing/2014/main" id="{3F3CF46F-556C-46D9-A70A-2C17BF2004F9}"/>
              </a:ext>
            </a:extLst>
          </p:cNvPr>
          <p:cNvSpPr txBox="1">
            <a:spLocks/>
          </p:cNvSpPr>
          <p:nvPr/>
        </p:nvSpPr>
        <p:spPr>
          <a:xfrm>
            <a:off x="6648014" y="1956016"/>
            <a:ext cx="2295262" cy="40858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연령대에 따른 </a:t>
            </a: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맞춤케어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선호 여부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03D86FB-588C-4915-A802-99B39C5E5AD0}"/>
              </a:ext>
            </a:extLst>
          </p:cNvPr>
          <p:cNvGrpSpPr/>
          <p:nvPr/>
        </p:nvGrpSpPr>
        <p:grpSpPr>
          <a:xfrm>
            <a:off x="137938" y="2286394"/>
            <a:ext cx="3318186" cy="3766343"/>
            <a:chOff x="7298004" y="2290162"/>
            <a:chExt cx="5214550" cy="2136291"/>
          </a:xfrm>
        </p:grpSpPr>
        <p:sp>
          <p:nvSpPr>
            <p:cNvPr id="32" name="모서리가 둥근 직사각형 43">
              <a:extLst>
                <a:ext uri="{FF2B5EF4-FFF2-40B4-BE49-F238E27FC236}">
                  <a16:creationId xmlns:a16="http://schemas.microsoft.com/office/drawing/2014/main" id="{17570173-1C05-4C9A-B32F-EE2A77E174FD}"/>
                </a:ext>
              </a:extLst>
            </p:cNvPr>
            <p:cNvSpPr/>
            <p:nvPr/>
          </p:nvSpPr>
          <p:spPr>
            <a:xfrm>
              <a:off x="7298004" y="2292985"/>
              <a:ext cx="5214550" cy="213346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b="0" i="0" dirty="0">
                <a:solidFill>
                  <a:schemeClr val="bg2">
                    <a:lumMod val="10000"/>
                  </a:schemeClr>
                </a:solidFill>
                <a:effectLst/>
                <a:latin typeface="Whitney"/>
              </a:endParaRPr>
            </a:p>
          </p:txBody>
        </p:sp>
        <p:sp>
          <p:nvSpPr>
            <p:cNvPr id="33" name="자유형 44">
              <a:extLst>
                <a:ext uri="{FF2B5EF4-FFF2-40B4-BE49-F238E27FC236}">
                  <a16:creationId xmlns:a16="http://schemas.microsoft.com/office/drawing/2014/main" id="{A2CD454C-AF96-473B-8C8C-54BA345F5340}"/>
                </a:ext>
              </a:extLst>
            </p:cNvPr>
            <p:cNvSpPr/>
            <p:nvPr/>
          </p:nvSpPr>
          <p:spPr>
            <a:xfrm>
              <a:off x="7298004" y="2290162"/>
              <a:ext cx="415511" cy="158297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75150B-A2B4-40D9-BCB4-05AF0AD9BA5B}"/>
              </a:ext>
            </a:extLst>
          </p:cNvPr>
          <p:cNvSpPr txBox="1"/>
          <p:nvPr/>
        </p:nvSpPr>
        <p:spPr>
          <a:xfrm>
            <a:off x="196399" y="2388206"/>
            <a:ext cx="322654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err="1">
                <a:latin typeface="Whitney"/>
              </a:rPr>
              <a:t>columns</a:t>
            </a:r>
            <a:r>
              <a:rPr lang="ko-KR" altLang="en-US" sz="700" dirty="0">
                <a:latin typeface="Whitney"/>
              </a:rPr>
              <a:t>=['</a:t>
            </a:r>
            <a:r>
              <a:rPr lang="ko-KR" altLang="en-US" sz="700" dirty="0" err="1">
                <a:latin typeface="Whitney"/>
              </a:rPr>
              <a:t>gender</a:t>
            </a:r>
            <a:r>
              <a:rPr lang="ko-KR" altLang="en-US" sz="700" dirty="0">
                <a:latin typeface="Whitney"/>
              </a:rPr>
              <a:t>', '</a:t>
            </a:r>
            <a:r>
              <a:rPr lang="ko-KR" altLang="en-US" sz="700" dirty="0" err="1">
                <a:latin typeface="Whitney"/>
              </a:rPr>
              <a:t>age</a:t>
            </a:r>
            <a:r>
              <a:rPr lang="ko-KR" altLang="en-US" sz="700" dirty="0">
                <a:latin typeface="Whitney"/>
              </a:rPr>
              <a:t>', '샴푸 사용 빈도', '펌 주기', '염색 주기 (자가 염색 포함)’, </a:t>
            </a:r>
            <a:endParaRPr lang="en-US" altLang="ko-KR" sz="700" dirty="0">
              <a:latin typeface="Whitney"/>
            </a:endParaRPr>
          </a:p>
          <a:p>
            <a:r>
              <a:rPr lang="en-US" altLang="ko-KR" sz="700" dirty="0">
                <a:latin typeface="Whitney"/>
              </a:rPr>
              <a:t>       </a:t>
            </a:r>
            <a:r>
              <a:rPr lang="ko-KR" altLang="en-US" sz="700" dirty="0">
                <a:latin typeface="Whitney"/>
              </a:rPr>
              <a:t>'현재 모발 상태＇, '현재 사용하고 있는 두피모발용 제품’, </a:t>
            </a:r>
            <a:endParaRPr lang="en-US" altLang="ko-KR" sz="700" dirty="0">
              <a:latin typeface="Whitney"/>
            </a:endParaRPr>
          </a:p>
          <a:p>
            <a:r>
              <a:rPr lang="en-US" altLang="ko-KR" sz="700" dirty="0">
                <a:latin typeface="Whitney"/>
              </a:rPr>
              <a:t>       </a:t>
            </a:r>
            <a:r>
              <a:rPr lang="ko-KR" altLang="en-US" sz="700" dirty="0">
                <a:latin typeface="Whitney"/>
              </a:rPr>
              <a:t>'</a:t>
            </a:r>
            <a:r>
              <a:rPr lang="ko-KR" altLang="en-US" sz="700" dirty="0" err="1">
                <a:latin typeface="Whitney"/>
              </a:rPr>
              <a:t>맞춤두피케어</a:t>
            </a:r>
            <a:r>
              <a:rPr lang="ko-KR" altLang="en-US" sz="700" dirty="0">
                <a:latin typeface="Whitney"/>
              </a:rPr>
              <a:t> 제품사용을 희망(선호)하시나요’, </a:t>
            </a:r>
            <a:endParaRPr lang="en-US" altLang="ko-KR" sz="700" dirty="0">
              <a:latin typeface="Whitney"/>
            </a:endParaRPr>
          </a:p>
          <a:p>
            <a:r>
              <a:rPr lang="en-US" altLang="ko-KR" sz="700" dirty="0">
                <a:latin typeface="Whitney"/>
              </a:rPr>
              <a:t>       </a:t>
            </a:r>
            <a:r>
              <a:rPr lang="ko-KR" altLang="en-US" sz="700" dirty="0">
                <a:latin typeface="Whitney"/>
              </a:rPr>
              <a:t>'샴푸 </a:t>
            </a:r>
            <a:r>
              <a:rPr lang="ko-KR" altLang="en-US" sz="700" dirty="0" err="1">
                <a:latin typeface="Whitney"/>
              </a:rPr>
              <a:t>구매시</a:t>
            </a:r>
            <a:r>
              <a:rPr lang="ko-KR" altLang="en-US" sz="700" dirty="0">
                <a:latin typeface="Whitney"/>
              </a:rPr>
              <a:t> 중요시 고려하는 부분은 </a:t>
            </a:r>
            <a:r>
              <a:rPr lang="ko-KR" altLang="en-US" sz="700" dirty="0" err="1">
                <a:latin typeface="Whitney"/>
              </a:rPr>
              <a:t>무엇인가요','구분</a:t>
            </a:r>
            <a:r>
              <a:rPr lang="ko-KR" altLang="en-US" sz="700" dirty="0">
                <a:latin typeface="Whitney"/>
              </a:rPr>
              <a:t>’]</a:t>
            </a:r>
          </a:p>
          <a:p>
            <a:endParaRPr lang="en-US" altLang="ko-KR" sz="700" dirty="0">
              <a:latin typeface="Whitney"/>
            </a:endParaRPr>
          </a:p>
          <a:p>
            <a:r>
              <a:rPr lang="en-US" altLang="ko-KR" sz="700" b="1" i="1" dirty="0">
                <a:solidFill>
                  <a:srgbClr val="FE615C"/>
                </a:solidFill>
                <a:latin typeface="Whitney"/>
              </a:rPr>
              <a:t># for </a:t>
            </a:r>
            <a:r>
              <a:rPr lang="ko-KR" altLang="en-US" sz="700" b="1" i="1" dirty="0">
                <a:solidFill>
                  <a:srgbClr val="FE615C"/>
                </a:solidFill>
                <a:latin typeface="Whitney"/>
              </a:rPr>
              <a:t>문으로 모든 변수간 </a:t>
            </a:r>
            <a:r>
              <a:rPr lang="ko-KR" altLang="en-US" sz="700" b="1" i="1" dirty="0" err="1">
                <a:solidFill>
                  <a:srgbClr val="FE615C"/>
                </a:solidFill>
                <a:latin typeface="Whitney"/>
              </a:rPr>
              <a:t>카이제곱</a:t>
            </a:r>
            <a:r>
              <a:rPr lang="ko-KR" altLang="en-US" sz="700" b="1" i="1" dirty="0">
                <a:solidFill>
                  <a:srgbClr val="FE615C"/>
                </a:solidFill>
                <a:latin typeface="Whitney"/>
              </a:rPr>
              <a:t> 검정 실시</a:t>
            </a:r>
            <a:endParaRPr lang="en-US" altLang="ko-KR" sz="700" b="1" i="1" dirty="0">
              <a:solidFill>
                <a:srgbClr val="FE615C"/>
              </a:solidFill>
              <a:latin typeface="Whitney"/>
            </a:endParaRPr>
          </a:p>
          <a:p>
            <a:r>
              <a:rPr lang="ko-KR" altLang="en-US" sz="700" dirty="0" err="1">
                <a:latin typeface="Whitney"/>
              </a:rPr>
              <a:t>for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i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in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range</a:t>
            </a:r>
            <a:r>
              <a:rPr lang="ko-KR" altLang="en-US" sz="700" dirty="0">
                <a:latin typeface="Whitney"/>
              </a:rPr>
              <a:t>(9):</a:t>
            </a:r>
          </a:p>
          <a:p>
            <a:r>
              <a:rPr lang="ko-KR" altLang="en-US" sz="700" dirty="0">
                <a:latin typeface="Whitney"/>
              </a:rPr>
              <a:t>    </a:t>
            </a:r>
            <a:r>
              <a:rPr lang="ko-KR" altLang="en-US" sz="700" dirty="0" err="1">
                <a:latin typeface="Whitney"/>
              </a:rPr>
              <a:t>for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j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in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range</a:t>
            </a:r>
            <a:r>
              <a:rPr lang="ko-KR" altLang="en-US" sz="700" dirty="0">
                <a:latin typeface="Whitney"/>
              </a:rPr>
              <a:t>(9):</a:t>
            </a:r>
          </a:p>
          <a:p>
            <a:r>
              <a:rPr lang="ko-KR" altLang="en-US" sz="700" dirty="0">
                <a:latin typeface="Whitney"/>
              </a:rPr>
              <a:t>        </a:t>
            </a:r>
            <a:r>
              <a:rPr lang="ko-KR" altLang="en-US" sz="700" dirty="0" err="1">
                <a:latin typeface="Whitney"/>
              </a:rPr>
              <a:t>if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i</a:t>
            </a:r>
            <a:r>
              <a:rPr lang="ko-KR" altLang="en-US" sz="700" dirty="0">
                <a:latin typeface="Whitney"/>
              </a:rPr>
              <a:t> != j: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</a:t>
            </a:r>
            <a:r>
              <a:rPr lang="ko-KR" altLang="en-US" sz="700" dirty="0">
                <a:latin typeface="Whitney"/>
              </a:rPr>
              <a:t> = </a:t>
            </a:r>
            <a:r>
              <a:rPr lang="ko-KR" altLang="en-US" sz="700" dirty="0" err="1">
                <a:latin typeface="Whitney"/>
              </a:rPr>
              <a:t>meta_df</a:t>
            </a:r>
            <a:r>
              <a:rPr lang="ko-KR" altLang="en-US" sz="700" dirty="0">
                <a:latin typeface="Whitney"/>
              </a:rPr>
              <a:t>[</a:t>
            </a:r>
            <a:r>
              <a:rPr lang="ko-KR" altLang="en-US" sz="700" dirty="0" err="1">
                <a:latin typeface="Whitney"/>
              </a:rPr>
              <a:t>columns</a:t>
            </a:r>
            <a:r>
              <a:rPr lang="ko-KR" altLang="en-US" sz="700" dirty="0">
                <a:latin typeface="Whitney"/>
              </a:rPr>
              <a:t>[</a:t>
            </a:r>
            <a:r>
              <a:rPr lang="ko-KR" altLang="en-US" sz="700" dirty="0" err="1">
                <a:latin typeface="Whitney"/>
              </a:rPr>
              <a:t>i</a:t>
            </a:r>
            <a:r>
              <a:rPr lang="ko-KR" altLang="en-US" sz="700" dirty="0">
                <a:latin typeface="Whitney"/>
              </a:rPr>
              <a:t>]]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t</a:t>
            </a:r>
            <a:r>
              <a:rPr lang="ko-KR" altLang="en-US" sz="700" dirty="0">
                <a:latin typeface="Whitney"/>
              </a:rPr>
              <a:t>=</a:t>
            </a:r>
            <a:r>
              <a:rPr lang="ko-KR" altLang="en-US" sz="700" dirty="0" err="1">
                <a:latin typeface="Whitney"/>
              </a:rPr>
              <a:t>meta_df</a:t>
            </a:r>
            <a:r>
              <a:rPr lang="ko-KR" altLang="en-US" sz="700" dirty="0">
                <a:latin typeface="Whitney"/>
              </a:rPr>
              <a:t>[</a:t>
            </a:r>
            <a:r>
              <a:rPr lang="ko-KR" altLang="en-US" sz="700" dirty="0" err="1">
                <a:latin typeface="Whitney"/>
              </a:rPr>
              <a:t>columns</a:t>
            </a:r>
            <a:r>
              <a:rPr lang="ko-KR" altLang="en-US" sz="700" dirty="0">
                <a:latin typeface="Whitney"/>
              </a:rPr>
              <a:t>[</a:t>
            </a:r>
            <a:r>
              <a:rPr lang="ko-KR" altLang="en-US" sz="700" dirty="0" err="1">
                <a:latin typeface="Whitney"/>
              </a:rPr>
              <a:t>j</a:t>
            </a:r>
            <a:r>
              <a:rPr lang="ko-KR" altLang="en-US" sz="700" dirty="0">
                <a:latin typeface="Whitney"/>
              </a:rPr>
              <a:t>]]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700" b="1" i="1" dirty="0" err="1">
                <a:solidFill>
                  <a:srgbClr val="FE615C"/>
                </a:solidFill>
                <a:latin typeface="Whitney"/>
              </a:rPr>
              <a:t>교차표</a:t>
            </a:r>
            <a:endParaRPr lang="ko-KR" altLang="en-US" sz="700" b="1" i="1" dirty="0">
              <a:solidFill>
                <a:srgbClr val="FE615C"/>
              </a:solidFill>
              <a:latin typeface="Whitney"/>
            </a:endParaRP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ga</a:t>
            </a:r>
            <a:r>
              <a:rPr lang="ko-KR" altLang="en-US" sz="700" dirty="0">
                <a:latin typeface="Whitney"/>
              </a:rPr>
              <a:t> = </a:t>
            </a:r>
            <a:r>
              <a:rPr lang="ko-KR" altLang="en-US" sz="700" dirty="0" err="1">
                <a:latin typeface="Whitney"/>
              </a:rPr>
              <a:t>pd.crosstab</a:t>
            </a:r>
            <a:r>
              <a:rPr lang="ko-KR" altLang="en-US" sz="700" dirty="0">
                <a:latin typeface="Whitney"/>
              </a:rPr>
              <a:t>(</a:t>
            </a:r>
            <a:r>
              <a:rPr lang="ko-KR" altLang="en-US" sz="700" dirty="0" err="1">
                <a:latin typeface="Whitney"/>
              </a:rPr>
              <a:t>p,t,margins</a:t>
            </a:r>
            <a:r>
              <a:rPr lang="ko-KR" altLang="en-US" sz="700" dirty="0">
                <a:latin typeface="Whitney"/>
              </a:rPr>
              <a:t>= </a:t>
            </a:r>
            <a:r>
              <a:rPr lang="ko-KR" altLang="en-US" sz="700" dirty="0" err="1">
                <a:latin typeface="Whitney"/>
              </a:rPr>
              <a:t>False</a:t>
            </a:r>
            <a:r>
              <a:rPr lang="ko-KR" altLang="en-US" sz="700" dirty="0">
                <a:latin typeface="Whitney"/>
              </a:rPr>
              <a:t>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print</a:t>
            </a:r>
            <a:r>
              <a:rPr lang="ko-KR" altLang="en-US" sz="700" dirty="0">
                <a:latin typeface="Whitney"/>
              </a:rPr>
              <a:t>(</a:t>
            </a:r>
            <a:r>
              <a:rPr lang="ko-KR" altLang="en-US" sz="700" dirty="0" err="1">
                <a:latin typeface="Whitney"/>
              </a:rPr>
              <a:t>ga</a:t>
            </a:r>
            <a:r>
              <a:rPr lang="ko-KR" altLang="en-US" sz="700" dirty="0">
                <a:latin typeface="Whitney"/>
              </a:rPr>
              <a:t>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b="1" i="1" dirty="0">
                <a:solidFill>
                  <a:srgbClr val="FE615C"/>
                </a:solidFill>
                <a:latin typeface="Whitney"/>
              </a:rPr>
              <a:t># chi2</a:t>
            </a:r>
          </a:p>
          <a:p>
            <a:r>
              <a:rPr lang="ko-KR" altLang="en-US" sz="700" dirty="0">
                <a:latin typeface="Whitney"/>
              </a:rPr>
              <a:t>            chi2, </a:t>
            </a:r>
            <a:r>
              <a:rPr lang="ko-KR" altLang="en-US" sz="700" dirty="0" err="1">
                <a:latin typeface="Whitney"/>
              </a:rPr>
              <a:t>pvalue</a:t>
            </a:r>
            <a:r>
              <a:rPr lang="ko-KR" altLang="en-US" sz="700" dirty="0">
                <a:latin typeface="Whitney"/>
              </a:rPr>
              <a:t>, </a:t>
            </a:r>
            <a:r>
              <a:rPr lang="ko-KR" altLang="en-US" sz="700" dirty="0" err="1">
                <a:latin typeface="Whitney"/>
              </a:rPr>
              <a:t>dof</a:t>
            </a:r>
            <a:r>
              <a:rPr lang="ko-KR" altLang="en-US" sz="700" dirty="0">
                <a:latin typeface="Whitney"/>
              </a:rPr>
              <a:t>, </a:t>
            </a:r>
            <a:r>
              <a:rPr lang="ko-KR" altLang="en-US" sz="700" dirty="0" err="1">
                <a:latin typeface="Whitney"/>
              </a:rPr>
              <a:t>expected</a:t>
            </a:r>
            <a:r>
              <a:rPr lang="ko-KR" altLang="en-US" sz="700" dirty="0">
                <a:latin typeface="Whitney"/>
              </a:rPr>
              <a:t> = scipy.stats.chi2_contingency(</a:t>
            </a:r>
            <a:r>
              <a:rPr lang="ko-KR" altLang="en-US" sz="700" dirty="0" err="1">
                <a:latin typeface="Whitney"/>
              </a:rPr>
              <a:t>observed</a:t>
            </a:r>
            <a:r>
              <a:rPr lang="ko-KR" altLang="en-US" sz="700" dirty="0">
                <a:latin typeface="Whitney"/>
              </a:rPr>
              <a:t>=</a:t>
            </a:r>
            <a:r>
              <a:rPr lang="ko-KR" altLang="en-US" sz="700" dirty="0" err="1">
                <a:latin typeface="Whitney"/>
              </a:rPr>
              <a:t>ga</a:t>
            </a:r>
            <a:r>
              <a:rPr lang="ko-KR" altLang="en-US" sz="700" dirty="0">
                <a:latin typeface="Whitney"/>
              </a:rPr>
              <a:t>,  </a:t>
            </a:r>
            <a:endParaRPr lang="en-US" altLang="ko-KR" sz="700" dirty="0">
              <a:latin typeface="Whitney"/>
            </a:endParaRPr>
          </a:p>
          <a:p>
            <a:r>
              <a:rPr lang="en-US" altLang="ko-KR" sz="700" dirty="0">
                <a:latin typeface="Whitney"/>
              </a:rPr>
              <a:t>           </a:t>
            </a:r>
            <a:r>
              <a:rPr lang="ko-KR" altLang="en-US" sz="700" dirty="0">
                <a:latin typeface="Whitney"/>
              </a:rPr>
              <a:t> </a:t>
            </a:r>
            <a:r>
              <a:rPr lang="ko-KR" altLang="en-US" sz="700" dirty="0" err="1">
                <a:latin typeface="Whitney"/>
              </a:rPr>
              <a:t>correction</a:t>
            </a:r>
            <a:r>
              <a:rPr lang="ko-KR" altLang="en-US" sz="700" dirty="0">
                <a:latin typeface="Whitney"/>
              </a:rPr>
              <a:t>=</a:t>
            </a:r>
            <a:r>
              <a:rPr lang="ko-KR" altLang="en-US" sz="700" dirty="0" err="1">
                <a:latin typeface="Whitney"/>
              </a:rPr>
              <a:t>False</a:t>
            </a:r>
            <a:r>
              <a:rPr lang="ko-KR" altLang="en-US" sz="700" dirty="0">
                <a:latin typeface="Whitney"/>
              </a:rPr>
              <a:t>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print</a:t>
            </a:r>
            <a:r>
              <a:rPr lang="ko-KR" altLang="en-US" sz="700" dirty="0">
                <a:latin typeface="Whitney"/>
              </a:rPr>
              <a:t>("1. </a:t>
            </a:r>
            <a:r>
              <a:rPr lang="ko-KR" altLang="en-US" sz="700" dirty="0" err="1">
                <a:latin typeface="Whitney"/>
              </a:rPr>
              <a:t>카이제곱</a:t>
            </a:r>
            <a:r>
              <a:rPr lang="ko-KR" altLang="en-US" sz="700" dirty="0">
                <a:latin typeface="Whitney"/>
              </a:rPr>
              <a:t> 통계량:", chi2)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print</a:t>
            </a:r>
            <a:r>
              <a:rPr lang="ko-KR" altLang="en-US" sz="700" dirty="0">
                <a:latin typeface="Whitney"/>
              </a:rPr>
              <a:t>("2. </a:t>
            </a:r>
            <a:r>
              <a:rPr lang="ko-KR" altLang="en-US" sz="700" dirty="0" err="1">
                <a:latin typeface="Whitney"/>
              </a:rPr>
              <a:t>p-value</a:t>
            </a:r>
            <a:r>
              <a:rPr lang="ko-KR" altLang="en-US" sz="700" dirty="0">
                <a:latin typeface="Whitney"/>
              </a:rPr>
              <a:t>:", </a:t>
            </a:r>
            <a:r>
              <a:rPr lang="ko-KR" altLang="en-US" sz="700" dirty="0" err="1">
                <a:latin typeface="Whitney"/>
              </a:rPr>
              <a:t>pvalue</a:t>
            </a:r>
            <a:r>
              <a:rPr lang="ko-KR" altLang="en-US" sz="700" dirty="0">
                <a:latin typeface="Whitney"/>
              </a:rPr>
              <a:t>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print</a:t>
            </a:r>
            <a:r>
              <a:rPr lang="ko-KR" altLang="en-US" sz="700" dirty="0">
                <a:latin typeface="Whitney"/>
              </a:rPr>
              <a:t>("3. </a:t>
            </a:r>
            <a:r>
              <a:rPr lang="ko-KR" altLang="en-US" sz="700" dirty="0" err="1">
                <a:latin typeface="Whitney"/>
              </a:rPr>
              <a:t>df</a:t>
            </a:r>
            <a:r>
              <a:rPr lang="ko-KR" altLang="en-US" sz="700" dirty="0">
                <a:latin typeface="Whitney"/>
              </a:rPr>
              <a:t>:", </a:t>
            </a:r>
            <a:r>
              <a:rPr lang="ko-KR" altLang="en-US" sz="700" dirty="0" err="1">
                <a:latin typeface="Whitney"/>
              </a:rPr>
              <a:t>dof</a:t>
            </a:r>
            <a:r>
              <a:rPr lang="ko-KR" altLang="en-US" sz="700" dirty="0">
                <a:latin typeface="Whitney"/>
              </a:rPr>
              <a:t>) #(행의개수-1)*(열의개수-1)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print</a:t>
            </a:r>
            <a:r>
              <a:rPr lang="ko-KR" altLang="en-US" sz="700" dirty="0">
                <a:latin typeface="Whitney"/>
              </a:rPr>
              <a:t>("4. </a:t>
            </a:r>
            <a:r>
              <a:rPr lang="ko-KR" altLang="en-US" sz="700" dirty="0" err="1">
                <a:latin typeface="Whitney"/>
              </a:rPr>
              <a:t>기대값</a:t>
            </a:r>
            <a:r>
              <a:rPr lang="ko-KR" altLang="en-US" sz="700" dirty="0">
                <a:latin typeface="Whitney"/>
              </a:rPr>
              <a:t> 행렬:")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print</a:t>
            </a:r>
            <a:r>
              <a:rPr lang="ko-KR" altLang="en-US" sz="700" dirty="0">
                <a:latin typeface="Whitney"/>
              </a:rPr>
              <a:t>(</a:t>
            </a:r>
            <a:r>
              <a:rPr lang="ko-KR" altLang="en-US" sz="700" dirty="0" err="1">
                <a:latin typeface="Whitney"/>
              </a:rPr>
              <a:t>pd.DataFrame</a:t>
            </a:r>
            <a:r>
              <a:rPr lang="ko-KR" altLang="en-US" sz="700" dirty="0">
                <a:latin typeface="Whitney"/>
              </a:rPr>
              <a:t>(</a:t>
            </a:r>
            <a:r>
              <a:rPr lang="ko-KR" altLang="en-US" sz="700" dirty="0" err="1">
                <a:latin typeface="Whitney"/>
              </a:rPr>
              <a:t>expected</a:t>
            </a:r>
            <a:r>
              <a:rPr lang="ko-KR" altLang="en-US" sz="700" dirty="0">
                <a:latin typeface="Whitney"/>
              </a:rPr>
              <a:t>) 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700" b="1" i="1" dirty="0" err="1">
                <a:solidFill>
                  <a:srgbClr val="FE615C"/>
                </a:solidFill>
                <a:latin typeface="Whitney"/>
              </a:rPr>
              <a:t>heatmap</a:t>
            </a:r>
            <a:r>
              <a:rPr lang="ko-KR" altLang="en-US" sz="700" b="1" i="1" dirty="0">
                <a:solidFill>
                  <a:srgbClr val="FE615C"/>
                </a:solidFill>
                <a:latin typeface="Whitney"/>
              </a:rPr>
              <a:t> : 수가 높을수록 색이 짙다</a:t>
            </a:r>
            <a:r>
              <a:rPr lang="en-US" altLang="ko-KR" sz="700" b="1" i="1" dirty="0">
                <a:solidFill>
                  <a:srgbClr val="FE615C"/>
                </a:solidFill>
                <a:latin typeface="Whitney"/>
              </a:rPr>
              <a:t>.</a:t>
            </a:r>
            <a:endParaRPr lang="ko-KR" altLang="en-US" sz="700" b="1" i="1" dirty="0">
              <a:solidFill>
                <a:srgbClr val="FE615C"/>
              </a:solidFill>
              <a:latin typeface="Whitney"/>
            </a:endParaRP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ax</a:t>
            </a:r>
            <a:r>
              <a:rPr lang="ko-KR" altLang="en-US" sz="700" dirty="0">
                <a:latin typeface="Whitney"/>
              </a:rPr>
              <a:t> = </a:t>
            </a:r>
            <a:r>
              <a:rPr lang="ko-KR" altLang="en-US" sz="700" dirty="0" err="1">
                <a:latin typeface="Whitney"/>
              </a:rPr>
              <a:t>sns.heatmap</a:t>
            </a:r>
            <a:r>
              <a:rPr lang="ko-KR" altLang="en-US" sz="700" dirty="0">
                <a:latin typeface="Whitney"/>
              </a:rPr>
              <a:t>(</a:t>
            </a:r>
            <a:r>
              <a:rPr lang="ko-KR" altLang="en-US" sz="700" dirty="0" err="1">
                <a:latin typeface="Whitney"/>
              </a:rPr>
              <a:t>ga</a:t>
            </a:r>
            <a:r>
              <a:rPr lang="ko-KR" altLang="en-US" sz="700" dirty="0">
                <a:latin typeface="Whitney"/>
              </a:rPr>
              <a:t>, </a:t>
            </a:r>
            <a:r>
              <a:rPr lang="ko-KR" altLang="en-US" sz="700" dirty="0" err="1">
                <a:latin typeface="Whitney"/>
              </a:rPr>
              <a:t>cmap</a:t>
            </a:r>
            <a:r>
              <a:rPr lang="ko-KR" altLang="en-US" sz="700" dirty="0">
                <a:latin typeface="Whitney"/>
              </a:rPr>
              <a:t> = "</a:t>
            </a:r>
            <a:r>
              <a:rPr lang="ko-KR" altLang="en-US" sz="700" dirty="0" err="1">
                <a:latin typeface="Whitney"/>
              </a:rPr>
              <a:t>YlGnBu</a:t>
            </a:r>
            <a:r>
              <a:rPr lang="ko-KR" altLang="en-US" sz="700" dirty="0">
                <a:latin typeface="Whitney"/>
              </a:rPr>
              <a:t>",</a:t>
            </a:r>
            <a:r>
              <a:rPr lang="ko-KR" altLang="en-US" sz="700" dirty="0" err="1">
                <a:latin typeface="Whitney"/>
              </a:rPr>
              <a:t>vmin</a:t>
            </a:r>
            <a:r>
              <a:rPr lang="ko-KR" altLang="en-US" sz="700" dirty="0">
                <a:latin typeface="Whitney"/>
              </a:rPr>
              <a:t> = 0,vmax = 6000,annot = </a:t>
            </a:r>
            <a:r>
              <a:rPr lang="ko-KR" altLang="en-US" sz="700" dirty="0" err="1">
                <a:latin typeface="Whitney"/>
              </a:rPr>
              <a:t>True</a:t>
            </a:r>
            <a:r>
              <a:rPr lang="ko-KR" altLang="en-US" sz="700" dirty="0">
                <a:latin typeface="Whitney"/>
              </a:rPr>
              <a:t>, </a:t>
            </a:r>
            <a:endParaRPr lang="en-US" altLang="ko-KR" sz="700" dirty="0">
              <a:latin typeface="Whitney"/>
            </a:endParaRPr>
          </a:p>
          <a:p>
            <a:r>
              <a:rPr lang="en-US" altLang="ko-KR" sz="700" dirty="0">
                <a:latin typeface="Whitney"/>
              </a:rPr>
              <a:t>            </a:t>
            </a:r>
            <a:r>
              <a:rPr lang="en-US" altLang="ko-KR" sz="700" dirty="0" err="1">
                <a:latin typeface="Whitney"/>
              </a:rPr>
              <a:t>fmt</a:t>
            </a:r>
            <a:r>
              <a:rPr lang="en-US" altLang="ko-KR" sz="700" dirty="0">
                <a:latin typeface="Whitney"/>
              </a:rPr>
              <a:t> </a:t>
            </a:r>
            <a:r>
              <a:rPr lang="ko-KR" altLang="en-US" sz="700" dirty="0">
                <a:latin typeface="Whitney"/>
              </a:rPr>
              <a:t>= '.0f')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plt.title</a:t>
            </a:r>
            <a:r>
              <a:rPr lang="ko-KR" altLang="en-US" sz="700" dirty="0">
                <a:latin typeface="Whitney"/>
              </a:rPr>
              <a:t>('</a:t>
            </a:r>
            <a:r>
              <a:rPr lang="ko-KR" altLang="en-US" sz="700" dirty="0" err="1">
                <a:latin typeface="Whitney"/>
              </a:rPr>
              <a:t>교차표</a:t>
            </a:r>
            <a:r>
              <a:rPr lang="ko-KR" altLang="en-US" sz="700" dirty="0">
                <a:latin typeface="Whitney"/>
              </a:rPr>
              <a:t>', </a:t>
            </a:r>
            <a:r>
              <a:rPr lang="ko-KR" altLang="en-US" sz="700" dirty="0" err="1">
                <a:latin typeface="Whitney"/>
              </a:rPr>
              <a:t>fontsize</a:t>
            </a:r>
            <a:r>
              <a:rPr lang="ko-KR" altLang="en-US" sz="700" dirty="0">
                <a:latin typeface="Whitney"/>
              </a:rPr>
              <a:t>=20)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plt.savefig</a:t>
            </a:r>
            <a:r>
              <a:rPr lang="ko-KR" altLang="en-US" sz="700" dirty="0">
                <a:latin typeface="Whitney"/>
              </a:rPr>
              <a:t>("교차_"+</a:t>
            </a:r>
            <a:r>
              <a:rPr lang="ko-KR" altLang="en-US" sz="700" dirty="0" err="1">
                <a:latin typeface="Whitney"/>
              </a:rPr>
              <a:t>columns</a:t>
            </a:r>
            <a:r>
              <a:rPr lang="ko-KR" altLang="en-US" sz="700" dirty="0">
                <a:latin typeface="Whitney"/>
              </a:rPr>
              <a:t>[</a:t>
            </a:r>
            <a:r>
              <a:rPr lang="ko-KR" altLang="en-US" sz="700" dirty="0" err="1">
                <a:latin typeface="Whitney"/>
              </a:rPr>
              <a:t>i</a:t>
            </a:r>
            <a:r>
              <a:rPr lang="ko-KR" altLang="en-US" sz="700" dirty="0">
                <a:latin typeface="Whitney"/>
              </a:rPr>
              <a:t>]+"_"+</a:t>
            </a:r>
            <a:r>
              <a:rPr lang="ko-KR" altLang="en-US" sz="700" dirty="0" err="1">
                <a:latin typeface="Whitney"/>
              </a:rPr>
              <a:t>columns</a:t>
            </a:r>
            <a:r>
              <a:rPr lang="ko-KR" altLang="en-US" sz="700" dirty="0">
                <a:latin typeface="Whitney"/>
              </a:rPr>
              <a:t>[</a:t>
            </a:r>
            <a:r>
              <a:rPr lang="ko-KR" altLang="en-US" sz="700" dirty="0" err="1">
                <a:latin typeface="Whitney"/>
              </a:rPr>
              <a:t>j</a:t>
            </a:r>
            <a:r>
              <a:rPr lang="ko-KR" altLang="en-US" sz="700" dirty="0">
                <a:latin typeface="Whitney"/>
              </a:rPr>
              <a:t>]+".</a:t>
            </a:r>
            <a:r>
              <a:rPr lang="ko-KR" altLang="en-US" sz="700" dirty="0" err="1">
                <a:latin typeface="Whitney"/>
              </a:rPr>
              <a:t>png</a:t>
            </a:r>
            <a:r>
              <a:rPr lang="ko-KR" altLang="en-US" sz="700" dirty="0">
                <a:latin typeface="Whitney"/>
              </a:rPr>
              <a:t>")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plt.show</a:t>
            </a:r>
            <a:r>
              <a:rPr lang="ko-KR" altLang="en-US" sz="700" dirty="0">
                <a:latin typeface="Whitney"/>
              </a:rPr>
              <a:t>() </a:t>
            </a:r>
          </a:p>
          <a:p>
            <a:r>
              <a:rPr lang="ko-KR" altLang="en-US" sz="700" dirty="0">
                <a:latin typeface="Whitney"/>
              </a:rPr>
              <a:t>        </a:t>
            </a:r>
            <a:r>
              <a:rPr lang="ko-KR" altLang="en-US" sz="700" dirty="0" err="1">
                <a:latin typeface="Whitney"/>
              </a:rPr>
              <a:t>else</a:t>
            </a:r>
            <a:r>
              <a:rPr lang="ko-KR" altLang="en-US" sz="700" dirty="0">
                <a:latin typeface="Whitney"/>
              </a:rPr>
              <a:t>:</a:t>
            </a:r>
          </a:p>
          <a:p>
            <a:r>
              <a:rPr lang="ko-KR" altLang="en-US" sz="700" dirty="0">
                <a:latin typeface="Whitney"/>
              </a:rPr>
              <a:t>            </a:t>
            </a:r>
            <a:r>
              <a:rPr lang="ko-KR" altLang="en-US" sz="700" dirty="0" err="1">
                <a:latin typeface="Whitney"/>
              </a:rPr>
              <a:t>print</a:t>
            </a:r>
            <a:r>
              <a:rPr lang="ko-KR" altLang="en-US" sz="700" dirty="0">
                <a:latin typeface="Whitney"/>
              </a:rPr>
              <a:t>("</a:t>
            </a:r>
            <a:r>
              <a:rPr lang="ko-KR" altLang="en-US" sz="700" dirty="0" err="1">
                <a:latin typeface="Whitney"/>
              </a:rPr>
              <a:t>요거는패스</a:t>
            </a:r>
            <a:r>
              <a:rPr lang="ko-KR" altLang="en-US" sz="700" dirty="0">
                <a:latin typeface="Whitney"/>
              </a:rPr>
              <a:t> ~~~")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307DB4-2539-4EF1-9D99-943287D8ECF7}"/>
              </a:ext>
            </a:extLst>
          </p:cNvPr>
          <p:cNvSpPr txBox="1"/>
          <p:nvPr/>
        </p:nvSpPr>
        <p:spPr>
          <a:xfrm>
            <a:off x="132291" y="1924290"/>
            <a:ext cx="203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 err="1"/>
              <a:t>카이제곱</a:t>
            </a:r>
            <a:r>
              <a:rPr lang="ko-KR" altLang="en-US" sz="1200" b="1" i="1" dirty="0"/>
              <a:t> 검정 코드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64CBD8D-8345-419F-994F-7A3816F890FB}"/>
              </a:ext>
            </a:extLst>
          </p:cNvPr>
          <p:cNvSpPr/>
          <p:nvPr/>
        </p:nvSpPr>
        <p:spPr>
          <a:xfrm>
            <a:off x="3763474" y="5101470"/>
            <a:ext cx="2444916" cy="7456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남성은 염색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하지않음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이 높으며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여성은 골고루 분포되어 있음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E1308A-3C70-4D8F-850A-CA6D9CD844FC}"/>
              </a:ext>
            </a:extLst>
          </p:cNvPr>
          <p:cNvSpPr/>
          <p:nvPr/>
        </p:nvSpPr>
        <p:spPr>
          <a:xfrm>
            <a:off x="9526347" y="5097696"/>
            <a:ext cx="2444916" cy="16079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맞춤케어를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선호하는 그룹은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세정력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머리결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두피자극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가지를 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중심으로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다양한 요인을 고려함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맞춤케어를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선호하지 않는 그룹은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세정력 가장 중요시 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(feat. 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가격</a:t>
            </a:r>
            <a:r>
              <a: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F6DEB2A-7659-4D88-8B85-B545AA48D029}"/>
              </a:ext>
            </a:extLst>
          </p:cNvPr>
          <p:cNvSpPr/>
          <p:nvPr/>
        </p:nvSpPr>
        <p:spPr>
          <a:xfrm>
            <a:off x="6588314" y="5101469"/>
            <a:ext cx="2444916" cy="7456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연령대가 높을수록 </a:t>
            </a:r>
            <a:r>
              <a:rPr lang="ko-KR" alt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맞춤케어를</a:t>
            </a: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0"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선호하는 경향이 있음</a:t>
            </a:r>
            <a:endParaRPr lang="en-US" altLang="ko-KR" sz="105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8F5D4AE-D0E0-4160-AD33-E8F9E47E81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" r="9836"/>
          <a:stretch/>
        </p:blipFill>
        <p:spPr>
          <a:xfrm>
            <a:off x="9235051" y="2071048"/>
            <a:ext cx="2936640" cy="2531259"/>
          </a:xfrm>
          <a:prstGeom prst="rect">
            <a:avLst/>
          </a:prstGeom>
        </p:spPr>
      </p:pic>
      <p:sp>
        <p:nvSpPr>
          <p:cNvPr id="45" name="부제목 2">
            <a:extLst>
              <a:ext uri="{FF2B5EF4-FFF2-40B4-BE49-F238E27FC236}">
                <a16:creationId xmlns:a16="http://schemas.microsoft.com/office/drawing/2014/main" id="{B9E2680D-AC31-483B-BA51-3DD8194B7E46}"/>
              </a:ext>
            </a:extLst>
          </p:cNvPr>
          <p:cNvSpPr txBox="1">
            <a:spLocks/>
          </p:cNvSpPr>
          <p:nvPr/>
        </p:nvSpPr>
        <p:spPr>
          <a:xfrm>
            <a:off x="9373785" y="1946608"/>
            <a:ext cx="2750840" cy="40096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맞춤케어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선호 여부에 따른 샴푸 선택 요인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자유형 32">
            <a:extLst>
              <a:ext uri="{FF2B5EF4-FFF2-40B4-BE49-F238E27FC236}">
                <a16:creationId xmlns:a16="http://schemas.microsoft.com/office/drawing/2014/main" id="{3023707A-C6CD-4FBD-88FC-F55EB5162756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7ACF96DA-5D29-408D-BFCE-4D4F872730D6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14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7914396-4339-463F-87BA-3156F178FABC}"/>
              </a:ext>
            </a:extLst>
          </p:cNvPr>
          <p:cNvSpPr/>
          <p:nvPr/>
        </p:nvSpPr>
        <p:spPr>
          <a:xfrm>
            <a:off x="11422843" y="6710819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53295E-304D-45F4-A99A-1A30ACC40568}"/>
              </a:ext>
            </a:extLst>
          </p:cNvPr>
          <p:cNvSpPr/>
          <p:nvPr/>
        </p:nvSpPr>
        <p:spPr>
          <a:xfrm>
            <a:off x="3778423" y="5046059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22A27AF-1C60-4FEA-B563-B2EB4DDC581F}"/>
              </a:ext>
            </a:extLst>
          </p:cNvPr>
          <p:cNvSpPr/>
          <p:nvPr/>
        </p:nvSpPr>
        <p:spPr>
          <a:xfrm>
            <a:off x="6591888" y="5046059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24FE62-2143-4D87-B42C-3D640304A7DF}"/>
              </a:ext>
            </a:extLst>
          </p:cNvPr>
          <p:cNvSpPr/>
          <p:nvPr/>
        </p:nvSpPr>
        <p:spPr>
          <a:xfrm>
            <a:off x="9526347" y="5046058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4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id="{4FA3A8E7-2F0F-4047-BC4B-AAD604AFFC64}"/>
              </a:ext>
            </a:extLst>
          </p:cNvPr>
          <p:cNvSpPr/>
          <p:nvPr/>
        </p:nvSpPr>
        <p:spPr>
          <a:xfrm>
            <a:off x="991566" y="1739744"/>
            <a:ext cx="4361484" cy="3885961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12236F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from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sklearn.tree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import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DecisionTreeClassifier</a:t>
            </a:r>
            <a:endParaRPr lang="en-US" altLang="ko-KR" sz="1050" dirty="0">
              <a:solidFill>
                <a:schemeClr val="tx1"/>
              </a:solidFill>
              <a:latin typeface="Whitney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model =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DecisionTreeClassifier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(criterion = 'entropy’, \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   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max_depth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= 6,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min_samples_split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= 2,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random_state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= 1)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parameters = {'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max_depth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':[1,2,3,4,5,6,7],\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    '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min_samples_split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':[1,2,3,4,5,6,7],\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    '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random_state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':[1,2,3,4,5,6,7,8,9,10,11,12,13,14,15,16,17,18,19,20,\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    21,22,23,24,25,26,27,28,29,30,31,32,33,34,35,36,37,38,39,40,\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    41,42,43,44,45,46,47,48,49,50,123]}</a:t>
            </a:r>
          </a:p>
          <a:p>
            <a:endParaRPr lang="en-US" altLang="ko-KR" sz="1050" dirty="0">
              <a:solidFill>
                <a:schemeClr val="tx1"/>
              </a:solidFill>
              <a:latin typeface="Whitney"/>
            </a:endParaRPr>
          </a:p>
          <a:p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grid_dtree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GridSearchCV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(model,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param_grid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=parameters,\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    cv = 5, refit = True)</a:t>
            </a:r>
          </a:p>
          <a:p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grid_dtree.fit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x_train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y_train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# print(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grid_dtree.cv_results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_)</a:t>
            </a:r>
          </a:p>
          <a:p>
            <a:endParaRPr lang="en-US" altLang="ko-KR" sz="1050" dirty="0">
              <a:solidFill>
                <a:schemeClr val="tx1"/>
              </a:solidFill>
              <a:latin typeface="Whitney"/>
            </a:endParaRPr>
          </a:p>
          <a:p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score_df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pd.DataFrame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grid_dtree.cv_results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_)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print(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score_df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)</a:t>
            </a:r>
          </a:p>
          <a:p>
            <a:endParaRPr lang="en-US" altLang="ko-KR" sz="1050" dirty="0">
              <a:solidFill>
                <a:schemeClr val="tx1"/>
              </a:solidFill>
              <a:latin typeface="Whitney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print('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GridSearchCV</a:t>
            </a:r>
            <a:r>
              <a:rPr lang="ko-KR" altLang="en-US" sz="1050" dirty="0">
                <a:solidFill>
                  <a:schemeClr val="tx1"/>
                </a:solidFill>
                <a:latin typeface="Whitney"/>
              </a:rPr>
              <a:t>의 최적 파라미터 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: ',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grid_dtree.best_params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_)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print('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GridSearchCV</a:t>
            </a:r>
            <a:r>
              <a:rPr lang="ko-KR" altLang="en-US" sz="1050" dirty="0">
                <a:solidFill>
                  <a:schemeClr val="tx1"/>
                </a:solidFill>
                <a:latin typeface="Whitney"/>
              </a:rPr>
              <a:t>의 최고 정확도 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: ',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grid_dtree.best_score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_)</a:t>
            </a:r>
          </a:p>
          <a:p>
            <a:endParaRPr lang="en-US" altLang="ko-KR" sz="1050" dirty="0">
              <a:solidFill>
                <a:schemeClr val="bg2">
                  <a:lumMod val="10000"/>
                </a:schemeClr>
              </a:solidFill>
              <a:latin typeface="Whitney"/>
            </a:endParaRPr>
          </a:p>
          <a:p>
            <a:r>
              <a:rPr lang="en-US" altLang="ko-KR" sz="105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1050" b="1" i="1" dirty="0">
                <a:solidFill>
                  <a:srgbClr val="FE615C"/>
                </a:solidFill>
                <a:latin typeface="Whitney"/>
              </a:rPr>
              <a:t>분류 정확도 확인</a:t>
            </a:r>
          </a:p>
          <a:p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y_pred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 =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grid_dtree.predict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(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x_test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)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print('%.3f'%accuracy_score(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y_test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, </a:t>
            </a:r>
            <a:r>
              <a:rPr lang="en-US" altLang="ko-KR" sz="1050" dirty="0" err="1">
                <a:solidFill>
                  <a:schemeClr val="tx1"/>
                </a:solidFill>
                <a:latin typeface="Whitney"/>
              </a:rPr>
              <a:t>y_pred</a:t>
            </a:r>
            <a:r>
              <a:rPr lang="en-US" altLang="ko-KR" sz="1050" dirty="0">
                <a:solidFill>
                  <a:schemeClr val="tx1"/>
                </a:solidFill>
                <a:latin typeface="Whitney"/>
              </a:rPr>
              <a:t>))</a:t>
            </a:r>
            <a:endParaRPr lang="ko-KR" altLang="en-US" sz="1050" dirty="0">
              <a:solidFill>
                <a:schemeClr val="tx1"/>
              </a:solidFill>
              <a:latin typeface="Whitney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3B2463-6CE0-4362-9130-8D3B2D8B53DF}"/>
              </a:ext>
            </a:extLst>
          </p:cNvPr>
          <p:cNvGrpSpPr/>
          <p:nvPr/>
        </p:nvGrpSpPr>
        <p:grpSpPr>
          <a:xfrm>
            <a:off x="6831906" y="1733554"/>
            <a:ext cx="4649686" cy="3885961"/>
            <a:chOff x="7620588" y="2130697"/>
            <a:chExt cx="1164172" cy="3660995"/>
          </a:xfrm>
        </p:grpSpPr>
        <p:sp>
          <p:nvSpPr>
            <p:cNvPr id="29" name="모서리가 둥근 직사각형 43">
              <a:extLst>
                <a:ext uri="{FF2B5EF4-FFF2-40B4-BE49-F238E27FC236}">
                  <a16:creationId xmlns:a16="http://schemas.microsoft.com/office/drawing/2014/main" id="{EE55C95F-D309-4778-A8EB-D59F7D36B859}"/>
                </a:ext>
              </a:extLst>
            </p:cNvPr>
            <p:cNvSpPr/>
            <p:nvPr/>
          </p:nvSpPr>
          <p:spPr>
            <a:xfrm>
              <a:off x="7620588" y="2135813"/>
              <a:ext cx="1164172" cy="3655879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# x 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정규화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scaler =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MinMaxScaler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() 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scaler.fit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(x)  </a:t>
              </a:r>
            </a:p>
            <a:p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# 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나중에 새로운 값 입력 시</a:t>
              </a:r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 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같은 척도로 정규화 하기위해</a:t>
              </a:r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 fit, transform 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분리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x =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scaler.transform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(x)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print(x[:3])</a:t>
              </a:r>
            </a:p>
            <a:p>
              <a:endParaRPr lang="en-US" altLang="ko-KR" sz="1050" dirty="0">
                <a:solidFill>
                  <a:schemeClr val="bg2">
                    <a:lumMod val="10000"/>
                  </a:schemeClr>
                </a:solidFill>
                <a:latin typeface="Whitney"/>
              </a:endParaRPr>
            </a:p>
            <a:p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# train / test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로 분리 </a:t>
              </a:r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( 7 : 3 )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x_train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x_test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y_train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y_test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 =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train_test_split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(x, y,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test_size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 = 0.3,\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random_state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 = 1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)   </a:t>
              </a:r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# </a:t>
              </a:r>
              <a:r>
                <a:rPr lang="en-US" altLang="ko-KR" sz="1050" b="1" i="1" dirty="0" err="1">
                  <a:solidFill>
                    <a:srgbClr val="FE615C"/>
                  </a:solidFill>
                  <a:latin typeface="Whitney"/>
                </a:rPr>
                <a:t>random_state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는 </a:t>
              </a:r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seed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와 같음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print(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x_train.shape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x_test.shape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y_train.shape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y_test.shape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) </a:t>
              </a:r>
            </a:p>
            <a:p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# (16497, 3) (7071, 3) (16497,) (7071,)</a:t>
              </a:r>
            </a:p>
            <a:p>
              <a:endParaRPr lang="en-US" altLang="ko-KR" sz="1050" dirty="0">
                <a:solidFill>
                  <a:schemeClr val="bg2">
                    <a:lumMod val="10000"/>
                  </a:schemeClr>
                </a:solidFill>
                <a:latin typeface="Whitney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sklearn.naive_bayes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 import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GaussianNB</a:t>
              </a:r>
              <a:endParaRPr lang="en-US" altLang="ko-KR" sz="105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model =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GaussianNB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()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print(model)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model.fit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(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x_train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y_train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)   </a:t>
              </a:r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# 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학습 진행</a:t>
              </a:r>
            </a:p>
            <a:p>
              <a:endParaRPr lang="ko-KR" altLang="en-US" sz="1050" dirty="0">
                <a:solidFill>
                  <a:schemeClr val="bg2">
                    <a:lumMod val="10000"/>
                  </a:schemeClr>
                </a:solidFill>
                <a:latin typeface="Whitney"/>
              </a:endParaRPr>
            </a:p>
            <a:p>
              <a:r>
                <a:rPr lang="en-US" altLang="ko-KR" sz="1050" b="1" i="1" dirty="0">
                  <a:solidFill>
                    <a:srgbClr val="FE615C"/>
                  </a:solidFill>
                  <a:latin typeface="Whitney"/>
                </a:rPr>
                <a:t># </a:t>
              </a:r>
              <a:r>
                <a:rPr lang="ko-KR" altLang="en-US" sz="1050" b="1" i="1" dirty="0">
                  <a:solidFill>
                    <a:srgbClr val="FE615C"/>
                  </a:solidFill>
                  <a:latin typeface="Whitney"/>
                </a:rPr>
                <a:t>분류 정확도 확인</a:t>
              </a:r>
            </a:p>
            <a:p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y_pred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 =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model.predict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(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x_test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)</a:t>
              </a:r>
            </a:p>
            <a:p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print('%.3f'%accuracy_score(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y_test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, </a:t>
              </a:r>
              <a:r>
                <a:rPr lang="en-US" altLang="ko-KR" sz="1050" dirty="0" err="1">
                  <a:solidFill>
                    <a:schemeClr val="tx1"/>
                  </a:solidFill>
                  <a:latin typeface="Whitney"/>
                </a:rPr>
                <a:t>y_pred</a:t>
              </a:r>
              <a:r>
                <a:rPr lang="en-US" altLang="ko-KR" sz="1050" dirty="0">
                  <a:solidFill>
                    <a:schemeClr val="tx1"/>
                  </a:solidFill>
                  <a:latin typeface="Whitney"/>
                </a:rPr>
                <a:t>))</a:t>
              </a:r>
              <a:endParaRPr lang="ko-KR" altLang="en-US" sz="1050" dirty="0">
                <a:solidFill>
                  <a:schemeClr val="tx1"/>
                </a:solidFill>
                <a:latin typeface="Whitney"/>
              </a:endParaRPr>
            </a:p>
          </p:txBody>
        </p:sp>
        <p:sp>
          <p:nvSpPr>
            <p:cNvPr id="30" name="자유형 44">
              <a:extLst>
                <a:ext uri="{FF2B5EF4-FFF2-40B4-BE49-F238E27FC236}">
                  <a16:creationId xmlns:a16="http://schemas.microsoft.com/office/drawing/2014/main" id="{2C441BDC-EC87-407B-9222-56C9BBC6BDE0}"/>
                </a:ext>
              </a:extLst>
            </p:cNvPr>
            <p:cNvSpPr/>
            <p:nvPr/>
          </p:nvSpPr>
          <p:spPr>
            <a:xfrm>
              <a:off x="7620589" y="2130697"/>
              <a:ext cx="107418" cy="358726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자유형 44">
            <a:extLst>
              <a:ext uri="{FF2B5EF4-FFF2-40B4-BE49-F238E27FC236}">
                <a16:creationId xmlns:a16="http://schemas.microsoft.com/office/drawing/2014/main" id="{BFC1E855-57AA-40C2-B080-9D3ED6AF171D}"/>
              </a:ext>
            </a:extLst>
          </p:cNvPr>
          <p:cNvSpPr/>
          <p:nvPr/>
        </p:nvSpPr>
        <p:spPr>
          <a:xfrm>
            <a:off x="979560" y="1733552"/>
            <a:ext cx="402434" cy="433992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12236F"/>
          </a:solidFill>
          <a:ln>
            <a:solidFill>
              <a:srgbClr val="382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2C0DAA-C886-4766-B347-5359985E4480}"/>
              </a:ext>
            </a:extLst>
          </p:cNvPr>
          <p:cNvSpPr txBox="1"/>
          <p:nvPr/>
        </p:nvSpPr>
        <p:spPr>
          <a:xfrm>
            <a:off x="2588876" y="1460014"/>
            <a:ext cx="2200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highlight>
                  <a:srgbClr val="FE615C"/>
                </a:highlight>
              </a:rPr>
              <a:t># </a:t>
            </a:r>
            <a:r>
              <a:rPr lang="ko-KR" altLang="en-US" sz="1200" b="1" i="1" dirty="0">
                <a:highlight>
                  <a:srgbClr val="FE615C"/>
                </a:highlight>
              </a:rPr>
              <a:t>분류 정확도 : 0.370</a:t>
            </a:r>
            <a:r>
              <a:rPr lang="ko-KR" altLang="en-US" sz="1200" b="1" i="1" dirty="0"/>
              <a:t>  </a:t>
            </a:r>
            <a:r>
              <a:rPr lang="ko-KR" altLang="en-US" sz="1200" b="1" i="1" dirty="0">
                <a:highlight>
                  <a:srgbClr val="FE615C"/>
                </a:highlight>
              </a:rPr>
              <a:t>  </a:t>
            </a:r>
            <a:r>
              <a:rPr lang="ko-KR" altLang="en-US" sz="1200" b="1" i="1" dirty="0"/>
              <a:t>  </a:t>
            </a:r>
            <a:r>
              <a:rPr lang="ko-KR" altLang="en-US" sz="1200" b="1" i="1" dirty="0">
                <a:highlight>
                  <a:srgbClr val="FE615C"/>
                </a:highlight>
              </a:rPr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FD72D3-6C3A-4BD7-80D1-B9CAFEF6DF35}"/>
              </a:ext>
            </a:extLst>
          </p:cNvPr>
          <p:cNvSpPr txBox="1"/>
          <p:nvPr/>
        </p:nvSpPr>
        <p:spPr>
          <a:xfrm>
            <a:off x="8357758" y="1452572"/>
            <a:ext cx="2200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highlight>
                  <a:srgbClr val="FE615C"/>
                </a:highlight>
              </a:rPr>
              <a:t># </a:t>
            </a:r>
            <a:r>
              <a:rPr lang="ko-KR" altLang="en-US" sz="1200" b="1" i="1" dirty="0">
                <a:highlight>
                  <a:srgbClr val="FE615C"/>
                </a:highlight>
              </a:rPr>
              <a:t>분류 정확도 : 0.3</a:t>
            </a:r>
            <a:r>
              <a:rPr lang="en-US" altLang="ko-KR" sz="1200" b="1" i="1" dirty="0">
                <a:highlight>
                  <a:srgbClr val="FE615C"/>
                </a:highlight>
              </a:rPr>
              <a:t>67</a:t>
            </a:r>
            <a:r>
              <a:rPr lang="ko-KR" altLang="en-US" sz="1200" b="1" i="1" dirty="0">
                <a:highlight>
                  <a:srgbClr val="FE615C"/>
                </a:highlight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AB0182-0E0A-4628-9770-8F8D5991DCAA}"/>
              </a:ext>
            </a:extLst>
          </p:cNvPr>
          <p:cNvSpPr txBox="1"/>
          <p:nvPr/>
        </p:nvSpPr>
        <p:spPr>
          <a:xfrm>
            <a:off x="948965" y="1453457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Decision Tree</a:t>
            </a:r>
            <a:r>
              <a:rPr lang="ko-KR" altLang="en-US" sz="1200" b="1" i="1" dirty="0"/>
              <a:t> 코드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24B492-69A7-4B5B-B75D-5AB4B29002FB}"/>
              </a:ext>
            </a:extLst>
          </p:cNvPr>
          <p:cNvSpPr txBox="1"/>
          <p:nvPr/>
        </p:nvSpPr>
        <p:spPr>
          <a:xfrm>
            <a:off x="6831906" y="1449060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Naïve Bayes </a:t>
            </a:r>
            <a:r>
              <a:rPr lang="ko-KR" altLang="en-US" sz="1200" b="1" i="1" dirty="0"/>
              <a:t>코드 </a:t>
            </a:r>
          </a:p>
        </p:txBody>
      </p:sp>
      <p:sp>
        <p:nvSpPr>
          <p:cNvPr id="42" name="부제목 2">
            <a:extLst>
              <a:ext uri="{FF2B5EF4-FFF2-40B4-BE49-F238E27FC236}">
                <a16:creationId xmlns:a16="http://schemas.microsoft.com/office/drawing/2014/main" id="{C066A973-C4DC-4AC0-AE26-8B38EB4C9594}"/>
              </a:ext>
            </a:extLst>
          </p:cNvPr>
          <p:cNvSpPr txBox="1">
            <a:spLocks/>
          </p:cNvSpPr>
          <p:nvPr/>
        </p:nvSpPr>
        <p:spPr>
          <a:xfrm>
            <a:off x="1596600" y="6000016"/>
            <a:ext cx="8998800" cy="677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목적 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 예측 모델을 이용해 개인의 설문조사 답변을 바탕으로 두피유형 예측 결과 제공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최종 결정 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 모델 돌린 결과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GridSearchCV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했음에도 분류 정확도가 낮아 분류예측 서비스 제공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  <a:p>
            <a:pPr marL="0" indent="0">
              <a:buNone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11">
            <a:extLst>
              <a:ext uri="{FF2B5EF4-FFF2-40B4-BE49-F238E27FC236}">
                <a16:creationId xmlns:a16="http://schemas.microsoft.com/office/drawing/2014/main" id="{F436D774-0924-4187-AEDE-1A805A21498E}"/>
              </a:ext>
            </a:extLst>
          </p:cNvPr>
          <p:cNvGrpSpPr/>
          <p:nvPr/>
        </p:nvGrpSpPr>
        <p:grpSpPr>
          <a:xfrm>
            <a:off x="1451553" y="5811594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44" name="Oval 12">
              <a:extLst>
                <a:ext uri="{FF2B5EF4-FFF2-40B4-BE49-F238E27FC236}">
                  <a16:creationId xmlns:a16="http://schemas.microsoft.com/office/drawing/2014/main" id="{1CDA8A0D-B13A-475D-A3F6-2C8A66709F2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DB6BE240-D87C-4D5D-988D-2BF0806A9DE0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46" name="Oval 14">
              <a:extLst>
                <a:ext uri="{FF2B5EF4-FFF2-40B4-BE49-F238E27FC236}">
                  <a16:creationId xmlns:a16="http://schemas.microsoft.com/office/drawing/2014/main" id="{AD20B81D-AC66-4791-ACB6-F20F4E8F6F72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CD69262-86C2-4406-AB41-BC6F0F3D49BE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DBFD312-F3FF-4BD6-8342-EAF65C12FE5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4" name="자유형 32">
            <a:extLst>
              <a:ext uri="{FF2B5EF4-FFF2-40B4-BE49-F238E27FC236}">
                <a16:creationId xmlns:a16="http://schemas.microsoft.com/office/drawing/2014/main" id="{CA7379DA-2E21-4083-B962-BC81200CC8EE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75C4C4-A0B7-4F3E-B86A-BD0584F9E969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9822972-4310-4C44-9DA9-B06279019604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3E1DB903-AC50-4CF4-8805-1CB42E40C23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EC5880A8-4CBD-42E2-9570-4FA18D492F8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986A5EBC-9BD3-46CB-A94A-A78E1A084730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한쪽 모서리가 둥근 사각형 5">
            <a:extLst>
              <a:ext uri="{FF2B5EF4-FFF2-40B4-BE49-F238E27FC236}">
                <a16:creationId xmlns:a16="http://schemas.microsoft.com/office/drawing/2014/main" id="{823A9BF9-BFA4-4E43-BEFB-0A7F74F4347B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3)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 데이터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Decision Tree, Naïve Bayes 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513B3A5-025C-42B8-884F-8C18EC54D39E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72" name="모서리가 둥근 직사각형 37">
              <a:extLst>
                <a:ext uri="{FF2B5EF4-FFF2-40B4-BE49-F238E27FC236}">
                  <a16:creationId xmlns:a16="http://schemas.microsoft.com/office/drawing/2014/main" id="{FF799A50-0B9D-4974-A818-8C6D5A6A940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모서리가 둥근 직사각형 38">
              <a:extLst>
                <a:ext uri="{FF2B5EF4-FFF2-40B4-BE49-F238E27FC236}">
                  <a16:creationId xmlns:a16="http://schemas.microsoft.com/office/drawing/2014/main" id="{C84AED59-329A-45E7-AE2C-26D5075DAB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모서리가 둥근 직사각형 39">
              <a:extLst>
                <a:ext uri="{FF2B5EF4-FFF2-40B4-BE49-F238E27FC236}">
                  <a16:creationId xmlns:a16="http://schemas.microsoft.com/office/drawing/2014/main" id="{00669F37-3F01-47D8-865F-1A838FFE340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모서리가 둥근 직사각형 40">
              <a:extLst>
                <a:ext uri="{FF2B5EF4-FFF2-40B4-BE49-F238E27FC236}">
                  <a16:creationId xmlns:a16="http://schemas.microsoft.com/office/drawing/2014/main" id="{A23B57A9-14DF-4528-8C90-36AAF4C517AD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AA9359C9-8FB8-4C55-A39B-CB2C28FC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77" name="자유형 32">
            <a:extLst>
              <a:ext uri="{FF2B5EF4-FFF2-40B4-BE49-F238E27FC236}">
                <a16:creationId xmlns:a16="http://schemas.microsoft.com/office/drawing/2014/main" id="{B684864F-300F-4687-9EB5-5F50A8058AE9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Slide Number Placeholder 5">
            <a:extLst>
              <a:ext uri="{FF2B5EF4-FFF2-40B4-BE49-F238E27FC236}">
                <a16:creationId xmlns:a16="http://schemas.microsoft.com/office/drawing/2014/main" id="{A2660A28-A4FD-4AC6-BBFD-B4E7DB27F87F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15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8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8E91D07-B1DF-42C8-9E62-2AF3DF504372}"/>
              </a:ext>
            </a:extLst>
          </p:cNvPr>
          <p:cNvSpPr/>
          <p:nvPr/>
        </p:nvSpPr>
        <p:spPr>
          <a:xfrm>
            <a:off x="6323943" y="4185853"/>
            <a:ext cx="5315605" cy="2560965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B05D1B-CEFA-4B4E-8E79-5BF3C36FF875}"/>
              </a:ext>
            </a:extLst>
          </p:cNvPr>
          <p:cNvSpPr/>
          <p:nvPr/>
        </p:nvSpPr>
        <p:spPr>
          <a:xfrm>
            <a:off x="6323944" y="1861519"/>
            <a:ext cx="5315605" cy="2330234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5FE5A3-871F-4CBE-A068-EAECE7170E5C}"/>
              </a:ext>
            </a:extLst>
          </p:cNvPr>
          <p:cNvSpPr/>
          <p:nvPr/>
        </p:nvSpPr>
        <p:spPr>
          <a:xfrm>
            <a:off x="361087" y="4185855"/>
            <a:ext cx="5397280" cy="2541448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BAE60-9B73-47F3-86FD-1B13686BE834}"/>
              </a:ext>
            </a:extLst>
          </p:cNvPr>
          <p:cNvSpPr/>
          <p:nvPr/>
        </p:nvSpPr>
        <p:spPr>
          <a:xfrm>
            <a:off x="361088" y="1861520"/>
            <a:ext cx="5397280" cy="2330234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33332-322E-4F95-B57E-404E37F963E8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EF280F-5EB2-4607-BF30-3E178E44EBA0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1" name="자유형 32">
            <a:extLst>
              <a:ext uri="{FF2B5EF4-FFF2-40B4-BE49-F238E27FC236}">
                <a16:creationId xmlns:a16="http://schemas.microsoft.com/office/drawing/2014/main" id="{994032E9-859B-44FE-B609-1E7B650474E0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7E8FC-6C4C-40F6-B763-24A080B5C4D0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B1F75F-695A-467F-8FCF-DE2792184E6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80A42DBE-EDA4-41D9-B966-11E4B2E791C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0B42A64C-2990-4129-9588-01E6287C9E68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4628CF9-8E64-4E0F-9BCB-1E6C2FE7A368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한쪽 모서리가 둥근 사각형 5">
            <a:extLst>
              <a:ext uri="{FF2B5EF4-FFF2-40B4-BE49-F238E27FC236}">
                <a16:creationId xmlns:a16="http://schemas.microsoft.com/office/drawing/2014/main" id="{9B37D84D-343D-4865-9412-76BFF230AD97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en-US" altLang="ko-KR" sz="1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Nurdudle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 구현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A1809C-A288-4BAB-900F-90544F296F5C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9" name="모서리가 둥근 직사각형 37">
              <a:extLst>
                <a:ext uri="{FF2B5EF4-FFF2-40B4-BE49-F238E27FC236}">
                  <a16:creationId xmlns:a16="http://schemas.microsoft.com/office/drawing/2014/main" id="{93CAD770-0916-4EB9-A8BE-970BD97718F4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38">
              <a:extLst>
                <a:ext uri="{FF2B5EF4-FFF2-40B4-BE49-F238E27FC236}">
                  <a16:creationId xmlns:a16="http://schemas.microsoft.com/office/drawing/2014/main" id="{8D677CDE-41FB-4D09-B4D4-71B7837746D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39">
              <a:extLst>
                <a:ext uri="{FF2B5EF4-FFF2-40B4-BE49-F238E27FC236}">
                  <a16:creationId xmlns:a16="http://schemas.microsoft.com/office/drawing/2014/main" id="{A385D5FF-26D0-4EC8-885C-042CFC86F82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40">
              <a:extLst>
                <a:ext uri="{FF2B5EF4-FFF2-40B4-BE49-F238E27FC236}">
                  <a16:creationId xmlns:a16="http://schemas.microsoft.com/office/drawing/2014/main" id="{85FB5CC4-4C6A-41FD-B104-65248F1C69A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B7F653-1A08-4260-ACE2-6B737FCC4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24" name="부제목 2">
            <a:extLst>
              <a:ext uri="{FF2B5EF4-FFF2-40B4-BE49-F238E27FC236}">
                <a16:creationId xmlns:a16="http://schemas.microsoft.com/office/drawing/2014/main" id="{BE18F2AB-CDBF-4A4A-A624-E087D9CE1CF9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설문조사를 통해 본인의 두피 상태에 대한 자가 체크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분류예측 서비스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X)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BA788D7C-8A0C-49CE-A8CC-CB6349F1EAA3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93C6977D-7C25-4377-8B34-1A12C2CC84E8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7" name="Oval 13">
              <a:extLst>
                <a:ext uri="{FF2B5EF4-FFF2-40B4-BE49-F238E27FC236}">
                  <a16:creationId xmlns:a16="http://schemas.microsoft.com/office/drawing/2014/main" id="{C9C130DB-F6EB-45BF-86FC-7CB9F2E0FAD9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28" name="Oval 14">
              <a:extLst>
                <a:ext uri="{FF2B5EF4-FFF2-40B4-BE49-F238E27FC236}">
                  <a16:creationId xmlns:a16="http://schemas.microsoft.com/office/drawing/2014/main" id="{2AD647E3-DF30-4237-A47F-ADC65812AB18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33" name="자유형 32">
            <a:extLst>
              <a:ext uri="{FF2B5EF4-FFF2-40B4-BE49-F238E27FC236}">
                <a16:creationId xmlns:a16="http://schemas.microsoft.com/office/drawing/2014/main" id="{71B536CB-40CE-4E55-A08E-09A908941FCD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2D40B4F-C33E-477F-9A0B-D566667CDB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46"/>
          <a:stretch/>
        </p:blipFill>
        <p:spPr>
          <a:xfrm>
            <a:off x="605526" y="1912450"/>
            <a:ext cx="4898832" cy="214235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E53A74E-8FF7-45A5-8959-8BC07A5311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4" b="636"/>
          <a:stretch/>
        </p:blipFill>
        <p:spPr>
          <a:xfrm>
            <a:off x="605526" y="4185853"/>
            <a:ext cx="4898832" cy="225478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A43440EC-151E-47E8-A43D-FE26838A8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85" y="1912450"/>
            <a:ext cx="4816890" cy="213714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84C91F38-6953-436F-AD00-1B12AC32B4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8" r="10044" b="7074"/>
          <a:stretch/>
        </p:blipFill>
        <p:spPr>
          <a:xfrm>
            <a:off x="6589684" y="4049599"/>
            <a:ext cx="4808300" cy="23910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59407DA-B88F-4FCB-BB8C-EAE6234DD54D}"/>
              </a:ext>
            </a:extLst>
          </p:cNvPr>
          <p:cNvSpPr txBox="1"/>
          <p:nvPr/>
        </p:nvSpPr>
        <p:spPr>
          <a:xfrm>
            <a:off x="6304693" y="6511858"/>
            <a:ext cx="5437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A : </a:t>
            </a:r>
            <a:r>
              <a:rPr lang="ko-KR" altLang="en-US" sz="800" b="1" dirty="0"/>
              <a:t>설문조사 페이지    </a:t>
            </a:r>
            <a:r>
              <a:rPr lang="en-US" altLang="ko-KR" sz="800" b="1" dirty="0"/>
              <a:t>B : </a:t>
            </a:r>
            <a:r>
              <a:rPr lang="ko-KR" altLang="en-US" sz="800" b="1" dirty="0"/>
              <a:t>설문조사 결과 페이지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확인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b="1" dirty="0"/>
              <a:t>    </a:t>
            </a:r>
            <a:r>
              <a:rPr lang="en-US" altLang="ko-KR" sz="800" b="1" dirty="0"/>
              <a:t>C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설문조사 결과 페이지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통계 정보 및 건강정보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1F9580-F6D6-4CEC-B036-D73DF7EF0418}"/>
              </a:ext>
            </a:extLst>
          </p:cNvPr>
          <p:cNvSpPr txBox="1"/>
          <p:nvPr/>
        </p:nvSpPr>
        <p:spPr>
          <a:xfrm>
            <a:off x="6317994" y="1936974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A5953D-3FE8-4364-B522-4EBACE353BEE}"/>
              </a:ext>
            </a:extLst>
          </p:cNvPr>
          <p:cNvSpPr txBox="1"/>
          <p:nvPr/>
        </p:nvSpPr>
        <p:spPr>
          <a:xfrm>
            <a:off x="370510" y="420058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71D739-4E02-4E9B-93BE-01974B44D19D}"/>
              </a:ext>
            </a:extLst>
          </p:cNvPr>
          <p:cNvSpPr txBox="1"/>
          <p:nvPr/>
        </p:nvSpPr>
        <p:spPr>
          <a:xfrm>
            <a:off x="370912" y="1923560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2180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1FEEE2-349F-44A0-A1C3-5C2A12D8AB1C}"/>
              </a:ext>
            </a:extLst>
          </p:cNvPr>
          <p:cNvSpPr/>
          <p:nvPr/>
        </p:nvSpPr>
        <p:spPr>
          <a:xfrm>
            <a:off x="844189" y="1957994"/>
            <a:ext cx="10602640" cy="4758816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F63157-CF76-48D7-992D-3086C012E3A7}"/>
              </a:ext>
            </a:extLst>
          </p:cNvPr>
          <p:cNvSpPr/>
          <p:nvPr/>
        </p:nvSpPr>
        <p:spPr>
          <a:xfrm>
            <a:off x="5882353" y="3721864"/>
            <a:ext cx="5325554" cy="255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33332-322E-4F95-B57E-404E37F963E8}"/>
              </a:ext>
            </a:extLst>
          </p:cNvPr>
          <p:cNvSpPr txBox="1"/>
          <p:nvPr/>
        </p:nvSpPr>
        <p:spPr>
          <a:xfrm>
            <a:off x="1184979" y="72225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확보한 </a:t>
            </a:r>
            <a:r>
              <a:rPr lang="en-US" altLang="ko-KR" dirty="0"/>
              <a:t>Label </a:t>
            </a:r>
            <a:r>
              <a:rPr lang="ko-KR" altLang="en-US" dirty="0"/>
              <a:t>데이터 이용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EF280F-5EB2-4607-BF30-3E178E44EBA0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1" name="자유형 32">
            <a:extLst>
              <a:ext uri="{FF2B5EF4-FFF2-40B4-BE49-F238E27FC236}">
                <a16:creationId xmlns:a16="http://schemas.microsoft.com/office/drawing/2014/main" id="{994032E9-859B-44FE-B609-1E7B650474E0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77E8FC-6C4C-40F6-B763-24A080B5C4D0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B1F75F-695A-467F-8FCF-DE2792184E6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80A42DBE-EDA4-41D9-B966-11E4B2E791C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0B42A64C-2990-4129-9588-01E6287C9E68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F4628CF9-8E64-4E0F-9BCB-1E6C2FE7A368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한쪽 모서리가 둥근 사각형 5">
            <a:extLst>
              <a:ext uri="{FF2B5EF4-FFF2-40B4-BE49-F238E27FC236}">
                <a16:creationId xmlns:a16="http://schemas.microsoft.com/office/drawing/2014/main" id="{9B37D84D-343D-4865-9412-76BFF230AD97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03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메타데이터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4) </a:t>
            </a:r>
            <a:r>
              <a:rPr lang="en-US" altLang="ko-KR" sz="1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Nurdudle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 구현</a:t>
            </a:r>
            <a:endParaRPr lang="en-US" altLang="ko-KR" sz="1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4A1809C-A288-4BAB-900F-90544F296F5C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9" name="모서리가 둥근 직사각형 37">
              <a:extLst>
                <a:ext uri="{FF2B5EF4-FFF2-40B4-BE49-F238E27FC236}">
                  <a16:creationId xmlns:a16="http://schemas.microsoft.com/office/drawing/2014/main" id="{93CAD770-0916-4EB9-A8BE-970BD97718F4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38">
              <a:extLst>
                <a:ext uri="{FF2B5EF4-FFF2-40B4-BE49-F238E27FC236}">
                  <a16:creationId xmlns:a16="http://schemas.microsoft.com/office/drawing/2014/main" id="{8D677CDE-41FB-4D09-B4D4-71B7837746D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39">
              <a:extLst>
                <a:ext uri="{FF2B5EF4-FFF2-40B4-BE49-F238E27FC236}">
                  <a16:creationId xmlns:a16="http://schemas.microsoft.com/office/drawing/2014/main" id="{A385D5FF-26D0-4EC8-885C-042CFC86F82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40">
              <a:extLst>
                <a:ext uri="{FF2B5EF4-FFF2-40B4-BE49-F238E27FC236}">
                  <a16:creationId xmlns:a16="http://schemas.microsoft.com/office/drawing/2014/main" id="{85FB5CC4-4C6A-41FD-B104-65248F1C69A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B7F653-1A08-4260-ACE2-6B737FCC4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33" name="자유형 32">
            <a:extLst>
              <a:ext uri="{FF2B5EF4-FFF2-40B4-BE49-F238E27FC236}">
                <a16:creationId xmlns:a16="http://schemas.microsoft.com/office/drawing/2014/main" id="{71B536CB-40CE-4E55-A08E-09A908941FCD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E107081E-C282-4135-A49F-235AE4361BFE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17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C98847E-43CD-40DA-827A-54B126B64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219" y="4055727"/>
            <a:ext cx="3210123" cy="25865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416FA8-9103-44B6-8B84-B470115AA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388" y="2185118"/>
            <a:ext cx="5325554" cy="2753983"/>
          </a:xfrm>
          <a:prstGeom prst="rect">
            <a:avLst/>
          </a:prstGeom>
        </p:spPr>
      </p:pic>
      <p:sp>
        <p:nvSpPr>
          <p:cNvPr id="35" name="부제목 2">
            <a:extLst>
              <a:ext uri="{FF2B5EF4-FFF2-40B4-BE49-F238E27FC236}">
                <a16:creationId xmlns:a16="http://schemas.microsoft.com/office/drawing/2014/main" id="{427C76D8-10A0-4E48-95B8-8DF0015FCDC8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 페이지와 건강정보 페이지를 통해 다양한 두피 관련 정보 제공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27EDA4D9-F589-48F5-A43C-16EAFD1478F1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DB87EF12-176A-4803-9CCE-927A898EDEBA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BB15AAE4-7AEF-4A45-9CB6-41B9C55CDFB6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959E33C8-8FA9-4FB1-AFAF-60B31F6A02C1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99C947B-C22E-4667-BABB-2478D410E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587" y="2041762"/>
            <a:ext cx="4021940" cy="1891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085DC8-9113-4EE2-B199-C1EFD2281487}"/>
              </a:ext>
            </a:extLst>
          </p:cNvPr>
          <p:cNvSpPr txBox="1"/>
          <p:nvPr/>
        </p:nvSpPr>
        <p:spPr>
          <a:xfrm>
            <a:off x="7119963" y="6418081"/>
            <a:ext cx="4087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A : </a:t>
            </a:r>
            <a:r>
              <a:rPr lang="ko-KR" altLang="en-US" sz="800" b="1" dirty="0"/>
              <a:t>통계 페이지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메타통계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    </a:t>
            </a:r>
            <a:r>
              <a:rPr lang="en-US" altLang="ko-KR" sz="800" b="1" dirty="0"/>
              <a:t>B : </a:t>
            </a:r>
            <a:r>
              <a:rPr lang="ko-KR" altLang="en-US" sz="800" b="1" dirty="0"/>
              <a:t>통계 페이지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세부통계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   </a:t>
            </a:r>
            <a:r>
              <a:rPr lang="en-US" altLang="ko-KR" sz="800" b="1" dirty="0"/>
              <a:t>C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건강정보 페이지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793BAA-9D06-45C5-AB63-D6B2ED3B48FA}"/>
              </a:ext>
            </a:extLst>
          </p:cNvPr>
          <p:cNvSpPr txBox="1"/>
          <p:nvPr/>
        </p:nvSpPr>
        <p:spPr>
          <a:xfrm>
            <a:off x="5631998" y="225483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D39700-7BDB-4911-9399-75283F90CC8B}"/>
              </a:ext>
            </a:extLst>
          </p:cNvPr>
          <p:cNvSpPr txBox="1"/>
          <p:nvPr/>
        </p:nvSpPr>
        <p:spPr>
          <a:xfrm>
            <a:off x="860443" y="405572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10CCB4-D19F-48BD-B3FF-1CA8E9A87AE4}"/>
              </a:ext>
            </a:extLst>
          </p:cNvPr>
          <p:cNvSpPr txBox="1"/>
          <p:nvPr/>
        </p:nvSpPr>
        <p:spPr>
          <a:xfrm>
            <a:off x="878951" y="2014095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</a:t>
            </a:r>
            <a:endParaRPr lang="ko-KR" altLang="en-US" sz="80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FC635A0-998B-443E-BB31-1A34E58B0E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60"/>
          <a:stretch/>
        </p:blipFill>
        <p:spPr>
          <a:xfrm>
            <a:off x="7350886" y="3145728"/>
            <a:ext cx="3606882" cy="28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8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prstClr val="white"/>
                </a:solidFill>
              </a:rPr>
              <a:t>04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6A651A-AA4F-4315-A829-9B58068EA3AA}"/>
              </a:ext>
            </a:extLst>
          </p:cNvPr>
          <p:cNvSpPr txBox="1"/>
          <p:nvPr/>
        </p:nvSpPr>
        <p:spPr>
          <a:xfrm>
            <a:off x="6238875" y="3167307"/>
            <a:ext cx="4031555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두피 이미지 분류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CNN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모델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Nurdudle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웹 페이지 구현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D1990-6BB7-4F22-9AD7-EDFAB31084D5}"/>
              </a:ext>
            </a:extLst>
          </p:cNvPr>
          <p:cNvSpPr txBox="1"/>
          <p:nvPr/>
        </p:nvSpPr>
        <p:spPr>
          <a:xfrm>
            <a:off x="6238875" y="2787716"/>
            <a:ext cx="143827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이미지 분류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59152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03669E95-0C8A-44A4-8AE3-509D7DAC5879}"/>
              </a:ext>
            </a:extLst>
          </p:cNvPr>
          <p:cNvSpPr/>
          <p:nvPr/>
        </p:nvSpPr>
        <p:spPr>
          <a:xfrm>
            <a:off x="2448418" y="1549776"/>
            <a:ext cx="1833611" cy="1349605"/>
          </a:xfrm>
          <a:prstGeom prst="rect">
            <a:avLst/>
          </a:pr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C9C68-B60C-483B-8D27-B74073C2D09E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2" name="자유형 32">
            <a:extLst>
              <a:ext uri="{FF2B5EF4-FFF2-40B4-BE49-F238E27FC236}">
                <a16:creationId xmlns:a16="http://schemas.microsoft.com/office/drawing/2014/main" id="{80127490-64F4-4223-BD4B-648ED28CDE50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9C1628-9D6C-420A-8063-A2555C717DB6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6EEA87-54F1-4F09-84AA-0737A6AD6B33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id="{63641B44-4CF1-4B53-952F-0F44599EAD3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E2D3518A-EC75-42F7-9831-39F911E0AFA3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5A99C3AE-1B12-460D-8CBA-CCAFC6841F3B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한쪽 모서리가 둥근 사각형 5">
            <a:extLst>
              <a:ext uri="{FF2B5EF4-FFF2-40B4-BE49-F238E27FC236}">
                <a16:creationId xmlns:a16="http://schemas.microsoft.com/office/drawing/2014/main" id="{20908F53-E566-4991-82B4-75BA64916754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두피 이미지 분류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F949078-5ABC-4617-BAB2-6390A8F9EF47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0" name="모서리가 둥근 직사각형 37">
              <a:extLst>
                <a:ext uri="{FF2B5EF4-FFF2-40B4-BE49-F238E27FC236}">
                  <a16:creationId xmlns:a16="http://schemas.microsoft.com/office/drawing/2014/main" id="{B162CC51-8144-484F-9F9D-53EFBDD84C9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38">
              <a:extLst>
                <a:ext uri="{FF2B5EF4-FFF2-40B4-BE49-F238E27FC236}">
                  <a16:creationId xmlns:a16="http://schemas.microsoft.com/office/drawing/2014/main" id="{A4650B3F-FCF2-4B50-9C6A-53C2D6E7A33E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모서리가 둥근 직사각형 39">
              <a:extLst>
                <a:ext uri="{FF2B5EF4-FFF2-40B4-BE49-F238E27FC236}">
                  <a16:creationId xmlns:a16="http://schemas.microsoft.com/office/drawing/2014/main" id="{123F4A8F-9B7E-44A8-82B3-EC97C689E56F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40">
              <a:extLst>
                <a:ext uri="{FF2B5EF4-FFF2-40B4-BE49-F238E27FC236}">
                  <a16:creationId xmlns:a16="http://schemas.microsoft.com/office/drawing/2014/main" id="{E3030702-0BD4-4924-A9C8-4D3153844D83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9F5A50B-CE51-46AA-9C99-AFAFAC66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B955B774-2224-49A5-B85B-B6EFF70D6194}"/>
              </a:ext>
            </a:extLst>
          </p:cNvPr>
          <p:cNvSpPr/>
          <p:nvPr/>
        </p:nvSpPr>
        <p:spPr>
          <a:xfrm>
            <a:off x="6944294" y="3828160"/>
            <a:ext cx="2806585" cy="2886965"/>
          </a:xfrm>
          <a:prstGeom prst="rect">
            <a:avLst/>
          </a:prstGeom>
          <a:solidFill>
            <a:schemeClr val="bg2"/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13E92E3-0639-4C96-9437-FC30BFE17300}"/>
              </a:ext>
            </a:extLst>
          </p:cNvPr>
          <p:cNvSpPr/>
          <p:nvPr/>
        </p:nvSpPr>
        <p:spPr>
          <a:xfrm>
            <a:off x="6964336" y="3857280"/>
            <a:ext cx="2767493" cy="285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1" dirty="0">
                <a:solidFill>
                  <a:srgbClr val="FE615C"/>
                </a:solidFill>
              </a:rPr>
              <a:t>현재의 개발환경에서 학습 가능한 </a:t>
            </a:r>
            <a:endParaRPr lang="en-US" altLang="ko-KR" sz="1100" b="1" i="1" dirty="0">
              <a:solidFill>
                <a:srgbClr val="FE615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rgbClr val="FE615C"/>
                </a:solidFill>
              </a:rPr>
              <a:t>   </a:t>
            </a:r>
            <a:r>
              <a:rPr lang="ko-KR" altLang="en-US" sz="1100" b="1" i="1" dirty="0">
                <a:solidFill>
                  <a:srgbClr val="FE615C"/>
                </a:solidFill>
              </a:rPr>
              <a:t>이미지 데이터 </a:t>
            </a:r>
            <a:r>
              <a:rPr lang="en-US" altLang="ko-KR" sz="1100" b="1" i="1" dirty="0">
                <a:solidFill>
                  <a:srgbClr val="FE615C"/>
                </a:solidFill>
              </a:rPr>
              <a:t>: 10000</a:t>
            </a:r>
            <a:r>
              <a:rPr lang="ko-KR" altLang="en-US" sz="1100" b="1" i="1" dirty="0">
                <a:solidFill>
                  <a:srgbClr val="FE615C"/>
                </a:solidFill>
              </a:rPr>
              <a:t>장</a:t>
            </a:r>
            <a:r>
              <a:rPr lang="en-US" altLang="ko-KR" sz="1100" b="1" i="1" dirty="0">
                <a:solidFill>
                  <a:srgbClr val="FE615C"/>
                </a:solidFill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i="1" dirty="0">
              <a:solidFill>
                <a:srgbClr val="FE615C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1" dirty="0">
                <a:solidFill>
                  <a:srgbClr val="FE615C"/>
                </a:solidFill>
              </a:rPr>
              <a:t>CNN </a:t>
            </a:r>
            <a:r>
              <a:rPr lang="ko-KR" altLang="en-US" sz="1100" b="1" i="1" dirty="0">
                <a:solidFill>
                  <a:srgbClr val="FE615C"/>
                </a:solidFill>
              </a:rPr>
              <a:t>학습 시 사용할 원본 데이터 </a:t>
            </a:r>
            <a:r>
              <a:rPr lang="en-US" altLang="ko-KR" sz="1100" b="1" i="1" dirty="0">
                <a:solidFill>
                  <a:srgbClr val="FE615C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rgbClr val="FE615C"/>
                </a:solidFill>
              </a:rPr>
              <a:t>   9</a:t>
            </a:r>
            <a:r>
              <a:rPr lang="ko-KR" altLang="en-US" sz="1100" b="1" i="1" dirty="0">
                <a:solidFill>
                  <a:srgbClr val="FE615C"/>
                </a:solidFill>
              </a:rPr>
              <a:t>가지 두피유형 </a:t>
            </a:r>
            <a:r>
              <a:rPr lang="en-US" altLang="ko-KR" sz="1100" b="1" i="1" dirty="0">
                <a:solidFill>
                  <a:srgbClr val="FE615C"/>
                </a:solidFill>
              </a:rPr>
              <a:t>X 1100</a:t>
            </a:r>
            <a:r>
              <a:rPr lang="ko-KR" altLang="en-US" sz="1100" b="1" i="1" dirty="0">
                <a:solidFill>
                  <a:srgbClr val="FE615C"/>
                </a:solidFill>
              </a:rPr>
              <a:t>장 </a:t>
            </a:r>
            <a:r>
              <a:rPr lang="en-US" altLang="ko-KR" sz="1100" b="1" i="1" dirty="0">
                <a:solidFill>
                  <a:srgbClr val="FE615C"/>
                </a:solidFill>
              </a:rPr>
              <a:t>= 9900</a:t>
            </a:r>
            <a:r>
              <a:rPr lang="ko-KR" altLang="en-US" sz="1100" b="1" i="1" dirty="0">
                <a:solidFill>
                  <a:srgbClr val="FE615C"/>
                </a:solidFill>
              </a:rPr>
              <a:t>장</a:t>
            </a:r>
            <a:endParaRPr lang="en-US" altLang="ko-KR" sz="1100" b="1" i="1" dirty="0">
              <a:solidFill>
                <a:srgbClr val="FE615C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100" b="1" i="1" dirty="0">
              <a:solidFill>
                <a:srgbClr val="FE615C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1" dirty="0">
                <a:solidFill>
                  <a:srgbClr val="FE615C"/>
                </a:solidFill>
              </a:rPr>
              <a:t>1100</a:t>
            </a:r>
            <a:r>
              <a:rPr lang="ko-KR" altLang="en-US" sz="1100" b="1" i="1" dirty="0">
                <a:solidFill>
                  <a:srgbClr val="FE615C"/>
                </a:solidFill>
              </a:rPr>
              <a:t>장 이상의 두피유형의 경우</a:t>
            </a:r>
            <a:r>
              <a:rPr lang="en-US" altLang="ko-KR" sz="1100" b="1" i="1" dirty="0">
                <a:solidFill>
                  <a:srgbClr val="FE615C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rgbClr val="FE615C"/>
                </a:solidFill>
              </a:rPr>
              <a:t>   </a:t>
            </a:r>
            <a:r>
              <a:rPr lang="ko-KR" altLang="en-US" sz="1100" b="1" i="1" dirty="0">
                <a:solidFill>
                  <a:srgbClr val="FE615C"/>
                </a:solidFill>
              </a:rPr>
              <a:t>샘플링으로 </a:t>
            </a:r>
            <a:r>
              <a:rPr lang="en-US" altLang="ko-KR" sz="1100" b="1" i="1" dirty="0">
                <a:solidFill>
                  <a:srgbClr val="FE615C"/>
                </a:solidFill>
              </a:rPr>
              <a:t>1100</a:t>
            </a:r>
            <a:r>
              <a:rPr lang="ko-KR" altLang="en-US" sz="1100" b="1" i="1" dirty="0">
                <a:solidFill>
                  <a:srgbClr val="FE615C"/>
                </a:solidFill>
              </a:rPr>
              <a:t>장 추출</a:t>
            </a:r>
            <a:endParaRPr lang="en-US" altLang="ko-KR" sz="1100" b="1" i="1" dirty="0">
              <a:solidFill>
                <a:srgbClr val="FE615C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b="1" i="1" dirty="0">
              <a:solidFill>
                <a:srgbClr val="FE615C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1" dirty="0">
                <a:solidFill>
                  <a:srgbClr val="FE615C"/>
                </a:solidFill>
              </a:rPr>
              <a:t>1100</a:t>
            </a:r>
            <a:r>
              <a:rPr lang="ko-KR" altLang="en-US" sz="1100" b="1" i="1" dirty="0">
                <a:solidFill>
                  <a:srgbClr val="FE615C"/>
                </a:solidFill>
              </a:rPr>
              <a:t>장 미만의 두피유형의 경우</a:t>
            </a:r>
            <a:r>
              <a:rPr lang="en-US" altLang="ko-KR" sz="1100" b="1" i="1" dirty="0">
                <a:solidFill>
                  <a:srgbClr val="FE615C"/>
                </a:solidFill>
              </a:rPr>
              <a:t>:</a:t>
            </a:r>
            <a:r>
              <a:rPr lang="ko-KR" altLang="en-US" sz="1100" b="1" i="1" dirty="0">
                <a:solidFill>
                  <a:srgbClr val="FE615C"/>
                </a:solidFill>
              </a:rPr>
              <a:t> </a:t>
            </a:r>
            <a:endParaRPr lang="en-US" altLang="ko-KR" sz="1100" b="1" i="1" dirty="0">
              <a:solidFill>
                <a:srgbClr val="FE615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i="1" dirty="0">
                <a:solidFill>
                  <a:srgbClr val="FE615C"/>
                </a:solidFill>
              </a:rPr>
              <a:t>    </a:t>
            </a:r>
            <a:r>
              <a:rPr lang="ko-KR" altLang="en-US" sz="1100" b="1" i="1" dirty="0">
                <a:solidFill>
                  <a:srgbClr val="FE615C"/>
                </a:solidFill>
              </a:rPr>
              <a:t>이미지 보강으로 </a:t>
            </a:r>
            <a:r>
              <a:rPr lang="en-US" altLang="ko-KR" sz="1100" b="1" i="1" dirty="0">
                <a:solidFill>
                  <a:srgbClr val="FE615C"/>
                </a:solidFill>
              </a:rPr>
              <a:t>1100</a:t>
            </a:r>
            <a:r>
              <a:rPr lang="ko-KR" altLang="en-US" sz="1100" b="1" i="1" dirty="0">
                <a:solidFill>
                  <a:srgbClr val="FE615C"/>
                </a:solidFill>
              </a:rPr>
              <a:t>장 채움</a:t>
            </a:r>
            <a:endParaRPr lang="en-US" altLang="ko-KR" sz="1100" b="1" i="1" dirty="0">
              <a:solidFill>
                <a:srgbClr val="FE615C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04BD64-4F5C-4808-9784-AB5378FEACC4}"/>
              </a:ext>
            </a:extLst>
          </p:cNvPr>
          <p:cNvSpPr txBox="1"/>
          <p:nvPr/>
        </p:nvSpPr>
        <p:spPr>
          <a:xfrm>
            <a:off x="7446816" y="3538693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결정 최종 단계</a:t>
            </a: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77BC8814-92AB-45BE-A12D-0C9194836B88}"/>
              </a:ext>
            </a:extLst>
          </p:cNvPr>
          <p:cNvGrpSpPr/>
          <p:nvPr/>
        </p:nvGrpSpPr>
        <p:grpSpPr>
          <a:xfrm>
            <a:off x="6954811" y="3607547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DF92A1F3-D636-42D4-95A3-315DC9512801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9" name="Oval 13">
              <a:extLst>
                <a:ext uri="{FF2B5EF4-FFF2-40B4-BE49-F238E27FC236}">
                  <a16:creationId xmlns:a16="http://schemas.microsoft.com/office/drawing/2014/main" id="{7D453B2A-F177-4169-8713-29E994B21055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07AB3F6F-F2C4-4312-BF84-E0DEC58A63E3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C34BAB-68E6-43B9-A185-112EAE2A1DD0}"/>
              </a:ext>
            </a:extLst>
          </p:cNvPr>
          <p:cNvSpPr/>
          <p:nvPr/>
        </p:nvSpPr>
        <p:spPr>
          <a:xfrm>
            <a:off x="6944294" y="3831090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25C7F-9398-44BF-8AA3-DB7A5080A5D1}"/>
              </a:ext>
            </a:extLst>
          </p:cNvPr>
          <p:cNvSpPr txBox="1"/>
          <p:nvPr/>
        </p:nvSpPr>
        <p:spPr>
          <a:xfrm>
            <a:off x="2934954" y="3538693"/>
            <a:ext cx="16033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결정 초기 단계</a:t>
            </a:r>
          </a:p>
        </p:txBody>
      </p:sp>
      <p:grpSp>
        <p:nvGrpSpPr>
          <p:cNvPr id="44" name="Group 11">
            <a:extLst>
              <a:ext uri="{FF2B5EF4-FFF2-40B4-BE49-F238E27FC236}">
                <a16:creationId xmlns:a16="http://schemas.microsoft.com/office/drawing/2014/main" id="{C963FFD4-EC3C-4894-88F8-D79DE20177E7}"/>
              </a:ext>
            </a:extLst>
          </p:cNvPr>
          <p:cNvGrpSpPr/>
          <p:nvPr/>
        </p:nvGrpSpPr>
        <p:grpSpPr>
          <a:xfrm>
            <a:off x="2442949" y="3607547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6683DB84-BA25-4782-AAB5-64D6D3B5BC42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46" name="Oval 13">
              <a:extLst>
                <a:ext uri="{FF2B5EF4-FFF2-40B4-BE49-F238E27FC236}">
                  <a16:creationId xmlns:a16="http://schemas.microsoft.com/office/drawing/2014/main" id="{6944F6C7-2F1D-45E4-9F90-58A0333E5EC9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47" name="Oval 14">
              <a:extLst>
                <a:ext uri="{FF2B5EF4-FFF2-40B4-BE49-F238E27FC236}">
                  <a16:creationId xmlns:a16="http://schemas.microsoft.com/office/drawing/2014/main" id="{97EBC7F9-E0C7-4D52-A6E8-F9831665BF73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DAA9021-9544-43DD-A9E6-F4403A5291F7}"/>
              </a:ext>
            </a:extLst>
          </p:cNvPr>
          <p:cNvSpPr/>
          <p:nvPr/>
        </p:nvSpPr>
        <p:spPr>
          <a:xfrm>
            <a:off x="2432165" y="3828160"/>
            <a:ext cx="2806585" cy="28869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Aihub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에서의 원본 데이터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1200" b="1" dirty="0">
                <a:solidFill>
                  <a:srgbClr val="FE615C"/>
                </a:solidFill>
              </a:rPr>
              <a:t>11</a:t>
            </a:r>
            <a:r>
              <a:rPr lang="ko-KR" altLang="en-US" sz="1200" b="1" dirty="0">
                <a:solidFill>
                  <a:srgbClr val="FE615C"/>
                </a:solidFill>
              </a:rPr>
              <a:t>만개</a:t>
            </a:r>
            <a:endParaRPr lang="en-US" altLang="ko-KR" sz="1200" b="1" dirty="0">
              <a:solidFill>
                <a:srgbClr val="FE615C"/>
              </a:solidFill>
            </a:endParaRPr>
          </a:p>
          <a:p>
            <a:pPr marL="0" indent="0">
              <a:buNone/>
            </a:pP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   (Training Data, Validation Data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</a:rPr>
              <a:t>로 구분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원본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Training Data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의 불완전함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&amp;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제한적 개발환경 고려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Validation Data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</a:rPr>
              <a:t>원본 데이터의 </a:t>
            </a:r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20%)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  사용 후 추가적인 이미지 보강 통해  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데이터 양 보완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453AD6-B8DE-448C-B169-D15CF6CC3A8B}"/>
              </a:ext>
            </a:extLst>
          </p:cNvPr>
          <p:cNvSpPr/>
          <p:nvPr/>
        </p:nvSpPr>
        <p:spPr>
          <a:xfrm>
            <a:off x="2432166" y="3821565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A7B1E49-15E8-49CD-8BB7-DE69FC3A6B57}"/>
              </a:ext>
            </a:extLst>
          </p:cNvPr>
          <p:cNvSpPr/>
          <p:nvPr/>
        </p:nvSpPr>
        <p:spPr>
          <a:xfrm>
            <a:off x="4690331" y="6244090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음료이(가) 표시된 사진&#10;&#10;자동 생성된 설명">
            <a:extLst>
              <a:ext uri="{FF2B5EF4-FFF2-40B4-BE49-F238E27FC236}">
                <a16:creationId xmlns:a16="http://schemas.microsoft.com/office/drawing/2014/main" id="{B6869FD9-E36A-49E9-853F-06C92448E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420" y="1612695"/>
            <a:ext cx="1625599" cy="1219199"/>
          </a:xfrm>
          <a:prstGeom prst="rect">
            <a:avLst/>
          </a:prstGeom>
        </p:spPr>
      </p:pic>
      <p:cxnSp>
        <p:nvCxnSpPr>
          <p:cNvPr id="51" name="직선 화살표 연결선 19">
            <a:extLst>
              <a:ext uri="{FF2B5EF4-FFF2-40B4-BE49-F238E27FC236}">
                <a16:creationId xmlns:a16="http://schemas.microsoft.com/office/drawing/2014/main" id="{43F7C0C8-1E31-4E89-9966-731B0F6CEE6A}"/>
              </a:ext>
            </a:extLst>
          </p:cNvPr>
          <p:cNvCxnSpPr>
            <a:cxnSpLocks/>
          </p:cNvCxnSpPr>
          <p:nvPr/>
        </p:nvCxnSpPr>
        <p:spPr>
          <a:xfrm>
            <a:off x="4528804" y="2253083"/>
            <a:ext cx="1009635" cy="0"/>
          </a:xfrm>
          <a:prstGeom prst="straightConnector1">
            <a:avLst/>
          </a:prstGeom>
          <a:ln w="34925">
            <a:gradFill flip="none" rotWithShape="1">
              <a:gsLst>
                <a:gs pos="0">
                  <a:schemeClr val="bg1">
                    <a:lumMod val="0"/>
                    <a:lumOff val="100000"/>
                  </a:schemeClr>
                </a:gs>
                <a:gs pos="58000">
                  <a:schemeClr val="tx1">
                    <a:lumMod val="44000"/>
                    <a:lumOff val="56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A30513-77BB-4B2C-8C84-EE10BC1C2714}"/>
              </a:ext>
            </a:extLst>
          </p:cNvPr>
          <p:cNvSpPr/>
          <p:nvPr/>
        </p:nvSpPr>
        <p:spPr>
          <a:xfrm>
            <a:off x="6158249" y="1556143"/>
            <a:ext cx="3908100" cy="864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2"/>
                </a:solidFill>
              </a:rPr>
              <a:t>당신의 두피유형은 무엇입니까 </a:t>
            </a:r>
            <a:r>
              <a:rPr lang="en-US" altLang="ko-KR" sz="1100" b="1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FE615C"/>
                </a:solidFill>
              </a:rPr>
              <a:t>이미지의 </a:t>
            </a:r>
            <a:r>
              <a:rPr lang="ko-KR" altLang="en-US" sz="1200" b="1" dirty="0" err="1">
                <a:solidFill>
                  <a:srgbClr val="FE615C"/>
                </a:solidFill>
              </a:rPr>
              <a:t>라벨링</a:t>
            </a:r>
            <a:r>
              <a:rPr lang="ko-KR" altLang="en-US" sz="1200" b="1" dirty="0">
                <a:solidFill>
                  <a:srgbClr val="FE615C"/>
                </a:solidFill>
              </a:rPr>
              <a:t> 결과 </a:t>
            </a:r>
            <a:r>
              <a:rPr lang="en-US" altLang="ko-KR" sz="1200" b="1" dirty="0">
                <a:solidFill>
                  <a:srgbClr val="FE615C"/>
                </a:solidFill>
                <a:sym typeface="Wingdings" panose="05000000000000000000" pitchFamily="2" charset="2"/>
              </a:rPr>
              <a:t>(ex. </a:t>
            </a:r>
            <a:r>
              <a:rPr lang="en-US" altLang="ko-KR" sz="1200" b="1" dirty="0">
                <a:solidFill>
                  <a:srgbClr val="FE615C"/>
                </a:solidFill>
              </a:rPr>
              <a:t>“</a:t>
            </a:r>
            <a:r>
              <a:rPr lang="ko-KR" altLang="en-US" sz="1200" b="1" dirty="0" err="1">
                <a:solidFill>
                  <a:srgbClr val="FE615C"/>
                </a:solidFill>
              </a:rPr>
              <a:t>탈모성</a:t>
            </a:r>
            <a:r>
              <a:rPr lang="en-US" altLang="ko-KR" sz="1200" b="1" dirty="0">
                <a:solidFill>
                  <a:srgbClr val="FE615C"/>
                </a:solidFill>
              </a:rPr>
              <a:t>”)</a:t>
            </a:r>
            <a:r>
              <a:rPr lang="ko-KR" altLang="en-US" sz="1200" b="1" dirty="0">
                <a:solidFill>
                  <a:srgbClr val="FE615C"/>
                </a:solidFill>
              </a:rPr>
              <a:t>을 불러와</a:t>
            </a:r>
            <a:endParaRPr lang="en-US" altLang="ko-KR" sz="1200" b="1" dirty="0">
              <a:solidFill>
                <a:srgbClr val="FE615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Tensorflow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딥러닝 알고리즘으로 모델링</a:t>
            </a:r>
            <a:r>
              <a:rPr lang="en-US" altLang="ko-KR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96F3DA-C4CD-4A1E-A18E-448D286C12E9}"/>
              </a:ext>
            </a:extLst>
          </p:cNvPr>
          <p:cNvSpPr txBox="1"/>
          <p:nvPr/>
        </p:nvSpPr>
        <p:spPr>
          <a:xfrm>
            <a:off x="6936893" y="2520855"/>
            <a:ext cx="4169731" cy="988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Convolutional Neural Network</a:t>
            </a:r>
            <a:r>
              <a:rPr lang="ko-KR" altLang="en-US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약자로 </a:t>
            </a:r>
            <a:endParaRPr lang="en-US" altLang="ko-KR" sz="105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lang="en-US" altLang="ko-KR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 Neural Network</a:t>
            </a:r>
            <a:r>
              <a:rPr lang="ko-KR" altLang="en-US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</a:t>
            </a:r>
            <a:r>
              <a:rPr lang="en-US" altLang="ko-KR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이미지나 영상과 같은 데이터를 </a:t>
            </a:r>
            <a:endParaRPr lang="en-US" altLang="ko-KR" sz="105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처리할 때 발생하는 문제점들을 보완한 방법</a:t>
            </a:r>
            <a:endParaRPr lang="en-US" altLang="ko-KR" sz="105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5C7D88-F3D3-496B-A1AC-5E9EB3239AFA}"/>
              </a:ext>
            </a:extLst>
          </p:cNvPr>
          <p:cNvSpPr txBox="1"/>
          <p:nvPr/>
        </p:nvSpPr>
        <p:spPr>
          <a:xfrm>
            <a:off x="6146991" y="2528684"/>
            <a:ext cx="94448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 </a:t>
            </a:r>
            <a:r>
              <a:rPr lang="ko-KR" altLang="en-US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이란</a:t>
            </a:r>
            <a:r>
              <a:rPr lang="en-US" altLang="ko-KR" sz="105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</a:p>
        </p:txBody>
      </p:sp>
      <p:sp>
        <p:nvSpPr>
          <p:cNvPr id="61" name="자유형 32">
            <a:extLst>
              <a:ext uri="{FF2B5EF4-FFF2-40B4-BE49-F238E27FC236}">
                <a16:creationId xmlns:a16="http://schemas.microsoft.com/office/drawing/2014/main" id="{A1E51CEF-06F4-402D-96B1-5EF994B899BC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ACC2C95B-DC9B-4B8F-AF56-A36F77ED314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19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B825A6CF-5125-4EC7-99C6-96E11F7A0180}"/>
              </a:ext>
            </a:extLst>
          </p:cNvPr>
          <p:cNvSpPr/>
          <p:nvPr/>
        </p:nvSpPr>
        <p:spPr>
          <a:xfrm rot="16200000">
            <a:off x="10038091" y="4741673"/>
            <a:ext cx="1659157" cy="1666319"/>
          </a:xfrm>
          <a:prstGeom prst="rtTriangle">
            <a:avLst/>
          </a:prstGeom>
          <a:solidFill>
            <a:schemeClr val="accent6">
              <a:lumMod val="20000"/>
              <a:lumOff val="8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700D8-0128-44DB-86CE-A44A11D4388D}"/>
              </a:ext>
            </a:extLst>
          </p:cNvPr>
          <p:cNvSpPr/>
          <p:nvPr/>
        </p:nvSpPr>
        <p:spPr>
          <a:xfrm>
            <a:off x="643473" y="625059"/>
            <a:ext cx="10905053" cy="56078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501F6-4842-48D4-9D3D-54590C60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316602"/>
            <a:ext cx="7746709" cy="41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90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F0BDAE-3075-45AF-8FED-A2F7D8318A8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" name="자유형 32">
            <a:extLst>
              <a:ext uri="{FF2B5EF4-FFF2-40B4-BE49-F238E27FC236}">
                <a16:creationId xmlns:a16="http://schemas.microsoft.com/office/drawing/2014/main" id="{534870A0-5EED-4AAE-BFC4-286EAABD9EBC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077C18-4302-410E-9903-3022EC68BBB0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D0A7ED-A5D7-4466-B768-1E4A20858A62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FDCF391-22C4-48D7-B1FA-4FD033DD4FCD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9005638A-994E-4F70-A134-82B29F55B7B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823DF1FD-47A1-452F-9455-19EF8E9BE158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한쪽 모서리가 둥근 사각형 5">
            <a:extLst>
              <a:ext uri="{FF2B5EF4-FFF2-40B4-BE49-F238E27FC236}">
                <a16:creationId xmlns:a16="http://schemas.microsoft.com/office/drawing/2014/main" id="{5383EB05-29C9-4830-8C87-82F1267E90CD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두피 이미지 분류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D50560-9F08-4A5C-9D77-33DC13537EA2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2887F228-03B2-4A2B-A119-53605B7DB950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8">
              <a:extLst>
                <a:ext uri="{FF2B5EF4-FFF2-40B4-BE49-F238E27FC236}">
                  <a16:creationId xmlns:a16="http://schemas.microsoft.com/office/drawing/2014/main" id="{DE9548D0-7013-4D7A-83CC-EAA0CDB2A2E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327D4352-811D-40A8-879F-D71657D782E4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40">
              <a:extLst>
                <a:ext uri="{FF2B5EF4-FFF2-40B4-BE49-F238E27FC236}">
                  <a16:creationId xmlns:a16="http://schemas.microsoft.com/office/drawing/2014/main" id="{18072805-E3D7-4D4C-B20A-7BD1ABBB73BD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F7ADA8C-939B-44CE-B6DB-53BDEAAE2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29" name="모서리가 둥근 직사각형 43">
            <a:extLst>
              <a:ext uri="{FF2B5EF4-FFF2-40B4-BE49-F238E27FC236}">
                <a16:creationId xmlns:a16="http://schemas.microsoft.com/office/drawing/2014/main" id="{0FF4AA8B-C09F-47A0-BD5B-0E00855D4D0A}"/>
              </a:ext>
            </a:extLst>
          </p:cNvPr>
          <p:cNvSpPr/>
          <p:nvPr/>
        </p:nvSpPr>
        <p:spPr>
          <a:xfrm>
            <a:off x="5976042" y="1989494"/>
            <a:ext cx="5343398" cy="4594186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12236F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A846A6-A1FC-42AE-A70F-E93E7B368A47}"/>
              </a:ext>
            </a:extLst>
          </p:cNvPr>
          <p:cNvSpPr txBox="1"/>
          <p:nvPr/>
        </p:nvSpPr>
        <p:spPr>
          <a:xfrm>
            <a:off x="6169197" y="2302888"/>
            <a:ext cx="51401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1.줄이기 타입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변수담고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줄이기 -&gt; 합치고 -&gt; 이미지로드 -&gt;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나머지랑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합치기</a:t>
            </a: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##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변수담고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줄이기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라벨링_df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[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라벨링_df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["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label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"]==4][:1100]</a:t>
            </a:r>
          </a:p>
          <a:p>
            <a:endParaRPr lang="ko-KR" altLang="en-US" sz="900" dirty="0">
              <a:latin typeface="Whitney"/>
            </a:endParaRP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줄여야 하는 유형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  <a:sym typeface="Wingdings" panose="05000000000000000000" pitchFamily="2" charset="2"/>
              </a:rPr>
              <a:t>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8,4,6,2   </a:t>
            </a:r>
            <a:endParaRPr lang="en-US" altLang="ko-KR" sz="900" b="1" i="1" dirty="0">
              <a:solidFill>
                <a:srgbClr val="FE615C"/>
              </a:solidFill>
              <a:latin typeface="Whitney"/>
            </a:endParaRPr>
          </a:p>
          <a:p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제한시켜서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넣는다 -&gt; 나중에 한꺼번에 합칠 예정</a:t>
            </a:r>
          </a:p>
          <a:p>
            <a:r>
              <a:rPr lang="ko-KR" altLang="en-US" sz="900" dirty="0">
                <a:latin typeface="Whitney"/>
              </a:rPr>
              <a:t>복합성= 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["</a:t>
            </a:r>
            <a:r>
              <a:rPr lang="ko-KR" altLang="en-US" sz="900" dirty="0" err="1">
                <a:latin typeface="Whitney"/>
              </a:rPr>
              <a:t>label</a:t>
            </a:r>
            <a:r>
              <a:rPr lang="ko-KR" altLang="en-US" sz="900" dirty="0">
                <a:latin typeface="Whitney"/>
              </a:rPr>
              <a:t>"]==8][:1100]</a:t>
            </a:r>
          </a:p>
          <a:p>
            <a:r>
              <a:rPr lang="ko-KR" altLang="en-US" sz="900" dirty="0">
                <a:latin typeface="Whitney"/>
              </a:rPr>
              <a:t>지루성= 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["</a:t>
            </a:r>
            <a:r>
              <a:rPr lang="ko-KR" altLang="en-US" sz="900" dirty="0" err="1">
                <a:latin typeface="Whitney"/>
              </a:rPr>
              <a:t>label</a:t>
            </a:r>
            <a:r>
              <a:rPr lang="ko-KR" altLang="en-US" sz="900" dirty="0">
                <a:latin typeface="Whitney"/>
              </a:rPr>
              <a:t>"]==4][:1100]</a:t>
            </a:r>
          </a:p>
          <a:p>
            <a:r>
              <a:rPr lang="ko-KR" altLang="en-US" sz="900" dirty="0" err="1">
                <a:latin typeface="Whitney"/>
              </a:rPr>
              <a:t>비듬성</a:t>
            </a:r>
            <a:r>
              <a:rPr lang="ko-KR" altLang="en-US" sz="900" dirty="0">
                <a:latin typeface="Whitney"/>
              </a:rPr>
              <a:t>= 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["</a:t>
            </a:r>
            <a:r>
              <a:rPr lang="ko-KR" altLang="en-US" sz="900" dirty="0" err="1">
                <a:latin typeface="Whitney"/>
              </a:rPr>
              <a:t>label</a:t>
            </a:r>
            <a:r>
              <a:rPr lang="ko-KR" altLang="en-US" sz="900" dirty="0">
                <a:latin typeface="Whitney"/>
              </a:rPr>
              <a:t>"]==6][:1100]</a:t>
            </a:r>
          </a:p>
          <a:p>
            <a:r>
              <a:rPr lang="ko-KR" altLang="en-US" sz="900" dirty="0">
                <a:latin typeface="Whitney"/>
              </a:rPr>
              <a:t>지성= 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["</a:t>
            </a:r>
            <a:r>
              <a:rPr lang="ko-KR" altLang="en-US" sz="900" dirty="0" err="1">
                <a:latin typeface="Whitney"/>
              </a:rPr>
              <a:t>label</a:t>
            </a:r>
            <a:r>
              <a:rPr lang="ko-KR" altLang="en-US" sz="900" dirty="0">
                <a:latin typeface="Whitney"/>
              </a:rPr>
              <a:t>"]==2][:1100]</a:t>
            </a: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줄인 유형들 합치기</a:t>
            </a:r>
          </a:p>
          <a:p>
            <a:r>
              <a:rPr lang="ko-KR" altLang="en-US" sz="900" dirty="0" err="1">
                <a:latin typeface="Whitney"/>
              </a:rPr>
              <a:t>줄이기_df</a:t>
            </a:r>
            <a:r>
              <a:rPr lang="ko-KR" altLang="en-US" sz="900" dirty="0">
                <a:latin typeface="Whitney"/>
              </a:rPr>
              <a:t> =  </a:t>
            </a:r>
            <a:r>
              <a:rPr lang="ko-KR" altLang="en-US" sz="900" dirty="0" err="1">
                <a:latin typeface="Whitney"/>
              </a:rPr>
              <a:t>pd.concat</a:t>
            </a:r>
            <a:r>
              <a:rPr lang="ko-KR" altLang="en-US" sz="900" dirty="0">
                <a:latin typeface="Whitney"/>
              </a:rPr>
              <a:t>([복합성, </a:t>
            </a:r>
            <a:r>
              <a:rPr lang="ko-KR" altLang="en-US" sz="900" dirty="0" err="1">
                <a:latin typeface="Whitney"/>
              </a:rPr>
              <a:t>지루성,비듬성,지성</a:t>
            </a:r>
            <a:r>
              <a:rPr lang="ko-KR" altLang="en-US" sz="900" dirty="0">
                <a:latin typeface="Whitney"/>
              </a:rPr>
              <a:t>])</a:t>
            </a: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### 줄이기 이미지 로드 후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array화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4400개</a:t>
            </a:r>
          </a:p>
          <a:p>
            <a:r>
              <a:rPr lang="ko-KR" altLang="en-US" sz="900" dirty="0" err="1">
                <a:latin typeface="Whitney"/>
              </a:rPr>
              <a:t>file_list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줄이기_df</a:t>
            </a:r>
            <a:r>
              <a:rPr lang="ko-KR" altLang="en-US" sz="900" dirty="0">
                <a:latin typeface="Whitney"/>
              </a:rPr>
              <a:t>["</a:t>
            </a:r>
            <a:r>
              <a:rPr lang="ko-KR" altLang="en-US" sz="900" dirty="0" err="1">
                <a:latin typeface="Whitney"/>
              </a:rPr>
              <a:t>image_file_name</a:t>
            </a:r>
            <a:r>
              <a:rPr lang="ko-KR" altLang="en-US" sz="900" dirty="0">
                <a:latin typeface="Whitney"/>
              </a:rPr>
              <a:t>"]</a:t>
            </a: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x_줄이기</a:t>
            </a:r>
            <a:r>
              <a:rPr lang="ko-KR" altLang="en-US" sz="900" dirty="0">
                <a:latin typeface="Whitney"/>
              </a:rPr>
              <a:t> = []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x_줄이기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  <a:sym typeface="Wingdings" panose="05000000000000000000" pitchFamily="2" charset="2"/>
              </a:rPr>
              <a:t>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x_줄이기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타입이미지가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담긴 변수 </a:t>
            </a:r>
          </a:p>
          <a:p>
            <a:r>
              <a:rPr lang="ko-KR" altLang="en-US" sz="900" dirty="0" err="1">
                <a:latin typeface="Whitney"/>
              </a:rPr>
              <a:t>path</a:t>
            </a:r>
            <a:r>
              <a:rPr lang="ko-KR" altLang="en-US" sz="900" dirty="0">
                <a:latin typeface="Whitney"/>
              </a:rPr>
              <a:t> = '/</a:t>
            </a:r>
            <a:r>
              <a:rPr lang="ko-KR" altLang="en-US" sz="900" dirty="0" err="1">
                <a:latin typeface="Whitney"/>
              </a:rPr>
              <a:t>content</a:t>
            </a:r>
            <a:r>
              <a:rPr lang="ko-KR" altLang="en-US" sz="900" dirty="0">
                <a:latin typeface="Whitney"/>
              </a:rPr>
              <a:t>/</a:t>
            </a:r>
            <a:r>
              <a:rPr lang="ko-KR" altLang="en-US" sz="900" dirty="0" err="1">
                <a:latin typeface="Whitney"/>
              </a:rPr>
              <a:t>drive</a:t>
            </a:r>
            <a:r>
              <a:rPr lang="ko-KR" altLang="en-US" sz="900" dirty="0">
                <a:latin typeface="Whitney"/>
              </a:rPr>
              <a:t>/</a:t>
            </a:r>
            <a:r>
              <a:rPr lang="ko-KR" altLang="en-US" sz="900" dirty="0" err="1">
                <a:latin typeface="Whitney"/>
              </a:rPr>
              <a:t>MyDrive</a:t>
            </a:r>
            <a:r>
              <a:rPr lang="ko-KR" altLang="en-US" sz="900" dirty="0">
                <a:latin typeface="Whitney"/>
              </a:rPr>
              <a:t>/</a:t>
            </a:r>
            <a:r>
              <a:rPr lang="ko-KR" altLang="en-US" sz="900" dirty="0" err="1">
                <a:latin typeface="Whitney"/>
              </a:rPr>
              <a:t>validation_image</a:t>
            </a:r>
            <a:r>
              <a:rPr lang="ko-KR" altLang="en-US" sz="900" dirty="0">
                <a:latin typeface="Whitney"/>
              </a:rPr>
              <a:t>'</a:t>
            </a:r>
          </a:p>
          <a:p>
            <a:r>
              <a:rPr lang="ko-KR" altLang="en-US" sz="900" dirty="0" err="1">
                <a:latin typeface="Whitney"/>
              </a:rPr>
              <a:t>for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in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file_list</a:t>
            </a:r>
            <a:r>
              <a:rPr lang="ko-KR" altLang="en-US" sz="900" dirty="0">
                <a:latin typeface="Whitney"/>
              </a:rPr>
              <a:t>:</a:t>
            </a:r>
            <a:endParaRPr lang="en-US" altLang="ko-KR" sz="900" dirty="0">
              <a:latin typeface="Whitney"/>
            </a:endParaRPr>
          </a:p>
          <a:p>
            <a:r>
              <a:rPr lang="en-US" altLang="ko-KR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img_path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os.path.join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path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i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x_줄이기.append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preprocess_img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img_path</a:t>
            </a:r>
            <a:r>
              <a:rPr lang="ko-KR" altLang="en-US" sz="900" dirty="0">
                <a:latin typeface="Whitney"/>
              </a:rPr>
              <a:t>))</a:t>
            </a: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array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형태로 바꾸기 </a:t>
            </a:r>
          </a:p>
          <a:p>
            <a:r>
              <a:rPr lang="ko-KR" altLang="en-US" sz="900" dirty="0" err="1">
                <a:latin typeface="Whitney"/>
              </a:rPr>
              <a:t>y_줄이기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np.array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줄이기_df</a:t>
            </a:r>
            <a:r>
              <a:rPr lang="ko-KR" altLang="en-US" sz="900" dirty="0">
                <a:latin typeface="Whitney"/>
              </a:rPr>
              <a:t>["</a:t>
            </a:r>
            <a:r>
              <a:rPr lang="ko-KR" altLang="en-US" sz="900" dirty="0" err="1">
                <a:latin typeface="Whitney"/>
              </a:rPr>
              <a:t>label</a:t>
            </a:r>
            <a:r>
              <a:rPr lang="ko-KR" altLang="en-US" sz="900" dirty="0">
                <a:latin typeface="Whitney"/>
              </a:rPr>
              <a:t>"])</a:t>
            </a:r>
            <a:endParaRPr lang="en-US" altLang="ko-KR" sz="900" dirty="0"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x_줄이기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np.array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x_줄이기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 err="1">
                <a:latin typeface="Whitney"/>
              </a:rPr>
              <a:t>print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len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x_줄이기</a:t>
            </a:r>
            <a:r>
              <a:rPr lang="ko-KR" altLang="en-US" sz="900" dirty="0">
                <a:latin typeface="Whitney"/>
              </a:rPr>
              <a:t>), </a:t>
            </a:r>
            <a:r>
              <a:rPr lang="ko-KR" altLang="en-US" sz="900" dirty="0" err="1">
                <a:latin typeface="Whitney"/>
              </a:rPr>
              <a:t>x_줄이기</a:t>
            </a:r>
            <a:r>
              <a:rPr lang="ko-KR" altLang="en-US" sz="900" dirty="0">
                <a:latin typeface="Whitney"/>
              </a:rPr>
              <a:t>[0].</a:t>
            </a:r>
            <a:r>
              <a:rPr lang="ko-KR" altLang="en-US" sz="900" dirty="0" err="1">
                <a:latin typeface="Whitney"/>
              </a:rPr>
              <a:t>shape,x_줄이기.shape,x_줄이기</a:t>
            </a:r>
            <a:r>
              <a:rPr lang="ko-KR" altLang="en-US" sz="900" dirty="0">
                <a:latin typeface="Whitney"/>
              </a:rPr>
              <a:t>[0])  </a:t>
            </a:r>
            <a:endParaRPr lang="en-US" altLang="ko-KR" sz="900" dirty="0">
              <a:latin typeface="Whitney"/>
            </a:endParaRPr>
          </a:p>
          <a:p>
            <a:r>
              <a:rPr lang="ko-KR" altLang="en-US" sz="900" dirty="0">
                <a:latin typeface="Whitney"/>
              </a:rPr>
              <a:t># 4400 (250, 250, 3) (4400, 250, 250, 3) [[[0.45882353 0.3725 ...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FF78CA-1A5F-4754-B299-AFDA253D7F01}"/>
              </a:ext>
            </a:extLst>
          </p:cNvPr>
          <p:cNvSpPr txBox="1"/>
          <p:nvPr/>
        </p:nvSpPr>
        <p:spPr>
          <a:xfrm>
            <a:off x="5975276" y="1646009"/>
            <a:ext cx="293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두피유형을 </a:t>
            </a:r>
            <a:r>
              <a:rPr lang="en-US" altLang="ko-KR" sz="1200" b="1" i="1" dirty="0"/>
              <a:t>1100</a:t>
            </a:r>
            <a:r>
              <a:rPr lang="ko-KR" altLang="en-US" sz="1200" b="1" i="1" dirty="0"/>
              <a:t>장으로 줄이는 코드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422D1A7-A25C-428A-A6F8-19B2C937CBC5}"/>
              </a:ext>
            </a:extLst>
          </p:cNvPr>
          <p:cNvGrpSpPr/>
          <p:nvPr/>
        </p:nvGrpSpPr>
        <p:grpSpPr>
          <a:xfrm>
            <a:off x="882686" y="3555993"/>
            <a:ext cx="4476749" cy="3017294"/>
            <a:chOff x="7451199" y="3169914"/>
            <a:chExt cx="2568130" cy="2855460"/>
          </a:xfrm>
        </p:grpSpPr>
        <p:sp>
          <p:nvSpPr>
            <p:cNvPr id="33" name="모서리가 둥근 직사각형 43">
              <a:extLst>
                <a:ext uri="{FF2B5EF4-FFF2-40B4-BE49-F238E27FC236}">
                  <a16:creationId xmlns:a16="http://schemas.microsoft.com/office/drawing/2014/main" id="{603E0D8E-7970-4465-909A-3E6DF0B94EC4}"/>
                </a:ext>
              </a:extLst>
            </p:cNvPr>
            <p:cNvSpPr/>
            <p:nvPr/>
          </p:nvSpPr>
          <p:spPr>
            <a:xfrm>
              <a:off x="7451199" y="3170683"/>
              <a:ext cx="2568130" cy="2854691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import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os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from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keras.preprocessing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</a:t>
              </a: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import image import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numpy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as np </a:t>
              </a: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path ='/content/drive/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MyDrive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/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두피데이터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/dataset/features’ </a:t>
              </a: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def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preprocess_img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img_path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target_size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=250):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from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keras.preprocessing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import image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image.load_img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img_path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target_size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=(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target_size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target_size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img_tensor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image.img_to_array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  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 scaling into [0, 1]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img_tensor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/= 255.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return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img_tensor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</a:t>
              </a:r>
            </a:p>
            <a:p>
              <a:endParaRPr lang="en-US" altLang="ko-KR" sz="1000" b="0" i="0" dirty="0">
                <a:solidFill>
                  <a:schemeClr val="tx1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file_list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= </a:t>
              </a:r>
              <a:r>
                <a:rPr lang="ko-KR" altLang="en-US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라벨링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_df["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image_file_name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"] </a:t>
              </a: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# print(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file_list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 </a:t>
              </a:r>
            </a:p>
            <a:p>
              <a:endParaRPr lang="en-US" altLang="ko-KR" sz="1000" b="0" i="0" dirty="0">
                <a:solidFill>
                  <a:schemeClr val="tx1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path='/content/drive/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MyDrive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/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 두피데이터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/dataset/features’ </a:t>
              </a: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for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in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file_list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: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img_path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os.path.join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(path,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x.append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preprocess_img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img_path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)) </a:t>
              </a:r>
            </a:p>
          </p:txBody>
        </p:sp>
        <p:sp>
          <p:nvSpPr>
            <p:cNvPr id="34" name="자유형 44">
              <a:extLst>
                <a:ext uri="{FF2B5EF4-FFF2-40B4-BE49-F238E27FC236}">
                  <a16:creationId xmlns:a16="http://schemas.microsoft.com/office/drawing/2014/main" id="{7552A175-EE9A-4663-9BC6-EA6A3D2C0107}"/>
                </a:ext>
              </a:extLst>
            </p:cNvPr>
            <p:cNvSpPr/>
            <p:nvPr/>
          </p:nvSpPr>
          <p:spPr>
            <a:xfrm>
              <a:off x="7451201" y="3169914"/>
              <a:ext cx="222490" cy="406961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6D3F9E9-C22E-4E61-B224-A7FAA7A527B3}"/>
              </a:ext>
            </a:extLst>
          </p:cNvPr>
          <p:cNvSpPr txBox="1"/>
          <p:nvPr/>
        </p:nvSpPr>
        <p:spPr>
          <a:xfrm>
            <a:off x="882690" y="3232220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이미지 처리  코드 </a:t>
            </a:r>
          </a:p>
        </p:txBody>
      </p:sp>
      <p:sp>
        <p:nvSpPr>
          <p:cNvPr id="38" name="자유형 44">
            <a:extLst>
              <a:ext uri="{FF2B5EF4-FFF2-40B4-BE49-F238E27FC236}">
                <a16:creationId xmlns:a16="http://schemas.microsoft.com/office/drawing/2014/main" id="{4E446F0F-9537-4D77-BA42-5F3FC61715C6}"/>
              </a:ext>
            </a:extLst>
          </p:cNvPr>
          <p:cNvSpPr/>
          <p:nvPr/>
        </p:nvSpPr>
        <p:spPr>
          <a:xfrm>
            <a:off x="5975276" y="1989557"/>
            <a:ext cx="387843" cy="406961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12236F"/>
          </a:solidFill>
          <a:ln>
            <a:solidFill>
              <a:srgbClr val="382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057325A-B2B7-4AFB-A039-394448F6F4F0}"/>
              </a:ext>
            </a:extLst>
          </p:cNvPr>
          <p:cNvGrpSpPr/>
          <p:nvPr/>
        </p:nvGrpSpPr>
        <p:grpSpPr>
          <a:xfrm>
            <a:off x="898964" y="1991240"/>
            <a:ext cx="4476749" cy="1106523"/>
            <a:chOff x="7451199" y="3169914"/>
            <a:chExt cx="2568130" cy="1079822"/>
          </a:xfrm>
        </p:grpSpPr>
        <p:sp>
          <p:nvSpPr>
            <p:cNvPr id="41" name="모서리가 둥근 직사각형 43">
              <a:extLst>
                <a:ext uri="{FF2B5EF4-FFF2-40B4-BE49-F238E27FC236}">
                  <a16:creationId xmlns:a16="http://schemas.microsoft.com/office/drawing/2014/main" id="{96161139-6202-484C-B057-2C7CE632C9AD}"/>
                </a:ext>
              </a:extLst>
            </p:cNvPr>
            <p:cNvSpPr/>
            <p:nvPr/>
          </p:nvSpPr>
          <p:spPr>
            <a:xfrm>
              <a:off x="7451199" y="3170684"/>
              <a:ext cx="2568130" cy="1079052"/>
            </a:xfrm>
            <a:prstGeom prst="roundRect">
              <a:avLst>
                <a:gd name="adj" fmla="val 9252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>
                  <a:solidFill>
                    <a:schemeClr val="tx1"/>
                  </a:solidFill>
                  <a:latin typeface="Whitney"/>
                </a:rPr>
                <a:t>h_t</a:t>
              </a:r>
              <a:r>
                <a:rPr lang="ko-KR" altLang="en-US" sz="1000" dirty="0">
                  <a:solidFill>
                    <a:schemeClr val="tx1"/>
                  </a:solidFill>
                  <a:latin typeface="Whitney"/>
                </a:rPr>
                <a:t>= {'양호':0, '건성':1, '지성':2, '민감성':3, '지루성’:4,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\</a:t>
              </a:r>
              <a:r>
                <a:rPr lang="ko-KR" altLang="en-US" sz="1000" dirty="0">
                  <a:solidFill>
                    <a:schemeClr val="tx1"/>
                  </a:solidFill>
                  <a:latin typeface="Whitney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ko-KR" altLang="en-US" sz="1000" dirty="0">
                  <a:solidFill>
                    <a:schemeClr val="tx1"/>
                  </a:solidFill>
                  <a:latin typeface="Whitney"/>
                </a:rPr>
                <a:t>'염증성':5, '비듬성':6, '탈모성':7, '복합성':8}</a:t>
              </a:r>
            </a:p>
            <a:p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## </a:t>
              </a:r>
              <a:r>
                <a:rPr lang="ko-KR" altLang="en-US" sz="1000" b="1" i="1" dirty="0">
                  <a:solidFill>
                    <a:srgbClr val="FE615C"/>
                  </a:solidFill>
                  <a:latin typeface="Whitney"/>
                </a:rPr>
                <a:t>줄여야 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하는 유형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: 8(8453), 4(7483), 6(3462), 2(2344)</a:t>
              </a:r>
            </a:p>
            <a:p>
              <a:r>
                <a:rPr lang="en-US" altLang="ko-KR" sz="1000" b="1" i="1" dirty="0">
                  <a:solidFill>
                    <a:srgbClr val="FE615C"/>
                  </a:solidFill>
                  <a:latin typeface="Whitney"/>
                </a:rPr>
                <a:t>## </a:t>
              </a:r>
              <a:r>
                <a:rPr lang="ko-KR" altLang="en-US" sz="1000" b="1" i="1" dirty="0">
                  <a:solidFill>
                    <a:srgbClr val="FE615C"/>
                  </a:solidFill>
                  <a:latin typeface="Whitney"/>
                </a:rPr>
                <a:t>늘려야 하는 유형 </a:t>
              </a:r>
              <a:r>
                <a:rPr lang="en-US" altLang="ko-KR" sz="1000" b="1" i="1" dirty="0">
                  <a:solidFill>
                    <a:srgbClr val="FE615C"/>
                  </a:solidFill>
                  <a:latin typeface="Whitney"/>
                </a:rPr>
                <a:t>: 3(922), 1(485), 5(214), 0(152), 7(53)</a:t>
              </a:r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</p:txBody>
        </p:sp>
        <p:sp>
          <p:nvSpPr>
            <p:cNvPr id="42" name="자유형 44">
              <a:extLst>
                <a:ext uri="{FF2B5EF4-FFF2-40B4-BE49-F238E27FC236}">
                  <a16:creationId xmlns:a16="http://schemas.microsoft.com/office/drawing/2014/main" id="{201B26FE-AC88-4F2F-8EEB-A4BCBDDA1844}"/>
                </a:ext>
              </a:extLst>
            </p:cNvPr>
            <p:cNvSpPr/>
            <p:nvPr/>
          </p:nvSpPr>
          <p:spPr>
            <a:xfrm>
              <a:off x="7451201" y="3169914"/>
              <a:ext cx="222490" cy="406961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8AAFB2B-7424-4112-A4D8-549AFD1667B3}"/>
              </a:ext>
            </a:extLst>
          </p:cNvPr>
          <p:cNvSpPr txBox="1"/>
          <p:nvPr/>
        </p:nvSpPr>
        <p:spPr>
          <a:xfrm>
            <a:off x="898968" y="1667468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두피유형별 개수 파악</a:t>
            </a:r>
          </a:p>
        </p:txBody>
      </p:sp>
      <p:sp>
        <p:nvSpPr>
          <p:cNvPr id="44" name="자유형 32">
            <a:extLst>
              <a:ext uri="{FF2B5EF4-FFF2-40B4-BE49-F238E27FC236}">
                <a16:creationId xmlns:a16="http://schemas.microsoft.com/office/drawing/2014/main" id="{C3E22552-5827-4751-835C-8805E414A326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48057556-034E-4FAF-8F48-91225179A18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20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9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F0BDAE-3075-45AF-8FED-A2F7D8318A8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" name="자유형 32">
            <a:extLst>
              <a:ext uri="{FF2B5EF4-FFF2-40B4-BE49-F238E27FC236}">
                <a16:creationId xmlns:a16="http://schemas.microsoft.com/office/drawing/2014/main" id="{534870A0-5EED-4AAE-BFC4-286EAABD9EBC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077C18-4302-410E-9903-3022EC68BBB0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D0A7ED-A5D7-4466-B768-1E4A20858A62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1FDCF391-22C4-48D7-B1FA-4FD033DD4FCD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9005638A-994E-4F70-A134-82B29F55B7B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823DF1FD-47A1-452F-9455-19EF8E9BE158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한쪽 모서리가 둥근 사각형 5">
            <a:extLst>
              <a:ext uri="{FF2B5EF4-FFF2-40B4-BE49-F238E27FC236}">
                <a16:creationId xmlns:a16="http://schemas.microsoft.com/office/drawing/2014/main" id="{5383EB05-29C9-4830-8C87-82F1267E90CD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두피 이미지 분류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D50560-9F08-4A5C-9D77-33DC13537EA2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2887F228-03B2-4A2B-A119-53605B7DB950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8">
              <a:extLst>
                <a:ext uri="{FF2B5EF4-FFF2-40B4-BE49-F238E27FC236}">
                  <a16:creationId xmlns:a16="http://schemas.microsoft.com/office/drawing/2014/main" id="{DE9548D0-7013-4D7A-83CC-EAA0CDB2A2E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327D4352-811D-40A8-879F-D71657D782E4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40">
              <a:extLst>
                <a:ext uri="{FF2B5EF4-FFF2-40B4-BE49-F238E27FC236}">
                  <a16:creationId xmlns:a16="http://schemas.microsoft.com/office/drawing/2014/main" id="{18072805-E3D7-4D4C-B20A-7BD1ABBB73BD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FF7ADA8C-939B-44CE-B6DB-53BDEAAE2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881A95A-8E4A-43C4-B51D-2CFBAE40A4CB}"/>
              </a:ext>
            </a:extLst>
          </p:cNvPr>
          <p:cNvGrpSpPr/>
          <p:nvPr/>
        </p:nvGrpSpPr>
        <p:grpSpPr>
          <a:xfrm>
            <a:off x="877489" y="1771024"/>
            <a:ext cx="10602642" cy="4801315"/>
            <a:chOff x="7451199" y="1706473"/>
            <a:chExt cx="6453012" cy="4338151"/>
          </a:xfrm>
        </p:grpSpPr>
        <p:sp>
          <p:nvSpPr>
            <p:cNvPr id="21" name="모서리가 둥근 직사각형 43">
              <a:extLst>
                <a:ext uri="{FF2B5EF4-FFF2-40B4-BE49-F238E27FC236}">
                  <a16:creationId xmlns:a16="http://schemas.microsoft.com/office/drawing/2014/main" id="{0FC216C3-E2F7-4B15-99A6-393C06117F34}"/>
                </a:ext>
              </a:extLst>
            </p:cNvPr>
            <p:cNvSpPr/>
            <p:nvPr/>
          </p:nvSpPr>
          <p:spPr>
            <a:xfrm>
              <a:off x="7451199" y="1706474"/>
              <a:ext cx="6453012" cy="4338150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" name="자유형 44">
              <a:extLst>
                <a:ext uri="{FF2B5EF4-FFF2-40B4-BE49-F238E27FC236}">
                  <a16:creationId xmlns:a16="http://schemas.microsoft.com/office/drawing/2014/main" id="{8E140634-AEF7-4288-99FD-6C4235C6B554}"/>
                </a:ext>
              </a:extLst>
            </p:cNvPr>
            <p:cNvSpPr/>
            <p:nvPr/>
          </p:nvSpPr>
          <p:spPr>
            <a:xfrm>
              <a:off x="7451199" y="1706473"/>
              <a:ext cx="281649" cy="406962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3D014D2-363D-4503-90E0-BF0B741D2F68}"/>
              </a:ext>
            </a:extLst>
          </p:cNvPr>
          <p:cNvSpPr txBox="1"/>
          <p:nvPr/>
        </p:nvSpPr>
        <p:spPr>
          <a:xfrm>
            <a:off x="877489" y="1437896"/>
            <a:ext cx="2932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두피유형을 </a:t>
            </a:r>
            <a:r>
              <a:rPr lang="en-US" altLang="ko-KR" sz="1200" b="1" i="1" dirty="0"/>
              <a:t>1100</a:t>
            </a:r>
            <a:r>
              <a:rPr lang="ko-KR" altLang="en-US" sz="1200" b="1" i="1" dirty="0"/>
              <a:t>장으로 늘리는 코드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184B2-7147-4BF9-A8BF-CF8405DB4C5E}"/>
              </a:ext>
            </a:extLst>
          </p:cNvPr>
          <p:cNvSpPr txBox="1"/>
          <p:nvPr/>
        </p:nvSpPr>
        <p:spPr>
          <a:xfrm>
            <a:off x="1247946" y="2056686"/>
            <a:ext cx="49365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## 2.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늘리기타입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변수에 담기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  <a:sym typeface="Wingdings" panose="05000000000000000000" pitchFamily="2" charset="2"/>
              </a:rPr>
              <a:t>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이미지로드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  <a:sym typeface="Wingdings" panose="05000000000000000000" pitchFamily="2" charset="2"/>
              </a:rPr>
              <a:t>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증강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  <a:sym typeface="Wingdings" panose="05000000000000000000" pitchFamily="2" charset="2"/>
              </a:rPr>
              <a:t>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합치기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  <a:sym typeface="Wingdings" panose="05000000000000000000" pitchFamily="2" charset="2"/>
              </a:rPr>
              <a:t>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나머지랑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합치기 </a:t>
            </a: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### 늘리기 컬럼변수에 담기  </a:t>
            </a:r>
            <a:endParaRPr lang="en-US" altLang="ko-KR" sz="900" b="1" i="1" dirty="0">
              <a:solidFill>
                <a:srgbClr val="FE615C"/>
              </a:solidFill>
              <a:latin typeface="Whitney"/>
            </a:endParaRPr>
          </a:p>
          <a:p>
            <a:endParaRPr lang="en-US" altLang="ko-KR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늘리야 하는 유형들 : 7,0,5,1,3</a:t>
            </a:r>
            <a:endParaRPr lang="en-US" altLang="ko-KR" sz="900" b="1" i="1" dirty="0">
              <a:solidFill>
                <a:srgbClr val="FE615C"/>
              </a:solidFill>
              <a:latin typeface="Whitney"/>
            </a:endParaRPr>
          </a:p>
          <a:p>
            <a:endParaRPr lang="en-US" altLang="ko-KR" sz="900" dirty="0">
              <a:latin typeface="Whitney"/>
            </a:endParaRPr>
          </a:p>
          <a:p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건성을 예시로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-----</a:t>
            </a:r>
            <a:endParaRPr lang="ko-KR" altLang="en-US" sz="900" b="1" i="1" dirty="0">
              <a:solidFill>
                <a:srgbClr val="FE615C"/>
              </a:solidFill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건성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: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485 -&gt;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1100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로 늘려야 하는 상황</a:t>
            </a:r>
            <a:endParaRPr lang="en-US" altLang="ko-KR" sz="900" b="1" i="1" dirty="0">
              <a:solidFill>
                <a:srgbClr val="FE615C"/>
              </a:solidFill>
              <a:latin typeface="Whitney"/>
            </a:endParaRPr>
          </a:p>
          <a:p>
            <a:r>
              <a:rPr lang="ko-KR" altLang="en-US" sz="900" dirty="0">
                <a:latin typeface="Whitney"/>
              </a:rPr>
              <a:t>건성= 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</a:t>
            </a:r>
            <a:r>
              <a:rPr lang="ko-KR" altLang="en-US" sz="900" dirty="0" err="1">
                <a:latin typeface="Whitney"/>
              </a:rPr>
              <a:t>라벨링_df</a:t>
            </a:r>
            <a:r>
              <a:rPr lang="ko-KR" altLang="en-US" sz="900" dirty="0">
                <a:latin typeface="Whitney"/>
              </a:rPr>
              <a:t>["</a:t>
            </a:r>
            <a:r>
              <a:rPr lang="ko-KR" altLang="en-US" sz="900" dirty="0" err="1">
                <a:latin typeface="Whitney"/>
              </a:rPr>
              <a:t>label</a:t>
            </a:r>
            <a:r>
              <a:rPr lang="ko-KR" altLang="en-US" sz="900" dirty="0">
                <a:latin typeface="Whitney"/>
              </a:rPr>
              <a:t>"]==1]</a:t>
            </a:r>
            <a:endParaRPr lang="en-US" altLang="ko-KR" sz="900" dirty="0">
              <a:latin typeface="Whitney"/>
            </a:endParaRPr>
          </a:p>
          <a:p>
            <a:endParaRPr lang="en-US" altLang="ko-KR" sz="900" dirty="0"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file_list</a:t>
            </a:r>
            <a:r>
              <a:rPr lang="ko-KR" altLang="en-US" sz="900" dirty="0">
                <a:latin typeface="Whitney"/>
              </a:rPr>
              <a:t> = 건성["</a:t>
            </a:r>
            <a:r>
              <a:rPr lang="ko-KR" altLang="en-US" sz="900" dirty="0" err="1">
                <a:latin typeface="Whitney"/>
              </a:rPr>
              <a:t>image_file_name</a:t>
            </a:r>
            <a:r>
              <a:rPr lang="ko-KR" altLang="en-US" sz="900" dirty="0">
                <a:latin typeface="Whitney"/>
              </a:rPr>
              <a:t>"]</a:t>
            </a:r>
          </a:p>
          <a:p>
            <a:r>
              <a:rPr lang="ko-KR" altLang="en-US" sz="900" dirty="0" err="1">
                <a:latin typeface="Whitney"/>
              </a:rPr>
              <a:t>x_건성</a:t>
            </a:r>
            <a:r>
              <a:rPr lang="ko-KR" altLang="en-US" sz="900" dirty="0">
                <a:latin typeface="Whitney"/>
              </a:rPr>
              <a:t> = []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x_건성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: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건성이미지가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담긴 변수 </a:t>
            </a:r>
          </a:p>
          <a:p>
            <a:r>
              <a:rPr lang="ko-KR" altLang="en-US" sz="900" dirty="0" err="1">
                <a:latin typeface="Whitney"/>
              </a:rPr>
              <a:t>path</a:t>
            </a:r>
            <a:r>
              <a:rPr lang="ko-KR" altLang="en-US" sz="900" dirty="0">
                <a:latin typeface="Whitney"/>
              </a:rPr>
              <a:t> = '/</a:t>
            </a:r>
            <a:r>
              <a:rPr lang="ko-KR" altLang="en-US" sz="900" dirty="0" err="1">
                <a:latin typeface="Whitney"/>
              </a:rPr>
              <a:t>content</a:t>
            </a:r>
            <a:r>
              <a:rPr lang="ko-KR" altLang="en-US" sz="900" dirty="0">
                <a:latin typeface="Whitney"/>
              </a:rPr>
              <a:t>/</a:t>
            </a:r>
            <a:r>
              <a:rPr lang="ko-KR" altLang="en-US" sz="900" dirty="0" err="1">
                <a:latin typeface="Whitney"/>
              </a:rPr>
              <a:t>drive</a:t>
            </a:r>
            <a:r>
              <a:rPr lang="ko-KR" altLang="en-US" sz="900" dirty="0">
                <a:latin typeface="Whitney"/>
              </a:rPr>
              <a:t>/</a:t>
            </a:r>
            <a:r>
              <a:rPr lang="ko-KR" altLang="en-US" sz="900" dirty="0" err="1">
                <a:latin typeface="Whitney"/>
              </a:rPr>
              <a:t>MyDrive</a:t>
            </a:r>
            <a:r>
              <a:rPr lang="ko-KR" altLang="en-US" sz="900" dirty="0">
                <a:latin typeface="Whitney"/>
              </a:rPr>
              <a:t>/</a:t>
            </a:r>
            <a:r>
              <a:rPr lang="ko-KR" altLang="en-US" sz="900" dirty="0" err="1">
                <a:latin typeface="Whitney"/>
              </a:rPr>
              <a:t>validation_image</a:t>
            </a:r>
            <a:r>
              <a:rPr lang="ko-KR" altLang="en-US" sz="900" dirty="0">
                <a:latin typeface="Whitney"/>
              </a:rPr>
              <a:t>'</a:t>
            </a:r>
          </a:p>
          <a:p>
            <a:r>
              <a:rPr lang="ko-KR" altLang="en-US" sz="900" dirty="0" err="1">
                <a:latin typeface="Whitney"/>
              </a:rPr>
              <a:t>for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in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file_list</a:t>
            </a:r>
            <a:r>
              <a:rPr lang="ko-KR" altLang="en-US" sz="900" dirty="0">
                <a:latin typeface="Whitney"/>
              </a:rPr>
              <a:t>:</a:t>
            </a:r>
          </a:p>
          <a:p>
            <a:r>
              <a:rPr lang="ko-KR" altLang="en-US" sz="900" dirty="0">
                <a:latin typeface="Whitney"/>
              </a:rPr>
              <a:t> </a:t>
            </a:r>
            <a:r>
              <a:rPr lang="en-US" altLang="ko-KR" sz="900" dirty="0">
                <a:latin typeface="Whitney"/>
              </a:rPr>
              <a:t>    </a:t>
            </a:r>
            <a:r>
              <a:rPr lang="ko-KR" altLang="en-US" sz="900" dirty="0" err="1">
                <a:latin typeface="Whitney"/>
              </a:rPr>
              <a:t>img_path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os.path.join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path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i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x_건성.append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preprocess_img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img_path</a:t>
            </a:r>
            <a:r>
              <a:rPr lang="ko-KR" altLang="en-US" sz="900" dirty="0">
                <a:latin typeface="Whitney"/>
              </a:rPr>
              <a:t>))</a:t>
            </a: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array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형태로 바꾸기 </a:t>
            </a:r>
          </a:p>
          <a:p>
            <a:r>
              <a:rPr lang="ko-KR" altLang="en-US" sz="900" dirty="0" err="1">
                <a:latin typeface="Whitney"/>
              </a:rPr>
              <a:t>y_건성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np.array</a:t>
            </a:r>
            <a:r>
              <a:rPr lang="ko-KR" altLang="en-US" sz="900" dirty="0">
                <a:latin typeface="Whitney"/>
              </a:rPr>
              <a:t>(건성["</a:t>
            </a:r>
            <a:r>
              <a:rPr lang="ko-KR" altLang="en-US" sz="900" dirty="0" err="1">
                <a:latin typeface="Whitney"/>
              </a:rPr>
              <a:t>label</a:t>
            </a:r>
            <a:r>
              <a:rPr lang="ko-KR" altLang="en-US" sz="900" dirty="0">
                <a:latin typeface="Whitney"/>
              </a:rPr>
              <a:t>"])</a:t>
            </a:r>
          </a:p>
          <a:p>
            <a:r>
              <a:rPr lang="ko-KR" altLang="en-US" sz="900" dirty="0" err="1">
                <a:latin typeface="Whitney"/>
              </a:rPr>
              <a:t>x_건성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np.array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x_건성</a:t>
            </a:r>
            <a:r>
              <a:rPr lang="ko-KR" altLang="en-US" sz="900" dirty="0">
                <a:latin typeface="Whitney"/>
              </a:rPr>
              <a:t>)</a:t>
            </a:r>
            <a:endParaRPr lang="en-US" altLang="ko-KR" sz="900" dirty="0">
              <a:latin typeface="Whitney"/>
            </a:endParaRPr>
          </a:p>
          <a:p>
            <a:endParaRPr lang="en-US" altLang="ko-KR" sz="900" dirty="0">
              <a:latin typeface="Whitney"/>
            </a:endParaRPr>
          </a:p>
          <a:p>
            <a:endParaRPr lang="en-US" altLang="ko-KR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이미지 보강 </a:t>
            </a:r>
          </a:p>
          <a:p>
            <a:r>
              <a:rPr lang="ko-KR" altLang="en-US" sz="900" dirty="0" err="1">
                <a:latin typeface="Whitney"/>
              </a:rPr>
              <a:t>import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numpy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as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np</a:t>
            </a:r>
            <a:endParaRPr lang="ko-KR" altLang="en-US" sz="900" dirty="0"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from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tensorflow.keras.preprocessing.image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import</a:t>
            </a:r>
            <a:r>
              <a:rPr lang="ko-KR" altLang="en-US" sz="900" dirty="0">
                <a:latin typeface="Whitney"/>
              </a:rPr>
              <a:t> </a:t>
            </a:r>
            <a:r>
              <a:rPr lang="ko-KR" altLang="en-US" sz="900" dirty="0" err="1">
                <a:latin typeface="Whitney"/>
              </a:rPr>
              <a:t>ImageDataGenerator</a:t>
            </a:r>
            <a:endParaRPr lang="ko-KR" altLang="en-US" sz="900" dirty="0"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img_gen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ImageDataGenerator</a:t>
            </a:r>
            <a:r>
              <a:rPr lang="ko-KR" altLang="en-US" sz="900" dirty="0">
                <a:latin typeface="Whitney"/>
              </a:rPr>
              <a:t>(</a:t>
            </a:r>
          </a:p>
          <a:p>
            <a:r>
              <a:rPr lang="ko-KR" altLang="en-US" sz="900" dirty="0">
                <a:latin typeface="Whitney"/>
              </a:rPr>
              <a:t>    </a:t>
            </a:r>
            <a:r>
              <a:rPr lang="ko-KR" altLang="en-US" sz="900" dirty="0" err="1">
                <a:latin typeface="Whitney"/>
              </a:rPr>
              <a:t>rotation_range</a:t>
            </a:r>
            <a:r>
              <a:rPr lang="ko-KR" altLang="en-US" sz="900" dirty="0">
                <a:latin typeface="Whitney"/>
              </a:rPr>
              <a:t> = 10,    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램덤하게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회전 변형 </a:t>
            </a:r>
          </a:p>
          <a:p>
            <a:r>
              <a:rPr lang="ko-KR" altLang="en-US" sz="900" dirty="0">
                <a:latin typeface="Whitney"/>
              </a:rPr>
              <a:t>    </a:t>
            </a:r>
            <a:r>
              <a:rPr lang="ko-KR" altLang="en-US" sz="900" dirty="0" err="1">
                <a:latin typeface="Whitney"/>
              </a:rPr>
              <a:t>zoom_range</a:t>
            </a:r>
            <a:r>
              <a:rPr lang="ko-KR" altLang="en-US" sz="900" dirty="0">
                <a:latin typeface="Whitney"/>
              </a:rPr>
              <a:t> = 0.1,       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확대 축소 </a:t>
            </a:r>
          </a:p>
          <a:p>
            <a:r>
              <a:rPr lang="ko-KR" altLang="en-US" sz="900" dirty="0">
                <a:latin typeface="Whitney"/>
              </a:rPr>
              <a:t>    </a:t>
            </a:r>
            <a:r>
              <a:rPr lang="ko-KR" altLang="en-US" sz="900" dirty="0" err="1">
                <a:latin typeface="Whitney"/>
              </a:rPr>
              <a:t>shear_range</a:t>
            </a:r>
            <a:r>
              <a:rPr lang="ko-KR" altLang="en-US" sz="900" dirty="0">
                <a:latin typeface="Whitney"/>
              </a:rPr>
              <a:t> = 0.5,       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축을 기준으로 회전 </a:t>
            </a:r>
          </a:p>
          <a:p>
            <a:r>
              <a:rPr lang="ko-KR" altLang="en-US" sz="900" dirty="0">
                <a:latin typeface="Whitney"/>
              </a:rPr>
              <a:t>    </a:t>
            </a:r>
            <a:r>
              <a:rPr lang="ko-KR" altLang="en-US" sz="900" dirty="0" err="1">
                <a:latin typeface="Whitney"/>
              </a:rPr>
              <a:t>width_shift_range</a:t>
            </a:r>
            <a:r>
              <a:rPr lang="ko-KR" altLang="en-US" sz="900" dirty="0">
                <a:latin typeface="Whitney"/>
              </a:rPr>
              <a:t> = 0.1,</a:t>
            </a:r>
          </a:p>
          <a:p>
            <a:r>
              <a:rPr lang="ko-KR" altLang="en-US" sz="900" dirty="0">
                <a:latin typeface="Whitney"/>
              </a:rPr>
              <a:t>    </a:t>
            </a:r>
            <a:r>
              <a:rPr lang="ko-KR" altLang="en-US" sz="900" dirty="0" err="1">
                <a:latin typeface="Whitney"/>
              </a:rPr>
              <a:t>horizontal_flip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True</a:t>
            </a:r>
            <a:r>
              <a:rPr lang="ko-KR" altLang="en-US" sz="900" dirty="0">
                <a:latin typeface="Whitney"/>
              </a:rPr>
              <a:t>,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좌우반전</a:t>
            </a:r>
          </a:p>
          <a:p>
            <a:r>
              <a:rPr lang="ko-KR" altLang="en-US" sz="900" dirty="0">
                <a:latin typeface="Whitney"/>
              </a:rPr>
              <a:t>    </a:t>
            </a:r>
            <a:r>
              <a:rPr lang="ko-KR" altLang="en-US" sz="900" dirty="0" err="1">
                <a:latin typeface="Whitney"/>
              </a:rPr>
              <a:t>vertical_flip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True</a:t>
            </a:r>
            <a:r>
              <a:rPr lang="ko-KR" altLang="en-US" sz="900" dirty="0">
                <a:latin typeface="Whitney"/>
              </a:rPr>
              <a:t>,     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상하반전</a:t>
            </a:r>
          </a:p>
          <a:p>
            <a:r>
              <a:rPr lang="ko-KR" altLang="en-US" sz="900" dirty="0">
                <a:latin typeface="Whitney"/>
              </a:rPr>
              <a:t>    )</a:t>
            </a:r>
            <a:endParaRPr lang="en-US" altLang="ko-KR" sz="900" dirty="0">
              <a:latin typeface="Whitney"/>
            </a:endParaRPr>
          </a:p>
          <a:p>
            <a:endParaRPr lang="en-US" altLang="ko-KR" sz="900" dirty="0">
              <a:latin typeface="Whitney"/>
            </a:endParaRPr>
          </a:p>
          <a:p>
            <a:endParaRPr lang="ko-KR" altLang="en-US" sz="900" dirty="0">
              <a:latin typeface="Whitney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972A69-CFC9-4BB2-A8FB-8EAC0868AD1F}"/>
              </a:ext>
            </a:extLst>
          </p:cNvPr>
          <p:cNvSpPr txBox="1"/>
          <p:nvPr/>
        </p:nvSpPr>
        <p:spPr>
          <a:xfrm>
            <a:off x="6544290" y="2060246"/>
            <a:ext cx="49365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Whitney"/>
              </a:rPr>
              <a:t># 건성 이미지 보강</a:t>
            </a:r>
          </a:p>
          <a:p>
            <a:r>
              <a:rPr lang="ko-KR" altLang="en-US" sz="900" dirty="0" err="1">
                <a:latin typeface="Whitney"/>
              </a:rPr>
              <a:t>augment_size</a:t>
            </a:r>
            <a:r>
              <a:rPr lang="ko-KR" altLang="en-US" sz="900" dirty="0">
                <a:latin typeface="Whitney"/>
              </a:rPr>
              <a:t> = </a:t>
            </a:r>
            <a:r>
              <a:rPr lang="en-US" altLang="ko-KR" sz="900" dirty="0">
                <a:latin typeface="Whitney"/>
              </a:rPr>
              <a:t>1100-485</a:t>
            </a:r>
            <a:endParaRPr lang="ko-KR" altLang="en-US" sz="900" dirty="0"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randidx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np.random.randint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x_건성.shape</a:t>
            </a:r>
            <a:r>
              <a:rPr lang="ko-KR" altLang="en-US" sz="900" dirty="0">
                <a:latin typeface="Whitney"/>
              </a:rPr>
              <a:t>[0] , </a:t>
            </a:r>
            <a:r>
              <a:rPr lang="ko-KR" altLang="en-US" sz="900" dirty="0" err="1">
                <a:latin typeface="Whitney"/>
              </a:rPr>
              <a:t>size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augment_size</a:t>
            </a:r>
            <a:r>
              <a:rPr lang="ko-KR" altLang="en-US" sz="900" dirty="0">
                <a:latin typeface="Whitney"/>
              </a:rPr>
              <a:t>)</a:t>
            </a:r>
          </a:p>
          <a:p>
            <a:r>
              <a:rPr lang="ko-KR" altLang="en-US" sz="900" dirty="0" err="1">
                <a:latin typeface="Whitney"/>
              </a:rPr>
              <a:t>print</a:t>
            </a:r>
            <a:r>
              <a:rPr lang="ko-KR" altLang="en-US" sz="900" dirty="0">
                <a:latin typeface="Whitney"/>
              </a:rPr>
              <a:t>("</a:t>
            </a:r>
            <a:r>
              <a:rPr lang="ko-KR" altLang="en-US" sz="900" dirty="0" err="1">
                <a:latin typeface="Whitney"/>
              </a:rPr>
              <a:t>randidx</a:t>
            </a:r>
            <a:r>
              <a:rPr lang="ko-KR" altLang="en-US" sz="900" dirty="0">
                <a:latin typeface="Whitney"/>
              </a:rPr>
              <a:t> : ", </a:t>
            </a:r>
            <a:r>
              <a:rPr lang="ko-KR" altLang="en-US" sz="900" dirty="0" err="1">
                <a:latin typeface="Whitney"/>
              </a:rPr>
              <a:t>len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randidx</a:t>
            </a:r>
            <a:r>
              <a:rPr lang="ko-KR" altLang="en-US" sz="900" dirty="0">
                <a:latin typeface="Whitney"/>
              </a:rPr>
              <a:t>))</a:t>
            </a:r>
          </a:p>
          <a:p>
            <a:r>
              <a:rPr lang="ko-KR" altLang="en-US" sz="900" dirty="0" err="1">
                <a:latin typeface="Whitney"/>
              </a:rPr>
              <a:t>print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randidx</a:t>
            </a:r>
            <a:r>
              <a:rPr lang="ko-KR" altLang="en-US" sz="900" dirty="0">
                <a:latin typeface="Whitney"/>
              </a:rPr>
              <a:t>[1])</a:t>
            </a:r>
          </a:p>
          <a:p>
            <a:r>
              <a:rPr lang="ko-KR" altLang="en-US" sz="900" dirty="0" err="1">
                <a:latin typeface="Whitney"/>
              </a:rPr>
              <a:t>print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x_건성.shape</a:t>
            </a:r>
            <a:r>
              <a:rPr lang="ko-KR" altLang="en-US" sz="900" dirty="0">
                <a:latin typeface="Whitney"/>
              </a:rPr>
              <a:t>[0])</a:t>
            </a:r>
          </a:p>
          <a:p>
            <a:r>
              <a:rPr lang="ko-KR" altLang="en-US" sz="900" dirty="0" err="1">
                <a:latin typeface="Whitney"/>
              </a:rPr>
              <a:t>y_augment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y_건성</a:t>
            </a:r>
            <a:r>
              <a:rPr lang="ko-KR" altLang="en-US" sz="900" dirty="0">
                <a:latin typeface="Whitney"/>
              </a:rPr>
              <a:t>[</a:t>
            </a:r>
            <a:r>
              <a:rPr lang="ko-KR" altLang="en-US" sz="900" dirty="0" err="1">
                <a:latin typeface="Whitney"/>
              </a:rPr>
              <a:t>randidx</a:t>
            </a:r>
            <a:r>
              <a:rPr lang="ko-KR" altLang="en-US" sz="900" dirty="0">
                <a:latin typeface="Whitney"/>
              </a:rPr>
              <a:t>].</a:t>
            </a:r>
            <a:r>
              <a:rPr lang="ko-KR" altLang="en-US" sz="900" dirty="0" err="1">
                <a:latin typeface="Whitney"/>
              </a:rPr>
              <a:t>copy</a:t>
            </a:r>
            <a:r>
              <a:rPr lang="ko-KR" altLang="en-US" sz="900" dirty="0">
                <a:latin typeface="Whitney"/>
              </a:rPr>
              <a:t>() </a:t>
            </a:r>
          </a:p>
          <a:p>
            <a:r>
              <a:rPr lang="ko-KR" altLang="en-US" sz="900" dirty="0" err="1">
                <a:latin typeface="Whitney"/>
              </a:rPr>
              <a:t>x_augment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x_건성</a:t>
            </a:r>
            <a:r>
              <a:rPr lang="ko-KR" altLang="en-US" sz="900" dirty="0">
                <a:latin typeface="Whitney"/>
              </a:rPr>
              <a:t>[</a:t>
            </a:r>
            <a:r>
              <a:rPr lang="ko-KR" altLang="en-US" sz="900" dirty="0" err="1">
                <a:latin typeface="Whitney"/>
              </a:rPr>
              <a:t>randidx</a:t>
            </a:r>
            <a:r>
              <a:rPr lang="ko-KR" altLang="en-US" sz="900" dirty="0">
                <a:latin typeface="Whitney"/>
              </a:rPr>
              <a:t>].</a:t>
            </a:r>
            <a:r>
              <a:rPr lang="ko-KR" altLang="en-US" sz="900" dirty="0" err="1">
                <a:latin typeface="Whitney"/>
              </a:rPr>
              <a:t>copy</a:t>
            </a:r>
            <a:r>
              <a:rPr lang="ko-KR" altLang="en-US" sz="900" dirty="0">
                <a:latin typeface="Whitney"/>
              </a:rPr>
              <a:t>()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인덱스를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램덤하게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뽑아내고 복사해서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변수넣는다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</a:p>
          <a:p>
            <a:endParaRPr lang="en-US" altLang="ko-KR" sz="900" dirty="0">
              <a:latin typeface="Whitney"/>
            </a:endParaRPr>
          </a:p>
          <a:p>
            <a:r>
              <a:rPr lang="ko-KR" altLang="en-US" sz="900" dirty="0">
                <a:latin typeface="Whitney"/>
              </a:rPr>
              <a:t># </a:t>
            </a:r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 값만 증식 </a:t>
            </a:r>
          </a:p>
          <a:p>
            <a:r>
              <a:rPr lang="ko-KR" altLang="en-US" sz="900" dirty="0" err="1">
                <a:latin typeface="Whitney"/>
              </a:rPr>
              <a:t>x_augment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img_gen.flow</a:t>
            </a:r>
            <a:r>
              <a:rPr lang="ko-KR" altLang="en-US" sz="900" dirty="0">
                <a:latin typeface="Whitney"/>
              </a:rPr>
              <a:t>(</a:t>
            </a:r>
          </a:p>
          <a:p>
            <a:r>
              <a:rPr lang="en-US" altLang="ko-KR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x_augment</a:t>
            </a:r>
            <a:r>
              <a:rPr lang="ko-KR" altLang="en-US" sz="900" dirty="0">
                <a:latin typeface="Whitney"/>
              </a:rPr>
              <a:t>,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np.zeros</a:t>
            </a:r>
            <a:r>
              <a:rPr lang="ko-KR" altLang="en-US" sz="900" dirty="0">
                <a:latin typeface="Whitney"/>
              </a:rPr>
              <a:t>(</a:t>
            </a:r>
            <a:r>
              <a:rPr lang="ko-KR" altLang="en-US" sz="900" dirty="0" err="1">
                <a:latin typeface="Whitney"/>
              </a:rPr>
              <a:t>augment_size</a:t>
            </a:r>
            <a:r>
              <a:rPr lang="ko-KR" altLang="en-US" sz="900" dirty="0">
                <a:latin typeface="Whitney"/>
              </a:rPr>
              <a:t>), 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batch_size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augment_size</a:t>
            </a:r>
            <a:r>
              <a:rPr lang="ko-KR" altLang="en-US" sz="900" dirty="0">
                <a:latin typeface="Whitney"/>
              </a:rPr>
              <a:t>, </a:t>
            </a:r>
          </a:p>
          <a:p>
            <a:r>
              <a:rPr lang="ko-KR" altLang="en-US" sz="900" dirty="0">
                <a:latin typeface="Whitney"/>
              </a:rPr>
              <a:t>     </a:t>
            </a:r>
            <a:r>
              <a:rPr lang="ko-KR" altLang="en-US" sz="900" dirty="0" err="1">
                <a:latin typeface="Whitney"/>
              </a:rPr>
              <a:t>shuffle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False</a:t>
            </a:r>
            <a:r>
              <a:rPr lang="ko-KR" altLang="en-US" sz="900" dirty="0">
                <a:latin typeface="Whitney"/>
              </a:rPr>
              <a:t>).</a:t>
            </a:r>
            <a:r>
              <a:rPr lang="ko-KR" altLang="en-US" sz="900" dirty="0" err="1">
                <a:latin typeface="Whitney"/>
              </a:rPr>
              <a:t>next</a:t>
            </a:r>
            <a:r>
              <a:rPr lang="ko-KR" altLang="en-US" sz="900" dirty="0">
                <a:latin typeface="Whitney"/>
              </a:rPr>
              <a:t>()[0]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값만 뽑기 위해 </a:t>
            </a: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x_건성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np.concatenate</a:t>
            </a:r>
            <a:r>
              <a:rPr lang="ko-KR" altLang="en-US" sz="900" dirty="0">
                <a:latin typeface="Whitney"/>
              </a:rPr>
              <a:t>((</a:t>
            </a:r>
            <a:r>
              <a:rPr lang="ko-KR" altLang="en-US" sz="900" dirty="0" err="1">
                <a:latin typeface="Whitney"/>
              </a:rPr>
              <a:t>x_건성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x_augment</a:t>
            </a:r>
            <a:r>
              <a:rPr lang="ko-KR" altLang="en-US" sz="900" dirty="0">
                <a:latin typeface="Whitney"/>
              </a:rPr>
              <a:t>))  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 기존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485 +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615 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= 1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100</a:t>
            </a:r>
            <a:endParaRPr lang="ko-KR" altLang="en-US" sz="900" b="1" i="1" dirty="0">
              <a:solidFill>
                <a:srgbClr val="FE615C"/>
              </a:solidFill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y_건성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np.concatenate</a:t>
            </a:r>
            <a:r>
              <a:rPr lang="ko-KR" altLang="en-US" sz="900" dirty="0">
                <a:latin typeface="Whitney"/>
              </a:rPr>
              <a:t>((</a:t>
            </a:r>
            <a:r>
              <a:rPr lang="ko-KR" altLang="en-US" sz="900" dirty="0" err="1">
                <a:latin typeface="Whitney"/>
              </a:rPr>
              <a:t>y_건성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y_augment</a:t>
            </a:r>
            <a:r>
              <a:rPr lang="ko-KR" altLang="en-US" sz="900" dirty="0">
                <a:latin typeface="Whitney"/>
              </a:rPr>
              <a:t>))</a:t>
            </a:r>
          </a:p>
          <a:p>
            <a:endParaRPr lang="ko-KR" altLang="en-US" sz="900" dirty="0">
              <a:latin typeface="Whitney"/>
            </a:endParaRPr>
          </a:p>
          <a:p>
            <a:endParaRPr lang="en-US" altLang="ko-KR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#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이미지 증강 후 합치기</a:t>
            </a:r>
            <a:endParaRPr lang="en-US" altLang="ko-KR" sz="900" b="1" i="1" dirty="0">
              <a:solidFill>
                <a:srgbClr val="FE615C"/>
              </a:solidFill>
              <a:latin typeface="Whitney"/>
            </a:endParaRPr>
          </a:p>
          <a:p>
            <a:r>
              <a:rPr lang="ko-KR" altLang="en-US" sz="900" dirty="0" err="1">
                <a:latin typeface="Whitney"/>
              </a:rPr>
              <a:t>y_늘리기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np.concatenate</a:t>
            </a:r>
            <a:r>
              <a:rPr lang="ko-KR" altLang="en-US" sz="900" dirty="0">
                <a:latin typeface="Whitney"/>
              </a:rPr>
              <a:t>((</a:t>
            </a:r>
            <a:r>
              <a:rPr lang="ko-KR" altLang="en-US" sz="900" dirty="0" err="1">
                <a:latin typeface="Whitney"/>
              </a:rPr>
              <a:t>y_탈모성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y_민감성,y_건성,y_양호,y_염증성</a:t>
            </a:r>
            <a:r>
              <a:rPr lang="ko-KR" altLang="en-US" sz="900" dirty="0">
                <a:latin typeface="Whitney"/>
              </a:rPr>
              <a:t>))</a:t>
            </a:r>
          </a:p>
          <a:p>
            <a:r>
              <a:rPr lang="ko-KR" altLang="en-US" sz="900" dirty="0" err="1">
                <a:latin typeface="Whitney"/>
              </a:rPr>
              <a:t>x_늘리기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np.concatenate</a:t>
            </a:r>
            <a:r>
              <a:rPr lang="ko-KR" altLang="en-US" sz="900" dirty="0">
                <a:latin typeface="Whitney"/>
              </a:rPr>
              <a:t>((</a:t>
            </a:r>
            <a:r>
              <a:rPr lang="ko-KR" altLang="en-US" sz="900" dirty="0" err="1">
                <a:latin typeface="Whitney"/>
              </a:rPr>
              <a:t>x_탈모성</a:t>
            </a:r>
            <a:r>
              <a:rPr lang="ko-KR" altLang="en-US" sz="900" dirty="0">
                <a:latin typeface="Whitney"/>
              </a:rPr>
              <a:t>, </a:t>
            </a:r>
            <a:r>
              <a:rPr lang="ko-KR" altLang="en-US" sz="900" dirty="0" err="1">
                <a:latin typeface="Whitney"/>
              </a:rPr>
              <a:t>x_민감성,x_건성,x_양호,x_염증성</a:t>
            </a:r>
            <a:r>
              <a:rPr lang="ko-KR" altLang="en-US" sz="900" dirty="0">
                <a:latin typeface="Whitney"/>
              </a:rPr>
              <a:t>))</a:t>
            </a:r>
          </a:p>
          <a:p>
            <a:endParaRPr lang="en-US" altLang="ko-KR" sz="900" dirty="0">
              <a:latin typeface="Whitney"/>
            </a:endParaRPr>
          </a:p>
          <a:p>
            <a:endParaRPr lang="ko-KR" altLang="en-US" sz="900" dirty="0">
              <a:latin typeface="Whitney"/>
            </a:endParaRPr>
          </a:p>
          <a:p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## 3.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x_늘리기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</a:t>
            </a:r>
            <a:r>
              <a:rPr lang="en-US" altLang="ko-KR" sz="900" b="1" i="1" dirty="0">
                <a:solidFill>
                  <a:srgbClr val="FE615C"/>
                </a:solidFill>
                <a:latin typeface="Whitney"/>
              </a:rPr>
              <a:t>&amp; </a:t>
            </a:r>
            <a:r>
              <a:rPr lang="ko-KR" altLang="en-US" sz="900" b="1" i="1" dirty="0" err="1">
                <a:solidFill>
                  <a:srgbClr val="FE615C"/>
                </a:solidFill>
                <a:latin typeface="Whitney"/>
              </a:rPr>
              <a:t>x_줄이기</a:t>
            </a:r>
            <a:r>
              <a:rPr lang="ko-KR" altLang="en-US" sz="900" b="1" i="1" dirty="0">
                <a:solidFill>
                  <a:srgbClr val="FE615C"/>
                </a:solidFill>
                <a:latin typeface="Whitney"/>
              </a:rPr>
              <a:t> 합치기</a:t>
            </a:r>
          </a:p>
          <a:p>
            <a:r>
              <a:rPr lang="ko-KR" altLang="en-US" sz="900" dirty="0" err="1">
                <a:latin typeface="Whitney"/>
              </a:rPr>
              <a:t>x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np.concatenate</a:t>
            </a:r>
            <a:r>
              <a:rPr lang="ko-KR" altLang="en-US" sz="900" dirty="0">
                <a:latin typeface="Whitney"/>
              </a:rPr>
              <a:t>((</a:t>
            </a:r>
            <a:r>
              <a:rPr lang="ko-KR" altLang="en-US" sz="900" dirty="0" err="1">
                <a:latin typeface="Whitney"/>
              </a:rPr>
              <a:t>x_늘리기,x_줄이기</a:t>
            </a:r>
            <a:r>
              <a:rPr lang="ko-KR" altLang="en-US" sz="900" dirty="0">
                <a:latin typeface="Whitney"/>
              </a:rPr>
              <a:t>))</a:t>
            </a:r>
          </a:p>
          <a:p>
            <a:r>
              <a:rPr lang="ko-KR" altLang="en-US" sz="900" dirty="0" err="1">
                <a:latin typeface="Whitney"/>
              </a:rPr>
              <a:t>y</a:t>
            </a:r>
            <a:r>
              <a:rPr lang="ko-KR" altLang="en-US" sz="900" dirty="0">
                <a:latin typeface="Whitney"/>
              </a:rPr>
              <a:t> = </a:t>
            </a:r>
            <a:r>
              <a:rPr lang="ko-KR" altLang="en-US" sz="900" dirty="0" err="1">
                <a:latin typeface="Whitney"/>
              </a:rPr>
              <a:t>np.concatenate</a:t>
            </a:r>
            <a:r>
              <a:rPr lang="ko-KR" altLang="en-US" sz="900" dirty="0">
                <a:latin typeface="Whitney"/>
              </a:rPr>
              <a:t>((</a:t>
            </a:r>
            <a:r>
              <a:rPr lang="ko-KR" altLang="en-US" sz="900" dirty="0" err="1">
                <a:latin typeface="Whitney"/>
              </a:rPr>
              <a:t>y_늘리기,y_줄이기</a:t>
            </a:r>
            <a:r>
              <a:rPr lang="ko-KR" altLang="en-US" sz="900" dirty="0">
                <a:latin typeface="Whitney"/>
              </a:rPr>
              <a:t>))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562DB46-94D7-4F97-8D22-D604BB248184}"/>
              </a:ext>
            </a:extLst>
          </p:cNvPr>
          <p:cNvCxnSpPr>
            <a:cxnSpLocks/>
          </p:cNvCxnSpPr>
          <p:nvPr/>
        </p:nvCxnSpPr>
        <p:spPr>
          <a:xfrm>
            <a:off x="6353175" y="1935965"/>
            <a:ext cx="0" cy="44834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32">
            <a:extLst>
              <a:ext uri="{FF2B5EF4-FFF2-40B4-BE49-F238E27FC236}">
                <a16:creationId xmlns:a16="http://schemas.microsoft.com/office/drawing/2014/main" id="{DE475C31-4CE0-4CF9-AB71-648A167BEEE5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D4EC4092-ECA5-4D72-9D19-FF0E81BD7C80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21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78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B17CCB6-A08D-41AD-866F-988CD6A994C8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7" name="자유형 32">
            <a:extLst>
              <a:ext uri="{FF2B5EF4-FFF2-40B4-BE49-F238E27FC236}">
                <a16:creationId xmlns:a16="http://schemas.microsoft.com/office/drawing/2014/main" id="{29778EC4-BAB9-4F5A-9D2C-A6F32261925C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A64D80-D547-40D1-A599-F31D234ABAA8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9C9207-6ECC-4461-B073-B2E479CF5F4D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E628A602-2F2D-447C-9502-3AD7B89EDC77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E7BFC20F-8B39-425C-B85E-C269C008785F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8AA29D2A-0CDC-4372-838E-1840030F8A05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한쪽 모서리가 둥근 사각형 5">
            <a:extLst>
              <a:ext uri="{FF2B5EF4-FFF2-40B4-BE49-F238E27FC236}">
                <a16:creationId xmlns:a16="http://schemas.microsoft.com/office/drawing/2014/main" id="{0096FC1D-D2DD-4E19-91A4-2804EB25C7D0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두피 이미지 분류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A7E7A4-9E44-4AFC-BAE3-221E676052D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5" name="모서리가 둥근 직사각형 37">
              <a:extLst>
                <a:ext uri="{FF2B5EF4-FFF2-40B4-BE49-F238E27FC236}">
                  <a16:creationId xmlns:a16="http://schemas.microsoft.com/office/drawing/2014/main" id="{82742E99-F816-4658-9A52-04656B6C6A4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8">
              <a:extLst>
                <a:ext uri="{FF2B5EF4-FFF2-40B4-BE49-F238E27FC236}">
                  <a16:creationId xmlns:a16="http://schemas.microsoft.com/office/drawing/2014/main" id="{B0A5BEA1-53D9-4762-B231-850295D839B6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39">
              <a:extLst>
                <a:ext uri="{FF2B5EF4-FFF2-40B4-BE49-F238E27FC236}">
                  <a16:creationId xmlns:a16="http://schemas.microsoft.com/office/drawing/2014/main" id="{60E1771D-9198-4BAE-9FDF-404CB8B60118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40">
              <a:extLst>
                <a:ext uri="{FF2B5EF4-FFF2-40B4-BE49-F238E27FC236}">
                  <a16:creationId xmlns:a16="http://schemas.microsoft.com/office/drawing/2014/main" id="{E0ECF943-4C76-4957-8A53-6337793FE7EB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17474AE-0C1C-468E-A825-CB934702F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E74059-6FC9-4178-9A33-A7893ABD4EBA}"/>
              </a:ext>
            </a:extLst>
          </p:cNvPr>
          <p:cNvGrpSpPr/>
          <p:nvPr/>
        </p:nvGrpSpPr>
        <p:grpSpPr>
          <a:xfrm>
            <a:off x="877488" y="1957994"/>
            <a:ext cx="4795522" cy="4338150"/>
            <a:chOff x="7451199" y="1706473"/>
            <a:chExt cx="2918666" cy="4480129"/>
          </a:xfrm>
        </p:grpSpPr>
        <p:sp>
          <p:nvSpPr>
            <p:cNvPr id="21" name="모서리가 둥근 직사각형 43">
              <a:extLst>
                <a:ext uri="{FF2B5EF4-FFF2-40B4-BE49-F238E27FC236}">
                  <a16:creationId xmlns:a16="http://schemas.microsoft.com/office/drawing/2014/main" id="{EE1B0BED-B980-47CA-86FD-B421F7012796}"/>
                </a:ext>
              </a:extLst>
            </p:cNvPr>
            <p:cNvSpPr/>
            <p:nvPr/>
          </p:nvSpPr>
          <p:spPr>
            <a:xfrm>
              <a:off x="7451199" y="1706474"/>
              <a:ext cx="2918666" cy="448012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dirty="0">
                <a:solidFill>
                  <a:schemeClr val="tx2">
                    <a:lumMod val="75000"/>
                  </a:schemeClr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tensorflow.keras.models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import Sequential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tensorflow.keras.layers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import Dense, Conv2D, MaxPool2D, Dropout, Flatten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n_classes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= 9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model = Sequential()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#conv1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(Conv2D(128,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kernel_size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=(3,3),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input_shape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=(250,250,3), padding='same’,   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(MaxPool2D(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pool_size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=(2,2)))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(Dropout(0.3))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#conv2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(Conv2D(64,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kernel_size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=(3,3), padding='same',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(MaxPool2D(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pool_size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=(2,2)))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(Dropout(0.3))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#Flatten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(Flatten())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#Dense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(Dense(128,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(Dense(64,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(Dense(32,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model.add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(Dense(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n_classes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softmax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'))</a:t>
              </a:r>
            </a:p>
            <a:p>
              <a:endParaRPr lang="en-US" altLang="ko-KR" sz="1000" dirty="0">
                <a:solidFill>
                  <a:schemeClr val="tx2">
                    <a:lumMod val="75000"/>
                  </a:schemeClr>
                </a:solidFill>
                <a:latin typeface="Whitney"/>
              </a:endParaRPr>
            </a:p>
            <a:p>
              <a:endParaRPr lang="ko-KR" altLang="en-US" sz="1000" dirty="0">
                <a:solidFill>
                  <a:schemeClr val="tx2">
                    <a:lumMod val="75000"/>
                  </a:schemeClr>
                </a:solidFill>
                <a:latin typeface="Whitney"/>
              </a:endParaRPr>
            </a:p>
          </p:txBody>
        </p:sp>
        <p:sp>
          <p:nvSpPr>
            <p:cNvPr id="22" name="자유형 44">
              <a:extLst>
                <a:ext uri="{FF2B5EF4-FFF2-40B4-BE49-F238E27FC236}">
                  <a16:creationId xmlns:a16="http://schemas.microsoft.com/office/drawing/2014/main" id="{4CD7BA5C-6DE4-4E44-8ADC-A47E26C71197}"/>
                </a:ext>
              </a:extLst>
            </p:cNvPr>
            <p:cNvSpPr/>
            <p:nvPr/>
          </p:nvSpPr>
          <p:spPr>
            <a:xfrm>
              <a:off x="7451200" y="1706473"/>
              <a:ext cx="262190" cy="406962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9319F0C-2BA0-446A-99EE-75309EA240CD}"/>
              </a:ext>
            </a:extLst>
          </p:cNvPr>
          <p:cNvSpPr txBox="1"/>
          <p:nvPr/>
        </p:nvSpPr>
        <p:spPr>
          <a:xfrm>
            <a:off x="844189" y="1627970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전이학습 전 모델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769D102-6B6C-4688-B2BF-BE124FC5EA35}"/>
              </a:ext>
            </a:extLst>
          </p:cNvPr>
          <p:cNvGrpSpPr/>
          <p:nvPr/>
        </p:nvGrpSpPr>
        <p:grpSpPr>
          <a:xfrm>
            <a:off x="6380194" y="1957993"/>
            <a:ext cx="4989912" cy="4338151"/>
            <a:chOff x="7451199" y="1706473"/>
            <a:chExt cx="3036976" cy="4338151"/>
          </a:xfrm>
        </p:grpSpPr>
        <p:sp>
          <p:nvSpPr>
            <p:cNvPr id="25" name="모서리가 둥근 직사각형 43">
              <a:extLst>
                <a:ext uri="{FF2B5EF4-FFF2-40B4-BE49-F238E27FC236}">
                  <a16:creationId xmlns:a16="http://schemas.microsoft.com/office/drawing/2014/main" id="{34D541A3-E068-4B28-9475-A8A9187A6266}"/>
                </a:ext>
              </a:extLst>
            </p:cNvPr>
            <p:cNvSpPr/>
            <p:nvPr/>
          </p:nvSpPr>
          <p:spPr>
            <a:xfrm>
              <a:off x="7451199" y="1706474"/>
              <a:ext cx="3036976" cy="4338150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tensorflow.python.keras.applications.vgg16 import VGG16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tensorflow.keras.models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import Sequential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tensorflow.keras.layers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import Dense, Conv2D, MaxPool2D, Dropout, Flatten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n_classes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= 9   </a:t>
              </a:r>
              <a:r>
                <a:rPr lang="en-US" altLang="ko-KR" sz="1000" b="1" i="1" dirty="0">
                  <a:solidFill>
                    <a:srgbClr val="FE615C"/>
                  </a:solidFill>
                  <a:latin typeface="Whitney"/>
                </a:rPr>
                <a:t># </a:t>
              </a:r>
              <a:r>
                <a:rPr lang="ko-KR" altLang="en-US" sz="1000" b="1" i="1" dirty="0">
                  <a:solidFill>
                    <a:srgbClr val="FE615C"/>
                  </a:solidFill>
                  <a:latin typeface="Whitney"/>
                </a:rPr>
                <a:t>복합성포함</a:t>
              </a:r>
              <a:endParaRPr lang="en-US" altLang="ko-KR" sz="1000" b="1" i="1" dirty="0">
                <a:solidFill>
                  <a:srgbClr val="FE615C"/>
                </a:solidFill>
                <a:latin typeface="Whitney"/>
              </a:endParaRPr>
            </a:p>
            <a:p>
              <a:endParaRPr lang="ko-KR" altLang="en-US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transfer_model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= VGG16(weights='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imagenet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include_top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=False,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input_shape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=(250, 250, 3))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transfer_model.trainable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=False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model = Sequential([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transfer_model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Conv2D(256,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kernel_size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=(3,3),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input_shape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=(250,250,3), padding='same’,    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              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’),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MaxPool2D(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pool_size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=(2,2)),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Dropout(0.5),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Flatten(),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Dense(512,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Dense(256,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Dense(128,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Dense(64,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Dense(32,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n_classes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, 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softmax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])</a:t>
              </a:r>
            </a:p>
            <a:p>
              <a:endParaRPr lang="en-US" altLang="ko-KR" sz="1000" dirty="0">
                <a:solidFill>
                  <a:schemeClr val="tx2">
                    <a:lumMod val="75000"/>
                  </a:schemeClr>
                </a:solidFill>
                <a:latin typeface="Whitney"/>
              </a:endParaRPr>
            </a:p>
            <a:p>
              <a:endParaRPr lang="ko-KR" altLang="en-US" sz="1000" dirty="0">
                <a:solidFill>
                  <a:schemeClr val="tx2">
                    <a:lumMod val="75000"/>
                  </a:schemeClr>
                </a:solidFill>
                <a:latin typeface="Whitney"/>
              </a:endParaRPr>
            </a:p>
          </p:txBody>
        </p:sp>
        <p:sp>
          <p:nvSpPr>
            <p:cNvPr id="26" name="자유형 44">
              <a:extLst>
                <a:ext uri="{FF2B5EF4-FFF2-40B4-BE49-F238E27FC236}">
                  <a16:creationId xmlns:a16="http://schemas.microsoft.com/office/drawing/2014/main" id="{3E1FF9DB-09D0-4206-B0DF-EA283EDC3275}"/>
                </a:ext>
              </a:extLst>
            </p:cNvPr>
            <p:cNvSpPr/>
            <p:nvPr/>
          </p:nvSpPr>
          <p:spPr>
            <a:xfrm>
              <a:off x="7451200" y="1706473"/>
              <a:ext cx="262190" cy="406962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DA8489-64B7-4BA2-B1F4-600211BF689F}"/>
              </a:ext>
            </a:extLst>
          </p:cNvPr>
          <p:cNvSpPr txBox="1"/>
          <p:nvPr/>
        </p:nvSpPr>
        <p:spPr>
          <a:xfrm>
            <a:off x="6380194" y="1624865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전이학습 후 모델</a:t>
            </a:r>
            <a:r>
              <a:rPr lang="en-US" altLang="ko-KR" sz="1200" b="1" i="1" dirty="0"/>
              <a:t> 1 - VGG</a:t>
            </a:r>
            <a:endParaRPr lang="ko-KR" altLang="en-US" sz="12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F88CED-95C2-48EC-9B74-860D35B4D66A}"/>
              </a:ext>
            </a:extLst>
          </p:cNvPr>
          <p:cNvSpPr txBox="1"/>
          <p:nvPr/>
        </p:nvSpPr>
        <p:spPr>
          <a:xfrm>
            <a:off x="2457487" y="1627970"/>
            <a:ext cx="2200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highlight>
                  <a:srgbClr val="FE615C"/>
                </a:highlight>
              </a:rPr>
              <a:t># </a:t>
            </a:r>
            <a:r>
              <a:rPr lang="ko-KR" altLang="en-US" sz="1200" b="1" i="1" dirty="0">
                <a:highlight>
                  <a:srgbClr val="FE615C"/>
                </a:highlight>
              </a:rPr>
              <a:t>분류 정확도 : 0</a:t>
            </a:r>
            <a:r>
              <a:rPr lang="en-US" altLang="ko-KR" sz="1200" b="1" i="1" dirty="0">
                <a:highlight>
                  <a:srgbClr val="FE615C"/>
                </a:highlight>
              </a:rPr>
              <a:t>.389  </a:t>
            </a:r>
            <a:endParaRPr lang="ko-KR" altLang="en-US" sz="1200" b="1" i="1" dirty="0">
              <a:highlight>
                <a:srgbClr val="FE615C"/>
              </a:highligh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7C5719-83C3-4058-9720-8F56DDF1A374}"/>
              </a:ext>
            </a:extLst>
          </p:cNvPr>
          <p:cNvSpPr txBox="1"/>
          <p:nvPr/>
        </p:nvSpPr>
        <p:spPr>
          <a:xfrm>
            <a:off x="8581696" y="1620528"/>
            <a:ext cx="2200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highlight>
                  <a:srgbClr val="FE615C"/>
                </a:highlight>
              </a:rPr>
              <a:t># </a:t>
            </a:r>
            <a:r>
              <a:rPr lang="ko-KR" altLang="en-US" sz="1200" b="1" i="1" dirty="0">
                <a:highlight>
                  <a:srgbClr val="FE615C"/>
                </a:highlight>
              </a:rPr>
              <a:t>분류 정확도 : 0.</a:t>
            </a:r>
            <a:r>
              <a:rPr lang="en-US" altLang="ko-KR" sz="1200" b="1" i="1" dirty="0">
                <a:highlight>
                  <a:srgbClr val="FE615C"/>
                </a:highlight>
              </a:rPr>
              <a:t>542</a:t>
            </a:r>
            <a:r>
              <a:rPr lang="ko-KR" altLang="en-US" sz="1200" b="1" i="1" dirty="0">
                <a:highlight>
                  <a:srgbClr val="FE615C"/>
                </a:highlight>
              </a:rPr>
              <a:t> </a:t>
            </a:r>
          </a:p>
        </p:txBody>
      </p:sp>
      <p:sp>
        <p:nvSpPr>
          <p:cNvPr id="30" name="자유형 32">
            <a:extLst>
              <a:ext uri="{FF2B5EF4-FFF2-40B4-BE49-F238E27FC236}">
                <a16:creationId xmlns:a16="http://schemas.microsoft.com/office/drawing/2014/main" id="{E7BC5AB0-658F-4204-84A4-F4A584382A83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B0CA9F32-8322-4AD6-B66D-DDB19E69A3B3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22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4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4B6BE6-CF5B-4357-9EF6-01ED03389783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6" name="자유형 32">
            <a:extLst>
              <a:ext uri="{FF2B5EF4-FFF2-40B4-BE49-F238E27FC236}">
                <a16:creationId xmlns:a16="http://schemas.microsoft.com/office/drawing/2014/main" id="{AF7EC27C-37CF-4F6F-8237-3A865D60376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FA3419F-48E0-4ACC-8774-D2789C68466E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97FE40-A001-4E7C-BCDB-4DEB811205E8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25C35815-9C15-4F9A-A325-B7A024BE6EAB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9E3FCB1E-E7C3-41E8-B49B-8DDE3A2D716C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5D886A19-CEF4-4826-9F20-F0B31F7B5852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한쪽 모서리가 둥근 사각형 5">
            <a:extLst>
              <a:ext uri="{FF2B5EF4-FFF2-40B4-BE49-F238E27FC236}">
                <a16:creationId xmlns:a16="http://schemas.microsoft.com/office/drawing/2014/main" id="{308E39DA-8E25-4F0D-A96B-D7A9D0842A59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sz="2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두피 이미지 분류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CNN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모델링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F5A225-F5A6-4385-9AD0-993AC6D3CC0F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14" name="모서리가 둥근 직사각형 37">
              <a:extLst>
                <a:ext uri="{FF2B5EF4-FFF2-40B4-BE49-F238E27FC236}">
                  <a16:creationId xmlns:a16="http://schemas.microsoft.com/office/drawing/2014/main" id="{A8A763C7-31A2-4315-B2C5-F04F91CE75F1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모서리가 둥근 직사각형 38">
              <a:extLst>
                <a:ext uri="{FF2B5EF4-FFF2-40B4-BE49-F238E27FC236}">
                  <a16:creationId xmlns:a16="http://schemas.microsoft.com/office/drawing/2014/main" id="{487363A2-F04A-4B66-BC58-206E4D8EBE63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D0D615B1-6A2D-4108-BB94-84929AC36AC8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모서리가 둥근 직사각형 40">
              <a:extLst>
                <a:ext uri="{FF2B5EF4-FFF2-40B4-BE49-F238E27FC236}">
                  <a16:creationId xmlns:a16="http://schemas.microsoft.com/office/drawing/2014/main" id="{F33B1C6B-94A0-4828-AC66-9E0CB57B8DCC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02FBBEFF-0D7D-4BE1-BA0A-F027072D1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0FEEB518-69C2-444F-964F-BBC9EBBE753A}"/>
              </a:ext>
            </a:extLst>
          </p:cNvPr>
          <p:cNvGrpSpPr/>
          <p:nvPr/>
        </p:nvGrpSpPr>
        <p:grpSpPr>
          <a:xfrm>
            <a:off x="771614" y="1963263"/>
            <a:ext cx="4989912" cy="4338151"/>
            <a:chOff x="7451199" y="1706473"/>
            <a:chExt cx="3036976" cy="4338151"/>
          </a:xfrm>
        </p:grpSpPr>
        <p:sp>
          <p:nvSpPr>
            <p:cNvPr id="20" name="모서리가 둥근 직사각형 43">
              <a:extLst>
                <a:ext uri="{FF2B5EF4-FFF2-40B4-BE49-F238E27FC236}">
                  <a16:creationId xmlns:a16="http://schemas.microsoft.com/office/drawing/2014/main" id="{65D1318D-3E21-4FFD-9A90-BCB44B7C701F}"/>
                </a:ext>
              </a:extLst>
            </p:cNvPr>
            <p:cNvSpPr/>
            <p:nvPr/>
          </p:nvSpPr>
          <p:spPr>
            <a:xfrm>
              <a:off x="7451199" y="1706474"/>
              <a:ext cx="3036976" cy="4338150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tensorflow.keras.applications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import MobileNetV2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tensorflow.keras.models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import Sequential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from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tensorflow.keras.layers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import Dense, Conv2D, MaxPool2D, Dropout, Flatten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n_classes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= 9</a:t>
              </a:r>
              <a:r>
                <a:rPr lang="en-US" altLang="ko-KR" sz="1000" b="1" i="1" dirty="0">
                  <a:solidFill>
                    <a:schemeClr val="tx1"/>
                  </a:solidFill>
                  <a:latin typeface="Whitney"/>
                </a:rPr>
                <a:t>   </a:t>
              </a:r>
              <a:r>
                <a:rPr lang="en-US" altLang="ko-KR" sz="1000" b="1" i="1" dirty="0">
                  <a:solidFill>
                    <a:srgbClr val="FE615C"/>
                  </a:solidFill>
                  <a:latin typeface="Whitney"/>
                </a:rPr>
                <a:t># </a:t>
              </a:r>
              <a:r>
                <a:rPr lang="ko-KR" altLang="en-US" sz="1000" b="1" i="1" dirty="0">
                  <a:solidFill>
                    <a:srgbClr val="FE615C"/>
                  </a:solidFill>
                  <a:latin typeface="Whitney"/>
                </a:rPr>
                <a:t>복합성포함</a:t>
              </a:r>
            </a:p>
            <a:p>
              <a:endParaRPr lang="ko-KR" altLang="en-US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transfer_model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= MobileNetV2(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input_shape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=(250, 250, 3),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include_top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=False, weights='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imagenet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 </a:t>
              </a:r>
            </a:p>
            <a:p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transfer_model.trainable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=False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model = Sequential([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transfer_model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Conv2D(256,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kernel_size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=(3,3), 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input_shape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=(250,250,3), padding='same’,              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             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MaxPool2D(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pool_size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=(2,2)),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Dropout(0.5),</a:t>
              </a:r>
            </a:p>
            <a:p>
              <a:endParaRPr lang="en-US" altLang="ko-KR" sz="1000" dirty="0">
                <a:solidFill>
                  <a:schemeClr val="tx1"/>
                </a:solidFill>
                <a:latin typeface="Whitney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Flatten(),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Dense(512,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Dense(256,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Dense(128,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Dense(64,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Dense(32, activation='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relu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'),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Dense(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n_classes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, '</a:t>
              </a:r>
              <a:r>
                <a:rPr lang="en-US" altLang="ko-KR" sz="1000" dirty="0" err="1">
                  <a:solidFill>
                    <a:schemeClr val="tx1"/>
                  </a:solidFill>
                  <a:latin typeface="Whitney"/>
                </a:rPr>
                <a:t>softmax</a:t>
              </a:r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')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])</a:t>
              </a:r>
            </a:p>
            <a:p>
              <a:endParaRPr lang="ko-KR" altLang="en-US" sz="9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자유형 44">
              <a:extLst>
                <a:ext uri="{FF2B5EF4-FFF2-40B4-BE49-F238E27FC236}">
                  <a16:creationId xmlns:a16="http://schemas.microsoft.com/office/drawing/2014/main" id="{E3820853-0D2B-472A-B79A-919BA9CA103B}"/>
                </a:ext>
              </a:extLst>
            </p:cNvPr>
            <p:cNvSpPr/>
            <p:nvPr/>
          </p:nvSpPr>
          <p:spPr>
            <a:xfrm>
              <a:off x="7451200" y="1706473"/>
              <a:ext cx="262190" cy="406962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BCA6B43-2A51-4068-811A-FFD8AD182D53}"/>
              </a:ext>
            </a:extLst>
          </p:cNvPr>
          <p:cNvSpPr txBox="1"/>
          <p:nvPr/>
        </p:nvSpPr>
        <p:spPr>
          <a:xfrm>
            <a:off x="771614" y="1601305"/>
            <a:ext cx="2817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전이학습 후 모델 </a:t>
            </a:r>
            <a:r>
              <a:rPr lang="en-US" altLang="ko-KR" sz="1200" b="1" i="1" dirty="0"/>
              <a:t>2 - </a:t>
            </a:r>
            <a:r>
              <a:rPr lang="en-US" altLang="ko-KR" sz="1200" b="1" i="1" dirty="0" err="1"/>
              <a:t>MobileNet</a:t>
            </a:r>
            <a:endParaRPr lang="ko-KR" altLang="en-US" sz="1200" b="1" i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C99DC7-D81F-4178-B2FC-E5E6712635B2}"/>
              </a:ext>
            </a:extLst>
          </p:cNvPr>
          <p:cNvGrpSpPr/>
          <p:nvPr/>
        </p:nvGrpSpPr>
        <p:grpSpPr>
          <a:xfrm>
            <a:off x="6428961" y="1931198"/>
            <a:ext cx="5081777" cy="2395433"/>
            <a:chOff x="7298003" y="2292985"/>
            <a:chExt cx="5865432" cy="2133468"/>
          </a:xfrm>
        </p:grpSpPr>
        <p:sp>
          <p:nvSpPr>
            <p:cNvPr id="28" name="모서리가 둥근 직사각형 43">
              <a:extLst>
                <a:ext uri="{FF2B5EF4-FFF2-40B4-BE49-F238E27FC236}">
                  <a16:creationId xmlns:a16="http://schemas.microsoft.com/office/drawing/2014/main" id="{ECBBF393-59C6-4E6C-99FE-014FF0F997C8}"/>
                </a:ext>
              </a:extLst>
            </p:cNvPr>
            <p:cNvSpPr/>
            <p:nvPr/>
          </p:nvSpPr>
          <p:spPr>
            <a:xfrm>
              <a:off x="7298003" y="2292985"/>
              <a:ext cx="5865432" cy="2133468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from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tensorflow.keras.optimizers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import Adam</a:t>
              </a:r>
            </a:p>
            <a:p>
              <a:endParaRPr lang="en-US" altLang="ko-KR" sz="1000" b="0" i="0" dirty="0">
                <a:solidFill>
                  <a:schemeClr val="tx1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optimizer = Adam(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learning_rate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=0.001)</a:t>
              </a:r>
            </a:p>
            <a:p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model.compile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(optimizer=optimizer, loss='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sparse_categorical_crossentropy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’,   metrics=['acc'])</a:t>
              </a:r>
            </a:p>
            <a:p>
              <a:endParaRPr lang="en-US" altLang="ko-KR" sz="1000" b="0" i="0" dirty="0">
                <a:solidFill>
                  <a:schemeClr val="tx1"/>
                </a:solidFill>
                <a:effectLst/>
                <a:latin typeface="Whitney"/>
              </a:endParaRPr>
            </a:p>
            <a:p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 </a:t>
              </a:r>
              <a:r>
                <a:rPr lang="en-US" altLang="ko-KR" sz="1000" b="1" i="1" dirty="0" err="1">
                  <a:solidFill>
                    <a:srgbClr val="FE615C"/>
                  </a:solidFill>
                  <a:effectLst/>
                  <a:latin typeface="Whitney"/>
                </a:rPr>
                <a:t>EarlyStopping</a:t>
              </a:r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from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tensorflow.keras.callbacks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import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EarlyStopping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ModelCheckpoint</a:t>
              </a:r>
              <a:endParaRPr lang="en-US" altLang="ko-KR" sz="1000" b="0" i="0" dirty="0">
                <a:solidFill>
                  <a:schemeClr val="tx1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earlystop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EarlyStopping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(monitor='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val_loss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', mode='auto', patience=3)</a:t>
              </a:r>
            </a:p>
            <a:p>
              <a:endParaRPr lang="en-US" altLang="ko-KR" sz="1000" b="0" i="0" dirty="0">
                <a:solidFill>
                  <a:schemeClr val="tx1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history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model.fit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x_train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y_train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, epochs=100,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batch_size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=64, verbose=1,\   </a:t>
              </a: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    callbacks=[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earlystop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],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validation_split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=0.2)</a:t>
              </a:r>
            </a:p>
            <a:p>
              <a:endParaRPr lang="en-US" altLang="ko-KR" sz="1000" b="0" i="0" dirty="0">
                <a:solidFill>
                  <a:schemeClr val="tx1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print(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model.evaluate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x_test,y_test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))</a:t>
              </a:r>
            </a:p>
          </p:txBody>
        </p:sp>
        <p:sp>
          <p:nvSpPr>
            <p:cNvPr id="29" name="자유형 44">
              <a:extLst>
                <a:ext uri="{FF2B5EF4-FFF2-40B4-BE49-F238E27FC236}">
                  <a16:creationId xmlns:a16="http://schemas.microsoft.com/office/drawing/2014/main" id="{83D3F39A-4204-4B1C-B1E2-1503C3EAE5B1}"/>
                </a:ext>
              </a:extLst>
            </p:cNvPr>
            <p:cNvSpPr/>
            <p:nvPr/>
          </p:nvSpPr>
          <p:spPr>
            <a:xfrm>
              <a:off x="7298004" y="2298266"/>
              <a:ext cx="415511" cy="335964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B3AEBB9-9D7D-4655-9060-2BBC4A86AD6A}"/>
              </a:ext>
            </a:extLst>
          </p:cNvPr>
          <p:cNvSpPr txBox="1"/>
          <p:nvPr/>
        </p:nvSpPr>
        <p:spPr>
          <a:xfrm>
            <a:off x="6373765" y="1561865"/>
            <a:ext cx="203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/>
              <a:t>모델 학습 코드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529E2D-9037-4172-AA98-668DAB9DB1DC}"/>
              </a:ext>
            </a:extLst>
          </p:cNvPr>
          <p:cNvSpPr txBox="1"/>
          <p:nvPr/>
        </p:nvSpPr>
        <p:spPr>
          <a:xfrm>
            <a:off x="7089922" y="4555453"/>
            <a:ext cx="4710555" cy="58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높은 분류 정확도가 나온 </a:t>
            </a:r>
            <a:r>
              <a:rPr lang="en-US" altLang="ko-KR" sz="1200" b="1" dirty="0">
                <a:solidFill>
                  <a:srgbClr val="12236F"/>
                </a:solidFill>
              </a:rPr>
              <a:t>[</a:t>
            </a:r>
            <a:r>
              <a:rPr lang="ko-KR" altLang="en-US" sz="1200" b="1" dirty="0">
                <a:solidFill>
                  <a:srgbClr val="12236F"/>
                </a:solidFill>
              </a:rPr>
              <a:t>전이학습 후 모델 </a:t>
            </a:r>
            <a:r>
              <a:rPr lang="en-US" altLang="ko-KR" sz="1200" b="1" dirty="0">
                <a:solidFill>
                  <a:srgbClr val="12236F"/>
                </a:solidFill>
              </a:rPr>
              <a:t>2 – </a:t>
            </a:r>
            <a:r>
              <a:rPr lang="en-US" altLang="ko-KR" sz="1200" b="1" dirty="0" err="1">
                <a:solidFill>
                  <a:srgbClr val="12236F"/>
                </a:solidFill>
              </a:rPr>
              <a:t>MobileNet</a:t>
            </a:r>
            <a:r>
              <a:rPr lang="en-US" altLang="ko-KR" sz="1200" b="1" dirty="0">
                <a:solidFill>
                  <a:srgbClr val="12236F"/>
                </a:solidFill>
              </a:rPr>
              <a:t>]</a:t>
            </a:r>
            <a:endParaRPr lang="en-US" altLang="ko-KR" sz="1100" b="1" dirty="0">
              <a:solidFill>
                <a:srgbClr val="12236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최종 이미지 분류 모델로 확정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B129C736-57C0-416B-90EF-CD090E0A754B}"/>
              </a:ext>
            </a:extLst>
          </p:cNvPr>
          <p:cNvGrpSpPr/>
          <p:nvPr/>
        </p:nvGrpSpPr>
        <p:grpSpPr>
          <a:xfrm>
            <a:off x="6428961" y="4683367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33" name="Oval 12">
              <a:extLst>
                <a:ext uri="{FF2B5EF4-FFF2-40B4-BE49-F238E27FC236}">
                  <a16:creationId xmlns:a16="http://schemas.microsoft.com/office/drawing/2014/main" id="{F0863EF1-28A8-4DF1-98E8-8081A53E15E7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AF11D965-0703-4FF1-8493-98330418870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35" name="Oval 14">
              <a:extLst>
                <a:ext uri="{FF2B5EF4-FFF2-40B4-BE49-F238E27FC236}">
                  <a16:creationId xmlns:a16="http://schemas.microsoft.com/office/drawing/2014/main" id="{D9B007F6-DB30-4E09-A928-155AD3AE1B47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872984-ACDF-4368-B351-63497AD11F0F}"/>
              </a:ext>
            </a:extLst>
          </p:cNvPr>
          <p:cNvSpPr txBox="1"/>
          <p:nvPr/>
        </p:nvSpPr>
        <p:spPr>
          <a:xfrm>
            <a:off x="3405971" y="1601305"/>
            <a:ext cx="2200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1" dirty="0">
                <a:highlight>
                  <a:srgbClr val="FE615C"/>
                </a:highlight>
              </a:rPr>
              <a:t># </a:t>
            </a:r>
            <a:r>
              <a:rPr lang="ko-KR" altLang="en-US" sz="1200" b="1" i="1" dirty="0">
                <a:highlight>
                  <a:srgbClr val="FE615C"/>
                </a:highlight>
              </a:rPr>
              <a:t>분류 정확도 : 0</a:t>
            </a:r>
            <a:r>
              <a:rPr lang="en-US" altLang="ko-KR" sz="1200" b="1" i="1" dirty="0">
                <a:highlight>
                  <a:srgbClr val="FE615C"/>
                </a:highlight>
              </a:rPr>
              <a:t>.623</a:t>
            </a:r>
            <a:endParaRPr lang="ko-KR" altLang="en-US" sz="1200" b="1" i="1" dirty="0">
              <a:highlight>
                <a:srgbClr val="FE615C"/>
              </a:highlight>
            </a:endParaRPr>
          </a:p>
        </p:txBody>
      </p:sp>
      <p:sp>
        <p:nvSpPr>
          <p:cNvPr id="37" name="자유형 32">
            <a:extLst>
              <a:ext uri="{FF2B5EF4-FFF2-40B4-BE49-F238E27FC236}">
                <a16:creationId xmlns:a16="http://schemas.microsoft.com/office/drawing/2014/main" id="{005737D8-B1AB-460A-88A5-4581B3FEE745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41843465-70CC-416F-A3C8-AA598D8CF0D6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23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521C2D-95E5-423D-BF14-41B4EF1E0EA4}"/>
              </a:ext>
            </a:extLst>
          </p:cNvPr>
          <p:cNvSpPr txBox="1"/>
          <p:nvPr/>
        </p:nvSpPr>
        <p:spPr>
          <a:xfrm>
            <a:off x="6345137" y="5332488"/>
            <a:ext cx="4947188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b="1" dirty="0">
                <a:solidFill>
                  <a:srgbClr val="12236F"/>
                </a:solidFill>
              </a:rPr>
              <a:t>Dense Layer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쌓을수록 분류 정확도가 올랐으나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일정 수준을 넘어서면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학습 속도가 느려지며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정확도에 큰 차이가 발생하지 않았음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0F3026-3F19-4C30-963B-546155E378E0}"/>
              </a:ext>
            </a:extLst>
          </p:cNvPr>
          <p:cNvSpPr txBox="1"/>
          <p:nvPr/>
        </p:nvSpPr>
        <p:spPr>
          <a:xfrm>
            <a:off x="6345137" y="5942610"/>
            <a:ext cx="4592924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b="1" dirty="0">
                <a:solidFill>
                  <a:srgbClr val="12236F"/>
                </a:solidFill>
              </a:rPr>
              <a:t>Adam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learning_rate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lang="en-US" altLang="ko-KR" sz="1100" b="1" dirty="0">
                <a:solidFill>
                  <a:srgbClr val="12236F"/>
                </a:solidFill>
              </a:rPr>
              <a:t>0.001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설정했을 때 결과가 가장 좋았음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3A15F-3601-4542-925A-1AAF0B796C5F}"/>
              </a:ext>
            </a:extLst>
          </p:cNvPr>
          <p:cNvSpPr txBox="1"/>
          <p:nvPr/>
        </p:nvSpPr>
        <p:spPr>
          <a:xfrm>
            <a:off x="6345137" y="6323038"/>
            <a:ext cx="5455340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학습 시 </a:t>
            </a:r>
            <a:r>
              <a:rPr lang="en-US" altLang="ko-KR" sz="1100" b="1" dirty="0" err="1">
                <a:solidFill>
                  <a:srgbClr val="12236F"/>
                </a:solidFill>
              </a:rPr>
              <a:t>batch_size</a:t>
            </a:r>
            <a:r>
              <a:rPr lang="en-US" altLang="ko-KR" sz="1100" b="1" dirty="0">
                <a:solidFill>
                  <a:srgbClr val="12236F"/>
                </a:solidFill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또한 중요한 영향 요인이었으며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100" b="1" dirty="0">
                <a:solidFill>
                  <a:srgbClr val="12236F"/>
                </a:solidFill>
              </a:rPr>
              <a:t>64, 128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 때 가장 적합했음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7B5442D0-2009-48C4-8A1C-785F8F2B491E}"/>
              </a:ext>
            </a:extLst>
          </p:cNvPr>
          <p:cNvSpPr/>
          <p:nvPr/>
        </p:nvSpPr>
        <p:spPr>
          <a:xfrm rot="10800000">
            <a:off x="6198669" y="5373232"/>
            <a:ext cx="84807" cy="1304097"/>
          </a:xfrm>
          <a:prstGeom prst="rightBracket">
            <a:avLst>
              <a:gd name="adj" fmla="val 119186"/>
            </a:avLst>
          </a:prstGeom>
          <a:ln w="15875">
            <a:solidFill>
              <a:srgbClr val="0BAB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924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FE819D-A04D-4F33-996C-15918A417224}"/>
              </a:ext>
            </a:extLst>
          </p:cNvPr>
          <p:cNvSpPr/>
          <p:nvPr/>
        </p:nvSpPr>
        <p:spPr>
          <a:xfrm>
            <a:off x="2308634" y="2248492"/>
            <a:ext cx="7541535" cy="3786416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834448-2BC2-4DE4-840F-A1D7A809B21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32" name="자유형 32">
            <a:extLst>
              <a:ext uri="{FF2B5EF4-FFF2-40B4-BE49-F238E27FC236}">
                <a16:creationId xmlns:a16="http://schemas.microsoft.com/office/drawing/2014/main" id="{E5FE024D-328F-4006-A6DE-1119CC5D21E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8B1C06-AE49-46D3-99CA-610448F8C4DB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496FE5-FD3C-4644-BA1C-CD645F70543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70AD7732-09A6-4120-BCD0-B5FDE3EEFAE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95AC8FBD-9FB6-4CD4-885B-7C8D01CDE12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409DA094-0E67-4D82-8991-E227A4AB37FC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한쪽 모서리가 둥근 사각형 5">
            <a:extLst>
              <a:ext uri="{FF2B5EF4-FFF2-40B4-BE49-F238E27FC236}">
                <a16:creationId xmlns:a16="http://schemas.microsoft.com/office/drawing/2014/main" id="{2337D41B-0510-4802-BEFE-CEFF7DB1857F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en-US" altLang="ko-KR" sz="1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Nurdudle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 구현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AF3F11-5FAC-496A-91D7-F88A7183C4A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3FB725E5-81E1-4133-9993-8819FF360E7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0E2417A8-6E2C-4037-B5EC-33A35096CC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39">
              <a:extLst>
                <a:ext uri="{FF2B5EF4-FFF2-40B4-BE49-F238E27FC236}">
                  <a16:creationId xmlns:a16="http://schemas.microsoft.com/office/drawing/2014/main" id="{C73E4B3E-1431-4054-94B1-89F4CC9F374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0">
              <a:extLst>
                <a:ext uri="{FF2B5EF4-FFF2-40B4-BE49-F238E27FC236}">
                  <a16:creationId xmlns:a16="http://schemas.microsoft.com/office/drawing/2014/main" id="{5F560800-612B-434D-AE4E-F3D2E0F841C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4B839CF-806D-4293-924F-4E57BF14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50" name="자유형 32">
            <a:extLst>
              <a:ext uri="{FF2B5EF4-FFF2-40B4-BE49-F238E27FC236}">
                <a16:creationId xmlns:a16="http://schemas.microsoft.com/office/drawing/2014/main" id="{159329EF-45FE-4229-BF83-951DE2BDD26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B8F64CCC-B136-401E-BE4C-4E4EC4BD2DFF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24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9B2FED5-3F6C-474E-87E4-3A986CDCA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8"/>
          <a:stretch/>
        </p:blipFill>
        <p:spPr>
          <a:xfrm>
            <a:off x="2540074" y="2366117"/>
            <a:ext cx="7105556" cy="3532986"/>
          </a:xfrm>
          <a:prstGeom prst="rect">
            <a:avLst/>
          </a:prstGeom>
        </p:spPr>
      </p:pic>
      <p:sp>
        <p:nvSpPr>
          <p:cNvPr id="57" name="부제목 2">
            <a:extLst>
              <a:ext uri="{FF2B5EF4-FFF2-40B4-BE49-F238E27FC236}">
                <a16:creationId xmlns:a16="http://schemas.microsoft.com/office/drawing/2014/main" id="{7486E12E-6E79-4315-9103-282C2FBEAEAE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메인 페이지에서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이미지로 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], 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설문조사로 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Group 11">
            <a:extLst>
              <a:ext uri="{FF2B5EF4-FFF2-40B4-BE49-F238E27FC236}">
                <a16:creationId xmlns:a16="http://schemas.microsoft.com/office/drawing/2014/main" id="{82073C1A-BBAE-4146-A0C5-421CE2E894A7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9" name="Oval 12">
              <a:extLst>
                <a:ext uri="{FF2B5EF4-FFF2-40B4-BE49-F238E27FC236}">
                  <a16:creationId xmlns:a16="http://schemas.microsoft.com/office/drawing/2014/main" id="{C02F66EA-6F84-42E8-A1A3-5F0DB0E4A570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2C28491F-64E2-42AB-B8D5-A8108602864C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31D2094E-DE33-4E02-817F-05261E61670C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8FE7DF39-04D2-499C-991C-1481A08AB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25" y="1466225"/>
            <a:ext cx="1164335" cy="3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AFE819D-A04D-4F33-996C-15918A417224}"/>
              </a:ext>
            </a:extLst>
          </p:cNvPr>
          <p:cNvSpPr/>
          <p:nvPr/>
        </p:nvSpPr>
        <p:spPr>
          <a:xfrm>
            <a:off x="280647" y="2596580"/>
            <a:ext cx="11706142" cy="2778207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834448-2BC2-4DE4-840F-A1D7A809B21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32" name="자유형 32">
            <a:extLst>
              <a:ext uri="{FF2B5EF4-FFF2-40B4-BE49-F238E27FC236}">
                <a16:creationId xmlns:a16="http://schemas.microsoft.com/office/drawing/2014/main" id="{E5FE024D-328F-4006-A6DE-1119CC5D21E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8B1C06-AE49-46D3-99CA-610448F8C4DB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496FE5-FD3C-4644-BA1C-CD645F70543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70AD7732-09A6-4120-BCD0-B5FDE3EEFAE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95AC8FBD-9FB6-4CD4-885B-7C8D01CDE12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409DA094-0E67-4D82-8991-E227A4AB37FC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한쪽 모서리가 둥근 사각형 5">
            <a:extLst>
              <a:ext uri="{FF2B5EF4-FFF2-40B4-BE49-F238E27FC236}">
                <a16:creationId xmlns:a16="http://schemas.microsoft.com/office/drawing/2014/main" id="{2337D41B-0510-4802-BEFE-CEFF7DB1857F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en-US" altLang="ko-KR" sz="1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Nurdudle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 구현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AF3F11-5FAC-496A-91D7-F88A7183C4A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3FB725E5-81E1-4133-9993-8819FF360E7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0E2417A8-6E2C-4037-B5EC-33A35096CC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39">
              <a:extLst>
                <a:ext uri="{FF2B5EF4-FFF2-40B4-BE49-F238E27FC236}">
                  <a16:creationId xmlns:a16="http://schemas.microsoft.com/office/drawing/2014/main" id="{C73E4B3E-1431-4054-94B1-89F4CC9F374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0">
              <a:extLst>
                <a:ext uri="{FF2B5EF4-FFF2-40B4-BE49-F238E27FC236}">
                  <a16:creationId xmlns:a16="http://schemas.microsoft.com/office/drawing/2014/main" id="{5F560800-612B-434D-AE4E-F3D2E0F841C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4B839CF-806D-4293-924F-4E57BF14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50" name="자유형 32">
            <a:extLst>
              <a:ext uri="{FF2B5EF4-FFF2-40B4-BE49-F238E27FC236}">
                <a16:creationId xmlns:a16="http://schemas.microsoft.com/office/drawing/2014/main" id="{159329EF-45FE-4229-BF83-951DE2BDD26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B8F64CCC-B136-401E-BE4C-4E4EC4BD2DFF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25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D098FE-CBCD-455A-AC85-23267E5A4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5"/>
          <a:stretch/>
        </p:blipFill>
        <p:spPr>
          <a:xfrm>
            <a:off x="499732" y="2761307"/>
            <a:ext cx="5354699" cy="23332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D63713A-75EA-40EE-A346-1446F43097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5"/>
          <a:stretch/>
        </p:blipFill>
        <p:spPr>
          <a:xfrm>
            <a:off x="6337571" y="2761307"/>
            <a:ext cx="5495017" cy="2333199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F5CA97DF-DDC9-4B97-A492-84A84CBBC6E3}"/>
              </a:ext>
            </a:extLst>
          </p:cNvPr>
          <p:cNvSpPr txBox="1">
            <a:spLocks/>
          </p:cNvSpPr>
          <p:nvPr/>
        </p:nvSpPr>
        <p:spPr>
          <a:xfrm>
            <a:off x="1503556" y="1528390"/>
            <a:ext cx="10135993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페이지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073A50C0-04EB-4DB6-B623-A77898E23F73}"/>
              </a:ext>
            </a:extLst>
          </p:cNvPr>
          <p:cNvGrpSpPr/>
          <p:nvPr/>
        </p:nvGrpSpPr>
        <p:grpSpPr>
          <a:xfrm>
            <a:off x="930006" y="159474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6F80BD08-C21D-4B2A-9D43-E269291DE446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27A53AAB-DB46-469D-B260-B17FB44CC25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F400702D-D061-4468-8768-C7DF7C73120B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8A7BBA0-42BB-40DB-B668-D604AA6EFCE9}"/>
              </a:ext>
            </a:extLst>
          </p:cNvPr>
          <p:cNvSpPr txBox="1"/>
          <p:nvPr/>
        </p:nvSpPr>
        <p:spPr>
          <a:xfrm>
            <a:off x="9553015" y="5132184"/>
            <a:ext cx="2358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A : </a:t>
            </a:r>
            <a:r>
              <a:rPr lang="ko-KR" altLang="en-US" sz="800" b="1" dirty="0"/>
              <a:t>이미지 업로드 전    </a:t>
            </a:r>
            <a:r>
              <a:rPr lang="en-US" altLang="ko-KR" sz="800" b="1" dirty="0"/>
              <a:t>B : </a:t>
            </a:r>
            <a:r>
              <a:rPr lang="ko-KR" altLang="en-US" sz="800" b="1" dirty="0"/>
              <a:t>이미지 업로드 직후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52F2AE-9DDD-4073-A970-B4663CD18EF6}"/>
              </a:ext>
            </a:extLst>
          </p:cNvPr>
          <p:cNvSpPr txBox="1"/>
          <p:nvPr/>
        </p:nvSpPr>
        <p:spPr>
          <a:xfrm>
            <a:off x="6072001" y="276775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B1110B-711F-4527-81ED-6EFA903620B0}"/>
              </a:ext>
            </a:extLst>
          </p:cNvPr>
          <p:cNvSpPr txBox="1"/>
          <p:nvPr/>
        </p:nvSpPr>
        <p:spPr>
          <a:xfrm>
            <a:off x="280647" y="2797519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0842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0BE7E20D-E1DE-4EDE-8AF1-95690632AA0E}"/>
              </a:ext>
            </a:extLst>
          </p:cNvPr>
          <p:cNvSpPr/>
          <p:nvPr/>
        </p:nvSpPr>
        <p:spPr>
          <a:xfrm>
            <a:off x="2071347" y="1392497"/>
            <a:ext cx="7011694" cy="5237042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834448-2BC2-4DE4-840F-A1D7A809B21C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32" name="자유형 32">
            <a:extLst>
              <a:ext uri="{FF2B5EF4-FFF2-40B4-BE49-F238E27FC236}">
                <a16:creationId xmlns:a16="http://schemas.microsoft.com/office/drawing/2014/main" id="{E5FE024D-328F-4006-A6DE-1119CC5D21E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8B1C06-AE49-46D3-99CA-610448F8C4DB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A496FE5-FD3C-4644-BA1C-CD645F705439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70AD7732-09A6-4120-BCD0-B5FDE3EEFAE2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95AC8FBD-9FB6-4CD4-885B-7C8D01CDE122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409DA094-0E67-4D82-8991-E227A4AB37FC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한쪽 모서리가 둥근 사각형 5">
            <a:extLst>
              <a:ext uri="{FF2B5EF4-FFF2-40B4-BE49-F238E27FC236}">
                <a16:creationId xmlns:a16="http://schemas.microsoft.com/office/drawing/2014/main" id="{2337D41B-0510-4802-BEFE-CEFF7DB1857F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04 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이미지 분류 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:  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en-US" altLang="ko-KR" sz="14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Nurdudle</a:t>
            </a:r>
            <a:r>
              <a:rPr lang="en-US" altLang="ko-KR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웹 페이지 구현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AF3F11-5FAC-496A-91D7-F88A7183C4A5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3FB725E5-81E1-4133-9993-8819FF360E7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38">
              <a:extLst>
                <a:ext uri="{FF2B5EF4-FFF2-40B4-BE49-F238E27FC236}">
                  <a16:creationId xmlns:a16="http://schemas.microsoft.com/office/drawing/2014/main" id="{0E2417A8-6E2C-4037-B5EC-33A35096CCFD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39">
              <a:extLst>
                <a:ext uri="{FF2B5EF4-FFF2-40B4-BE49-F238E27FC236}">
                  <a16:creationId xmlns:a16="http://schemas.microsoft.com/office/drawing/2014/main" id="{C73E4B3E-1431-4054-94B1-89F4CC9F374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40">
              <a:extLst>
                <a:ext uri="{FF2B5EF4-FFF2-40B4-BE49-F238E27FC236}">
                  <a16:creationId xmlns:a16="http://schemas.microsoft.com/office/drawing/2014/main" id="{5F560800-612B-434D-AE4E-F3D2E0F841CA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24B839CF-806D-4293-924F-4E57BF142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FA1F58D-F9A8-4561-8D6D-D21F35C7A4B7}"/>
              </a:ext>
            </a:extLst>
          </p:cNvPr>
          <p:cNvSpPr/>
          <p:nvPr/>
        </p:nvSpPr>
        <p:spPr>
          <a:xfrm>
            <a:off x="9641643" y="6306722"/>
            <a:ext cx="2219558" cy="408584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i="1" dirty="0"/>
              <a:t>건강정보 페이지 </a:t>
            </a:r>
            <a:r>
              <a:rPr lang="en-US" altLang="ko-KR" sz="1000" b="1" i="1" dirty="0"/>
              <a:t>/ </a:t>
            </a:r>
          </a:p>
          <a:p>
            <a:pPr algn="ctr"/>
            <a:r>
              <a:rPr lang="ko-KR" altLang="en-US" sz="1000" b="1" i="1" dirty="0"/>
              <a:t>통계 페이지 </a:t>
            </a:r>
            <a:r>
              <a:rPr lang="ko-KR" altLang="en-US" sz="1000" b="1" i="1" dirty="0" err="1"/>
              <a:t>보러가기</a:t>
            </a:r>
            <a:endParaRPr lang="ko-KR" altLang="en-US" sz="1000" b="1" i="1" dirty="0"/>
          </a:p>
        </p:txBody>
      </p:sp>
      <p:sp>
        <p:nvSpPr>
          <p:cNvPr id="50" name="자유형 32">
            <a:extLst>
              <a:ext uri="{FF2B5EF4-FFF2-40B4-BE49-F238E27FC236}">
                <a16:creationId xmlns:a16="http://schemas.microsoft.com/office/drawing/2014/main" id="{159329EF-45FE-4229-BF83-951DE2BDD26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7430A74B-C45C-4AAF-B314-D082CAEDC0C7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26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1BE34F-001A-4CFC-869D-F2EC8A153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06" b="16318"/>
          <a:stretch/>
        </p:blipFill>
        <p:spPr>
          <a:xfrm>
            <a:off x="2208469" y="1486367"/>
            <a:ext cx="6737411" cy="2642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CDE10-9613-4742-86CC-ED486FEFC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43" t="26284" r="24086"/>
          <a:stretch/>
        </p:blipFill>
        <p:spPr>
          <a:xfrm>
            <a:off x="3872785" y="4128667"/>
            <a:ext cx="3459659" cy="240461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B3CBC3-ADFF-4D88-8528-0EA50B03F322}"/>
              </a:ext>
            </a:extLst>
          </p:cNvPr>
          <p:cNvSpPr/>
          <p:nvPr/>
        </p:nvSpPr>
        <p:spPr>
          <a:xfrm>
            <a:off x="2208470" y="3969799"/>
            <a:ext cx="1664316" cy="255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4E7D108-A91C-4C9E-B7C5-2C6BE6988968}"/>
              </a:ext>
            </a:extLst>
          </p:cNvPr>
          <p:cNvSpPr/>
          <p:nvPr/>
        </p:nvSpPr>
        <p:spPr>
          <a:xfrm>
            <a:off x="7291764" y="3977021"/>
            <a:ext cx="1664316" cy="2556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19">
            <a:extLst>
              <a:ext uri="{FF2B5EF4-FFF2-40B4-BE49-F238E27FC236}">
                <a16:creationId xmlns:a16="http://schemas.microsoft.com/office/drawing/2014/main" id="{24651159-BFF6-40C0-8917-0D6741E76A9A}"/>
              </a:ext>
            </a:extLst>
          </p:cNvPr>
          <p:cNvCxnSpPr>
            <a:cxnSpLocks/>
          </p:cNvCxnSpPr>
          <p:nvPr/>
        </p:nvCxnSpPr>
        <p:spPr>
          <a:xfrm>
            <a:off x="7655108" y="6216621"/>
            <a:ext cx="1691158" cy="261751"/>
          </a:xfrm>
          <a:prstGeom prst="curvedConnector3">
            <a:avLst>
              <a:gd name="adj1" fmla="val 484"/>
            </a:avLst>
          </a:prstGeom>
          <a:ln w="34925">
            <a:gradFill flip="none" rotWithShape="1">
              <a:gsLst>
                <a:gs pos="0">
                  <a:schemeClr val="bg1">
                    <a:lumMod val="0"/>
                    <a:lumOff val="100000"/>
                  </a:schemeClr>
                </a:gs>
                <a:gs pos="58000">
                  <a:schemeClr val="tx1">
                    <a:lumMod val="44000"/>
                    <a:lumOff val="56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부제목 2">
            <a:extLst>
              <a:ext uri="{FF2B5EF4-FFF2-40B4-BE49-F238E27FC236}">
                <a16:creationId xmlns:a16="http://schemas.microsoft.com/office/drawing/2014/main" id="{81C126E6-D9D0-4698-87E0-1C6E18FCA69A}"/>
              </a:ext>
            </a:extLst>
          </p:cNvPr>
          <p:cNvSpPr txBox="1">
            <a:spLocks/>
          </p:cNvSpPr>
          <p:nvPr/>
        </p:nvSpPr>
        <p:spPr>
          <a:xfrm>
            <a:off x="137937" y="1859382"/>
            <a:ext cx="2279338" cy="9049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두피유형 찾기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페이지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Group 11">
            <a:extLst>
              <a:ext uri="{FF2B5EF4-FFF2-40B4-BE49-F238E27FC236}">
                <a16:creationId xmlns:a16="http://schemas.microsoft.com/office/drawing/2014/main" id="{C6E78437-0B5B-4E17-AD90-692FA191EF69}"/>
              </a:ext>
            </a:extLst>
          </p:cNvPr>
          <p:cNvGrpSpPr/>
          <p:nvPr/>
        </p:nvGrpSpPr>
        <p:grpSpPr>
          <a:xfrm>
            <a:off x="230773" y="1549906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A772A3C6-A636-4332-A980-2534D156B838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6" name="Oval 13">
              <a:extLst>
                <a:ext uri="{FF2B5EF4-FFF2-40B4-BE49-F238E27FC236}">
                  <a16:creationId xmlns:a16="http://schemas.microsoft.com/office/drawing/2014/main" id="{A9374249-DF8E-4704-85B8-9DAF1A48FFB0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7" name="Oval 14">
              <a:extLst>
                <a:ext uri="{FF2B5EF4-FFF2-40B4-BE49-F238E27FC236}">
                  <a16:creationId xmlns:a16="http://schemas.microsoft.com/office/drawing/2014/main" id="{DC444F1C-F6CE-4C1E-A73B-C1312A9B2D90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9A127C-05E0-40CD-B4C3-2F233CF82AEC}"/>
              </a:ext>
            </a:extLst>
          </p:cNvPr>
          <p:cNvGrpSpPr/>
          <p:nvPr/>
        </p:nvGrpSpPr>
        <p:grpSpPr>
          <a:xfrm>
            <a:off x="9471662" y="2348041"/>
            <a:ext cx="2389539" cy="353795"/>
            <a:chOff x="9359862" y="1522349"/>
            <a:chExt cx="2582401" cy="35379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E6CD370-2FE8-4FD8-AA2E-EA0255C7F1A1}"/>
                </a:ext>
              </a:extLst>
            </p:cNvPr>
            <p:cNvSpPr/>
            <p:nvPr/>
          </p:nvSpPr>
          <p:spPr>
            <a:xfrm>
              <a:off x="9359862" y="1522350"/>
              <a:ext cx="2582401" cy="35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39700" dir="5400000" sx="86000" sy="8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두피유형 분류 예측 결과 출력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C099950-4A08-4F7C-8623-A31593D2B200}"/>
                </a:ext>
              </a:extLst>
            </p:cNvPr>
            <p:cNvSpPr/>
            <p:nvPr/>
          </p:nvSpPr>
          <p:spPr>
            <a:xfrm>
              <a:off x="9359862" y="1522349"/>
              <a:ext cx="546304" cy="45719"/>
            </a:xfrm>
            <a:prstGeom prst="rect">
              <a:avLst/>
            </a:prstGeom>
            <a:solidFill>
              <a:srgbClr val="122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FC98B3-2372-4B96-B351-86B6F9346C2E}"/>
              </a:ext>
            </a:extLst>
          </p:cNvPr>
          <p:cNvGrpSpPr/>
          <p:nvPr/>
        </p:nvGrpSpPr>
        <p:grpSpPr>
          <a:xfrm>
            <a:off x="9471662" y="3956151"/>
            <a:ext cx="2389539" cy="353795"/>
            <a:chOff x="9359862" y="1522349"/>
            <a:chExt cx="2582401" cy="353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3527C87-F027-4D27-A384-98D84F69937D}"/>
                </a:ext>
              </a:extLst>
            </p:cNvPr>
            <p:cNvSpPr/>
            <p:nvPr/>
          </p:nvSpPr>
          <p:spPr>
            <a:xfrm>
              <a:off x="9359862" y="1522350"/>
              <a:ext cx="2582401" cy="35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39700" dir="5400000" sx="86000" sy="8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두피 특징 및 관리 방법 안내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394346B-57D1-4AD1-BE94-7BB3207CF5EB}"/>
                </a:ext>
              </a:extLst>
            </p:cNvPr>
            <p:cNvSpPr/>
            <p:nvPr/>
          </p:nvSpPr>
          <p:spPr>
            <a:xfrm>
              <a:off x="9359862" y="1522349"/>
              <a:ext cx="546304" cy="45719"/>
            </a:xfrm>
            <a:prstGeom prst="rect">
              <a:avLst/>
            </a:prstGeom>
            <a:solidFill>
              <a:srgbClr val="122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246709E-DB59-4988-9D06-003470B8DDC3}"/>
              </a:ext>
            </a:extLst>
          </p:cNvPr>
          <p:cNvGrpSpPr/>
          <p:nvPr/>
        </p:nvGrpSpPr>
        <p:grpSpPr>
          <a:xfrm>
            <a:off x="9471662" y="5532393"/>
            <a:ext cx="2389539" cy="353795"/>
            <a:chOff x="9359862" y="1522349"/>
            <a:chExt cx="2582401" cy="353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48C4D44-276C-45AE-A525-9C12CC18BB47}"/>
                </a:ext>
              </a:extLst>
            </p:cNvPr>
            <p:cNvSpPr/>
            <p:nvPr/>
          </p:nvSpPr>
          <p:spPr>
            <a:xfrm>
              <a:off x="9359862" y="1522350"/>
              <a:ext cx="2582401" cy="353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30200" dist="139700" dir="5400000" sx="86000" sy="86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</a:rPr>
                <a:t>두피유형 맞춤 헤어 제품 추천</a:t>
              </a:r>
              <a:endParaRPr lang="en-US" altLang="ko-KR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6E14626-4261-4FC9-9908-E961A92BC490}"/>
                </a:ext>
              </a:extLst>
            </p:cNvPr>
            <p:cNvSpPr/>
            <p:nvPr/>
          </p:nvSpPr>
          <p:spPr>
            <a:xfrm>
              <a:off x="9359862" y="1522349"/>
              <a:ext cx="546304" cy="45719"/>
            </a:xfrm>
            <a:prstGeom prst="rect">
              <a:avLst/>
            </a:prstGeom>
            <a:solidFill>
              <a:srgbClr val="122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19BF55AC-2908-4EF0-8F9A-F66106E02DDB}"/>
              </a:ext>
            </a:extLst>
          </p:cNvPr>
          <p:cNvSpPr/>
          <p:nvPr/>
        </p:nvSpPr>
        <p:spPr>
          <a:xfrm>
            <a:off x="9161059" y="3488362"/>
            <a:ext cx="232585" cy="1280610"/>
          </a:xfrm>
          <a:prstGeom prst="rightBrace">
            <a:avLst>
              <a:gd name="adj1" fmla="val 60044"/>
              <a:gd name="adj2" fmla="val 50000"/>
            </a:avLst>
          </a:prstGeom>
          <a:ln w="12700">
            <a:solidFill>
              <a:srgbClr val="122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A6DB853A-7539-4D44-A279-E680790924B4}"/>
              </a:ext>
            </a:extLst>
          </p:cNvPr>
          <p:cNvSpPr/>
          <p:nvPr/>
        </p:nvSpPr>
        <p:spPr>
          <a:xfrm>
            <a:off x="9161059" y="5094180"/>
            <a:ext cx="232585" cy="1280610"/>
          </a:xfrm>
          <a:prstGeom prst="rightBrace">
            <a:avLst>
              <a:gd name="adj1" fmla="val 60044"/>
              <a:gd name="adj2" fmla="val 50000"/>
            </a:avLst>
          </a:prstGeom>
          <a:ln w="12700">
            <a:solidFill>
              <a:srgbClr val="122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오른쪽 중괄호 53">
            <a:extLst>
              <a:ext uri="{FF2B5EF4-FFF2-40B4-BE49-F238E27FC236}">
                <a16:creationId xmlns:a16="http://schemas.microsoft.com/office/drawing/2014/main" id="{A52DD5F6-2A08-4067-86DE-82AF828C586B}"/>
              </a:ext>
            </a:extLst>
          </p:cNvPr>
          <p:cNvSpPr/>
          <p:nvPr/>
        </p:nvSpPr>
        <p:spPr>
          <a:xfrm>
            <a:off x="9169282" y="1906603"/>
            <a:ext cx="232585" cy="1280610"/>
          </a:xfrm>
          <a:prstGeom prst="rightBrace">
            <a:avLst>
              <a:gd name="adj1" fmla="val 60044"/>
              <a:gd name="adj2" fmla="val 50000"/>
            </a:avLst>
          </a:prstGeom>
          <a:ln w="12700">
            <a:solidFill>
              <a:srgbClr val="1223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263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prstClr val="white"/>
                </a:solidFill>
              </a:rPr>
              <a:t>05</a:t>
            </a:r>
            <a:endParaRPr lang="ko-KR" altLang="en-US" sz="5400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ED1990-6BB7-4F22-9AD7-EDFAB31084D5}"/>
              </a:ext>
            </a:extLst>
          </p:cNvPr>
          <p:cNvSpPr txBox="1"/>
          <p:nvPr/>
        </p:nvSpPr>
        <p:spPr>
          <a:xfrm>
            <a:off x="6238875" y="3239204"/>
            <a:ext cx="143827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시연 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6533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7073349-582D-4D89-8B52-E3B8C6A6F598}"/>
              </a:ext>
            </a:extLst>
          </p:cNvPr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C2C4B2-6DEE-4384-8F37-0E882185C01C}"/>
              </a:ext>
            </a:extLst>
          </p:cNvPr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1B46C9-1AAC-4323-AF72-F9014A68CFEF}"/>
              </a:ext>
            </a:extLst>
          </p:cNvPr>
          <p:cNvSpPr/>
          <p:nvPr/>
        </p:nvSpPr>
        <p:spPr>
          <a:xfrm rot="5400000">
            <a:off x="-1758472" y="4779906"/>
            <a:ext cx="411405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for your best </a:t>
            </a:r>
            <a:r>
              <a:rPr lang="en-US" altLang="ko-KR" sz="1600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Nurdudle</a:t>
            </a:r>
            <a:endParaRPr lang="en-US" altLang="ko-KR" sz="16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62EFBF-C3CA-4FE1-9856-3DF59552375C}"/>
              </a:ext>
            </a:extLst>
          </p:cNvPr>
          <p:cNvGrpSpPr/>
          <p:nvPr/>
        </p:nvGrpSpPr>
        <p:grpSpPr>
          <a:xfrm>
            <a:off x="216765" y="941166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7" name="모서리가 둥근 직사각형 37">
              <a:extLst>
                <a:ext uri="{FF2B5EF4-FFF2-40B4-BE49-F238E27FC236}">
                  <a16:creationId xmlns:a16="http://schemas.microsoft.com/office/drawing/2014/main" id="{B84EAC8C-6597-45CC-9378-73A2E86153CD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38">
              <a:extLst>
                <a:ext uri="{FF2B5EF4-FFF2-40B4-BE49-F238E27FC236}">
                  <a16:creationId xmlns:a16="http://schemas.microsoft.com/office/drawing/2014/main" id="{89281BCC-D89D-4870-A767-1516F6B0F213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39">
              <a:extLst>
                <a:ext uri="{FF2B5EF4-FFF2-40B4-BE49-F238E27FC236}">
                  <a16:creationId xmlns:a16="http://schemas.microsoft.com/office/drawing/2014/main" id="{DFFF27E4-20D2-42C2-8F85-59B5A1BDBED4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40">
              <a:extLst>
                <a:ext uri="{FF2B5EF4-FFF2-40B4-BE49-F238E27FC236}">
                  <a16:creationId xmlns:a16="http://schemas.microsoft.com/office/drawing/2014/main" id="{A614509D-6099-4EB6-822A-7FCE1D4A6716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D7AA9B4-A51E-4E66-815E-906A9A757455}"/>
              </a:ext>
            </a:extLst>
          </p:cNvPr>
          <p:cNvGrpSpPr/>
          <p:nvPr/>
        </p:nvGrpSpPr>
        <p:grpSpPr>
          <a:xfrm rot="5400000">
            <a:off x="-165638" y="1630541"/>
            <a:ext cx="980443" cy="642698"/>
            <a:chOff x="5656659" y="3162300"/>
            <a:chExt cx="878682" cy="533400"/>
          </a:xfrm>
        </p:grpSpPr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BC1FAB58-8B29-4693-A859-AFA445571BE3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CDCEE3E6-B0D3-4315-912B-AA29CE011C96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9A8C5032-636E-4179-9088-1777AAEE6A9F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950605-89EE-482D-81D4-66442E7ADC1A}"/>
              </a:ext>
            </a:extLst>
          </p:cNvPr>
          <p:cNvGrpSpPr/>
          <p:nvPr/>
        </p:nvGrpSpPr>
        <p:grpSpPr>
          <a:xfrm rot="16200000">
            <a:off x="-165490" y="6068211"/>
            <a:ext cx="980443" cy="642698"/>
            <a:chOff x="5656659" y="3162300"/>
            <a:chExt cx="878682" cy="533400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C2F18DA4-8CB7-421F-A2BB-0A815FBCBCF3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878CCB2-C726-4D72-A887-DFD2E637CF40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C8B4BF9-28CF-46A5-95FD-21997DE91ACD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35039CA5-B18B-4D5D-AF05-EBF3173D4F9F}"/>
              </a:ext>
            </a:extLst>
          </p:cNvPr>
          <p:cNvGrpSpPr/>
          <p:nvPr/>
        </p:nvGrpSpPr>
        <p:grpSpPr>
          <a:xfrm>
            <a:off x="978287" y="339090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4ECCBE7F-F1A1-44F9-9AE7-45D3609141FB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248C6123-C39A-4C0C-982B-AB60402D3BA4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00E43120-8421-45A8-BBEB-1611D0AE6DF4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445B126-555E-4BB1-9AD9-751DD57771D9}"/>
              </a:ext>
            </a:extLst>
          </p:cNvPr>
          <p:cNvCxnSpPr>
            <a:cxnSpLocks/>
          </p:cNvCxnSpPr>
          <p:nvPr/>
        </p:nvCxnSpPr>
        <p:spPr>
          <a:xfrm>
            <a:off x="12077700" y="-114300"/>
            <a:ext cx="0" cy="7096973"/>
          </a:xfrm>
          <a:prstGeom prst="line">
            <a:avLst/>
          </a:prstGeom>
          <a:ln w="19050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2">
            <a:extLst>
              <a:ext uri="{FF2B5EF4-FFF2-40B4-BE49-F238E27FC236}">
                <a16:creationId xmlns:a16="http://schemas.microsoft.com/office/drawing/2014/main" id="{98B451E0-5E92-4755-B15A-3B339AA0D320}"/>
              </a:ext>
            </a:extLst>
          </p:cNvPr>
          <p:cNvSpPr txBox="1">
            <a:spLocks/>
          </p:cNvSpPr>
          <p:nvPr/>
        </p:nvSpPr>
        <p:spPr>
          <a:xfrm>
            <a:off x="1544640" y="238367"/>
            <a:ext cx="3030344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 및 한계점</a:t>
            </a:r>
            <a:endParaRPr lang="en-US" altLang="ko-KR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9143CE-434F-4CE9-817A-FDCC327C6E91}"/>
              </a:ext>
            </a:extLst>
          </p:cNvPr>
          <p:cNvCxnSpPr>
            <a:cxnSpLocks/>
          </p:cNvCxnSpPr>
          <p:nvPr/>
        </p:nvCxnSpPr>
        <p:spPr>
          <a:xfrm>
            <a:off x="645932" y="720090"/>
            <a:ext cx="1163179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부제목 2">
            <a:extLst>
              <a:ext uri="{FF2B5EF4-FFF2-40B4-BE49-F238E27FC236}">
                <a16:creationId xmlns:a16="http://schemas.microsoft.com/office/drawing/2014/main" id="{03375357-1155-4CAF-BE35-11A8997F1885}"/>
              </a:ext>
            </a:extLst>
          </p:cNvPr>
          <p:cNvSpPr txBox="1">
            <a:spLocks/>
          </p:cNvSpPr>
          <p:nvPr/>
        </p:nvSpPr>
        <p:spPr>
          <a:xfrm>
            <a:off x="2336044" y="1235186"/>
            <a:ext cx="2028561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기대효과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ED4F73F5-AB66-4346-8DA9-3ECD2916D482}"/>
              </a:ext>
            </a:extLst>
          </p:cNvPr>
          <p:cNvGrpSpPr/>
          <p:nvPr/>
        </p:nvGrpSpPr>
        <p:grpSpPr>
          <a:xfrm>
            <a:off x="1688129" y="128897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04A8A454-F6CD-4D3D-8CC3-E62A8B8FEF74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88D21191-B7BC-4C14-93CF-D8A07CA52220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81FE13D3-3974-4429-96C4-3A82A0A3085D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32" name="부제목 2">
            <a:extLst>
              <a:ext uri="{FF2B5EF4-FFF2-40B4-BE49-F238E27FC236}">
                <a16:creationId xmlns:a16="http://schemas.microsoft.com/office/drawing/2014/main" id="{584D946D-8727-40F4-BB5B-EA607304D61B}"/>
              </a:ext>
            </a:extLst>
          </p:cNvPr>
          <p:cNvSpPr txBox="1">
            <a:spLocks/>
          </p:cNvSpPr>
          <p:nvPr/>
        </p:nvSpPr>
        <p:spPr>
          <a:xfrm>
            <a:off x="4205676" y="1869473"/>
            <a:ext cx="6094414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업로드라는 간편한 방식으로 본인 두피유형 파악 가능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6877C1-5F3A-4662-A91C-1F395717CBF7}"/>
              </a:ext>
            </a:extLst>
          </p:cNvPr>
          <p:cNvSpPr/>
          <p:nvPr/>
        </p:nvSpPr>
        <p:spPr>
          <a:xfrm>
            <a:off x="2336044" y="2374570"/>
            <a:ext cx="1559896" cy="408584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122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</a:rPr>
              <a:t>기업 이용자 측면</a:t>
            </a:r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D6D4B66B-CC6B-446D-9A86-ACA705883123}"/>
              </a:ext>
            </a:extLst>
          </p:cNvPr>
          <p:cNvSpPr txBox="1">
            <a:spLocks/>
          </p:cNvSpPr>
          <p:nvPr/>
        </p:nvSpPr>
        <p:spPr>
          <a:xfrm>
            <a:off x="4205675" y="2447709"/>
            <a:ext cx="8259993" cy="707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협업 기업의 두피모발용 제품에 대해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더욱 상세한 추천 서비스를 제공함으로써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서비스의 상업성 보장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E066A7AB-6DEF-4A51-A3A4-E6807B0963A6}"/>
              </a:ext>
            </a:extLst>
          </p:cNvPr>
          <p:cNvSpPr txBox="1">
            <a:spLocks/>
          </p:cNvSpPr>
          <p:nvPr/>
        </p:nvSpPr>
        <p:spPr>
          <a:xfrm>
            <a:off x="2336044" y="3767925"/>
            <a:ext cx="2028561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한계점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18DE7CB9-40EA-45C9-B4B2-B8E0B5DD08D0}"/>
              </a:ext>
            </a:extLst>
          </p:cNvPr>
          <p:cNvGrpSpPr/>
          <p:nvPr/>
        </p:nvGrpSpPr>
        <p:grpSpPr>
          <a:xfrm>
            <a:off x="1688129" y="3821714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F7C10FBE-BC3D-4D03-849A-D80E1039E5A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38" name="Oval 13">
              <a:extLst>
                <a:ext uri="{FF2B5EF4-FFF2-40B4-BE49-F238E27FC236}">
                  <a16:creationId xmlns:a16="http://schemas.microsoft.com/office/drawing/2014/main" id="{1AE3A705-A5B1-4A18-A826-066D99500F65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1E526F12-BAF1-48CB-B4E3-556C37E3A104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EB439374-3C2F-4233-9FC9-301033AFD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83" y="2729760"/>
            <a:ext cx="1064084" cy="332526"/>
          </a:xfrm>
          <a:prstGeom prst="rect">
            <a:avLst/>
          </a:prstGeom>
        </p:spPr>
      </p:pic>
      <p:sp>
        <p:nvSpPr>
          <p:cNvPr id="43" name="부제목 2">
            <a:extLst>
              <a:ext uri="{FF2B5EF4-FFF2-40B4-BE49-F238E27FC236}">
                <a16:creationId xmlns:a16="http://schemas.microsoft.com/office/drawing/2014/main" id="{749334F4-4BA7-4244-B938-0D8236B329CD}"/>
              </a:ext>
            </a:extLst>
          </p:cNvPr>
          <p:cNvSpPr txBox="1">
            <a:spLocks/>
          </p:cNvSpPr>
          <p:nvPr/>
        </p:nvSpPr>
        <p:spPr>
          <a:xfrm>
            <a:off x="4205676" y="4402980"/>
            <a:ext cx="6094414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전문 두피 진단기기에 대해 개인의 접근성 낮음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부제목 2">
            <a:extLst>
              <a:ext uri="{FF2B5EF4-FFF2-40B4-BE49-F238E27FC236}">
                <a16:creationId xmlns:a16="http://schemas.microsoft.com/office/drawing/2014/main" id="{C39FD931-EE7A-40BB-B505-F4B9E746F806}"/>
              </a:ext>
            </a:extLst>
          </p:cNvPr>
          <p:cNvSpPr txBox="1">
            <a:spLocks/>
          </p:cNvSpPr>
          <p:nvPr/>
        </p:nvSpPr>
        <p:spPr>
          <a:xfrm>
            <a:off x="4205675" y="4981216"/>
            <a:ext cx="8259993" cy="707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전문 두피 진단기기로 촬영된 두피 이미지로 이미지 분류가 이뤄지고 있어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개개인의 현 두피 상태에 대한 진단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846FAC8-8718-4A92-AB37-FFAC1D522E61}"/>
              </a:ext>
            </a:extLst>
          </p:cNvPr>
          <p:cNvSpPr/>
          <p:nvPr/>
        </p:nvSpPr>
        <p:spPr>
          <a:xfrm>
            <a:off x="2336044" y="1762284"/>
            <a:ext cx="1559896" cy="408584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122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</a:rPr>
              <a:t>개인 이용자 측면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6CD0656-D097-4DDF-83B3-70567AA23081}"/>
              </a:ext>
            </a:extLst>
          </p:cNvPr>
          <p:cNvSpPr/>
          <p:nvPr/>
        </p:nvSpPr>
        <p:spPr>
          <a:xfrm>
            <a:off x="2336044" y="4902328"/>
            <a:ext cx="1559896" cy="408584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122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</a:rPr>
              <a:t>서비스 측면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5721E53-646A-43D2-8DDF-6D197940C9F1}"/>
              </a:ext>
            </a:extLst>
          </p:cNvPr>
          <p:cNvSpPr/>
          <p:nvPr/>
        </p:nvSpPr>
        <p:spPr>
          <a:xfrm>
            <a:off x="2336044" y="4290042"/>
            <a:ext cx="1559896" cy="408584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122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</a:rPr>
              <a:t>장비 측면</a:t>
            </a:r>
          </a:p>
        </p:txBody>
      </p:sp>
      <p:sp>
        <p:nvSpPr>
          <p:cNvPr id="61" name="부제목 2">
            <a:extLst>
              <a:ext uri="{FF2B5EF4-FFF2-40B4-BE49-F238E27FC236}">
                <a16:creationId xmlns:a16="http://schemas.microsoft.com/office/drawing/2014/main" id="{D8B85666-10C7-4921-A67D-2E6EE1ED02BD}"/>
              </a:ext>
            </a:extLst>
          </p:cNvPr>
          <p:cNvSpPr txBox="1">
            <a:spLocks/>
          </p:cNvSpPr>
          <p:nvPr/>
        </p:nvSpPr>
        <p:spPr>
          <a:xfrm>
            <a:off x="4205676" y="5792863"/>
            <a:ext cx="6094414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개발환경으로 인해 모델 학습 시 들어가는 이미지 데이터 양이 제한적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AE8078F-9390-4656-9DEE-2CA360800539}"/>
              </a:ext>
            </a:extLst>
          </p:cNvPr>
          <p:cNvSpPr/>
          <p:nvPr/>
        </p:nvSpPr>
        <p:spPr>
          <a:xfrm>
            <a:off x="2336044" y="5679925"/>
            <a:ext cx="1559896" cy="408584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122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i="1" dirty="0">
                <a:solidFill>
                  <a:schemeClr val="tx1"/>
                </a:solidFill>
              </a:rPr>
              <a:t>개발환경 측면</a:t>
            </a:r>
          </a:p>
        </p:txBody>
      </p:sp>
    </p:spTree>
    <p:extLst>
      <p:ext uri="{BB962C8B-B14F-4D97-AF65-F5344CB8AC3E}">
        <p14:creationId xmlns:p14="http://schemas.microsoft.com/office/powerpoint/2010/main" val="198892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769F13-6D7C-448B-BA50-D04124872B8F}"/>
              </a:ext>
            </a:extLst>
          </p:cNvPr>
          <p:cNvSpPr/>
          <p:nvPr/>
        </p:nvSpPr>
        <p:spPr>
          <a:xfrm>
            <a:off x="3729557" y="2390694"/>
            <a:ext cx="2040297" cy="2076612"/>
          </a:xfrm>
          <a:prstGeom prst="ellipse">
            <a:avLst/>
          </a:prstGeom>
          <a:solidFill>
            <a:srgbClr val="FE615C"/>
          </a:solidFill>
          <a:ln w="44450" cmpd="dbl">
            <a:solidFill>
              <a:srgbClr val="FE61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prstClr val="whit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BAD847-F266-4A46-A714-8A11CC32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91"/>
            <a:ext cx="1305689" cy="408028"/>
          </a:xfrm>
          <a:prstGeom prst="rect">
            <a:avLst/>
          </a:prstGeom>
        </p:spPr>
      </p:pic>
      <p:grpSp>
        <p:nvGrpSpPr>
          <p:cNvPr id="10" name="Group 11">
            <a:extLst>
              <a:ext uri="{FF2B5EF4-FFF2-40B4-BE49-F238E27FC236}">
                <a16:creationId xmlns:a16="http://schemas.microsoft.com/office/drawing/2014/main" id="{1DCF0587-4868-4C79-A8E3-8283F6543E5E}"/>
              </a:ext>
            </a:extLst>
          </p:cNvPr>
          <p:cNvGrpSpPr/>
          <p:nvPr/>
        </p:nvGrpSpPr>
        <p:grpSpPr>
          <a:xfrm>
            <a:off x="1305689" y="311705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2CBD1B28-EC25-4744-981D-95EB1345E8EE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34C6EBF5-A181-4FEF-A47A-C1094922B64E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0E31C69F-4CF5-4C4D-BAFC-D62A6026A386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9ED1990-6BB7-4F22-9AD7-EDFAB31084D5}"/>
              </a:ext>
            </a:extLst>
          </p:cNvPr>
          <p:cNvSpPr txBox="1"/>
          <p:nvPr/>
        </p:nvSpPr>
        <p:spPr>
          <a:xfrm>
            <a:off x="6238875" y="3239204"/>
            <a:ext cx="4200525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100</a:t>
            </a:r>
            <a:r>
              <a:rPr lang="ko-KR" altLang="en-US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일  </a:t>
            </a:r>
            <a:r>
              <a:rPr lang="en-US" altLang="ko-KR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800</a:t>
            </a:r>
            <a:r>
              <a:rPr lang="ko-KR" altLang="en-US" sz="1400" b="1" i="1" spc="45" dirty="0">
                <a:solidFill>
                  <a:schemeClr val="bg1"/>
                </a:solidFill>
                <a:highlight>
                  <a:srgbClr val="FE615C"/>
                </a:highlight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시간 </a:t>
            </a:r>
            <a:r>
              <a:rPr lang="ko-KR" altLang="en-US" sz="1400" b="1" i="1" spc="45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동안 다들 고생 많으셨습니다</a:t>
            </a: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577A-2013-4BB1-86D5-B8C7635ABC01}"/>
              </a:ext>
            </a:extLst>
          </p:cNvPr>
          <p:cNvSpPr txBox="1"/>
          <p:nvPr/>
        </p:nvSpPr>
        <p:spPr>
          <a:xfrm>
            <a:off x="4030567" y="3198167"/>
            <a:ext cx="143827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감사합니다</a:t>
            </a:r>
            <a:endParaRPr lang="en-US" sz="16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7032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FCB865C-D49B-4F40-B5D1-2750C45EE834}"/>
              </a:ext>
            </a:extLst>
          </p:cNvPr>
          <p:cNvGrpSpPr/>
          <p:nvPr/>
        </p:nvGrpSpPr>
        <p:grpSpPr>
          <a:xfrm>
            <a:off x="337185" y="213890"/>
            <a:ext cx="481319" cy="104851"/>
            <a:chOff x="1062841" y="3207408"/>
            <a:chExt cx="1017222" cy="22159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CAE1A7-74E2-4C75-B7B0-4FCCF144EF47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58E1-69EC-46E1-A147-5BB39374C7EC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23F1A1-C990-4F39-898E-27C74D13DEAE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C76F868-E543-4501-BBD0-3D62D1A7E4B4}"/>
              </a:ext>
            </a:extLst>
          </p:cNvPr>
          <p:cNvSpPr txBox="1"/>
          <p:nvPr/>
        </p:nvSpPr>
        <p:spPr>
          <a:xfrm rot="16200000">
            <a:off x="11086899" y="562959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 TEAM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E62AD-FF03-4A94-A118-D04A9BD3CC3F}"/>
              </a:ext>
            </a:extLst>
          </p:cNvPr>
          <p:cNvSpPr txBox="1"/>
          <p:nvPr/>
        </p:nvSpPr>
        <p:spPr>
          <a:xfrm>
            <a:off x="5432155" y="1043088"/>
            <a:ext cx="4304300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프로젝트 주제 소개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2D8093-8B55-47A3-86C6-33817659FFB1}"/>
              </a:ext>
            </a:extLst>
          </p:cNvPr>
          <p:cNvSpPr txBox="1"/>
          <p:nvPr/>
        </p:nvSpPr>
        <p:spPr>
          <a:xfrm>
            <a:off x="5432155" y="1721588"/>
            <a:ext cx="4205801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데이터 </a:t>
            </a:r>
            <a:r>
              <a:rPr lang="ko-KR" altLang="en-US" sz="1400" b="1" spc="45" dirty="0" err="1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전처리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과정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EFBF1A-0193-4C90-9F6C-DDA6FF49A867}"/>
              </a:ext>
            </a:extLst>
          </p:cNvPr>
          <p:cNvSpPr txBox="1"/>
          <p:nvPr/>
        </p:nvSpPr>
        <p:spPr>
          <a:xfrm>
            <a:off x="5432155" y="2380815"/>
            <a:ext cx="2348477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메타 데이터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BF9FB2-4E80-48CB-B421-75B68F9094D6}"/>
              </a:ext>
            </a:extLst>
          </p:cNvPr>
          <p:cNvSpPr txBox="1"/>
          <p:nvPr/>
        </p:nvSpPr>
        <p:spPr>
          <a:xfrm>
            <a:off x="6080304" y="2785835"/>
            <a:ext cx="4031555" cy="10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기술 통계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카이제곱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검정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메타 데이터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Decision Tree, Naïve Bayes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Nurdudle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웹 페이지 구현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C549A4-BEF9-44AC-8A08-B2274A0FBF1F}"/>
              </a:ext>
            </a:extLst>
          </p:cNvPr>
          <p:cNvSpPr txBox="1"/>
          <p:nvPr/>
        </p:nvSpPr>
        <p:spPr>
          <a:xfrm>
            <a:off x="5432155" y="3928012"/>
            <a:ext cx="2348477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이미지 분류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BF0747-0540-4897-A2B8-9CD03F48193F}"/>
              </a:ext>
            </a:extLst>
          </p:cNvPr>
          <p:cNvSpPr/>
          <p:nvPr/>
        </p:nvSpPr>
        <p:spPr>
          <a:xfrm>
            <a:off x="2867315" y="937386"/>
            <a:ext cx="161954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en-US" altLang="ko-KR" sz="3200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AC399E4-D18D-4F23-8E8E-21EE780B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45" y="3650445"/>
            <a:ext cx="2327091" cy="72721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379FC5B-8CF4-4409-BEA8-14A7F0FB3A9C}"/>
              </a:ext>
            </a:extLst>
          </p:cNvPr>
          <p:cNvSpPr txBox="1"/>
          <p:nvPr/>
        </p:nvSpPr>
        <p:spPr>
          <a:xfrm>
            <a:off x="6096000" y="4307186"/>
            <a:ext cx="4031555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두피 이미지 분류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CNN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모델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Nurdudle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Light" panose="020B0402040504020204" pitchFamily="34"/>
                <a:ea typeface="Noto Sans Light" panose="020B0402040504020204" pitchFamily="34"/>
                <a:cs typeface="Noto Sans Light" panose="020B0402040504020204" pitchFamily="34"/>
              </a:rPr>
              <a:t> 웹 페이지 구현</a:t>
            </a:r>
            <a:endParaRPr lang="en-US" altLang="ko-KR" sz="1050" dirty="0">
              <a:ln>
                <a:solidFill>
                  <a:schemeClr val="tx1">
                    <a:alpha val="0"/>
                  </a:schemeClr>
                </a:solidFill>
              </a:ln>
              <a:latin typeface="Noto Sans Light" panose="020B0402040504020204" pitchFamily="34"/>
              <a:ea typeface="Noto Sans Light" panose="020B0402040504020204" pitchFamily="34"/>
              <a:cs typeface="Noto Sans Light" panose="020B0402040504020204" pitchFamily="3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B9B452-DAA6-482E-8F27-19B4C681D7B8}"/>
              </a:ext>
            </a:extLst>
          </p:cNvPr>
          <p:cNvSpPr txBox="1"/>
          <p:nvPr/>
        </p:nvSpPr>
        <p:spPr>
          <a:xfrm>
            <a:off x="5492596" y="4972684"/>
            <a:ext cx="4304300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시연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82A93-B6CD-461A-8D1F-D692C114B8AD}"/>
              </a:ext>
            </a:extLst>
          </p:cNvPr>
          <p:cNvSpPr txBox="1"/>
          <p:nvPr/>
        </p:nvSpPr>
        <p:spPr>
          <a:xfrm>
            <a:off x="5492596" y="5612279"/>
            <a:ext cx="4205801" cy="37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06 </a:t>
            </a:r>
            <a:r>
              <a:rPr lang="ko-KR" altLang="en-US" sz="1400" b="1" spc="45" dirty="0">
                <a:solidFill>
                  <a:schemeClr val="bg2">
                    <a:lumMod val="2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기대효과 및 한계점</a:t>
            </a:r>
            <a:endParaRPr lang="en-US" sz="1400" b="1" spc="45" dirty="0">
              <a:solidFill>
                <a:schemeClr val="bg2">
                  <a:lumMod val="25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DDD0E0-25FE-4567-9D80-334743A0BECE}"/>
              </a:ext>
            </a:extLst>
          </p:cNvPr>
          <p:cNvSpPr/>
          <p:nvPr/>
        </p:nvSpPr>
        <p:spPr>
          <a:xfrm>
            <a:off x="0" y="6477255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DB55644-A356-4FE7-B395-86C8FB421856}"/>
              </a:ext>
            </a:extLst>
          </p:cNvPr>
          <p:cNvGrpSpPr/>
          <p:nvPr/>
        </p:nvGrpSpPr>
        <p:grpSpPr>
          <a:xfrm>
            <a:off x="1" y="6477255"/>
            <a:ext cx="1390650" cy="947116"/>
            <a:chOff x="5656659" y="3162300"/>
            <a:chExt cx="878682" cy="533400"/>
          </a:xfrm>
        </p:grpSpPr>
        <p:sp>
          <p:nvSpPr>
            <p:cNvPr id="48" name="직각 삼각형 47">
              <a:extLst>
                <a:ext uri="{FF2B5EF4-FFF2-40B4-BE49-F238E27FC236}">
                  <a16:creationId xmlns:a16="http://schemas.microsoft.com/office/drawing/2014/main" id="{AC686EE1-D028-4CAE-8CBA-86F6802F6B44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5A704502-D6F2-4545-BF2A-F2535059013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>
              <a:extLst>
                <a:ext uri="{FF2B5EF4-FFF2-40B4-BE49-F238E27FC236}">
                  <a16:creationId xmlns:a16="http://schemas.microsoft.com/office/drawing/2014/main" id="{FD35A5E7-2295-4E72-B2D1-88390AEB2FBF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원호 59">
            <a:extLst>
              <a:ext uri="{FF2B5EF4-FFF2-40B4-BE49-F238E27FC236}">
                <a16:creationId xmlns:a16="http://schemas.microsoft.com/office/drawing/2014/main" id="{829F46C7-124C-49F2-8A85-674976D5B943}"/>
              </a:ext>
            </a:extLst>
          </p:cNvPr>
          <p:cNvSpPr/>
          <p:nvPr/>
        </p:nvSpPr>
        <p:spPr>
          <a:xfrm rot="10800000" flipH="1">
            <a:off x="969205" y="3281404"/>
            <a:ext cx="1552389" cy="1545152"/>
          </a:xfrm>
          <a:prstGeom prst="arc">
            <a:avLst>
              <a:gd name="adj1" fmla="val 1833054"/>
              <a:gd name="adj2" fmla="val 19893891"/>
            </a:avLst>
          </a:prstGeom>
          <a:ln w="15875">
            <a:solidFill>
              <a:srgbClr val="FE615C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8AF0EE7-B833-4099-93A6-0E312CCC4521}"/>
              </a:ext>
            </a:extLst>
          </p:cNvPr>
          <p:cNvSpPr/>
          <p:nvPr/>
        </p:nvSpPr>
        <p:spPr>
          <a:xfrm>
            <a:off x="2368832" y="4316189"/>
            <a:ext cx="124851" cy="124851"/>
          </a:xfrm>
          <a:prstGeom prst="ellipse">
            <a:avLst/>
          </a:prstGeom>
          <a:solidFill>
            <a:srgbClr val="FE61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3" name="Group 11">
            <a:extLst>
              <a:ext uri="{FF2B5EF4-FFF2-40B4-BE49-F238E27FC236}">
                <a16:creationId xmlns:a16="http://schemas.microsoft.com/office/drawing/2014/main" id="{241D0D06-3D4C-4AB9-8C16-F749B4B1F4C7}"/>
              </a:ext>
            </a:extLst>
          </p:cNvPr>
          <p:cNvGrpSpPr/>
          <p:nvPr/>
        </p:nvGrpSpPr>
        <p:grpSpPr>
          <a:xfrm>
            <a:off x="11481238" y="6623995"/>
            <a:ext cx="481319" cy="104851"/>
            <a:chOff x="1062841" y="3207408"/>
            <a:chExt cx="1017222" cy="221592"/>
          </a:xfrm>
        </p:grpSpPr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DC9CF02C-3636-499C-957A-F69EA86B78F8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4B08606D-ECAF-4973-AC2E-9DB5E6FE8EA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6" name="Oval 14">
              <a:extLst>
                <a:ext uri="{FF2B5EF4-FFF2-40B4-BE49-F238E27FC236}">
                  <a16:creationId xmlns:a16="http://schemas.microsoft.com/office/drawing/2014/main" id="{1A2EB81D-F3D7-476B-B965-732D70FEA7D9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08DE8B-723D-49B5-9876-21FADCD4963B}"/>
              </a:ext>
            </a:extLst>
          </p:cNvPr>
          <p:cNvSpPr/>
          <p:nvPr/>
        </p:nvSpPr>
        <p:spPr>
          <a:xfrm rot="10800000">
            <a:off x="3112" y="-564233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356E75B-F90A-4B80-8714-60476E212E98}"/>
              </a:ext>
            </a:extLst>
          </p:cNvPr>
          <p:cNvGrpSpPr/>
          <p:nvPr/>
        </p:nvGrpSpPr>
        <p:grpSpPr>
          <a:xfrm rot="10800000">
            <a:off x="10799506" y="-564233"/>
            <a:ext cx="1390650" cy="947116"/>
            <a:chOff x="5656659" y="3162300"/>
            <a:chExt cx="878682" cy="533400"/>
          </a:xfrm>
        </p:grpSpPr>
        <p:sp>
          <p:nvSpPr>
            <p:cNvPr id="67" name="직각 삼각형 66">
              <a:extLst>
                <a:ext uri="{FF2B5EF4-FFF2-40B4-BE49-F238E27FC236}">
                  <a16:creationId xmlns:a16="http://schemas.microsoft.com/office/drawing/2014/main" id="{F9EB38EE-30FC-40DD-8044-9EADECB8A1B8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평행 사변형 67">
              <a:extLst>
                <a:ext uri="{FF2B5EF4-FFF2-40B4-BE49-F238E27FC236}">
                  <a16:creationId xmlns:a16="http://schemas.microsoft.com/office/drawing/2014/main" id="{3301B690-5F4C-4466-AF76-78DE83CAAF36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평행 사변형 68">
              <a:extLst>
                <a:ext uri="{FF2B5EF4-FFF2-40B4-BE49-F238E27FC236}">
                  <a16:creationId xmlns:a16="http://schemas.microsoft.com/office/drawing/2014/main" id="{8E422D88-D8E7-4646-920D-7DEB462B805D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76CF61C-FD84-4636-9CCA-309577E9214C}"/>
              </a:ext>
            </a:extLst>
          </p:cNvPr>
          <p:cNvCxnSpPr>
            <a:cxnSpLocks/>
          </p:cNvCxnSpPr>
          <p:nvPr/>
        </p:nvCxnSpPr>
        <p:spPr>
          <a:xfrm>
            <a:off x="-613862" y="1889407"/>
            <a:ext cx="527465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4A600DF-1903-4760-BBC9-A83C266C678F}"/>
              </a:ext>
            </a:extLst>
          </p:cNvPr>
          <p:cNvCxnSpPr/>
          <p:nvPr/>
        </p:nvCxnSpPr>
        <p:spPr>
          <a:xfrm>
            <a:off x="11628903" y="609741"/>
            <a:ext cx="0" cy="462551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9CB8DF-FC43-42E9-8000-C2205F9F16E7}"/>
              </a:ext>
            </a:extLst>
          </p:cNvPr>
          <p:cNvCxnSpPr>
            <a:cxnSpLocks/>
          </p:cNvCxnSpPr>
          <p:nvPr/>
        </p:nvCxnSpPr>
        <p:spPr>
          <a:xfrm flipH="1">
            <a:off x="-662764" y="1851426"/>
            <a:ext cx="5323552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4183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D58E21B5-0836-4A1F-BE19-B6B6B886AF64}"/>
              </a:ext>
            </a:extLst>
          </p:cNvPr>
          <p:cNvSpPr/>
          <p:nvPr/>
        </p:nvSpPr>
        <p:spPr>
          <a:xfrm>
            <a:off x="371353" y="3992711"/>
            <a:ext cx="6870760" cy="13703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442CD3-9FF7-440D-9403-B07704549E59}"/>
              </a:ext>
            </a:extLst>
          </p:cNvPr>
          <p:cNvSpPr/>
          <p:nvPr/>
        </p:nvSpPr>
        <p:spPr>
          <a:xfrm>
            <a:off x="9637098" y="3799231"/>
            <a:ext cx="858016" cy="842255"/>
          </a:xfrm>
          <a:prstGeom prst="ellipse">
            <a:avLst/>
          </a:prstGeom>
          <a:solidFill>
            <a:schemeClr val="bg1">
              <a:alpha val="60000"/>
            </a:schemeClr>
          </a:solidFill>
          <a:ln w="28575">
            <a:solidFill>
              <a:srgbClr val="0DCC8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이등변 삼각형 9"/>
          <p:cNvSpPr/>
          <p:nvPr/>
        </p:nvSpPr>
        <p:spPr>
          <a:xfrm>
            <a:off x="5544373" y="5974597"/>
            <a:ext cx="2788317" cy="895350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E615C"/>
                </a:solidFill>
              </a:rPr>
              <a:t>2018</a:t>
            </a:r>
            <a:endParaRPr lang="ko-KR" altLang="en-US" dirty="0">
              <a:solidFill>
                <a:srgbClr val="FE615C"/>
              </a:solidFill>
            </a:endParaRPr>
          </a:p>
        </p:txBody>
      </p:sp>
      <p:sp>
        <p:nvSpPr>
          <p:cNvPr id="30" name="이등변 삼각형 9"/>
          <p:cNvSpPr/>
          <p:nvPr/>
        </p:nvSpPr>
        <p:spPr>
          <a:xfrm>
            <a:off x="7140092" y="5325298"/>
            <a:ext cx="2788317" cy="1532702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rgbClr val="89C93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E615C"/>
                </a:solidFill>
              </a:rPr>
              <a:t>2019</a:t>
            </a:r>
            <a:endParaRPr lang="ko-KR" altLang="en-US" dirty="0">
              <a:solidFill>
                <a:srgbClr val="FE615C"/>
              </a:solidFill>
            </a:endParaRPr>
          </a:p>
        </p:txBody>
      </p:sp>
      <p:sp>
        <p:nvSpPr>
          <p:cNvPr id="25" name="모서리가 둥근 사각형 설명선 36">
            <a:extLst>
              <a:ext uri="{FF2B5EF4-FFF2-40B4-BE49-F238E27FC236}">
                <a16:creationId xmlns:a16="http://schemas.microsoft.com/office/drawing/2014/main" id="{4D858FBA-2750-4EDA-B989-A86DA118B9F9}"/>
              </a:ext>
            </a:extLst>
          </p:cNvPr>
          <p:cNvSpPr/>
          <p:nvPr/>
        </p:nvSpPr>
        <p:spPr>
          <a:xfrm>
            <a:off x="10373610" y="3375684"/>
            <a:ext cx="1495425" cy="367865"/>
          </a:xfrm>
          <a:prstGeom prst="wedgeRoundRectCallout">
            <a:avLst>
              <a:gd name="adj1" fmla="val -42638"/>
              <a:gd name="adj2" fmla="val 75190"/>
              <a:gd name="adj3" fmla="val 16667"/>
            </a:avLst>
          </a:prstGeom>
          <a:solidFill>
            <a:srgbClr val="0DCC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국내 탈모 환자 추이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76274C4A-8262-4DE2-8B2A-FACB7834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89" y="1737101"/>
            <a:ext cx="3706110" cy="29336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F0472CC-D530-4EFA-BBB4-5F293BC9A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616" y="2131203"/>
            <a:ext cx="3800476" cy="257277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B38D979-A485-4A2A-B644-AC6BE37F4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52" y="2892510"/>
            <a:ext cx="2477475" cy="447437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C7ED99A-B735-453F-8FB3-BB4704F04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084" y="2425159"/>
            <a:ext cx="5184927" cy="30203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C769AAFC-A769-4DEE-9C2B-B7A8291408C7}"/>
              </a:ext>
            </a:extLst>
          </p:cNvPr>
          <p:cNvSpPr txBox="1"/>
          <p:nvPr/>
        </p:nvSpPr>
        <p:spPr>
          <a:xfrm>
            <a:off x="763556" y="4161083"/>
            <a:ext cx="6415036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탈모시장의 전통적인 소비층은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5060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세대지만 최근 스트레스와 환경 오염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,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잦은 염색과 탈색으로 </a:t>
            </a:r>
            <a:endParaRPr lang="en-US" altLang="ko-KR" sz="1100" b="0" i="0" dirty="0">
              <a:solidFill>
                <a:srgbClr val="333333"/>
              </a:solidFill>
              <a:effectLst/>
              <a:latin typeface="맑은고딕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인한 탈모를 호소하는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2030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젊은 층이 급증하고 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.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이들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MZ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세대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(18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세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~34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세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)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는 남녀 불문 </a:t>
            </a:r>
            <a:endParaRPr lang="en-US" altLang="ko-KR" sz="1100" b="0" i="0" dirty="0">
              <a:solidFill>
                <a:srgbClr val="333333"/>
              </a:solidFill>
              <a:effectLst/>
              <a:latin typeface="맑은고딕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탈모에 대한 관심이 높아 최근 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3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년간 데일리 뷰티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(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바디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·</a:t>
            </a:r>
            <a:r>
              <a:rPr lang="ko-KR" altLang="en-US" sz="1100" b="0" i="0" dirty="0" err="1">
                <a:solidFill>
                  <a:srgbClr val="333333"/>
                </a:solidFill>
                <a:effectLst/>
                <a:latin typeface="맑은고딕"/>
              </a:rPr>
              <a:t>헤어케어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) </a:t>
            </a: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시장에는 탈모 기능성을 강조한 </a:t>
            </a:r>
            <a:endParaRPr lang="en-US" altLang="ko-KR" sz="1100" b="0" i="0" dirty="0">
              <a:solidFill>
                <a:srgbClr val="333333"/>
              </a:solidFill>
              <a:effectLst/>
              <a:latin typeface="맑은고딕"/>
            </a:endParaRPr>
          </a:p>
          <a:p>
            <a:pPr>
              <a:lnSpc>
                <a:spcPct val="150000"/>
              </a:lnSpc>
            </a:pPr>
            <a:r>
              <a:rPr lang="ko-KR" altLang="en-US" sz="1100" b="0" i="0" dirty="0">
                <a:solidFill>
                  <a:srgbClr val="333333"/>
                </a:solidFill>
                <a:effectLst/>
                <a:latin typeface="맑은고딕"/>
              </a:rPr>
              <a:t>신규 브랜드가 쏟아지고 있다</a:t>
            </a:r>
            <a:r>
              <a:rPr lang="en-US" altLang="ko-KR" sz="1100" b="0" i="0" dirty="0">
                <a:solidFill>
                  <a:srgbClr val="333333"/>
                </a:solidFill>
                <a:effectLst/>
                <a:latin typeface="맑은고딕"/>
              </a:rPr>
              <a:t>.</a:t>
            </a:r>
            <a:endParaRPr lang="ko-KR" altLang="en-US" sz="1100" dirty="0"/>
          </a:p>
        </p:txBody>
      </p:sp>
      <p:graphicFrame>
        <p:nvGraphicFramePr>
          <p:cNvPr id="72" name="차트 71">
            <a:extLst>
              <a:ext uri="{FF2B5EF4-FFF2-40B4-BE49-F238E27FC236}">
                <a16:creationId xmlns:a16="http://schemas.microsoft.com/office/drawing/2014/main" id="{28D348D4-E629-405C-8148-5558EB90D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509980"/>
              </p:ext>
            </p:extLst>
          </p:nvPr>
        </p:nvGraphicFramePr>
        <p:xfrm>
          <a:off x="2781300" y="3119717"/>
          <a:ext cx="8742828" cy="387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0B8B6B-8706-4413-BBC0-5ABB614B6C55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74" name="자유형 32">
            <a:extLst>
              <a:ext uri="{FF2B5EF4-FFF2-40B4-BE49-F238E27FC236}">
                <a16:creationId xmlns:a16="http://schemas.microsoft.com/office/drawing/2014/main" id="{53FA34EA-702F-4C06-860D-3E944416A2F6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DE56B70-D83D-4E89-9945-32D03A6467C0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0E12EDB-3582-499A-ACEB-86D882805BFC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7D7A3A02-2356-4DA7-851E-BF5597CA0AA0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평행 사변형 77">
              <a:extLst>
                <a:ext uri="{FF2B5EF4-FFF2-40B4-BE49-F238E27FC236}">
                  <a16:creationId xmlns:a16="http://schemas.microsoft.com/office/drawing/2014/main" id="{00F37527-069B-47C0-8733-82ED695518FA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평행 사변형 78">
              <a:extLst>
                <a:ext uri="{FF2B5EF4-FFF2-40B4-BE49-F238E27FC236}">
                  <a16:creationId xmlns:a16="http://schemas.microsoft.com/office/drawing/2014/main" id="{7ED8B6C5-93AE-48FB-8E83-1206261FA658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한쪽 모서리가 둥근 사각형 5">
            <a:extLst>
              <a:ext uri="{FF2B5EF4-FFF2-40B4-BE49-F238E27FC236}">
                <a16:creationId xmlns:a16="http://schemas.microsoft.com/office/drawing/2014/main" id="{3F1319A6-5C50-47E0-A879-ED6ADB8A8F0A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주제 소개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04F1573-744A-4A68-8A77-B953E7FDBC87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82" name="모서리가 둥근 직사각형 37">
              <a:extLst>
                <a:ext uri="{FF2B5EF4-FFF2-40B4-BE49-F238E27FC236}">
                  <a16:creationId xmlns:a16="http://schemas.microsoft.com/office/drawing/2014/main" id="{5B1D4229-06E3-4122-8525-B6B284142C9D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모서리가 둥근 직사각형 38">
              <a:extLst>
                <a:ext uri="{FF2B5EF4-FFF2-40B4-BE49-F238E27FC236}">
                  <a16:creationId xmlns:a16="http://schemas.microsoft.com/office/drawing/2014/main" id="{65A6870C-15EB-4D28-BAA9-67FAFAEDF2EA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모서리가 둥근 직사각형 39">
              <a:extLst>
                <a:ext uri="{FF2B5EF4-FFF2-40B4-BE49-F238E27FC236}">
                  <a16:creationId xmlns:a16="http://schemas.microsoft.com/office/drawing/2014/main" id="{C690CCC1-7551-4AC8-9D73-CE9D3DBF8581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모서리가 둥근 직사각형 40">
              <a:extLst>
                <a:ext uri="{FF2B5EF4-FFF2-40B4-BE49-F238E27FC236}">
                  <a16:creationId xmlns:a16="http://schemas.microsoft.com/office/drawing/2014/main" id="{F81B8AC6-1191-475E-A0BD-85239AF8AD9E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29B770E4-97B3-4516-944F-A876FE0DCE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ED065C-4F77-4243-B163-6E9F39627F79}"/>
              </a:ext>
            </a:extLst>
          </p:cNvPr>
          <p:cNvSpPr txBox="1"/>
          <p:nvPr/>
        </p:nvSpPr>
        <p:spPr>
          <a:xfrm>
            <a:off x="499732" y="3992710"/>
            <a:ext cx="4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“ </a:t>
            </a:r>
            <a:endParaRPr lang="ko-KR" altLang="en-US" sz="3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B3857D3-C0D1-4FAD-9009-12FD2F8EC08A}"/>
              </a:ext>
            </a:extLst>
          </p:cNvPr>
          <p:cNvSpPr txBox="1"/>
          <p:nvPr/>
        </p:nvSpPr>
        <p:spPr>
          <a:xfrm>
            <a:off x="3490248" y="4856693"/>
            <a:ext cx="4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“ </a:t>
            </a:r>
            <a:endParaRPr lang="ko-KR" altLang="en-US" sz="36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ABF6-26D2-4795-934F-E159C1D75339}"/>
              </a:ext>
            </a:extLst>
          </p:cNvPr>
          <p:cNvSpPr txBox="1"/>
          <p:nvPr/>
        </p:nvSpPr>
        <p:spPr>
          <a:xfrm>
            <a:off x="5551082" y="5045614"/>
            <a:ext cx="14969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2">
                    <a:lumMod val="25000"/>
                  </a:schemeClr>
                </a:solidFill>
              </a:rPr>
              <a:t>머니투데이</a:t>
            </a:r>
            <a:r>
              <a:rPr lang="ko-KR" altLang="en-US" sz="900" b="1" dirty="0">
                <a:solidFill>
                  <a:schemeClr val="bg2">
                    <a:lumMod val="25000"/>
                  </a:schemeClr>
                </a:solidFill>
              </a:rPr>
              <a:t> 오정은 기자</a:t>
            </a:r>
            <a:endParaRPr lang="en-US" altLang="ko-KR" sz="9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907BB5-FA9E-4302-97B0-3667BA3C1C69}"/>
              </a:ext>
            </a:extLst>
          </p:cNvPr>
          <p:cNvSpPr/>
          <p:nvPr/>
        </p:nvSpPr>
        <p:spPr>
          <a:xfrm>
            <a:off x="9899834" y="6450847"/>
            <a:ext cx="260032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자료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건강보험 심사 평가원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887247-9B3A-4E6B-92DA-3923D1760106}"/>
              </a:ext>
            </a:extLst>
          </p:cNvPr>
          <p:cNvSpPr txBox="1"/>
          <p:nvPr/>
        </p:nvSpPr>
        <p:spPr>
          <a:xfrm>
            <a:off x="3768233" y="2825596"/>
            <a:ext cx="40156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000000"/>
                </a:solidFill>
                <a:effectLst/>
                <a:latin typeface="Nanum Gothic"/>
              </a:rPr>
              <a:t>민감성 두피로 고민하는 이들이 늘었는데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Nanum Gothic"/>
              </a:rPr>
              <a:t>…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Nanum Gothic"/>
              </a:rPr>
              <a:t> </a:t>
            </a:r>
            <a:endParaRPr lang="ko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E8AE1-C7E1-466C-84EA-71A7E82DB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6051" y="3424134"/>
            <a:ext cx="4175249" cy="266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64E0E-3907-498D-8239-D306F93DED0D}"/>
              </a:ext>
            </a:extLst>
          </p:cNvPr>
          <p:cNvSpPr txBox="1"/>
          <p:nvPr/>
        </p:nvSpPr>
        <p:spPr>
          <a:xfrm>
            <a:off x="6517968" y="3381573"/>
            <a:ext cx="9496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bg2">
                    <a:lumMod val="25000"/>
                  </a:schemeClr>
                </a:solidFill>
              </a:rPr>
              <a:t>커진다</a:t>
            </a:r>
          </a:p>
        </p:txBody>
      </p:sp>
      <p:sp>
        <p:nvSpPr>
          <p:cNvPr id="37" name="자유형 32">
            <a:extLst>
              <a:ext uri="{FF2B5EF4-FFF2-40B4-BE49-F238E27FC236}">
                <a16:creationId xmlns:a16="http://schemas.microsoft.com/office/drawing/2014/main" id="{3CE8E0D8-CD41-46CA-AFD3-BAAF9F8774C8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3D5ACC43-02BA-4805-AD4F-A3BAAD353287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4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2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45">
            <a:extLst>
              <a:ext uri="{FF2B5EF4-FFF2-40B4-BE49-F238E27FC236}">
                <a16:creationId xmlns:a16="http://schemas.microsoft.com/office/drawing/2014/main" id="{A4D6DFC0-8D3C-4A89-8614-FA5E17C0DEF4}"/>
              </a:ext>
            </a:extLst>
          </p:cNvPr>
          <p:cNvSpPr/>
          <p:nvPr/>
        </p:nvSpPr>
        <p:spPr>
          <a:xfrm>
            <a:off x="3962400" y="1931988"/>
            <a:ext cx="3409950" cy="1663698"/>
          </a:xfrm>
          <a:prstGeom prst="roundRect">
            <a:avLst>
              <a:gd name="adj" fmla="val 10811"/>
            </a:avLst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A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한쪽 모서리가 둥근 사각형 48">
            <a:extLst>
              <a:ext uri="{FF2B5EF4-FFF2-40B4-BE49-F238E27FC236}">
                <a16:creationId xmlns:a16="http://schemas.microsoft.com/office/drawing/2014/main" id="{C39243BF-B071-4009-A1C5-3A8C9A248B79}"/>
              </a:ext>
            </a:extLst>
          </p:cNvPr>
          <p:cNvSpPr/>
          <p:nvPr/>
        </p:nvSpPr>
        <p:spPr>
          <a:xfrm>
            <a:off x="3962400" y="1931987"/>
            <a:ext cx="3409950" cy="1663698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두피 이미지 분류 서비스로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본인 두피유형 찾기</a:t>
            </a:r>
          </a:p>
        </p:txBody>
      </p:sp>
      <p:sp>
        <p:nvSpPr>
          <p:cNvPr id="21" name="모서리가 둥근 직사각형 45">
            <a:extLst>
              <a:ext uri="{FF2B5EF4-FFF2-40B4-BE49-F238E27FC236}">
                <a16:creationId xmlns:a16="http://schemas.microsoft.com/office/drawing/2014/main" id="{A0E3F880-3BB5-4A4A-9530-0F0D26BB67A3}"/>
              </a:ext>
            </a:extLst>
          </p:cNvPr>
          <p:cNvSpPr/>
          <p:nvPr/>
        </p:nvSpPr>
        <p:spPr>
          <a:xfrm>
            <a:off x="8071124" y="1931988"/>
            <a:ext cx="3409950" cy="1663698"/>
          </a:xfrm>
          <a:prstGeom prst="roundRect">
            <a:avLst>
              <a:gd name="adj" fmla="val 10811"/>
            </a:avLst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B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2" name="한쪽 모서리가 둥근 사각형 48">
            <a:extLst>
              <a:ext uri="{FF2B5EF4-FFF2-40B4-BE49-F238E27FC236}">
                <a16:creationId xmlns:a16="http://schemas.microsoft.com/office/drawing/2014/main" id="{797C3345-32A4-4E85-9BC0-1FDABEABE4B4}"/>
              </a:ext>
            </a:extLst>
          </p:cNvPr>
          <p:cNvSpPr/>
          <p:nvPr/>
        </p:nvSpPr>
        <p:spPr>
          <a:xfrm>
            <a:off x="8071124" y="1931987"/>
            <a:ext cx="3409950" cy="1663698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설문조사로 본인의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두피 관리 상태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자가 검진</a:t>
            </a:r>
          </a:p>
        </p:txBody>
      </p:sp>
      <p:sp>
        <p:nvSpPr>
          <p:cNvPr id="23" name="모서리가 둥근 직사각형 45">
            <a:extLst>
              <a:ext uri="{FF2B5EF4-FFF2-40B4-BE49-F238E27FC236}">
                <a16:creationId xmlns:a16="http://schemas.microsoft.com/office/drawing/2014/main" id="{33F5FA4D-871F-43A1-8504-39264AAEDFE5}"/>
              </a:ext>
            </a:extLst>
          </p:cNvPr>
          <p:cNvSpPr/>
          <p:nvPr/>
        </p:nvSpPr>
        <p:spPr>
          <a:xfrm>
            <a:off x="8071124" y="4370388"/>
            <a:ext cx="3409950" cy="1663698"/>
          </a:xfrm>
          <a:prstGeom prst="roundRect">
            <a:avLst>
              <a:gd name="adj" fmla="val 10811"/>
            </a:avLst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D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한쪽 모서리가 둥근 사각형 48">
            <a:extLst>
              <a:ext uri="{FF2B5EF4-FFF2-40B4-BE49-F238E27FC236}">
                <a16:creationId xmlns:a16="http://schemas.microsoft.com/office/drawing/2014/main" id="{72B00B5A-7FA4-4B13-A679-2BB359A12FD7}"/>
              </a:ext>
            </a:extLst>
          </p:cNvPr>
          <p:cNvSpPr/>
          <p:nvPr/>
        </p:nvSpPr>
        <p:spPr>
          <a:xfrm>
            <a:off x="8071124" y="4370387"/>
            <a:ext cx="3409950" cy="1663698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두피유형 맞춤 건강정보 제공 및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두피 케어 제품 추천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모서리가 둥근 직사각형 45">
            <a:extLst>
              <a:ext uri="{FF2B5EF4-FFF2-40B4-BE49-F238E27FC236}">
                <a16:creationId xmlns:a16="http://schemas.microsoft.com/office/drawing/2014/main" id="{743D0528-14C6-4B6F-997F-45C0E708E394}"/>
              </a:ext>
            </a:extLst>
          </p:cNvPr>
          <p:cNvSpPr/>
          <p:nvPr/>
        </p:nvSpPr>
        <p:spPr>
          <a:xfrm>
            <a:off x="3962400" y="4346578"/>
            <a:ext cx="3409950" cy="1663698"/>
          </a:xfrm>
          <a:prstGeom prst="roundRect">
            <a:avLst>
              <a:gd name="adj" fmla="val 10811"/>
            </a:avLst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36000" rtlCol="0" anchor="t"/>
          <a:lstStyle/>
          <a:p>
            <a:pPr algn="r"/>
            <a:r>
              <a:rPr lang="en-US" altLang="ko-KR" b="1" dirty="0">
                <a:solidFill>
                  <a:prstClr val="white"/>
                </a:solidFill>
              </a:rPr>
              <a:t>C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한쪽 모서리가 둥근 사각형 48">
            <a:extLst>
              <a:ext uri="{FF2B5EF4-FFF2-40B4-BE49-F238E27FC236}">
                <a16:creationId xmlns:a16="http://schemas.microsoft.com/office/drawing/2014/main" id="{556AB00D-A9E9-4434-B9D2-8A11DAADB945}"/>
              </a:ext>
            </a:extLst>
          </p:cNvPr>
          <p:cNvSpPr/>
          <p:nvPr/>
        </p:nvSpPr>
        <p:spPr>
          <a:xfrm>
            <a:off x="3962400" y="4346577"/>
            <a:ext cx="3409950" cy="1663698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메타적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기술통계 및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두피유형별 세부 기술통계 제공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EF12B-601D-4B9F-AF99-B9F19028DEB9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29" name="자유형 32">
            <a:extLst>
              <a:ext uri="{FF2B5EF4-FFF2-40B4-BE49-F238E27FC236}">
                <a16:creationId xmlns:a16="http://schemas.microsoft.com/office/drawing/2014/main" id="{A44C1F61-D0FB-4AA6-B56D-3231B273E50F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FFB7093-428B-4DCD-A15F-3E58D789F24A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FDFF88-4254-4863-A270-5B0CEBBB6B96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523183BE-1675-4F6B-AD5B-44F24C7AEB4C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8B615341-A77A-4DAB-AA90-9D4E0FFB3760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DACBD055-4450-48EE-97D1-91363FB7D4F5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" name="한쪽 모서리가 둥근 사각형 5">
            <a:extLst>
              <a:ext uri="{FF2B5EF4-FFF2-40B4-BE49-F238E27FC236}">
                <a16:creationId xmlns:a16="http://schemas.microsoft.com/office/drawing/2014/main" id="{11E1B7DB-9134-4456-B1E7-8426A8F4C913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주제 소개 </a:t>
            </a: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너의 두피유형을 들려줘</a:t>
            </a:r>
            <a:r>
              <a:rPr lang="en-US" altLang="ko-KR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 		  </a:t>
            </a:r>
            <a:r>
              <a:rPr lang="ko-KR" altLang="en-US" sz="1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서비스 제안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EFA57A7-0B98-42ED-85EF-833C51271682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37" name="모서리가 둥근 직사각형 37">
              <a:extLst>
                <a:ext uri="{FF2B5EF4-FFF2-40B4-BE49-F238E27FC236}">
                  <a16:creationId xmlns:a16="http://schemas.microsoft.com/office/drawing/2014/main" id="{8774BE39-F654-4153-B468-BF9493E7E703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모서리가 둥근 직사각형 38">
              <a:extLst>
                <a:ext uri="{FF2B5EF4-FFF2-40B4-BE49-F238E27FC236}">
                  <a16:creationId xmlns:a16="http://schemas.microsoft.com/office/drawing/2014/main" id="{FB7A4595-2456-4439-BA84-BF143FB10C6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모서리가 둥근 직사각형 39">
              <a:extLst>
                <a:ext uri="{FF2B5EF4-FFF2-40B4-BE49-F238E27FC236}">
                  <a16:creationId xmlns:a16="http://schemas.microsoft.com/office/drawing/2014/main" id="{B5348174-8009-48A9-8B96-B800FD827775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40">
              <a:extLst>
                <a:ext uri="{FF2B5EF4-FFF2-40B4-BE49-F238E27FC236}">
                  <a16:creationId xmlns:a16="http://schemas.microsoft.com/office/drawing/2014/main" id="{2EC3E86B-769D-4125-99AA-E55390FB95C4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0F622F8C-64F1-48CE-AC24-8EB1E02A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E45C054-DD1F-474E-A588-6A291E7B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7" y="801395"/>
            <a:ext cx="1302036" cy="40688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FDF64B5-3E45-4648-B67D-49B5927E6D18}"/>
              </a:ext>
            </a:extLst>
          </p:cNvPr>
          <p:cNvSpPr txBox="1"/>
          <p:nvPr/>
        </p:nvSpPr>
        <p:spPr>
          <a:xfrm>
            <a:off x="-376887" y="3213948"/>
            <a:ext cx="3409950" cy="1995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사람들이 자신의 두피유형을 </a:t>
            </a:r>
            <a:endParaRPr lang="en-US" altLang="ko-KR" sz="1200" b="1" i="0" dirty="0">
              <a:solidFill>
                <a:schemeClr val="tx2">
                  <a:lumMod val="75000"/>
                </a:schemeClr>
              </a:solidFill>
              <a:effectLst/>
              <a:latin typeface="Nanum Gothic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주기적으로 확인할 수 있는 </a:t>
            </a:r>
            <a:endParaRPr lang="en-US" altLang="ko-KR" sz="1200" b="1" i="0" dirty="0">
              <a:solidFill>
                <a:schemeClr val="tx2">
                  <a:lumMod val="75000"/>
                </a:schemeClr>
              </a:solidFill>
              <a:effectLst/>
              <a:latin typeface="Nanum Gothic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개인 맞춤 서비스 </a:t>
            </a:r>
            <a:r>
              <a:rPr lang="en-US" altLang="ko-KR" sz="1200" b="1" i="0" dirty="0" err="1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Nurdudle</a:t>
            </a:r>
            <a:r>
              <a:rPr lang="ko-KR" alt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 </a:t>
            </a:r>
            <a:endParaRPr lang="en-US" altLang="ko-KR" sz="1200" b="1" i="0" dirty="0">
              <a:solidFill>
                <a:schemeClr val="tx2">
                  <a:lumMod val="75000"/>
                </a:schemeClr>
              </a:solidFill>
              <a:effectLst/>
              <a:latin typeface="Nanum Gothic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플랫폼을 제공함으로써</a:t>
            </a:r>
            <a:endParaRPr lang="en-US" altLang="ko-KR" sz="1200" b="1" i="0" dirty="0">
              <a:solidFill>
                <a:schemeClr val="tx2">
                  <a:lumMod val="75000"/>
                </a:schemeClr>
              </a:solidFill>
              <a:effectLst/>
              <a:latin typeface="Nanum Gothic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두피로 고민하는 사람들의 </a:t>
            </a:r>
            <a:endParaRPr lang="en-US" altLang="ko-KR" sz="1200" b="1" i="0" dirty="0">
              <a:solidFill>
                <a:schemeClr val="tx2">
                  <a:lumMod val="75000"/>
                </a:schemeClr>
              </a:solidFill>
              <a:effectLst/>
              <a:latin typeface="Nanum Gothic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i="0" dirty="0">
                <a:solidFill>
                  <a:schemeClr val="tx2">
                    <a:lumMod val="75000"/>
                  </a:schemeClr>
                </a:solidFill>
                <a:effectLst/>
                <a:latin typeface="Nanum Gothic"/>
              </a:rPr>
              <a:t>문제 해결</a:t>
            </a:r>
            <a:endParaRPr lang="en-US" altLang="ko-KR" sz="1200" b="1" i="0" dirty="0">
              <a:solidFill>
                <a:schemeClr val="tx2">
                  <a:lumMod val="75000"/>
                </a:schemeClr>
              </a:solidFill>
              <a:effectLst/>
              <a:latin typeface="Nanum Gothic"/>
            </a:endParaRPr>
          </a:p>
          <a:p>
            <a:pPr algn="r">
              <a:lnSpc>
                <a:spcPct val="150000"/>
              </a:lnSpc>
            </a:pPr>
            <a:endParaRPr lang="ko-KR" altLang="en-US" sz="1200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B253B7-0EC2-4920-B321-8B4FFA3288B2}"/>
              </a:ext>
            </a:extLst>
          </p:cNvPr>
          <p:cNvCxnSpPr/>
          <p:nvPr/>
        </p:nvCxnSpPr>
        <p:spPr>
          <a:xfrm>
            <a:off x="3248025" y="1694612"/>
            <a:ext cx="0" cy="4625511"/>
          </a:xfrm>
          <a:prstGeom prst="line">
            <a:avLst/>
          </a:prstGeom>
          <a:ln w="19050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DE6025A-A12B-42F2-AF4B-3CAA04A5A5B7}"/>
              </a:ext>
            </a:extLst>
          </p:cNvPr>
          <p:cNvCxnSpPr/>
          <p:nvPr/>
        </p:nvCxnSpPr>
        <p:spPr>
          <a:xfrm>
            <a:off x="3305175" y="1704237"/>
            <a:ext cx="0" cy="462551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11">
            <a:extLst>
              <a:ext uri="{FF2B5EF4-FFF2-40B4-BE49-F238E27FC236}">
                <a16:creationId xmlns:a16="http://schemas.microsoft.com/office/drawing/2014/main" id="{5118B77C-8B4D-4505-8EA5-99453F117E38}"/>
              </a:ext>
            </a:extLst>
          </p:cNvPr>
          <p:cNvGrpSpPr/>
          <p:nvPr/>
        </p:nvGrpSpPr>
        <p:grpSpPr>
          <a:xfrm>
            <a:off x="1087428" y="2375431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8" name="Oval 12">
              <a:extLst>
                <a:ext uri="{FF2B5EF4-FFF2-40B4-BE49-F238E27FC236}">
                  <a16:creationId xmlns:a16="http://schemas.microsoft.com/office/drawing/2014/main" id="{12106A7A-C180-41A6-B29B-E3AFB1780BC2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54834CF8-CF09-4C12-906C-07D75141A78F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5E8F0C02-154B-4E7B-87C9-FB243EE4E8AC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2DC9A1-82E1-482C-A027-9EF8BD338F03}"/>
              </a:ext>
            </a:extLst>
          </p:cNvPr>
          <p:cNvSpPr txBox="1"/>
          <p:nvPr/>
        </p:nvSpPr>
        <p:spPr>
          <a:xfrm>
            <a:off x="1615915" y="252493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</a:rPr>
              <a:t>서비스 목적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73597B0-BFB1-4C0E-9603-00F670CDE338}"/>
              </a:ext>
            </a:extLst>
          </p:cNvPr>
          <p:cNvCxnSpPr>
            <a:cxnSpLocks/>
          </p:cNvCxnSpPr>
          <p:nvPr/>
        </p:nvCxnSpPr>
        <p:spPr>
          <a:xfrm>
            <a:off x="570346" y="2980487"/>
            <a:ext cx="24592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자유형 32">
            <a:extLst>
              <a:ext uri="{FF2B5EF4-FFF2-40B4-BE49-F238E27FC236}">
                <a16:creationId xmlns:a16="http://schemas.microsoft.com/office/drawing/2014/main" id="{BED089BC-66F0-4CC3-BE42-7424ED009A45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12806675-07DF-4125-96B6-147B695ED61D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5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다른 페이지 연결선 2">
            <a:extLst>
              <a:ext uri="{FF2B5EF4-FFF2-40B4-BE49-F238E27FC236}">
                <a16:creationId xmlns:a16="http://schemas.microsoft.com/office/drawing/2014/main" id="{7C66CFBC-305A-4CF0-A743-F44AC481EFE7}"/>
              </a:ext>
            </a:extLst>
          </p:cNvPr>
          <p:cNvSpPr/>
          <p:nvPr/>
        </p:nvSpPr>
        <p:spPr>
          <a:xfrm>
            <a:off x="4060382" y="1794916"/>
            <a:ext cx="4358308" cy="347998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2313"/>
              <a:gd name="connsiteY0" fmla="*/ 0 h 10000"/>
              <a:gd name="connsiteX1" fmla="*/ 10000 w 12313"/>
              <a:gd name="connsiteY1" fmla="*/ 0 h 10000"/>
              <a:gd name="connsiteX2" fmla="*/ 12313 w 12313"/>
              <a:gd name="connsiteY2" fmla="*/ 6337 h 10000"/>
              <a:gd name="connsiteX3" fmla="*/ 5000 w 12313"/>
              <a:gd name="connsiteY3" fmla="*/ 10000 h 10000"/>
              <a:gd name="connsiteX4" fmla="*/ 0 w 12313"/>
              <a:gd name="connsiteY4" fmla="*/ 8000 h 10000"/>
              <a:gd name="connsiteX5" fmla="*/ 0 w 12313"/>
              <a:gd name="connsiteY5" fmla="*/ 0 h 10000"/>
              <a:gd name="connsiteX0" fmla="*/ 2491 w 14804"/>
              <a:gd name="connsiteY0" fmla="*/ 0 h 10000"/>
              <a:gd name="connsiteX1" fmla="*/ 12491 w 14804"/>
              <a:gd name="connsiteY1" fmla="*/ 0 h 10000"/>
              <a:gd name="connsiteX2" fmla="*/ 14804 w 14804"/>
              <a:gd name="connsiteY2" fmla="*/ 6337 h 10000"/>
              <a:gd name="connsiteX3" fmla="*/ 7491 w 14804"/>
              <a:gd name="connsiteY3" fmla="*/ 10000 h 10000"/>
              <a:gd name="connsiteX4" fmla="*/ 0 w 14804"/>
              <a:gd name="connsiteY4" fmla="*/ 6050 h 10000"/>
              <a:gd name="connsiteX5" fmla="*/ 2491 w 14804"/>
              <a:gd name="connsiteY5" fmla="*/ 0 h 10000"/>
              <a:gd name="connsiteX0" fmla="*/ 10558 w 22871"/>
              <a:gd name="connsiteY0" fmla="*/ 0 h 10695"/>
              <a:gd name="connsiteX1" fmla="*/ 20558 w 22871"/>
              <a:gd name="connsiteY1" fmla="*/ 0 h 10695"/>
              <a:gd name="connsiteX2" fmla="*/ 22871 w 22871"/>
              <a:gd name="connsiteY2" fmla="*/ 6337 h 10695"/>
              <a:gd name="connsiteX3" fmla="*/ 15558 w 22871"/>
              <a:gd name="connsiteY3" fmla="*/ 10000 h 10695"/>
              <a:gd name="connsiteX4" fmla="*/ 0 w 22871"/>
              <a:gd name="connsiteY4" fmla="*/ 10695 h 10695"/>
              <a:gd name="connsiteX5" fmla="*/ 10558 w 22871"/>
              <a:gd name="connsiteY5" fmla="*/ 0 h 10695"/>
              <a:gd name="connsiteX0" fmla="*/ 10795 w 23108"/>
              <a:gd name="connsiteY0" fmla="*/ 0 h 10695"/>
              <a:gd name="connsiteX1" fmla="*/ 20795 w 23108"/>
              <a:gd name="connsiteY1" fmla="*/ 0 h 10695"/>
              <a:gd name="connsiteX2" fmla="*/ 23108 w 23108"/>
              <a:gd name="connsiteY2" fmla="*/ 6337 h 10695"/>
              <a:gd name="connsiteX3" fmla="*/ 15795 w 23108"/>
              <a:gd name="connsiteY3" fmla="*/ 10000 h 10695"/>
              <a:gd name="connsiteX4" fmla="*/ 0 w 23108"/>
              <a:gd name="connsiteY4" fmla="*/ 10695 h 10695"/>
              <a:gd name="connsiteX5" fmla="*/ 10795 w 23108"/>
              <a:gd name="connsiteY5" fmla="*/ 0 h 10695"/>
              <a:gd name="connsiteX0" fmla="*/ 11032 w 23108"/>
              <a:gd name="connsiteY0" fmla="*/ 0 h 11096"/>
              <a:gd name="connsiteX1" fmla="*/ 20795 w 23108"/>
              <a:gd name="connsiteY1" fmla="*/ 401 h 11096"/>
              <a:gd name="connsiteX2" fmla="*/ 23108 w 23108"/>
              <a:gd name="connsiteY2" fmla="*/ 6738 h 11096"/>
              <a:gd name="connsiteX3" fmla="*/ 15795 w 23108"/>
              <a:gd name="connsiteY3" fmla="*/ 10401 h 11096"/>
              <a:gd name="connsiteX4" fmla="*/ 0 w 23108"/>
              <a:gd name="connsiteY4" fmla="*/ 11096 h 11096"/>
              <a:gd name="connsiteX5" fmla="*/ 11032 w 23108"/>
              <a:gd name="connsiteY5" fmla="*/ 0 h 11096"/>
              <a:gd name="connsiteX0" fmla="*/ 11032 w 27142"/>
              <a:gd name="connsiteY0" fmla="*/ 0 h 11096"/>
              <a:gd name="connsiteX1" fmla="*/ 27142 w 27142"/>
              <a:gd name="connsiteY1" fmla="*/ 4760 h 11096"/>
              <a:gd name="connsiteX2" fmla="*/ 23108 w 27142"/>
              <a:gd name="connsiteY2" fmla="*/ 6738 h 11096"/>
              <a:gd name="connsiteX3" fmla="*/ 15795 w 27142"/>
              <a:gd name="connsiteY3" fmla="*/ 10401 h 11096"/>
              <a:gd name="connsiteX4" fmla="*/ 0 w 27142"/>
              <a:gd name="connsiteY4" fmla="*/ 11096 h 11096"/>
              <a:gd name="connsiteX5" fmla="*/ 11032 w 27142"/>
              <a:gd name="connsiteY5" fmla="*/ 0 h 11096"/>
              <a:gd name="connsiteX0" fmla="*/ 11032 w 27142"/>
              <a:gd name="connsiteY0" fmla="*/ 0 h 20953"/>
              <a:gd name="connsiteX1" fmla="*/ 27142 w 27142"/>
              <a:gd name="connsiteY1" fmla="*/ 4760 h 20953"/>
              <a:gd name="connsiteX2" fmla="*/ 23108 w 27142"/>
              <a:gd name="connsiteY2" fmla="*/ 6738 h 20953"/>
              <a:gd name="connsiteX3" fmla="*/ 11583 w 27142"/>
              <a:gd name="connsiteY3" fmla="*/ 20953 h 20953"/>
              <a:gd name="connsiteX4" fmla="*/ 0 w 27142"/>
              <a:gd name="connsiteY4" fmla="*/ 11096 h 20953"/>
              <a:gd name="connsiteX5" fmla="*/ 11032 w 27142"/>
              <a:gd name="connsiteY5" fmla="*/ 0 h 20953"/>
              <a:gd name="connsiteX0" fmla="*/ 11032 w 27142"/>
              <a:gd name="connsiteY0" fmla="*/ 0 h 20953"/>
              <a:gd name="connsiteX1" fmla="*/ 27142 w 27142"/>
              <a:gd name="connsiteY1" fmla="*/ 4760 h 20953"/>
              <a:gd name="connsiteX2" fmla="*/ 27082 w 27142"/>
              <a:gd name="connsiteY2" fmla="*/ 18208 h 20953"/>
              <a:gd name="connsiteX3" fmla="*/ 11583 w 27142"/>
              <a:gd name="connsiteY3" fmla="*/ 20953 h 20953"/>
              <a:gd name="connsiteX4" fmla="*/ 0 w 27142"/>
              <a:gd name="connsiteY4" fmla="*/ 11096 h 20953"/>
              <a:gd name="connsiteX5" fmla="*/ 11032 w 27142"/>
              <a:gd name="connsiteY5" fmla="*/ 0 h 2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2" h="20953">
                <a:moveTo>
                  <a:pt x="11032" y="0"/>
                </a:moveTo>
                <a:lnTo>
                  <a:pt x="27142" y="4760"/>
                </a:lnTo>
                <a:cubicBezTo>
                  <a:pt x="27122" y="9243"/>
                  <a:pt x="27102" y="13725"/>
                  <a:pt x="27082" y="18208"/>
                </a:cubicBezTo>
                <a:lnTo>
                  <a:pt x="11583" y="20953"/>
                </a:lnTo>
                <a:lnTo>
                  <a:pt x="0" y="11096"/>
                </a:lnTo>
                <a:lnTo>
                  <a:pt x="11032" y="0"/>
                </a:lnTo>
                <a:close/>
              </a:path>
            </a:pathLst>
          </a:cu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47700" cy="6858000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720090"/>
            <a:ext cx="647700" cy="727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-1758472" y="4779906"/>
            <a:ext cx="411405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for your best </a:t>
            </a:r>
            <a:r>
              <a:rPr lang="en-US" altLang="ko-KR" sz="1600" kern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Nurdudle</a:t>
            </a:r>
            <a:endParaRPr lang="en-US" altLang="ko-KR" sz="16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9994E9-339D-4351-981A-6C5745C40952}"/>
              </a:ext>
            </a:extLst>
          </p:cNvPr>
          <p:cNvSpPr/>
          <p:nvPr/>
        </p:nvSpPr>
        <p:spPr>
          <a:xfrm>
            <a:off x="5523241" y="1495772"/>
            <a:ext cx="588683" cy="588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1FCDC12-89C3-4569-9751-EF1330B27137}"/>
              </a:ext>
            </a:extLst>
          </p:cNvPr>
          <p:cNvSpPr/>
          <p:nvPr/>
        </p:nvSpPr>
        <p:spPr>
          <a:xfrm>
            <a:off x="5606343" y="4937766"/>
            <a:ext cx="588683" cy="588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D551E0-3929-404A-A89E-15C4FAE14039}"/>
              </a:ext>
            </a:extLst>
          </p:cNvPr>
          <p:cNvSpPr/>
          <p:nvPr/>
        </p:nvSpPr>
        <p:spPr>
          <a:xfrm>
            <a:off x="8106691" y="2286417"/>
            <a:ext cx="588683" cy="588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77FCF51-4B25-4112-B31F-F1204B9ED85C}"/>
              </a:ext>
            </a:extLst>
          </p:cNvPr>
          <p:cNvSpPr/>
          <p:nvPr/>
        </p:nvSpPr>
        <p:spPr>
          <a:xfrm>
            <a:off x="3755692" y="3348398"/>
            <a:ext cx="588683" cy="588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DA97F6F-DFAD-4392-9FFE-524A2585FD4F}"/>
              </a:ext>
            </a:extLst>
          </p:cNvPr>
          <p:cNvSpPr/>
          <p:nvPr/>
        </p:nvSpPr>
        <p:spPr>
          <a:xfrm>
            <a:off x="5198522" y="1441712"/>
            <a:ext cx="72000" cy="72000"/>
          </a:xfrm>
          <a:prstGeom prst="ellipse">
            <a:avLst/>
          </a:prstGeom>
          <a:solidFill>
            <a:srgbClr val="93D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A6E031A-6946-48DC-81A5-FE8A237CAB91}"/>
              </a:ext>
            </a:extLst>
          </p:cNvPr>
          <p:cNvSpPr/>
          <p:nvPr/>
        </p:nvSpPr>
        <p:spPr>
          <a:xfrm>
            <a:off x="3447951" y="3376529"/>
            <a:ext cx="72000" cy="72000"/>
          </a:xfrm>
          <a:prstGeom prst="ellipse">
            <a:avLst/>
          </a:prstGeom>
          <a:solidFill>
            <a:srgbClr val="93D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9638CA8-9C2E-4B98-AE4C-A4D492E32C0E}"/>
              </a:ext>
            </a:extLst>
          </p:cNvPr>
          <p:cNvSpPr/>
          <p:nvPr/>
        </p:nvSpPr>
        <p:spPr>
          <a:xfrm>
            <a:off x="5321791" y="5297679"/>
            <a:ext cx="72000" cy="72000"/>
          </a:xfrm>
          <a:prstGeom prst="ellipse">
            <a:avLst/>
          </a:prstGeom>
          <a:solidFill>
            <a:srgbClr val="93D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9A6ABE-6BEB-420D-A11F-0F5E2DC46B82}"/>
              </a:ext>
            </a:extLst>
          </p:cNvPr>
          <p:cNvSpPr/>
          <p:nvPr/>
        </p:nvSpPr>
        <p:spPr>
          <a:xfrm>
            <a:off x="8790295" y="2142191"/>
            <a:ext cx="72000" cy="72000"/>
          </a:xfrm>
          <a:prstGeom prst="ellipse">
            <a:avLst/>
          </a:prstGeom>
          <a:solidFill>
            <a:srgbClr val="93D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80EA9B-D465-4128-A8C9-F5A06722577F}"/>
              </a:ext>
            </a:extLst>
          </p:cNvPr>
          <p:cNvGrpSpPr/>
          <p:nvPr/>
        </p:nvGrpSpPr>
        <p:grpSpPr>
          <a:xfrm>
            <a:off x="5804379" y="3310107"/>
            <a:ext cx="1264676" cy="486536"/>
            <a:chOff x="5706838" y="3732440"/>
            <a:chExt cx="908752" cy="36308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D04A393-E0EA-4D99-ABB9-A39F0C4F9144}"/>
                </a:ext>
              </a:extLst>
            </p:cNvPr>
            <p:cNvSpPr/>
            <p:nvPr/>
          </p:nvSpPr>
          <p:spPr>
            <a:xfrm>
              <a:off x="5706838" y="3732440"/>
              <a:ext cx="363085" cy="363085"/>
            </a:xfrm>
            <a:prstGeom prst="ellipse">
              <a:avLst/>
            </a:prstGeom>
            <a:solidFill>
              <a:srgbClr val="FE61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8CFCB9-214B-4435-8FC4-0EF9122A6E65}"/>
                </a:ext>
              </a:extLst>
            </p:cNvPr>
            <p:cNvSpPr/>
            <p:nvPr/>
          </p:nvSpPr>
          <p:spPr>
            <a:xfrm>
              <a:off x="5779384" y="3776172"/>
              <a:ext cx="836206" cy="2756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  TEAM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C638D6-F6C9-486A-832C-5F5E346B5883}"/>
              </a:ext>
            </a:extLst>
          </p:cNvPr>
          <p:cNvSpPr/>
          <p:nvPr/>
        </p:nvSpPr>
        <p:spPr>
          <a:xfrm>
            <a:off x="1145574" y="1194431"/>
            <a:ext cx="3735511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팀장 박은혜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주축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CNN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모델링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EDA, 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 페이지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보조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건강정보서비스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발표 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3E950F-7999-43FC-A5ED-E9A1B3EB08E0}"/>
              </a:ext>
            </a:extLst>
          </p:cNvPr>
          <p:cNvSpPr/>
          <p:nvPr/>
        </p:nvSpPr>
        <p:spPr>
          <a:xfrm>
            <a:off x="744042" y="3491767"/>
            <a:ext cx="3011650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서한희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주축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CNN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모델 학습 및 조정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건강정보데이터 수집 및 추천 제품 정보 수집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발표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740AD6A-25C4-4BEA-93B6-1E827BF8E34B}"/>
              </a:ext>
            </a:extLst>
          </p:cNvPr>
          <p:cNvGrpSpPr/>
          <p:nvPr/>
        </p:nvGrpSpPr>
        <p:grpSpPr>
          <a:xfrm>
            <a:off x="216765" y="941166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B7235A43-77EF-40E3-939A-E17BE1D78899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38">
              <a:extLst>
                <a:ext uri="{FF2B5EF4-FFF2-40B4-BE49-F238E27FC236}">
                  <a16:creationId xmlns:a16="http://schemas.microsoft.com/office/drawing/2014/main" id="{42B0D1C4-F6B1-447F-83AA-A9B80D509186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모서리가 둥근 직사각형 39">
              <a:extLst>
                <a:ext uri="{FF2B5EF4-FFF2-40B4-BE49-F238E27FC236}">
                  <a16:creationId xmlns:a16="http://schemas.microsoft.com/office/drawing/2014/main" id="{13E6A656-CD6A-4CB6-93D3-11BD769DBFB8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모서리가 둥근 직사각형 40">
              <a:extLst>
                <a:ext uri="{FF2B5EF4-FFF2-40B4-BE49-F238E27FC236}">
                  <a16:creationId xmlns:a16="http://schemas.microsoft.com/office/drawing/2014/main" id="{8B326929-27FB-49AD-BE14-480B66FA506C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8A3987DB-A517-41BB-A5F0-9A9BB015CF1A}"/>
              </a:ext>
            </a:extLst>
          </p:cNvPr>
          <p:cNvSpPr/>
          <p:nvPr/>
        </p:nvSpPr>
        <p:spPr>
          <a:xfrm>
            <a:off x="8106692" y="4520563"/>
            <a:ext cx="588683" cy="588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15D8C6-3BE6-456D-9CA7-788B5A43E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9" y="156877"/>
            <a:ext cx="2328669" cy="72770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EBFC118B-D8F7-42AD-8D50-AF2A3C6EC7B0}"/>
              </a:ext>
            </a:extLst>
          </p:cNvPr>
          <p:cNvSpPr/>
          <p:nvPr/>
        </p:nvSpPr>
        <p:spPr>
          <a:xfrm>
            <a:off x="1293271" y="5168047"/>
            <a:ext cx="3735512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원태찬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주축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모델링 및 인사이트 도출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메인페이지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 분류 페이지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보조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CNN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모델링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0690BC3-6579-457C-88A0-5F4081B96780}"/>
              </a:ext>
            </a:extLst>
          </p:cNvPr>
          <p:cNvSpPr/>
          <p:nvPr/>
        </p:nvSpPr>
        <p:spPr>
          <a:xfrm>
            <a:off x="8906046" y="4518617"/>
            <a:ext cx="72000" cy="72000"/>
          </a:xfrm>
          <a:prstGeom prst="ellipse">
            <a:avLst/>
          </a:prstGeom>
          <a:solidFill>
            <a:srgbClr val="93D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D5E67A-FCAB-43A1-AE14-797E353CC0FF}"/>
              </a:ext>
            </a:extLst>
          </p:cNvPr>
          <p:cNvSpPr txBox="1"/>
          <p:nvPr/>
        </p:nvSpPr>
        <p:spPr>
          <a:xfrm>
            <a:off x="2884807" y="435423"/>
            <a:ext cx="2806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Organization</a:t>
            </a:r>
            <a:r>
              <a:rPr lang="ko-KR" altLang="en-US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Chart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5D0CD1-D4AA-4500-98AB-1FD91B1D3FEF}"/>
              </a:ext>
            </a:extLst>
          </p:cNvPr>
          <p:cNvGrpSpPr/>
          <p:nvPr/>
        </p:nvGrpSpPr>
        <p:grpSpPr>
          <a:xfrm rot="5400000">
            <a:off x="-165638" y="1630541"/>
            <a:ext cx="980443" cy="642698"/>
            <a:chOff x="5656659" y="3162300"/>
            <a:chExt cx="878682" cy="533400"/>
          </a:xfrm>
        </p:grpSpPr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242FED91-632C-4D7D-B32D-6557CADA4F98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>
              <a:extLst>
                <a:ext uri="{FF2B5EF4-FFF2-40B4-BE49-F238E27FC236}">
                  <a16:creationId xmlns:a16="http://schemas.microsoft.com/office/drawing/2014/main" id="{06EB60F7-BD0C-4A71-A62B-F17C2833D89F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>
              <a:extLst>
                <a:ext uri="{FF2B5EF4-FFF2-40B4-BE49-F238E27FC236}">
                  <a16:creationId xmlns:a16="http://schemas.microsoft.com/office/drawing/2014/main" id="{B5E05390-F01D-4D7F-9B6E-34D37B1B284B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24AD1D7-2DB5-4202-B614-46F0532A1783}"/>
              </a:ext>
            </a:extLst>
          </p:cNvPr>
          <p:cNvSpPr/>
          <p:nvPr/>
        </p:nvSpPr>
        <p:spPr>
          <a:xfrm>
            <a:off x="9091690" y="4501234"/>
            <a:ext cx="3271759" cy="890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조유경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주축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CNN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모델링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EDA, PPT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보조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전처리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B3C453-C6C6-4179-8B25-49D513B640F2}"/>
              </a:ext>
            </a:extLst>
          </p:cNvPr>
          <p:cNvSpPr/>
          <p:nvPr/>
        </p:nvSpPr>
        <p:spPr>
          <a:xfrm>
            <a:off x="3834572" y="3429000"/>
            <a:ext cx="432097" cy="432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6E8003-492D-4FA3-9F82-A3755229ECDF}"/>
              </a:ext>
            </a:extLst>
          </p:cNvPr>
          <p:cNvSpPr/>
          <p:nvPr/>
        </p:nvSpPr>
        <p:spPr>
          <a:xfrm>
            <a:off x="5691210" y="5015612"/>
            <a:ext cx="432097" cy="432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7BB0FC3-70A9-4742-A844-C3CF43E3698B}"/>
              </a:ext>
            </a:extLst>
          </p:cNvPr>
          <p:cNvSpPr/>
          <p:nvPr/>
        </p:nvSpPr>
        <p:spPr>
          <a:xfrm>
            <a:off x="8189620" y="4607934"/>
            <a:ext cx="432097" cy="432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3A388F3-6F19-4B23-AFEE-33E0DFD607FB}"/>
              </a:ext>
            </a:extLst>
          </p:cNvPr>
          <p:cNvSpPr/>
          <p:nvPr/>
        </p:nvSpPr>
        <p:spPr>
          <a:xfrm>
            <a:off x="5605693" y="1583143"/>
            <a:ext cx="432097" cy="432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03F9174-010B-4669-B78C-B04E92FA4F61}"/>
              </a:ext>
            </a:extLst>
          </p:cNvPr>
          <p:cNvSpPr/>
          <p:nvPr/>
        </p:nvSpPr>
        <p:spPr>
          <a:xfrm>
            <a:off x="8194508" y="2368915"/>
            <a:ext cx="432097" cy="4329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62B4B43-E992-4F2E-8BE6-31CD6EA75210}"/>
              </a:ext>
            </a:extLst>
          </p:cNvPr>
          <p:cNvSpPr/>
          <p:nvPr/>
        </p:nvSpPr>
        <p:spPr>
          <a:xfrm>
            <a:off x="9051321" y="2028267"/>
            <a:ext cx="3271759" cy="1144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송하빈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주축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CNN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모델링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통계페이지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건강정보페이지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12236F"/>
                </a:solidFill>
              </a:rPr>
              <a:t>보조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5AF0365-449A-4CA9-B2ED-85AC5504E70E}"/>
              </a:ext>
            </a:extLst>
          </p:cNvPr>
          <p:cNvGrpSpPr/>
          <p:nvPr/>
        </p:nvGrpSpPr>
        <p:grpSpPr>
          <a:xfrm rot="16200000">
            <a:off x="-165490" y="6068211"/>
            <a:ext cx="980443" cy="642698"/>
            <a:chOff x="5656659" y="3162300"/>
            <a:chExt cx="878682" cy="533400"/>
          </a:xfrm>
        </p:grpSpPr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id="{0CDB21A8-D7F0-4450-ACCF-39630BD6B3C0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>
              <a:extLst>
                <a:ext uri="{FF2B5EF4-FFF2-40B4-BE49-F238E27FC236}">
                  <a16:creationId xmlns:a16="http://schemas.microsoft.com/office/drawing/2014/main" id="{D15B420B-DB39-4810-8BEB-F4F1A5ACB3FF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>
              <a:extLst>
                <a:ext uri="{FF2B5EF4-FFF2-40B4-BE49-F238E27FC236}">
                  <a16:creationId xmlns:a16="http://schemas.microsoft.com/office/drawing/2014/main" id="{F4A2D4A2-253E-483B-864F-86B8C05F415E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원호 45">
            <a:extLst>
              <a:ext uri="{FF2B5EF4-FFF2-40B4-BE49-F238E27FC236}">
                <a16:creationId xmlns:a16="http://schemas.microsoft.com/office/drawing/2014/main" id="{720E86E8-7A7B-4E44-AAA0-010E0DC35BEA}"/>
              </a:ext>
            </a:extLst>
          </p:cNvPr>
          <p:cNvSpPr/>
          <p:nvPr/>
        </p:nvSpPr>
        <p:spPr>
          <a:xfrm flipH="1">
            <a:off x="6191953" y="3101273"/>
            <a:ext cx="908437" cy="904202"/>
          </a:xfrm>
          <a:prstGeom prst="arc">
            <a:avLst>
              <a:gd name="adj1" fmla="val 1833054"/>
              <a:gd name="adj2" fmla="val 19893891"/>
            </a:avLst>
          </a:prstGeom>
          <a:ln w="15875">
            <a:solidFill>
              <a:srgbClr val="FE615C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3D3629-DFC1-45AF-9D89-AF67ADAE646A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C646D0-7BDA-4925-913E-1BE3C6A24C14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70A3FBD-8F4A-4E69-B05E-502FEB6E5D1F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50" name="모서리가 둥근 직사각형 37">
              <a:extLst>
                <a:ext uri="{FF2B5EF4-FFF2-40B4-BE49-F238E27FC236}">
                  <a16:creationId xmlns:a16="http://schemas.microsoft.com/office/drawing/2014/main" id="{FAFAF880-2D19-4F78-A95A-462FEFF60DF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E8CBC784-4AA9-465C-B107-00FDE25BC73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39">
              <a:extLst>
                <a:ext uri="{FF2B5EF4-FFF2-40B4-BE49-F238E27FC236}">
                  <a16:creationId xmlns:a16="http://schemas.microsoft.com/office/drawing/2014/main" id="{D66F529F-3A4B-494C-9633-B47E9D1446F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40">
              <a:extLst>
                <a:ext uri="{FF2B5EF4-FFF2-40B4-BE49-F238E27FC236}">
                  <a16:creationId xmlns:a16="http://schemas.microsoft.com/office/drawing/2014/main" id="{C025DCAC-456A-43FD-90E9-17EB67472156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B7298D-58A3-4243-9788-AB363DC48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711106-0B57-4940-94B0-EA457CAF8BBF}"/>
              </a:ext>
            </a:extLst>
          </p:cNvPr>
          <p:cNvGrpSpPr/>
          <p:nvPr/>
        </p:nvGrpSpPr>
        <p:grpSpPr>
          <a:xfrm>
            <a:off x="7589402" y="1725424"/>
            <a:ext cx="4083421" cy="5192350"/>
            <a:chOff x="6000524" y="352425"/>
            <a:chExt cx="4707937" cy="598646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062F6B3-E259-4F77-9464-526ECA696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344" t="2907"/>
            <a:stretch/>
          </p:blipFill>
          <p:spPr>
            <a:xfrm>
              <a:off x="7667625" y="352425"/>
              <a:ext cx="3040836" cy="5986466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D83818C-B6F3-439B-9A2E-5932D5C52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907" r="75518"/>
            <a:stretch/>
          </p:blipFill>
          <p:spPr>
            <a:xfrm>
              <a:off x="6000524" y="352425"/>
              <a:ext cx="1667101" cy="598646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A34D172-2445-435C-8345-4D791698DEFB}"/>
              </a:ext>
            </a:extLst>
          </p:cNvPr>
          <p:cNvGrpSpPr/>
          <p:nvPr/>
        </p:nvGrpSpPr>
        <p:grpSpPr>
          <a:xfrm>
            <a:off x="1358899" y="3959092"/>
            <a:ext cx="5023375" cy="3005141"/>
            <a:chOff x="1478511" y="3796787"/>
            <a:chExt cx="4249365" cy="2542104"/>
          </a:xfrm>
        </p:grpSpPr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0494D6B-F884-4EDB-B5CF-958053DA6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0645" t="13573"/>
            <a:stretch/>
          </p:blipFill>
          <p:spPr>
            <a:xfrm>
              <a:off x="3362325" y="3796787"/>
              <a:ext cx="2365551" cy="254210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CE0F485-F923-411B-BF3C-8180CE7B7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3573" r="68660"/>
            <a:stretch/>
          </p:blipFill>
          <p:spPr>
            <a:xfrm>
              <a:off x="1478511" y="3796787"/>
              <a:ext cx="1883814" cy="254210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54B43A-EFCD-4C6E-A4D9-B008AB773EED}"/>
              </a:ext>
            </a:extLst>
          </p:cNvPr>
          <p:cNvSpPr txBox="1"/>
          <p:nvPr/>
        </p:nvSpPr>
        <p:spPr>
          <a:xfrm>
            <a:off x="1422667" y="3584117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 구조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(json)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470C74-3F43-4B02-A90D-B55D78B29136}"/>
              </a:ext>
            </a:extLst>
          </p:cNvPr>
          <p:cNvSpPr txBox="1"/>
          <p:nvPr/>
        </p:nvSpPr>
        <p:spPr>
          <a:xfrm>
            <a:off x="8483139" y="1423060"/>
            <a:ext cx="2032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파일 구조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(json)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부제목 2">
            <a:extLst>
              <a:ext uri="{FF2B5EF4-FFF2-40B4-BE49-F238E27FC236}">
                <a16:creationId xmlns:a16="http://schemas.microsoft.com/office/drawing/2014/main" id="{3AD3FEB5-61EC-4070-8B85-A1A93628657A}"/>
              </a:ext>
            </a:extLst>
          </p:cNvPr>
          <p:cNvSpPr txBox="1">
            <a:spLocks/>
          </p:cNvSpPr>
          <p:nvPr/>
        </p:nvSpPr>
        <p:spPr>
          <a:xfrm>
            <a:off x="1503557" y="1614115"/>
            <a:ext cx="1445958" cy="4085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출처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>
              <a:buNone/>
            </a:pP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7D8A35-E98D-4F5E-9BEE-F8100D1FAD9F}"/>
              </a:ext>
            </a:extLst>
          </p:cNvPr>
          <p:cNvSpPr txBox="1"/>
          <p:nvPr/>
        </p:nvSpPr>
        <p:spPr>
          <a:xfrm>
            <a:off x="1510475" y="2398110"/>
            <a:ext cx="6099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구성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grpSp>
        <p:nvGrpSpPr>
          <p:cNvPr id="59" name="Group 11">
            <a:extLst>
              <a:ext uri="{FF2B5EF4-FFF2-40B4-BE49-F238E27FC236}">
                <a16:creationId xmlns:a16="http://schemas.microsoft.com/office/drawing/2014/main" id="{1195F255-A8DD-4663-95BF-04F66C4EE043}"/>
              </a:ext>
            </a:extLst>
          </p:cNvPr>
          <p:cNvGrpSpPr/>
          <p:nvPr/>
        </p:nvGrpSpPr>
        <p:grpSpPr>
          <a:xfrm>
            <a:off x="930006" y="1680470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AD63E4F3-15E3-44DB-AFEE-556ADEA0380D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4E0BB63D-C13F-4121-868E-20D1DD9258D0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2" name="Oval 14">
              <a:extLst>
                <a:ext uri="{FF2B5EF4-FFF2-40B4-BE49-F238E27FC236}">
                  <a16:creationId xmlns:a16="http://schemas.microsoft.com/office/drawing/2014/main" id="{CC8F45A2-F712-4D65-A7D1-FD65BA1E9C13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63" name="Group 11">
            <a:extLst>
              <a:ext uri="{FF2B5EF4-FFF2-40B4-BE49-F238E27FC236}">
                <a16:creationId xmlns:a16="http://schemas.microsoft.com/office/drawing/2014/main" id="{6A13B33A-F8D6-4EE3-9829-A3434CDCA364}"/>
              </a:ext>
            </a:extLst>
          </p:cNvPr>
          <p:cNvGrpSpPr/>
          <p:nvPr/>
        </p:nvGrpSpPr>
        <p:grpSpPr>
          <a:xfrm>
            <a:off x="7916786" y="147427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5BC6A512-762D-4441-AC51-58BBA03678D4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5" name="Oval 13">
              <a:extLst>
                <a:ext uri="{FF2B5EF4-FFF2-40B4-BE49-F238E27FC236}">
                  <a16:creationId xmlns:a16="http://schemas.microsoft.com/office/drawing/2014/main" id="{4A8DD337-F5B9-4C8E-9955-ED0E109A46DF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6" name="Oval 14">
              <a:extLst>
                <a:ext uri="{FF2B5EF4-FFF2-40B4-BE49-F238E27FC236}">
                  <a16:creationId xmlns:a16="http://schemas.microsoft.com/office/drawing/2014/main" id="{8A54F6BA-56BE-41EF-9B67-7F2969C343E3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60362B2-B596-47AF-A5F6-A52355D0ACDE}"/>
              </a:ext>
            </a:extLst>
          </p:cNvPr>
          <p:cNvSpPr txBox="1"/>
          <p:nvPr/>
        </p:nvSpPr>
        <p:spPr>
          <a:xfrm>
            <a:off x="1503427" y="1909568"/>
            <a:ext cx="6704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허브 웹사이트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(aihub.or.kr)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개방 데이터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헬스케어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유형별 두피 이미지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8" name="Group 11">
            <a:extLst>
              <a:ext uri="{FF2B5EF4-FFF2-40B4-BE49-F238E27FC236}">
                <a16:creationId xmlns:a16="http://schemas.microsoft.com/office/drawing/2014/main" id="{6415CBE4-B6A8-439A-8F3C-F5978091DBA9}"/>
              </a:ext>
            </a:extLst>
          </p:cNvPr>
          <p:cNvGrpSpPr/>
          <p:nvPr/>
        </p:nvGrpSpPr>
        <p:grpSpPr>
          <a:xfrm>
            <a:off x="930662" y="3652971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9" name="Oval 12">
              <a:extLst>
                <a:ext uri="{FF2B5EF4-FFF2-40B4-BE49-F238E27FC236}">
                  <a16:creationId xmlns:a16="http://schemas.microsoft.com/office/drawing/2014/main" id="{26EE60E2-8A5D-491B-B77F-2226ECF65CA5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ABC67185-0304-4107-92E8-DAC00B9D6E89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71" name="Oval 14">
              <a:extLst>
                <a:ext uri="{FF2B5EF4-FFF2-40B4-BE49-F238E27FC236}">
                  <a16:creationId xmlns:a16="http://schemas.microsoft.com/office/drawing/2014/main" id="{79E3AD5D-0145-4030-9C77-8664D78A9FD1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grpSp>
        <p:nvGrpSpPr>
          <p:cNvPr id="72" name="Group 11">
            <a:extLst>
              <a:ext uri="{FF2B5EF4-FFF2-40B4-BE49-F238E27FC236}">
                <a16:creationId xmlns:a16="http://schemas.microsoft.com/office/drawing/2014/main" id="{4675CD57-178F-4488-92C3-9F380590AEF7}"/>
              </a:ext>
            </a:extLst>
          </p:cNvPr>
          <p:cNvGrpSpPr/>
          <p:nvPr/>
        </p:nvGrpSpPr>
        <p:grpSpPr>
          <a:xfrm>
            <a:off x="930006" y="2511239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1C2F6B6F-CB16-40F8-9487-CE5BC1127B63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A0E3C41B-F285-46F8-9802-7157C9E937B2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75" name="Oval 14">
              <a:extLst>
                <a:ext uri="{FF2B5EF4-FFF2-40B4-BE49-F238E27FC236}">
                  <a16:creationId xmlns:a16="http://schemas.microsoft.com/office/drawing/2014/main" id="{4CC4FE52-64EF-4174-B983-2AE63EA926D1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84314B7-8685-4F47-843C-DB12C97D0593}"/>
              </a:ext>
            </a:extLst>
          </p:cNvPr>
          <p:cNvSpPr txBox="1"/>
          <p:nvPr/>
        </p:nvSpPr>
        <p:spPr>
          <a:xfrm>
            <a:off x="2753553" y="2345559"/>
            <a:ext cx="297298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전문 진단기기로 촬영한 두피 이미지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두피 증상 데이터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 데이터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설문조사 데이터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한쪽 모서리가 둥근 사각형 5">
            <a:extLst>
              <a:ext uri="{FF2B5EF4-FFF2-40B4-BE49-F238E27FC236}">
                <a16:creationId xmlns:a16="http://schemas.microsoft.com/office/drawing/2014/main" id="{8846C073-7AB9-44F3-B5B1-B766F7F86B82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과정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8" name="자유형 32">
            <a:extLst>
              <a:ext uri="{FF2B5EF4-FFF2-40B4-BE49-F238E27FC236}">
                <a16:creationId xmlns:a16="http://schemas.microsoft.com/office/drawing/2014/main" id="{CF5CDCDC-0A6A-4379-A62C-2E31B9BE6959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D551DC1F-39E8-49C5-B578-907766667918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7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2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4745380" y="2049915"/>
            <a:ext cx="2704635" cy="7213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두피 증상에 대한 중증도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45380" y="2049915"/>
            <a:ext cx="548420" cy="51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41516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두피 이미지 촬영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1515" y="2999485"/>
            <a:ext cx="2704635" cy="30730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041516" y="2049915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430194" y="2049915"/>
            <a:ext cx="2704635" cy="721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st="1397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</a:rPr>
              <a:t>두피유형 분류하는 라벨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430194" y="2049915"/>
            <a:ext cx="548420" cy="51935"/>
          </a:xfrm>
          <a:prstGeom prst="rect">
            <a:avLst/>
          </a:prstGeom>
          <a:solidFill>
            <a:srgbClr val="30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8430194" y="2999485"/>
            <a:ext cx="2704635" cy="3073069"/>
          </a:xfrm>
          <a:prstGeom prst="rect">
            <a:avLst/>
          </a:prstGeom>
          <a:solidFill>
            <a:schemeClr val="bg2"/>
          </a:solidFill>
          <a:ln>
            <a:solidFill>
              <a:srgbClr val="01BCB5"/>
            </a:solidFill>
            <a:prstDash val="dash"/>
          </a:ln>
          <a:effectLst>
            <a:outerShdw blurRad="457200" dist="5334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321730-7BF4-4FD8-AE00-08603EA198C3}"/>
              </a:ext>
            </a:extLst>
          </p:cNvPr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16" name="자유형 32">
            <a:extLst>
              <a:ext uri="{FF2B5EF4-FFF2-40B4-BE49-F238E27FC236}">
                <a16:creationId xmlns:a16="http://schemas.microsoft.com/office/drawing/2014/main" id="{D0027F22-8D47-4929-A14D-FBEB8835EAF8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E39708-D621-4E9D-A213-3AFF832C457D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EF4EEF-2DBB-4B3E-BCD2-B5D66C2F2CCD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EF887D28-F3BA-427A-8485-2CCC61ADD3AC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id="{A6C65E83-B402-4BB1-8E7A-7F130191ACBE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id="{1A49607C-6240-48C4-9BBF-07F3E4832B48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3D6E9EC-C36C-4EE4-8CF1-69FD6A2A247F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26" name="모서리가 둥근 직사각형 37">
              <a:extLst>
                <a:ext uri="{FF2B5EF4-FFF2-40B4-BE49-F238E27FC236}">
                  <a16:creationId xmlns:a16="http://schemas.microsoft.com/office/drawing/2014/main" id="{6164AF33-1C59-4AE8-8126-5687121D36F5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38">
              <a:extLst>
                <a:ext uri="{FF2B5EF4-FFF2-40B4-BE49-F238E27FC236}">
                  <a16:creationId xmlns:a16="http://schemas.microsoft.com/office/drawing/2014/main" id="{6A81C238-25AE-4ED8-83D5-2DF19CCD4966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39">
              <a:extLst>
                <a:ext uri="{FF2B5EF4-FFF2-40B4-BE49-F238E27FC236}">
                  <a16:creationId xmlns:a16="http://schemas.microsoft.com/office/drawing/2014/main" id="{EC2856CC-3D0A-4CB0-B922-CEAB67E83E2C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40">
              <a:extLst>
                <a:ext uri="{FF2B5EF4-FFF2-40B4-BE49-F238E27FC236}">
                  <a16:creationId xmlns:a16="http://schemas.microsoft.com/office/drawing/2014/main" id="{BF6A9868-2E7B-4861-94CF-8688EB04BD1C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B641E1F7-4EEF-45F5-A669-FE8D0D2B0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sp>
        <p:nvSpPr>
          <p:cNvPr id="31" name="한쪽 모서리가 둥근 사각형 5">
            <a:extLst>
              <a:ext uri="{FF2B5EF4-FFF2-40B4-BE49-F238E27FC236}">
                <a16:creationId xmlns:a16="http://schemas.microsoft.com/office/drawing/2014/main" id="{10B2C683-00B8-4377-9CF0-ECE32E330E9A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과정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0A34E2-6FB7-4A86-A334-71CF6D706038}"/>
              </a:ext>
            </a:extLst>
          </p:cNvPr>
          <p:cNvSpPr/>
          <p:nvPr/>
        </p:nvSpPr>
        <p:spPr>
          <a:xfrm>
            <a:off x="4745379" y="2999485"/>
            <a:ext cx="2704635" cy="14999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1651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lvl="0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14F107-47DB-4B40-935E-51AFF8594D1C}"/>
              </a:ext>
            </a:extLst>
          </p:cNvPr>
          <p:cNvSpPr/>
          <p:nvPr/>
        </p:nvSpPr>
        <p:spPr>
          <a:xfrm>
            <a:off x="4745379" y="4601028"/>
            <a:ext cx="2704635" cy="1471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dist="304800" dir="5400000" sx="86000" sy="8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E59B77-C737-400F-A8C2-65560A6FBD8D}"/>
              </a:ext>
            </a:extLst>
          </p:cNvPr>
          <p:cNvSpPr/>
          <p:nvPr/>
        </p:nvSpPr>
        <p:spPr>
          <a:xfrm>
            <a:off x="1686840" y="3755757"/>
            <a:ext cx="1742159" cy="1435367"/>
          </a:xfrm>
          <a:prstGeom prst="rect">
            <a:avLst/>
          </a:prstGeom>
          <a:noFill/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73EAC0B-DE38-484D-AD88-7862AE931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78" y="3627582"/>
            <a:ext cx="1968917" cy="147668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0F075C-2C77-476E-BB3C-DC030D9999CB}"/>
              </a:ext>
            </a:extLst>
          </p:cNvPr>
          <p:cNvSpPr/>
          <p:nvPr/>
        </p:nvSpPr>
        <p:spPr>
          <a:xfrm>
            <a:off x="4880948" y="3206187"/>
            <a:ext cx="2810512" cy="10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1" dirty="0">
                <a:solidFill>
                  <a:srgbClr val="FE615C"/>
                </a:solidFill>
              </a:rPr>
              <a:t>두피 증상 </a:t>
            </a:r>
            <a:r>
              <a:rPr lang="en-US" altLang="ko-KR" sz="1100" b="1" i="1" dirty="0">
                <a:solidFill>
                  <a:srgbClr val="FE615C"/>
                </a:solidFill>
              </a:rPr>
              <a:t>6</a:t>
            </a:r>
            <a:r>
              <a:rPr lang="ko-KR" altLang="en-US" sz="1100" b="1" i="1" dirty="0">
                <a:solidFill>
                  <a:srgbClr val="FE615C"/>
                </a:solidFill>
              </a:rPr>
              <a:t>가지 </a:t>
            </a:r>
            <a:r>
              <a:rPr lang="en-US" altLang="ko-KR" sz="1100" b="1" i="1" dirty="0">
                <a:solidFill>
                  <a:srgbClr val="FE615C"/>
                </a:solidFill>
              </a:rPr>
              <a:t>: </a:t>
            </a:r>
          </a:p>
          <a:p>
            <a:pPr marL="228600" indent="-228600">
              <a:lnSpc>
                <a:spcPct val="150000"/>
              </a:lnSpc>
              <a:buAutoNum type="alphaLcPeriod"/>
            </a:pPr>
            <a:r>
              <a:rPr lang="ko-KR" altLang="en-US" sz="1100" b="1" dirty="0" err="1">
                <a:solidFill>
                  <a:schemeClr val="tx2"/>
                </a:solidFill>
              </a:rPr>
              <a:t>미세각질</a:t>
            </a:r>
            <a:r>
              <a:rPr lang="en-US" altLang="ko-KR" sz="1100" b="1" dirty="0">
                <a:solidFill>
                  <a:schemeClr val="tx2"/>
                </a:solidFill>
              </a:rPr>
              <a:t>          b. </a:t>
            </a:r>
            <a:r>
              <a:rPr lang="ko-KR" altLang="en-US" sz="1100" b="1" dirty="0">
                <a:solidFill>
                  <a:schemeClr val="tx2"/>
                </a:solidFill>
              </a:rPr>
              <a:t>피지과다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c. </a:t>
            </a:r>
            <a:r>
              <a:rPr lang="ko-KR" altLang="en-US" sz="1100" b="1" dirty="0" err="1">
                <a:solidFill>
                  <a:schemeClr val="tx2"/>
                </a:solidFill>
              </a:rPr>
              <a:t>모낭사이홍반</a:t>
            </a:r>
            <a:r>
              <a:rPr lang="en-US" altLang="ko-KR" sz="1100" b="1" dirty="0">
                <a:solidFill>
                  <a:schemeClr val="tx2"/>
                </a:solidFill>
              </a:rPr>
              <a:t>      d. </a:t>
            </a:r>
            <a:r>
              <a:rPr lang="ko-KR" altLang="en-US" sz="1100" b="1" dirty="0" err="1">
                <a:solidFill>
                  <a:schemeClr val="tx2"/>
                </a:solidFill>
              </a:rPr>
              <a:t>모낭홍반</a:t>
            </a:r>
            <a:r>
              <a:rPr lang="en-US" altLang="ko-KR" sz="1100" b="1" dirty="0">
                <a:solidFill>
                  <a:schemeClr val="tx2"/>
                </a:solidFill>
              </a:rPr>
              <a:t>/</a:t>
            </a:r>
            <a:r>
              <a:rPr lang="ko-KR" altLang="en-US" sz="1100" b="1" dirty="0">
                <a:solidFill>
                  <a:schemeClr val="tx2"/>
                </a:solidFill>
              </a:rPr>
              <a:t>농포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e. </a:t>
            </a:r>
            <a:r>
              <a:rPr lang="ko-KR" altLang="en-US" sz="1100" b="1" dirty="0">
                <a:solidFill>
                  <a:schemeClr val="tx2"/>
                </a:solidFill>
              </a:rPr>
              <a:t>비듬                 </a:t>
            </a:r>
            <a:r>
              <a:rPr lang="en-US" altLang="ko-KR" sz="1100" b="1" dirty="0">
                <a:solidFill>
                  <a:schemeClr val="tx2"/>
                </a:solidFill>
              </a:rPr>
              <a:t>f. </a:t>
            </a:r>
            <a:r>
              <a:rPr lang="ko-KR" altLang="en-US" sz="1100" b="1" dirty="0">
                <a:solidFill>
                  <a:schemeClr val="tx2"/>
                </a:solidFill>
              </a:rPr>
              <a:t>탈모</a:t>
            </a:r>
            <a:endParaRPr lang="en-US" altLang="ko-KR" sz="1100" b="1" dirty="0">
              <a:solidFill>
                <a:schemeClr val="tx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7CFC6C-922E-483E-BF79-F3A6EE65E090}"/>
              </a:ext>
            </a:extLst>
          </p:cNvPr>
          <p:cNvSpPr/>
          <p:nvPr/>
        </p:nvSpPr>
        <p:spPr>
          <a:xfrm>
            <a:off x="4880948" y="4734322"/>
            <a:ext cx="2319952" cy="124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1" dirty="0">
                <a:solidFill>
                  <a:srgbClr val="FE615C"/>
                </a:solidFill>
              </a:rPr>
              <a:t>중증도 </a:t>
            </a:r>
            <a:r>
              <a:rPr lang="en-US" altLang="ko-KR" sz="1100" b="1" i="1" dirty="0">
                <a:solidFill>
                  <a:srgbClr val="FE615C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2"/>
                </a:solidFill>
              </a:rPr>
              <a:t>가</a:t>
            </a:r>
            <a:r>
              <a:rPr lang="en-US" altLang="ko-KR" sz="1100" b="1" dirty="0">
                <a:solidFill>
                  <a:schemeClr val="tx2"/>
                </a:solidFill>
              </a:rPr>
              <a:t>. </a:t>
            </a:r>
            <a:r>
              <a:rPr lang="ko-KR" altLang="en-US" sz="1100" b="1" dirty="0">
                <a:solidFill>
                  <a:schemeClr val="tx2"/>
                </a:solidFill>
              </a:rPr>
              <a:t>양호 </a:t>
            </a:r>
            <a:r>
              <a:rPr lang="en-US" altLang="ko-KR" sz="1100" b="1" dirty="0">
                <a:solidFill>
                  <a:schemeClr val="tx2"/>
                </a:solidFill>
              </a:rPr>
              <a:t>(0)           </a:t>
            </a:r>
            <a:r>
              <a:rPr lang="ko-KR" altLang="en-US" sz="1100" b="1" dirty="0">
                <a:solidFill>
                  <a:schemeClr val="tx2"/>
                </a:solidFill>
              </a:rPr>
              <a:t>나</a:t>
            </a:r>
            <a:r>
              <a:rPr lang="en-US" altLang="ko-KR" sz="1100" b="1" dirty="0">
                <a:solidFill>
                  <a:schemeClr val="tx2"/>
                </a:solidFill>
              </a:rPr>
              <a:t>. </a:t>
            </a:r>
            <a:r>
              <a:rPr lang="ko-KR" altLang="en-US" sz="1100" b="1" dirty="0">
                <a:solidFill>
                  <a:schemeClr val="tx2"/>
                </a:solidFill>
              </a:rPr>
              <a:t>경증 </a:t>
            </a:r>
            <a:r>
              <a:rPr lang="en-US" altLang="ko-KR" sz="1100" b="1" dirty="0">
                <a:solidFill>
                  <a:schemeClr val="tx2"/>
                </a:solidFill>
              </a:rPr>
              <a:t>(1)    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2"/>
                </a:solidFill>
              </a:rPr>
              <a:t>다</a:t>
            </a:r>
            <a:r>
              <a:rPr lang="en-US" altLang="ko-KR" sz="1100" b="1" dirty="0">
                <a:solidFill>
                  <a:schemeClr val="tx2"/>
                </a:solidFill>
              </a:rPr>
              <a:t>. </a:t>
            </a:r>
            <a:r>
              <a:rPr lang="ko-KR" altLang="en-US" sz="1100" b="1" dirty="0">
                <a:solidFill>
                  <a:schemeClr val="tx2"/>
                </a:solidFill>
              </a:rPr>
              <a:t>중등도 </a:t>
            </a:r>
            <a:r>
              <a:rPr lang="en-US" altLang="ko-KR" sz="1100" b="1" dirty="0">
                <a:solidFill>
                  <a:schemeClr val="tx2"/>
                </a:solidFill>
              </a:rPr>
              <a:t>(2)        </a:t>
            </a:r>
            <a:r>
              <a:rPr lang="ko-KR" altLang="en-US" sz="1100" b="1" dirty="0">
                <a:solidFill>
                  <a:schemeClr val="tx2"/>
                </a:solidFill>
              </a:rPr>
              <a:t>라</a:t>
            </a:r>
            <a:r>
              <a:rPr lang="en-US" altLang="ko-KR" sz="1100" b="1" dirty="0">
                <a:solidFill>
                  <a:schemeClr val="tx2"/>
                </a:solidFill>
              </a:rPr>
              <a:t>. </a:t>
            </a:r>
            <a:r>
              <a:rPr lang="ko-KR" altLang="en-US" sz="1100" b="1" dirty="0">
                <a:solidFill>
                  <a:schemeClr val="tx2"/>
                </a:solidFill>
              </a:rPr>
              <a:t>중증 </a:t>
            </a:r>
            <a:r>
              <a:rPr lang="en-US" altLang="ko-KR" sz="1100" b="1" dirty="0">
                <a:solidFill>
                  <a:schemeClr val="tx2"/>
                </a:solidFill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chemeClr val="tx2"/>
                </a:solidFill>
              </a:rPr>
              <a:t>( * </a:t>
            </a:r>
            <a:r>
              <a:rPr lang="ko-KR" altLang="en-US" sz="900" b="1" dirty="0">
                <a:solidFill>
                  <a:schemeClr val="tx2"/>
                </a:solidFill>
              </a:rPr>
              <a:t>피부과 전문의가 사용하는 </a:t>
            </a:r>
            <a:endParaRPr lang="en-US" altLang="ko-KR" sz="9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2"/>
                </a:solidFill>
              </a:rPr>
              <a:t>피부 </a:t>
            </a:r>
            <a:r>
              <a:rPr lang="en-US" altLang="ko-KR" sz="900" b="1" dirty="0">
                <a:solidFill>
                  <a:schemeClr val="tx2"/>
                </a:solidFill>
              </a:rPr>
              <a:t>Grading</a:t>
            </a:r>
            <a:r>
              <a:rPr lang="ko-KR" altLang="en-US" sz="900" b="1" dirty="0">
                <a:solidFill>
                  <a:schemeClr val="tx2"/>
                </a:solidFill>
              </a:rPr>
              <a:t>을 두피에 적용</a:t>
            </a:r>
            <a:r>
              <a:rPr lang="en-US" altLang="ko-KR" sz="900" b="1" dirty="0">
                <a:solidFill>
                  <a:schemeClr val="tx2"/>
                </a:solidFill>
              </a:rPr>
              <a:t>)  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3E95A4-8553-47A2-B472-A4162070B4E5}"/>
              </a:ext>
            </a:extLst>
          </p:cNvPr>
          <p:cNvSpPr/>
          <p:nvPr/>
        </p:nvSpPr>
        <p:spPr>
          <a:xfrm>
            <a:off x="8828620" y="3342930"/>
            <a:ext cx="2020280" cy="158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i="1" dirty="0">
                <a:solidFill>
                  <a:srgbClr val="FE615C"/>
                </a:solidFill>
              </a:rPr>
              <a:t>두피유형 </a:t>
            </a:r>
            <a:r>
              <a:rPr lang="en-US" altLang="ko-KR" sz="1100" b="1" i="1" dirty="0">
                <a:solidFill>
                  <a:srgbClr val="FE615C"/>
                </a:solidFill>
              </a:rPr>
              <a:t>9</a:t>
            </a:r>
            <a:r>
              <a:rPr lang="ko-KR" altLang="en-US" sz="1100" b="1" i="1" dirty="0">
                <a:solidFill>
                  <a:srgbClr val="FE615C"/>
                </a:solidFill>
              </a:rPr>
              <a:t>가지</a:t>
            </a:r>
            <a:r>
              <a:rPr lang="en-US" altLang="ko-KR" sz="1100" b="1" i="1" dirty="0">
                <a:solidFill>
                  <a:srgbClr val="FE615C"/>
                </a:solidFill>
              </a:rPr>
              <a:t>: </a:t>
            </a:r>
          </a:p>
          <a:p>
            <a:pPr marL="228600" indent="-228600">
              <a:lnSpc>
                <a:spcPct val="150000"/>
              </a:lnSpc>
              <a:buAutoNum type="alphaUcPeriod"/>
            </a:pPr>
            <a:r>
              <a:rPr lang="ko-KR" altLang="en-US" sz="1100" b="1" dirty="0">
                <a:solidFill>
                  <a:schemeClr val="tx2"/>
                </a:solidFill>
              </a:rPr>
              <a:t>양호         </a:t>
            </a:r>
            <a:r>
              <a:rPr lang="en-US" altLang="ko-KR" sz="1100" b="1" dirty="0">
                <a:solidFill>
                  <a:schemeClr val="tx2"/>
                </a:solidFill>
              </a:rPr>
              <a:t>B. </a:t>
            </a:r>
            <a:r>
              <a:rPr lang="ko-KR" altLang="en-US" sz="1100" b="1" dirty="0">
                <a:solidFill>
                  <a:schemeClr val="tx2"/>
                </a:solidFill>
              </a:rPr>
              <a:t>건성   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C. </a:t>
            </a:r>
            <a:r>
              <a:rPr lang="ko-KR" altLang="en-US" sz="1100" b="1" dirty="0">
                <a:solidFill>
                  <a:schemeClr val="tx2"/>
                </a:solidFill>
              </a:rPr>
              <a:t>지성          </a:t>
            </a:r>
            <a:r>
              <a:rPr lang="en-US" altLang="ko-KR" sz="1100" b="1" dirty="0">
                <a:solidFill>
                  <a:schemeClr val="tx2"/>
                </a:solidFill>
              </a:rPr>
              <a:t>D. </a:t>
            </a:r>
            <a:r>
              <a:rPr lang="ko-KR" altLang="en-US" sz="1100" b="1" dirty="0">
                <a:solidFill>
                  <a:schemeClr val="tx2"/>
                </a:solidFill>
              </a:rPr>
              <a:t>민감성 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E. </a:t>
            </a:r>
            <a:r>
              <a:rPr lang="ko-KR" altLang="en-US" sz="1100" b="1" dirty="0">
                <a:solidFill>
                  <a:schemeClr val="tx2"/>
                </a:solidFill>
              </a:rPr>
              <a:t>지루성</a:t>
            </a:r>
            <a:r>
              <a:rPr lang="en-US" altLang="ko-KR" sz="1100" b="1" dirty="0">
                <a:solidFill>
                  <a:schemeClr val="tx2"/>
                </a:solidFill>
              </a:rPr>
              <a:t>        F. </a:t>
            </a:r>
            <a:r>
              <a:rPr lang="ko-KR" altLang="en-US" sz="1100" b="1" dirty="0">
                <a:solidFill>
                  <a:schemeClr val="tx2"/>
                </a:solidFill>
              </a:rPr>
              <a:t>염증성 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G. </a:t>
            </a:r>
            <a:r>
              <a:rPr lang="ko-KR" altLang="en-US" sz="1100" b="1" dirty="0" err="1">
                <a:solidFill>
                  <a:schemeClr val="tx2"/>
                </a:solidFill>
              </a:rPr>
              <a:t>비듬성</a:t>
            </a:r>
            <a:r>
              <a:rPr lang="ko-KR" altLang="en-US" sz="1100" b="1" dirty="0">
                <a:solidFill>
                  <a:schemeClr val="tx2"/>
                </a:solidFill>
              </a:rPr>
              <a:t>       </a:t>
            </a:r>
            <a:r>
              <a:rPr lang="en-US" altLang="ko-KR" sz="1100" b="1" dirty="0">
                <a:solidFill>
                  <a:schemeClr val="tx2"/>
                </a:solidFill>
              </a:rPr>
              <a:t>H. </a:t>
            </a:r>
            <a:r>
              <a:rPr lang="ko-KR" altLang="en-US" sz="1100" b="1" dirty="0" err="1">
                <a:solidFill>
                  <a:schemeClr val="tx2"/>
                </a:solidFill>
              </a:rPr>
              <a:t>탈모성</a:t>
            </a:r>
            <a:r>
              <a:rPr lang="ko-KR" altLang="en-US" sz="1100" b="1" dirty="0">
                <a:solidFill>
                  <a:schemeClr val="tx2"/>
                </a:solidFill>
              </a:rPr>
              <a:t>   </a:t>
            </a:r>
            <a:endParaRPr lang="en-US" altLang="ko-KR" sz="11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2"/>
                </a:solidFill>
              </a:rPr>
              <a:t>I. </a:t>
            </a:r>
            <a:r>
              <a:rPr lang="ko-KR" altLang="en-US" sz="1100" b="1" dirty="0">
                <a:solidFill>
                  <a:schemeClr val="tx2"/>
                </a:solidFill>
              </a:rPr>
              <a:t>복합성</a:t>
            </a:r>
            <a:r>
              <a:rPr lang="en-US" altLang="ko-KR" sz="1100" b="1" dirty="0">
                <a:solidFill>
                  <a:schemeClr val="tx2"/>
                </a:solidFill>
              </a:rPr>
              <a:t>  </a:t>
            </a:r>
            <a:endParaRPr lang="en-US" altLang="ko-KR" sz="900" b="1" dirty="0">
              <a:solidFill>
                <a:schemeClr val="tx2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97808B8-4900-4804-9F7D-7312DCCAC5E3}"/>
              </a:ext>
            </a:extLst>
          </p:cNvPr>
          <p:cNvSpPr/>
          <p:nvPr/>
        </p:nvSpPr>
        <p:spPr>
          <a:xfrm>
            <a:off x="2880579" y="5233620"/>
            <a:ext cx="548420" cy="51935"/>
          </a:xfrm>
          <a:prstGeom prst="rect">
            <a:avLst/>
          </a:prstGeom>
          <a:solidFill>
            <a:srgbClr val="0DC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1F0038-DB97-47F5-AB44-28B7A3B0AE3B}"/>
              </a:ext>
            </a:extLst>
          </p:cNvPr>
          <p:cNvSpPr/>
          <p:nvPr/>
        </p:nvSpPr>
        <p:spPr>
          <a:xfrm>
            <a:off x="8704404" y="5172074"/>
            <a:ext cx="2580602" cy="7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2"/>
                </a:solidFill>
              </a:rPr>
              <a:t>당신의 두피유형은</a:t>
            </a:r>
            <a:r>
              <a:rPr lang="en-US" altLang="ko-KR" sz="1600" b="1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b="1" i="1" dirty="0" err="1">
                <a:solidFill>
                  <a:srgbClr val="FE615C"/>
                </a:solidFill>
              </a:rPr>
              <a:t>라벨링</a:t>
            </a:r>
            <a:r>
              <a:rPr lang="ko-KR" altLang="en-US" sz="1400" b="1" i="1" dirty="0">
                <a:solidFill>
                  <a:srgbClr val="FE615C"/>
                </a:solidFill>
              </a:rPr>
              <a:t> 결과 </a:t>
            </a:r>
            <a:r>
              <a:rPr lang="en-US" altLang="ko-KR" sz="1400" b="1" i="1" dirty="0">
                <a:solidFill>
                  <a:srgbClr val="FE615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400" b="1" i="1" dirty="0">
                <a:solidFill>
                  <a:srgbClr val="FE615C"/>
                </a:solidFill>
              </a:rPr>
              <a:t>“</a:t>
            </a:r>
            <a:r>
              <a:rPr lang="ko-KR" altLang="en-US" sz="1400" b="1" i="1" dirty="0" err="1">
                <a:solidFill>
                  <a:srgbClr val="FE615C"/>
                </a:solidFill>
              </a:rPr>
              <a:t>탈모성</a:t>
            </a:r>
            <a:r>
              <a:rPr lang="en-US" altLang="ko-KR" sz="1400" b="1" i="1" dirty="0">
                <a:solidFill>
                  <a:srgbClr val="FE615C"/>
                </a:solidFill>
              </a:rPr>
              <a:t>”</a:t>
            </a:r>
            <a:endParaRPr lang="en-US" altLang="ko-KR" sz="1050" b="1" i="1" dirty="0">
              <a:solidFill>
                <a:srgbClr val="FE615C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C0FAC-C570-42CE-AFD7-964B5935A2FF}"/>
              </a:ext>
            </a:extLst>
          </p:cNvPr>
          <p:cNvSpPr txBox="1"/>
          <p:nvPr/>
        </p:nvSpPr>
        <p:spPr>
          <a:xfrm>
            <a:off x="1544304" y="168131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주어진 데이터 </a:t>
            </a: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CB7CF2E7-445C-4988-88FF-674DDB69647F}"/>
              </a:ext>
            </a:extLst>
          </p:cNvPr>
          <p:cNvGrpSpPr/>
          <p:nvPr/>
        </p:nvGrpSpPr>
        <p:grpSpPr>
          <a:xfrm>
            <a:off x="1052299" y="175017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49" name="Oval 12">
              <a:extLst>
                <a:ext uri="{FF2B5EF4-FFF2-40B4-BE49-F238E27FC236}">
                  <a16:creationId xmlns:a16="http://schemas.microsoft.com/office/drawing/2014/main" id="{EE9E1057-919E-42CA-BF6D-A2D02478D818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A3530161-B564-4580-A67A-13C0EE92093C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4E624FC9-D63B-45B4-B9A3-437CD763FF95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B9A6157-CBEC-4BBC-8BE3-A4D49C81117A}"/>
              </a:ext>
            </a:extLst>
          </p:cNvPr>
          <p:cNvSpPr txBox="1"/>
          <p:nvPr/>
        </p:nvSpPr>
        <p:spPr>
          <a:xfrm>
            <a:off x="5252304" y="168131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주어진 데이터 </a:t>
            </a:r>
          </a:p>
        </p:txBody>
      </p:sp>
      <p:grpSp>
        <p:nvGrpSpPr>
          <p:cNvPr id="53" name="Group 11">
            <a:extLst>
              <a:ext uri="{FF2B5EF4-FFF2-40B4-BE49-F238E27FC236}">
                <a16:creationId xmlns:a16="http://schemas.microsoft.com/office/drawing/2014/main" id="{DAE46785-9EB5-4DB1-8D3E-2AEB881CFEE5}"/>
              </a:ext>
            </a:extLst>
          </p:cNvPr>
          <p:cNvGrpSpPr/>
          <p:nvPr/>
        </p:nvGrpSpPr>
        <p:grpSpPr>
          <a:xfrm>
            <a:off x="4760299" y="175017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FDE41C02-2449-49DA-8778-D7E70478010D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7FBB55ED-5FF6-493B-A1D9-EA875AF024D9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79E53C86-F101-42C9-BE66-B9DA2E047CD3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DEA524E-CE78-45E6-8AA4-9DD39A0A27C8}"/>
              </a:ext>
            </a:extLst>
          </p:cNvPr>
          <p:cNvSpPr txBox="1"/>
          <p:nvPr/>
        </p:nvSpPr>
        <p:spPr>
          <a:xfrm>
            <a:off x="8932716" y="168131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필요한 데이터 </a:t>
            </a:r>
          </a:p>
        </p:txBody>
      </p:sp>
      <p:grpSp>
        <p:nvGrpSpPr>
          <p:cNvPr id="58" name="Group 11">
            <a:extLst>
              <a:ext uri="{FF2B5EF4-FFF2-40B4-BE49-F238E27FC236}">
                <a16:creationId xmlns:a16="http://schemas.microsoft.com/office/drawing/2014/main" id="{01046F80-04EA-4B4C-A1DF-9724297F44DF}"/>
              </a:ext>
            </a:extLst>
          </p:cNvPr>
          <p:cNvGrpSpPr/>
          <p:nvPr/>
        </p:nvGrpSpPr>
        <p:grpSpPr>
          <a:xfrm>
            <a:off x="8440711" y="1750172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1A936DDC-EA17-4D14-A576-C1FCA553F0B1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68" name="Oval 13">
              <a:extLst>
                <a:ext uri="{FF2B5EF4-FFF2-40B4-BE49-F238E27FC236}">
                  <a16:creationId xmlns:a16="http://schemas.microsoft.com/office/drawing/2014/main" id="{A5A08F26-B466-45CD-911A-4D32108241A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93C67B4A-1481-42EA-8695-87BA115065ED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85" name="자유형 32">
            <a:extLst>
              <a:ext uri="{FF2B5EF4-FFF2-40B4-BE49-F238E27FC236}">
                <a16:creationId xmlns:a16="http://schemas.microsoft.com/office/drawing/2014/main" id="{33825F75-739D-4A35-8692-6DA63E591CC8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E2FDEAD2-234B-4BD2-934D-B92FE1D6AF92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8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1"/>
            <a:ext cx="12192000" cy="947116"/>
          </a:xfrm>
          <a:prstGeom prst="rect">
            <a:avLst/>
          </a:prstGeom>
          <a:gradFill>
            <a:gsLst>
              <a:gs pos="30000">
                <a:srgbClr val="203EC6">
                  <a:lumMod val="56000"/>
                </a:srgbClr>
              </a:gs>
              <a:gs pos="100000">
                <a:srgbClr val="203EC6">
                  <a:lumMod val="71000"/>
                </a:srgbClr>
              </a:gs>
            </a:gsLst>
            <a:lin ang="5400000" scaled="1"/>
          </a:gradFill>
          <a:ln>
            <a:noFill/>
          </a:ln>
          <a:effectLst>
            <a:outerShdw blurRad="3810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2" latinLnBrk="0">
              <a:lnSpc>
                <a:spcPct val="150000"/>
              </a:lnSpc>
              <a:defRPr/>
            </a:pPr>
            <a:endParaRPr lang="en-US" altLang="ko-KR" sz="1050" b="1" i="1" kern="0" dirty="0">
              <a:solidFill>
                <a:prstClr val="white"/>
              </a:solidFill>
            </a:endParaRP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1050" b="1" i="1" kern="0" dirty="0">
                <a:solidFill>
                  <a:prstClr val="white"/>
                </a:solidFill>
              </a:rPr>
              <a:t>	               for your best scalp condition</a:t>
            </a:r>
          </a:p>
        </p:txBody>
      </p:sp>
      <p:sp>
        <p:nvSpPr>
          <p:cNvPr id="46" name="자유형 32">
            <a:extLst>
              <a:ext uri="{FF2B5EF4-FFF2-40B4-BE49-F238E27FC236}">
                <a16:creationId xmlns:a16="http://schemas.microsoft.com/office/drawing/2014/main" id="{43016468-CCD7-478C-9B30-F64DC663688B}"/>
              </a:ext>
            </a:extLst>
          </p:cNvPr>
          <p:cNvSpPr/>
          <p:nvPr/>
        </p:nvSpPr>
        <p:spPr>
          <a:xfrm>
            <a:off x="11026921" y="837898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442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3D3629-DFC1-45AF-9D89-AF67ADAE646A}"/>
              </a:ext>
            </a:extLst>
          </p:cNvPr>
          <p:cNvCxnSpPr/>
          <p:nvPr/>
        </p:nvCxnSpPr>
        <p:spPr>
          <a:xfrm>
            <a:off x="878951" y="519109"/>
            <a:ext cx="1609725" cy="0"/>
          </a:xfrm>
          <a:prstGeom prst="line">
            <a:avLst/>
          </a:prstGeom>
          <a:ln w="12700" cmpd="sng">
            <a:solidFill>
              <a:srgbClr val="FE61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C646D0-7BDA-4925-913E-1BE3C6A24C14}"/>
              </a:ext>
            </a:extLst>
          </p:cNvPr>
          <p:cNvGrpSpPr/>
          <p:nvPr/>
        </p:nvGrpSpPr>
        <p:grpSpPr>
          <a:xfrm>
            <a:off x="1" y="1"/>
            <a:ext cx="1390650" cy="947116"/>
            <a:chOff x="5656659" y="3162300"/>
            <a:chExt cx="878682" cy="533400"/>
          </a:xfrm>
        </p:grpSpPr>
        <p:sp>
          <p:nvSpPr>
            <p:cNvPr id="44" name="직각 삼각형 43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5656659" y="316230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5743814" y="316230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5972414" y="316230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한쪽 모서리가 둥근 사각형 5">
            <a:extLst>
              <a:ext uri="{FF2B5EF4-FFF2-40B4-BE49-F238E27FC236}">
                <a16:creationId xmlns:a16="http://schemas.microsoft.com/office/drawing/2014/main" id="{851D9896-5D13-4AAE-B2A6-157BC0125995}"/>
              </a:ext>
            </a:extLst>
          </p:cNvPr>
          <p:cNvSpPr/>
          <p:nvPr/>
        </p:nvSpPr>
        <p:spPr>
          <a:xfrm>
            <a:off x="878951" y="677749"/>
            <a:ext cx="10602641" cy="602497"/>
          </a:xfrm>
          <a:prstGeom prst="round1Rect">
            <a:avLst>
              <a:gd name="adj" fmla="val 24074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1651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latinLnBrk="0">
              <a:defRPr/>
            </a:pPr>
            <a:r>
              <a:rPr lang="en-US" altLang="ko-KR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 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전처리</a:t>
            </a:r>
            <a:r>
              <a:rPr lang="ko-KR" altLang="en-US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과정</a:t>
            </a:r>
            <a:endParaRPr lang="en-US" altLang="ko-KR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70A3FBD-8F4A-4E69-B05E-502FEB6E5D1F}"/>
              </a:ext>
            </a:extLst>
          </p:cNvPr>
          <p:cNvGrpSpPr/>
          <p:nvPr/>
        </p:nvGrpSpPr>
        <p:grpSpPr>
          <a:xfrm>
            <a:off x="415636" y="233554"/>
            <a:ext cx="309420" cy="285555"/>
            <a:chOff x="752762" y="601945"/>
            <a:chExt cx="329913" cy="285555"/>
          </a:xfrm>
          <a:solidFill>
            <a:srgbClr val="FE615C"/>
          </a:solidFill>
        </p:grpSpPr>
        <p:sp>
          <p:nvSpPr>
            <p:cNvPr id="50" name="모서리가 둥근 직사각형 37">
              <a:extLst>
                <a:ext uri="{FF2B5EF4-FFF2-40B4-BE49-F238E27FC236}">
                  <a16:creationId xmlns:a16="http://schemas.microsoft.com/office/drawing/2014/main" id="{FAFAF880-2D19-4F78-A95A-462FEFF60DF2}"/>
                </a:ext>
              </a:extLst>
            </p:cNvPr>
            <p:cNvSpPr/>
            <p:nvPr/>
          </p:nvSpPr>
          <p:spPr>
            <a:xfrm>
              <a:off x="752762" y="601945"/>
              <a:ext cx="32991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id="{E8CBC784-4AA9-465C-B107-00FDE25BC739}"/>
                </a:ext>
              </a:extLst>
            </p:cNvPr>
            <p:cNvSpPr/>
            <p:nvPr/>
          </p:nvSpPr>
          <p:spPr>
            <a:xfrm>
              <a:off x="752762" y="688730"/>
              <a:ext cx="257176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모서리가 둥근 직사각형 39">
              <a:extLst>
                <a:ext uri="{FF2B5EF4-FFF2-40B4-BE49-F238E27FC236}">
                  <a16:creationId xmlns:a16="http://schemas.microsoft.com/office/drawing/2014/main" id="{D66F529F-3A4B-494C-9633-B47E9D1446F7}"/>
                </a:ext>
              </a:extLst>
            </p:cNvPr>
            <p:cNvSpPr/>
            <p:nvPr/>
          </p:nvSpPr>
          <p:spPr>
            <a:xfrm>
              <a:off x="752762" y="775515"/>
              <a:ext cx="18002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40">
              <a:extLst>
                <a:ext uri="{FF2B5EF4-FFF2-40B4-BE49-F238E27FC236}">
                  <a16:creationId xmlns:a16="http://schemas.microsoft.com/office/drawing/2014/main" id="{C025DCAC-456A-43FD-90E9-17EB67472156}"/>
                </a:ext>
              </a:extLst>
            </p:cNvPr>
            <p:cNvSpPr/>
            <p:nvPr/>
          </p:nvSpPr>
          <p:spPr>
            <a:xfrm>
              <a:off x="752762" y="862300"/>
              <a:ext cx="282893" cy="2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B7298D-58A3-4243-9788-AB363DC48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8" y="-26654"/>
            <a:ext cx="1911471" cy="637157"/>
          </a:xfrm>
          <a:prstGeom prst="rect">
            <a:avLst/>
          </a:prstGeom>
        </p:spPr>
      </p:pic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E68C99B3-8B80-4AB6-8CF5-07570C6C1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81743"/>
              </p:ext>
            </p:extLst>
          </p:nvPr>
        </p:nvGraphicFramePr>
        <p:xfrm>
          <a:off x="301336" y="2330998"/>
          <a:ext cx="5651786" cy="2984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73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미세각질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피지과다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모낭사이홍반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모낭홍반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농포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탈모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양호</a:t>
                      </a:r>
                      <a:r>
                        <a:rPr lang="en-US" altLang="ko-KR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정상</a:t>
                      </a:r>
                      <a:r>
                        <a:rPr lang="en-US" altLang="ko-KR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건성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77690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지성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민감성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지루성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26303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염증성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374696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비듬성</a:t>
                      </a:r>
                      <a:endParaRPr lang="ko-KR" altLang="en-US" sz="105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655803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탈모성</a:t>
                      </a:r>
                      <a:endParaRPr lang="ko-KR" altLang="en-US" sz="105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9539"/>
                  </a:ext>
                </a:extLst>
              </a:tr>
              <a:tr h="282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복합성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위의 </a:t>
                      </a:r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가지 두피유형에 해당하지 않는 경우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96884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FA80BBD1-35BA-42EA-BA0C-C18BE55266B8}"/>
              </a:ext>
            </a:extLst>
          </p:cNvPr>
          <p:cNvSpPr txBox="1"/>
          <p:nvPr/>
        </p:nvSpPr>
        <p:spPr>
          <a:xfrm>
            <a:off x="878951" y="5442767"/>
            <a:ext cx="51915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O :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증상이 있음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X :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증상이 없음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OX :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증상이 있거나 없을 수 있음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436936-A0B8-4462-9B0D-32B2B6A962C2}"/>
              </a:ext>
            </a:extLst>
          </p:cNvPr>
          <p:cNvGrpSpPr/>
          <p:nvPr/>
        </p:nvGrpSpPr>
        <p:grpSpPr>
          <a:xfrm>
            <a:off x="6471441" y="1767988"/>
            <a:ext cx="5263359" cy="4728062"/>
            <a:chOff x="7451198" y="1706474"/>
            <a:chExt cx="4825302" cy="4445623"/>
          </a:xfrm>
        </p:grpSpPr>
        <p:sp>
          <p:nvSpPr>
            <p:cNvPr id="83" name="모서리가 둥근 직사각형 43">
              <a:extLst>
                <a:ext uri="{FF2B5EF4-FFF2-40B4-BE49-F238E27FC236}">
                  <a16:creationId xmlns:a16="http://schemas.microsoft.com/office/drawing/2014/main" id="{E038F3F2-5F87-44CB-BC3A-88657E45A393}"/>
                </a:ext>
              </a:extLst>
            </p:cNvPr>
            <p:cNvSpPr/>
            <p:nvPr/>
          </p:nvSpPr>
          <p:spPr>
            <a:xfrm>
              <a:off x="7451198" y="1706474"/>
              <a:ext cx="4825302" cy="4445623"/>
            </a:xfrm>
            <a:prstGeom prst="roundRect">
              <a:avLst>
                <a:gd name="adj" fmla="val 5033"/>
              </a:avLst>
            </a:prstGeom>
            <a:solidFill>
              <a:schemeClr val="bg1"/>
            </a:solidFill>
            <a:ln w="19050">
              <a:solidFill>
                <a:srgbClr val="12236F"/>
              </a:solidFill>
            </a:ln>
            <a:effectLst>
              <a:outerShdw blurRad="2540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  <a:p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 value 1 ~ 6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에 대해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0-&gt; 0 / 1,2,3 -&gt; 1 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로 변환 </a:t>
              </a:r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  <a:p>
              <a:r>
                <a:rPr lang="en-US" altLang="ko-KR" sz="1000" b="0" dirty="0" err="1">
                  <a:solidFill>
                    <a:schemeClr val="tx1"/>
                  </a:solidFill>
                  <a:effectLst/>
                  <a:latin typeface="Whitney"/>
                </a:rPr>
                <a:t>formap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Whitney"/>
                </a:rPr>
                <a:t> = {‘0’:0, ‘1’:1, ‘2’:1, ‘3’:1} </a:t>
              </a:r>
            </a:p>
            <a:p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Whitney"/>
                </a:rPr>
                <a:t>for </a:t>
              </a:r>
              <a:r>
                <a:rPr lang="en-US" altLang="ko-KR" sz="1000" b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Whitney"/>
                </a:rPr>
                <a:t> in range(1, 7):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dirty="0">
                  <a:solidFill>
                    <a:schemeClr val="tx1"/>
                  </a:solidFill>
                  <a:effectLst/>
                  <a:latin typeface="Whitney"/>
                </a:rPr>
                <a:t>label['value{}'.fo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rmat(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)] = label['value_{}'.format(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)].map(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for_map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) </a:t>
              </a:r>
            </a:p>
            <a:p>
              <a:endParaRPr lang="en-US" altLang="ko-KR" sz="1000" dirty="0">
                <a:solidFill>
                  <a:schemeClr val="bg2">
                    <a:lumMod val="10000"/>
                  </a:schemeClr>
                </a:solidFill>
                <a:latin typeface="Whitney"/>
              </a:endParaRPr>
            </a:p>
            <a:p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 for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문으로 모든 행에 대해 두피유형 반환 </a:t>
              </a:r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type = [] </a:t>
              </a:r>
            </a:p>
            <a:p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for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in range(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len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(label)):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v1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label.iloc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[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]['value_1’]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v2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label.iloc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[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]['value_2’]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v3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label.iloc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[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]['value_3’]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v4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label.iloc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[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]['value_4’]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v5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label.iloc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[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]['value_5’]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v6 =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label.iloc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[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i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]['value_6’] </a:t>
              </a:r>
            </a:p>
            <a:p>
              <a:endParaRPr lang="en-US" altLang="ko-KR" sz="1000" dirty="0">
                <a:solidFill>
                  <a:schemeClr val="bg2">
                    <a:lumMod val="10000"/>
                  </a:schemeClr>
                </a:solidFill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bg2">
                      <a:lumMod val="10000"/>
                    </a:schemeClr>
                  </a:solidFill>
                  <a:effectLst/>
                  <a:latin typeface="Whitney"/>
                </a:rPr>
                <a:t>    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 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증상이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(+)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인 조건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, (-)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인 조건 확인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. (+/-)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인 조건은 확인에서 배제 가능</a:t>
              </a:r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  <a:p>
              <a:r>
                <a:rPr lang="en-US" altLang="ko-KR" sz="1000" b="1" i="1" dirty="0">
                  <a:solidFill>
                    <a:srgbClr val="FE615C"/>
                  </a:solidFill>
                  <a:latin typeface="Whitney"/>
                </a:rPr>
                <a:t>    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 (+)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에 대해선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1, (-)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에 대해선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0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으로 </a:t>
              </a:r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  <a:p>
              <a:r>
                <a:rPr lang="en-US" altLang="ko-KR" sz="1000" dirty="0">
                  <a:solidFill>
                    <a:schemeClr val="bg2">
                      <a:lumMod val="10000"/>
                    </a:schemeClr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if v1 == 0 and v2 == 0 and v3 == 0 and v4 == 0 and v5 == 0 and v6 == 0: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양호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elif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v1 == 1 and v2 == 0 and v3 == 0 and v4 == 0 and v5 == 0 and v6 == 0: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건성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elif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v1 == 0 and v2 == 1 and v3 == 0 and v4 == 0 and v5 == 0 and v6 == 0: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지성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elif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v2 == 0 and v3 == 1 and v4 == 0 and v5 == 0 and v6 == 0: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민감성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elif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v2 == 1 and v3 == 1 and v4 == 0 and v6 == 0: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지루성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elif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v3 == 0 and v4 == 1 and v6 == 0: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염증성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elif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v3 == 0 and v4 == 0 and v5 == 1 and v6 == 0: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비듬성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elif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 v1 == 0 and v2 == 0 and v3 == 0 and v4 == 0 and v5 == 0 and v6 == 1: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탈모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Whitney"/>
                </a:rPr>
                <a:t>     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else: </a:t>
              </a:r>
              <a:r>
                <a:rPr lang="en-US" altLang="ko-KR" sz="1000" b="0" i="0" dirty="0" err="1">
                  <a:solidFill>
                    <a:schemeClr val="tx1"/>
                  </a:solidFill>
                  <a:effectLst/>
                  <a:latin typeface="Whitney"/>
                </a:rPr>
                <a:t>type.append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('</a:t>
              </a:r>
              <a:r>
                <a:rPr lang="ko-KR" altLang="en-US" sz="1000" b="0" i="0" dirty="0">
                  <a:solidFill>
                    <a:schemeClr val="tx1"/>
                  </a:solidFill>
                  <a:effectLst/>
                  <a:latin typeface="Whitney"/>
                </a:rPr>
                <a:t>복합성</a:t>
              </a:r>
              <a:r>
                <a:rPr lang="en-US" altLang="ko-KR" sz="1000" b="0" i="0" dirty="0">
                  <a:solidFill>
                    <a:schemeClr val="tx1"/>
                  </a:solidFill>
                  <a:effectLst/>
                  <a:latin typeface="Whitney"/>
                </a:rPr>
                <a:t>’) </a:t>
              </a:r>
            </a:p>
            <a:p>
              <a:endParaRPr lang="en-US" altLang="ko-KR" sz="1000" dirty="0">
                <a:solidFill>
                  <a:schemeClr val="bg2">
                    <a:lumMod val="10000"/>
                  </a:schemeClr>
                </a:solidFill>
                <a:latin typeface="Whitney"/>
              </a:endParaRPr>
            </a:p>
            <a:p>
              <a:r>
                <a:rPr lang="en-US" altLang="ko-KR" sz="1000" b="0" i="0" dirty="0">
                  <a:solidFill>
                    <a:schemeClr val="bg2">
                      <a:lumMod val="10000"/>
                    </a:schemeClr>
                  </a:solidFill>
                  <a:effectLst/>
                  <a:latin typeface="Whitney"/>
                </a:rPr>
                <a:t>label['type'] = type  </a:t>
              </a:r>
              <a:r>
                <a:rPr lang="en-US" altLang="ko-KR" sz="1000" b="1" i="1" dirty="0">
                  <a:solidFill>
                    <a:srgbClr val="FE615C"/>
                  </a:solidFill>
                  <a:effectLst/>
                  <a:latin typeface="Whitney"/>
                </a:rPr>
                <a:t># 'type'</a:t>
              </a:r>
              <a:r>
                <a:rPr lang="ko-KR" altLang="en-US" sz="1000" b="1" i="1" dirty="0">
                  <a:solidFill>
                    <a:srgbClr val="FE615C"/>
                  </a:solidFill>
                  <a:effectLst/>
                  <a:latin typeface="Whitney"/>
                </a:rPr>
                <a:t>열 추가</a:t>
              </a:r>
              <a:endParaRPr lang="en-US" altLang="ko-KR" sz="1000" b="1" i="1" dirty="0">
                <a:solidFill>
                  <a:srgbClr val="FE615C"/>
                </a:solidFill>
                <a:effectLst/>
                <a:latin typeface="Whitney"/>
              </a:endParaRPr>
            </a:p>
            <a:p>
              <a:endParaRPr lang="ko-KR" altLang="en-US" sz="1000" b="1" i="1" dirty="0">
                <a:solidFill>
                  <a:srgbClr val="FE615C"/>
                </a:solidFill>
              </a:endParaRPr>
            </a:p>
          </p:txBody>
        </p:sp>
        <p:sp>
          <p:nvSpPr>
            <p:cNvPr id="84" name="자유형 44">
              <a:extLst>
                <a:ext uri="{FF2B5EF4-FFF2-40B4-BE49-F238E27FC236}">
                  <a16:creationId xmlns:a16="http://schemas.microsoft.com/office/drawing/2014/main" id="{1B0D4004-059B-4DA7-82BA-EF2DBCECED8D}"/>
                </a:ext>
              </a:extLst>
            </p:cNvPr>
            <p:cNvSpPr/>
            <p:nvPr/>
          </p:nvSpPr>
          <p:spPr>
            <a:xfrm>
              <a:off x="7451198" y="1706474"/>
              <a:ext cx="415511" cy="406464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12236F"/>
            </a:solidFill>
            <a:ln>
              <a:solidFill>
                <a:srgbClr val="382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180000" bIns="216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+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3CABD1A-E2D5-4A67-9A2E-1B0B63D9C670}"/>
              </a:ext>
            </a:extLst>
          </p:cNvPr>
          <p:cNvSpPr txBox="1"/>
          <p:nvPr/>
        </p:nvSpPr>
        <p:spPr>
          <a:xfrm>
            <a:off x="6471441" y="1476840"/>
            <a:ext cx="231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/>
              <a:t># </a:t>
            </a:r>
            <a:r>
              <a:rPr lang="ko-KR" altLang="en-US" sz="1200" b="1" i="1" dirty="0" err="1"/>
              <a:t>라벨링</a:t>
            </a:r>
            <a:r>
              <a:rPr lang="ko-KR" altLang="en-US" sz="1200" b="1" i="1" dirty="0"/>
              <a:t> 코드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EADBC1-D758-4B41-81D7-04B6F907C112}"/>
              </a:ext>
            </a:extLst>
          </p:cNvPr>
          <p:cNvSpPr txBox="1"/>
          <p:nvPr/>
        </p:nvSpPr>
        <p:spPr>
          <a:xfrm>
            <a:off x="1026092" y="1836280"/>
            <a:ext cx="4299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구축기관의 </a:t>
            </a:r>
            <a:r>
              <a:rPr lang="en-US" altLang="ko-KR" sz="1100" b="1" dirty="0">
                <a:solidFill>
                  <a:srgbClr val="FE615C"/>
                </a:solidFill>
              </a:rPr>
              <a:t>[</a:t>
            </a:r>
            <a:r>
              <a:rPr lang="ko-KR" altLang="en-US" sz="1100" b="1" dirty="0">
                <a:solidFill>
                  <a:srgbClr val="FE615C"/>
                </a:solidFill>
              </a:rPr>
              <a:t>구축 활용 가이드</a:t>
            </a:r>
            <a:r>
              <a:rPr lang="en-US" altLang="ko-KR" sz="1100" b="1" dirty="0">
                <a:solidFill>
                  <a:srgbClr val="FE615C"/>
                </a:solidFill>
              </a:rPr>
              <a:t>]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바탕으로 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어노테이션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파일 내의 두피 증상 데이터에 대해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라벨링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작업 실행</a:t>
            </a:r>
          </a:p>
        </p:txBody>
      </p:sp>
      <p:grpSp>
        <p:nvGrpSpPr>
          <p:cNvPr id="87" name="Group 11">
            <a:extLst>
              <a:ext uri="{FF2B5EF4-FFF2-40B4-BE49-F238E27FC236}">
                <a16:creationId xmlns:a16="http://schemas.microsoft.com/office/drawing/2014/main" id="{CBBF9887-D91B-46F0-8FF9-EAB829DED88F}"/>
              </a:ext>
            </a:extLst>
          </p:cNvPr>
          <p:cNvGrpSpPr/>
          <p:nvPr/>
        </p:nvGrpSpPr>
        <p:grpSpPr>
          <a:xfrm>
            <a:off x="457200" y="1905568"/>
            <a:ext cx="481319" cy="104851"/>
            <a:chOff x="1062841" y="3207408"/>
            <a:chExt cx="1017222" cy="221592"/>
          </a:xfrm>
          <a:solidFill>
            <a:srgbClr val="12236F"/>
          </a:solidFill>
        </p:grpSpPr>
        <p:sp>
          <p:nvSpPr>
            <p:cNvPr id="88" name="Oval 12">
              <a:extLst>
                <a:ext uri="{FF2B5EF4-FFF2-40B4-BE49-F238E27FC236}">
                  <a16:creationId xmlns:a16="http://schemas.microsoft.com/office/drawing/2014/main" id="{22C38700-4EDD-4DA0-8A7E-6418853048F2}"/>
                </a:ext>
              </a:extLst>
            </p:cNvPr>
            <p:cNvSpPr/>
            <p:nvPr/>
          </p:nvSpPr>
          <p:spPr>
            <a:xfrm>
              <a:off x="1062841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  <p:sp>
          <p:nvSpPr>
            <p:cNvPr id="89" name="Oval 13">
              <a:extLst>
                <a:ext uri="{FF2B5EF4-FFF2-40B4-BE49-F238E27FC236}">
                  <a16:creationId xmlns:a16="http://schemas.microsoft.com/office/drawing/2014/main" id="{5459407D-16B9-4756-979B-44E187042BC7}"/>
                </a:ext>
              </a:extLst>
            </p:cNvPr>
            <p:cNvSpPr/>
            <p:nvPr/>
          </p:nvSpPr>
          <p:spPr>
            <a:xfrm>
              <a:off x="1457162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 dirty="0"/>
            </a:p>
          </p:txBody>
        </p:sp>
        <p:sp>
          <p:nvSpPr>
            <p:cNvPr id="90" name="Oval 14">
              <a:extLst>
                <a:ext uri="{FF2B5EF4-FFF2-40B4-BE49-F238E27FC236}">
                  <a16:creationId xmlns:a16="http://schemas.microsoft.com/office/drawing/2014/main" id="{B1470775-BAF4-432C-A5CD-B2130B0FD557}"/>
                </a:ext>
              </a:extLst>
            </p:cNvPr>
            <p:cNvSpPr/>
            <p:nvPr/>
          </p:nvSpPr>
          <p:spPr>
            <a:xfrm>
              <a:off x="1858469" y="3207408"/>
              <a:ext cx="221594" cy="2215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598"/>
            </a:p>
          </p:txBody>
        </p:sp>
      </p:grpSp>
      <p:sp>
        <p:nvSpPr>
          <p:cNvPr id="98" name="자유형 32">
            <a:extLst>
              <a:ext uri="{FF2B5EF4-FFF2-40B4-BE49-F238E27FC236}">
                <a16:creationId xmlns:a16="http://schemas.microsoft.com/office/drawing/2014/main" id="{B880041C-4830-4A53-B558-0CE8649D554A}"/>
              </a:ext>
            </a:extLst>
          </p:cNvPr>
          <p:cNvSpPr/>
          <p:nvPr/>
        </p:nvSpPr>
        <p:spPr>
          <a:xfrm>
            <a:off x="11061683" y="837897"/>
            <a:ext cx="292519" cy="291877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Slide Number Placeholder 5">
            <a:extLst>
              <a:ext uri="{FF2B5EF4-FFF2-40B4-BE49-F238E27FC236}">
                <a16:creationId xmlns:a16="http://schemas.microsoft.com/office/drawing/2014/main" id="{3F2E98B3-CF56-4EB9-9400-0165BE26C3DB}"/>
              </a:ext>
            </a:extLst>
          </p:cNvPr>
          <p:cNvSpPr>
            <a:spLocks noGrp="1"/>
          </p:cNvSpPr>
          <p:nvPr/>
        </p:nvSpPr>
        <p:spPr>
          <a:xfrm>
            <a:off x="46560" y="6534154"/>
            <a:ext cx="104757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</a:t>
            </a:r>
            <a:fld id="{B1D846AF-97CD-48E2-889D-B5106BCB5073}" type="slidenum"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l"/>
              <a:t>9</a:t>
            </a:fld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5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4990</Words>
  <Application>Microsoft Office PowerPoint</Application>
  <PresentationFormat>와이드스크린</PresentationFormat>
  <Paragraphs>754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Nanum Gothic</vt:lpstr>
      <vt:lpstr>Noto Sans Light</vt:lpstr>
      <vt:lpstr>Whitney</vt:lpstr>
      <vt:lpstr>맑은 고딕</vt:lpstr>
      <vt:lpstr>맑은고딕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유경</dc:creator>
  <cp:lastModifiedBy>유경</cp:lastModifiedBy>
  <cp:revision>68</cp:revision>
  <dcterms:created xsi:type="dcterms:W3CDTF">2021-09-12T11:18:19Z</dcterms:created>
  <dcterms:modified xsi:type="dcterms:W3CDTF">2021-09-15T00:26:16Z</dcterms:modified>
</cp:coreProperties>
</file>