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7E6AC8-AAF4-44E2-90CD-1916430B0007}">
  <a:tblStyle styleId="{7B7E6AC8-AAF4-44E2-90CD-1916430B00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28601d0ca_0_3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28601d0c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59abf92dc_0_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59abf92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28601d0ca_0_31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28601d0c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28601d0ca_0_3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28601d0c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41b74be3e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41b74be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28601d0ca_0_3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28601d0c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1b74be3e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41b74be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28601d0ca_0_7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c28601d0c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28601d0ca_0_28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28601d0c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e2fbef5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e2fbe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28601d0ca_0_2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28601d0c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59abf92dc_0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59abf92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28601d0ca_0_29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28601d0c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28601d0ca_0_30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28601d0c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28601d0ca_0_30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28601d0c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1279185" y="1600202"/>
            <a:ext cx="6565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" name="Google Shape;32;p13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13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198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>
            <p:ph idx="2" type="pic"/>
          </p:nvPr>
        </p:nvSpPr>
        <p:spPr>
          <a:xfrm>
            <a:off x="1785578" y="175589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" type="body"/>
          </p:nvPr>
        </p:nvSpPr>
        <p:spPr>
          <a:xfrm>
            <a:off x="1279186" y="1729974"/>
            <a:ext cx="65655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" type="body"/>
          </p:nvPr>
        </p:nvSpPr>
        <p:spPr>
          <a:xfrm>
            <a:off x="1279185" y="1600202"/>
            <a:ext cx="65655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" type="body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2" type="body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>
            <p:ph idx="2" type="pic"/>
          </p:nvPr>
        </p:nvSpPr>
        <p:spPr>
          <a:xfrm>
            <a:off x="1785578" y="175589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with Caption">
  <p:cSld name="3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79186" y="1729974"/>
            <a:ext cx="65655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idx="4294967295" type="title"/>
          </p:nvPr>
        </p:nvSpPr>
        <p:spPr>
          <a:xfrm>
            <a:off x="0" y="285750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ShareList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15"/>
          <p:cNvSpPr txBox="1"/>
          <p:nvPr>
            <p:ph idx="4294967295" type="subTitle"/>
          </p:nvPr>
        </p:nvSpPr>
        <p:spPr>
          <a:xfrm>
            <a:off x="7058099" y="4269967"/>
            <a:ext cx="2085900" cy="141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Group 6 - Coffee_Code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Iteration 1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03-08-2021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CSE 5324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Software Engineering 1 Analysis, Design, Testing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15"/>
          <p:cNvSpPr txBox="1"/>
          <p:nvPr>
            <p:ph idx="4294967295" type="subTitle"/>
          </p:nvPr>
        </p:nvSpPr>
        <p:spPr>
          <a:xfrm>
            <a:off x="-1" y="4269967"/>
            <a:ext cx="2085900" cy="141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Hannan Khan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Yanzhi Wang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Anum Farrukh Khan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Mohammed Furkhan Shaikh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Yu Zhao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0" y="0"/>
            <a:ext cx="2059500" cy="4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RUCTM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03" name="Google Shape;103;p24"/>
          <p:cNvGraphicFramePr/>
          <p:nvPr/>
        </p:nvGraphicFramePr>
        <p:xfrm>
          <a:off x="21763" y="79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{7B7E6AC8-AAF4-44E2-90CD-1916430B0007}</a:tableStyleId>
              </a:tblPr>
              <a:tblGrid>
                <a:gridCol w="478025"/>
                <a:gridCol w="984175"/>
                <a:gridCol w="637375"/>
                <a:gridCol w="393700"/>
                <a:gridCol w="393700"/>
                <a:gridCol w="393700"/>
                <a:gridCol w="393700"/>
                <a:gridCol w="299950"/>
                <a:gridCol w="393700"/>
                <a:gridCol w="393700"/>
                <a:gridCol w="393700"/>
                <a:gridCol w="393700"/>
                <a:gridCol w="299950"/>
                <a:gridCol w="393700"/>
                <a:gridCol w="393700"/>
                <a:gridCol w="393700"/>
                <a:gridCol w="393700"/>
                <a:gridCol w="393700"/>
                <a:gridCol w="299950"/>
                <a:gridCol w="299950"/>
                <a:gridCol w="299950"/>
                <a:gridCol w="38305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Req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Priority Weight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6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0" y="0"/>
            <a:ext cx="2059500" cy="4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RUCTM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09" name="Google Shape;109;p25"/>
          <p:cNvGraphicFramePr/>
          <p:nvPr/>
        </p:nvGraphicFramePr>
        <p:xfrm>
          <a:off x="-9525" y="1308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{7B7E6AC8-AAF4-44E2-90CD-1916430B0007}</a:tableStyleId>
              </a:tblPr>
              <a:tblGrid>
                <a:gridCol w="515325"/>
                <a:gridCol w="970575"/>
                <a:gridCol w="647700"/>
                <a:gridCol w="400050"/>
                <a:gridCol w="400050"/>
                <a:gridCol w="400050"/>
                <a:gridCol w="400050"/>
                <a:gridCol w="304800"/>
                <a:gridCol w="400050"/>
                <a:gridCol w="400050"/>
                <a:gridCol w="400050"/>
                <a:gridCol w="400050"/>
                <a:gridCol w="304800"/>
                <a:gridCol w="400050"/>
                <a:gridCol w="400050"/>
                <a:gridCol w="400050"/>
                <a:gridCol w="400050"/>
                <a:gridCol w="400050"/>
                <a:gridCol w="304800"/>
                <a:gridCol w="304800"/>
                <a:gridCol w="304800"/>
                <a:gridCol w="3048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Req 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Priority Weight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1.4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2.4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3.5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6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UC 7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R5.1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R5.2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R5.3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R10.1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R10.2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R10.3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Score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Legend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is highest priority.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Work 1 first.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0" y="0"/>
            <a:ext cx="4158300" cy="40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Increment Matrix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15" name="Google Shape;115;p26"/>
          <p:cNvGraphicFramePr/>
          <p:nvPr/>
        </p:nvGraphicFramePr>
        <p:xfrm>
          <a:off x="-12" y="473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{7B7E6AC8-AAF4-44E2-90CD-1916430B0007}</a:tableStyleId>
              </a:tblPr>
              <a:tblGrid>
                <a:gridCol w="1071250"/>
                <a:gridCol w="688650"/>
                <a:gridCol w="1849200"/>
                <a:gridCol w="1058525"/>
                <a:gridCol w="1492125"/>
                <a:gridCol w="1492125"/>
                <a:gridCol w="1492125"/>
              </a:tblGrid>
              <a:tr h="24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 Case #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Priority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Effort (Person-weeks)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Depends 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Iteration 1 (03/12)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Iteration 2 (04/09)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Iteration 3 (05/03)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 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Total Effort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1 PW = 5 hrs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0" y="0"/>
            <a:ext cx="4030200" cy="4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Domain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88" y="796801"/>
            <a:ext cx="5402427" cy="52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0" y="0"/>
            <a:ext cx="2246700" cy="4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Task List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7" name="Google Shape;127;p28"/>
          <p:cNvGraphicFramePr/>
          <p:nvPr/>
        </p:nvGraphicFramePr>
        <p:xfrm>
          <a:off x="2719388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{7B7E6AC8-AAF4-44E2-90CD-1916430B0007}</a:tableStyleId>
              </a:tblPr>
              <a:tblGrid>
                <a:gridCol w="1219200"/>
                <a:gridCol w="1152525"/>
                <a:gridCol w="13335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Increment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Task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Assigned to...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tasks.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Mohammed &amp; Anum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 tasks.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00025"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Register.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Yanzhi &amp; Yu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Login.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task.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Mohammed &amp; Anum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tasks.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 task as completed.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Hannan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groups.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Search by keywords.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Generate summary.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025">
                <a:tc row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 Off.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Yanzhi &amp; Yu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Reset password.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tasks.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Mohammed &amp; Anum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group.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users.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users.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admins.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Delete groups.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groups.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0" y="0"/>
            <a:ext cx="2374800" cy="4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Today we talked about …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ShareList is a task managing app that allows for better collaboration in a virtual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environment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overall design approach.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Requirements, Use Cases, RUCTM, Increment Matrix, Domain Diagram.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goal is to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create this app in 3 iterations.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first iteration is planning/setup, and the last two iterations are code-heavy.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0" y="2998050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b="1" sz="4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0" y="0"/>
            <a:ext cx="1891800" cy="44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311700" y="1192958"/>
            <a:ext cx="85206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Project Description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Overall Design Approach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High Level Use Cases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Use Case Diagram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RUCTM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Increment Matrix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Domain Diagram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Task List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17">
                <a:latin typeface="Georgia"/>
                <a:ea typeface="Georgia"/>
                <a:cs typeface="Georgia"/>
                <a:sym typeface="Georgia"/>
              </a:rPr>
              <a:t>Summary Page</a:t>
            </a:r>
            <a:endParaRPr sz="1817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0" y="0"/>
            <a:ext cx="4483200" cy="41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Project Description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ShareList is designed to allow users the ability to create, delegate, and track tasks that are shared among users in a group.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goal is to allow teams in virtual workspaces the ability to have better collaboration via shared/delegated tasks.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Think of each group as a 'project' in which members contribute towards the tasks they are assigned. It is a similar concept to a Whatsapp group. The messaging is replaced with tasks that can have users assigned to them.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Features include: group admins, group summary reports, database storage, and wireless synchronization of database.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0" y="0"/>
            <a:ext cx="5754300" cy="41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Overall Design Approach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" name="Google Shape;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13" y="638175"/>
            <a:ext cx="6139175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2892000" y="3207300"/>
            <a:ext cx="3360000" cy="44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-25" y="5972500"/>
            <a:ext cx="9144000" cy="88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20"/>
          <p:cNvGraphicFramePr/>
          <p:nvPr/>
        </p:nvGraphicFramePr>
        <p:xfrm>
          <a:off x="-25" y="-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{7B7E6AC8-AAF4-44E2-90CD-1916430B0007}</a:tableStyleId>
              </a:tblPr>
              <a:tblGrid>
                <a:gridCol w="1175325"/>
                <a:gridCol w="7097525"/>
                <a:gridCol w="871150"/>
              </a:tblGrid>
              <a:tr h="24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</a:rPr>
                        <a:t>Req ID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</a:rPr>
                        <a:t>Req Statement</a:t>
                      </a:r>
                      <a:endParaRPr b="1" sz="105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FFFFFF"/>
                          </a:solidFill>
                        </a:rPr>
                        <a:t>Line </a:t>
                      </a:r>
                      <a:r>
                        <a:rPr lang="en" sz="1050">
                          <a:solidFill>
                            <a:srgbClr val="FFFFFF"/>
                          </a:solidFill>
                        </a:rPr>
                        <a:t>#</a:t>
                      </a:r>
                      <a:endParaRPr sz="105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for authenticated login to the ShareList app.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Register.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Login.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Log Off.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R1.4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Reset password.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admins the ability to: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Add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41,42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Remove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Edit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Assign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Add users to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R2.6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Remove users from the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34,35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Add new Admins to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18,47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R2.8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Delete group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48,49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R2.9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Edit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users/admins the ability to: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R3.1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Mark task as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44,45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R3.2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Create groups.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the ability to search by keywords.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tasks the ability to: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Be visible to all members in that group.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22,23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Have users assigned to it.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41,42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R5.3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Have assigned users mark it as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44,45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R6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tasks the following properties: start time, completion time, due date, time spent, title, description, users assigned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users the ability to create groups, and have admin status when they do.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46,47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R8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 database used for storing information related to tasks, groups, users.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R9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wireless resources used for syncing between each user's device and the database.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60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 group summary function, which will accomplish: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50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R10.1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Calculating and reporting the tasks completed.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R10.2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Calculating and reporting the in-progress tasks.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R10.3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Calculating and reporting the tasks not completed by due date.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54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R11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The system shall provide an update function which will update the UI, check for changes within the app data, and sync the current tasks with the database.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/>
                        <a:t>55,56</a:t>
                      </a:r>
                      <a:endParaRPr sz="85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0" y="0"/>
            <a:ext cx="2424000" cy="40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82" name="Google Shape;82;p21"/>
          <p:cNvGraphicFramePr/>
          <p:nvPr/>
        </p:nvGraphicFramePr>
        <p:xfrm>
          <a:off x="2681275" y="120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{7B7E6AC8-AAF4-44E2-90CD-1916430B0007}</a:tableStyleId>
              </a:tblPr>
              <a:tblGrid>
                <a:gridCol w="952500"/>
                <a:gridCol w="2828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 Case #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Use Case Name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4B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Register.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Login.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 Off.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UC1.4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Reset password.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task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 tasks.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UC2.4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tasks.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Manage group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users.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users.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admins.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Delete groups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UC3.5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Edit groups.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Mark task as completed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groups.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Search by keywords.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UC7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Generate summary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0" y="0"/>
            <a:ext cx="4963500" cy="4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High Level Use Cases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22"/>
          <p:cNvSpPr txBox="1"/>
          <p:nvPr/>
        </p:nvSpPr>
        <p:spPr>
          <a:xfrm>
            <a:off x="0" y="609600"/>
            <a:ext cx="47805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1.1: Register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entering required details and clicking the register button.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user being registered successfully.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1.2: Login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enters the username and password.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user successfully logs in and can see the home page.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1.3: Log Off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clicks on the logout button.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user is successfully logged out and can see the login page.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1.4: Reset Password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clicks on the reset password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password of the user is changed.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2.1: Add Tasks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admin clicking on the “Add Tasks”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admin adding the task successfully and can see the added tasks.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2.2: Remove Tasks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admin clicking the “Remove Task”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admin removing the task successfully.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2.3: Edit Tasks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admin clicking on the “Edit Task” option and making the necessary changes.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admin being able to see the changes made to the respective tasks.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2.4: Assign Tasks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Admin assigning the task to particular users.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users get assigned new tasks.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UC 3.1: Add users</a:t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TUCBW the admin clicking on the add member option.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TUCEW the user being added to the selected group.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4886250" y="609600"/>
            <a:ext cx="42579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UC 3.2: Remove users</a:t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TUCBW the admin selecting a user to be removed from the group.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TUCEW the user is no longer a member of the group.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UC 3.3: Add admins</a:t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TUCBW the admin selecting a member to be an admin.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TUCEW the selected user being the admin for the group.</a:t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UC 3.4: Delete Group</a:t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TUCBW the admin selecting the delete group option.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TUCEW the group, related tasks and users, being removed from the records.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UC 3.5: Edit Group</a:t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TUCBW the admin selecting the edit group option.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TUCEW the group information is updated by the admin.</a:t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UC 4: Mark task as completed</a:t>
            </a:r>
            <a:endParaRPr b="1"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TUCBW the users selecting their assigned tasks to be marked complete.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TUCEW the tasks information being updated by the users.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5: Create Group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selecting the create group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new group being created with the user as the admin of the group.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6: Search by keywords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clicking on the search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search results being returned to the user.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UC 7: Generate summary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TUCBW the user selecting the generate summary option.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- TUCEW the summary of tasks and reports being displayed to the user.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0" name="Google Shape;90;p22"/>
          <p:cNvCxnSpPr/>
          <p:nvPr/>
        </p:nvCxnSpPr>
        <p:spPr>
          <a:xfrm>
            <a:off x="4781550" y="609600"/>
            <a:ext cx="27000" cy="561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-25" y="5972500"/>
            <a:ext cx="9144000" cy="88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3"/>
          <p:cNvSpPr txBox="1"/>
          <p:nvPr>
            <p:ph type="title"/>
          </p:nvPr>
        </p:nvSpPr>
        <p:spPr>
          <a:xfrm>
            <a:off x="397100" y="3215850"/>
            <a:ext cx="4260300" cy="4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Case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128" y="0"/>
            <a:ext cx="33338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