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57A1F6-5A7C-414F-A003-95DD70ADB490}">
  <a:tblStyle styleId="{4B57A1F6-5A7C-414F-A003-95DD70ADB4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90A9A68-62AC-4DDB-8308-6BDF4E7B8C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70cdd6d8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e70cdd6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7dbdf81b_0_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7dbdf8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7dbdf81b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7dbdf8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7dbdf81b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7dbdf8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7e7d427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7e7d42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97d3be74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97d3be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97d3be74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97d3be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7dbdf81b_0_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7dbdf8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e7d427e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e7d427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e7d427e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e7d427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7e7d427e2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7e7d42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70cdd6d8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e70cdd6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7dbdf81b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7dbdf8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97d3be74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e97d3be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97d3be74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97d3be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81017f0a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81017f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81017f0a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81017f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7dbdf81b_0_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7dbdf8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e70cdd6d8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e70cdd6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e7dbdf81b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e7dbdf8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e7dbdf81b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e7dbdf8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7dbdf81b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7dbdf8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7dbdf81b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7dbdf8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7dbdf81b_0_1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7dbdf8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7dbdf81b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7dbdf81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7dbdf81b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7dbdf81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19846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>
  <p:cSld name="3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0" y="2632200"/>
            <a:ext cx="91440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ShareList</a:t>
            </a:r>
            <a:endParaRPr b="1" sz="4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6834000" y="4269977"/>
            <a:ext cx="23100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Group 6 - Coffee_Code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Iteration 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2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-0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-2021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CSE 5324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Software Engineering 1 Analysis, Design, Testing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15"/>
          <p:cNvSpPr txBox="1"/>
          <p:nvPr/>
        </p:nvSpPr>
        <p:spPr>
          <a:xfrm>
            <a:off x="0" y="4269978"/>
            <a:ext cx="23100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Hannan Khan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Yanzhi Wang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Anum Farrukh Khan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Mohammed Furkhan Shaikh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Yu Zhao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0" y="0"/>
            <a:ext cx="2059500" cy="4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RUCTM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2" name="Google Shape;102;p24"/>
          <p:cNvGraphicFramePr/>
          <p:nvPr/>
        </p:nvGraphicFramePr>
        <p:xfrm>
          <a:off x="21763" y="79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478025"/>
                <a:gridCol w="984175"/>
                <a:gridCol w="637375"/>
                <a:gridCol w="393700"/>
                <a:gridCol w="393700"/>
                <a:gridCol w="393700"/>
                <a:gridCol w="393700"/>
                <a:gridCol w="299950"/>
                <a:gridCol w="393700"/>
                <a:gridCol w="393700"/>
                <a:gridCol w="393700"/>
                <a:gridCol w="393700"/>
                <a:gridCol w="299950"/>
                <a:gridCol w="393700"/>
                <a:gridCol w="393700"/>
                <a:gridCol w="393700"/>
                <a:gridCol w="393700"/>
                <a:gridCol w="393700"/>
                <a:gridCol w="299950"/>
                <a:gridCol w="299950"/>
                <a:gridCol w="299950"/>
                <a:gridCol w="3830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Priority Weight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0" y="0"/>
            <a:ext cx="2059500" cy="4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RUCTM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8" name="Google Shape;108;p25"/>
          <p:cNvGraphicFramePr/>
          <p:nvPr/>
        </p:nvGraphicFramePr>
        <p:xfrm>
          <a:off x="-9525" y="130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515325"/>
                <a:gridCol w="970575"/>
                <a:gridCol w="647700"/>
                <a:gridCol w="400050"/>
                <a:gridCol w="400050"/>
                <a:gridCol w="400050"/>
                <a:gridCol w="400050"/>
                <a:gridCol w="304800"/>
                <a:gridCol w="400050"/>
                <a:gridCol w="400050"/>
                <a:gridCol w="400050"/>
                <a:gridCol w="400050"/>
                <a:gridCol w="304800"/>
                <a:gridCol w="400050"/>
                <a:gridCol w="400050"/>
                <a:gridCol w="400050"/>
                <a:gridCol w="400050"/>
                <a:gridCol w="400050"/>
                <a:gridCol w="304800"/>
                <a:gridCol w="304800"/>
                <a:gridCol w="304800"/>
                <a:gridCol w="304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Priority Weight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Legend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is highest priority.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Work 1 first.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0" y="0"/>
            <a:ext cx="4158300" cy="40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4" name="Google Shape;114;p26"/>
          <p:cNvGraphicFramePr/>
          <p:nvPr/>
        </p:nvGraphicFramePr>
        <p:xfrm>
          <a:off x="-12" y="473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1071250"/>
                <a:gridCol w="688650"/>
                <a:gridCol w="1849200"/>
                <a:gridCol w="1058525"/>
                <a:gridCol w="1492125"/>
                <a:gridCol w="1492125"/>
                <a:gridCol w="1492125"/>
              </a:tblGrid>
              <a:tr h="24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Effort (Person-weeks)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Depends 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1 (03/12)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2 (04/09)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3 (05/03)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Total Effort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 PW = 5 hrs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0" y="0"/>
            <a:ext cx="63063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Expanded Use Case - Login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000" y="699725"/>
            <a:ext cx="1704499" cy="359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517" y="2137550"/>
            <a:ext cx="1877500" cy="4071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27"/>
          <p:cNvGraphicFramePr/>
          <p:nvPr/>
        </p:nvGraphicFramePr>
        <p:xfrm>
          <a:off x="188200" y="10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{E90A9A68-62AC-4DDB-8308-6BDF4E7B8C0B}</a:tableStyleId>
              </a:tblPr>
              <a:tblGrid>
                <a:gridCol w="2147450"/>
                <a:gridCol w="2463550"/>
              </a:tblGrid>
              <a:tr h="24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EUC1.2: Login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Precondition:</a:t>
                      </a:r>
                      <a:r>
                        <a:rPr i="1" lang="en" sz="1000"/>
                        <a:t> This use case assumes that the user is seeing the Login page and is a registered user.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Actor: User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System: ShareList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TUCBW the user enters the details and clicks on the Login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3) TUCEW the user successfully logs in.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 System displays the Login page.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*2. System checks the credentials entered by user: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a) If the credentials are correct, the users 'Your Groups' page will be displayed.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b) If incorrect, the system will display an “Incorrect username/password” message.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Postcondition:</a:t>
                      </a:r>
                      <a:r>
                        <a:rPr i="1" lang="en" sz="1000"/>
                        <a:t> The user will be able to access the features of the app.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0" y="0"/>
            <a:ext cx="79518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Expanded Use Case - Create Group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00" y="714200"/>
            <a:ext cx="1639749" cy="348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299" y="2261175"/>
            <a:ext cx="1823551" cy="391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8"/>
          <p:cNvGraphicFramePr/>
          <p:nvPr/>
        </p:nvGraphicFramePr>
        <p:xfrm>
          <a:off x="134500" y="95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{E90A9A68-62AC-4DDB-8308-6BDF4E7B8C0B}</a:tableStyleId>
              </a:tblPr>
              <a:tblGrid>
                <a:gridCol w="2287625"/>
                <a:gridCol w="2624400"/>
              </a:tblGrid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EUC5: Create Group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6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Precondition:</a:t>
                      </a:r>
                      <a:r>
                        <a:rPr i="1" lang="en" sz="1000"/>
                        <a:t> This use case requires that the user is logged in to the ShareList App, and seeing the 'Create Group' activity.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Actor: User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System: ShareList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TUCBW user clicking on the Create Group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The user fills in the text field and clicks the save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TUCEW the user sees a confirmation “The group has been created”.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 System displays the Create Group activity.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System displays text field to enter group name.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*4. System checks for errors and processes the save request.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6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Postcondition:</a:t>
                      </a:r>
                      <a:r>
                        <a:rPr i="1" lang="en" sz="1000"/>
                        <a:t> The group is created, stored in the database, and available to be acted upon immediately.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0" y="0"/>
            <a:ext cx="70749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Expanded Use Case - Add Task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37" y="709600"/>
            <a:ext cx="1838130" cy="392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500" y="2398975"/>
            <a:ext cx="1764300" cy="37875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9"/>
          <p:cNvGraphicFramePr/>
          <p:nvPr/>
        </p:nvGraphicFramePr>
        <p:xfrm>
          <a:off x="224025" y="11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{E90A9A68-62AC-4DDB-8308-6BDF4E7B8C0B}</a:tableStyleId>
              </a:tblPr>
              <a:tblGrid>
                <a:gridCol w="2086775"/>
                <a:gridCol w="2416800"/>
              </a:tblGrid>
              <a:tr h="25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EUC2.1: Add Tasks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Precondition:</a:t>
                      </a:r>
                      <a:r>
                        <a:rPr i="1" lang="en" sz="1000"/>
                        <a:t> This use case requires that the user is logged in and is an admin of the group.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Actor: Group Admin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System: ShareList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TUCBW group admin clicking on the Add Task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The group admin enters the information and clicks on the Save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TUCEW the group admin sees a confirmation “The task has been added” on the app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 System displays the Add task button.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System prompts the group admin to enter the Task name, Task Description and Due date.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*4. System checks for errors, and processes the save request.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Postcondition:</a:t>
                      </a:r>
                      <a:r>
                        <a:rPr i="1" lang="en" sz="1000"/>
                        <a:t> The task is created successfully and stored in the database.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0" y="0"/>
            <a:ext cx="61386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Updated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1903" l="0" r="0" t="0"/>
          <a:stretch/>
        </p:blipFill>
        <p:spPr>
          <a:xfrm>
            <a:off x="1261250" y="625450"/>
            <a:ext cx="6621500" cy="5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0" y="0"/>
            <a:ext cx="6158400" cy="5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 - Login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188"/>
            <a:ext cx="9143997" cy="440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0" y="0"/>
            <a:ext cx="7932000" cy="5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 - 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750"/>
            <a:ext cx="9143999" cy="410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0" y="0"/>
            <a:ext cx="6907200" cy="5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 - Add Task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8875"/>
            <a:ext cx="9144000" cy="362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0" y="0"/>
            <a:ext cx="2202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97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97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311700" y="1316100"/>
            <a:ext cx="42603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711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Level Use Cases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RUCTM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Georgia"/>
              <a:buAutoNum type="arabicPeriod"/>
            </a:pPr>
            <a:r>
              <a:rPr lang="en" sz="201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7"/>
              <a:buFont typeface="Georgia"/>
              <a:buAutoNum type="arabicPeriod"/>
            </a:pPr>
            <a:r>
              <a:rPr lang="en" sz="2017">
                <a:latin typeface="Georgia"/>
                <a:ea typeface="Georgia"/>
                <a:cs typeface="Georgia"/>
                <a:sym typeface="Georgia"/>
              </a:rPr>
              <a:t>Expanded Use Cases</a:t>
            </a:r>
            <a:endParaRPr sz="201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16"/>
          <p:cNvSpPr txBox="1"/>
          <p:nvPr/>
        </p:nvSpPr>
        <p:spPr>
          <a:xfrm>
            <a:off x="4689925" y="1316100"/>
            <a:ext cx="42603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10.    Updated </a:t>
            </a: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11.    Sequence Diagrams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12.    Updated Task List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13.    Design Class Diagram</a:t>
            </a:r>
            <a:endParaRPr sz="20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latin typeface="Georgia"/>
                <a:ea typeface="Georgia"/>
                <a:cs typeface="Georgia"/>
                <a:sym typeface="Georgia"/>
              </a:rPr>
              <a:t>14.    Code Snapshots</a:t>
            </a:r>
            <a:endParaRPr sz="20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17">
                <a:latin typeface="Georgia"/>
                <a:ea typeface="Georgia"/>
                <a:cs typeface="Georgia"/>
                <a:sym typeface="Georgia"/>
              </a:rPr>
              <a:t>15.    Summary</a:t>
            </a:r>
            <a:endParaRPr sz="2017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0" y="0"/>
            <a:ext cx="48183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Updated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Task List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1563200" y="79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1504400"/>
                <a:gridCol w="1504400"/>
                <a:gridCol w="1504400"/>
                <a:gridCol w="1504400"/>
              </a:tblGrid>
              <a:tr h="245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Assigned to...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Iteration 2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Iteration 3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Use Case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25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Yanzhi &amp; Yu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Register.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task.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 task as completed.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 by keywords.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summary.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Yanzhi &amp; Yu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 Off.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Reset password.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group.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users.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users.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admins.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0" y="0"/>
            <a:ext cx="54972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Design</a:t>
            </a: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 Class Diagram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013"/>
            <a:ext cx="9143999" cy="325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0" y="0"/>
            <a:ext cx="52914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Code Snapshot - Login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738" y="664975"/>
            <a:ext cx="6322526" cy="55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0" y="0"/>
            <a:ext cx="70254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Code Snapshot - Create Group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475"/>
            <a:ext cx="5240812" cy="40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550" y="2758750"/>
            <a:ext cx="5281450" cy="349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0" y="0"/>
            <a:ext cx="60993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>
                <a:latin typeface="Georgia"/>
                <a:ea typeface="Georgia"/>
                <a:cs typeface="Georgia"/>
                <a:sym typeface="Georgia"/>
              </a:rPr>
              <a:t>Code Snapshot - Add Task</a:t>
            </a:r>
            <a:endParaRPr sz="4394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200"/>
            <a:ext cx="5739949" cy="419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524" y="2047324"/>
            <a:ext cx="4808476" cy="42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0" y="0"/>
            <a:ext cx="23748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197700" y="930900"/>
            <a:ext cx="8748600" cy="49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Today we discussed the ShareList App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How it enables better collaboration between users.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The requirements and implementation approach.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Any updates to our app development.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Expanded UCs/User Interface Prototypes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Updated Domain Diagram/Sequence Diagrams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Updated Task List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Design Class Diagram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  <a:p>
            <a:pPr indent="-3835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40"/>
              <a:buFont typeface="Georgia"/>
              <a:buChar char="•"/>
            </a:pPr>
            <a:r>
              <a:rPr lang="en" sz="2440">
                <a:latin typeface="Georgia"/>
                <a:ea typeface="Georgia"/>
                <a:cs typeface="Georgia"/>
                <a:sym typeface="Georgia"/>
              </a:rPr>
              <a:t>Brief Code Analysis</a:t>
            </a:r>
            <a:endParaRPr sz="24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0" y="29980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0" y="0"/>
            <a:ext cx="44832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ShareList is designed to allow users the ability to create, delegate, and track tasks that are shared among users in a group.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goal is to allow teams in virtual workspaces the ability to have better collaboration via shared/delegated tasks.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Think of each group as a 'project' in which members contribute towards the tasks they are assigned. It is a similar concept to a Whatsapp group. The messaging is replaced with tasks that can have users assigned to them.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Features include: group admins, group summary reports, database storage, and wireless synchronization of database.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0" y="0"/>
            <a:ext cx="57543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13" y="638175"/>
            <a:ext cx="613917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2892000" y="3207300"/>
            <a:ext cx="3360000" cy="44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-25" y="5972500"/>
            <a:ext cx="9144000" cy="8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20"/>
          <p:cNvGraphicFramePr/>
          <p:nvPr/>
        </p:nvGraphicFramePr>
        <p:xfrm>
          <a:off x="-25" y="-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1175325"/>
                <a:gridCol w="7097525"/>
                <a:gridCol w="871150"/>
              </a:tblGrid>
              <a:tr h="25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Statement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Line </a:t>
                      </a:r>
                      <a:r>
                        <a:rPr lang="en" sz="1050">
                          <a:solidFill>
                            <a:srgbClr val="FFFFFF"/>
                          </a:solidFill>
                        </a:rPr>
                        <a:t>#</a:t>
                      </a:r>
                      <a:endParaRPr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for authenticated login to the ShareList app.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Register.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Login.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 Off.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Reset password.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Assign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users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users from the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34,35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new Admins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18,47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Delete group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48,49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users/admins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Mark task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Create groups.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the ability to search by keywords.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Be visible to all members in that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22,23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users assigned to it.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assigned users mark it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following properties: start time, completion time, due date, time spent, title, description, users assigned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 the ability to create groups, and have admin status when they do.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database used for storing information related to tasks, groups, users.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wireless resources used for syncing between each user's device and the database.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60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group summary function, which will accomplish: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in-progress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not completed by due date.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0" y="0"/>
            <a:ext cx="2424000" cy="4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1" name="Google Shape;81;p21"/>
          <p:cNvGraphicFramePr/>
          <p:nvPr/>
        </p:nvGraphicFramePr>
        <p:xfrm>
          <a:off x="2681275" y="120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{4B57A1F6-5A7C-414F-A003-95DD70ADB490}</a:tableStyleId>
              </a:tblPr>
              <a:tblGrid>
                <a:gridCol w="952500"/>
                <a:gridCol w="2828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Register.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 Off.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Reset password.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group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admins.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 groups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groups.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 task as 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groups.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 by keywords.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summary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/>
        </p:nvSpPr>
        <p:spPr>
          <a:xfrm>
            <a:off x="0" y="0"/>
            <a:ext cx="5084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98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Level Use Cases</a:t>
            </a:r>
            <a:endParaRPr sz="398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2"/>
          <p:cNvSpPr txBox="1"/>
          <p:nvPr/>
        </p:nvSpPr>
        <p:spPr>
          <a:xfrm>
            <a:off x="0" y="609600"/>
            <a:ext cx="47805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1.1: Register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entering required details and clicking the register button.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being registered successfully.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1.2: Login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enters the username and password.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successfully logs in and can see the home page.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1.3: Log Off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clicks on the logout button.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is successfully logged out and can see the login page.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1.4: Reset Password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clicks on the reset password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password of the user is changed.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2.1: Add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on the “Add Tasks”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adding the task successfully and can see the added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2.2: Remove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the “Remove Task”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removing the task successfully.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2.3: Edit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on the “Edit Task” option and making the necessary changes.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being able to see the changes made to the respective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2.4: Assign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assigning the task to particular users.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users get assigned new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3.1: Add users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admin clicking on the add member option.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user being added to the selected group.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4886250" y="609600"/>
            <a:ext cx="42579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3.2: Remove users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a user to be removed from the group.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user is no longer a member of the group.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3.3: Add admins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a member to be an admin.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selected user being the admin for the group.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3.4: Delete Group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the delete group option.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group, related tasks and users, being removed from the records.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3.5: Edit Group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the edit group option.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group information is updated by the admin.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UC 4: Mark task as completed</a:t>
            </a:r>
            <a:endParaRPr b="1"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TUCBW the users selecting their assigned tasks to be marked complete.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TUCEW the tasks information being updated by the users.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5: Create Group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selecting the create group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new group being created with the user as the admin of the group.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6: Search by keywords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clicking on the search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search results being returned to the user.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7: Generate summary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selecting the generate summary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summary of tasks and reports being displayed to the user.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9" name="Google Shape;89;p22"/>
          <p:cNvCxnSpPr/>
          <p:nvPr/>
        </p:nvCxnSpPr>
        <p:spPr>
          <a:xfrm>
            <a:off x="4781550" y="609600"/>
            <a:ext cx="27000" cy="561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-25" y="5972500"/>
            <a:ext cx="9144000" cy="8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397100" y="3215850"/>
            <a:ext cx="4260300" cy="4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28" y="0"/>
            <a:ext cx="33338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