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4FEB5B-9E5E-41F2-8343-B7856624258F}">
  <a:tblStyle styleId="{384FEB5B-9E5E-41F2-8343-B785662425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BCD4E6-0224-40E5-86F1-A5B5DA6322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e70cdd6d8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e70cdd6d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97d3be74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97d3be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97d3be74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97d3be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7e7d427e2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7e7d427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e7d427e2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e7d427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e97d3be74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e97d3be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803937ed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803937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7dbdf81b_0_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7dbdf8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70cdd6d8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70cdd6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e70cdd6d8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ce70cdd6d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e7dbdf81b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e7dbdf8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e7dbdf81b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e7dbdf8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e7dbdf81b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e7dbdf8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e7dbdf81b_0_1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e7dbdf8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76c21397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76c21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803937ed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803937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7dbdf81b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7dbdf8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279185" y="1600202"/>
            <a:ext cx="6565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19846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>
            <p:ph idx="2" type="pic"/>
          </p:nvPr>
        </p:nvSpPr>
        <p:spPr>
          <a:xfrm>
            <a:off x="1785578" y="175589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" type="body"/>
          </p:nvPr>
        </p:nvSpPr>
        <p:spPr>
          <a:xfrm>
            <a:off x="1279186" y="1729974"/>
            <a:ext cx="65655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" type="body"/>
          </p:nvPr>
        </p:nvSpPr>
        <p:spPr>
          <a:xfrm>
            <a:off x="1279185" y="1600202"/>
            <a:ext cx="6565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1785578" y="175589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with Caption">
  <p:cSld name="3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79186" y="1729974"/>
            <a:ext cx="65655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0" y="2632200"/>
            <a:ext cx="91440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ShareList</a:t>
            </a:r>
            <a:endParaRPr b="1" sz="4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6834000" y="4269977"/>
            <a:ext cx="23100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Group 6 - Coffee_Code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Iteration 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3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26</a:t>
            </a: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-2021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CSE 5324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Software Engineering 1 Analysis, Design, Testing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15"/>
          <p:cNvSpPr txBox="1"/>
          <p:nvPr/>
        </p:nvSpPr>
        <p:spPr>
          <a:xfrm>
            <a:off x="39425" y="4370025"/>
            <a:ext cx="2088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Hannan Khan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Yanzhi Wang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Anum Farrukh Khan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Mohammed Furkhan Shaikh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Yu Zhao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0" y="0"/>
            <a:ext cx="79518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Expanded Use Case - Create Group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3" name="Google Shape;1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900" y="714200"/>
            <a:ext cx="1639749" cy="348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299" y="2261175"/>
            <a:ext cx="1823551" cy="391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24"/>
          <p:cNvGraphicFramePr/>
          <p:nvPr/>
        </p:nvGraphicFramePr>
        <p:xfrm>
          <a:off x="134500" y="95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{11BCD4E6-0224-40E5-86F1-A5B5DA6322C7}</a:tableStyleId>
              </a:tblPr>
              <a:tblGrid>
                <a:gridCol w="2287625"/>
                <a:gridCol w="2624400"/>
              </a:tblGrid>
              <a:tr h="32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EUC5: Create Group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6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Precondition:</a:t>
                      </a:r>
                      <a:r>
                        <a:rPr i="1" lang="en" sz="1000"/>
                        <a:t> This use case requires that the user is logged in to the ShareList App, and seeing the 'Create Group' activity.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Actor: User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System: ShareList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 System displays the Create Group activity.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 TUCBW user clicks on the Create Group button.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2. System displays text field to enter group name.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 The user fills in the text field and clicks the save button.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*4. System checks for errors and processes the save request.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 TUCEW the user sees a confirmation “The group has been added”.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6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Postcondition:</a:t>
                      </a:r>
                      <a:r>
                        <a:rPr i="1" lang="en" sz="1000"/>
                        <a:t> The group is created, stored in the database, and available to be acted upon immediately.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0" y="0"/>
            <a:ext cx="70749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Expanded Use Case - Add Task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737" y="709600"/>
            <a:ext cx="1838130" cy="392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500" y="2398975"/>
            <a:ext cx="1764300" cy="37875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25"/>
          <p:cNvGraphicFramePr/>
          <p:nvPr/>
        </p:nvGraphicFramePr>
        <p:xfrm>
          <a:off x="224025" y="11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{11BCD4E6-0224-40E5-86F1-A5B5DA6322C7}</a:tableStyleId>
              </a:tblPr>
              <a:tblGrid>
                <a:gridCol w="2086775"/>
                <a:gridCol w="2416800"/>
              </a:tblGrid>
              <a:tr h="25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EUC2.1: Add Tasks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Precondition:</a:t>
                      </a:r>
                      <a:r>
                        <a:rPr i="1" lang="en" sz="1000"/>
                        <a:t> This use case requires that the user is logged in and is an admin of the group.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Actor: Group Admin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System: ShareList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 System displays the Add task button.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 TUCBW group admin clicks on the Add Task button.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2. System prompts the group admin to enter the Task name, Task Description and Due date.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 The group admin enters the information and clicks on the Save button.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*4. System checks for errors, and processes the save request.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 TUCEW the group admin sees a confirmation “The task has been added” on the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Postcondition:</a:t>
                      </a:r>
                      <a:r>
                        <a:rPr i="1" lang="en" sz="1000"/>
                        <a:t> The task is created successfully and stored in the database.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0" y="0"/>
            <a:ext cx="7932000" cy="58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Sequence Diagram - Create 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8650"/>
            <a:ext cx="9144003" cy="404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0" y="0"/>
            <a:ext cx="6907200" cy="58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Sequence Diagram - Add Task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6450"/>
            <a:ext cx="9144003" cy="354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0" y="0"/>
            <a:ext cx="54972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Design</a:t>
            </a: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 Class Diagram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1600"/>
            <a:ext cx="9144003" cy="334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0" y="2617050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Georgia"/>
                <a:ea typeface="Georgia"/>
                <a:cs typeface="Georgia"/>
                <a:sym typeface="Georgia"/>
              </a:rPr>
              <a:t>App Demo</a:t>
            </a:r>
            <a:endParaRPr b="1" sz="4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0" y="0"/>
            <a:ext cx="23748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197700" y="930900"/>
            <a:ext cx="8748600" cy="49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Today we discussed the ShareList App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How it enables better collaboration between users.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Overall design approach and requirements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Use Cases and Domain Diagram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RUCTM and Increment Matrix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Expanded UCs/User Interface Prototypes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Updated Sequence Diagrams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Design Class Diagram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App Demo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0" y="2320800"/>
            <a:ext cx="9144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1" sz="4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Georgia"/>
                <a:ea typeface="Georgia"/>
                <a:cs typeface="Georgia"/>
                <a:sym typeface="Georgia"/>
              </a:rPr>
              <a:t>Any Questions?</a:t>
            </a:r>
            <a:endParaRPr b="1" sz="4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/>
        </p:nvSpPr>
        <p:spPr>
          <a:xfrm>
            <a:off x="0" y="0"/>
            <a:ext cx="2202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97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397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311700" y="1316100"/>
            <a:ext cx="42603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711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Project Description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Overall Design Approach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17"/>
              <a:buFont typeface="Georgia"/>
              <a:buAutoNum type="arabicPeriod"/>
            </a:pPr>
            <a:r>
              <a:rPr lang="en" sz="2017">
                <a:latin typeface="Georgia"/>
                <a:ea typeface="Georgia"/>
                <a:cs typeface="Georgia"/>
                <a:sym typeface="Georgia"/>
              </a:rPr>
              <a:t>Domain Diagram</a:t>
            </a:r>
            <a:endParaRPr sz="2017"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RUCTM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Increment Matrix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17"/>
              <a:buFont typeface="Georgia"/>
              <a:buAutoNum type="arabicPeriod"/>
            </a:pPr>
            <a:r>
              <a:rPr lang="en" sz="2017">
                <a:latin typeface="Georgia"/>
                <a:ea typeface="Georgia"/>
                <a:cs typeface="Georgia"/>
                <a:sym typeface="Georgia"/>
              </a:rPr>
              <a:t>Expanded Use Cases with User Interface Prototypes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16"/>
          <p:cNvSpPr txBox="1"/>
          <p:nvPr/>
        </p:nvSpPr>
        <p:spPr>
          <a:xfrm>
            <a:off x="4689925" y="1316100"/>
            <a:ext cx="42603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   Sequence Diagrams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10.   Design Class Diagram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11.    App Demo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12.    Summary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13.    Q/A</a:t>
            </a:r>
            <a:endParaRPr sz="2017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0" y="0"/>
            <a:ext cx="4483200" cy="4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Project Description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ShareList is designed to allow users the ability to create, delegate, and track tasks that are shared among users in a group.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goal is to allow teams in virtual workspaces the ability to have better collaboration via shared/delegated tasks.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Think of each group as a 'project' in which members contribute towards the tasks they are assigned. It is a similar concept to a Whatsapp group. The messaging is replaced with tasks that can have users assigned to them.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Features include: group admins, group summary reports, database storage, and wireless synchronization of database.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0" y="0"/>
            <a:ext cx="5754300" cy="4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Overall Design Approach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88" y="619150"/>
            <a:ext cx="6181026" cy="56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/>
          <p:nvPr/>
        </p:nvSpPr>
        <p:spPr>
          <a:xfrm>
            <a:off x="1587425" y="651025"/>
            <a:ext cx="1373400" cy="29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-25" y="5972500"/>
            <a:ext cx="9144000" cy="88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9"/>
          <p:cNvGraphicFramePr/>
          <p:nvPr/>
        </p:nvGraphicFramePr>
        <p:xfrm>
          <a:off x="-25" y="-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{384FEB5B-9E5E-41F2-8343-B7856624258F}</a:tableStyleId>
              </a:tblPr>
              <a:tblGrid>
                <a:gridCol w="1175325"/>
                <a:gridCol w="7097525"/>
                <a:gridCol w="871150"/>
              </a:tblGrid>
              <a:tr h="25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Req ID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Req Statement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Line </a:t>
                      </a:r>
                      <a:r>
                        <a:rPr lang="en" sz="1050">
                          <a:solidFill>
                            <a:srgbClr val="FFFFFF"/>
                          </a:solidFill>
                        </a:rPr>
                        <a:t>#</a:t>
                      </a:r>
                      <a:endParaRPr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for authenticated login to the ShareList app.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Register.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Login.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Log Off.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Reset password.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admins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highlight>
                            <a:srgbClr val="FFFF00"/>
                          </a:highlight>
                        </a:rPr>
                        <a:t>R2.1</a:t>
                      </a:r>
                      <a:endParaRPr sz="85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highlight>
                            <a:srgbClr val="FFFF00"/>
                          </a:highlight>
                        </a:rPr>
                        <a:t>Add tasks.</a:t>
                      </a:r>
                      <a:endParaRPr sz="85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41,42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Remove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Edit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Assign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users to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R2.6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Remove users from the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34,35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new Admins to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18,47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R2.8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Delete group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48,49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Edit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users/admins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Mark task as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44,45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highlight>
                            <a:srgbClr val="FFFF00"/>
                          </a:highlight>
                        </a:rPr>
                        <a:t>R3.2</a:t>
                      </a:r>
                      <a:endParaRPr sz="85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highlight>
                            <a:srgbClr val="FFFF00"/>
                          </a:highlight>
                        </a:rPr>
                        <a:t>Create groups.</a:t>
                      </a:r>
                      <a:endParaRPr sz="85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the ability to search by keywords.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tasks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Be visible to all members in that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22,23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Have users assigned to it.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41,42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Have assigned users mark it as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44,45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R6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tasks the following properties: start time, completion time, due date, time spent, title, description, users assigned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users the ability to create groups, and have admin status when they do.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R8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 database used for storing information related to tasks, groups, users.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wireless resources used for syncing between each user's device and the database.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60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 group summary function, which will accomplish: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tasks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in-progress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tasks not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9"/>
          <p:cNvSpPr txBox="1"/>
          <p:nvPr/>
        </p:nvSpPr>
        <p:spPr>
          <a:xfrm>
            <a:off x="3760250" y="1471700"/>
            <a:ext cx="431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b="1" i="1" sz="3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0" y="0"/>
            <a:ext cx="2424000" cy="40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78" name="Google Shape;78;p20"/>
          <p:cNvGraphicFramePr/>
          <p:nvPr/>
        </p:nvGraphicFramePr>
        <p:xfrm>
          <a:off x="790575" y="120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{384FEB5B-9E5E-41F2-8343-B7856624258F}</a:tableStyleId>
              </a:tblPr>
              <a:tblGrid>
                <a:gridCol w="952500"/>
                <a:gridCol w="2828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#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Name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Register.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 Off.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Reset password.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task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UC2.1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Add tasks.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group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users.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users.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admins.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 groups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groups.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 task as 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UC5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Create groups.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Search by keywords.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summary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9" name="Google Shape;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850" y="737050"/>
            <a:ext cx="2723875" cy="538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0" y="0"/>
            <a:ext cx="4870500" cy="62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Domain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3">
            <a:alphaModFix/>
          </a:blip>
          <a:srcRect b="1903" l="0" r="0" t="0"/>
          <a:stretch/>
        </p:blipFill>
        <p:spPr>
          <a:xfrm>
            <a:off x="1261250" y="625450"/>
            <a:ext cx="6621500" cy="5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/>
        </p:nvSpPr>
        <p:spPr>
          <a:xfrm>
            <a:off x="6194875" y="695825"/>
            <a:ext cx="263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RUCTM</a:t>
            </a:r>
            <a:endParaRPr b="1" i="1" sz="3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0" y="0"/>
            <a:ext cx="4158300" cy="40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Increment Matrix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97" name="Google Shape;97;p23"/>
          <p:cNvGraphicFramePr/>
          <p:nvPr/>
        </p:nvGraphicFramePr>
        <p:xfrm>
          <a:off x="-12" y="473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{384FEB5B-9E5E-41F2-8343-B7856624258F}</a:tableStyleId>
              </a:tblPr>
              <a:tblGrid>
                <a:gridCol w="1071250"/>
                <a:gridCol w="688650"/>
                <a:gridCol w="1849200"/>
                <a:gridCol w="1058525"/>
                <a:gridCol w="1492125"/>
                <a:gridCol w="1492125"/>
                <a:gridCol w="1492125"/>
              </a:tblGrid>
              <a:tr h="24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#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Priority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Effort (Person-weeks)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Depends 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1 (03/12)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2 (04/09)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3 (05/03)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Total Effort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1 PW = 5 hrs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