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65" r:id="rId1"/>
  </p:sldMasterIdLst>
  <p:notesMasterIdLst>
    <p:notesMasterId r:id="rId3"/>
  </p:notesMasterIdLst>
  <p:sldIdLst>
    <p:sldId id="258" r:id="rId2"/>
  </p:sldIdLst>
  <p:sldSz cx="43891200" cy="32918400"/>
  <p:notesSz cx="37947600" cy="50749200"/>
  <p:defaultTextStyle>
    <a:defPPr>
      <a:defRPr lang="en-US"/>
    </a:defPPr>
    <a:lvl1pPr algn="l" rtl="0" fontAlgn="base">
      <a:spcBef>
        <a:spcPct val="0"/>
      </a:spcBef>
      <a:spcAft>
        <a:spcPct val="0"/>
      </a:spcAft>
      <a:defRPr sz="3400" b="1" kern="1200" baseline="-25000">
        <a:solidFill>
          <a:schemeClr val="tx1"/>
        </a:solidFill>
        <a:latin typeface="Arial" pitchFamily="34" charset="0"/>
        <a:ea typeface="MS PGothic" pitchFamily="34" charset="-128"/>
        <a:cs typeface="+mn-cs"/>
      </a:defRPr>
    </a:lvl1pPr>
    <a:lvl2pPr marL="399662" algn="l" rtl="0" fontAlgn="base">
      <a:spcBef>
        <a:spcPct val="0"/>
      </a:spcBef>
      <a:spcAft>
        <a:spcPct val="0"/>
      </a:spcAft>
      <a:defRPr sz="3400" b="1" kern="1200" baseline="-25000">
        <a:solidFill>
          <a:schemeClr val="tx1"/>
        </a:solidFill>
        <a:latin typeface="Arial" pitchFamily="34" charset="0"/>
        <a:ea typeface="MS PGothic" pitchFamily="34" charset="-128"/>
        <a:cs typeface="+mn-cs"/>
      </a:defRPr>
    </a:lvl2pPr>
    <a:lvl3pPr marL="799310" algn="l" rtl="0" fontAlgn="base">
      <a:spcBef>
        <a:spcPct val="0"/>
      </a:spcBef>
      <a:spcAft>
        <a:spcPct val="0"/>
      </a:spcAft>
      <a:defRPr sz="3400" b="1" kern="1200" baseline="-25000">
        <a:solidFill>
          <a:schemeClr val="tx1"/>
        </a:solidFill>
        <a:latin typeface="Arial" pitchFamily="34" charset="0"/>
        <a:ea typeface="MS PGothic" pitchFamily="34" charset="-128"/>
        <a:cs typeface="+mn-cs"/>
      </a:defRPr>
    </a:lvl3pPr>
    <a:lvl4pPr marL="1198973" algn="l" rtl="0" fontAlgn="base">
      <a:spcBef>
        <a:spcPct val="0"/>
      </a:spcBef>
      <a:spcAft>
        <a:spcPct val="0"/>
      </a:spcAft>
      <a:defRPr sz="3400" b="1" kern="1200" baseline="-25000">
        <a:solidFill>
          <a:schemeClr val="tx1"/>
        </a:solidFill>
        <a:latin typeface="Arial" pitchFamily="34" charset="0"/>
        <a:ea typeface="MS PGothic" pitchFamily="34" charset="-128"/>
        <a:cs typeface="+mn-cs"/>
      </a:defRPr>
    </a:lvl4pPr>
    <a:lvl5pPr marL="1598630" algn="l" rtl="0" fontAlgn="base">
      <a:spcBef>
        <a:spcPct val="0"/>
      </a:spcBef>
      <a:spcAft>
        <a:spcPct val="0"/>
      </a:spcAft>
      <a:defRPr sz="3400" b="1" kern="1200" baseline="-25000">
        <a:solidFill>
          <a:schemeClr val="tx1"/>
        </a:solidFill>
        <a:latin typeface="Arial" pitchFamily="34" charset="0"/>
        <a:ea typeface="MS PGothic" pitchFamily="34" charset="-128"/>
        <a:cs typeface="+mn-cs"/>
      </a:defRPr>
    </a:lvl5pPr>
    <a:lvl6pPr marL="1998278" algn="l" defTabSz="799310" rtl="0" eaLnBrk="1" latinLnBrk="0" hangingPunct="1">
      <a:defRPr sz="3400" b="1" kern="1200" baseline="-25000">
        <a:solidFill>
          <a:schemeClr val="tx1"/>
        </a:solidFill>
        <a:latin typeface="Arial" pitchFamily="34" charset="0"/>
        <a:ea typeface="MS PGothic" pitchFamily="34" charset="-128"/>
        <a:cs typeface="+mn-cs"/>
      </a:defRPr>
    </a:lvl6pPr>
    <a:lvl7pPr marL="2397941" algn="l" defTabSz="799310" rtl="0" eaLnBrk="1" latinLnBrk="0" hangingPunct="1">
      <a:defRPr sz="3400" b="1" kern="1200" baseline="-25000">
        <a:solidFill>
          <a:schemeClr val="tx1"/>
        </a:solidFill>
        <a:latin typeface="Arial" pitchFamily="34" charset="0"/>
        <a:ea typeface="MS PGothic" pitchFamily="34" charset="-128"/>
        <a:cs typeface="+mn-cs"/>
      </a:defRPr>
    </a:lvl7pPr>
    <a:lvl8pPr marL="2797603" algn="l" defTabSz="799310" rtl="0" eaLnBrk="1" latinLnBrk="0" hangingPunct="1">
      <a:defRPr sz="3400" b="1" kern="1200" baseline="-25000">
        <a:solidFill>
          <a:schemeClr val="tx1"/>
        </a:solidFill>
        <a:latin typeface="Arial" pitchFamily="34" charset="0"/>
        <a:ea typeface="MS PGothic" pitchFamily="34" charset="-128"/>
        <a:cs typeface="+mn-cs"/>
      </a:defRPr>
    </a:lvl8pPr>
    <a:lvl9pPr marL="3197251" algn="l" defTabSz="799310" rtl="0" eaLnBrk="1" latinLnBrk="0" hangingPunct="1">
      <a:defRPr sz="3400" b="1" kern="1200" baseline="-250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7E3"/>
    <a:srgbClr val="E5DFDB"/>
    <a:srgbClr val="FFF7DA"/>
    <a:srgbClr val="EDDFDF"/>
    <a:srgbClr val="DACDCD"/>
    <a:srgbClr val="DAC4B2"/>
    <a:srgbClr val="CA0202"/>
    <a:srgbClr val="E20000"/>
    <a:srgbClr val="00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545" autoAdjust="0"/>
    <p:restoredTop sz="99296" autoAdjust="0"/>
  </p:normalViewPr>
  <p:slideViewPr>
    <p:cSldViewPr>
      <p:cViewPr varScale="1">
        <p:scale>
          <a:sx n="17" d="100"/>
          <a:sy n="17" d="100"/>
        </p:scale>
        <p:origin x="1896" y="110"/>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6273800" y="3810000"/>
            <a:ext cx="25400000"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baseline="-25000">
                <a:solidFill>
                  <a:schemeClr val="tx1"/>
                </a:solidFill>
                <a:latin typeface="Arial" pitchFamily="34" charset="0"/>
                <a:ea typeface="MS PGothic" pitchFamily="34" charset="-128"/>
              </a:defRPr>
            </a:lvl1pPr>
            <a:lvl2pPr marL="742950" indent="-285750" eaLnBrk="0" hangingPunct="0">
              <a:defRPr sz="4000" b="1" baseline="-25000">
                <a:solidFill>
                  <a:schemeClr val="tx1"/>
                </a:solidFill>
                <a:latin typeface="Arial" pitchFamily="34" charset="0"/>
                <a:ea typeface="MS PGothic" pitchFamily="34" charset="-128"/>
              </a:defRPr>
            </a:lvl2pPr>
            <a:lvl3pPr marL="1143000" indent="-228600" eaLnBrk="0" hangingPunct="0">
              <a:defRPr sz="4000" b="1" baseline="-25000">
                <a:solidFill>
                  <a:schemeClr val="tx1"/>
                </a:solidFill>
                <a:latin typeface="Arial" pitchFamily="34" charset="0"/>
                <a:ea typeface="MS PGothic" pitchFamily="34" charset="-128"/>
              </a:defRPr>
            </a:lvl3pPr>
            <a:lvl4pPr marL="1600200" indent="-228600" eaLnBrk="0" hangingPunct="0">
              <a:defRPr sz="4000" b="1" baseline="-25000">
                <a:solidFill>
                  <a:schemeClr val="tx1"/>
                </a:solidFill>
                <a:latin typeface="Arial" pitchFamily="34" charset="0"/>
                <a:ea typeface="MS PGothic" pitchFamily="34" charset="-128"/>
              </a:defRPr>
            </a:lvl4pPr>
            <a:lvl5pPr marL="2057400" indent="-228600" eaLnBrk="0" hangingPunct="0">
              <a:defRPr sz="4000" b="1" baseline="-250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eaLnBrk="1" hangingPunct="1"/>
            <a:fld id="{D314095F-9EDE-4C7C-9E58-3C0D148A5523}" type="slidenum">
              <a:rPr lang="en-US" altLang="zh-CN" sz="1200" baseline="0">
                <a:ea typeface="SimSun" pitchFamily="2" charset="-122"/>
              </a:rPr>
              <a:pPr eaLnBrk="1" hangingPunct="1"/>
              <a:t>1</a:t>
            </a:fld>
            <a:endParaRPr lang="en-US" altLang="zh-CN" sz="1200" baseline="0">
              <a:ea typeface="SimSun" pitchFamily="2" charset="-122"/>
            </a:endParaRPr>
          </a:p>
        </p:txBody>
      </p:sp>
      <p:sp>
        <p:nvSpPr>
          <p:cNvPr id="15362" name="Rectangle 2"/>
          <p:cNvSpPr>
            <a:spLocks noGrp="1" noRot="1" noChangeAspect="1" noChangeArrowheads="1" noTextEdit="1"/>
          </p:cNvSpPr>
          <p:nvPr>
            <p:ph type="sldImg"/>
          </p:nvPr>
        </p:nvSpPr>
        <p:spPr>
          <a:xfrm>
            <a:off x="6273800" y="3810000"/>
            <a:ext cx="25400000" cy="19050000"/>
          </a:xfrm>
          <a:ln/>
        </p:spPr>
      </p:sp>
      <p:sp>
        <p:nvSpPr>
          <p:cNvPr id="15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latin typeface="Arial" pitchFamily="34" charset="0"/>
              <a:ea typeface="SimSun" pitchFamily="2" charset="-122"/>
            </a:endParaRPr>
          </a:p>
        </p:txBody>
      </p:sp>
    </p:spTree>
    <p:extLst>
      <p:ext uri="{BB962C8B-B14F-4D97-AF65-F5344CB8AC3E}">
        <p14:creationId xmlns:p14="http://schemas.microsoft.com/office/powerpoint/2010/main" val="2786367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2926085"/>
            <a:ext cx="37307520" cy="20482560"/>
          </a:xfrm>
        </p:spPr>
        <p:txBody>
          <a:bodyPr anchor="b">
            <a:noAutofit/>
          </a:bodyPr>
          <a:lstStyle>
            <a:lvl1pPr>
              <a:lnSpc>
                <a:spcPct val="100000"/>
              </a:lnSpc>
              <a:defRPr sz="38400"/>
            </a:lvl1pPr>
          </a:lstStyle>
          <a:p>
            <a:r>
              <a:rPr lang="en-US"/>
              <a:t>Click to edit Master title style</a:t>
            </a:r>
            <a:endParaRPr lang="en-US" dirty="0"/>
          </a:p>
        </p:txBody>
      </p:sp>
      <p:sp>
        <p:nvSpPr>
          <p:cNvPr id="3" name="Subtitle 2"/>
          <p:cNvSpPr>
            <a:spLocks noGrp="1"/>
          </p:cNvSpPr>
          <p:nvPr>
            <p:ph type="subTitle" idx="1"/>
          </p:nvPr>
        </p:nvSpPr>
        <p:spPr>
          <a:xfrm>
            <a:off x="6583680" y="23774400"/>
            <a:ext cx="30723840" cy="5852160"/>
          </a:xfrm>
        </p:spPr>
        <p:txBody>
          <a:bodyPr>
            <a:normAutofit/>
          </a:bodyPr>
          <a:lstStyle>
            <a:lvl1pPr marL="0" indent="0" algn="ctr">
              <a:buNone/>
              <a:defRPr sz="11500">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Slide Number Placeholder 7"/>
          <p:cNvSpPr>
            <a:spLocks noGrp="1"/>
          </p:cNvSpPr>
          <p:nvPr>
            <p:ph type="sldNum" sz="quarter" idx="11"/>
          </p:nvPr>
        </p:nvSpPr>
        <p:spPr/>
        <p:txBody>
          <a:bodyPr/>
          <a:lstStyle/>
          <a:p>
            <a:fld id="{37A3E2A6-8D49-4474-8C7A-1BD77D36969A}" type="slidenum">
              <a:rPr lang="en-US" altLang="zh-CN" smtClean="0"/>
              <a:pPr/>
              <a:t>‹#›</a:t>
            </a:fld>
            <a:endParaRPr lang="en-US" altLang="zh-CN"/>
          </a:p>
        </p:txBody>
      </p:sp>
      <p:sp>
        <p:nvSpPr>
          <p:cNvPr id="9" name="Footer Placeholder 8"/>
          <p:cNvSpPr>
            <a:spLocks noGrp="1"/>
          </p:cNvSpPr>
          <p:nvPr>
            <p:ph type="ftr" sz="quarter" idx="12"/>
          </p:nvPr>
        </p:nvSpPr>
        <p:spPr/>
        <p:txBody>
          <a:bodyPr/>
          <a:lstStyle/>
          <a:p>
            <a:pPr>
              <a:defRPr/>
            </a:pP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6583682"/>
            <a:ext cx="37307520" cy="12024360"/>
          </a:xfrm>
        </p:spPr>
        <p:txBody>
          <a:bodyPr anchor="b"/>
          <a:lstStyle>
            <a:lvl1pPr algn="ctr" defTabSz="4389120" rtl="0" eaLnBrk="1" latinLnBrk="0" hangingPunct="1">
              <a:lnSpc>
                <a:spcPct val="100000"/>
              </a:lnSpc>
              <a:spcBef>
                <a:spcPct val="0"/>
              </a:spcBef>
              <a:buNone/>
              <a:defRPr lang="en-US" sz="230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3467102" y="19530065"/>
            <a:ext cx="37307520" cy="5433058"/>
          </a:xfrm>
        </p:spPr>
        <p:txBody>
          <a:bodyPr anchor="t"/>
          <a:lstStyle>
            <a:lvl1pPr marL="0" indent="0" algn="ctr">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A69381DC-2011-4E15-83C5-CAC2DE521040}" type="slidenum">
              <a:rPr lang="en-US" altLang="zh-CN" smtClean="0"/>
              <a:pPr/>
              <a:t>‹#›</a:t>
            </a:fld>
            <a:endParaRPr lang="en-US" altLang="zh-CN"/>
          </a:p>
        </p:txBody>
      </p:sp>
      <p:sp>
        <p:nvSpPr>
          <p:cNvPr id="7" name="Oval 6"/>
          <p:cNvSpPr/>
          <p:nvPr/>
        </p:nvSpPr>
        <p:spPr>
          <a:xfrm>
            <a:off x="21579840" y="18836640"/>
            <a:ext cx="406906" cy="406906"/>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8" name="Oval 7"/>
          <p:cNvSpPr/>
          <p:nvPr/>
        </p:nvSpPr>
        <p:spPr>
          <a:xfrm>
            <a:off x="22539960" y="18836640"/>
            <a:ext cx="406906" cy="406906"/>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9" name="Oval 8"/>
          <p:cNvSpPr/>
          <p:nvPr/>
        </p:nvSpPr>
        <p:spPr>
          <a:xfrm>
            <a:off x="20624294" y="18836640"/>
            <a:ext cx="406906" cy="406906"/>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22311360" y="7680963"/>
            <a:ext cx="19385280" cy="21724622"/>
          </a:xfrm>
        </p:spPr>
        <p:txBody>
          <a:bodyPr/>
          <a:lstStyle>
            <a:lvl1pPr>
              <a:defRPr sz="11500"/>
            </a:lvl1pPr>
            <a:lvl2pPr>
              <a:defRPr sz="7700"/>
            </a:lvl2pPr>
            <a:lvl3pPr>
              <a:defRPr sz="77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EE44600D-CC02-4B88-8ABC-93DD868FEC1E}" type="slidenum">
              <a:rPr lang="en-US" altLang="zh-CN" smtClean="0"/>
              <a:pPr/>
              <a:t>‹#›</a:t>
            </a:fld>
            <a:endParaRPr lang="en-US" altLang="zh-CN"/>
          </a:p>
        </p:txBody>
      </p:sp>
      <p:sp>
        <p:nvSpPr>
          <p:cNvPr id="9" name="Content Placeholder 8"/>
          <p:cNvSpPr>
            <a:spLocks noGrp="1"/>
          </p:cNvSpPr>
          <p:nvPr>
            <p:ph sz="quarter" idx="13"/>
          </p:nvPr>
        </p:nvSpPr>
        <p:spPr>
          <a:xfrm>
            <a:off x="1755648" y="7680960"/>
            <a:ext cx="19399910" cy="21726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680960"/>
            <a:ext cx="19392902" cy="2926080"/>
          </a:xfrm>
        </p:spPr>
        <p:txBody>
          <a:bodyPr anchor="b">
            <a:noAutofit/>
          </a:bodyPr>
          <a:lstStyle>
            <a:lvl1pPr marL="0" indent="0" algn="ctr">
              <a:buNone/>
              <a:defRPr sz="11500" b="0"/>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5" name="Text Placeholder 4"/>
          <p:cNvSpPr>
            <a:spLocks noGrp="1"/>
          </p:cNvSpPr>
          <p:nvPr>
            <p:ph type="body" sz="quarter" idx="3"/>
          </p:nvPr>
        </p:nvSpPr>
        <p:spPr>
          <a:xfrm>
            <a:off x="22311362" y="7680960"/>
            <a:ext cx="19400520" cy="2926080"/>
          </a:xfrm>
        </p:spPr>
        <p:txBody>
          <a:bodyPr anchor="b">
            <a:noAutofit/>
          </a:bodyPr>
          <a:lstStyle>
            <a:lvl1pPr marL="0" indent="0" algn="ctr">
              <a:buNone/>
              <a:defRPr sz="11500" b="0"/>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fld id="{53BE7EAE-744C-41DB-963D-B3771F2464B5}" type="slidenum">
              <a:rPr lang="en-US" altLang="zh-CN" smtClean="0"/>
              <a:pPr/>
              <a:t>‹#›</a:t>
            </a:fld>
            <a:endParaRPr lang="en-US" altLang="zh-CN"/>
          </a:p>
        </p:txBody>
      </p:sp>
      <p:sp>
        <p:nvSpPr>
          <p:cNvPr id="11" name="Content Placeholder 10"/>
          <p:cNvSpPr>
            <a:spLocks noGrp="1"/>
          </p:cNvSpPr>
          <p:nvPr>
            <p:ph sz="quarter" idx="13"/>
          </p:nvPr>
        </p:nvSpPr>
        <p:spPr>
          <a:xfrm>
            <a:off x="2194560" y="10621670"/>
            <a:ext cx="19399910" cy="18785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22428403" y="10621673"/>
            <a:ext cx="19399910" cy="187832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354020" y="1280160"/>
            <a:ext cx="14439902" cy="10058400"/>
          </a:xfrm>
        </p:spPr>
        <p:txBody>
          <a:bodyPr anchor="b"/>
          <a:lstStyle>
            <a:lvl1pPr algn="ctr">
              <a:lnSpc>
                <a:spcPct val="100000"/>
              </a:lnSpc>
              <a:defRPr sz="134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451860" y="1310643"/>
            <a:ext cx="23980142"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8354020" y="11704323"/>
            <a:ext cx="14439902" cy="17701262"/>
          </a:xfrm>
        </p:spPr>
        <p:txBody>
          <a:bodyPr>
            <a:normAutofit/>
          </a:bodyPr>
          <a:lstStyle>
            <a:lvl1pPr marL="0" indent="0" algn="ctr">
              <a:lnSpc>
                <a:spcPct val="125000"/>
              </a:lnSpc>
              <a:buNone/>
              <a:defRPr sz="7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61965" y="1097280"/>
            <a:ext cx="27416755" cy="4297680"/>
          </a:xfrm>
        </p:spPr>
        <p:txBody>
          <a:bodyPr anchor="b"/>
          <a:lstStyle>
            <a:lvl1pPr algn="ctr">
              <a:lnSpc>
                <a:spcPct val="100000"/>
              </a:lnSpc>
              <a:defRPr sz="13400" b="0"/>
            </a:lvl1pPr>
          </a:lstStyle>
          <a:p>
            <a:r>
              <a:rPr lang="en-US"/>
              <a:t>Click to edit Master title style</a:t>
            </a:r>
            <a:endParaRPr lang="en-US" dirty="0"/>
          </a:p>
        </p:txBody>
      </p:sp>
      <p:sp>
        <p:nvSpPr>
          <p:cNvPr id="3" name="Picture Placeholder 2"/>
          <p:cNvSpPr>
            <a:spLocks noGrp="1"/>
          </p:cNvSpPr>
          <p:nvPr>
            <p:ph type="pic" idx="1"/>
          </p:nvPr>
        </p:nvSpPr>
        <p:spPr>
          <a:xfrm>
            <a:off x="7239005" y="5486400"/>
            <a:ext cx="29062675" cy="21797011"/>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061965" y="27889200"/>
            <a:ext cx="27416755" cy="2560320"/>
          </a:xfrm>
        </p:spPr>
        <p:txBody>
          <a:bodyPr>
            <a:normAutofit/>
          </a:bodyPr>
          <a:lstStyle>
            <a:lvl1pPr marL="0" indent="0" algn="ctr">
              <a:buNone/>
              <a:defRPr sz="7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0"/>
            <a:ext cx="39502080" cy="7680960"/>
          </a:xfrm>
          <a:prstGeom prst="rect">
            <a:avLst/>
          </a:prstGeom>
        </p:spPr>
        <p:txBody>
          <a:bodyPr vert="horz" lIns="438912" tIns="219456" rIns="438912" bIns="219456"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544068" y="30510482"/>
            <a:ext cx="10012680" cy="1752600"/>
          </a:xfrm>
          <a:prstGeom prst="rect">
            <a:avLst/>
          </a:prstGeom>
        </p:spPr>
        <p:txBody>
          <a:bodyPr vert="horz" lIns="438912" tIns="219456" rIns="219456" bIns="219456" rtlCol="0" anchor="ctr"/>
          <a:lstStyle>
            <a:lvl1pPr algn="r">
              <a:defRPr sz="5800">
                <a:solidFill>
                  <a:schemeClr val="tx1">
                    <a:lumMod val="65000"/>
                    <a:lumOff val="35000"/>
                  </a:schemeClr>
                </a:solidFill>
                <a:latin typeface="Century Gothic" pitchFamily="34" charset="0"/>
              </a:defRPr>
            </a:lvl1pPr>
          </a:lstStyle>
          <a:p>
            <a:pPr>
              <a:defRPr/>
            </a:pPr>
            <a:endParaRPr lang="en-US" altLang="zh-CN"/>
          </a:p>
        </p:txBody>
      </p:sp>
      <p:sp>
        <p:nvSpPr>
          <p:cNvPr id="5" name="Footer Placeholder 4"/>
          <p:cNvSpPr>
            <a:spLocks noGrp="1"/>
          </p:cNvSpPr>
          <p:nvPr>
            <p:ph type="ftr" sz="quarter" idx="3"/>
          </p:nvPr>
        </p:nvSpPr>
        <p:spPr>
          <a:xfrm>
            <a:off x="3163994" y="30510482"/>
            <a:ext cx="13670280" cy="1752600"/>
          </a:xfrm>
          <a:prstGeom prst="rect">
            <a:avLst/>
          </a:prstGeom>
        </p:spPr>
        <p:txBody>
          <a:bodyPr vert="horz" lIns="219456" tIns="219456" rIns="438912" bIns="219456" rtlCol="0" anchor="ctr"/>
          <a:lstStyle>
            <a:lvl1pPr algn="l">
              <a:defRPr sz="5800">
                <a:solidFill>
                  <a:schemeClr val="tx1">
                    <a:lumMod val="65000"/>
                    <a:lumOff val="35000"/>
                  </a:schemeClr>
                </a:solidFill>
                <a:latin typeface="Century Gothic" pitchFamily="34" charset="0"/>
              </a:defRPr>
            </a:lvl1pPr>
          </a:lstStyle>
          <a:p>
            <a:pPr>
              <a:defRPr/>
            </a:pPr>
            <a:endParaRPr lang="en-US" altLang="zh-CN"/>
          </a:p>
        </p:txBody>
      </p:sp>
      <p:sp>
        <p:nvSpPr>
          <p:cNvPr id="6" name="Slide Number Placeholder 5"/>
          <p:cNvSpPr>
            <a:spLocks noGrp="1"/>
          </p:cNvSpPr>
          <p:nvPr>
            <p:ph type="sldNum" sz="quarter" idx="4"/>
          </p:nvPr>
        </p:nvSpPr>
        <p:spPr>
          <a:xfrm>
            <a:off x="41007737" y="30510482"/>
            <a:ext cx="2697480" cy="1752600"/>
          </a:xfrm>
          <a:prstGeom prst="rect">
            <a:avLst/>
          </a:prstGeom>
        </p:spPr>
        <p:txBody>
          <a:bodyPr vert="horz" lIns="131674" tIns="219456" rIns="219456" bIns="219456" rtlCol="0" anchor="ctr"/>
          <a:lstStyle>
            <a:lvl1pPr algn="l">
              <a:defRPr sz="5800">
                <a:solidFill>
                  <a:schemeClr val="tx1">
                    <a:lumMod val="65000"/>
                    <a:lumOff val="35000"/>
                  </a:schemeClr>
                </a:solidFill>
                <a:latin typeface="Century Gothic" pitchFamily="34" charset="0"/>
              </a:defRPr>
            </a:lvl1pPr>
          </a:lstStyle>
          <a:p>
            <a:fld id="{99B2E749-6C7C-465B-A61C-951C49A85D32}" type="slidenum">
              <a:rPr lang="en-US" altLang="zh-CN" smtClean="0"/>
              <a:pPr/>
              <a:t>‹#›</a:t>
            </a:fld>
            <a:endParaRPr lang="en-US" altLang="zh-CN"/>
          </a:p>
        </p:txBody>
      </p:sp>
      <p:sp>
        <p:nvSpPr>
          <p:cNvPr id="7" name="Oval 6"/>
          <p:cNvSpPr/>
          <p:nvPr/>
        </p:nvSpPr>
        <p:spPr>
          <a:xfrm>
            <a:off x="40597248" y="31197043"/>
            <a:ext cx="406906" cy="406906"/>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marL="0" algn="ctr" defTabSz="4389120" rtl="0" eaLnBrk="1" latinLnBrk="0" hangingPunct="1"/>
            <a:endParaRPr lang="en-US" sz="8600" kern="1200">
              <a:solidFill>
                <a:schemeClr val="lt1"/>
              </a:solidFill>
              <a:latin typeface="+mn-lt"/>
              <a:ea typeface="+mn-ea"/>
              <a:cs typeface="+mn-cs"/>
            </a:endParaRPr>
          </a:p>
        </p:txBody>
      </p:sp>
      <p:sp>
        <p:nvSpPr>
          <p:cNvPr id="8" name="Oval 7"/>
          <p:cNvSpPr/>
          <p:nvPr/>
        </p:nvSpPr>
        <p:spPr>
          <a:xfrm>
            <a:off x="2731771" y="31197043"/>
            <a:ext cx="406906" cy="406906"/>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Lst>
  <p:txStyles>
    <p:titleStyle>
      <a:lvl1pPr algn="ctr" defTabSz="4389120" rtl="0" eaLnBrk="1" latinLnBrk="0" hangingPunct="1">
        <a:lnSpc>
          <a:spcPts val="27840"/>
        </a:lnSpc>
        <a:spcBef>
          <a:spcPct val="0"/>
        </a:spcBef>
        <a:buNone/>
        <a:defRPr sz="259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1645920" indent="-1645920" algn="l" defTabSz="4389120" rtl="0" eaLnBrk="1" latinLnBrk="0" hangingPunct="1">
        <a:spcBef>
          <a:spcPct val="20000"/>
        </a:spcBef>
        <a:buFont typeface="Arial" pitchFamily="34" charset="0"/>
        <a:buChar char="•"/>
        <a:defRPr sz="11500" kern="1200">
          <a:solidFill>
            <a:schemeClr val="tx1">
              <a:lumMod val="50000"/>
              <a:lumOff val="50000"/>
            </a:schemeClr>
          </a:solidFill>
          <a:latin typeface="+mj-lt"/>
          <a:ea typeface="+mn-ea"/>
          <a:cs typeface="+mn-cs"/>
        </a:defRPr>
      </a:lvl1pPr>
      <a:lvl2pPr marL="3566160" indent="-1371600" algn="l" defTabSz="4389120" rtl="0" eaLnBrk="1" latinLnBrk="0" hangingPunct="1">
        <a:spcBef>
          <a:spcPct val="20000"/>
        </a:spcBef>
        <a:buFont typeface="Courier New" pitchFamily="49" charset="0"/>
        <a:buChar char="o"/>
        <a:defRPr sz="7700" kern="1200">
          <a:solidFill>
            <a:schemeClr val="tx1">
              <a:lumMod val="50000"/>
              <a:lumOff val="50000"/>
            </a:schemeClr>
          </a:solidFill>
          <a:latin typeface="+mj-lt"/>
          <a:ea typeface="+mn-ea"/>
          <a:cs typeface="+mn-cs"/>
        </a:defRPr>
      </a:lvl2pPr>
      <a:lvl3pPr marL="5486400" indent="-1097280" algn="l" defTabSz="4389120" rtl="0" eaLnBrk="1" latinLnBrk="0" hangingPunct="1">
        <a:spcBef>
          <a:spcPct val="20000"/>
        </a:spcBef>
        <a:buFont typeface="Arial" pitchFamily="34" charset="0"/>
        <a:buChar char="•"/>
        <a:defRPr sz="7700" kern="1200">
          <a:solidFill>
            <a:schemeClr val="tx1">
              <a:lumMod val="50000"/>
              <a:lumOff val="50000"/>
            </a:schemeClr>
          </a:solidFill>
          <a:latin typeface="+mj-lt"/>
          <a:ea typeface="+mn-ea"/>
          <a:cs typeface="+mn-cs"/>
        </a:defRPr>
      </a:lvl3pPr>
      <a:lvl4pPr marL="7680960" indent="-1097280" algn="l" defTabSz="4389120" rtl="0" eaLnBrk="1" latinLnBrk="0" hangingPunct="1">
        <a:spcBef>
          <a:spcPct val="20000"/>
        </a:spcBef>
        <a:buFont typeface="Courier New" pitchFamily="49" charset="0"/>
        <a:buChar char="o"/>
        <a:defRPr sz="7700" kern="1200">
          <a:solidFill>
            <a:schemeClr val="tx1">
              <a:lumMod val="50000"/>
              <a:lumOff val="50000"/>
            </a:schemeClr>
          </a:solidFill>
          <a:latin typeface="+mj-lt"/>
          <a:ea typeface="+mn-ea"/>
          <a:cs typeface="+mn-cs"/>
        </a:defRPr>
      </a:lvl4pPr>
      <a:lvl5pPr marL="9875520" indent="-1097280" algn="l" defTabSz="4389120" rtl="0" eaLnBrk="1" latinLnBrk="0" hangingPunct="1">
        <a:spcBef>
          <a:spcPct val="20000"/>
        </a:spcBef>
        <a:buFont typeface="Arial" pitchFamily="34" charset="0"/>
        <a:buChar char="•"/>
        <a:defRPr sz="7700" kern="1200">
          <a:solidFill>
            <a:schemeClr val="tx1">
              <a:lumMod val="50000"/>
              <a:lumOff val="50000"/>
            </a:schemeClr>
          </a:solidFill>
          <a:latin typeface="+mj-lt"/>
          <a:ea typeface="+mn-ea"/>
          <a:cs typeface="+mn-cs"/>
        </a:defRPr>
      </a:lvl5pPr>
      <a:lvl6pPr marL="12070080" indent="-1097280" algn="l" defTabSz="4389120" rtl="0" eaLnBrk="1" latinLnBrk="0" hangingPunct="1">
        <a:spcBef>
          <a:spcPct val="20000"/>
        </a:spcBef>
        <a:buFont typeface="Courier New" pitchFamily="49" charset="0"/>
        <a:buChar char="o"/>
        <a:defRPr sz="7700" kern="1200">
          <a:solidFill>
            <a:schemeClr val="tx1">
              <a:lumMod val="50000"/>
              <a:lumOff val="50000"/>
            </a:schemeClr>
          </a:solidFill>
          <a:latin typeface="+mj-lt"/>
          <a:ea typeface="+mn-ea"/>
          <a:cs typeface="+mn-cs"/>
        </a:defRPr>
      </a:lvl6pPr>
      <a:lvl7pPr marL="14264640" indent="-1097280" algn="l" defTabSz="4389120" rtl="0" eaLnBrk="1" latinLnBrk="0" hangingPunct="1">
        <a:spcBef>
          <a:spcPct val="20000"/>
        </a:spcBef>
        <a:buFont typeface="Arial" pitchFamily="34" charset="0"/>
        <a:buChar char="•"/>
        <a:defRPr sz="7700" kern="1200">
          <a:solidFill>
            <a:schemeClr val="tx1">
              <a:lumMod val="50000"/>
              <a:lumOff val="50000"/>
            </a:schemeClr>
          </a:solidFill>
          <a:latin typeface="+mj-lt"/>
          <a:ea typeface="+mn-ea"/>
          <a:cs typeface="+mn-cs"/>
        </a:defRPr>
      </a:lvl7pPr>
      <a:lvl8pPr marL="16459200" indent="-1097280" algn="l" defTabSz="4389120" rtl="0" eaLnBrk="1" latinLnBrk="0" hangingPunct="1">
        <a:spcBef>
          <a:spcPct val="20000"/>
        </a:spcBef>
        <a:buFont typeface="Courier New" pitchFamily="49" charset="0"/>
        <a:buChar char="o"/>
        <a:defRPr sz="7700" kern="1200">
          <a:solidFill>
            <a:schemeClr val="tx1">
              <a:lumMod val="50000"/>
              <a:lumOff val="50000"/>
            </a:schemeClr>
          </a:solidFill>
          <a:latin typeface="+mj-lt"/>
          <a:ea typeface="+mn-ea"/>
          <a:cs typeface="+mn-cs"/>
        </a:defRPr>
      </a:lvl8pPr>
      <a:lvl9pPr marL="18653760" indent="-1097280" algn="l" defTabSz="4389120" rtl="0" eaLnBrk="1" latinLnBrk="0" hangingPunct="1">
        <a:spcBef>
          <a:spcPct val="20000"/>
        </a:spcBef>
        <a:buFont typeface="Arial" pitchFamily="34" charset="0"/>
        <a:buChar char="•"/>
        <a:defRPr sz="7700" kern="1200">
          <a:solidFill>
            <a:schemeClr val="tx1">
              <a:lumMod val="50000"/>
              <a:lumOff val="50000"/>
            </a:schemeClr>
          </a:solidFill>
          <a:latin typeface="+mj-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18" Type="http://schemas.openxmlformats.org/officeDocument/2006/relationships/hyperlink" Target="https://www.ncbi.nlm.nih.gov/pmc/articles/PMC4246766/" TargetMode="External"/><Relationship Id="rId3" Type="http://schemas.openxmlformats.org/officeDocument/2006/relationships/image" Target="../media/image2.png"/><Relationship Id="rId7" Type="http://schemas.openxmlformats.org/officeDocument/2006/relationships/image" Target="../media/image6.svg"/><Relationship Id="rId12" Type="http://schemas.openxmlformats.org/officeDocument/2006/relationships/image" Target="../media/image11.jpeg"/><Relationship Id="rId17" Type="http://schemas.openxmlformats.org/officeDocument/2006/relationships/hyperlink" Target="https://pubmed.ncbi.nlm.nih.gov/31226020/" TargetMode="External"/><Relationship Id="rId2" Type="http://schemas.openxmlformats.org/officeDocument/2006/relationships/notesSlide" Target="../notesSlides/notesSlide1.xml"/><Relationship Id="rId16" Type="http://schemas.openxmlformats.org/officeDocument/2006/relationships/hyperlink" Target="https://pubmed.ncbi.nlm.nih.gov/18250230/" TargetMode="Externa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png"/><Relationship Id="rId15" Type="http://schemas.openxmlformats.org/officeDocument/2006/relationships/image" Target="../media/image14.jpe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9" name="Text Box 16"/>
          <p:cNvSpPr txBox="1">
            <a:spLocks noChangeArrowheads="1"/>
          </p:cNvSpPr>
          <p:nvPr/>
        </p:nvSpPr>
        <p:spPr bwMode="auto">
          <a:xfrm>
            <a:off x="8490859" y="663268"/>
            <a:ext cx="28019827" cy="4369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925" tIns="39970" rIns="79925" bIns="39970">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marL="0" marR="0" algn="ctr">
              <a:lnSpc>
                <a:spcPct val="115000"/>
              </a:lnSpc>
              <a:spcBef>
                <a:spcPts val="0"/>
              </a:spcBef>
              <a:spcAft>
                <a:spcPts val="0"/>
              </a:spcAft>
            </a:pPr>
            <a:r>
              <a:rPr lang="en-US" sz="8000" b="1" dirty="0">
                <a:effectLst/>
                <a:ea typeface="Times New Roman" panose="02020603050405020304" pitchFamily="18" charset="0"/>
                <a:cs typeface="Arial" panose="020B0604020202020204" pitchFamily="34" charset="0"/>
              </a:rPr>
              <a:t>Testing </a:t>
            </a:r>
            <a:r>
              <a:rPr lang="en-US" sz="8000" b="1" i="1" dirty="0">
                <a:effectLst/>
                <a:ea typeface="Times New Roman" panose="02020603050405020304" pitchFamily="18" charset="0"/>
                <a:cs typeface="Arial" panose="020B0604020202020204" pitchFamily="34" charset="0"/>
              </a:rPr>
              <a:t>Agrobacterium</a:t>
            </a:r>
            <a:r>
              <a:rPr lang="en-US" sz="8000" b="1" dirty="0">
                <a:effectLst/>
                <a:ea typeface="Times New Roman" panose="02020603050405020304" pitchFamily="18" charset="0"/>
                <a:cs typeface="Arial" panose="020B0604020202020204" pitchFamily="34" charset="0"/>
              </a:rPr>
              <a:t> binary vectors with kanamycin resistance and </a:t>
            </a:r>
            <a:endParaRPr lang="en-US" sz="8000" dirty="0">
              <a:effectLst/>
              <a:ea typeface="Arial" panose="020B0604020202020204" pitchFamily="34" charset="0"/>
              <a:cs typeface="Arial" panose="020B0604020202020204" pitchFamily="34" charset="0"/>
            </a:endParaRPr>
          </a:p>
          <a:p>
            <a:pPr marL="0" marR="0" algn="ctr">
              <a:lnSpc>
                <a:spcPct val="115000"/>
              </a:lnSpc>
              <a:spcBef>
                <a:spcPts val="0"/>
              </a:spcBef>
              <a:spcAft>
                <a:spcPts val="0"/>
              </a:spcAft>
            </a:pPr>
            <a:r>
              <a:rPr lang="en-US" sz="8000" b="1" dirty="0">
                <a:effectLst/>
                <a:ea typeface="Times New Roman" panose="02020603050405020304" pitchFamily="18" charset="0"/>
                <a:cs typeface="Arial" panose="020B0604020202020204" pitchFamily="34" charset="0"/>
              </a:rPr>
              <a:t>β-glucuronidase (</a:t>
            </a:r>
            <a:r>
              <a:rPr lang="en-US" sz="8000" b="1" i="1" dirty="0" err="1">
                <a:effectLst/>
                <a:ea typeface="Times New Roman" panose="02020603050405020304" pitchFamily="18" charset="0"/>
                <a:cs typeface="Arial" panose="020B0604020202020204" pitchFamily="34" charset="0"/>
              </a:rPr>
              <a:t>gus</a:t>
            </a:r>
            <a:r>
              <a:rPr lang="en-US" sz="8000" b="1" dirty="0">
                <a:effectLst/>
                <a:ea typeface="Times New Roman" panose="02020603050405020304" pitchFamily="18" charset="0"/>
                <a:cs typeface="Arial" panose="020B0604020202020204" pitchFamily="34" charset="0"/>
              </a:rPr>
              <a:t>) genes for plant transformation</a:t>
            </a:r>
            <a:endParaRPr lang="en-US" sz="8000" dirty="0">
              <a:effectLst/>
              <a:ea typeface="Arial" panose="020B0604020202020204" pitchFamily="34" charset="0"/>
              <a:cs typeface="Arial" panose="020B0604020202020204" pitchFamily="34" charset="0"/>
            </a:endParaRPr>
          </a:p>
          <a:p>
            <a:pPr algn="ctr" eaLnBrk="1" hangingPunct="1">
              <a:spcBef>
                <a:spcPts val="0"/>
              </a:spcBef>
            </a:pPr>
            <a:endParaRPr lang="en-US" sz="6500" dirty="0">
              <a:cs typeface="Arial" panose="020B0604020202020204" pitchFamily="34" charset="0"/>
            </a:endParaRPr>
          </a:p>
          <a:p>
            <a:pPr algn="ctr" eaLnBrk="1" hangingPunct="1">
              <a:spcBef>
                <a:spcPts val="0"/>
              </a:spcBef>
            </a:pPr>
            <a:r>
              <a:rPr lang="en-US" sz="7000" dirty="0">
                <a:cs typeface="Arial" panose="020B0604020202020204" pitchFamily="34" charset="0"/>
              </a:rPr>
              <a:t>Hannan Syed Shah, Aki Matsuoka and Pal </a:t>
            </a:r>
            <a:r>
              <a:rPr lang="en-US" sz="7000" dirty="0" err="1">
                <a:cs typeface="Arial" panose="020B0604020202020204" pitchFamily="34" charset="0"/>
              </a:rPr>
              <a:t>Maliga</a:t>
            </a:r>
            <a:endParaRPr lang="en-US" sz="7000" dirty="0">
              <a:cs typeface="Arial" panose="020B0604020202020204" pitchFamily="34" charset="0"/>
            </a:endParaRPr>
          </a:p>
          <a:p>
            <a:pPr algn="ctr" eaLnBrk="1" hangingPunct="1">
              <a:spcBef>
                <a:spcPts val="0"/>
              </a:spcBef>
            </a:pPr>
            <a:r>
              <a:rPr lang="en-US" sz="6300" dirty="0">
                <a:cs typeface="Arial" panose="020B0604020202020204" pitchFamily="34" charset="0"/>
              </a:rPr>
              <a:t>Waksman Institute of Microbiology, Rutgers University, 190 Frelinghuysen Road, Piscataway, NJ, 08854</a:t>
            </a:r>
            <a:endParaRPr lang="en-US" altLang="zh-CN" sz="6300" baseline="0" dirty="0">
              <a:ea typeface="SimSun" pitchFamily="2" charset="-122"/>
              <a:cs typeface="Arial" panose="020B0604020202020204" pitchFamily="34" charset="0"/>
            </a:endParaRPr>
          </a:p>
        </p:txBody>
      </p:sp>
      <p:pic>
        <p:nvPicPr>
          <p:cNvPr id="14355" name="Picture 4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28600" y="533400"/>
            <a:ext cx="4297680" cy="429768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9" descr="https://aresty.rutgers.edu/sites/default/files/images/aresty/aresty-logo-colo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3197" y="1334981"/>
            <a:ext cx="7437662" cy="3051307"/>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p:cNvGrpSpPr/>
          <p:nvPr/>
        </p:nvGrpSpPr>
        <p:grpSpPr>
          <a:xfrm>
            <a:off x="2" y="5562151"/>
            <a:ext cx="14824488" cy="12127699"/>
            <a:chOff x="1219200" y="6557962"/>
            <a:chExt cx="16106775" cy="10210799"/>
          </a:xfrm>
        </p:grpSpPr>
        <p:sp>
          <p:nvSpPr>
            <p:cNvPr id="14342" name="Rectangle 31"/>
            <p:cNvSpPr>
              <a:spLocks noChangeArrowheads="1"/>
            </p:cNvSpPr>
            <p:nvPr/>
          </p:nvSpPr>
          <p:spPr bwMode="auto">
            <a:xfrm>
              <a:off x="1219200" y="6557962"/>
              <a:ext cx="16078200" cy="10210799"/>
            </a:xfrm>
            <a:prstGeom prst="rect">
              <a:avLst/>
            </a:prstGeom>
            <a:noFill/>
            <a:ln w="12700" cmpd="sng">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aseline="0">
                <a:cs typeface="Arial" panose="020B0604020202020204" pitchFamily="34" charset="0"/>
              </a:endParaRPr>
            </a:p>
          </p:txBody>
        </p:sp>
        <p:sp>
          <p:nvSpPr>
            <p:cNvPr id="70" name="Rectangle 69"/>
            <p:cNvSpPr/>
            <p:nvPr/>
          </p:nvSpPr>
          <p:spPr>
            <a:xfrm>
              <a:off x="1219200" y="6572713"/>
              <a:ext cx="16106775" cy="582840"/>
            </a:xfrm>
            <a:custGeom>
              <a:avLst/>
              <a:gdLst>
                <a:gd name="connsiteX0" fmla="*/ 0 w 16106775"/>
                <a:gd name="connsiteY0" fmla="*/ 0 h 646331"/>
                <a:gd name="connsiteX1" fmla="*/ 16106775 w 16106775"/>
                <a:gd name="connsiteY1" fmla="*/ 0 h 646331"/>
                <a:gd name="connsiteX2" fmla="*/ 16106775 w 16106775"/>
                <a:gd name="connsiteY2" fmla="*/ 646331 h 646331"/>
                <a:gd name="connsiteX3" fmla="*/ 0 w 16106775"/>
                <a:gd name="connsiteY3" fmla="*/ 646331 h 646331"/>
                <a:gd name="connsiteX4" fmla="*/ 0 w 16106775"/>
                <a:gd name="connsiteY4" fmla="*/ 0 h 646331"/>
                <a:gd name="connsiteX0" fmla="*/ 0 w 16106775"/>
                <a:gd name="connsiteY0" fmla="*/ 0 h 817781"/>
                <a:gd name="connsiteX1" fmla="*/ 16106775 w 16106775"/>
                <a:gd name="connsiteY1" fmla="*/ 0 h 817781"/>
                <a:gd name="connsiteX2" fmla="*/ 16106775 w 16106775"/>
                <a:gd name="connsiteY2" fmla="*/ 646331 h 817781"/>
                <a:gd name="connsiteX3" fmla="*/ 0 w 16106775"/>
                <a:gd name="connsiteY3" fmla="*/ 817781 h 817781"/>
                <a:gd name="connsiteX4" fmla="*/ 0 w 16106775"/>
                <a:gd name="connsiteY4" fmla="*/ 0 h 817781"/>
                <a:gd name="connsiteX0" fmla="*/ 0 w 16106775"/>
                <a:gd name="connsiteY0" fmla="*/ 0 h 817781"/>
                <a:gd name="connsiteX1" fmla="*/ 16106775 w 16106775"/>
                <a:gd name="connsiteY1" fmla="*/ 0 h 817781"/>
                <a:gd name="connsiteX2" fmla="*/ 16106775 w 16106775"/>
                <a:gd name="connsiteY2" fmla="*/ 817781 h 817781"/>
                <a:gd name="connsiteX3" fmla="*/ 0 w 16106775"/>
                <a:gd name="connsiteY3" fmla="*/ 817781 h 817781"/>
                <a:gd name="connsiteX4" fmla="*/ 0 w 16106775"/>
                <a:gd name="connsiteY4" fmla="*/ 0 h 817781"/>
                <a:gd name="connsiteX0" fmla="*/ 0 w 16106775"/>
                <a:gd name="connsiteY0" fmla="*/ 0 h 979756"/>
                <a:gd name="connsiteX1" fmla="*/ 16106775 w 16106775"/>
                <a:gd name="connsiteY1" fmla="*/ 0 h 979756"/>
                <a:gd name="connsiteX2" fmla="*/ 16106775 w 16106775"/>
                <a:gd name="connsiteY2" fmla="*/ 817781 h 979756"/>
                <a:gd name="connsiteX3" fmla="*/ 0 w 16106775"/>
                <a:gd name="connsiteY3" fmla="*/ 979756 h 979756"/>
                <a:gd name="connsiteX4" fmla="*/ 0 w 16106775"/>
                <a:gd name="connsiteY4" fmla="*/ 0 h 979756"/>
                <a:gd name="connsiteX0" fmla="*/ 0 w 16106775"/>
                <a:gd name="connsiteY0" fmla="*/ 0 h 979756"/>
                <a:gd name="connsiteX1" fmla="*/ 16106775 w 16106775"/>
                <a:gd name="connsiteY1" fmla="*/ 0 h 979756"/>
                <a:gd name="connsiteX2" fmla="*/ 16106775 w 16106775"/>
                <a:gd name="connsiteY2" fmla="*/ 979756 h 979756"/>
                <a:gd name="connsiteX3" fmla="*/ 0 w 16106775"/>
                <a:gd name="connsiteY3" fmla="*/ 979756 h 979756"/>
                <a:gd name="connsiteX4" fmla="*/ 0 w 16106775"/>
                <a:gd name="connsiteY4" fmla="*/ 0 h 979756"/>
                <a:gd name="connsiteX0" fmla="*/ 0 w 16106775"/>
                <a:gd name="connsiteY0" fmla="*/ 0 h 979756"/>
                <a:gd name="connsiteX1" fmla="*/ 16106775 w 16106775"/>
                <a:gd name="connsiteY1" fmla="*/ 0 h 979756"/>
                <a:gd name="connsiteX2" fmla="*/ 16106775 w 16106775"/>
                <a:gd name="connsiteY2" fmla="*/ 979756 h 979756"/>
                <a:gd name="connsiteX3" fmla="*/ 15741 w 16106775"/>
                <a:gd name="connsiteY3" fmla="*/ 763643 h 979756"/>
                <a:gd name="connsiteX4" fmla="*/ 0 w 16106775"/>
                <a:gd name="connsiteY4" fmla="*/ 0 h 979756"/>
                <a:gd name="connsiteX0" fmla="*/ 0 w 16106775"/>
                <a:gd name="connsiteY0" fmla="*/ 0 h 763643"/>
                <a:gd name="connsiteX1" fmla="*/ 16106775 w 16106775"/>
                <a:gd name="connsiteY1" fmla="*/ 0 h 763643"/>
                <a:gd name="connsiteX2" fmla="*/ 16091032 w 16106775"/>
                <a:gd name="connsiteY2" fmla="*/ 750930 h 763643"/>
                <a:gd name="connsiteX3" fmla="*/ 15741 w 16106775"/>
                <a:gd name="connsiteY3" fmla="*/ 763643 h 763643"/>
                <a:gd name="connsiteX4" fmla="*/ 0 w 16106775"/>
                <a:gd name="connsiteY4" fmla="*/ 0 h 76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06775" h="763643">
                  <a:moveTo>
                    <a:pt x="0" y="0"/>
                  </a:moveTo>
                  <a:lnTo>
                    <a:pt x="16106775" y="0"/>
                  </a:lnTo>
                  <a:lnTo>
                    <a:pt x="16091032" y="750930"/>
                  </a:lnTo>
                  <a:lnTo>
                    <a:pt x="15741" y="763643"/>
                  </a:lnTo>
                  <a:lnTo>
                    <a:pt x="0" y="0"/>
                  </a:lnTo>
                  <a:close/>
                </a:path>
              </a:pathLst>
            </a:custGeom>
            <a:solidFill>
              <a:srgbClr val="C00000"/>
            </a:solidFill>
            <a:ln w="12700" cmpd="sng">
              <a:noFill/>
            </a:ln>
          </p:spPr>
          <p:txBody>
            <a:bodyPr wrap="square">
              <a:spAutoFit/>
            </a:bodyPr>
            <a:lstStyle/>
            <a:p>
              <a:pPr algn="ctr">
                <a:defRPr/>
              </a:pPr>
              <a:r>
                <a:rPr lang="en-US" sz="4300" baseline="0" dirty="0">
                  <a:solidFill>
                    <a:schemeClr val="bg1"/>
                  </a:solidFill>
                  <a:ea typeface="ＭＳ Ｐゴシック" charset="0"/>
                  <a:cs typeface="Arial" panose="020B0604020202020204" pitchFamily="34" charset="0"/>
                </a:rPr>
                <a:t>Abstract</a:t>
              </a:r>
            </a:p>
          </p:txBody>
        </p:sp>
      </p:grpSp>
      <p:sp>
        <p:nvSpPr>
          <p:cNvPr id="8" name="TextBox 7"/>
          <p:cNvSpPr txBox="1"/>
          <p:nvPr/>
        </p:nvSpPr>
        <p:spPr>
          <a:xfrm>
            <a:off x="177936" y="6400800"/>
            <a:ext cx="14337077" cy="11238775"/>
          </a:xfrm>
          <a:prstGeom prst="rect">
            <a:avLst/>
          </a:prstGeom>
          <a:noFill/>
        </p:spPr>
        <p:txBody>
          <a:bodyPr wrap="square" lIns="79925" tIns="39970" rIns="79925" bIns="39970" rtlCol="0">
            <a:spAutoFit/>
          </a:bodyPr>
          <a:lstStyle/>
          <a:p>
            <a:pPr marL="0" marR="0" algn="just">
              <a:lnSpc>
                <a:spcPct val="115000"/>
              </a:lnSpc>
              <a:spcBef>
                <a:spcPts val="0"/>
              </a:spcBef>
              <a:spcAft>
                <a:spcPts val="0"/>
              </a:spcAft>
            </a:pPr>
            <a:r>
              <a:rPr lang="en-US" sz="5000" i="1" dirty="0">
                <a:effectLst/>
                <a:ea typeface="Arial" panose="020B0604020202020204" pitchFamily="34" charset="0"/>
                <a:cs typeface="Arial" panose="020B0604020202020204" pitchFamily="34" charset="0"/>
              </a:rPr>
              <a:t>Agrobacterium tumefaciens</a:t>
            </a:r>
            <a:r>
              <a:rPr lang="en-US" sz="5000" dirty="0">
                <a:effectLst/>
                <a:ea typeface="Arial" panose="020B0604020202020204" pitchFamily="34" charset="0"/>
                <a:cs typeface="Arial" panose="020B0604020202020204" pitchFamily="34" charset="0"/>
              </a:rPr>
              <a:t> is a plant pathogen which can transfer its DNA (transferred DNA, T-DNA) to the plant nucleus. Many </a:t>
            </a:r>
            <a:r>
              <a:rPr lang="en-US" sz="5000" i="1" dirty="0">
                <a:effectLst/>
                <a:ea typeface="Arial" panose="020B0604020202020204" pitchFamily="34" charset="0"/>
                <a:cs typeface="Arial" panose="020B0604020202020204" pitchFamily="34" charset="0"/>
              </a:rPr>
              <a:t>Agrobacterium </a:t>
            </a:r>
            <a:r>
              <a:rPr lang="en-US" sz="5000" dirty="0">
                <a:effectLst/>
                <a:ea typeface="Arial" panose="020B0604020202020204" pitchFamily="34" charset="0"/>
                <a:cs typeface="Arial" panose="020B0604020202020204" pitchFamily="34" charset="0"/>
              </a:rPr>
              <a:t>virulence (Vir) proteins play roles in the transformation process. In a binary vector system, the T-DNA and the </a:t>
            </a:r>
            <a:r>
              <a:rPr lang="en-US" sz="5000" i="1" dirty="0" err="1">
                <a:effectLst/>
                <a:ea typeface="Arial" panose="020B0604020202020204" pitchFamily="34" charset="0"/>
                <a:cs typeface="Arial" panose="020B0604020202020204" pitchFamily="34" charset="0"/>
              </a:rPr>
              <a:t>vir</a:t>
            </a:r>
            <a:r>
              <a:rPr lang="en-US" sz="5000" dirty="0">
                <a:effectLst/>
                <a:ea typeface="Arial" panose="020B0604020202020204" pitchFamily="34" charset="0"/>
                <a:cs typeface="Arial" panose="020B0604020202020204" pitchFamily="34" charset="0"/>
              </a:rPr>
              <a:t> genes are located in the binary vector and the </a:t>
            </a:r>
            <a:r>
              <a:rPr lang="en-US" sz="5000" i="1" dirty="0" err="1">
                <a:effectLst/>
                <a:ea typeface="Arial" panose="020B0604020202020204" pitchFamily="34" charset="0"/>
                <a:cs typeface="Arial" panose="020B0604020202020204" pitchFamily="34" charset="0"/>
              </a:rPr>
              <a:t>vir</a:t>
            </a:r>
            <a:r>
              <a:rPr lang="en-US" sz="5000" i="1" dirty="0">
                <a:effectLst/>
                <a:ea typeface="Arial" panose="020B0604020202020204" pitchFamily="34" charset="0"/>
                <a:cs typeface="Arial" panose="020B0604020202020204" pitchFamily="34" charset="0"/>
              </a:rPr>
              <a:t> </a:t>
            </a:r>
            <a:r>
              <a:rPr lang="en-US" sz="5000" dirty="0">
                <a:effectLst/>
                <a:ea typeface="Arial" panose="020B0604020202020204" pitchFamily="34" charset="0"/>
                <a:cs typeface="Arial" panose="020B0604020202020204" pitchFamily="34" charset="0"/>
              </a:rPr>
              <a:t>plasmid, respectively. This system is commonly used to obtain transgenic plants. During the plant transformation process, T-DNA is delivered by linkage to the VirD2 protein, which guides the T-DNA through the Type IV secretion system. Subsequently, the T-DNA is integrated into the plant nuclear genome. Our goal is to test the functionality of a newly constructed binary vector, pSSK6A, carrying a kanamycin resistance gene as a selection marker and the </a:t>
            </a:r>
            <a:r>
              <a:rPr lang="en-US" sz="5000" dirty="0">
                <a:effectLst/>
                <a:ea typeface="Times New Roman" panose="02020603050405020304" pitchFamily="18" charset="0"/>
                <a:cs typeface="Arial" panose="020B0604020202020204" pitchFamily="34" charset="0"/>
              </a:rPr>
              <a:t>β-glucuronidase (</a:t>
            </a:r>
            <a:r>
              <a:rPr lang="en-US" sz="5000" i="1" dirty="0" err="1">
                <a:effectLst/>
                <a:ea typeface="Times New Roman" panose="02020603050405020304" pitchFamily="18" charset="0"/>
                <a:cs typeface="Arial" panose="020B0604020202020204" pitchFamily="34" charset="0"/>
              </a:rPr>
              <a:t>gus</a:t>
            </a:r>
            <a:r>
              <a:rPr lang="en-US" sz="5000" dirty="0">
                <a:effectLst/>
                <a:ea typeface="Times New Roman" panose="02020603050405020304" pitchFamily="18" charset="0"/>
                <a:cs typeface="Arial" panose="020B0604020202020204" pitchFamily="34" charset="0"/>
              </a:rPr>
              <a:t>) </a:t>
            </a:r>
            <a:r>
              <a:rPr lang="en-US" sz="5000" dirty="0">
                <a:effectLst/>
                <a:ea typeface="Arial" panose="020B0604020202020204" pitchFamily="34" charset="0"/>
                <a:cs typeface="Arial" panose="020B0604020202020204" pitchFamily="34" charset="0"/>
              </a:rPr>
              <a:t>reporter gene. We transformed tobacco leaves with pSSK6A and pCAMBIA2301 as positive control and selected for kanamycin resistance. Newly emerged shoots and </a:t>
            </a:r>
            <a:r>
              <a:rPr lang="en-US" sz="5000" dirty="0" err="1">
                <a:effectLst/>
                <a:ea typeface="Arial" panose="020B0604020202020204" pitchFamily="34" charset="0"/>
                <a:cs typeface="Arial" panose="020B0604020202020204" pitchFamily="34" charset="0"/>
              </a:rPr>
              <a:t>calli</a:t>
            </a:r>
            <a:r>
              <a:rPr lang="en-US" sz="5000" dirty="0">
                <a:effectLst/>
                <a:ea typeface="Arial" panose="020B0604020202020204" pitchFamily="34" charset="0"/>
                <a:cs typeface="Arial" panose="020B0604020202020204" pitchFamily="34" charset="0"/>
              </a:rPr>
              <a:t> were used for histochemical GUS detection. We observed blue staining from transformed leaves. In conclusion, our newly constructed pSSK6A is functional. Transformation efficiently will be quantified by comparing with pCAMBIA2301 in the future.  </a:t>
            </a:r>
          </a:p>
        </p:txBody>
      </p:sp>
      <p:grpSp>
        <p:nvGrpSpPr>
          <p:cNvPr id="18" name="Group 17"/>
          <p:cNvGrpSpPr/>
          <p:nvPr/>
        </p:nvGrpSpPr>
        <p:grpSpPr>
          <a:xfrm>
            <a:off x="0" y="18028268"/>
            <a:ext cx="14824490" cy="14854107"/>
            <a:chOff x="1184910" y="17151378"/>
            <a:chExt cx="16145988" cy="13487400"/>
          </a:xfrm>
        </p:grpSpPr>
        <p:sp>
          <p:nvSpPr>
            <p:cNvPr id="14353" name="Rectangle 20"/>
            <p:cNvSpPr>
              <a:spLocks noChangeArrowheads="1"/>
            </p:cNvSpPr>
            <p:nvPr/>
          </p:nvSpPr>
          <p:spPr bwMode="auto">
            <a:xfrm>
              <a:off x="1194480" y="17151378"/>
              <a:ext cx="16078200" cy="1348740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aseline="0">
                <a:cs typeface="Arial" panose="020B0604020202020204" pitchFamily="34" charset="0"/>
              </a:endParaRPr>
            </a:p>
          </p:txBody>
        </p:sp>
        <p:sp>
          <p:nvSpPr>
            <p:cNvPr id="46" name="Rectangle 69"/>
            <p:cNvSpPr/>
            <p:nvPr/>
          </p:nvSpPr>
          <p:spPr>
            <a:xfrm>
              <a:off x="1184910" y="17151378"/>
              <a:ext cx="16145988" cy="684674"/>
            </a:xfrm>
            <a:custGeom>
              <a:avLst/>
              <a:gdLst>
                <a:gd name="connsiteX0" fmla="*/ 0 w 16078200"/>
                <a:gd name="connsiteY0" fmla="*/ 0 h 671050"/>
                <a:gd name="connsiteX1" fmla="*/ 16078200 w 16078200"/>
                <a:gd name="connsiteY1" fmla="*/ 0 h 671050"/>
                <a:gd name="connsiteX2" fmla="*/ 16078200 w 16078200"/>
                <a:gd name="connsiteY2" fmla="*/ 671050 h 671050"/>
                <a:gd name="connsiteX3" fmla="*/ 0 w 16078200"/>
                <a:gd name="connsiteY3" fmla="*/ 671050 h 671050"/>
                <a:gd name="connsiteX4" fmla="*/ 0 w 16078200"/>
                <a:gd name="connsiteY4" fmla="*/ 0 h 671050"/>
                <a:gd name="connsiteX0" fmla="*/ 0 w 16106775"/>
                <a:gd name="connsiteY0" fmla="*/ 0 h 871075"/>
                <a:gd name="connsiteX1" fmla="*/ 16078200 w 16106775"/>
                <a:gd name="connsiteY1" fmla="*/ 0 h 871075"/>
                <a:gd name="connsiteX2" fmla="*/ 16106775 w 16106775"/>
                <a:gd name="connsiteY2" fmla="*/ 871075 h 871075"/>
                <a:gd name="connsiteX3" fmla="*/ 0 w 16106775"/>
                <a:gd name="connsiteY3" fmla="*/ 671050 h 871075"/>
                <a:gd name="connsiteX4" fmla="*/ 0 w 16106775"/>
                <a:gd name="connsiteY4" fmla="*/ 0 h 871075"/>
                <a:gd name="connsiteX0" fmla="*/ 0 w 16106775"/>
                <a:gd name="connsiteY0" fmla="*/ 0 h 871075"/>
                <a:gd name="connsiteX1" fmla="*/ 16078200 w 16106775"/>
                <a:gd name="connsiteY1" fmla="*/ 0 h 871075"/>
                <a:gd name="connsiteX2" fmla="*/ 16106775 w 16106775"/>
                <a:gd name="connsiteY2" fmla="*/ 871075 h 871075"/>
                <a:gd name="connsiteX3" fmla="*/ 57150 w 16106775"/>
                <a:gd name="connsiteY3" fmla="*/ 813925 h 871075"/>
                <a:gd name="connsiteX4" fmla="*/ 0 w 16106775"/>
                <a:gd name="connsiteY4" fmla="*/ 0 h 871075"/>
                <a:gd name="connsiteX0" fmla="*/ 0 w 16163925"/>
                <a:gd name="connsiteY0" fmla="*/ 0 h 1140653"/>
                <a:gd name="connsiteX1" fmla="*/ 16078200 w 16163925"/>
                <a:gd name="connsiteY1" fmla="*/ 0 h 1140653"/>
                <a:gd name="connsiteX2" fmla="*/ 16163925 w 16163925"/>
                <a:gd name="connsiteY2" fmla="*/ 1140653 h 1140653"/>
                <a:gd name="connsiteX3" fmla="*/ 57150 w 16163925"/>
                <a:gd name="connsiteY3" fmla="*/ 813925 h 1140653"/>
                <a:gd name="connsiteX4" fmla="*/ 0 w 16163925"/>
                <a:gd name="connsiteY4" fmla="*/ 0 h 1140653"/>
                <a:gd name="connsiteX0" fmla="*/ 0 w 16163925"/>
                <a:gd name="connsiteY0" fmla="*/ 0 h 1140653"/>
                <a:gd name="connsiteX1" fmla="*/ 16078200 w 16163925"/>
                <a:gd name="connsiteY1" fmla="*/ 0 h 1140653"/>
                <a:gd name="connsiteX2" fmla="*/ 16163925 w 16163925"/>
                <a:gd name="connsiteY2" fmla="*/ 1140653 h 1140653"/>
                <a:gd name="connsiteX3" fmla="*/ 57150 w 16163925"/>
                <a:gd name="connsiteY3" fmla="*/ 1122014 h 1140653"/>
                <a:gd name="connsiteX4" fmla="*/ 0 w 16163925"/>
                <a:gd name="connsiteY4" fmla="*/ 0 h 1140653"/>
                <a:gd name="connsiteX0" fmla="*/ 0 w 16078200"/>
                <a:gd name="connsiteY0" fmla="*/ 0 h 1140653"/>
                <a:gd name="connsiteX1" fmla="*/ 16078200 w 16078200"/>
                <a:gd name="connsiteY1" fmla="*/ 0 h 1140653"/>
                <a:gd name="connsiteX2" fmla="*/ 16078200 w 16078200"/>
                <a:gd name="connsiteY2" fmla="*/ 1140653 h 1140653"/>
                <a:gd name="connsiteX3" fmla="*/ 57150 w 16078200"/>
                <a:gd name="connsiteY3" fmla="*/ 1122014 h 1140653"/>
                <a:gd name="connsiteX4" fmla="*/ 0 w 16078200"/>
                <a:gd name="connsiteY4" fmla="*/ 0 h 1140653"/>
                <a:gd name="connsiteX0" fmla="*/ 0 w 16078200"/>
                <a:gd name="connsiteY0" fmla="*/ 0 h 1140653"/>
                <a:gd name="connsiteX1" fmla="*/ 16078200 w 16078200"/>
                <a:gd name="connsiteY1" fmla="*/ 0 h 1140653"/>
                <a:gd name="connsiteX2" fmla="*/ 16078200 w 16078200"/>
                <a:gd name="connsiteY2" fmla="*/ 1140653 h 1140653"/>
                <a:gd name="connsiteX3" fmla="*/ 57150 w 16078200"/>
                <a:gd name="connsiteY3" fmla="*/ 1122014 h 1140653"/>
                <a:gd name="connsiteX4" fmla="*/ 0 w 16078200"/>
                <a:gd name="connsiteY4" fmla="*/ 0 h 1140653"/>
                <a:gd name="connsiteX0" fmla="*/ 0 w 16078200"/>
                <a:gd name="connsiteY0" fmla="*/ 0 h 1347939"/>
                <a:gd name="connsiteX1" fmla="*/ 16078200 w 16078200"/>
                <a:gd name="connsiteY1" fmla="*/ 0 h 1347939"/>
                <a:gd name="connsiteX2" fmla="*/ 16078200 w 16078200"/>
                <a:gd name="connsiteY2" fmla="*/ 1140653 h 1347939"/>
                <a:gd name="connsiteX3" fmla="*/ 118110 w 16078200"/>
                <a:gd name="connsiteY3" fmla="*/ 1347939 h 1347939"/>
                <a:gd name="connsiteX4" fmla="*/ 0 w 16078200"/>
                <a:gd name="connsiteY4" fmla="*/ 0 h 1347939"/>
                <a:gd name="connsiteX0" fmla="*/ 0 w 16078200"/>
                <a:gd name="connsiteY0" fmla="*/ 0 h 1411763"/>
                <a:gd name="connsiteX1" fmla="*/ 16078200 w 16078200"/>
                <a:gd name="connsiteY1" fmla="*/ 0 h 1411763"/>
                <a:gd name="connsiteX2" fmla="*/ 16047720 w 16078200"/>
                <a:gd name="connsiteY2" fmla="*/ 1411763 h 1411763"/>
                <a:gd name="connsiteX3" fmla="*/ 118110 w 16078200"/>
                <a:gd name="connsiteY3" fmla="*/ 1347939 h 1411763"/>
                <a:gd name="connsiteX4" fmla="*/ 0 w 16078200"/>
                <a:gd name="connsiteY4" fmla="*/ 0 h 1411763"/>
                <a:gd name="connsiteX0" fmla="*/ 3810 w 16082010"/>
                <a:gd name="connsiteY0" fmla="*/ 0 h 1411763"/>
                <a:gd name="connsiteX1" fmla="*/ 16082010 w 16082010"/>
                <a:gd name="connsiteY1" fmla="*/ 0 h 1411763"/>
                <a:gd name="connsiteX2" fmla="*/ 16051530 w 16082010"/>
                <a:gd name="connsiteY2" fmla="*/ 1411763 h 1411763"/>
                <a:gd name="connsiteX3" fmla="*/ 0 w 16082010"/>
                <a:gd name="connsiteY3" fmla="*/ 1393124 h 1411763"/>
                <a:gd name="connsiteX4" fmla="*/ 3810 w 16082010"/>
                <a:gd name="connsiteY4" fmla="*/ 0 h 1411763"/>
                <a:gd name="connsiteX0" fmla="*/ 3810 w 16112490"/>
                <a:gd name="connsiteY0" fmla="*/ 0 h 1502133"/>
                <a:gd name="connsiteX1" fmla="*/ 16082010 w 16112490"/>
                <a:gd name="connsiteY1" fmla="*/ 0 h 1502133"/>
                <a:gd name="connsiteX2" fmla="*/ 16112490 w 16112490"/>
                <a:gd name="connsiteY2" fmla="*/ 1502133 h 1502133"/>
                <a:gd name="connsiteX3" fmla="*/ 0 w 16112490"/>
                <a:gd name="connsiteY3" fmla="*/ 1393124 h 1502133"/>
                <a:gd name="connsiteX4" fmla="*/ 3810 w 16112490"/>
                <a:gd name="connsiteY4" fmla="*/ 0 h 1502133"/>
                <a:gd name="connsiteX0" fmla="*/ 3810 w 16112490"/>
                <a:gd name="connsiteY0" fmla="*/ 0 h 1623345"/>
                <a:gd name="connsiteX1" fmla="*/ 16082010 w 16112490"/>
                <a:gd name="connsiteY1" fmla="*/ 0 h 1623345"/>
                <a:gd name="connsiteX2" fmla="*/ 16112490 w 16112490"/>
                <a:gd name="connsiteY2" fmla="*/ 1502133 h 1623345"/>
                <a:gd name="connsiteX3" fmla="*/ 0 w 16112490"/>
                <a:gd name="connsiteY3" fmla="*/ 1623345 h 1623345"/>
                <a:gd name="connsiteX4" fmla="*/ 3810 w 16112490"/>
                <a:gd name="connsiteY4" fmla="*/ 0 h 1623345"/>
                <a:gd name="connsiteX0" fmla="*/ 3810 w 16112490"/>
                <a:gd name="connsiteY0" fmla="*/ 0 h 1787789"/>
                <a:gd name="connsiteX1" fmla="*/ 16082010 w 16112490"/>
                <a:gd name="connsiteY1" fmla="*/ 0 h 1787789"/>
                <a:gd name="connsiteX2" fmla="*/ 16112490 w 16112490"/>
                <a:gd name="connsiteY2" fmla="*/ 1502133 h 1787789"/>
                <a:gd name="connsiteX3" fmla="*/ 0 w 16112490"/>
                <a:gd name="connsiteY3" fmla="*/ 1787789 h 1787789"/>
                <a:gd name="connsiteX4" fmla="*/ 3810 w 16112490"/>
                <a:gd name="connsiteY4" fmla="*/ 0 h 1787789"/>
                <a:gd name="connsiteX0" fmla="*/ 3810 w 16126292"/>
                <a:gd name="connsiteY0" fmla="*/ 0 h 1787789"/>
                <a:gd name="connsiteX1" fmla="*/ 16082010 w 16126292"/>
                <a:gd name="connsiteY1" fmla="*/ 0 h 1787789"/>
                <a:gd name="connsiteX2" fmla="*/ 16126292 w 16126292"/>
                <a:gd name="connsiteY2" fmla="*/ 1765243 h 1787789"/>
                <a:gd name="connsiteX3" fmla="*/ 0 w 16126292"/>
                <a:gd name="connsiteY3" fmla="*/ 1787789 h 1787789"/>
                <a:gd name="connsiteX4" fmla="*/ 3810 w 16126292"/>
                <a:gd name="connsiteY4" fmla="*/ 0 h 1787789"/>
                <a:gd name="connsiteX0" fmla="*/ 3810 w 16098689"/>
                <a:gd name="connsiteY0" fmla="*/ 0 h 1798132"/>
                <a:gd name="connsiteX1" fmla="*/ 16082010 w 16098689"/>
                <a:gd name="connsiteY1" fmla="*/ 0 h 1798132"/>
                <a:gd name="connsiteX2" fmla="*/ 16098689 w 16098689"/>
                <a:gd name="connsiteY2" fmla="*/ 1798132 h 1798132"/>
                <a:gd name="connsiteX3" fmla="*/ 0 w 16098689"/>
                <a:gd name="connsiteY3" fmla="*/ 1787789 h 1798132"/>
                <a:gd name="connsiteX4" fmla="*/ 3810 w 16098689"/>
                <a:gd name="connsiteY4" fmla="*/ 0 h 1798132"/>
                <a:gd name="connsiteX0" fmla="*/ 3810 w 16082010"/>
                <a:gd name="connsiteY0" fmla="*/ 0 h 1798132"/>
                <a:gd name="connsiteX1" fmla="*/ 16082010 w 16082010"/>
                <a:gd name="connsiteY1" fmla="*/ 0 h 1798132"/>
                <a:gd name="connsiteX2" fmla="*/ 16071086 w 16082010"/>
                <a:gd name="connsiteY2" fmla="*/ 1798132 h 1798132"/>
                <a:gd name="connsiteX3" fmla="*/ 0 w 16082010"/>
                <a:gd name="connsiteY3" fmla="*/ 1787789 h 1798132"/>
                <a:gd name="connsiteX4" fmla="*/ 3810 w 16082010"/>
                <a:gd name="connsiteY4" fmla="*/ 0 h 1798132"/>
                <a:gd name="connsiteX0" fmla="*/ 3810 w 16085689"/>
                <a:gd name="connsiteY0" fmla="*/ 0 h 1798132"/>
                <a:gd name="connsiteX1" fmla="*/ 16082010 w 16085689"/>
                <a:gd name="connsiteY1" fmla="*/ 0 h 1798132"/>
                <a:gd name="connsiteX2" fmla="*/ 16084888 w 16085689"/>
                <a:gd name="connsiteY2" fmla="*/ 1798132 h 1798132"/>
                <a:gd name="connsiteX3" fmla="*/ 0 w 16085689"/>
                <a:gd name="connsiteY3" fmla="*/ 1787789 h 1798132"/>
                <a:gd name="connsiteX4" fmla="*/ 3810 w 16085689"/>
                <a:gd name="connsiteY4" fmla="*/ 0 h 1798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85689" h="1798132">
                  <a:moveTo>
                    <a:pt x="3810" y="0"/>
                  </a:moveTo>
                  <a:lnTo>
                    <a:pt x="16082010" y="0"/>
                  </a:lnTo>
                  <a:cubicBezTo>
                    <a:pt x="16078369" y="599377"/>
                    <a:pt x="16088529" y="1198755"/>
                    <a:pt x="16084888" y="1798132"/>
                  </a:cubicBezTo>
                  <a:lnTo>
                    <a:pt x="0" y="1787789"/>
                  </a:lnTo>
                  <a:lnTo>
                    <a:pt x="3810" y="0"/>
                  </a:lnTo>
                  <a:close/>
                </a:path>
              </a:pathLst>
            </a:custGeom>
            <a:solidFill>
              <a:srgbClr val="C00000"/>
            </a:solidFill>
          </p:spPr>
          <p:txBody>
            <a:bodyPr wrap="square">
              <a:spAutoFit/>
            </a:bodyPr>
            <a:lstStyle/>
            <a:p>
              <a:pPr algn="ctr">
                <a:defRPr/>
              </a:pPr>
              <a:r>
                <a:rPr lang="en-US" sz="4300" baseline="0" dirty="0">
                  <a:solidFill>
                    <a:schemeClr val="bg1"/>
                  </a:solidFill>
                  <a:ea typeface="ＭＳ Ｐゴシック" charset="0"/>
                  <a:cs typeface="Arial" panose="020B0604020202020204" pitchFamily="34" charset="0"/>
                </a:rPr>
                <a:t>Introduction</a:t>
              </a:r>
            </a:p>
          </p:txBody>
        </p:sp>
      </p:grpSp>
      <p:sp>
        <p:nvSpPr>
          <p:cNvPr id="14343" name="Rectangle 34"/>
          <p:cNvSpPr>
            <a:spLocks noChangeArrowheads="1"/>
          </p:cNvSpPr>
          <p:nvPr/>
        </p:nvSpPr>
        <p:spPr bwMode="auto">
          <a:xfrm>
            <a:off x="29849352" y="5497672"/>
            <a:ext cx="14009362" cy="1365568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aseline="0">
              <a:cs typeface="Arial" panose="020B0604020202020204" pitchFamily="34" charset="0"/>
            </a:endParaRPr>
          </a:p>
        </p:txBody>
      </p:sp>
      <p:sp>
        <p:nvSpPr>
          <p:cNvPr id="50" name="Rectangle 8"/>
          <p:cNvSpPr/>
          <p:nvPr/>
        </p:nvSpPr>
        <p:spPr>
          <a:xfrm>
            <a:off x="29834775" y="5497676"/>
            <a:ext cx="14026118" cy="754053"/>
          </a:xfrm>
          <a:custGeom>
            <a:avLst/>
            <a:gdLst>
              <a:gd name="connsiteX0" fmla="*/ 0 w 16230600"/>
              <a:gd name="connsiteY0" fmla="*/ 0 h 646331"/>
              <a:gd name="connsiteX1" fmla="*/ 16230600 w 16230600"/>
              <a:gd name="connsiteY1" fmla="*/ 0 h 646331"/>
              <a:gd name="connsiteX2" fmla="*/ 16230600 w 16230600"/>
              <a:gd name="connsiteY2" fmla="*/ 646331 h 646331"/>
              <a:gd name="connsiteX3" fmla="*/ 0 w 16230600"/>
              <a:gd name="connsiteY3" fmla="*/ 646331 h 646331"/>
              <a:gd name="connsiteX4" fmla="*/ 0 w 16230600"/>
              <a:gd name="connsiteY4" fmla="*/ 0 h 646331"/>
              <a:gd name="connsiteX0" fmla="*/ 0 w 16230600"/>
              <a:gd name="connsiteY0" fmla="*/ 0 h 817781"/>
              <a:gd name="connsiteX1" fmla="*/ 16230600 w 16230600"/>
              <a:gd name="connsiteY1" fmla="*/ 0 h 817781"/>
              <a:gd name="connsiteX2" fmla="*/ 16230600 w 16230600"/>
              <a:gd name="connsiteY2" fmla="*/ 646331 h 817781"/>
              <a:gd name="connsiteX3" fmla="*/ 57150 w 16230600"/>
              <a:gd name="connsiteY3" fmla="*/ 817781 h 817781"/>
              <a:gd name="connsiteX4" fmla="*/ 0 w 16230600"/>
              <a:gd name="connsiteY4" fmla="*/ 0 h 817781"/>
              <a:gd name="connsiteX0" fmla="*/ 0 w 16230600"/>
              <a:gd name="connsiteY0" fmla="*/ 0 h 846356"/>
              <a:gd name="connsiteX1" fmla="*/ 16230600 w 16230600"/>
              <a:gd name="connsiteY1" fmla="*/ 0 h 846356"/>
              <a:gd name="connsiteX2" fmla="*/ 16202025 w 16230600"/>
              <a:gd name="connsiteY2" fmla="*/ 846356 h 846356"/>
              <a:gd name="connsiteX3" fmla="*/ 57150 w 16230600"/>
              <a:gd name="connsiteY3" fmla="*/ 817781 h 846356"/>
              <a:gd name="connsiteX4" fmla="*/ 0 w 16230600"/>
              <a:gd name="connsiteY4" fmla="*/ 0 h 846356"/>
              <a:gd name="connsiteX0" fmla="*/ 0 w 16230600"/>
              <a:gd name="connsiteY0" fmla="*/ 0 h 932081"/>
              <a:gd name="connsiteX1" fmla="*/ 16230600 w 16230600"/>
              <a:gd name="connsiteY1" fmla="*/ 0 h 932081"/>
              <a:gd name="connsiteX2" fmla="*/ 16202025 w 16230600"/>
              <a:gd name="connsiteY2" fmla="*/ 846356 h 932081"/>
              <a:gd name="connsiteX3" fmla="*/ 0 w 16230600"/>
              <a:gd name="connsiteY3" fmla="*/ 932081 h 932081"/>
              <a:gd name="connsiteX4" fmla="*/ 0 w 16230600"/>
              <a:gd name="connsiteY4" fmla="*/ 0 h 932081"/>
              <a:gd name="connsiteX0" fmla="*/ 0 w 16230600"/>
              <a:gd name="connsiteY0" fmla="*/ 0 h 960656"/>
              <a:gd name="connsiteX1" fmla="*/ 16230600 w 16230600"/>
              <a:gd name="connsiteY1" fmla="*/ 0 h 960656"/>
              <a:gd name="connsiteX2" fmla="*/ 16202025 w 16230600"/>
              <a:gd name="connsiteY2" fmla="*/ 960656 h 960656"/>
              <a:gd name="connsiteX3" fmla="*/ 0 w 16230600"/>
              <a:gd name="connsiteY3" fmla="*/ 932081 h 960656"/>
              <a:gd name="connsiteX4" fmla="*/ 0 w 16230600"/>
              <a:gd name="connsiteY4" fmla="*/ 0 h 960656"/>
              <a:gd name="connsiteX0" fmla="*/ 0 w 16230600"/>
              <a:gd name="connsiteY0" fmla="*/ 0 h 1229383"/>
              <a:gd name="connsiteX1" fmla="*/ 16230600 w 16230600"/>
              <a:gd name="connsiteY1" fmla="*/ 0 h 1229383"/>
              <a:gd name="connsiteX2" fmla="*/ 16202025 w 16230600"/>
              <a:gd name="connsiteY2" fmla="*/ 960656 h 1229383"/>
              <a:gd name="connsiteX3" fmla="*/ 28575 w 16230600"/>
              <a:gd name="connsiteY3" fmla="*/ 1229383 h 1229383"/>
              <a:gd name="connsiteX4" fmla="*/ 0 w 16230600"/>
              <a:gd name="connsiteY4" fmla="*/ 0 h 1229383"/>
              <a:gd name="connsiteX0" fmla="*/ 0 w 16230600"/>
              <a:gd name="connsiteY0" fmla="*/ 0 h 1257958"/>
              <a:gd name="connsiteX1" fmla="*/ 16230600 w 16230600"/>
              <a:gd name="connsiteY1" fmla="*/ 0 h 1257958"/>
              <a:gd name="connsiteX2" fmla="*/ 16173450 w 16230600"/>
              <a:gd name="connsiteY2" fmla="*/ 1257958 h 1257958"/>
              <a:gd name="connsiteX3" fmla="*/ 28575 w 16230600"/>
              <a:gd name="connsiteY3" fmla="*/ 1229383 h 1257958"/>
              <a:gd name="connsiteX4" fmla="*/ 0 w 16230600"/>
              <a:gd name="connsiteY4" fmla="*/ 0 h 1257958"/>
              <a:gd name="connsiteX0" fmla="*/ 0 w 16230600"/>
              <a:gd name="connsiteY0" fmla="*/ 0 h 1618692"/>
              <a:gd name="connsiteX1" fmla="*/ 16230600 w 16230600"/>
              <a:gd name="connsiteY1" fmla="*/ 0 h 1618692"/>
              <a:gd name="connsiteX2" fmla="*/ 16173450 w 16230600"/>
              <a:gd name="connsiteY2" fmla="*/ 1257958 h 1618692"/>
              <a:gd name="connsiteX3" fmla="*/ 28575 w 16230600"/>
              <a:gd name="connsiteY3" fmla="*/ 1618692 h 1618692"/>
              <a:gd name="connsiteX4" fmla="*/ 0 w 16230600"/>
              <a:gd name="connsiteY4" fmla="*/ 0 h 1618692"/>
              <a:gd name="connsiteX0" fmla="*/ 0 w 16233122"/>
              <a:gd name="connsiteY0" fmla="*/ 0 h 1618692"/>
              <a:gd name="connsiteX1" fmla="*/ 16230600 w 16233122"/>
              <a:gd name="connsiteY1" fmla="*/ 0 h 1618692"/>
              <a:gd name="connsiteX2" fmla="*/ 16233122 w 16233122"/>
              <a:gd name="connsiteY2" fmla="*/ 1591652 h 1618692"/>
              <a:gd name="connsiteX3" fmla="*/ 28575 w 16233122"/>
              <a:gd name="connsiteY3" fmla="*/ 1618692 h 1618692"/>
              <a:gd name="connsiteX4" fmla="*/ 0 w 16233122"/>
              <a:gd name="connsiteY4" fmla="*/ 0 h 1618692"/>
              <a:gd name="connsiteX0" fmla="*/ 16889 w 16250011"/>
              <a:gd name="connsiteY0" fmla="*/ 0 h 1985100"/>
              <a:gd name="connsiteX1" fmla="*/ 16247489 w 16250011"/>
              <a:gd name="connsiteY1" fmla="*/ 0 h 1985100"/>
              <a:gd name="connsiteX2" fmla="*/ 16250011 w 16250011"/>
              <a:gd name="connsiteY2" fmla="*/ 1591652 h 1985100"/>
              <a:gd name="connsiteX3" fmla="*/ 0 w 16250011"/>
              <a:gd name="connsiteY3" fmla="*/ 1985100 h 1985100"/>
              <a:gd name="connsiteX4" fmla="*/ 16889 w 16250011"/>
              <a:gd name="connsiteY4" fmla="*/ 0 h 1985100"/>
              <a:gd name="connsiteX0" fmla="*/ 16889 w 16280321"/>
              <a:gd name="connsiteY0" fmla="*/ 0 h 1985100"/>
              <a:gd name="connsiteX1" fmla="*/ 16247489 w 16280321"/>
              <a:gd name="connsiteY1" fmla="*/ 0 h 1985100"/>
              <a:gd name="connsiteX2" fmla="*/ 16280321 w 16280321"/>
              <a:gd name="connsiteY2" fmla="*/ 1866458 h 1985100"/>
              <a:gd name="connsiteX3" fmla="*/ 0 w 16280321"/>
              <a:gd name="connsiteY3" fmla="*/ 1985100 h 1985100"/>
              <a:gd name="connsiteX4" fmla="*/ 16889 w 16280321"/>
              <a:gd name="connsiteY4" fmla="*/ 0 h 1985100"/>
              <a:gd name="connsiteX0" fmla="*/ 16889 w 16280321"/>
              <a:gd name="connsiteY0" fmla="*/ 0 h 1988596"/>
              <a:gd name="connsiteX1" fmla="*/ 16247489 w 16280321"/>
              <a:gd name="connsiteY1" fmla="*/ 0 h 1988596"/>
              <a:gd name="connsiteX2" fmla="*/ 16280321 w 16280321"/>
              <a:gd name="connsiteY2" fmla="*/ 1988596 h 1988596"/>
              <a:gd name="connsiteX3" fmla="*/ 0 w 16280321"/>
              <a:gd name="connsiteY3" fmla="*/ 1985100 h 1988596"/>
              <a:gd name="connsiteX4" fmla="*/ 16889 w 16280321"/>
              <a:gd name="connsiteY4" fmla="*/ 0 h 1988596"/>
              <a:gd name="connsiteX0" fmla="*/ 16889 w 16247524"/>
              <a:gd name="connsiteY0" fmla="*/ 0 h 1988596"/>
              <a:gd name="connsiteX1" fmla="*/ 16247489 w 16247524"/>
              <a:gd name="connsiteY1" fmla="*/ 0 h 1988596"/>
              <a:gd name="connsiteX2" fmla="*/ 16234857 w 16247524"/>
              <a:gd name="connsiteY2" fmla="*/ 1988596 h 1988596"/>
              <a:gd name="connsiteX3" fmla="*/ 0 w 16247524"/>
              <a:gd name="connsiteY3" fmla="*/ 1985100 h 1988596"/>
              <a:gd name="connsiteX4" fmla="*/ 16889 w 16247524"/>
              <a:gd name="connsiteY4" fmla="*/ 0 h 1988596"/>
              <a:gd name="connsiteX0" fmla="*/ 16889 w 16250013"/>
              <a:gd name="connsiteY0" fmla="*/ 0 h 1985100"/>
              <a:gd name="connsiteX1" fmla="*/ 16247489 w 16250013"/>
              <a:gd name="connsiteY1" fmla="*/ 0 h 1985100"/>
              <a:gd name="connsiteX2" fmla="*/ 16250013 w 16250013"/>
              <a:gd name="connsiteY2" fmla="*/ 1958060 h 1985100"/>
              <a:gd name="connsiteX3" fmla="*/ 0 w 16250013"/>
              <a:gd name="connsiteY3" fmla="*/ 1985100 h 1985100"/>
              <a:gd name="connsiteX4" fmla="*/ 16889 w 16250013"/>
              <a:gd name="connsiteY4" fmla="*/ 0 h 1985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50013" h="1985100">
                <a:moveTo>
                  <a:pt x="16889" y="0"/>
                </a:moveTo>
                <a:lnTo>
                  <a:pt x="16247489" y="0"/>
                </a:lnTo>
                <a:cubicBezTo>
                  <a:pt x="16248330" y="530551"/>
                  <a:pt x="16249172" y="1427509"/>
                  <a:pt x="16250013" y="1958060"/>
                </a:cubicBezTo>
                <a:lnTo>
                  <a:pt x="0" y="1985100"/>
                </a:lnTo>
                <a:lnTo>
                  <a:pt x="16889" y="0"/>
                </a:lnTo>
                <a:close/>
              </a:path>
            </a:pathLst>
          </a:custGeom>
          <a:solidFill>
            <a:srgbClr val="C00000"/>
          </a:solidFill>
        </p:spPr>
        <p:txBody>
          <a:bodyPr wrap="square">
            <a:spAutoFit/>
          </a:bodyPr>
          <a:lstStyle/>
          <a:p>
            <a:pPr algn="ctr">
              <a:defRPr/>
            </a:pPr>
            <a:r>
              <a:rPr lang="en-US" sz="4300" baseline="0" dirty="0">
                <a:solidFill>
                  <a:schemeClr val="bg1"/>
                </a:solidFill>
                <a:ea typeface="宋体" charset="0"/>
                <a:cs typeface="Arial" panose="020B0604020202020204" pitchFamily="34" charset="0"/>
              </a:rPr>
              <a:t>Results</a:t>
            </a:r>
            <a:endParaRPr lang="en-US" sz="4300" baseline="0" dirty="0">
              <a:solidFill>
                <a:schemeClr val="bg1"/>
              </a:solidFill>
              <a:ea typeface="ＭＳ Ｐゴシック" charset="0"/>
              <a:cs typeface="Arial" panose="020B0604020202020204" pitchFamily="34" charset="0"/>
            </a:endParaRPr>
          </a:p>
        </p:txBody>
      </p:sp>
      <p:grpSp>
        <p:nvGrpSpPr>
          <p:cNvPr id="22" name="Group 21"/>
          <p:cNvGrpSpPr/>
          <p:nvPr/>
        </p:nvGrpSpPr>
        <p:grpSpPr>
          <a:xfrm>
            <a:off x="15435030" y="5508661"/>
            <a:ext cx="13922050" cy="27373715"/>
            <a:chOff x="17946053" y="6547786"/>
            <a:chExt cx="16242393" cy="29575777"/>
          </a:xfrm>
        </p:grpSpPr>
        <p:sp>
          <p:nvSpPr>
            <p:cNvPr id="9" name="Rectangle 8"/>
            <p:cNvSpPr/>
            <p:nvPr/>
          </p:nvSpPr>
          <p:spPr>
            <a:xfrm>
              <a:off x="17946053" y="6547786"/>
              <a:ext cx="16242393" cy="814712"/>
            </a:xfrm>
            <a:custGeom>
              <a:avLst/>
              <a:gdLst>
                <a:gd name="connsiteX0" fmla="*/ 0 w 16230600"/>
                <a:gd name="connsiteY0" fmla="*/ 0 h 646331"/>
                <a:gd name="connsiteX1" fmla="*/ 16230600 w 16230600"/>
                <a:gd name="connsiteY1" fmla="*/ 0 h 646331"/>
                <a:gd name="connsiteX2" fmla="*/ 16230600 w 16230600"/>
                <a:gd name="connsiteY2" fmla="*/ 646331 h 646331"/>
                <a:gd name="connsiteX3" fmla="*/ 0 w 16230600"/>
                <a:gd name="connsiteY3" fmla="*/ 646331 h 646331"/>
                <a:gd name="connsiteX4" fmla="*/ 0 w 16230600"/>
                <a:gd name="connsiteY4" fmla="*/ 0 h 646331"/>
                <a:gd name="connsiteX0" fmla="*/ 0 w 16230600"/>
                <a:gd name="connsiteY0" fmla="*/ 0 h 817781"/>
                <a:gd name="connsiteX1" fmla="*/ 16230600 w 16230600"/>
                <a:gd name="connsiteY1" fmla="*/ 0 h 817781"/>
                <a:gd name="connsiteX2" fmla="*/ 16230600 w 16230600"/>
                <a:gd name="connsiteY2" fmla="*/ 646331 h 817781"/>
                <a:gd name="connsiteX3" fmla="*/ 57150 w 16230600"/>
                <a:gd name="connsiteY3" fmla="*/ 817781 h 817781"/>
                <a:gd name="connsiteX4" fmla="*/ 0 w 16230600"/>
                <a:gd name="connsiteY4" fmla="*/ 0 h 817781"/>
                <a:gd name="connsiteX0" fmla="*/ 0 w 16230600"/>
                <a:gd name="connsiteY0" fmla="*/ 0 h 846356"/>
                <a:gd name="connsiteX1" fmla="*/ 16230600 w 16230600"/>
                <a:gd name="connsiteY1" fmla="*/ 0 h 846356"/>
                <a:gd name="connsiteX2" fmla="*/ 16202025 w 16230600"/>
                <a:gd name="connsiteY2" fmla="*/ 846356 h 846356"/>
                <a:gd name="connsiteX3" fmla="*/ 57150 w 16230600"/>
                <a:gd name="connsiteY3" fmla="*/ 817781 h 846356"/>
                <a:gd name="connsiteX4" fmla="*/ 0 w 16230600"/>
                <a:gd name="connsiteY4" fmla="*/ 0 h 846356"/>
                <a:gd name="connsiteX0" fmla="*/ 0 w 16230600"/>
                <a:gd name="connsiteY0" fmla="*/ 0 h 932081"/>
                <a:gd name="connsiteX1" fmla="*/ 16230600 w 16230600"/>
                <a:gd name="connsiteY1" fmla="*/ 0 h 932081"/>
                <a:gd name="connsiteX2" fmla="*/ 16202025 w 16230600"/>
                <a:gd name="connsiteY2" fmla="*/ 846356 h 932081"/>
                <a:gd name="connsiteX3" fmla="*/ 0 w 16230600"/>
                <a:gd name="connsiteY3" fmla="*/ 932081 h 932081"/>
                <a:gd name="connsiteX4" fmla="*/ 0 w 16230600"/>
                <a:gd name="connsiteY4" fmla="*/ 0 h 932081"/>
                <a:gd name="connsiteX0" fmla="*/ 0 w 16230600"/>
                <a:gd name="connsiteY0" fmla="*/ 0 h 960656"/>
                <a:gd name="connsiteX1" fmla="*/ 16230600 w 16230600"/>
                <a:gd name="connsiteY1" fmla="*/ 0 h 960656"/>
                <a:gd name="connsiteX2" fmla="*/ 16202025 w 16230600"/>
                <a:gd name="connsiteY2" fmla="*/ 960656 h 960656"/>
                <a:gd name="connsiteX3" fmla="*/ 0 w 16230600"/>
                <a:gd name="connsiteY3" fmla="*/ 932081 h 960656"/>
                <a:gd name="connsiteX4" fmla="*/ 0 w 16230600"/>
                <a:gd name="connsiteY4" fmla="*/ 0 h 960656"/>
                <a:gd name="connsiteX0" fmla="*/ 0 w 16230600"/>
                <a:gd name="connsiteY0" fmla="*/ 0 h 1229383"/>
                <a:gd name="connsiteX1" fmla="*/ 16230600 w 16230600"/>
                <a:gd name="connsiteY1" fmla="*/ 0 h 1229383"/>
                <a:gd name="connsiteX2" fmla="*/ 16202025 w 16230600"/>
                <a:gd name="connsiteY2" fmla="*/ 960656 h 1229383"/>
                <a:gd name="connsiteX3" fmla="*/ 28575 w 16230600"/>
                <a:gd name="connsiteY3" fmla="*/ 1229383 h 1229383"/>
                <a:gd name="connsiteX4" fmla="*/ 0 w 16230600"/>
                <a:gd name="connsiteY4" fmla="*/ 0 h 1229383"/>
                <a:gd name="connsiteX0" fmla="*/ 0 w 16230600"/>
                <a:gd name="connsiteY0" fmla="*/ 0 h 1257958"/>
                <a:gd name="connsiteX1" fmla="*/ 16230600 w 16230600"/>
                <a:gd name="connsiteY1" fmla="*/ 0 h 1257958"/>
                <a:gd name="connsiteX2" fmla="*/ 16173450 w 16230600"/>
                <a:gd name="connsiteY2" fmla="*/ 1257958 h 1257958"/>
                <a:gd name="connsiteX3" fmla="*/ 28575 w 16230600"/>
                <a:gd name="connsiteY3" fmla="*/ 1229383 h 1257958"/>
                <a:gd name="connsiteX4" fmla="*/ 0 w 16230600"/>
                <a:gd name="connsiteY4" fmla="*/ 0 h 1257958"/>
                <a:gd name="connsiteX0" fmla="*/ 0 w 16230600"/>
                <a:gd name="connsiteY0" fmla="*/ 0 h 1428710"/>
                <a:gd name="connsiteX1" fmla="*/ 16230600 w 16230600"/>
                <a:gd name="connsiteY1" fmla="*/ 0 h 1428710"/>
                <a:gd name="connsiteX2" fmla="*/ 16173450 w 16230600"/>
                <a:gd name="connsiteY2" fmla="*/ 1257958 h 1428710"/>
                <a:gd name="connsiteX3" fmla="*/ 28575 w 16230600"/>
                <a:gd name="connsiteY3" fmla="*/ 1428710 h 1428710"/>
                <a:gd name="connsiteX4" fmla="*/ 0 w 16230600"/>
                <a:gd name="connsiteY4" fmla="*/ 0 h 1428710"/>
                <a:gd name="connsiteX0" fmla="*/ 0 w 16234410"/>
                <a:gd name="connsiteY0" fmla="*/ 0 h 1507116"/>
                <a:gd name="connsiteX1" fmla="*/ 16230600 w 16234410"/>
                <a:gd name="connsiteY1" fmla="*/ 0 h 1507116"/>
                <a:gd name="connsiteX2" fmla="*/ 16234410 w 16234410"/>
                <a:gd name="connsiteY2" fmla="*/ 1507116 h 1507116"/>
                <a:gd name="connsiteX3" fmla="*/ 28575 w 16234410"/>
                <a:gd name="connsiteY3" fmla="*/ 1428710 h 1507116"/>
                <a:gd name="connsiteX4" fmla="*/ 0 w 16234410"/>
                <a:gd name="connsiteY4" fmla="*/ 0 h 1507116"/>
                <a:gd name="connsiteX0" fmla="*/ 0 w 16234410"/>
                <a:gd name="connsiteY0" fmla="*/ 0 h 1628036"/>
                <a:gd name="connsiteX1" fmla="*/ 16230600 w 16234410"/>
                <a:gd name="connsiteY1" fmla="*/ 0 h 1628036"/>
                <a:gd name="connsiteX2" fmla="*/ 16234410 w 16234410"/>
                <a:gd name="connsiteY2" fmla="*/ 1507116 h 1628036"/>
                <a:gd name="connsiteX3" fmla="*/ 59055 w 16234410"/>
                <a:gd name="connsiteY3" fmla="*/ 1628036 h 1628036"/>
                <a:gd name="connsiteX4" fmla="*/ 0 w 16234410"/>
                <a:gd name="connsiteY4" fmla="*/ 0 h 1628036"/>
                <a:gd name="connsiteX0" fmla="*/ 0 w 16230600"/>
                <a:gd name="connsiteY0" fmla="*/ 0 h 1706442"/>
                <a:gd name="connsiteX1" fmla="*/ 16230600 w 16230600"/>
                <a:gd name="connsiteY1" fmla="*/ 0 h 1706442"/>
                <a:gd name="connsiteX2" fmla="*/ 16173450 w 16230600"/>
                <a:gd name="connsiteY2" fmla="*/ 1706442 h 1706442"/>
                <a:gd name="connsiteX3" fmla="*/ 59055 w 16230600"/>
                <a:gd name="connsiteY3" fmla="*/ 1628036 h 1706442"/>
                <a:gd name="connsiteX4" fmla="*/ 0 w 16230600"/>
                <a:gd name="connsiteY4" fmla="*/ 0 h 1706442"/>
                <a:gd name="connsiteX0" fmla="*/ 0 w 16230600"/>
                <a:gd name="connsiteY0" fmla="*/ 0 h 1706442"/>
                <a:gd name="connsiteX1" fmla="*/ 16230600 w 16230600"/>
                <a:gd name="connsiteY1" fmla="*/ 0 h 1706442"/>
                <a:gd name="connsiteX2" fmla="*/ 16173450 w 16230600"/>
                <a:gd name="connsiteY2" fmla="*/ 1706442 h 1706442"/>
                <a:gd name="connsiteX3" fmla="*/ 1905 w 16230600"/>
                <a:gd name="connsiteY3" fmla="*/ 1690325 h 1706442"/>
                <a:gd name="connsiteX4" fmla="*/ 0 w 16230600"/>
                <a:gd name="connsiteY4" fmla="*/ 0 h 1706442"/>
                <a:gd name="connsiteX0" fmla="*/ 0 w 16230600"/>
                <a:gd name="connsiteY0" fmla="*/ 0 h 1706442"/>
                <a:gd name="connsiteX1" fmla="*/ 16230600 w 16230600"/>
                <a:gd name="connsiteY1" fmla="*/ 0 h 1706442"/>
                <a:gd name="connsiteX2" fmla="*/ 16216993 w 16230600"/>
                <a:gd name="connsiteY2" fmla="*/ 1706442 h 1706442"/>
                <a:gd name="connsiteX3" fmla="*/ 1905 w 16230600"/>
                <a:gd name="connsiteY3" fmla="*/ 1690325 h 1706442"/>
                <a:gd name="connsiteX4" fmla="*/ 0 w 16230600"/>
                <a:gd name="connsiteY4" fmla="*/ 0 h 1706442"/>
                <a:gd name="connsiteX0" fmla="*/ 36195 w 16266795"/>
                <a:gd name="connsiteY0" fmla="*/ 0 h 2028313"/>
                <a:gd name="connsiteX1" fmla="*/ 16266795 w 16266795"/>
                <a:gd name="connsiteY1" fmla="*/ 0 h 2028313"/>
                <a:gd name="connsiteX2" fmla="*/ 16253188 w 16266795"/>
                <a:gd name="connsiteY2" fmla="*/ 1706442 h 2028313"/>
                <a:gd name="connsiteX3" fmla="*/ 0 w 16266795"/>
                <a:gd name="connsiteY3" fmla="*/ 2028313 h 2028313"/>
                <a:gd name="connsiteX4" fmla="*/ 36195 w 16266795"/>
                <a:gd name="connsiteY4" fmla="*/ 0 h 2028313"/>
                <a:gd name="connsiteX0" fmla="*/ 0 w 16230600"/>
                <a:gd name="connsiteY0" fmla="*/ 0 h 2028313"/>
                <a:gd name="connsiteX1" fmla="*/ 16230600 w 16230600"/>
                <a:gd name="connsiteY1" fmla="*/ 0 h 2028313"/>
                <a:gd name="connsiteX2" fmla="*/ 16216993 w 16230600"/>
                <a:gd name="connsiteY2" fmla="*/ 1706442 h 2028313"/>
                <a:gd name="connsiteX3" fmla="*/ 14605 w 16230600"/>
                <a:gd name="connsiteY3" fmla="*/ 2028313 h 2028313"/>
                <a:gd name="connsiteX4" fmla="*/ 0 w 16230600"/>
                <a:gd name="connsiteY4" fmla="*/ 0 h 2028313"/>
                <a:gd name="connsiteX0" fmla="*/ 0 w 16230600"/>
                <a:gd name="connsiteY0" fmla="*/ 0 h 2140976"/>
                <a:gd name="connsiteX1" fmla="*/ 16230600 w 16230600"/>
                <a:gd name="connsiteY1" fmla="*/ 0 h 2140976"/>
                <a:gd name="connsiteX2" fmla="*/ 16216993 w 16230600"/>
                <a:gd name="connsiteY2" fmla="*/ 1706442 h 2140976"/>
                <a:gd name="connsiteX3" fmla="*/ 40005 w 16230600"/>
                <a:gd name="connsiteY3" fmla="*/ 2140976 h 2140976"/>
                <a:gd name="connsiteX4" fmla="*/ 0 w 16230600"/>
                <a:gd name="connsiteY4" fmla="*/ 0 h 2140976"/>
                <a:gd name="connsiteX0" fmla="*/ 0 w 16230600"/>
                <a:gd name="connsiteY0" fmla="*/ 0 h 2140976"/>
                <a:gd name="connsiteX1" fmla="*/ 16230600 w 16230600"/>
                <a:gd name="connsiteY1" fmla="*/ 0 h 2140976"/>
                <a:gd name="connsiteX2" fmla="*/ 16216993 w 16230600"/>
                <a:gd name="connsiteY2" fmla="*/ 1706442 h 2140976"/>
                <a:gd name="connsiteX3" fmla="*/ 14605 w 16230600"/>
                <a:gd name="connsiteY3" fmla="*/ 2140976 h 2140976"/>
                <a:gd name="connsiteX4" fmla="*/ 0 w 16230600"/>
                <a:gd name="connsiteY4" fmla="*/ 0 h 2140976"/>
                <a:gd name="connsiteX0" fmla="*/ 0 w 16242393"/>
                <a:gd name="connsiteY0" fmla="*/ 0 h 2140976"/>
                <a:gd name="connsiteX1" fmla="*/ 16230600 w 16242393"/>
                <a:gd name="connsiteY1" fmla="*/ 0 h 2140976"/>
                <a:gd name="connsiteX2" fmla="*/ 16242393 w 16242393"/>
                <a:gd name="connsiteY2" fmla="*/ 2016264 h 2140976"/>
                <a:gd name="connsiteX3" fmla="*/ 14605 w 16242393"/>
                <a:gd name="connsiteY3" fmla="*/ 2140976 h 2140976"/>
                <a:gd name="connsiteX4" fmla="*/ 0 w 16242393"/>
                <a:gd name="connsiteY4" fmla="*/ 0 h 2140976"/>
                <a:gd name="connsiteX0" fmla="*/ 0 w 16242393"/>
                <a:gd name="connsiteY0" fmla="*/ 0 h 2140976"/>
                <a:gd name="connsiteX1" fmla="*/ 16230600 w 16242393"/>
                <a:gd name="connsiteY1" fmla="*/ 0 h 2140976"/>
                <a:gd name="connsiteX2" fmla="*/ 16242393 w 16242393"/>
                <a:gd name="connsiteY2" fmla="*/ 2100761 h 2140976"/>
                <a:gd name="connsiteX3" fmla="*/ 14605 w 16242393"/>
                <a:gd name="connsiteY3" fmla="*/ 2140976 h 2140976"/>
                <a:gd name="connsiteX4" fmla="*/ 0 w 16242393"/>
                <a:gd name="connsiteY4" fmla="*/ 0 h 2140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42393" h="2140976">
                  <a:moveTo>
                    <a:pt x="0" y="0"/>
                  </a:moveTo>
                  <a:lnTo>
                    <a:pt x="16230600" y="0"/>
                  </a:lnTo>
                  <a:lnTo>
                    <a:pt x="16242393" y="2100761"/>
                  </a:lnTo>
                  <a:lnTo>
                    <a:pt x="14605" y="2140976"/>
                  </a:lnTo>
                  <a:cubicBezTo>
                    <a:pt x="9737" y="1427317"/>
                    <a:pt x="4868" y="713659"/>
                    <a:pt x="0" y="0"/>
                  </a:cubicBezTo>
                  <a:close/>
                </a:path>
              </a:pathLst>
            </a:custGeom>
            <a:solidFill>
              <a:srgbClr val="C00000"/>
            </a:solidFill>
          </p:spPr>
          <p:txBody>
            <a:bodyPr wrap="square">
              <a:spAutoFit/>
            </a:bodyPr>
            <a:lstStyle/>
            <a:p>
              <a:pPr algn="ctr">
                <a:defRPr/>
              </a:pPr>
              <a:r>
                <a:rPr lang="en-US" sz="4300" baseline="0" dirty="0">
                  <a:solidFill>
                    <a:schemeClr val="bg1"/>
                  </a:solidFill>
                  <a:ea typeface="ＭＳ Ｐゴシック" charset="0"/>
                  <a:cs typeface="Arial" panose="020B0604020202020204" pitchFamily="34" charset="0"/>
                </a:rPr>
                <a:t>Materials and Methods</a:t>
              </a:r>
            </a:p>
          </p:txBody>
        </p:sp>
        <p:sp>
          <p:nvSpPr>
            <p:cNvPr id="14351" name="Rectangle 21"/>
            <p:cNvSpPr>
              <a:spLocks noChangeArrowheads="1"/>
            </p:cNvSpPr>
            <p:nvPr/>
          </p:nvSpPr>
          <p:spPr bwMode="auto">
            <a:xfrm>
              <a:off x="17949863" y="6557963"/>
              <a:ext cx="16230600" cy="2956560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aseline="0">
                <a:cs typeface="Arial" panose="020B0604020202020204" pitchFamily="34" charset="0"/>
              </a:endParaRPr>
            </a:p>
          </p:txBody>
        </p:sp>
      </p:grpSp>
      <p:pic>
        <p:nvPicPr>
          <p:cNvPr id="6" name="Picture 5">
            <a:extLst>
              <a:ext uri="{FF2B5EF4-FFF2-40B4-BE49-F238E27FC236}">
                <a16:creationId xmlns:a16="http://schemas.microsoft.com/office/drawing/2014/main" id="{4581C5D7-8413-C9A4-5BC8-6FA61A013256}"/>
              </a:ext>
            </a:extLst>
          </p:cNvPr>
          <p:cNvPicPr>
            <a:picLocks noChangeAspect="1"/>
          </p:cNvPicPr>
          <p:nvPr/>
        </p:nvPicPr>
        <p:blipFill rotWithShape="1">
          <a:blip r:embed="rId5"/>
          <a:srcRect r="19472"/>
          <a:stretch/>
        </p:blipFill>
        <p:spPr>
          <a:xfrm>
            <a:off x="2088674" y="19256662"/>
            <a:ext cx="10515600" cy="8624580"/>
          </a:xfrm>
          <a:prstGeom prst="rect">
            <a:avLst/>
          </a:prstGeom>
        </p:spPr>
      </p:pic>
      <p:sp>
        <p:nvSpPr>
          <p:cNvPr id="13" name="TextBox 12">
            <a:extLst>
              <a:ext uri="{FF2B5EF4-FFF2-40B4-BE49-F238E27FC236}">
                <a16:creationId xmlns:a16="http://schemas.microsoft.com/office/drawing/2014/main" id="{194CD622-97C6-A61A-712B-AEC53D14FE00}"/>
              </a:ext>
            </a:extLst>
          </p:cNvPr>
          <p:cNvSpPr txBox="1"/>
          <p:nvPr/>
        </p:nvSpPr>
        <p:spPr>
          <a:xfrm>
            <a:off x="243706" y="28234044"/>
            <a:ext cx="14337077" cy="419602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just" rtl="0">
              <a:spcBef>
                <a:spcPts val="0"/>
              </a:spcBef>
              <a:spcAft>
                <a:spcPts val="0"/>
              </a:spcAft>
            </a:pPr>
            <a:r>
              <a:rPr lang="en-US" sz="5000" dirty="0">
                <a:solidFill>
                  <a:srgbClr val="000000"/>
                </a:solidFill>
                <a:latin typeface="Arial" panose="020B0604020202020204" pitchFamily="34" charset="0"/>
                <a:cs typeface="Arial" panose="020B0604020202020204" pitchFamily="34" charset="0"/>
              </a:rPr>
              <a:t>Fig 1. </a:t>
            </a:r>
            <a:r>
              <a:rPr lang="en-US" sz="5000" b="0" i="1" dirty="0">
                <a:solidFill>
                  <a:srgbClr val="000000"/>
                </a:solidFill>
                <a:latin typeface="Arial" panose="020B0604020202020204" pitchFamily="34" charset="0"/>
                <a:cs typeface="Arial" panose="020B0604020202020204" pitchFamily="34" charset="0"/>
              </a:rPr>
              <a:t>Agrobacterium</a:t>
            </a:r>
            <a:r>
              <a:rPr lang="en-US" sz="5000" b="0" dirty="0">
                <a:solidFill>
                  <a:srgbClr val="000000"/>
                </a:solidFill>
                <a:latin typeface="Arial" panose="020B0604020202020204" pitchFamily="34" charset="0"/>
                <a:cs typeface="Arial" panose="020B0604020202020204" pitchFamily="34" charset="0"/>
              </a:rPr>
              <a:t>-mediated plant nuclear transformation using a binary vector system. VirD2 nicks the left and right borders (LB and RB) and then attaches at the 5’ end of single-stranded T-DNA (T-strand), forming the T-complex. The complex is exported to the plant cell through the type IV secretion system. VirE2 proteins coat the T-strand in the plant cell to protect from degradation. The complex is directed to the plant nucleus due to the nuclear localization signals (NLSs) in VirD2. The T-strand is integrated into the plant nuclear genome at random locations (add two references). </a:t>
            </a:r>
            <a:endParaRPr lang="en-US" sz="5000" b="0" dirty="0">
              <a:effectLst/>
              <a:latin typeface="Arial" panose="020B0604020202020204" pitchFamily="34" charset="0"/>
              <a:cs typeface="Arial" panose="020B0604020202020204" pitchFamily="34" charset="0"/>
            </a:endParaRPr>
          </a:p>
        </p:txBody>
      </p:sp>
      <p:pic>
        <p:nvPicPr>
          <p:cNvPr id="17" name="Graphic 16">
            <a:extLst>
              <a:ext uri="{FF2B5EF4-FFF2-40B4-BE49-F238E27FC236}">
                <a16:creationId xmlns:a16="http://schemas.microsoft.com/office/drawing/2014/main" id="{F8EFE462-98A2-CCF2-CEC9-1EE0445109A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598353" y="6973223"/>
            <a:ext cx="13662446" cy="5148168"/>
          </a:xfrm>
          <a:prstGeom prst="rect">
            <a:avLst/>
          </a:prstGeom>
        </p:spPr>
      </p:pic>
      <p:pic>
        <p:nvPicPr>
          <p:cNvPr id="21" name="Picture 20">
            <a:extLst>
              <a:ext uri="{FF2B5EF4-FFF2-40B4-BE49-F238E27FC236}">
                <a16:creationId xmlns:a16="http://schemas.microsoft.com/office/drawing/2014/main" id="{8319FDC9-0F61-0298-2812-8043715FCD64}"/>
              </a:ext>
            </a:extLst>
          </p:cNvPr>
          <p:cNvPicPr>
            <a:picLocks noChangeAspect="1"/>
          </p:cNvPicPr>
          <p:nvPr/>
        </p:nvPicPr>
        <p:blipFill>
          <a:blip r:embed="rId8"/>
          <a:stretch>
            <a:fillRect/>
          </a:stretch>
        </p:blipFill>
        <p:spPr>
          <a:xfrm>
            <a:off x="15551005" y="17930749"/>
            <a:ext cx="13727629" cy="5372822"/>
          </a:xfrm>
          <a:prstGeom prst="rect">
            <a:avLst/>
          </a:prstGeom>
        </p:spPr>
      </p:pic>
      <p:sp>
        <p:nvSpPr>
          <p:cNvPr id="14337" name="TextBox 14336">
            <a:extLst>
              <a:ext uri="{FF2B5EF4-FFF2-40B4-BE49-F238E27FC236}">
                <a16:creationId xmlns:a16="http://schemas.microsoft.com/office/drawing/2014/main" id="{41D457F6-3C86-0714-2F2F-B97E5906E43B}"/>
              </a:ext>
            </a:extLst>
          </p:cNvPr>
          <p:cNvSpPr txBox="1"/>
          <p:nvPr/>
        </p:nvSpPr>
        <p:spPr>
          <a:xfrm>
            <a:off x="15723977" y="12831901"/>
            <a:ext cx="13411200" cy="368306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just" rtl="0">
              <a:spcBef>
                <a:spcPts val="0"/>
              </a:spcBef>
              <a:spcAft>
                <a:spcPts val="0"/>
              </a:spcAft>
            </a:pPr>
            <a:r>
              <a:rPr lang="en-US" sz="5000" b="1" dirty="0">
                <a:solidFill>
                  <a:srgbClr val="000000"/>
                </a:solidFill>
                <a:latin typeface="Arial" panose="020B0604020202020204" pitchFamily="34" charset="0"/>
                <a:cs typeface="Arial" panose="020B0604020202020204" pitchFamily="34" charset="0"/>
              </a:rPr>
              <a:t>Fig </a:t>
            </a:r>
            <a:r>
              <a:rPr lang="en-US" sz="5000" dirty="0">
                <a:solidFill>
                  <a:srgbClr val="000000"/>
                </a:solidFill>
                <a:latin typeface="Arial" panose="020B0604020202020204" pitchFamily="34" charset="0"/>
                <a:cs typeface="Arial" panose="020B0604020202020204" pitchFamily="34" charset="0"/>
              </a:rPr>
              <a:t>2. </a:t>
            </a:r>
            <a:r>
              <a:rPr lang="en-US" sz="5000" b="0" dirty="0">
                <a:solidFill>
                  <a:srgbClr val="000000"/>
                </a:solidFill>
                <a:latin typeface="Arial" panose="020B0604020202020204" pitchFamily="34" charset="0"/>
                <a:cs typeface="Arial" panose="020B0604020202020204" pitchFamily="34" charset="0"/>
              </a:rPr>
              <a:t>Binary vectors used for tobacco leaf transformation. pCAMBIA2301 has a kanamycin resistance gene and a </a:t>
            </a:r>
            <a:r>
              <a:rPr lang="en-US" sz="5000" b="0" i="1" dirty="0" err="1">
                <a:solidFill>
                  <a:srgbClr val="000000"/>
                </a:solidFill>
                <a:latin typeface="Arial" panose="020B0604020202020204" pitchFamily="34" charset="0"/>
                <a:cs typeface="Arial" panose="020B0604020202020204" pitchFamily="34" charset="0"/>
              </a:rPr>
              <a:t>gus</a:t>
            </a:r>
            <a:r>
              <a:rPr lang="en-US" sz="5000" b="0" dirty="0">
                <a:solidFill>
                  <a:srgbClr val="000000"/>
                </a:solidFill>
                <a:latin typeface="Arial" panose="020B0604020202020204" pitchFamily="34" charset="0"/>
                <a:cs typeface="Arial" panose="020B0604020202020204" pitchFamily="34" charset="0"/>
              </a:rPr>
              <a:t> gene in the T-DNA region. pSSK6A binary contains also a kanamycin resistance gene and a </a:t>
            </a:r>
            <a:r>
              <a:rPr lang="en-US" sz="5000" b="0" i="1" dirty="0" err="1">
                <a:solidFill>
                  <a:srgbClr val="000000"/>
                </a:solidFill>
                <a:latin typeface="Arial" panose="020B0604020202020204" pitchFamily="34" charset="0"/>
                <a:cs typeface="Arial" panose="020B0604020202020204" pitchFamily="34" charset="0"/>
              </a:rPr>
              <a:t>gus</a:t>
            </a:r>
            <a:r>
              <a:rPr lang="en-US" sz="5000" b="0" dirty="0">
                <a:solidFill>
                  <a:srgbClr val="000000"/>
                </a:solidFill>
                <a:latin typeface="Arial" panose="020B0604020202020204" pitchFamily="34" charset="0"/>
                <a:cs typeface="Arial" panose="020B0604020202020204" pitchFamily="34" charset="0"/>
              </a:rPr>
              <a:t> gene in the T-DNA region, and it also has two LB and RB with overdrive sequence. P35S, the </a:t>
            </a:r>
            <a:r>
              <a:rPr lang="en-US" sz="5000" b="0" dirty="0" err="1">
                <a:solidFill>
                  <a:srgbClr val="000000"/>
                </a:solidFill>
                <a:latin typeface="Arial" panose="020B0604020202020204" pitchFamily="34" charset="0"/>
                <a:cs typeface="Arial" panose="020B0604020202020204" pitchFamily="34" charset="0"/>
              </a:rPr>
              <a:t>CaMV</a:t>
            </a:r>
            <a:r>
              <a:rPr lang="en-US" sz="5000" b="0" dirty="0">
                <a:solidFill>
                  <a:srgbClr val="000000"/>
                </a:solidFill>
                <a:latin typeface="Arial" panose="020B0604020202020204" pitchFamily="34" charset="0"/>
                <a:cs typeface="Arial" panose="020B0604020202020204" pitchFamily="34" charset="0"/>
              </a:rPr>
              <a:t> 35S promoter; T35S, the </a:t>
            </a:r>
            <a:r>
              <a:rPr lang="en-US" sz="5000" b="0" dirty="0" err="1">
                <a:solidFill>
                  <a:srgbClr val="000000"/>
                </a:solidFill>
                <a:latin typeface="Arial" panose="020B0604020202020204" pitchFamily="34" charset="0"/>
                <a:cs typeface="Arial" panose="020B0604020202020204" pitchFamily="34" charset="0"/>
              </a:rPr>
              <a:t>CaMV</a:t>
            </a:r>
            <a:r>
              <a:rPr lang="en-US" sz="5000" b="0" dirty="0">
                <a:solidFill>
                  <a:srgbClr val="000000"/>
                </a:solidFill>
                <a:latin typeface="Arial" panose="020B0604020202020204" pitchFamily="34" charset="0"/>
                <a:cs typeface="Arial" panose="020B0604020202020204" pitchFamily="34" charset="0"/>
              </a:rPr>
              <a:t> 35S terminator; </a:t>
            </a:r>
            <a:r>
              <a:rPr lang="en-US" sz="5000" b="0" dirty="0" err="1">
                <a:solidFill>
                  <a:srgbClr val="000000"/>
                </a:solidFill>
                <a:latin typeface="Arial" panose="020B0604020202020204" pitchFamily="34" charset="0"/>
                <a:cs typeface="Arial" panose="020B0604020202020204" pitchFamily="34" charset="0"/>
              </a:rPr>
              <a:t>Tnos</a:t>
            </a:r>
            <a:r>
              <a:rPr lang="en-US" sz="5000" b="0" dirty="0">
                <a:solidFill>
                  <a:srgbClr val="000000"/>
                </a:solidFill>
                <a:latin typeface="Arial" panose="020B0604020202020204" pitchFamily="34" charset="0"/>
                <a:cs typeface="Arial" panose="020B0604020202020204" pitchFamily="34" charset="0"/>
              </a:rPr>
              <a:t>, the nopaline synthase terminator.</a:t>
            </a:r>
          </a:p>
        </p:txBody>
      </p:sp>
      <p:sp>
        <p:nvSpPr>
          <p:cNvPr id="14338" name="TextBox 14337">
            <a:extLst>
              <a:ext uri="{FF2B5EF4-FFF2-40B4-BE49-F238E27FC236}">
                <a16:creationId xmlns:a16="http://schemas.microsoft.com/office/drawing/2014/main" id="{2357055B-B832-E411-1D7F-252E047B1EA9}"/>
              </a:ext>
            </a:extLst>
          </p:cNvPr>
          <p:cNvSpPr txBox="1"/>
          <p:nvPr/>
        </p:nvSpPr>
        <p:spPr>
          <a:xfrm>
            <a:off x="15508914" y="6792238"/>
            <a:ext cx="3069358" cy="553998"/>
          </a:xfrm>
          <a:prstGeom prst="rect">
            <a:avLst/>
          </a:prstGeom>
          <a:solidFill>
            <a:schemeClr val="bg1"/>
          </a:solidFill>
        </p:spPr>
        <p:txBody>
          <a:bodyPr wrap="square" rtlCol="0">
            <a:spAutoFit/>
          </a:bodyPr>
          <a:lstStyle/>
          <a:p>
            <a:r>
              <a:rPr lang="en-US" sz="4500" dirty="0"/>
              <a:t>pCAMBIA2301</a:t>
            </a:r>
          </a:p>
        </p:txBody>
      </p:sp>
      <p:sp>
        <p:nvSpPr>
          <p:cNvPr id="14340" name="TextBox 14339">
            <a:extLst>
              <a:ext uri="{FF2B5EF4-FFF2-40B4-BE49-F238E27FC236}">
                <a16:creationId xmlns:a16="http://schemas.microsoft.com/office/drawing/2014/main" id="{0FCA5C49-B98E-D864-D506-9CD3CDAD1D28}"/>
              </a:ext>
            </a:extLst>
          </p:cNvPr>
          <p:cNvSpPr txBox="1"/>
          <p:nvPr/>
        </p:nvSpPr>
        <p:spPr>
          <a:xfrm>
            <a:off x="15551005" y="10098332"/>
            <a:ext cx="2584595" cy="553998"/>
          </a:xfrm>
          <a:prstGeom prst="rect">
            <a:avLst/>
          </a:prstGeom>
          <a:solidFill>
            <a:schemeClr val="bg1"/>
          </a:solidFill>
        </p:spPr>
        <p:txBody>
          <a:bodyPr wrap="square" rtlCol="0">
            <a:spAutoFit/>
          </a:bodyPr>
          <a:lstStyle/>
          <a:p>
            <a:r>
              <a:rPr lang="en-US" sz="4500" dirty="0"/>
              <a:t>pSSK6A</a:t>
            </a:r>
          </a:p>
        </p:txBody>
      </p:sp>
      <p:sp>
        <p:nvSpPr>
          <p:cNvPr id="14347" name="TextBox 14346">
            <a:extLst>
              <a:ext uri="{FF2B5EF4-FFF2-40B4-BE49-F238E27FC236}">
                <a16:creationId xmlns:a16="http://schemas.microsoft.com/office/drawing/2014/main" id="{F585A31F-35DD-F11F-214C-D2CFE4B45A50}"/>
              </a:ext>
            </a:extLst>
          </p:cNvPr>
          <p:cNvSpPr txBox="1"/>
          <p:nvPr/>
        </p:nvSpPr>
        <p:spPr>
          <a:xfrm>
            <a:off x="15723976" y="23836253"/>
            <a:ext cx="13411201" cy="77867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just" rtl="0">
              <a:spcBef>
                <a:spcPts val="0"/>
              </a:spcBef>
              <a:spcAft>
                <a:spcPts val="0"/>
              </a:spcAft>
            </a:pPr>
            <a:r>
              <a:rPr lang="en-US" sz="5000" b="1" dirty="0">
                <a:solidFill>
                  <a:srgbClr val="000000"/>
                </a:solidFill>
                <a:latin typeface="Arial" panose="020B0604020202020204" pitchFamily="34" charset="0"/>
                <a:cs typeface="Arial" panose="020B0604020202020204" pitchFamily="34" charset="0"/>
              </a:rPr>
              <a:t>Fig 3. </a:t>
            </a:r>
            <a:r>
              <a:rPr lang="en-US" sz="5000" b="0" dirty="0">
                <a:solidFill>
                  <a:srgbClr val="000000"/>
                </a:solidFill>
                <a:latin typeface="Arial" panose="020B0604020202020204" pitchFamily="34" charset="0"/>
                <a:cs typeface="Arial" panose="020B0604020202020204" pitchFamily="34" charset="0"/>
              </a:rPr>
              <a:t>A schematics of </a:t>
            </a:r>
            <a:r>
              <a:rPr lang="en-US" sz="5000" b="0" i="1" dirty="0">
                <a:solidFill>
                  <a:srgbClr val="000000"/>
                </a:solidFill>
                <a:latin typeface="Arial" panose="020B0604020202020204" pitchFamily="34" charset="0"/>
                <a:cs typeface="Arial" panose="020B0604020202020204" pitchFamily="34" charset="0"/>
              </a:rPr>
              <a:t>Agrobacterium-</a:t>
            </a:r>
            <a:r>
              <a:rPr lang="en-US" sz="5000" b="0" dirty="0">
                <a:solidFill>
                  <a:srgbClr val="000000"/>
                </a:solidFill>
                <a:latin typeface="Arial" panose="020B0604020202020204" pitchFamily="34" charset="0"/>
                <a:cs typeface="Arial" panose="020B0604020202020204" pitchFamily="34" charset="0"/>
              </a:rPr>
              <a:t>mediated tobacco leaf transformation</a:t>
            </a:r>
            <a:r>
              <a:rPr lang="en-US" sz="5000" b="0" i="1" dirty="0">
                <a:solidFill>
                  <a:srgbClr val="000000"/>
                </a:solidFill>
                <a:latin typeface="Arial" panose="020B0604020202020204" pitchFamily="34" charset="0"/>
                <a:cs typeface="Arial" panose="020B0604020202020204" pitchFamily="34" charset="0"/>
              </a:rPr>
              <a:t>. Agrobacterium </a:t>
            </a:r>
            <a:r>
              <a:rPr lang="en-US" sz="5000" b="0" dirty="0">
                <a:solidFill>
                  <a:srgbClr val="000000"/>
                </a:solidFill>
                <a:latin typeface="Arial" panose="020B0604020202020204" pitchFamily="34" charset="0"/>
                <a:cs typeface="Arial" panose="020B0604020202020204" pitchFamily="34" charset="0"/>
              </a:rPr>
              <a:t>strain XYA105*(pCAMBIA2310 or pSSK6A) was used to transform tobacco leaves. </a:t>
            </a:r>
            <a:r>
              <a:rPr lang="en-US" sz="5000" b="0" i="1" dirty="0">
                <a:solidFill>
                  <a:srgbClr val="000000"/>
                </a:solidFill>
                <a:latin typeface="Arial" panose="020B0604020202020204" pitchFamily="34" charset="0"/>
                <a:cs typeface="Arial" panose="020B0604020202020204" pitchFamily="34" charset="0"/>
              </a:rPr>
              <a:t>Agrobacterium </a:t>
            </a:r>
            <a:r>
              <a:rPr lang="en-US" sz="5000" b="0" dirty="0">
                <a:solidFill>
                  <a:srgbClr val="000000"/>
                </a:solidFill>
                <a:latin typeface="Arial" panose="020B0604020202020204" pitchFamily="34" charset="0"/>
                <a:cs typeface="Arial" panose="020B0604020202020204" pitchFamily="34" charset="0"/>
              </a:rPr>
              <a:t>was inoculated in 50 mL LB containing 50 mg/L kanamycin and incubated at 28</a:t>
            </a:r>
            <a:r>
              <a:rPr lang="en-US" sz="5000" b="0" baseline="12000" dirty="0">
                <a:solidFill>
                  <a:srgbClr val="000000"/>
                </a:solidFill>
                <a:latin typeface="Arial" panose="020B0604020202020204" pitchFamily="34" charset="0"/>
                <a:cs typeface="Arial" panose="020B0604020202020204" pitchFamily="34" charset="0"/>
              </a:rPr>
              <a:t>o</a:t>
            </a:r>
            <a:r>
              <a:rPr lang="en-US" sz="5000" b="0" dirty="0">
                <a:solidFill>
                  <a:srgbClr val="000000"/>
                </a:solidFill>
                <a:latin typeface="Arial" panose="020B0604020202020204" pitchFamily="34" charset="0"/>
                <a:cs typeface="Arial" panose="020B0604020202020204" pitchFamily="34" charset="0"/>
              </a:rPr>
              <a:t>C with shaking overnight. Cultures were centrifuged. The </a:t>
            </a:r>
            <a:r>
              <a:rPr lang="en-US" sz="5000" b="0" dirty="0" err="1">
                <a:solidFill>
                  <a:srgbClr val="000000"/>
                </a:solidFill>
                <a:latin typeface="Arial" panose="020B0604020202020204" pitchFamily="34" charset="0"/>
                <a:cs typeface="Arial" panose="020B0604020202020204" pitchFamily="34" charset="0"/>
              </a:rPr>
              <a:t>supernantant</a:t>
            </a:r>
            <a:r>
              <a:rPr lang="en-US" sz="5000" b="0" dirty="0">
                <a:solidFill>
                  <a:srgbClr val="000000"/>
                </a:solidFill>
                <a:latin typeface="Arial" panose="020B0604020202020204" pitchFamily="34" charset="0"/>
                <a:cs typeface="Arial" panose="020B0604020202020204" pitchFamily="34" charset="0"/>
              </a:rPr>
              <a:t> was discarded, and bacterial cells were resuspended in the MS medium with </a:t>
            </a:r>
            <a:r>
              <a:rPr lang="en-US" sz="5000" b="0" dirty="0" err="1">
                <a:solidFill>
                  <a:srgbClr val="000000"/>
                </a:solidFill>
                <a:latin typeface="Arial" panose="020B0604020202020204" pitchFamily="34" charset="0"/>
                <a:cs typeface="Arial" panose="020B0604020202020204" pitchFamily="34" charset="0"/>
              </a:rPr>
              <a:t>acetosyringone</a:t>
            </a:r>
            <a:r>
              <a:rPr lang="en-US" sz="5000" b="0" dirty="0">
                <a:solidFill>
                  <a:srgbClr val="000000"/>
                </a:solidFill>
                <a:latin typeface="Arial" panose="020B0604020202020204" pitchFamily="34" charset="0"/>
                <a:cs typeface="Arial" panose="020B0604020202020204" pitchFamily="34" charset="0"/>
              </a:rPr>
              <a:t>. Tobacco leaf sections were placed in the bacterial suspension and then inverted gently for 30 sec. After leaf sections were dried on the sterilized paper towels, they were placed on a filter paper on a RMOP plate. Plates were placed in the dark for 48 hours. Leaf sections were transferred onto RMOP with 500 mg/L carbenicillin and 50 mg/L kanamycin. Carbenicillin was used to prevent </a:t>
            </a:r>
            <a:r>
              <a:rPr lang="en-US" sz="5000" b="0" i="1" dirty="0">
                <a:solidFill>
                  <a:srgbClr val="000000"/>
                </a:solidFill>
                <a:latin typeface="Arial" panose="020B0604020202020204" pitchFamily="34" charset="0"/>
                <a:cs typeface="Arial" panose="020B0604020202020204" pitchFamily="34" charset="0"/>
              </a:rPr>
              <a:t>Agrobacterium</a:t>
            </a:r>
            <a:r>
              <a:rPr lang="en-US" sz="5000" b="0" dirty="0">
                <a:solidFill>
                  <a:srgbClr val="000000"/>
                </a:solidFill>
                <a:latin typeface="Arial" panose="020B0604020202020204" pitchFamily="34" charset="0"/>
                <a:cs typeface="Arial" panose="020B0604020202020204" pitchFamily="34" charset="0"/>
              </a:rPr>
              <a:t> overgrowth. Kanamycin was used for selection. A few days later, shoots/</a:t>
            </a:r>
            <a:r>
              <a:rPr lang="en-US" sz="5000" b="0" dirty="0" err="1">
                <a:solidFill>
                  <a:srgbClr val="000000"/>
                </a:solidFill>
                <a:latin typeface="Arial" panose="020B0604020202020204" pitchFamily="34" charset="0"/>
                <a:cs typeface="Arial" panose="020B0604020202020204" pitchFamily="34" charset="0"/>
              </a:rPr>
              <a:t>calli</a:t>
            </a:r>
            <a:r>
              <a:rPr lang="en-US" sz="5000" b="0" dirty="0">
                <a:solidFill>
                  <a:srgbClr val="000000"/>
                </a:solidFill>
                <a:latin typeface="Arial" panose="020B0604020202020204" pitchFamily="34" charset="0"/>
                <a:cs typeface="Arial" panose="020B0604020202020204" pitchFamily="34" charset="0"/>
              </a:rPr>
              <a:t> were observed. They were used for GUS histochemical analysis for transgenic events.</a:t>
            </a:r>
          </a:p>
        </p:txBody>
      </p:sp>
      <p:sp>
        <p:nvSpPr>
          <p:cNvPr id="14349" name="TextBox 14348">
            <a:extLst>
              <a:ext uri="{FF2B5EF4-FFF2-40B4-BE49-F238E27FC236}">
                <a16:creationId xmlns:a16="http://schemas.microsoft.com/office/drawing/2014/main" id="{F009F1F8-0D9F-64B0-4D41-ACA24C31D63E}"/>
              </a:ext>
            </a:extLst>
          </p:cNvPr>
          <p:cNvSpPr txBox="1"/>
          <p:nvPr/>
        </p:nvSpPr>
        <p:spPr>
          <a:xfrm>
            <a:off x="32157046" y="7513155"/>
            <a:ext cx="1512066" cy="553998"/>
          </a:xfrm>
          <a:prstGeom prst="rect">
            <a:avLst/>
          </a:prstGeom>
          <a:noFill/>
        </p:spPr>
        <p:txBody>
          <a:bodyPr wrap="square" rtlCol="0">
            <a:spAutoFit/>
          </a:bodyPr>
          <a:lstStyle/>
          <a:p>
            <a:r>
              <a:rPr lang="en-US" sz="4500" dirty="0"/>
              <a:t>Kan+</a:t>
            </a:r>
          </a:p>
        </p:txBody>
      </p:sp>
      <p:sp>
        <p:nvSpPr>
          <p:cNvPr id="14350" name="TextBox 14349">
            <a:extLst>
              <a:ext uri="{FF2B5EF4-FFF2-40B4-BE49-F238E27FC236}">
                <a16:creationId xmlns:a16="http://schemas.microsoft.com/office/drawing/2014/main" id="{2575F0EE-AAD0-52C8-EB6A-A4040C5C206A}"/>
              </a:ext>
            </a:extLst>
          </p:cNvPr>
          <p:cNvSpPr txBox="1"/>
          <p:nvPr/>
        </p:nvSpPr>
        <p:spPr>
          <a:xfrm>
            <a:off x="35204162" y="7489350"/>
            <a:ext cx="1166716" cy="553998"/>
          </a:xfrm>
          <a:prstGeom prst="rect">
            <a:avLst/>
          </a:prstGeom>
          <a:noFill/>
        </p:spPr>
        <p:txBody>
          <a:bodyPr wrap="square" rtlCol="0">
            <a:spAutoFit/>
          </a:bodyPr>
          <a:lstStyle/>
          <a:p>
            <a:r>
              <a:rPr lang="en-US" sz="4500" dirty="0"/>
              <a:t>Kan-</a:t>
            </a:r>
          </a:p>
        </p:txBody>
      </p:sp>
      <p:pic>
        <p:nvPicPr>
          <p:cNvPr id="14360" name="Picture 14359">
            <a:extLst>
              <a:ext uri="{FF2B5EF4-FFF2-40B4-BE49-F238E27FC236}">
                <a16:creationId xmlns:a16="http://schemas.microsoft.com/office/drawing/2014/main" id="{D0B792C9-EAC3-05A4-E2BA-81B7AB6C382C}"/>
              </a:ext>
            </a:extLst>
          </p:cNvPr>
          <p:cNvPicPr>
            <a:picLocks noChangeAspect="1"/>
          </p:cNvPicPr>
          <p:nvPr/>
        </p:nvPicPr>
        <p:blipFill rotWithShape="1">
          <a:blip r:embed="rId9"/>
          <a:srcRect l="28961" t="34907" r="46456" b="23310"/>
          <a:stretch/>
        </p:blipFill>
        <p:spPr>
          <a:xfrm>
            <a:off x="31262242" y="8264347"/>
            <a:ext cx="2773208" cy="2651331"/>
          </a:xfrm>
          <a:prstGeom prst="rect">
            <a:avLst/>
          </a:prstGeom>
        </p:spPr>
      </p:pic>
      <p:pic>
        <p:nvPicPr>
          <p:cNvPr id="14361" name="Picture 14">
            <a:extLst>
              <a:ext uri="{FF2B5EF4-FFF2-40B4-BE49-F238E27FC236}">
                <a16:creationId xmlns:a16="http://schemas.microsoft.com/office/drawing/2014/main" id="{266A2D00-3B6A-7A0A-A957-10D2AD42B5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391542" y="8243078"/>
            <a:ext cx="2702579" cy="2702579"/>
          </a:xfrm>
          <a:prstGeom prst="rect">
            <a:avLst/>
          </a:prstGeom>
          <a:noFill/>
          <a:extLst>
            <a:ext uri="{909E8E84-426E-40DD-AFC4-6F175D3DCCD1}">
              <a14:hiddenFill xmlns:a14="http://schemas.microsoft.com/office/drawing/2010/main">
                <a:solidFill>
                  <a:srgbClr val="FFFFFF"/>
                </a:solidFill>
              </a14:hiddenFill>
            </a:ext>
          </a:extLst>
        </p:spPr>
      </p:pic>
      <p:pic>
        <p:nvPicPr>
          <p:cNvPr id="14362" name="Picture 8">
            <a:extLst>
              <a:ext uri="{FF2B5EF4-FFF2-40B4-BE49-F238E27FC236}">
                <a16:creationId xmlns:a16="http://schemas.microsoft.com/office/drawing/2014/main" id="{58127258-47B8-6ED9-D9B8-2ABFD34967D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507351" y="8202457"/>
            <a:ext cx="27432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4364" name="Picture 8">
            <a:extLst>
              <a:ext uri="{FF2B5EF4-FFF2-40B4-BE49-F238E27FC236}">
                <a16:creationId xmlns:a16="http://schemas.microsoft.com/office/drawing/2014/main" id="{CFE70A34-D02F-FE53-55B4-B53561D1B406}"/>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14110" t="11643" r="13858" b="16710"/>
          <a:stretch/>
        </p:blipFill>
        <p:spPr bwMode="auto">
          <a:xfrm>
            <a:off x="34387557" y="11458388"/>
            <a:ext cx="2702579" cy="2688202"/>
          </a:xfrm>
          <a:prstGeom prst="rect">
            <a:avLst/>
          </a:prstGeom>
          <a:noFill/>
          <a:extLst>
            <a:ext uri="{909E8E84-426E-40DD-AFC4-6F175D3DCCD1}">
              <a14:hiddenFill xmlns:a14="http://schemas.microsoft.com/office/drawing/2010/main">
                <a:solidFill>
                  <a:srgbClr val="FFFFFF"/>
                </a:solidFill>
              </a14:hiddenFill>
            </a:ext>
          </a:extLst>
        </p:spPr>
      </p:pic>
      <p:pic>
        <p:nvPicPr>
          <p:cNvPr id="14366" name="Picture 10">
            <a:extLst>
              <a:ext uri="{FF2B5EF4-FFF2-40B4-BE49-F238E27FC236}">
                <a16:creationId xmlns:a16="http://schemas.microsoft.com/office/drawing/2014/main" id="{B58B04B1-79EC-5196-C7E8-11144F03681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429136" y="8218412"/>
            <a:ext cx="27432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4367" name="Picture 4">
            <a:extLst>
              <a:ext uri="{FF2B5EF4-FFF2-40B4-BE49-F238E27FC236}">
                <a16:creationId xmlns:a16="http://schemas.microsoft.com/office/drawing/2014/main" id="{2BB7A07F-1FE9-58FC-E3D0-E4E4F153FB43}"/>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3887" t="11643" r="10634" b="16710"/>
          <a:stretch/>
        </p:blipFill>
        <p:spPr bwMode="auto">
          <a:xfrm>
            <a:off x="37429083" y="11426528"/>
            <a:ext cx="2822696" cy="2679413"/>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a:extLst>
              <a:ext uri="{FF2B5EF4-FFF2-40B4-BE49-F238E27FC236}">
                <a16:creationId xmlns:a16="http://schemas.microsoft.com/office/drawing/2014/main" id="{F36969B4-DF31-66A8-7D0F-973D244F8CB0}"/>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13985" t="11643" r="10537" b="12878"/>
          <a:stretch/>
        </p:blipFill>
        <p:spPr bwMode="auto">
          <a:xfrm>
            <a:off x="40507351" y="11426528"/>
            <a:ext cx="2743200" cy="2743200"/>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81A00383-AF54-E765-7340-DCB18E8161F2}"/>
              </a:ext>
            </a:extLst>
          </p:cNvPr>
          <p:cNvSpPr txBox="1"/>
          <p:nvPr/>
        </p:nvSpPr>
        <p:spPr>
          <a:xfrm>
            <a:off x="37292821" y="7592163"/>
            <a:ext cx="3214530" cy="553998"/>
          </a:xfrm>
          <a:prstGeom prst="rect">
            <a:avLst/>
          </a:prstGeom>
          <a:noFill/>
        </p:spPr>
        <p:txBody>
          <a:bodyPr wrap="square" rtlCol="0">
            <a:spAutoFit/>
          </a:bodyPr>
          <a:lstStyle/>
          <a:p>
            <a:r>
              <a:rPr lang="en-US" sz="4500" dirty="0"/>
              <a:t>pCAMBIA2301</a:t>
            </a:r>
          </a:p>
        </p:txBody>
      </p:sp>
      <p:sp>
        <p:nvSpPr>
          <p:cNvPr id="34" name="TextBox 33">
            <a:extLst>
              <a:ext uri="{FF2B5EF4-FFF2-40B4-BE49-F238E27FC236}">
                <a16:creationId xmlns:a16="http://schemas.microsoft.com/office/drawing/2014/main" id="{B86ED032-62F7-B8B6-C7F5-E51B18686163}"/>
              </a:ext>
            </a:extLst>
          </p:cNvPr>
          <p:cNvSpPr txBox="1"/>
          <p:nvPr/>
        </p:nvSpPr>
        <p:spPr>
          <a:xfrm>
            <a:off x="40945828" y="7552268"/>
            <a:ext cx="1758404" cy="553998"/>
          </a:xfrm>
          <a:prstGeom prst="rect">
            <a:avLst/>
          </a:prstGeom>
          <a:noFill/>
        </p:spPr>
        <p:txBody>
          <a:bodyPr wrap="square" rtlCol="0">
            <a:spAutoFit/>
          </a:bodyPr>
          <a:lstStyle/>
          <a:p>
            <a:r>
              <a:rPr lang="en-US" sz="4500" dirty="0"/>
              <a:t>pSSK6A</a:t>
            </a:r>
          </a:p>
        </p:txBody>
      </p:sp>
      <p:sp>
        <p:nvSpPr>
          <p:cNvPr id="36" name="TextBox 35">
            <a:extLst>
              <a:ext uri="{FF2B5EF4-FFF2-40B4-BE49-F238E27FC236}">
                <a16:creationId xmlns:a16="http://schemas.microsoft.com/office/drawing/2014/main" id="{75EDCD30-0280-0DC9-9EF6-97CFABD46806}"/>
              </a:ext>
            </a:extLst>
          </p:cNvPr>
          <p:cNvSpPr txBox="1"/>
          <p:nvPr/>
        </p:nvSpPr>
        <p:spPr>
          <a:xfrm rot="16200000">
            <a:off x="29123333" y="8861578"/>
            <a:ext cx="2607356" cy="1015663"/>
          </a:xfrm>
          <a:prstGeom prst="rect">
            <a:avLst/>
          </a:prstGeom>
          <a:noFill/>
        </p:spPr>
        <p:txBody>
          <a:bodyPr wrap="square" rtlCol="0">
            <a:spAutoFit/>
          </a:bodyPr>
          <a:lstStyle/>
          <a:p>
            <a:r>
              <a:rPr lang="en-US" sz="4500" dirty="0"/>
              <a:t>Before </a:t>
            </a:r>
          </a:p>
          <a:p>
            <a:r>
              <a:rPr lang="en-US" sz="4500" dirty="0"/>
              <a:t>GUS staining</a:t>
            </a:r>
          </a:p>
        </p:txBody>
      </p:sp>
      <p:sp>
        <p:nvSpPr>
          <p:cNvPr id="37" name="TextBox 36">
            <a:extLst>
              <a:ext uri="{FF2B5EF4-FFF2-40B4-BE49-F238E27FC236}">
                <a16:creationId xmlns:a16="http://schemas.microsoft.com/office/drawing/2014/main" id="{0131386E-94D3-B649-606B-F088708E2E19}"/>
              </a:ext>
            </a:extLst>
          </p:cNvPr>
          <p:cNvSpPr txBox="1"/>
          <p:nvPr/>
        </p:nvSpPr>
        <p:spPr>
          <a:xfrm rot="16200000">
            <a:off x="29047160" y="12175886"/>
            <a:ext cx="2651759" cy="1015663"/>
          </a:xfrm>
          <a:prstGeom prst="rect">
            <a:avLst/>
          </a:prstGeom>
          <a:noFill/>
        </p:spPr>
        <p:txBody>
          <a:bodyPr wrap="square" rtlCol="0">
            <a:spAutoFit/>
          </a:bodyPr>
          <a:lstStyle/>
          <a:p>
            <a:r>
              <a:rPr lang="en-US" sz="4500" dirty="0"/>
              <a:t> After </a:t>
            </a:r>
          </a:p>
          <a:p>
            <a:r>
              <a:rPr lang="en-US" sz="4500" dirty="0"/>
              <a:t>GUS staining</a:t>
            </a:r>
          </a:p>
        </p:txBody>
      </p:sp>
      <p:sp>
        <p:nvSpPr>
          <p:cNvPr id="38" name="TextBox 37">
            <a:extLst>
              <a:ext uri="{FF2B5EF4-FFF2-40B4-BE49-F238E27FC236}">
                <a16:creationId xmlns:a16="http://schemas.microsoft.com/office/drawing/2014/main" id="{B97C969A-9A0A-62BC-5FB6-029491E7F6D3}"/>
              </a:ext>
            </a:extLst>
          </p:cNvPr>
          <p:cNvSpPr txBox="1"/>
          <p:nvPr/>
        </p:nvSpPr>
        <p:spPr>
          <a:xfrm>
            <a:off x="30427011" y="6781800"/>
            <a:ext cx="7627619" cy="553998"/>
          </a:xfrm>
          <a:prstGeom prst="rect">
            <a:avLst/>
          </a:prstGeom>
          <a:noFill/>
        </p:spPr>
        <p:txBody>
          <a:bodyPr wrap="square" rtlCol="0">
            <a:spAutoFit/>
          </a:bodyPr>
          <a:lstStyle/>
          <a:p>
            <a:r>
              <a:rPr lang="en-US" sz="4300" dirty="0" err="1"/>
              <a:t>Wt</a:t>
            </a:r>
            <a:r>
              <a:rPr lang="en-US" sz="4300" dirty="0"/>
              <a:t> for the selection and growth control</a:t>
            </a:r>
          </a:p>
        </p:txBody>
      </p:sp>
      <p:cxnSp>
        <p:nvCxnSpPr>
          <p:cNvPr id="41" name="Straight Connector 40">
            <a:extLst>
              <a:ext uri="{FF2B5EF4-FFF2-40B4-BE49-F238E27FC236}">
                <a16:creationId xmlns:a16="http://schemas.microsoft.com/office/drawing/2014/main" id="{3D712FB5-11F1-0862-AA83-DCED337EC373}"/>
              </a:ext>
            </a:extLst>
          </p:cNvPr>
          <p:cNvCxnSpPr/>
          <p:nvPr/>
        </p:nvCxnSpPr>
        <p:spPr>
          <a:xfrm>
            <a:off x="31059557" y="7488631"/>
            <a:ext cx="6030579" cy="0"/>
          </a:xfrm>
          <a:prstGeom prst="line">
            <a:avLst/>
          </a:prstGeom>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DD1F9E49-1B0D-DDE8-3D2E-EC09436C06D9}"/>
              </a:ext>
            </a:extLst>
          </p:cNvPr>
          <p:cNvSpPr txBox="1"/>
          <p:nvPr/>
        </p:nvSpPr>
        <p:spPr>
          <a:xfrm>
            <a:off x="29964044" y="15158780"/>
            <a:ext cx="13749220" cy="419602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just" rtl="0">
              <a:spcBef>
                <a:spcPts val="0"/>
              </a:spcBef>
              <a:spcAft>
                <a:spcPts val="0"/>
              </a:spcAft>
            </a:pPr>
            <a:r>
              <a:rPr lang="en-US" sz="5000" dirty="0">
                <a:solidFill>
                  <a:srgbClr val="000000"/>
                </a:solidFill>
                <a:latin typeface="Arial" panose="020B0604020202020204" pitchFamily="34" charset="0"/>
                <a:cs typeface="Arial" panose="020B0604020202020204" pitchFamily="34" charset="0"/>
              </a:rPr>
              <a:t>Fig 4. </a:t>
            </a:r>
            <a:r>
              <a:rPr lang="en-US" sz="5000" b="0" dirty="0">
                <a:solidFill>
                  <a:srgbClr val="000000"/>
                </a:solidFill>
                <a:latin typeface="Arial" panose="020B0604020202020204" pitchFamily="34" charset="0"/>
                <a:cs typeface="Arial" panose="020B0604020202020204" pitchFamily="34" charset="0"/>
              </a:rPr>
              <a:t>13 days post </a:t>
            </a:r>
            <a:r>
              <a:rPr lang="en-US" sz="5000" b="0" i="1" dirty="0">
                <a:solidFill>
                  <a:srgbClr val="000000"/>
                </a:solidFill>
                <a:latin typeface="Arial" panose="020B0604020202020204" pitchFamily="34" charset="0"/>
                <a:cs typeface="Arial" panose="020B0604020202020204" pitchFamily="34" charset="0"/>
              </a:rPr>
              <a:t>Agrobacterium-</a:t>
            </a:r>
            <a:r>
              <a:rPr lang="en-US" sz="5000" b="0" dirty="0">
                <a:solidFill>
                  <a:srgbClr val="000000"/>
                </a:solidFill>
                <a:latin typeface="Arial" panose="020B0604020202020204" pitchFamily="34" charset="0"/>
                <a:cs typeface="Arial" panose="020B0604020202020204" pitchFamily="34" charset="0"/>
              </a:rPr>
              <a:t>mediated tobacco leaf transformation</a:t>
            </a:r>
            <a:r>
              <a:rPr lang="en-US" sz="5000" b="0" i="1" dirty="0">
                <a:solidFill>
                  <a:srgbClr val="000000"/>
                </a:solidFill>
                <a:latin typeface="Arial" panose="020B0604020202020204" pitchFamily="34" charset="0"/>
                <a:cs typeface="Arial" panose="020B0604020202020204" pitchFamily="34" charset="0"/>
              </a:rPr>
              <a:t>. </a:t>
            </a:r>
            <a:r>
              <a:rPr lang="en-US" sz="5000" b="0" dirty="0">
                <a:solidFill>
                  <a:srgbClr val="000000"/>
                </a:solidFill>
                <a:latin typeface="Arial" panose="020B0604020202020204" pitchFamily="34" charset="0"/>
                <a:cs typeface="Arial" panose="020B0604020202020204" pitchFamily="34" charset="0"/>
              </a:rPr>
              <a:t>Non-transformed leaves were plated on RMOP without kanamycin (Kan-) as a growth control and with kanamycin (Kan+) as a selection control. GUS histochemical analysis was done using X-</a:t>
            </a:r>
            <a:r>
              <a:rPr lang="en-US" sz="5000" b="0" dirty="0" err="1">
                <a:solidFill>
                  <a:srgbClr val="000000"/>
                </a:solidFill>
                <a:latin typeface="Arial" panose="020B0604020202020204" pitchFamily="34" charset="0"/>
                <a:cs typeface="Arial" panose="020B0604020202020204" pitchFamily="34" charset="0"/>
              </a:rPr>
              <a:t>gluc</a:t>
            </a:r>
            <a:r>
              <a:rPr lang="en-US" sz="5000" b="0" dirty="0">
                <a:solidFill>
                  <a:srgbClr val="000000"/>
                </a:solidFill>
                <a:latin typeface="Arial" panose="020B0604020202020204" pitchFamily="34" charset="0"/>
                <a:cs typeface="Arial" panose="020B0604020202020204" pitchFamily="34" charset="0"/>
              </a:rPr>
              <a:t> solution. Chlorophyll was removed by incubating several times in 70% ethanol. Blue staining was observed from newly formed shoots/</a:t>
            </a:r>
            <a:r>
              <a:rPr lang="en-US" sz="5000" b="0" dirty="0" err="1">
                <a:solidFill>
                  <a:srgbClr val="000000"/>
                </a:solidFill>
                <a:latin typeface="Arial" panose="020B0604020202020204" pitchFamily="34" charset="0"/>
                <a:cs typeface="Arial" panose="020B0604020202020204" pitchFamily="34" charset="0"/>
              </a:rPr>
              <a:t>calli</a:t>
            </a:r>
            <a:r>
              <a:rPr lang="en-US" sz="5000" b="0" dirty="0">
                <a:solidFill>
                  <a:srgbClr val="000000"/>
                </a:solidFill>
                <a:latin typeface="Arial" panose="020B0604020202020204" pitchFamily="34" charset="0"/>
                <a:cs typeface="Arial" panose="020B0604020202020204" pitchFamily="34" charset="0"/>
              </a:rPr>
              <a:t> transformed with pCAMBIA2301 and pSSK6A. </a:t>
            </a:r>
          </a:p>
          <a:p>
            <a:pPr algn="just" rtl="0">
              <a:spcBef>
                <a:spcPts val="0"/>
              </a:spcBef>
              <a:spcAft>
                <a:spcPts val="0"/>
              </a:spcAft>
            </a:pPr>
            <a:r>
              <a:rPr lang="en-US" sz="5000" b="0" dirty="0">
                <a:solidFill>
                  <a:srgbClr val="000000"/>
                </a:solidFill>
                <a:latin typeface="Arial" panose="020B0604020202020204" pitchFamily="34" charset="0"/>
                <a:cs typeface="Arial" panose="020B0604020202020204" pitchFamily="34" charset="0"/>
              </a:rPr>
              <a:t> </a:t>
            </a:r>
          </a:p>
        </p:txBody>
      </p:sp>
      <p:grpSp>
        <p:nvGrpSpPr>
          <p:cNvPr id="5" name="Group 4">
            <a:extLst>
              <a:ext uri="{FF2B5EF4-FFF2-40B4-BE49-F238E27FC236}">
                <a16:creationId xmlns:a16="http://schemas.microsoft.com/office/drawing/2014/main" id="{7955F40D-7962-ECE2-EE33-7C3E205282CD}"/>
              </a:ext>
            </a:extLst>
          </p:cNvPr>
          <p:cNvGrpSpPr/>
          <p:nvPr/>
        </p:nvGrpSpPr>
        <p:grpSpPr>
          <a:xfrm>
            <a:off x="29835585" y="19544049"/>
            <a:ext cx="13973357" cy="2889670"/>
            <a:chOff x="29870400" y="20574000"/>
            <a:chExt cx="13973357" cy="3482448"/>
          </a:xfrm>
        </p:grpSpPr>
        <p:sp>
          <p:nvSpPr>
            <p:cNvPr id="84" name="Title 1"/>
            <p:cNvSpPr txBox="1">
              <a:spLocks/>
            </p:cNvSpPr>
            <p:nvPr/>
          </p:nvSpPr>
          <p:spPr>
            <a:xfrm>
              <a:off x="29874476" y="20574000"/>
              <a:ext cx="13969281" cy="860110"/>
            </a:xfrm>
            <a:custGeom>
              <a:avLst/>
              <a:gdLst>
                <a:gd name="connsiteX0" fmla="*/ 0 w 15547215"/>
                <a:gd name="connsiteY0" fmla="*/ 0 h 852488"/>
                <a:gd name="connsiteX1" fmla="*/ 15547215 w 15547215"/>
                <a:gd name="connsiteY1" fmla="*/ 0 h 852488"/>
                <a:gd name="connsiteX2" fmla="*/ 15547215 w 15547215"/>
                <a:gd name="connsiteY2" fmla="*/ 852488 h 852488"/>
                <a:gd name="connsiteX3" fmla="*/ 0 w 15547215"/>
                <a:gd name="connsiteY3" fmla="*/ 852488 h 852488"/>
                <a:gd name="connsiteX4" fmla="*/ 0 w 15547215"/>
                <a:gd name="connsiteY4" fmla="*/ 0 h 852488"/>
                <a:gd name="connsiteX0" fmla="*/ 0 w 15547215"/>
                <a:gd name="connsiteY0" fmla="*/ 0 h 939573"/>
                <a:gd name="connsiteX1" fmla="*/ 15547215 w 15547215"/>
                <a:gd name="connsiteY1" fmla="*/ 0 h 939573"/>
                <a:gd name="connsiteX2" fmla="*/ 15547215 w 15547215"/>
                <a:gd name="connsiteY2" fmla="*/ 852488 h 939573"/>
                <a:gd name="connsiteX3" fmla="*/ 43543 w 15547215"/>
                <a:gd name="connsiteY3" fmla="*/ 939573 h 939573"/>
                <a:gd name="connsiteX4" fmla="*/ 0 w 15547215"/>
                <a:gd name="connsiteY4" fmla="*/ 0 h 939573"/>
                <a:gd name="connsiteX0" fmla="*/ 0 w 15547215"/>
                <a:gd name="connsiteY0" fmla="*/ 0 h 939574"/>
                <a:gd name="connsiteX1" fmla="*/ 15547215 w 15547215"/>
                <a:gd name="connsiteY1" fmla="*/ 0 h 939574"/>
                <a:gd name="connsiteX2" fmla="*/ 15547215 w 15547215"/>
                <a:gd name="connsiteY2" fmla="*/ 939574 h 939574"/>
                <a:gd name="connsiteX3" fmla="*/ 43543 w 15547215"/>
                <a:gd name="connsiteY3" fmla="*/ 939573 h 939574"/>
                <a:gd name="connsiteX4" fmla="*/ 0 w 15547215"/>
                <a:gd name="connsiteY4" fmla="*/ 0 h 939574"/>
                <a:gd name="connsiteX0" fmla="*/ 0 w 15547215"/>
                <a:gd name="connsiteY0" fmla="*/ 0 h 939574"/>
                <a:gd name="connsiteX1" fmla="*/ 15547215 w 15547215"/>
                <a:gd name="connsiteY1" fmla="*/ 0 h 939574"/>
                <a:gd name="connsiteX2" fmla="*/ 15547215 w 15547215"/>
                <a:gd name="connsiteY2" fmla="*/ 939574 h 939574"/>
                <a:gd name="connsiteX3" fmla="*/ 0 w 15547215"/>
                <a:gd name="connsiteY3" fmla="*/ 939573 h 939574"/>
                <a:gd name="connsiteX4" fmla="*/ 0 w 15547215"/>
                <a:gd name="connsiteY4" fmla="*/ 0 h 939574"/>
                <a:gd name="connsiteX0" fmla="*/ 0 w 15547215"/>
                <a:gd name="connsiteY0" fmla="*/ 0 h 939574"/>
                <a:gd name="connsiteX1" fmla="*/ 15547215 w 15547215"/>
                <a:gd name="connsiteY1" fmla="*/ 0 h 939574"/>
                <a:gd name="connsiteX2" fmla="*/ 15547215 w 15547215"/>
                <a:gd name="connsiteY2" fmla="*/ 939574 h 939574"/>
                <a:gd name="connsiteX3" fmla="*/ 0 w 15547215"/>
                <a:gd name="connsiteY3" fmla="*/ 810928 h 939574"/>
                <a:gd name="connsiteX4" fmla="*/ 0 w 15547215"/>
                <a:gd name="connsiteY4" fmla="*/ 0 h 939574"/>
                <a:gd name="connsiteX0" fmla="*/ 0 w 15547215"/>
                <a:gd name="connsiteY0" fmla="*/ 0 h 810928"/>
                <a:gd name="connsiteX1" fmla="*/ 15547215 w 15547215"/>
                <a:gd name="connsiteY1" fmla="*/ 0 h 810928"/>
                <a:gd name="connsiteX2" fmla="*/ 15547215 w 15547215"/>
                <a:gd name="connsiteY2" fmla="*/ 762686 h 810928"/>
                <a:gd name="connsiteX3" fmla="*/ 0 w 15547215"/>
                <a:gd name="connsiteY3" fmla="*/ 810928 h 810928"/>
                <a:gd name="connsiteX4" fmla="*/ 0 w 15547215"/>
                <a:gd name="connsiteY4" fmla="*/ 0 h 810928"/>
                <a:gd name="connsiteX0" fmla="*/ 0 w 15547215"/>
                <a:gd name="connsiteY0" fmla="*/ 0 h 827010"/>
                <a:gd name="connsiteX1" fmla="*/ 15547215 w 15547215"/>
                <a:gd name="connsiteY1" fmla="*/ 0 h 827010"/>
                <a:gd name="connsiteX2" fmla="*/ 15547215 w 15547215"/>
                <a:gd name="connsiteY2" fmla="*/ 827010 h 827010"/>
                <a:gd name="connsiteX3" fmla="*/ 0 w 15547215"/>
                <a:gd name="connsiteY3" fmla="*/ 810928 h 827010"/>
                <a:gd name="connsiteX4" fmla="*/ 0 w 15547215"/>
                <a:gd name="connsiteY4" fmla="*/ 0 h 827010"/>
                <a:gd name="connsiteX0" fmla="*/ 0 w 15547215"/>
                <a:gd name="connsiteY0" fmla="*/ 0 h 810928"/>
                <a:gd name="connsiteX1" fmla="*/ 15547215 w 15547215"/>
                <a:gd name="connsiteY1" fmla="*/ 0 h 810928"/>
                <a:gd name="connsiteX2" fmla="*/ 15547215 w 15547215"/>
                <a:gd name="connsiteY2" fmla="*/ 778767 h 810928"/>
                <a:gd name="connsiteX3" fmla="*/ 0 w 15547215"/>
                <a:gd name="connsiteY3" fmla="*/ 810928 h 810928"/>
                <a:gd name="connsiteX4" fmla="*/ 0 w 15547215"/>
                <a:gd name="connsiteY4" fmla="*/ 0 h 810928"/>
                <a:gd name="connsiteX0" fmla="*/ 0 w 15547215"/>
                <a:gd name="connsiteY0" fmla="*/ 0 h 843091"/>
                <a:gd name="connsiteX1" fmla="*/ 15547215 w 15547215"/>
                <a:gd name="connsiteY1" fmla="*/ 0 h 843091"/>
                <a:gd name="connsiteX2" fmla="*/ 15547215 w 15547215"/>
                <a:gd name="connsiteY2" fmla="*/ 843091 h 843091"/>
                <a:gd name="connsiteX3" fmla="*/ 0 w 15547215"/>
                <a:gd name="connsiteY3" fmla="*/ 810928 h 843091"/>
                <a:gd name="connsiteX4" fmla="*/ 0 w 15547215"/>
                <a:gd name="connsiteY4" fmla="*/ 0 h 84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7215" h="843091">
                  <a:moveTo>
                    <a:pt x="0" y="0"/>
                  </a:moveTo>
                  <a:lnTo>
                    <a:pt x="15547215" y="0"/>
                  </a:lnTo>
                  <a:lnTo>
                    <a:pt x="15547215" y="843091"/>
                  </a:lnTo>
                  <a:lnTo>
                    <a:pt x="0" y="810928"/>
                  </a:lnTo>
                  <a:lnTo>
                    <a:pt x="0" y="0"/>
                  </a:lnTo>
                  <a:close/>
                </a:path>
              </a:pathLst>
            </a:custGeom>
            <a:solidFill>
              <a:srgbClr val="C00000"/>
            </a:solidFill>
          </p:spPr>
          <p:txBody>
            <a:bodyPr/>
            <a:lstStyle>
              <a:lvl1pPr eaLnBrk="0" hangingPunct="0">
                <a:defRPr sz="4000" b="1" baseline="-25000">
                  <a:solidFill>
                    <a:schemeClr val="tx1"/>
                  </a:solidFill>
                  <a:latin typeface="Arial" pitchFamily="34" charset="0"/>
                  <a:ea typeface="MS PGothic" pitchFamily="34" charset="-128"/>
                </a:defRPr>
              </a:lvl1pPr>
              <a:lvl2pPr marL="742950" indent="-285750" eaLnBrk="0" hangingPunct="0">
                <a:defRPr sz="4000" b="1" baseline="-25000">
                  <a:solidFill>
                    <a:schemeClr val="tx1"/>
                  </a:solidFill>
                  <a:latin typeface="Arial" pitchFamily="34" charset="0"/>
                  <a:ea typeface="MS PGothic" pitchFamily="34" charset="-128"/>
                </a:defRPr>
              </a:lvl2pPr>
              <a:lvl3pPr marL="1143000" indent="-228600" eaLnBrk="0" hangingPunct="0">
                <a:defRPr sz="4000" b="1" baseline="-25000">
                  <a:solidFill>
                    <a:schemeClr val="tx1"/>
                  </a:solidFill>
                  <a:latin typeface="Arial" pitchFamily="34" charset="0"/>
                  <a:ea typeface="MS PGothic" pitchFamily="34" charset="-128"/>
                </a:defRPr>
              </a:lvl3pPr>
              <a:lvl4pPr marL="1600200" indent="-228600" eaLnBrk="0" hangingPunct="0">
                <a:defRPr sz="4000" b="1" baseline="-25000">
                  <a:solidFill>
                    <a:schemeClr val="tx1"/>
                  </a:solidFill>
                  <a:latin typeface="Arial" pitchFamily="34" charset="0"/>
                  <a:ea typeface="MS PGothic" pitchFamily="34" charset="-128"/>
                </a:defRPr>
              </a:lvl4pPr>
              <a:lvl5pPr marL="2057400" indent="-228600" eaLnBrk="0" hangingPunct="0">
                <a:defRPr sz="4000" b="1" baseline="-250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a:r>
                <a:rPr lang="en-US" sz="4300" baseline="0" dirty="0">
                  <a:solidFill>
                    <a:schemeClr val="bg1"/>
                  </a:solidFill>
                  <a:cs typeface="Arial" panose="020B0604020202020204" pitchFamily="34" charset="0"/>
                </a:rPr>
                <a:t>Conclusion</a:t>
              </a:r>
            </a:p>
          </p:txBody>
        </p:sp>
        <p:sp>
          <p:nvSpPr>
            <p:cNvPr id="14356" name="Rectangle 36"/>
            <p:cNvSpPr>
              <a:spLocks noChangeArrowheads="1"/>
            </p:cNvSpPr>
            <p:nvPr/>
          </p:nvSpPr>
          <p:spPr bwMode="auto">
            <a:xfrm>
              <a:off x="29870400" y="20626602"/>
              <a:ext cx="13967108" cy="3429846"/>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aseline="0">
                <a:cs typeface="Arial" panose="020B0604020202020204" pitchFamily="34" charset="0"/>
              </a:endParaRPr>
            </a:p>
          </p:txBody>
        </p:sp>
        <p:sp>
          <p:nvSpPr>
            <p:cNvPr id="43" name="TextBox 42">
              <a:extLst>
                <a:ext uri="{FF2B5EF4-FFF2-40B4-BE49-F238E27FC236}">
                  <a16:creationId xmlns:a16="http://schemas.microsoft.com/office/drawing/2014/main" id="{F66186F0-3EDB-E2EB-1A5F-9B90AB342003}"/>
                </a:ext>
              </a:extLst>
            </p:cNvPr>
            <p:cNvSpPr txBox="1"/>
            <p:nvPr/>
          </p:nvSpPr>
          <p:spPr>
            <a:xfrm>
              <a:off x="29986307" y="21569984"/>
              <a:ext cx="13749220" cy="163121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just" rtl="0">
                <a:spcBef>
                  <a:spcPts val="0"/>
                </a:spcBef>
                <a:spcAft>
                  <a:spcPts val="0"/>
                </a:spcAft>
              </a:pPr>
              <a:r>
                <a:rPr lang="en-US" sz="5000" b="0" dirty="0">
                  <a:solidFill>
                    <a:srgbClr val="000000"/>
                  </a:solidFill>
                  <a:latin typeface="Arial" panose="020B0604020202020204" pitchFamily="34" charset="0"/>
                  <a:cs typeface="Arial" panose="020B0604020202020204" pitchFamily="34" charset="0"/>
                </a:rPr>
                <a:t>Results indicated that newly constructed pSSK6A was functional to select transgenic events for kanamycin resistance and the </a:t>
              </a:r>
              <a:r>
                <a:rPr lang="en-US" sz="5000" b="0" i="1" dirty="0" err="1">
                  <a:solidFill>
                    <a:srgbClr val="000000"/>
                  </a:solidFill>
                  <a:latin typeface="Arial" panose="020B0604020202020204" pitchFamily="34" charset="0"/>
                  <a:cs typeface="Arial" panose="020B0604020202020204" pitchFamily="34" charset="0"/>
                </a:rPr>
                <a:t>gus</a:t>
              </a:r>
              <a:r>
                <a:rPr lang="en-US" sz="5000" b="0" i="1" dirty="0">
                  <a:solidFill>
                    <a:srgbClr val="000000"/>
                  </a:solidFill>
                  <a:latin typeface="Arial" panose="020B0604020202020204" pitchFamily="34" charset="0"/>
                  <a:cs typeface="Arial" panose="020B0604020202020204" pitchFamily="34" charset="0"/>
                </a:rPr>
                <a:t> </a:t>
              </a:r>
              <a:r>
                <a:rPr lang="en-US" sz="5000" b="0" dirty="0">
                  <a:solidFill>
                    <a:srgbClr val="000000"/>
                  </a:solidFill>
                  <a:latin typeface="Arial" panose="020B0604020202020204" pitchFamily="34" charset="0"/>
                  <a:cs typeface="Arial" panose="020B0604020202020204" pitchFamily="34" charset="0"/>
                </a:rPr>
                <a:t>expression. This binary vector will be used for further research. </a:t>
              </a:r>
            </a:p>
          </p:txBody>
        </p:sp>
      </p:grpSp>
      <p:grpSp>
        <p:nvGrpSpPr>
          <p:cNvPr id="7" name="Group 6">
            <a:extLst>
              <a:ext uri="{FF2B5EF4-FFF2-40B4-BE49-F238E27FC236}">
                <a16:creationId xmlns:a16="http://schemas.microsoft.com/office/drawing/2014/main" id="{AAAD249D-5E90-36C1-E34F-E8238B686CDF}"/>
              </a:ext>
            </a:extLst>
          </p:cNvPr>
          <p:cNvGrpSpPr/>
          <p:nvPr/>
        </p:nvGrpSpPr>
        <p:grpSpPr>
          <a:xfrm>
            <a:off x="29849352" y="22840353"/>
            <a:ext cx="14070077" cy="5177393"/>
            <a:chOff x="29821123" y="24526786"/>
            <a:chExt cx="14070077" cy="5177393"/>
          </a:xfrm>
        </p:grpSpPr>
        <p:sp>
          <p:nvSpPr>
            <p:cNvPr id="14345" name="Rectangle 43"/>
            <p:cNvSpPr>
              <a:spLocks noChangeArrowheads="1"/>
            </p:cNvSpPr>
            <p:nvPr/>
          </p:nvSpPr>
          <p:spPr bwMode="auto">
            <a:xfrm>
              <a:off x="29849352" y="25444868"/>
              <a:ext cx="14035983" cy="425931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aseline="0">
                <a:cs typeface="Arial" panose="020B0604020202020204" pitchFamily="34" charset="0"/>
              </a:endParaRPr>
            </a:p>
          </p:txBody>
        </p:sp>
        <p:sp>
          <p:nvSpPr>
            <p:cNvPr id="69" name="Rectangle 2"/>
            <p:cNvSpPr txBox="1">
              <a:spLocks noChangeArrowheads="1"/>
            </p:cNvSpPr>
            <p:nvPr/>
          </p:nvSpPr>
          <p:spPr>
            <a:xfrm>
              <a:off x="29821123" y="24526786"/>
              <a:ext cx="14053421" cy="827623"/>
            </a:xfrm>
            <a:custGeom>
              <a:avLst/>
              <a:gdLst>
                <a:gd name="connsiteX0" fmla="*/ 0 w 15525751"/>
                <a:gd name="connsiteY0" fmla="*/ 0 h 815181"/>
                <a:gd name="connsiteX1" fmla="*/ 15525751 w 15525751"/>
                <a:gd name="connsiteY1" fmla="*/ 0 h 815181"/>
                <a:gd name="connsiteX2" fmla="*/ 15525751 w 15525751"/>
                <a:gd name="connsiteY2" fmla="*/ 815181 h 815181"/>
                <a:gd name="connsiteX3" fmla="*/ 0 w 15525751"/>
                <a:gd name="connsiteY3" fmla="*/ 815181 h 815181"/>
                <a:gd name="connsiteX4" fmla="*/ 0 w 15525751"/>
                <a:gd name="connsiteY4" fmla="*/ 0 h 815181"/>
                <a:gd name="connsiteX0" fmla="*/ 0 w 15525751"/>
                <a:gd name="connsiteY0" fmla="*/ 0 h 887752"/>
                <a:gd name="connsiteX1" fmla="*/ 15525751 w 15525751"/>
                <a:gd name="connsiteY1" fmla="*/ 0 h 887752"/>
                <a:gd name="connsiteX2" fmla="*/ 15525751 w 15525751"/>
                <a:gd name="connsiteY2" fmla="*/ 815181 h 887752"/>
                <a:gd name="connsiteX3" fmla="*/ 0 w 15525751"/>
                <a:gd name="connsiteY3" fmla="*/ 887752 h 887752"/>
                <a:gd name="connsiteX4" fmla="*/ 0 w 15525751"/>
                <a:gd name="connsiteY4" fmla="*/ 0 h 887752"/>
                <a:gd name="connsiteX0" fmla="*/ 0 w 15540266"/>
                <a:gd name="connsiteY0" fmla="*/ 0 h 916781"/>
                <a:gd name="connsiteX1" fmla="*/ 15525751 w 15540266"/>
                <a:gd name="connsiteY1" fmla="*/ 0 h 916781"/>
                <a:gd name="connsiteX2" fmla="*/ 15540266 w 15540266"/>
                <a:gd name="connsiteY2" fmla="*/ 916781 h 916781"/>
                <a:gd name="connsiteX3" fmla="*/ 0 w 15540266"/>
                <a:gd name="connsiteY3" fmla="*/ 887752 h 916781"/>
                <a:gd name="connsiteX4" fmla="*/ 0 w 15540266"/>
                <a:gd name="connsiteY4" fmla="*/ 0 h 916781"/>
                <a:gd name="connsiteX0" fmla="*/ 0 w 15540266"/>
                <a:gd name="connsiteY0" fmla="*/ 0 h 916781"/>
                <a:gd name="connsiteX1" fmla="*/ 15525751 w 15540266"/>
                <a:gd name="connsiteY1" fmla="*/ 0 h 916781"/>
                <a:gd name="connsiteX2" fmla="*/ 15540266 w 15540266"/>
                <a:gd name="connsiteY2" fmla="*/ 916781 h 916781"/>
                <a:gd name="connsiteX3" fmla="*/ 0 w 15540266"/>
                <a:gd name="connsiteY3" fmla="*/ 739496 h 916781"/>
                <a:gd name="connsiteX4" fmla="*/ 0 w 15540266"/>
                <a:gd name="connsiteY4" fmla="*/ 0 h 916781"/>
                <a:gd name="connsiteX0" fmla="*/ 0 w 15525751"/>
                <a:gd name="connsiteY0" fmla="*/ 0 h 768525"/>
                <a:gd name="connsiteX1" fmla="*/ 15525751 w 15525751"/>
                <a:gd name="connsiteY1" fmla="*/ 0 h 768525"/>
                <a:gd name="connsiteX2" fmla="*/ 15508116 w 15525751"/>
                <a:gd name="connsiteY2" fmla="*/ 768525 h 768525"/>
                <a:gd name="connsiteX3" fmla="*/ 0 w 15525751"/>
                <a:gd name="connsiteY3" fmla="*/ 739496 h 768525"/>
                <a:gd name="connsiteX4" fmla="*/ 0 w 15525751"/>
                <a:gd name="connsiteY4" fmla="*/ 0 h 768525"/>
                <a:gd name="connsiteX0" fmla="*/ 0 w 15540215"/>
                <a:gd name="connsiteY0" fmla="*/ 0 h 768525"/>
                <a:gd name="connsiteX1" fmla="*/ 15525751 w 15540215"/>
                <a:gd name="connsiteY1" fmla="*/ 0 h 768525"/>
                <a:gd name="connsiteX2" fmla="*/ 15540215 w 15540215"/>
                <a:gd name="connsiteY2" fmla="*/ 768525 h 768525"/>
                <a:gd name="connsiteX3" fmla="*/ 0 w 15540215"/>
                <a:gd name="connsiteY3" fmla="*/ 739496 h 768525"/>
                <a:gd name="connsiteX4" fmla="*/ 0 w 15540215"/>
                <a:gd name="connsiteY4" fmla="*/ 0 h 768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0215" h="768525">
                  <a:moveTo>
                    <a:pt x="0" y="0"/>
                  </a:moveTo>
                  <a:lnTo>
                    <a:pt x="15525751" y="0"/>
                  </a:lnTo>
                  <a:lnTo>
                    <a:pt x="15540215" y="768525"/>
                  </a:lnTo>
                  <a:lnTo>
                    <a:pt x="0" y="739496"/>
                  </a:lnTo>
                  <a:lnTo>
                    <a:pt x="0" y="0"/>
                  </a:lnTo>
                  <a:close/>
                </a:path>
              </a:pathLst>
            </a:custGeom>
            <a:solidFill>
              <a:srgbClr val="C00000"/>
            </a:solidFill>
          </p:spPr>
          <p:txBody>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r>
                <a:rPr lang="en-US" sz="4300" baseline="0" dirty="0">
                  <a:solidFill>
                    <a:schemeClr val="bg1"/>
                  </a:solidFill>
                  <a:ea typeface="ヒラギノ角ゴ Pro W3" charset="-128"/>
                  <a:cs typeface="Arial" panose="020B0604020202020204" pitchFamily="34" charset="0"/>
                </a:rPr>
                <a:t>References</a:t>
              </a:r>
              <a:endParaRPr lang="en-US" baseline="0" dirty="0">
                <a:solidFill>
                  <a:schemeClr val="bg1"/>
                </a:solidFill>
                <a:ea typeface="ヒラギノ角ゴ Pro W3" charset="-128"/>
                <a:cs typeface="Arial" panose="020B0604020202020204" pitchFamily="34" charset="0"/>
              </a:endParaRPr>
            </a:p>
          </p:txBody>
        </p:sp>
        <p:sp>
          <p:nvSpPr>
            <p:cNvPr id="4" name="TextBox 3">
              <a:extLst>
                <a:ext uri="{FF2B5EF4-FFF2-40B4-BE49-F238E27FC236}">
                  <a16:creationId xmlns:a16="http://schemas.microsoft.com/office/drawing/2014/main" id="{BCB73AE5-3184-5B90-D0A9-043A196A2BDE}"/>
                </a:ext>
              </a:extLst>
            </p:cNvPr>
            <p:cNvSpPr txBox="1"/>
            <p:nvPr/>
          </p:nvSpPr>
          <p:spPr>
            <a:xfrm>
              <a:off x="29886029" y="25484105"/>
              <a:ext cx="14005171" cy="4154984"/>
            </a:xfrm>
            <a:prstGeom prst="rect">
              <a:avLst/>
            </a:prstGeom>
            <a:noFill/>
          </p:spPr>
          <p:txBody>
            <a:bodyPr wrap="square">
              <a:spAutoFit/>
            </a:bodyPr>
            <a:lstStyle/>
            <a:p>
              <a:r>
                <a:rPr lang="en-US" sz="3600" dirty="0">
                  <a:effectLst/>
                </a:rPr>
                <a:t>SB;, Lee </a:t>
              </a:r>
              <a:r>
                <a:rPr lang="en-US" sz="3600" dirty="0" err="1">
                  <a:effectLst/>
                </a:rPr>
                <a:t>LY;Gelvin</a:t>
              </a:r>
              <a:r>
                <a:rPr lang="en-US" sz="3600" dirty="0">
                  <a:effectLst/>
                </a:rPr>
                <a:t>. “T-DNA Binary Vectors and Systems.” </a:t>
              </a:r>
              <a:r>
                <a:rPr lang="en-US" sz="3600" i="1" dirty="0">
                  <a:effectLst/>
                </a:rPr>
                <a:t>Plant Physiology</a:t>
              </a:r>
              <a:r>
                <a:rPr lang="en-US" sz="3600" dirty="0">
                  <a:effectLst/>
                </a:rPr>
                <a:t>, </a:t>
              </a:r>
              <a:r>
                <a:rPr lang="en-US" sz="3600" dirty="0">
                  <a:effectLst/>
                  <a:hlinkClick r:id="rId16"/>
                </a:rPr>
                <a:t>pubmed.ncbi.nlm.nih.gov/18250230/</a:t>
              </a:r>
              <a:r>
                <a:rPr lang="en-US" sz="3600" dirty="0">
                  <a:effectLst/>
                </a:rPr>
                <a:t>. </a:t>
              </a:r>
            </a:p>
            <a:p>
              <a:endParaRPr lang="en-US" sz="3600" dirty="0"/>
            </a:p>
            <a:p>
              <a:r>
                <a:rPr lang="en-US" sz="3600" dirty="0">
                  <a:effectLst/>
                </a:rPr>
                <a:t>V;, Lacroix </a:t>
              </a:r>
              <a:r>
                <a:rPr lang="en-US" sz="3600" dirty="0" err="1">
                  <a:effectLst/>
                </a:rPr>
                <a:t>B;Citovsky</a:t>
              </a:r>
              <a:r>
                <a:rPr lang="en-US" sz="3600" dirty="0">
                  <a:effectLst/>
                </a:rPr>
                <a:t>. “Pathways of DNA Transfer to Plants from Agrobacterium Tumefaciens and Related Bacterial Species.” </a:t>
              </a:r>
              <a:r>
                <a:rPr lang="en-US" sz="3600" i="1" dirty="0">
                  <a:effectLst/>
                </a:rPr>
                <a:t>Annual Review of Phytopathology</a:t>
              </a:r>
              <a:r>
                <a:rPr lang="en-US" sz="3600" dirty="0">
                  <a:effectLst/>
                </a:rPr>
                <a:t>, </a:t>
              </a:r>
              <a:r>
                <a:rPr lang="en-US" sz="3600" dirty="0">
                  <a:effectLst/>
                  <a:hlinkClick r:id="rId17"/>
                </a:rPr>
                <a:t>pubmed.ncbi.nlm.nih.gov/31226020/. </a:t>
              </a:r>
              <a:endParaRPr lang="en-US" sz="3600" dirty="0">
                <a:effectLst/>
              </a:endParaRPr>
            </a:p>
            <a:p>
              <a:endParaRPr lang="en-US" sz="3600" dirty="0"/>
            </a:p>
            <a:p>
              <a:r>
                <a:rPr lang="en-US" sz="3600" dirty="0">
                  <a:effectLst/>
                </a:rPr>
                <a:t>WILKINSON, M. D. “Methods in Molecular Biology, Volume 286. Transgenic Plants. Methods and Protocols.  Peña L, Ed. 2005.  Totowa, New Jersey: Humana Press. $115 (Hardback). 448 PP.” </a:t>
              </a:r>
              <a:r>
                <a:rPr lang="en-US" sz="3600" i="1" dirty="0">
                  <a:effectLst/>
                </a:rPr>
                <a:t>Annals of Botany</a:t>
              </a:r>
              <a:r>
                <a:rPr lang="en-US" sz="3600" dirty="0">
                  <a:effectLst/>
                </a:rPr>
                <a:t>, May 2005, </a:t>
              </a:r>
            </a:p>
            <a:p>
              <a:r>
                <a:rPr lang="en-US" sz="3600" dirty="0">
                  <a:effectLst/>
                  <a:hlinkClick r:id="rId18"/>
                </a:rPr>
                <a:t>www.ncbi.nlm.nih.gov/pmc/articles/PMC4246766/. </a:t>
              </a:r>
              <a:endParaRPr lang="en-US" sz="3600" dirty="0">
                <a:effectLst/>
              </a:endParaRPr>
            </a:p>
          </p:txBody>
        </p:sp>
      </p:grpSp>
      <p:grpSp>
        <p:nvGrpSpPr>
          <p:cNvPr id="25" name="Group 24">
            <a:extLst>
              <a:ext uri="{FF2B5EF4-FFF2-40B4-BE49-F238E27FC236}">
                <a16:creationId xmlns:a16="http://schemas.microsoft.com/office/drawing/2014/main" id="{BE821689-3584-69FB-335D-ED0B3811ED9F}"/>
              </a:ext>
            </a:extLst>
          </p:cNvPr>
          <p:cNvGrpSpPr/>
          <p:nvPr/>
        </p:nvGrpSpPr>
        <p:grpSpPr>
          <a:xfrm>
            <a:off x="29868861" y="28292334"/>
            <a:ext cx="14053421" cy="4626068"/>
            <a:chOff x="29837779" y="29550052"/>
            <a:chExt cx="14053421" cy="3392972"/>
          </a:xfrm>
        </p:grpSpPr>
        <p:grpSp>
          <p:nvGrpSpPr>
            <p:cNvPr id="14" name="Group 13">
              <a:extLst>
                <a:ext uri="{FF2B5EF4-FFF2-40B4-BE49-F238E27FC236}">
                  <a16:creationId xmlns:a16="http://schemas.microsoft.com/office/drawing/2014/main" id="{F9D622C7-EDB7-87B2-B928-51C751CE199F}"/>
                </a:ext>
              </a:extLst>
            </p:cNvPr>
            <p:cNvGrpSpPr/>
            <p:nvPr/>
          </p:nvGrpSpPr>
          <p:grpSpPr>
            <a:xfrm>
              <a:off x="29837779" y="29550052"/>
              <a:ext cx="14053421" cy="3392972"/>
              <a:chOff x="34819727" y="32972872"/>
              <a:chExt cx="15564112" cy="3150691"/>
            </a:xfrm>
          </p:grpSpPr>
          <p:sp>
            <p:nvSpPr>
              <p:cNvPr id="15" name="Rectangle 43">
                <a:extLst>
                  <a:ext uri="{FF2B5EF4-FFF2-40B4-BE49-F238E27FC236}">
                    <a16:creationId xmlns:a16="http://schemas.microsoft.com/office/drawing/2014/main" id="{044F6D2B-A94E-A56A-9608-889453FC7384}"/>
                  </a:ext>
                </a:extLst>
              </p:cNvPr>
              <p:cNvSpPr>
                <a:spLocks noChangeArrowheads="1"/>
              </p:cNvSpPr>
              <p:nvPr/>
            </p:nvSpPr>
            <p:spPr bwMode="auto">
              <a:xfrm>
                <a:off x="34823400" y="32972873"/>
                <a:ext cx="15544800" cy="315069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aseline="0"/>
              </a:p>
            </p:txBody>
          </p:sp>
          <p:sp>
            <p:nvSpPr>
              <p:cNvPr id="16" name="Rectangle 2">
                <a:extLst>
                  <a:ext uri="{FF2B5EF4-FFF2-40B4-BE49-F238E27FC236}">
                    <a16:creationId xmlns:a16="http://schemas.microsoft.com/office/drawing/2014/main" id="{8C462061-7609-7A98-9130-D4C1F014F5DE}"/>
                  </a:ext>
                </a:extLst>
              </p:cNvPr>
              <p:cNvSpPr txBox="1">
                <a:spLocks noChangeArrowheads="1"/>
              </p:cNvSpPr>
              <p:nvPr/>
            </p:nvSpPr>
            <p:spPr>
              <a:xfrm>
                <a:off x="34819727" y="32972872"/>
                <a:ext cx="15564112" cy="768525"/>
              </a:xfrm>
              <a:custGeom>
                <a:avLst/>
                <a:gdLst>
                  <a:gd name="connsiteX0" fmla="*/ 0 w 15525751"/>
                  <a:gd name="connsiteY0" fmla="*/ 0 h 815181"/>
                  <a:gd name="connsiteX1" fmla="*/ 15525751 w 15525751"/>
                  <a:gd name="connsiteY1" fmla="*/ 0 h 815181"/>
                  <a:gd name="connsiteX2" fmla="*/ 15525751 w 15525751"/>
                  <a:gd name="connsiteY2" fmla="*/ 815181 h 815181"/>
                  <a:gd name="connsiteX3" fmla="*/ 0 w 15525751"/>
                  <a:gd name="connsiteY3" fmla="*/ 815181 h 815181"/>
                  <a:gd name="connsiteX4" fmla="*/ 0 w 15525751"/>
                  <a:gd name="connsiteY4" fmla="*/ 0 h 815181"/>
                  <a:gd name="connsiteX0" fmla="*/ 0 w 15525751"/>
                  <a:gd name="connsiteY0" fmla="*/ 0 h 887752"/>
                  <a:gd name="connsiteX1" fmla="*/ 15525751 w 15525751"/>
                  <a:gd name="connsiteY1" fmla="*/ 0 h 887752"/>
                  <a:gd name="connsiteX2" fmla="*/ 15525751 w 15525751"/>
                  <a:gd name="connsiteY2" fmla="*/ 815181 h 887752"/>
                  <a:gd name="connsiteX3" fmla="*/ 0 w 15525751"/>
                  <a:gd name="connsiteY3" fmla="*/ 887752 h 887752"/>
                  <a:gd name="connsiteX4" fmla="*/ 0 w 15525751"/>
                  <a:gd name="connsiteY4" fmla="*/ 0 h 887752"/>
                  <a:gd name="connsiteX0" fmla="*/ 0 w 15540266"/>
                  <a:gd name="connsiteY0" fmla="*/ 0 h 916781"/>
                  <a:gd name="connsiteX1" fmla="*/ 15525751 w 15540266"/>
                  <a:gd name="connsiteY1" fmla="*/ 0 h 916781"/>
                  <a:gd name="connsiteX2" fmla="*/ 15540266 w 15540266"/>
                  <a:gd name="connsiteY2" fmla="*/ 916781 h 916781"/>
                  <a:gd name="connsiteX3" fmla="*/ 0 w 15540266"/>
                  <a:gd name="connsiteY3" fmla="*/ 887752 h 916781"/>
                  <a:gd name="connsiteX4" fmla="*/ 0 w 15540266"/>
                  <a:gd name="connsiteY4" fmla="*/ 0 h 916781"/>
                  <a:gd name="connsiteX0" fmla="*/ 0 w 15540266"/>
                  <a:gd name="connsiteY0" fmla="*/ 0 h 916781"/>
                  <a:gd name="connsiteX1" fmla="*/ 15525751 w 15540266"/>
                  <a:gd name="connsiteY1" fmla="*/ 0 h 916781"/>
                  <a:gd name="connsiteX2" fmla="*/ 15540266 w 15540266"/>
                  <a:gd name="connsiteY2" fmla="*/ 916781 h 916781"/>
                  <a:gd name="connsiteX3" fmla="*/ 0 w 15540266"/>
                  <a:gd name="connsiteY3" fmla="*/ 739496 h 916781"/>
                  <a:gd name="connsiteX4" fmla="*/ 0 w 15540266"/>
                  <a:gd name="connsiteY4" fmla="*/ 0 h 916781"/>
                  <a:gd name="connsiteX0" fmla="*/ 0 w 15525751"/>
                  <a:gd name="connsiteY0" fmla="*/ 0 h 768525"/>
                  <a:gd name="connsiteX1" fmla="*/ 15525751 w 15525751"/>
                  <a:gd name="connsiteY1" fmla="*/ 0 h 768525"/>
                  <a:gd name="connsiteX2" fmla="*/ 15508116 w 15525751"/>
                  <a:gd name="connsiteY2" fmla="*/ 768525 h 768525"/>
                  <a:gd name="connsiteX3" fmla="*/ 0 w 15525751"/>
                  <a:gd name="connsiteY3" fmla="*/ 739496 h 768525"/>
                  <a:gd name="connsiteX4" fmla="*/ 0 w 15525751"/>
                  <a:gd name="connsiteY4" fmla="*/ 0 h 768525"/>
                  <a:gd name="connsiteX0" fmla="*/ 0 w 15540215"/>
                  <a:gd name="connsiteY0" fmla="*/ 0 h 768525"/>
                  <a:gd name="connsiteX1" fmla="*/ 15525751 w 15540215"/>
                  <a:gd name="connsiteY1" fmla="*/ 0 h 768525"/>
                  <a:gd name="connsiteX2" fmla="*/ 15540215 w 15540215"/>
                  <a:gd name="connsiteY2" fmla="*/ 768525 h 768525"/>
                  <a:gd name="connsiteX3" fmla="*/ 0 w 15540215"/>
                  <a:gd name="connsiteY3" fmla="*/ 739496 h 768525"/>
                  <a:gd name="connsiteX4" fmla="*/ 0 w 15540215"/>
                  <a:gd name="connsiteY4" fmla="*/ 0 h 768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0215" h="768525">
                    <a:moveTo>
                      <a:pt x="0" y="0"/>
                    </a:moveTo>
                    <a:lnTo>
                      <a:pt x="15525751" y="0"/>
                    </a:lnTo>
                    <a:lnTo>
                      <a:pt x="15540215" y="768525"/>
                    </a:lnTo>
                    <a:lnTo>
                      <a:pt x="0" y="739496"/>
                    </a:lnTo>
                    <a:lnTo>
                      <a:pt x="0" y="0"/>
                    </a:lnTo>
                    <a:close/>
                  </a:path>
                </a:pathLst>
              </a:custGeom>
              <a:solidFill>
                <a:srgbClr val="C00000"/>
              </a:solidFill>
            </p:spPr>
            <p:txBody>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r>
                  <a:rPr lang="en-US" sz="4300" baseline="0" dirty="0">
                    <a:solidFill>
                      <a:schemeClr val="bg1"/>
                    </a:solidFill>
                    <a:ea typeface="ヒラギノ角ゴ Pro W3" charset="-128"/>
                  </a:rPr>
                  <a:t>Acknowledgments</a:t>
                </a:r>
                <a:endParaRPr lang="en-US" baseline="0" dirty="0">
                  <a:solidFill>
                    <a:schemeClr val="bg1"/>
                  </a:solidFill>
                  <a:ea typeface="ヒラギノ角ゴ Pro W3" charset="-128"/>
                </a:endParaRPr>
              </a:p>
            </p:txBody>
          </p:sp>
        </p:grpSp>
        <p:sp>
          <p:nvSpPr>
            <p:cNvPr id="24" name="TextBox 23">
              <a:extLst>
                <a:ext uri="{FF2B5EF4-FFF2-40B4-BE49-F238E27FC236}">
                  <a16:creationId xmlns:a16="http://schemas.microsoft.com/office/drawing/2014/main" id="{F81A9856-96B7-E754-3FBE-C1E3248B9AA3}"/>
                </a:ext>
              </a:extLst>
            </p:cNvPr>
            <p:cNvSpPr txBox="1"/>
            <p:nvPr/>
          </p:nvSpPr>
          <p:spPr>
            <a:xfrm>
              <a:off x="29944485" y="30426125"/>
              <a:ext cx="13882551" cy="2325097"/>
            </a:xfrm>
            <a:prstGeom prst="rect">
              <a:avLst/>
            </a:prstGeom>
            <a:noFill/>
          </p:spPr>
          <p:txBody>
            <a:bodyPr wrap="square">
              <a:spAutoFit/>
            </a:bodyPr>
            <a:lstStyle/>
            <a:p>
              <a:pPr marL="0" marR="0" lvl="0" indent="0" algn="just" defTabSz="914400" rtl="0" eaLnBrk="1" fontAlgn="base" latinLnBrk="0" hangingPunct="1">
                <a:lnSpc>
                  <a:spcPct val="100000"/>
                </a:lnSpc>
                <a:spcBef>
                  <a:spcPts val="0"/>
                </a:spcBef>
                <a:spcAft>
                  <a:spcPts val="0"/>
                </a:spcAft>
                <a:buClrTx/>
                <a:buSzTx/>
                <a:buFontTx/>
                <a:buNone/>
                <a:tabLst/>
                <a:defRPr/>
              </a:pPr>
              <a:r>
                <a:rPr kumimoji="0" lang="en-US" sz="5000" b="0" i="0" u="none" strike="noStrike" kern="1200" cap="none" spc="0" normalizeH="0" baseline="-25000" noProof="0" dirty="0">
                  <a:ln>
                    <a:noFill/>
                  </a:ln>
                  <a:solidFill>
                    <a:srgbClr val="000000"/>
                  </a:solidFill>
                  <a:effectLst/>
                  <a:uLnTx/>
                  <a:uFillTx/>
                  <a:latin typeface="Arial" panose="020B0604020202020204" pitchFamily="34" charset="0"/>
                  <a:ea typeface="+mn-ea"/>
                  <a:cs typeface="Arial" panose="020B0604020202020204" pitchFamily="34" charset="0"/>
                </a:rPr>
                <a:t>My most heartfelt gratitude goes especially towards Dr. Aki Matsuoka, without whose guidance this summer would be a difficult journey to surmount, and Professor </a:t>
              </a:r>
              <a:r>
                <a:rPr kumimoji="0" lang="en-US" sz="5000" b="0" i="0" u="none" strike="noStrike" kern="1200" cap="none" spc="0" normalizeH="0" baseline="-25000" noProof="0" dirty="0" err="1">
                  <a:ln>
                    <a:noFill/>
                  </a:ln>
                  <a:solidFill>
                    <a:srgbClr val="000000"/>
                  </a:solidFill>
                  <a:effectLst/>
                  <a:uLnTx/>
                  <a:uFillTx/>
                  <a:latin typeface="Arial" panose="020B0604020202020204" pitchFamily="34" charset="0"/>
                  <a:ea typeface="+mn-ea"/>
                  <a:cs typeface="Arial" panose="020B0604020202020204" pitchFamily="34" charset="0"/>
                </a:rPr>
                <a:t>Maliga</a:t>
              </a:r>
              <a:r>
                <a:rPr kumimoji="0" lang="en-US" sz="5000" b="0" i="0" u="none" strike="noStrike" kern="1200" cap="none" spc="0" normalizeH="0" baseline="-2500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lang="en-US" sz="5000" b="0" dirty="0">
                  <a:solidFill>
                    <a:srgbClr val="000000"/>
                  </a:solidFill>
                  <a:ea typeface="+mn-ea"/>
                  <a:cs typeface="Arial" panose="020B0604020202020204" pitchFamily="34" charset="0"/>
                </a:rPr>
                <a:t>Additionally, I am grateful towards my fellow undergraduate students Angela </a:t>
              </a:r>
              <a:r>
                <a:rPr lang="en-US" sz="5000" b="0" dirty="0" err="1">
                  <a:solidFill>
                    <a:srgbClr val="000000"/>
                  </a:solidFill>
                  <a:ea typeface="+mn-ea"/>
                  <a:cs typeface="Arial" panose="020B0604020202020204" pitchFamily="34" charset="0"/>
                </a:rPr>
                <a:t>Kitanski</a:t>
              </a:r>
              <a:r>
                <a:rPr lang="en-US" sz="5000" b="0" dirty="0">
                  <a:solidFill>
                    <a:srgbClr val="000000"/>
                  </a:solidFill>
                  <a:ea typeface="+mn-ea"/>
                  <a:cs typeface="Arial" panose="020B0604020202020204" pitchFamily="34" charset="0"/>
                </a:rPr>
                <a:t> and </a:t>
              </a:r>
              <a:r>
                <a:rPr lang="en-US" sz="5000" b="0" dirty="0" err="1">
                  <a:solidFill>
                    <a:srgbClr val="000000"/>
                  </a:solidFill>
                  <a:ea typeface="+mn-ea"/>
                  <a:cs typeface="Arial" panose="020B0604020202020204" pitchFamily="34" charset="0"/>
                </a:rPr>
                <a:t>Shaunak</a:t>
              </a:r>
              <a:r>
                <a:rPr lang="en-US" sz="5000" b="0" dirty="0">
                  <a:solidFill>
                    <a:srgbClr val="000000"/>
                  </a:solidFill>
                  <a:ea typeface="+mn-ea"/>
                  <a:cs typeface="Arial" panose="020B0604020202020204" pitchFamily="34" charset="0"/>
                </a:rPr>
                <a:t> </a:t>
              </a:r>
              <a:r>
                <a:rPr lang="en-US" sz="5000" b="0" dirty="0" err="1">
                  <a:solidFill>
                    <a:srgbClr val="000000"/>
                  </a:solidFill>
                  <a:ea typeface="+mn-ea"/>
                  <a:cs typeface="Arial" panose="020B0604020202020204" pitchFamily="34" charset="0"/>
                </a:rPr>
                <a:t>Kinare</a:t>
              </a:r>
              <a:r>
                <a:rPr lang="en-US" sz="5000" b="0" dirty="0">
                  <a:solidFill>
                    <a:srgbClr val="000000"/>
                  </a:solidFill>
                  <a:ea typeface="+mn-ea"/>
                  <a:cs typeface="Arial" panose="020B0604020202020204" pitchFamily="34" charset="0"/>
                </a:rPr>
                <a:t>, as well as the </a:t>
              </a:r>
              <a:r>
                <a:rPr lang="en-US" sz="5000" b="0" dirty="0" err="1">
                  <a:solidFill>
                    <a:srgbClr val="000000"/>
                  </a:solidFill>
                  <a:ea typeface="+mn-ea"/>
                  <a:cs typeface="Arial" panose="020B0604020202020204" pitchFamily="34" charset="0"/>
                </a:rPr>
                <a:t>Aresty</a:t>
              </a:r>
              <a:r>
                <a:rPr lang="en-US" sz="5000" b="0" dirty="0">
                  <a:solidFill>
                    <a:srgbClr val="000000"/>
                  </a:solidFill>
                  <a:ea typeface="+mn-ea"/>
                  <a:cs typeface="Arial" panose="020B0604020202020204" pitchFamily="34" charset="0"/>
                </a:rPr>
                <a:t> Research Center for providing the funding to make this research possible.</a:t>
              </a:r>
              <a:endParaRPr kumimoji="0" lang="en-US" sz="5000" b="0" i="0" u="none" strike="noStrike" kern="1200" cap="none" spc="0" normalizeH="0" baseline="-2500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6381</TotalTime>
  <Words>938</Words>
  <Application>Microsoft Office PowerPoint</Application>
  <PresentationFormat>Custom</PresentationFormat>
  <Paragraphs>38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Century Gothic</vt:lpstr>
      <vt:lpstr>Courier New</vt:lpstr>
      <vt:lpstr>Palatino Linotype</vt:lpstr>
      <vt:lpstr>Executive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syed shah</cp:lastModifiedBy>
  <cp:revision>202</cp:revision>
  <cp:lastPrinted>2013-08-04T02:58:23Z</cp:lastPrinted>
  <dcterms:created xsi:type="dcterms:W3CDTF">2011-10-21T15:46:33Z</dcterms:created>
  <dcterms:modified xsi:type="dcterms:W3CDTF">2023-07-21T16:50:32Z</dcterms:modified>
</cp:coreProperties>
</file>