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69" r:id="rId5"/>
    <p:sldId id="267" r:id="rId6"/>
    <p:sldId id="27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75BB"/>
    <a:srgbClr val="D7B56D"/>
    <a:srgbClr val="00A69C"/>
    <a:srgbClr val="EDC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4" d="100"/>
          <a:sy n="64" d="100"/>
        </p:scale>
        <p:origin x="533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Транзакции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472992346473108E-2"/>
          <c:y val="0.27004975614038124"/>
          <c:w val="0.88233546197796164"/>
          <c:h val="0.4875031089275098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Лист1!$A$2</c:f>
              <c:strCache>
                <c:ptCount val="1"/>
                <c:pt idx="0">
                  <c:v>Train Set</c:v>
                </c:pt>
              </c:strCache>
            </c:strRef>
          </c:tx>
          <c:spPr>
            <a:solidFill>
              <a:srgbClr val="00A69C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>
                        <a:solidFill>
                          <a:schemeClr val="bg1"/>
                        </a:solidFill>
                      </a:rPr>
                      <a:t>TRAIN</a:t>
                    </a:r>
                    <a:endParaRPr lang="en-US" dirty="0">
                      <a:solidFill>
                        <a:schemeClr val="bg1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8D15-4EB0-8300-F7EA1F3C1CC3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Лист1!$B$1</c:f>
              <c:strCache>
                <c:ptCount val="1"/>
                <c:pt idx="0">
                  <c:v> Транзакции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178050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15-4EB0-8300-F7EA1F3C1CC3}"/>
            </c:ext>
          </c:extLst>
        </c:ser>
        <c:ser>
          <c:idx val="1"/>
          <c:order val="1"/>
          <c:tx>
            <c:strRef>
              <c:f>Лист1!$A$3</c:f>
              <c:strCache>
                <c:ptCount val="1"/>
                <c:pt idx="0">
                  <c:v>Test Set</c:v>
                </c:pt>
              </c:strCache>
            </c:strRef>
          </c:tx>
          <c:spPr>
            <a:solidFill>
              <a:srgbClr val="EDC86A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TEST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8D15-4EB0-8300-F7EA1F3C1CC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Лист1!$B$1</c:f>
              <c:strCache>
                <c:ptCount val="1"/>
                <c:pt idx="0">
                  <c:v> Транзакции</c:v>
                </c:pt>
              </c:strCache>
            </c:strRef>
          </c:cat>
          <c:val>
            <c:numRef>
              <c:f>Лист1!$B$3</c:f>
              <c:numCache>
                <c:formatCode>General</c:formatCode>
                <c:ptCount val="1"/>
                <c:pt idx="0">
                  <c:v>44581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D15-4EB0-8300-F7EA1F3C1CC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32568703"/>
        <c:axId val="986765759"/>
      </c:barChart>
      <c:catAx>
        <c:axId val="113256870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86765759"/>
        <c:crosses val="autoZero"/>
        <c:auto val="1"/>
        <c:lblAlgn val="ctr"/>
        <c:lblOffset val="100"/>
        <c:noMultiLvlLbl val="0"/>
      </c:catAx>
      <c:valAx>
        <c:axId val="9867657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2568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EFE4-2841-4752-905F-5B93AE6FC981}" type="datetimeFigureOut">
              <a:rPr lang="en-GB" smtClean="0"/>
              <a:t>15/07/2018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5465-9C88-4FD5-B8A6-8F78F75FB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99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EFE4-2841-4752-905F-5B93AE6FC981}" type="datetimeFigureOut">
              <a:rPr lang="en-GB" smtClean="0"/>
              <a:t>15/07/2018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5465-9C88-4FD5-B8A6-8F78F75FB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22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EFE4-2841-4752-905F-5B93AE6FC981}" type="datetimeFigureOut">
              <a:rPr lang="en-GB" smtClean="0"/>
              <a:t>15/07/2018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5465-9C88-4FD5-B8A6-8F78F75FB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97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EFE4-2841-4752-905F-5B93AE6FC981}" type="datetimeFigureOut">
              <a:rPr lang="en-GB" smtClean="0"/>
              <a:t>15/07/2018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5465-9C88-4FD5-B8A6-8F78F75FB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3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EFE4-2841-4752-905F-5B93AE6FC981}" type="datetimeFigureOut">
              <a:rPr lang="en-GB" smtClean="0"/>
              <a:t>15/07/2018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5465-9C88-4FD5-B8A6-8F78F75FB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32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EFE4-2841-4752-905F-5B93AE6FC981}" type="datetimeFigureOut">
              <a:rPr lang="en-GB" smtClean="0"/>
              <a:t>15/07/2018</a:t>
            </a:fld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5465-9C88-4FD5-B8A6-8F78F75FB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66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EFE4-2841-4752-905F-5B93AE6FC981}" type="datetimeFigureOut">
              <a:rPr lang="en-GB" smtClean="0"/>
              <a:t>15/07/2018</a:t>
            </a:fld>
            <a:endParaRPr lang="en-GB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5465-9C88-4FD5-B8A6-8F78F75FB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07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EFE4-2841-4752-905F-5B93AE6FC981}" type="datetimeFigureOut">
              <a:rPr lang="en-GB" smtClean="0"/>
              <a:t>15/07/2018</a:t>
            </a:fld>
            <a:endParaRPr lang="en-GB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5465-9C88-4FD5-B8A6-8F78F75FB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54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EFE4-2841-4752-905F-5B93AE6FC981}" type="datetimeFigureOut">
              <a:rPr lang="en-GB" smtClean="0"/>
              <a:t>15/07/2018</a:t>
            </a:fld>
            <a:endParaRPr lang="en-GB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5465-9C88-4FD5-B8A6-8F78F75FB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46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EFE4-2841-4752-905F-5B93AE6FC981}" type="datetimeFigureOut">
              <a:rPr lang="en-GB" smtClean="0"/>
              <a:t>15/07/2018</a:t>
            </a:fld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5465-9C88-4FD5-B8A6-8F78F75FB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11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EFE4-2841-4752-905F-5B93AE6FC981}" type="datetimeFigureOut">
              <a:rPr lang="en-GB" smtClean="0"/>
              <a:t>15/07/2018</a:t>
            </a:fld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5465-9C88-4FD5-B8A6-8F78F75FB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52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5EFE4-2841-4752-905F-5B93AE6FC981}" type="datetimeFigureOut">
              <a:rPr lang="en-GB" smtClean="0"/>
              <a:t>15/07/2018</a:t>
            </a:fld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35465-9C88-4FD5-B8A6-8F78F75FB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33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B75BB"/>
            </a:gs>
            <a:gs pos="100000">
              <a:srgbClr val="00A69C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55457" y="1761207"/>
            <a:ext cx="11081084" cy="2387600"/>
          </a:xfrm>
        </p:spPr>
        <p:txBody>
          <a:bodyPr>
            <a:normAutofit/>
          </a:bodyPr>
          <a:lstStyle/>
          <a:p>
            <a:r>
              <a:rPr lang="ru-RU" sz="66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мы раскопали Клондайк</a:t>
            </a:r>
            <a:endParaRPr lang="en-GB" sz="6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3999" y="1764773"/>
            <a:ext cx="9144000" cy="861678"/>
          </a:xfrm>
        </p:spPr>
        <p:txBody>
          <a:bodyPr>
            <a:normAutofit/>
          </a:bodyPr>
          <a:lstStyle/>
          <a:p>
            <a:r>
              <a:rPr lang="be-BY" sz="4400" dirty="0" smtClean="0">
                <a:solidFill>
                  <a:schemeClr val="bg1"/>
                </a:solidFill>
              </a:rPr>
              <a:t>Команда </a:t>
            </a:r>
            <a:r>
              <a:rPr lang="en-GB" sz="4400" dirty="0" smtClean="0">
                <a:solidFill>
                  <a:schemeClr val="bg1"/>
                </a:solidFill>
              </a:rPr>
              <a:t>  </a:t>
            </a:r>
            <a:r>
              <a:rPr 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Relax. Joy. Pleasure</a:t>
            </a:r>
            <a:endParaRPr lang="en-GB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k Free" panose="03080402000500000000" pitchFamily="66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rcRect l="516" t="30000" r="530" b="35185"/>
          <a:stretch/>
        </p:blipFill>
        <p:spPr>
          <a:xfrm>
            <a:off x="3848555" y="238851"/>
            <a:ext cx="3826042" cy="757184"/>
          </a:xfrm>
          <a:prstGeom prst="rect">
            <a:avLst/>
          </a:prstGeom>
          <a:blipFill dpi="0" rotWithShape="1">
            <a:blip r:embed="rId3">
              <a:alphaModFix amt="0"/>
              <a:biLevel thresh="25000"/>
            </a:blip>
            <a:srcRect/>
            <a:stretch>
              <a:fillRect/>
            </a:stretch>
          </a:blipFill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851" y="5149516"/>
            <a:ext cx="3587451" cy="77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59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16" t="30000" r="530" b="35185"/>
          <a:stretch/>
        </p:blipFill>
        <p:spPr>
          <a:xfrm>
            <a:off x="9940088" y="6205379"/>
            <a:ext cx="1905780" cy="37715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26" y="5961707"/>
            <a:ext cx="3985745" cy="86449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75580" y="6163125"/>
            <a:ext cx="278473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b="1" dirty="0" smtClean="0">
                <a:ln w="22225">
                  <a:solidFill>
                    <a:srgbClr val="D7B56D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nk Free" panose="03080402000500000000" pitchFamily="66" charset="0"/>
              </a:rPr>
              <a:t>Relax. Joy. Pleasure</a:t>
            </a:r>
            <a:endParaRPr lang="en-GB" sz="2400" b="1" dirty="0">
              <a:ln w="22225">
                <a:solidFill>
                  <a:srgbClr val="D7B56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nk Free" panose="03080402000500000000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3926" y="365125"/>
            <a:ext cx="11111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rgbClr val="00A69C"/>
                </a:solidFill>
              </a:rPr>
              <a:t>Задача А. Разобрать на атомы - собрать в кластеры </a:t>
            </a:r>
            <a:endParaRPr lang="en-GB" sz="3600" dirty="0">
              <a:solidFill>
                <a:srgbClr val="00A69C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38197" y="4120875"/>
            <a:ext cx="3962400" cy="1840832"/>
          </a:xfrm>
          <a:prstGeom prst="rect">
            <a:avLst/>
          </a:prstGeom>
          <a:solidFill>
            <a:srgbClr val="1B75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/>
              <a:t>Данные о транзакциях</a:t>
            </a:r>
            <a:endParaRPr lang="en-GB" sz="40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7391400" y="4120875"/>
            <a:ext cx="3962400" cy="1840832"/>
          </a:xfrm>
          <a:prstGeom prst="rect">
            <a:avLst/>
          </a:prstGeom>
          <a:solidFill>
            <a:srgbClr val="00A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/>
              <a:t>Данные о </a:t>
            </a:r>
            <a:r>
              <a:rPr lang="ru-RU" sz="4000" dirty="0"/>
              <a:t>к</a:t>
            </a:r>
            <a:r>
              <a:rPr lang="ru-RU" sz="4000" dirty="0" smtClean="0"/>
              <a:t>лиентах</a:t>
            </a:r>
            <a:endParaRPr lang="en-GB" sz="4000" dirty="0"/>
          </a:p>
        </p:txBody>
      </p:sp>
      <p:sp>
        <p:nvSpPr>
          <p:cNvPr id="16" name="Стрелка вправо 15"/>
          <p:cNvSpPr/>
          <p:nvPr/>
        </p:nvSpPr>
        <p:spPr>
          <a:xfrm>
            <a:off x="5362072" y="4716438"/>
            <a:ext cx="1467852" cy="649706"/>
          </a:xfrm>
          <a:prstGeom prst="rightArrow">
            <a:avLst/>
          </a:prstGeom>
          <a:solidFill>
            <a:srgbClr val="D7B5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16" y="1461372"/>
            <a:ext cx="3793961" cy="1980271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09" b="22216"/>
          <a:stretch/>
        </p:blipFill>
        <p:spPr>
          <a:xfrm>
            <a:off x="7687998" y="1467279"/>
            <a:ext cx="3369203" cy="1980271"/>
          </a:xfrm>
          <a:prstGeom prst="rect">
            <a:avLst/>
          </a:prstGeom>
        </p:spPr>
      </p:pic>
      <p:sp>
        <p:nvSpPr>
          <p:cNvPr id="21" name="Стрелка вправо 20"/>
          <p:cNvSpPr/>
          <p:nvPr/>
        </p:nvSpPr>
        <p:spPr>
          <a:xfrm>
            <a:off x="5468261" y="2126654"/>
            <a:ext cx="1467852" cy="649706"/>
          </a:xfrm>
          <a:prstGeom prst="rightArrow">
            <a:avLst/>
          </a:prstGeom>
          <a:solidFill>
            <a:srgbClr val="D7B5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427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16" t="30000" r="530" b="35185"/>
          <a:stretch/>
        </p:blipFill>
        <p:spPr>
          <a:xfrm>
            <a:off x="9940088" y="6205379"/>
            <a:ext cx="1905780" cy="37715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26" y="5961707"/>
            <a:ext cx="3985745" cy="86449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75580" y="6163125"/>
            <a:ext cx="278473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b="1" dirty="0" smtClean="0">
                <a:ln w="22225">
                  <a:solidFill>
                    <a:srgbClr val="D7B56D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nk Free" panose="03080402000500000000" pitchFamily="66" charset="0"/>
              </a:rPr>
              <a:t>Relax. Joy. Pleasure</a:t>
            </a:r>
            <a:endParaRPr lang="en-GB" sz="2400" b="1" dirty="0">
              <a:ln w="22225">
                <a:solidFill>
                  <a:srgbClr val="D7B56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nk Free" panose="03080402000500000000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3926" y="365125"/>
            <a:ext cx="336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rgbClr val="00A69C"/>
                </a:solidFill>
              </a:rPr>
              <a:t>Задача А. Иерархический классификатор категорий товаров</a:t>
            </a:r>
            <a:endParaRPr lang="en-GB" sz="3600" dirty="0">
              <a:solidFill>
                <a:srgbClr val="00A69C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24" t="20607" r="22249" b="17693"/>
          <a:stretch/>
        </p:blipFill>
        <p:spPr>
          <a:xfrm>
            <a:off x="4656770" y="268107"/>
            <a:ext cx="7074020" cy="589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35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16" t="30000" r="530" b="35185"/>
          <a:stretch/>
        </p:blipFill>
        <p:spPr>
          <a:xfrm>
            <a:off x="9940088" y="6205379"/>
            <a:ext cx="1905780" cy="37715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26" y="5961707"/>
            <a:ext cx="3985745" cy="86449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75580" y="6163125"/>
            <a:ext cx="278473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b="1" dirty="0" smtClean="0">
                <a:ln w="22225">
                  <a:solidFill>
                    <a:srgbClr val="D7B56D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nk Free" panose="03080402000500000000" pitchFamily="66" charset="0"/>
              </a:rPr>
              <a:t>Relax. Joy. Pleasure</a:t>
            </a:r>
            <a:endParaRPr lang="en-GB" sz="2400" b="1" dirty="0">
              <a:ln w="22225">
                <a:solidFill>
                  <a:srgbClr val="D7B56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nk Free" panose="03080402000500000000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67948" y="387847"/>
            <a:ext cx="10929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A69C"/>
                </a:solidFill>
              </a:rPr>
              <a:t>Correspondence table -&gt; Association group </a:t>
            </a:r>
            <a:endParaRPr lang="en-GB" sz="3600" dirty="0">
              <a:solidFill>
                <a:srgbClr val="00A69C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1" t="19355" r="20596"/>
          <a:stretch/>
        </p:blipFill>
        <p:spPr>
          <a:xfrm>
            <a:off x="6403856" y="1123081"/>
            <a:ext cx="5442012" cy="504004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2" y="1027906"/>
            <a:ext cx="5963266" cy="453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73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16" t="30000" r="530" b="35185"/>
          <a:stretch/>
        </p:blipFill>
        <p:spPr>
          <a:xfrm>
            <a:off x="9940088" y="6205379"/>
            <a:ext cx="1905780" cy="37715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26" y="5961707"/>
            <a:ext cx="3985745" cy="86449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75580" y="6163125"/>
            <a:ext cx="278473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b="1" dirty="0" smtClean="0">
                <a:ln w="22225">
                  <a:solidFill>
                    <a:srgbClr val="D7B56D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nk Free" panose="03080402000500000000" pitchFamily="66" charset="0"/>
              </a:rPr>
              <a:t>Relax. Joy. Pleasure</a:t>
            </a:r>
            <a:endParaRPr lang="en-GB" sz="2400" b="1" dirty="0">
              <a:ln w="22225">
                <a:solidFill>
                  <a:srgbClr val="D7B56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nk Free" panose="03080402000500000000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3926" y="365125"/>
            <a:ext cx="7182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rgbClr val="00A69C"/>
                </a:solidFill>
              </a:rPr>
              <a:t>Задача А. Клондайк?</a:t>
            </a:r>
            <a:endParaRPr lang="en-GB" sz="3600" dirty="0">
              <a:solidFill>
                <a:srgbClr val="00A69C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04"/>
          <a:stretch/>
        </p:blipFill>
        <p:spPr>
          <a:xfrm>
            <a:off x="4474764" y="1027906"/>
            <a:ext cx="4548022" cy="458475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57" t="26131" r="-571" b="31984"/>
          <a:stretch/>
        </p:blipFill>
        <p:spPr>
          <a:xfrm>
            <a:off x="8926533" y="1530915"/>
            <a:ext cx="2563794" cy="357873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33926" y="1530915"/>
            <a:ext cx="28837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1B75BB"/>
                </a:solidFill>
              </a:rPr>
              <a:t>2395 пользователей,</a:t>
            </a:r>
          </a:p>
          <a:p>
            <a:r>
              <a:rPr lang="ru-RU" sz="3200" dirty="0" smtClean="0">
                <a:solidFill>
                  <a:srgbClr val="1B75BB"/>
                </a:solidFill>
              </a:rPr>
              <a:t>у которых есть только одна карточка, и она в иностранной валюте</a:t>
            </a:r>
            <a:endParaRPr lang="en-GB" sz="3200" dirty="0">
              <a:solidFill>
                <a:srgbClr val="1B75BB"/>
              </a:solidFill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830" y="2935705"/>
            <a:ext cx="1323689" cy="115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27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8" t="18513" r="6610" b="15253"/>
          <a:stretch/>
        </p:blipFill>
        <p:spPr>
          <a:xfrm>
            <a:off x="5523423" y="1756748"/>
            <a:ext cx="6322445" cy="3696361"/>
          </a:xfr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16" t="30000" r="530" b="35185"/>
          <a:stretch/>
        </p:blipFill>
        <p:spPr>
          <a:xfrm>
            <a:off x="9940088" y="6205379"/>
            <a:ext cx="1905780" cy="37715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26" y="5961707"/>
            <a:ext cx="3985745" cy="86449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75580" y="6163125"/>
            <a:ext cx="278473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b="1" dirty="0" smtClean="0">
                <a:ln w="22225">
                  <a:solidFill>
                    <a:srgbClr val="D7B56D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nk Free" panose="03080402000500000000" pitchFamily="66" charset="0"/>
              </a:rPr>
              <a:t>Relax. Joy. Pleasure</a:t>
            </a:r>
            <a:endParaRPr lang="en-GB" sz="2400" b="1" dirty="0">
              <a:ln w="22225">
                <a:solidFill>
                  <a:srgbClr val="D7B56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nk Free" panose="03080402000500000000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94775" y="4049824"/>
            <a:ext cx="286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1B75BB"/>
                </a:solidFill>
                <a:latin typeface="+mj-lt"/>
              </a:rPr>
              <a:t>AUC=0.9167915</a:t>
            </a:r>
            <a:endParaRPr lang="en-GB" sz="3200" b="1" dirty="0">
              <a:solidFill>
                <a:srgbClr val="1B75BB"/>
              </a:solidFill>
              <a:latin typeface="+mj-lt"/>
            </a:endParaRPr>
          </a:p>
        </p:txBody>
      </p:sp>
      <p:pic>
        <p:nvPicPr>
          <p:cNvPr id="9" name="Объект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" t="28638" r="95056" b="33196"/>
          <a:stretch/>
        </p:blipFill>
        <p:spPr>
          <a:xfrm>
            <a:off x="5124809" y="2503881"/>
            <a:ext cx="398614" cy="2166818"/>
          </a:xfrm>
          <a:prstGeom prst="rect">
            <a:avLst/>
          </a:prstGeom>
        </p:spPr>
      </p:pic>
      <p:pic>
        <p:nvPicPr>
          <p:cNvPr id="10" name="Объект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0" t="88228" r="33350" b="4030"/>
          <a:stretch/>
        </p:blipFill>
        <p:spPr>
          <a:xfrm>
            <a:off x="8026759" y="5453109"/>
            <a:ext cx="2202393" cy="4425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3926" y="365125"/>
            <a:ext cx="7182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rgbClr val="00A69C"/>
                </a:solidFill>
              </a:rPr>
              <a:t>Задача Б. Кто бежит с корабля?  </a:t>
            </a:r>
            <a:endParaRPr lang="en-GB" sz="3600" dirty="0">
              <a:solidFill>
                <a:srgbClr val="00A69C"/>
              </a:solidFill>
            </a:endParaRPr>
          </a:p>
        </p:txBody>
      </p:sp>
      <p:pic>
        <p:nvPicPr>
          <p:cNvPr id="13" name="Объект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81" t="4647" r="36263" b="83695"/>
          <a:stretch/>
        </p:blipFill>
        <p:spPr>
          <a:xfrm>
            <a:off x="8315825" y="1119491"/>
            <a:ext cx="1624263" cy="61361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06302" y="1224728"/>
            <a:ext cx="3910263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1B75BB"/>
                </a:solidFill>
              </a:rPr>
              <a:t>Алгоритм: </a:t>
            </a:r>
            <a:endParaRPr lang="ru-RU" sz="2400" dirty="0">
              <a:solidFill>
                <a:srgbClr val="1B75BB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1B75BB"/>
                </a:solidFill>
              </a:rPr>
              <a:t>Период: </a:t>
            </a:r>
            <a:endParaRPr lang="en-US" sz="2400" dirty="0" smtClean="0">
              <a:solidFill>
                <a:srgbClr val="1B75BB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1B75BB"/>
                </a:solidFill>
              </a:rPr>
              <a:t> </a:t>
            </a:r>
            <a:r>
              <a:rPr lang="en-US" sz="2400" dirty="0" smtClean="0">
                <a:solidFill>
                  <a:srgbClr val="1B75BB"/>
                </a:solidFill>
              </a:rPr>
              <a:t>   </a:t>
            </a:r>
            <a:r>
              <a:rPr lang="ru-RU" sz="2000" dirty="0" smtClean="0"/>
              <a:t>01.02.2018 – 31.05.2018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1B75BB"/>
                </a:solidFill>
              </a:rPr>
              <a:t>Количество признаков: </a:t>
            </a:r>
            <a:r>
              <a:rPr lang="ru-RU" sz="2000" dirty="0" smtClean="0"/>
              <a:t>22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1B75B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1B75BB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77509"/>
              </p:ext>
            </p:extLst>
          </p:nvPr>
        </p:nvGraphicFramePr>
        <p:xfrm>
          <a:off x="1016552" y="3067853"/>
          <a:ext cx="3591543" cy="1378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99">
                  <a:extLst>
                    <a:ext uri="{9D8B030D-6E8A-4147-A177-3AD203B41FA5}">
                      <a16:colId xmlns:a16="http://schemas.microsoft.com/office/drawing/2014/main" val="3944203658"/>
                    </a:ext>
                  </a:extLst>
                </a:gridCol>
                <a:gridCol w="956569">
                  <a:extLst>
                    <a:ext uri="{9D8B030D-6E8A-4147-A177-3AD203B41FA5}">
                      <a16:colId xmlns:a16="http://schemas.microsoft.com/office/drawing/2014/main" val="4030235614"/>
                    </a:ext>
                  </a:extLst>
                </a:gridCol>
                <a:gridCol w="942075">
                  <a:extLst>
                    <a:ext uri="{9D8B030D-6E8A-4147-A177-3AD203B41FA5}">
                      <a16:colId xmlns:a16="http://schemas.microsoft.com/office/drawing/2014/main" val="376655028"/>
                    </a:ext>
                  </a:extLst>
                </a:gridCol>
              </a:tblGrid>
              <a:tr h="459422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Clients: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Left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Right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60685"/>
                  </a:ext>
                </a:extLst>
              </a:tr>
              <a:tr h="45942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Train set: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2912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2912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544422"/>
                  </a:ext>
                </a:extLst>
              </a:tr>
              <a:tr h="45942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Test set: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582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582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002196"/>
                  </a:ext>
                </a:extLst>
              </a:tr>
            </a:tbl>
          </a:graphicData>
        </a:graphic>
      </p:graphicFrame>
      <p:graphicFrame>
        <p:nvGraphicFramePr>
          <p:cNvPr id="18" name="Диаграмма 17"/>
          <p:cNvGraphicFramePr/>
          <p:nvPr>
            <p:extLst>
              <p:ext uri="{D42A27DB-BD31-4B8C-83A1-F6EECF244321}">
                <p14:modId xmlns:p14="http://schemas.microsoft.com/office/powerpoint/2010/main" val="2641499404"/>
              </p:ext>
            </p:extLst>
          </p:nvPr>
        </p:nvGraphicFramePr>
        <p:xfrm>
          <a:off x="716959" y="4446119"/>
          <a:ext cx="4607157" cy="1503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41"/>
          <a:stretch/>
        </p:blipFill>
        <p:spPr>
          <a:xfrm>
            <a:off x="2690039" y="1266988"/>
            <a:ext cx="1413087" cy="31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67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105985"/>
            <a:ext cx="9144000" cy="861678"/>
          </a:xfrm>
          <a:noFill/>
        </p:spPr>
        <p:txBody>
          <a:bodyPr>
            <a:normAutofit fontScale="62500" lnSpcReduction="20000"/>
          </a:bodyPr>
          <a:lstStyle/>
          <a:p>
            <a:r>
              <a:rPr lang="be-BY" sz="4400" dirty="0" smtClean="0">
                <a:solidFill>
                  <a:srgbClr val="00A69C"/>
                </a:solidFill>
              </a:rPr>
              <a:t>Команда </a:t>
            </a:r>
            <a:r>
              <a:rPr lang="en-GB" sz="4400" dirty="0" smtClean="0">
                <a:solidFill>
                  <a:srgbClr val="00A69C"/>
                </a:solidFill>
              </a:rPr>
              <a:t>  </a:t>
            </a:r>
            <a:r>
              <a:rPr lang="en-US" sz="4400" dirty="0" smtClean="0">
                <a:solidFill>
                  <a:srgbClr val="00A69C"/>
                </a:solidFill>
                <a:latin typeface="Ink Free" panose="03080402000500000000" pitchFamily="66" charset="0"/>
              </a:rPr>
              <a:t>Relax. Joy. Pleasure</a:t>
            </a:r>
            <a:endParaRPr lang="ru-RU" sz="4400" dirty="0" smtClean="0">
              <a:solidFill>
                <a:srgbClr val="00A69C"/>
              </a:solidFill>
              <a:latin typeface="Ink Free" panose="03080402000500000000" pitchFamily="66" charset="0"/>
            </a:endParaRPr>
          </a:p>
          <a:p>
            <a:r>
              <a:rPr lang="ru-RU" sz="4400" dirty="0" smtClean="0">
                <a:solidFill>
                  <a:srgbClr val="00A69C"/>
                </a:solidFill>
                <a:latin typeface="Ink Free" panose="03080402000500000000" pitchFamily="66" charset="0"/>
              </a:rPr>
              <a:t>Заявка на успех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16" t="30000" r="530" b="35185"/>
          <a:stretch/>
        </p:blipFill>
        <p:spPr>
          <a:xfrm>
            <a:off x="3400008" y="514010"/>
            <a:ext cx="4987834" cy="987106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stretch>
              <a:fillRect/>
            </a:stretch>
          </a:blipFill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2" y="316209"/>
            <a:ext cx="9705975" cy="6105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0734" y="503521"/>
            <a:ext cx="460809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22225">
                  <a:solidFill>
                    <a:srgbClr val="D7B56D"/>
                  </a:solidFill>
                  <a:prstDash val="solid"/>
                </a:ln>
                <a:solidFill>
                  <a:srgbClr val="EDC86A"/>
                </a:solidFill>
                <a:latin typeface="Ink Free" panose="03080402000500000000" pitchFamily="66" charset="0"/>
              </a:rPr>
              <a:t>Relax. Joy. Pleasure </a:t>
            </a:r>
            <a:endParaRPr lang="en-GB" sz="3600" b="1" dirty="0">
              <a:ln w="22225">
                <a:solidFill>
                  <a:srgbClr val="D7B56D"/>
                </a:solidFill>
                <a:prstDash val="solid"/>
              </a:ln>
              <a:solidFill>
                <a:srgbClr val="EDC86A"/>
              </a:solidFill>
              <a:latin typeface="Ink Free" panose="03080402000500000000" pitchFamily="66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D4D4D4"/>
              </a:clrFrom>
              <a:clrTo>
                <a:srgbClr val="D4D4D4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7000"/>
          <a:stretch/>
        </p:blipFill>
        <p:spPr>
          <a:xfrm>
            <a:off x="8703758" y="249613"/>
            <a:ext cx="757990" cy="12031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30946" y="2494300"/>
            <a:ext cx="7599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 smtClean="0">
                <a:gradFill flip="none" rotWithShape="1">
                  <a:gsLst>
                    <a:gs pos="0">
                      <a:srgbClr val="1B75BB"/>
                    </a:gs>
                    <a:gs pos="100000">
                      <a:srgbClr val="00A69C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Задавайте вопросы</a:t>
            </a:r>
            <a:endParaRPr lang="en-GB" sz="6000" b="1" dirty="0">
              <a:gradFill flip="none" rotWithShape="1">
                <a:gsLst>
                  <a:gs pos="0">
                    <a:srgbClr val="1B75BB"/>
                  </a:gs>
                  <a:gs pos="100000">
                    <a:srgbClr val="00A69C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8677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Words>142</Words>
  <Application>Microsoft Office PowerPoint</Application>
  <PresentationFormat>Широкоэкранный</PresentationFormat>
  <Paragraphs>43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Ink Free</vt:lpstr>
      <vt:lpstr>Тема Office</vt:lpstr>
      <vt:lpstr>Как мы раскопали Клондайк</vt:lpstr>
      <vt:lpstr> </vt:lpstr>
      <vt:lpstr> </vt:lpstr>
      <vt:lpstr> </vt:lpstr>
      <vt:lpstr> </vt:lpstr>
      <vt:lpstr> 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Ксения Сувалава</dc:creator>
  <cp:lastModifiedBy>Ксения Сувалава</cp:lastModifiedBy>
  <cp:revision>44</cp:revision>
  <dcterms:created xsi:type="dcterms:W3CDTF">2018-07-15T08:01:19Z</dcterms:created>
  <dcterms:modified xsi:type="dcterms:W3CDTF">2018-07-15T12:59:58Z</dcterms:modified>
</cp:coreProperties>
</file>