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E7FAE6-EC69-4DAF-97A5-058867A4B4E3}">
  <a:tblStyle styleId="{7FE7FAE6-EC69-4DAF-97A5-058867A4B4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29e9f3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44" name="Google Shape;144;g2829e9f34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601d9077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51" name="Google Shape;151;g29601d9077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601d907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58" name="Google Shape;158;g29601d9077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601d907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65" name="Google Shape;165;g29601d9077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627cd65a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72" name="Google Shape;172;g29627cd65ae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627cd65a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87" name="Google Shape;187;g29627cd65ae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601d907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94" name="Google Shape;194;g29601d9077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601d9077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p>
        </p:txBody>
      </p:sp>
      <p:sp>
        <p:nvSpPr>
          <p:cNvPr id="201" name="Google Shape;201;g29601d9077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601d907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10" name="Google Shape;210;g29601d9077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601d9077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21" name="Google Shape;221;g29601d9077f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b="1" lang="en-US" sz="1200">
                <a:solidFill>
                  <a:srgbClr val="222222"/>
                </a:solidFill>
                <a:highlight>
                  <a:srgbClr val="FFFFFF"/>
                </a:highlight>
              </a:rPr>
              <a:t>Does covid affect post trends from mental illness related subreddits?</a:t>
            </a:r>
            <a:endParaRPr b="1" sz="1200">
              <a:solidFill>
                <a:srgbClr val="222222"/>
              </a:solidFill>
            </a:endParaRPr>
          </a:p>
          <a:p>
            <a:pPr indent="-311150" lvl="0" marL="457200" rtl="0" algn="l">
              <a:lnSpc>
                <a:spcPct val="115000"/>
              </a:lnSpc>
              <a:spcBef>
                <a:spcPts val="0"/>
              </a:spcBef>
              <a:spcAft>
                <a:spcPts val="0"/>
              </a:spcAft>
              <a:buClr>
                <a:schemeClr val="dk1"/>
              </a:buClr>
              <a:buSzPts val="1300"/>
              <a:buChar char="●"/>
            </a:pPr>
            <a:r>
              <a:rPr b="1" lang="en-US" sz="1200">
                <a:solidFill>
                  <a:srgbClr val="222222"/>
                </a:solidFill>
                <a:highlight>
                  <a:srgbClr val="FFFFFF"/>
                </a:highlight>
              </a:rPr>
              <a:t>Mental health-related subreddits exhibit a shift in post trends as well as the number of engagements based on post texts, number of comments and upvote ratios, between periods pre-covid, mid-covid, and post-covid</a:t>
            </a:r>
            <a:endParaRPr sz="1300"/>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51fc3c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451fc3c1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23fc419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BDC1C6"/>
                </a:solidFill>
                <a:highlight>
                  <a:srgbClr val="202124"/>
                </a:highlight>
                <a:latin typeface="Roboto"/>
                <a:ea typeface="Roboto"/>
                <a:cs typeface="Roboto"/>
                <a:sym typeface="Roboto"/>
              </a:rPr>
              <a:t>Schizophrenia</a:t>
            </a:r>
            <a:endParaRPr sz="1500">
              <a:solidFill>
                <a:srgbClr val="E2EEFF"/>
              </a:solidFill>
              <a:highlight>
                <a:schemeClr val="dk1"/>
              </a:highlight>
              <a:latin typeface="Roboto"/>
              <a:ea typeface="Roboto"/>
              <a:cs typeface="Roboto"/>
              <a:sym typeface="Roboto"/>
            </a:endParaRPr>
          </a:p>
        </p:txBody>
      </p:sp>
      <p:sp>
        <p:nvSpPr>
          <p:cNvPr id="81" name="Google Shape;81;g2823fc4194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65fcc3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BDC1C6"/>
                </a:solidFill>
                <a:highlight>
                  <a:srgbClr val="202124"/>
                </a:highlight>
                <a:latin typeface="Roboto"/>
                <a:ea typeface="Roboto"/>
                <a:cs typeface="Roboto"/>
                <a:sym typeface="Roboto"/>
              </a:rPr>
              <a:t>Schizophrenia</a:t>
            </a:r>
            <a:endParaRPr sz="1500">
              <a:solidFill>
                <a:srgbClr val="E2EEFF"/>
              </a:solidFill>
              <a:highlight>
                <a:schemeClr val="dk1"/>
              </a:highlight>
              <a:latin typeface="Roboto"/>
              <a:ea typeface="Roboto"/>
              <a:cs typeface="Roboto"/>
              <a:sym typeface="Roboto"/>
            </a:endParaRPr>
          </a:p>
        </p:txBody>
      </p:sp>
      <p:sp>
        <p:nvSpPr>
          <p:cNvPr id="88" name="Google Shape;88;g2965fcc383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23fc41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222"/>
              </a:buClr>
              <a:buSzPts val="1300"/>
              <a:buChar char="●"/>
            </a:pPr>
            <a:r>
              <a:rPr lang="en-US" sz="1350">
                <a:solidFill>
                  <a:srgbClr val="222222"/>
                </a:solidFill>
                <a:latin typeface="Roboto"/>
                <a:ea typeface="Roboto"/>
                <a:cs typeface="Roboto"/>
                <a:sym typeface="Roboto"/>
              </a:rPr>
              <a:t>The pandemic has introduced various stressors and uncertainties, such as health concerns, economic instability, social isolation, and disruptions to daily routines. These stressors can contribute to increased levels of anxiety, fear, and emotional distress among individuals.</a:t>
            </a:r>
            <a:endParaRPr sz="1350">
              <a:solidFill>
                <a:srgbClr val="222222"/>
              </a:solidFill>
              <a:latin typeface="Roboto"/>
              <a:ea typeface="Roboto"/>
              <a:cs typeface="Roboto"/>
              <a:sym typeface="Roboto"/>
            </a:endParaRPr>
          </a:p>
          <a:p>
            <a:pPr indent="-314325" lvl="0" marL="457200" rtl="0" algn="l">
              <a:lnSpc>
                <a:spcPct val="115000"/>
              </a:lnSpc>
              <a:spcBef>
                <a:spcPts val="0"/>
              </a:spcBef>
              <a:spcAft>
                <a:spcPts val="0"/>
              </a:spcAft>
              <a:buClr>
                <a:srgbClr val="222222"/>
              </a:buClr>
              <a:buSzPts val="1350"/>
              <a:buFont typeface="Roboto"/>
              <a:buChar char="●"/>
            </a:pPr>
            <a:r>
              <a:rPr lang="en-US" sz="1350">
                <a:solidFill>
                  <a:srgbClr val="222222"/>
                </a:solidFill>
                <a:latin typeface="Roboto"/>
                <a:ea typeface="Roboto"/>
                <a:cs typeface="Roboto"/>
                <a:sym typeface="Roboto"/>
              </a:rPr>
              <a:t>Subreddits dedicated to mental health-related topics provide online platforms for individuals to seek information, share experiences, and seek support from others facing similar challenges. These communities often serve as safe spaces for individuals to express their thoughts, emotions, and concerns related to mental health.</a:t>
            </a:r>
            <a:endParaRPr sz="1350">
              <a:solidFill>
                <a:srgbClr val="222222"/>
              </a:solidFill>
              <a:latin typeface="Roboto"/>
              <a:ea typeface="Roboto"/>
              <a:cs typeface="Roboto"/>
              <a:sym typeface="Roboto"/>
            </a:endParaRPr>
          </a:p>
        </p:txBody>
      </p:sp>
      <p:sp>
        <p:nvSpPr>
          <p:cNvPr id="98" name="Google Shape;98;g2823fc419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627cd65a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05" name="Google Shape;105;g29627cd65ae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601d90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a:t>
            </a:r>
            <a:r>
              <a:rPr lang="en-US" sz="1300"/>
              <a:t> limited to 1000 posts to scrap so we decide to use top posts which is already on trending</a:t>
            </a:r>
            <a:endParaRPr sz="1300"/>
          </a:p>
        </p:txBody>
      </p:sp>
      <p:sp>
        <p:nvSpPr>
          <p:cNvPr id="113" name="Google Shape;113;g29601d907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65fcc38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 limited to 1000 posts to scrap so we decide to use top posts which is already on trending</a:t>
            </a:r>
            <a:endParaRPr sz="1300"/>
          </a:p>
        </p:txBody>
      </p:sp>
      <p:sp>
        <p:nvSpPr>
          <p:cNvPr id="123" name="Google Shape;123;g2965fcc383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601d9077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300"/>
          </a:p>
        </p:txBody>
      </p:sp>
      <p:sp>
        <p:nvSpPr>
          <p:cNvPr id="133" name="Google Shape;133;g29601d9077f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585234"/>
            <a:ext cx="5783400" cy="194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4065933"/>
            <a:ext cx="5783400" cy="121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536600"/>
            <a:ext cx="83682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3892600"/>
            <a:ext cx="83682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1561630" y="141112"/>
            <a:ext cx="7407300" cy="9408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61" name="Google Shape;61;p13"/>
          <p:cNvSpPr txBox="1"/>
          <p:nvPr>
            <p:ph idx="1" type="body"/>
          </p:nvPr>
        </p:nvSpPr>
        <p:spPr>
          <a:xfrm>
            <a:off x="457200" y="1472037"/>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62" name="Google Shape;62;p1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rmAutofit lnSpcReduction="10000"/>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2353267"/>
            <a:ext cx="8222100" cy="120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986432"/>
            <a:ext cx="8368200" cy="410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2125367"/>
            <a:ext cx="2808000" cy="3574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612100"/>
            <a:ext cx="4045200" cy="2008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345950" y="1661425"/>
            <a:ext cx="6452100" cy="19431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lt1"/>
              </a:buClr>
              <a:buSzPts val="3600"/>
              <a:buFont typeface="Arial"/>
              <a:buNone/>
            </a:pPr>
            <a:r>
              <a:rPr b="1" lang="en-US" sz="4200"/>
              <a:t>Internal Validity</a:t>
            </a:r>
            <a:endParaRPr b="1" sz="4600"/>
          </a:p>
        </p:txBody>
      </p:sp>
      <p:sp>
        <p:nvSpPr>
          <p:cNvPr id="70" name="Google Shape;70;p14"/>
          <p:cNvSpPr txBox="1"/>
          <p:nvPr>
            <p:ph idx="1" type="subTitle"/>
          </p:nvPr>
        </p:nvSpPr>
        <p:spPr>
          <a:xfrm>
            <a:off x="1680302" y="3913533"/>
            <a:ext cx="5783400" cy="121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Anh Nguyen, Hanna Song</a:t>
            </a:r>
            <a:endParaRPr/>
          </a:p>
        </p:txBody>
      </p:sp>
      <p:pic>
        <p:nvPicPr>
          <p:cNvPr id="71" name="Google Shape;71;p14"/>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300">
                <a:solidFill>
                  <a:schemeClr val="dk1"/>
                </a:solidFill>
              </a:rPr>
              <a:t>Threats to Internal V</a:t>
            </a:r>
            <a:r>
              <a:rPr b="1" lang="en-US" sz="4300">
                <a:solidFill>
                  <a:schemeClr val="dk1"/>
                </a:solidFill>
              </a:rPr>
              <a:t>alidity</a:t>
            </a:r>
            <a:endParaRPr b="1" sz="4300">
              <a:solidFill>
                <a:schemeClr val="dk1"/>
              </a:solidFill>
            </a:endParaRPr>
          </a:p>
        </p:txBody>
      </p:sp>
      <p:pic>
        <p:nvPicPr>
          <p:cNvPr id="147" name="Google Shape;147;p23"/>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48" name="Google Shape;148;p23"/>
          <p:cNvGraphicFramePr/>
          <p:nvPr/>
        </p:nvGraphicFramePr>
        <p:xfrm>
          <a:off x="489100" y="1863600"/>
          <a:ext cx="3000000" cy="3000000"/>
        </p:xfrm>
        <a:graphic>
          <a:graphicData uri="http://schemas.openxmlformats.org/drawingml/2006/table">
            <a:tbl>
              <a:tblPr>
                <a:noFill/>
                <a:tableStyleId>{7FE7FAE6-EC69-4DAF-97A5-058867A4B4E3}</a:tableStyleId>
              </a:tblPr>
              <a:tblGrid>
                <a:gridCol w="4226650"/>
                <a:gridCol w="4226650"/>
              </a:tblGrid>
              <a:tr h="595475">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Threats to Internal Validity</a:t>
                      </a:r>
                      <a:endParaRPr b="1" sz="24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or not</a:t>
                      </a:r>
                      <a:endParaRPr b="1" sz="2400">
                        <a:solidFill>
                          <a:schemeClr val="dk1"/>
                        </a:solidFill>
                        <a:latin typeface="Calibri"/>
                        <a:ea typeface="Calibri"/>
                        <a:cs typeface="Calibri"/>
                        <a:sym typeface="Calibri"/>
                      </a:endParaRPr>
                    </a:p>
                  </a:txBody>
                  <a:tcPr marT="91425" marB="91425" marR="91425" marL="91425"/>
                </a:tc>
              </a:tr>
              <a:tr h="18800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History Confound</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Personal situations, historical events, societal changes, or policy shifts </a:t>
                      </a:r>
                      <a:r>
                        <a:rPr lang="en-US" sz="2300">
                          <a:solidFill>
                            <a:schemeClr val="dk1"/>
                          </a:solidFill>
                          <a:latin typeface="Calibri"/>
                          <a:ea typeface="Calibri"/>
                          <a:cs typeface="Calibri"/>
                          <a:sym typeface="Calibri"/>
                        </a:rPr>
                        <a:t>that</a:t>
                      </a:r>
                      <a:r>
                        <a:rPr lang="en-US" sz="2300">
                          <a:solidFill>
                            <a:schemeClr val="dk1"/>
                          </a:solidFill>
                          <a:latin typeface="Calibri"/>
                          <a:ea typeface="Calibri"/>
                          <a:cs typeface="Calibri"/>
                          <a:sym typeface="Calibri"/>
                        </a:rPr>
                        <a:t> occur concurrently with COVID</a:t>
                      </a:r>
                      <a:endParaRPr sz="23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Susceptible</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Unless there are efforts to control other </a:t>
                      </a:r>
                      <a:r>
                        <a:rPr lang="en-US" sz="2300">
                          <a:solidFill>
                            <a:schemeClr val="dk1"/>
                          </a:solidFill>
                          <a:latin typeface="Calibri"/>
                          <a:ea typeface="Calibri"/>
                          <a:cs typeface="Calibri"/>
                          <a:sym typeface="Calibri"/>
                        </a:rPr>
                        <a:t>major</a:t>
                      </a:r>
                      <a:r>
                        <a:rPr lang="en-US" sz="2300">
                          <a:solidFill>
                            <a:schemeClr val="dk1"/>
                          </a:solidFill>
                          <a:latin typeface="Calibri"/>
                          <a:ea typeface="Calibri"/>
                          <a:cs typeface="Calibri"/>
                          <a:sym typeface="Calibri"/>
                        </a:rPr>
                        <a:t> events that can impact mental health trends</a:t>
                      </a:r>
                      <a:endParaRPr sz="2300">
                        <a:solidFill>
                          <a:schemeClr val="dk1"/>
                        </a:solidFill>
                        <a:latin typeface="Calibri"/>
                        <a:ea typeface="Calibri"/>
                        <a:cs typeface="Calibri"/>
                        <a:sym typeface="Calibri"/>
                      </a:endParaRPr>
                    </a:p>
                  </a:txBody>
                  <a:tcPr marT="91425" marB="91425" marR="91425" marL="91425"/>
                </a:tc>
              </a:tr>
              <a:tr h="18800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Instrumentation Confound</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Reddit top posts algorithm changed over time</a:t>
                      </a:r>
                      <a:endParaRPr sz="23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Susceptible</a:t>
                      </a:r>
                      <a:endParaRPr b="1"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Collecting with Reddit API for using same algorithm for two time intervals</a:t>
                      </a:r>
                      <a:endParaRPr sz="23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3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Threats to internal validity</a:t>
            </a:r>
            <a:endParaRPr b="1" sz="4500">
              <a:solidFill>
                <a:schemeClr val="dk1"/>
              </a:solidFill>
            </a:endParaRPr>
          </a:p>
        </p:txBody>
      </p:sp>
      <p:pic>
        <p:nvPicPr>
          <p:cNvPr id="154" name="Google Shape;154;p24"/>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55" name="Google Shape;155;p24"/>
          <p:cNvGraphicFramePr/>
          <p:nvPr/>
        </p:nvGraphicFramePr>
        <p:xfrm>
          <a:off x="503100" y="1544350"/>
          <a:ext cx="3000000" cy="3000000"/>
        </p:xfrm>
        <a:graphic>
          <a:graphicData uri="http://schemas.openxmlformats.org/drawingml/2006/table">
            <a:tbl>
              <a:tblPr>
                <a:noFill/>
                <a:tableStyleId>{7FE7FAE6-EC69-4DAF-97A5-058867A4B4E3}</a:tableStyleId>
              </a:tblPr>
              <a:tblGrid>
                <a:gridCol w="4161200"/>
                <a:gridCol w="3976600"/>
              </a:tblGrid>
              <a:tr h="657800">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Threats to Internal Validity</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or not</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42950">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Maturation</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Involves users’ natural change in behavior and maturity over time not due to COVID</a:t>
                      </a:r>
                      <a:endParaRPr sz="21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Susceptible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Mental health can be influenced by various factors; cannot be controlled</a:t>
                      </a:r>
                      <a:endParaRPr sz="21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1506050">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Experimental Mortality</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People with mental disorders might stop posting on social media</a:t>
                      </a:r>
                      <a:endParaRPr sz="21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No</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Since we only look at data from 2018 - 2022, we won’t be affected by experimental mortality</a:t>
                      </a:r>
                      <a:endParaRPr sz="2100">
                        <a:solidFill>
                          <a:schemeClr val="dk1"/>
                        </a:solidFill>
                        <a:latin typeface="Calibri"/>
                        <a:ea typeface="Calibri"/>
                        <a:cs typeface="Calibri"/>
                        <a:sym typeface="Calibri"/>
                      </a:endParaRPr>
                    </a:p>
                  </a:txBody>
                  <a:tcPr marT="91425" marB="91425" marR="91425" marL="91425"/>
                </a:tc>
              </a:tr>
              <a:tr h="1192450">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Statistical regression</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S</a:t>
                      </a:r>
                      <a:r>
                        <a:rPr lang="en-US" sz="2100">
                          <a:solidFill>
                            <a:schemeClr val="dk1"/>
                          </a:solidFill>
                          <a:latin typeface="Calibri"/>
                          <a:ea typeface="Calibri"/>
                          <a:cs typeface="Calibri"/>
                          <a:sym typeface="Calibri"/>
                        </a:rPr>
                        <a:t>election bias: People with severe depression might post more</a:t>
                      </a:r>
                      <a:endParaRPr sz="21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100">
                          <a:solidFill>
                            <a:schemeClr val="dk1"/>
                          </a:solidFill>
                          <a:latin typeface="Calibri"/>
                          <a:ea typeface="Calibri"/>
                          <a:cs typeface="Calibri"/>
                          <a:sym typeface="Calibri"/>
                        </a:rPr>
                        <a:t>Susceptible</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Impact </a:t>
                      </a:r>
                      <a:r>
                        <a:rPr lang="en-US" sz="2100">
                          <a:solidFill>
                            <a:schemeClr val="dk1"/>
                          </a:solidFill>
                          <a:latin typeface="Calibri"/>
                          <a:ea typeface="Calibri"/>
                          <a:cs typeface="Calibri"/>
                          <a:sym typeface="Calibri"/>
                        </a:rPr>
                        <a:t>the generalization of findings</a:t>
                      </a:r>
                      <a:endParaRPr sz="21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P</a:t>
            </a:r>
            <a:r>
              <a:rPr b="1" lang="en-US" sz="4500">
                <a:solidFill>
                  <a:schemeClr val="dk1"/>
                </a:solidFill>
              </a:rPr>
              <a:t>lausible Threats</a:t>
            </a:r>
            <a:endParaRPr b="1" sz="4500">
              <a:solidFill>
                <a:schemeClr val="dk1"/>
              </a:solidFill>
            </a:endParaRPr>
          </a:p>
        </p:txBody>
      </p:sp>
      <p:pic>
        <p:nvPicPr>
          <p:cNvPr id="161" name="Google Shape;161;p25"/>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62" name="Google Shape;162;p25"/>
          <p:cNvGraphicFramePr/>
          <p:nvPr/>
        </p:nvGraphicFramePr>
        <p:xfrm>
          <a:off x="952500" y="1961375"/>
          <a:ext cx="3000000" cy="3000000"/>
        </p:xfrm>
        <a:graphic>
          <a:graphicData uri="http://schemas.openxmlformats.org/drawingml/2006/table">
            <a:tbl>
              <a:tblPr>
                <a:noFill/>
                <a:tableStyleId>{7FE7FAE6-EC69-4DAF-97A5-058867A4B4E3}</a:tableStyleId>
              </a:tblPr>
              <a:tblGrid>
                <a:gridCol w="2730375"/>
                <a:gridCol w="4899125"/>
              </a:tblGrid>
              <a:tr h="535175">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Threat</a:t>
                      </a:r>
                      <a:endParaRPr b="1" sz="2400">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Plausible</a:t>
                      </a:r>
                      <a:endParaRPr b="1" sz="2400">
                        <a:solidFill>
                          <a:schemeClr val="dk1"/>
                        </a:solidFill>
                        <a:latin typeface="Calibri"/>
                        <a:ea typeface="Calibri"/>
                        <a:cs typeface="Calibri"/>
                        <a:sym typeface="Calibri"/>
                      </a:endParaRPr>
                    </a:p>
                  </a:txBody>
                  <a:tcPr marT="91425" marB="91425" marR="91425" marL="91425"/>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History Confound</a:t>
                      </a:r>
                      <a:endParaRPr b="1"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3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as there can be other </a:t>
                      </a:r>
                      <a:r>
                        <a:rPr lang="en-US" sz="2300">
                          <a:solidFill>
                            <a:schemeClr val="dk1"/>
                          </a:solidFill>
                          <a:latin typeface="Calibri"/>
                          <a:ea typeface="Calibri"/>
                          <a:cs typeface="Calibri"/>
                          <a:sym typeface="Calibri"/>
                        </a:rPr>
                        <a:t>historical</a:t>
                      </a:r>
                      <a:r>
                        <a:rPr lang="en-US" sz="2300">
                          <a:solidFill>
                            <a:schemeClr val="dk1"/>
                          </a:solidFill>
                          <a:latin typeface="Calibri"/>
                          <a:ea typeface="Calibri"/>
                          <a:cs typeface="Calibri"/>
                          <a:sym typeface="Calibri"/>
                        </a:rPr>
                        <a:t> events, personal situations and outside factors that could potentially influence mental health-related subreddits</a:t>
                      </a:r>
                      <a:endParaRPr sz="2300">
                        <a:solidFill>
                          <a:schemeClr val="dk1"/>
                        </a:solidFill>
                        <a:latin typeface="Calibri"/>
                        <a:ea typeface="Calibri"/>
                        <a:cs typeface="Calibri"/>
                        <a:sym typeface="Calibri"/>
                      </a:endParaRPr>
                    </a:p>
                  </a:txBody>
                  <a:tcPr marT="91425" marB="91425" marR="91425" marL="91425"/>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Instrumentation Confound</a:t>
                      </a:r>
                      <a:endParaRPr b="1" sz="23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a:t>
                      </a:r>
                      <a:r>
                        <a:rPr lang="en-US" sz="2300">
                          <a:solidFill>
                            <a:schemeClr val="dk1"/>
                          </a:solidFill>
                          <a:latin typeface="Calibri"/>
                          <a:ea typeface="Calibri"/>
                          <a:cs typeface="Calibri"/>
                          <a:sym typeface="Calibri"/>
                        </a:rPr>
                        <a:t>changes</a:t>
                      </a:r>
                      <a:r>
                        <a:rPr lang="en-US" sz="2300">
                          <a:solidFill>
                            <a:schemeClr val="dk1"/>
                          </a:solidFill>
                          <a:latin typeface="Calibri"/>
                          <a:ea typeface="Calibri"/>
                          <a:cs typeface="Calibri"/>
                          <a:sym typeface="Calibri"/>
                        </a:rPr>
                        <a:t> in measurement tools or methods used to analyze trends could introduce biases or inconsistencies</a:t>
                      </a:r>
                      <a:endParaRPr sz="23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P</a:t>
            </a:r>
            <a:r>
              <a:rPr b="1" lang="en-US" sz="4500">
                <a:solidFill>
                  <a:schemeClr val="dk1"/>
                </a:solidFill>
              </a:rPr>
              <a:t>lausible Threats</a:t>
            </a:r>
            <a:endParaRPr b="1" sz="4500">
              <a:solidFill>
                <a:schemeClr val="dk1"/>
              </a:solidFill>
            </a:endParaRPr>
          </a:p>
        </p:txBody>
      </p:sp>
      <p:pic>
        <p:nvPicPr>
          <p:cNvPr id="168" name="Google Shape;168;p26"/>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69" name="Google Shape;169;p26"/>
          <p:cNvGraphicFramePr/>
          <p:nvPr/>
        </p:nvGraphicFramePr>
        <p:xfrm>
          <a:off x="614625" y="2105000"/>
          <a:ext cx="3000000" cy="3000000"/>
        </p:xfrm>
        <a:graphic>
          <a:graphicData uri="http://schemas.openxmlformats.org/drawingml/2006/table">
            <a:tbl>
              <a:tblPr>
                <a:noFill/>
                <a:tableStyleId>{7FE7FAE6-EC69-4DAF-97A5-058867A4B4E3}</a:tableStyleId>
              </a:tblPr>
              <a:tblGrid>
                <a:gridCol w="3957375"/>
                <a:gridCol w="3957375"/>
              </a:tblGrid>
              <a:tr h="598250">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Susceptible Threat</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Plausible</a:t>
                      </a:r>
                      <a:endParaRPr b="1" sz="2400">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Maturation</a:t>
                      </a:r>
                      <a:endParaRPr b="1"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since </a:t>
                      </a:r>
                      <a:r>
                        <a:rPr lang="en-US" sz="2300">
                          <a:solidFill>
                            <a:schemeClr val="dk1"/>
                          </a:solidFill>
                          <a:latin typeface="Calibri"/>
                          <a:ea typeface="Calibri"/>
                          <a:cs typeface="Calibri"/>
                          <a:sym typeface="Calibri"/>
                        </a:rPr>
                        <a:t>individuals</a:t>
                      </a:r>
                      <a:r>
                        <a:rPr lang="en-US" sz="2300">
                          <a:solidFill>
                            <a:schemeClr val="dk1"/>
                          </a:solidFill>
                          <a:latin typeface="Calibri"/>
                          <a:ea typeface="Calibri"/>
                          <a:cs typeface="Calibri"/>
                          <a:sym typeface="Calibri"/>
                        </a:rPr>
                        <a:t>’ mental health can be influenced by various factors as they age</a:t>
                      </a:r>
                      <a:endParaRPr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30450">
                <a:tc>
                  <a:txBody>
                    <a:bodyPr/>
                    <a:lstStyle/>
                    <a:p>
                      <a:pPr indent="0" lvl="0" marL="0" rtl="0" algn="ctr">
                        <a:spcBef>
                          <a:spcPts val="0"/>
                        </a:spcBef>
                        <a:spcAft>
                          <a:spcPts val="0"/>
                        </a:spcAft>
                        <a:buNone/>
                      </a:pPr>
                      <a:r>
                        <a:rPr b="1" lang="en-US" sz="2300">
                          <a:solidFill>
                            <a:schemeClr val="dk1"/>
                          </a:solidFill>
                          <a:latin typeface="Calibri"/>
                          <a:ea typeface="Calibri"/>
                          <a:cs typeface="Calibri"/>
                          <a:sym typeface="Calibri"/>
                        </a:rPr>
                        <a:t>Statistical Regression</a:t>
                      </a:r>
                      <a:endParaRPr b="1"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Yes, selection might be biased since sample is not generalized</a:t>
                      </a:r>
                      <a:endParaRPr sz="2300">
                        <a:solidFill>
                          <a:schemeClr val="dk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Experimental Design</a:t>
            </a:r>
            <a:endParaRPr b="1" sz="4500">
              <a:solidFill>
                <a:schemeClr val="dk1"/>
              </a:solidFill>
            </a:endParaRPr>
          </a:p>
        </p:txBody>
      </p:sp>
      <p:sp>
        <p:nvSpPr>
          <p:cNvPr id="175" name="Google Shape;175;p27"/>
          <p:cNvSpPr txBox="1"/>
          <p:nvPr>
            <p:ph idx="1" type="body"/>
          </p:nvPr>
        </p:nvSpPr>
        <p:spPr>
          <a:xfrm>
            <a:off x="1212525" y="1721075"/>
            <a:ext cx="6904200" cy="4549200"/>
          </a:xfrm>
          <a:prstGeom prst="rect">
            <a:avLst/>
          </a:prstGeom>
          <a:noFill/>
          <a:ln>
            <a:noFill/>
          </a:ln>
        </p:spPr>
        <p:txBody>
          <a:bodyPr anchorCtr="0" anchor="t" bIns="45700" lIns="91425" spcFirstLastPara="1" rIns="91425" wrap="square" tIns="45700">
            <a:normAutofit/>
          </a:bodyPr>
          <a:lstStyle/>
          <a:p>
            <a:pPr indent="0" lvl="0" marL="0" marR="0" rtl="0" algn="ctr">
              <a:lnSpc>
                <a:spcPct val="115000"/>
              </a:lnSpc>
              <a:spcBef>
                <a:spcPts val="0"/>
              </a:spcBef>
              <a:spcAft>
                <a:spcPts val="0"/>
              </a:spcAft>
              <a:buNone/>
            </a:pPr>
            <a:r>
              <a:rPr b="1" lang="en-US" sz="2935"/>
              <a:t>Quasi-experimental design</a:t>
            </a:r>
            <a:endParaRPr b="1" sz="2935"/>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a:p>
            <a:pPr indent="0" lvl="0" marL="457200" marR="0" rtl="0" algn="l">
              <a:lnSpc>
                <a:spcPct val="115000"/>
              </a:lnSpc>
              <a:spcBef>
                <a:spcPts val="0"/>
              </a:spcBef>
              <a:spcAft>
                <a:spcPts val="0"/>
              </a:spcAft>
              <a:buNone/>
            </a:pPr>
            <a:r>
              <a:t/>
            </a:r>
            <a:endParaRPr sz="2400"/>
          </a:p>
        </p:txBody>
      </p:sp>
      <p:pic>
        <p:nvPicPr>
          <p:cNvPr id="176" name="Google Shape;176;p27"/>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77" name="Google Shape;177;p27"/>
          <p:cNvSpPr/>
          <p:nvPr/>
        </p:nvSpPr>
        <p:spPr>
          <a:xfrm>
            <a:off x="1466450" y="3309150"/>
            <a:ext cx="1215000" cy="8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Subreddit</a:t>
            </a:r>
            <a:endParaRPr>
              <a:latin typeface="Roboto"/>
              <a:ea typeface="Roboto"/>
              <a:cs typeface="Roboto"/>
              <a:sym typeface="Roboto"/>
            </a:endParaRPr>
          </a:p>
        </p:txBody>
      </p:sp>
      <p:sp>
        <p:nvSpPr>
          <p:cNvPr id="178" name="Google Shape;178;p27"/>
          <p:cNvSpPr/>
          <p:nvPr/>
        </p:nvSpPr>
        <p:spPr>
          <a:xfrm>
            <a:off x="2977975" y="2672175"/>
            <a:ext cx="1297500" cy="8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text</a:t>
            </a:r>
            <a:endParaRPr>
              <a:latin typeface="Roboto"/>
              <a:ea typeface="Roboto"/>
              <a:cs typeface="Roboto"/>
              <a:sym typeface="Roboto"/>
            </a:endParaRPr>
          </a:p>
        </p:txBody>
      </p:sp>
      <p:sp>
        <p:nvSpPr>
          <p:cNvPr id="179" name="Google Shape;179;p27"/>
          <p:cNvSpPr/>
          <p:nvPr/>
        </p:nvSpPr>
        <p:spPr>
          <a:xfrm>
            <a:off x="2977975" y="3824625"/>
            <a:ext cx="1297500" cy="94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engagements</a:t>
            </a:r>
            <a:endParaRPr>
              <a:latin typeface="Roboto"/>
              <a:ea typeface="Roboto"/>
              <a:cs typeface="Roboto"/>
              <a:sym typeface="Roboto"/>
            </a:endParaRPr>
          </a:p>
        </p:txBody>
      </p:sp>
      <p:sp>
        <p:nvSpPr>
          <p:cNvPr id="180" name="Google Shape;180;p27"/>
          <p:cNvSpPr/>
          <p:nvPr/>
        </p:nvSpPr>
        <p:spPr>
          <a:xfrm>
            <a:off x="4489700" y="3250650"/>
            <a:ext cx="1091400" cy="94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COVID</a:t>
            </a:r>
            <a:endParaRPr>
              <a:latin typeface="Roboto"/>
              <a:ea typeface="Roboto"/>
              <a:cs typeface="Roboto"/>
              <a:sym typeface="Roboto"/>
            </a:endParaRPr>
          </a:p>
        </p:txBody>
      </p:sp>
      <p:sp>
        <p:nvSpPr>
          <p:cNvPr id="181" name="Google Shape;181;p27"/>
          <p:cNvSpPr/>
          <p:nvPr/>
        </p:nvSpPr>
        <p:spPr>
          <a:xfrm>
            <a:off x="5795325" y="2605275"/>
            <a:ext cx="1297500" cy="82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text</a:t>
            </a:r>
            <a:endParaRPr>
              <a:latin typeface="Roboto"/>
              <a:ea typeface="Roboto"/>
              <a:cs typeface="Roboto"/>
              <a:sym typeface="Roboto"/>
            </a:endParaRPr>
          </a:p>
        </p:txBody>
      </p:sp>
      <p:sp>
        <p:nvSpPr>
          <p:cNvPr id="182" name="Google Shape;182;p27"/>
          <p:cNvSpPr/>
          <p:nvPr/>
        </p:nvSpPr>
        <p:spPr>
          <a:xfrm>
            <a:off x="5795325" y="3875200"/>
            <a:ext cx="1297500" cy="89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Roboto"/>
                <a:ea typeface="Roboto"/>
                <a:cs typeface="Roboto"/>
                <a:sym typeface="Roboto"/>
              </a:rPr>
              <a:t>Post engagements</a:t>
            </a:r>
            <a:endParaRPr>
              <a:latin typeface="Roboto"/>
              <a:ea typeface="Roboto"/>
              <a:cs typeface="Roboto"/>
              <a:sym typeface="Roboto"/>
            </a:endParaRPr>
          </a:p>
        </p:txBody>
      </p:sp>
      <p:sp>
        <p:nvSpPr>
          <p:cNvPr id="183" name="Google Shape;183;p27"/>
          <p:cNvSpPr txBox="1"/>
          <p:nvPr/>
        </p:nvSpPr>
        <p:spPr>
          <a:xfrm>
            <a:off x="2977975" y="4963300"/>
            <a:ext cx="1894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latin typeface="Roboto"/>
                <a:ea typeface="Roboto"/>
                <a:cs typeface="Roboto"/>
                <a:sym typeface="Roboto"/>
              </a:rPr>
              <a:t>Control group</a:t>
            </a:r>
            <a:endParaRPr b="1" sz="1500">
              <a:solidFill>
                <a:schemeClr val="dk1"/>
              </a:solidFill>
              <a:latin typeface="Roboto"/>
              <a:ea typeface="Roboto"/>
              <a:cs typeface="Roboto"/>
              <a:sym typeface="Roboto"/>
            </a:endParaRPr>
          </a:p>
        </p:txBody>
      </p:sp>
      <p:sp>
        <p:nvSpPr>
          <p:cNvPr id="184" name="Google Shape;184;p27"/>
          <p:cNvSpPr txBox="1"/>
          <p:nvPr/>
        </p:nvSpPr>
        <p:spPr>
          <a:xfrm>
            <a:off x="5795325" y="4963300"/>
            <a:ext cx="18948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Roboto"/>
                <a:ea typeface="Roboto"/>
                <a:cs typeface="Roboto"/>
                <a:sym typeface="Roboto"/>
              </a:rPr>
              <a:t>Treatment</a:t>
            </a:r>
            <a:r>
              <a:rPr b="1" lang="en-US">
                <a:solidFill>
                  <a:schemeClr val="dk1"/>
                </a:solidFill>
                <a:latin typeface="Roboto"/>
                <a:ea typeface="Roboto"/>
                <a:cs typeface="Roboto"/>
                <a:sym typeface="Roboto"/>
              </a:rPr>
              <a:t> group</a:t>
            </a:r>
            <a:endParaRPr b="1">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1"/>
              </a:buClr>
              <a:buSzPct val="97777"/>
              <a:buFont typeface="Calibri"/>
              <a:buNone/>
            </a:pPr>
            <a:r>
              <a:rPr b="1" lang="en-US" sz="4500">
                <a:solidFill>
                  <a:schemeClr val="dk1"/>
                </a:solidFill>
              </a:rPr>
              <a:t>Random Assignment</a:t>
            </a:r>
            <a:endParaRPr b="1" sz="4500">
              <a:solidFill>
                <a:schemeClr val="dk1"/>
              </a:solidFill>
            </a:endParaRPr>
          </a:p>
          <a:p>
            <a:pPr indent="0" lvl="0" marL="0" rtl="0" algn="ctr">
              <a:spcBef>
                <a:spcPts val="0"/>
              </a:spcBef>
              <a:spcAft>
                <a:spcPts val="0"/>
              </a:spcAft>
              <a:buClr>
                <a:schemeClr val="lt1"/>
              </a:buClr>
              <a:buSzPct val="97777"/>
              <a:buFont typeface="Calibri"/>
              <a:buNone/>
            </a:pPr>
            <a:r>
              <a:rPr b="1" lang="en-US" sz="4500">
                <a:solidFill>
                  <a:schemeClr val="dk1"/>
                </a:solidFill>
              </a:rPr>
              <a:t>of Subjects</a:t>
            </a:r>
            <a:endParaRPr b="1" sz="4500">
              <a:solidFill>
                <a:schemeClr val="dk1"/>
              </a:solidFill>
            </a:endParaRPr>
          </a:p>
        </p:txBody>
      </p:sp>
      <p:sp>
        <p:nvSpPr>
          <p:cNvPr id="190" name="Google Shape;190;p28"/>
          <p:cNvSpPr txBox="1"/>
          <p:nvPr>
            <p:ph idx="1" type="body"/>
          </p:nvPr>
        </p:nvSpPr>
        <p:spPr>
          <a:xfrm>
            <a:off x="1070925" y="2388975"/>
            <a:ext cx="7187400" cy="38811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15000"/>
              </a:lnSpc>
              <a:spcBef>
                <a:spcPts val="0"/>
              </a:spcBef>
              <a:spcAft>
                <a:spcPts val="0"/>
              </a:spcAft>
              <a:buSzPts val="2400"/>
              <a:buChar char="●"/>
            </a:pPr>
            <a:r>
              <a:rPr lang="en-US" sz="2400"/>
              <a:t>Not feasible</a:t>
            </a:r>
            <a:endParaRPr sz="2400"/>
          </a:p>
          <a:p>
            <a:pPr indent="-381000" lvl="0" marL="457200" marR="0" rtl="0" algn="l">
              <a:lnSpc>
                <a:spcPct val="115000"/>
              </a:lnSpc>
              <a:spcBef>
                <a:spcPts val="0"/>
              </a:spcBef>
              <a:spcAft>
                <a:spcPts val="0"/>
              </a:spcAft>
              <a:buSzPts val="2400"/>
              <a:buChar char="●"/>
            </a:pPr>
            <a:r>
              <a:rPr lang="en-US" sz="2400"/>
              <a:t>Random assignment is typically used in experimental designs where participants can be randomly assigned to different groups to establish causal relationships</a:t>
            </a:r>
            <a:endParaRPr sz="2400"/>
          </a:p>
          <a:p>
            <a:pPr indent="-381000" lvl="0" marL="457200" marR="0" rtl="0" algn="l">
              <a:lnSpc>
                <a:spcPct val="115000"/>
              </a:lnSpc>
              <a:spcBef>
                <a:spcPts val="0"/>
              </a:spcBef>
              <a:spcAft>
                <a:spcPts val="0"/>
              </a:spcAft>
              <a:buSzPts val="2400"/>
              <a:buChar char="●"/>
            </a:pPr>
            <a:r>
              <a:rPr lang="en-US" sz="2400"/>
              <a:t>We are analyzing existing data from an online platform (Reddit)</a:t>
            </a:r>
            <a:endParaRPr sz="2400"/>
          </a:p>
          <a:p>
            <a:pPr indent="0" lvl="0" marL="457200" marR="0" rtl="0" algn="l">
              <a:lnSpc>
                <a:spcPct val="115000"/>
              </a:lnSpc>
              <a:spcBef>
                <a:spcPts val="0"/>
              </a:spcBef>
              <a:spcAft>
                <a:spcPts val="0"/>
              </a:spcAft>
              <a:buNone/>
            </a:pPr>
            <a:r>
              <a:t/>
            </a:r>
            <a:endParaRPr sz="2400"/>
          </a:p>
        </p:txBody>
      </p:sp>
      <p:pic>
        <p:nvPicPr>
          <p:cNvPr id="191" name="Google Shape;191;p28"/>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350">
                <a:solidFill>
                  <a:schemeClr val="dk1"/>
                </a:solidFill>
              </a:rPr>
              <a:t>Plausible Threats Unable </a:t>
            </a:r>
            <a:endParaRPr b="1" sz="4350">
              <a:solidFill>
                <a:schemeClr val="dk1"/>
              </a:solidFill>
            </a:endParaRPr>
          </a:p>
          <a:p>
            <a:pPr indent="0" lvl="0" marL="0" rtl="0" algn="ctr">
              <a:spcBef>
                <a:spcPts val="0"/>
              </a:spcBef>
              <a:spcAft>
                <a:spcPts val="0"/>
              </a:spcAft>
              <a:buClr>
                <a:schemeClr val="lt1"/>
              </a:buClr>
              <a:buSzPts val="3960"/>
              <a:buFont typeface="Calibri"/>
              <a:buNone/>
            </a:pPr>
            <a:r>
              <a:rPr b="1" lang="en-US" sz="4350">
                <a:solidFill>
                  <a:schemeClr val="dk1"/>
                </a:solidFill>
              </a:rPr>
              <a:t>to Address</a:t>
            </a:r>
            <a:endParaRPr b="1" sz="4350">
              <a:solidFill>
                <a:schemeClr val="dk1"/>
              </a:solidFill>
            </a:endParaRPr>
          </a:p>
        </p:txBody>
      </p:sp>
      <p:sp>
        <p:nvSpPr>
          <p:cNvPr id="197" name="Google Shape;197;p29"/>
          <p:cNvSpPr txBox="1"/>
          <p:nvPr>
            <p:ph idx="1" type="body"/>
          </p:nvPr>
        </p:nvSpPr>
        <p:spPr>
          <a:xfrm>
            <a:off x="1212525" y="2717625"/>
            <a:ext cx="6904200" cy="3687900"/>
          </a:xfrm>
          <a:prstGeom prst="rect">
            <a:avLst/>
          </a:prstGeom>
          <a:noFill/>
          <a:ln>
            <a:noFill/>
          </a:ln>
        </p:spPr>
        <p:txBody>
          <a:bodyPr anchorCtr="0" anchor="t" bIns="45700" lIns="91425" spcFirstLastPara="1" rIns="91425" wrap="square" tIns="45700">
            <a:normAutofit fontScale="92500" lnSpcReduction="10000"/>
          </a:bodyPr>
          <a:lstStyle/>
          <a:p>
            <a:pPr indent="-369570" lvl="0" marL="457200" marR="0" rtl="0" algn="l">
              <a:lnSpc>
                <a:spcPct val="115000"/>
              </a:lnSpc>
              <a:spcBef>
                <a:spcPts val="0"/>
              </a:spcBef>
              <a:spcAft>
                <a:spcPts val="0"/>
              </a:spcAft>
              <a:buSzPct val="100000"/>
              <a:buChar char="●"/>
            </a:pPr>
            <a:r>
              <a:rPr lang="en-US" sz="2400"/>
              <a:t>Maturation and History confound: changes in participants' mental health or posting behavior over time due to maturation or other external historical factors could still confound the observed effects. </a:t>
            </a:r>
            <a:endParaRPr sz="2400"/>
          </a:p>
          <a:p>
            <a:pPr indent="-369570" lvl="0" marL="457200" marR="0" rtl="0" algn="l">
              <a:lnSpc>
                <a:spcPct val="115000"/>
              </a:lnSpc>
              <a:spcBef>
                <a:spcPts val="0"/>
              </a:spcBef>
              <a:spcAft>
                <a:spcPts val="0"/>
              </a:spcAft>
              <a:buSzPct val="100000"/>
              <a:buChar char="●"/>
            </a:pPr>
            <a:r>
              <a:rPr lang="en-US" sz="2400"/>
              <a:t>While the post-intervention assessment can capture changes, it may be challenging to attribute those changes solely to the intervention.</a:t>
            </a:r>
            <a:endParaRPr sz="2400"/>
          </a:p>
          <a:p>
            <a:pPr indent="0" lvl="0" marL="0" marR="0" rtl="0" algn="l">
              <a:lnSpc>
                <a:spcPct val="115000"/>
              </a:lnSpc>
              <a:spcBef>
                <a:spcPts val="0"/>
              </a:spcBef>
              <a:spcAft>
                <a:spcPts val="0"/>
              </a:spcAft>
              <a:buNone/>
            </a:pPr>
            <a:r>
              <a:t/>
            </a:r>
            <a:endParaRPr sz="2400"/>
          </a:p>
          <a:p>
            <a:pPr indent="0" lvl="0" marL="457200" marR="0" rtl="0" algn="l">
              <a:lnSpc>
                <a:spcPct val="115000"/>
              </a:lnSpc>
              <a:spcBef>
                <a:spcPts val="0"/>
              </a:spcBef>
              <a:spcAft>
                <a:spcPts val="0"/>
              </a:spcAft>
              <a:buNone/>
            </a:pPr>
            <a:r>
              <a:t/>
            </a:r>
            <a:endParaRPr sz="2400"/>
          </a:p>
        </p:txBody>
      </p:sp>
      <p:pic>
        <p:nvPicPr>
          <p:cNvPr id="198" name="Google Shape;198;p29"/>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628830" y="491562"/>
            <a:ext cx="7407300" cy="940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1"/>
              </a:buClr>
              <a:buSzPct val="97777"/>
              <a:buFont typeface="Calibri"/>
              <a:buNone/>
            </a:pPr>
            <a:r>
              <a:rPr b="1" lang="en-US" sz="4500">
                <a:solidFill>
                  <a:schemeClr val="dk1"/>
                </a:solidFill>
              </a:rPr>
              <a:t>Combination of Quasi-Experimental Design</a:t>
            </a:r>
            <a:endParaRPr b="1" sz="4500">
              <a:solidFill>
                <a:schemeClr val="dk1"/>
              </a:solidFill>
            </a:endParaRPr>
          </a:p>
        </p:txBody>
      </p:sp>
      <p:sp>
        <p:nvSpPr>
          <p:cNvPr id="204" name="Google Shape;204;p30"/>
          <p:cNvSpPr txBox="1"/>
          <p:nvPr>
            <p:ph idx="1" type="body"/>
          </p:nvPr>
        </p:nvSpPr>
        <p:spPr>
          <a:xfrm>
            <a:off x="680100" y="1948250"/>
            <a:ext cx="7914600" cy="1260600"/>
          </a:xfrm>
          <a:prstGeom prst="rect">
            <a:avLst/>
          </a:prstGeom>
          <a:noFill/>
          <a:ln>
            <a:noFill/>
          </a:ln>
        </p:spPr>
        <p:txBody>
          <a:bodyPr anchorCtr="0" anchor="t" bIns="45700" lIns="91425" spcFirstLastPara="1" rIns="91425" wrap="square" tIns="45700">
            <a:noAutofit/>
          </a:bodyPr>
          <a:lstStyle/>
          <a:p>
            <a:pPr indent="-413702" lvl="0" marL="457200" marR="0" rtl="0" algn="l">
              <a:lnSpc>
                <a:spcPct val="95000"/>
              </a:lnSpc>
              <a:spcBef>
                <a:spcPts val="0"/>
              </a:spcBef>
              <a:spcAft>
                <a:spcPts val="0"/>
              </a:spcAft>
              <a:buSzPts val="2915"/>
              <a:buChar char="●"/>
            </a:pPr>
            <a:r>
              <a:rPr b="1" lang="en-US" sz="2915"/>
              <a:t>Time Series experiment</a:t>
            </a:r>
            <a:endParaRPr b="1" sz="2915"/>
          </a:p>
          <a:p>
            <a:pPr indent="-413702" lvl="0" marL="457200" marR="0" rtl="0" algn="l">
              <a:lnSpc>
                <a:spcPct val="95000"/>
              </a:lnSpc>
              <a:spcBef>
                <a:spcPts val="0"/>
              </a:spcBef>
              <a:spcAft>
                <a:spcPts val="0"/>
              </a:spcAft>
              <a:buSzPts val="2915"/>
              <a:buChar char="●"/>
            </a:pPr>
            <a:r>
              <a:rPr b="1" lang="en-US" sz="2915"/>
              <a:t>Nonequivalent dependent variables design</a:t>
            </a:r>
            <a:endParaRPr b="1" sz="2915"/>
          </a:p>
          <a:p>
            <a:pPr indent="0" lvl="0" marL="0" marR="0" rtl="0" algn="l">
              <a:lnSpc>
                <a:spcPct val="95000"/>
              </a:lnSpc>
              <a:spcBef>
                <a:spcPts val="0"/>
              </a:spcBef>
              <a:spcAft>
                <a:spcPts val="0"/>
              </a:spcAft>
              <a:buSzPts val="852"/>
              <a:buNone/>
            </a:pPr>
            <a:r>
              <a:t/>
            </a:r>
            <a:endParaRPr b="1" sz="2760"/>
          </a:p>
          <a:p>
            <a:pPr indent="0" lvl="0" marL="457200" marR="0" rtl="0" algn="l">
              <a:lnSpc>
                <a:spcPct val="95000"/>
              </a:lnSpc>
              <a:spcBef>
                <a:spcPts val="0"/>
              </a:spcBef>
              <a:spcAft>
                <a:spcPts val="0"/>
              </a:spcAft>
              <a:buSzPts val="852"/>
              <a:buNone/>
            </a:pPr>
            <a:r>
              <a:t/>
            </a:r>
            <a:endParaRPr b="1" sz="2760"/>
          </a:p>
        </p:txBody>
      </p:sp>
      <p:pic>
        <p:nvPicPr>
          <p:cNvPr id="205" name="Google Shape;205;p30"/>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06" name="Google Shape;206;p30"/>
          <p:cNvSpPr txBox="1"/>
          <p:nvPr/>
        </p:nvSpPr>
        <p:spPr>
          <a:xfrm>
            <a:off x="628825" y="3208850"/>
            <a:ext cx="4217100" cy="3208800"/>
          </a:xfrm>
          <a:prstGeom prst="rect">
            <a:avLst/>
          </a:prstGeom>
          <a:noFill/>
          <a:ln>
            <a:noFill/>
          </a:ln>
        </p:spPr>
        <p:txBody>
          <a:bodyPr anchorCtr="0" anchor="t" bIns="91425" lIns="91425" spcFirstLastPara="1" rIns="91425" wrap="square" tIns="91425">
            <a:noAutofit/>
          </a:bodyPr>
          <a:lstStyle/>
          <a:p>
            <a:pPr indent="-356552" lvl="0" marL="457200" rtl="0" algn="l">
              <a:lnSpc>
                <a:spcPct val="95000"/>
              </a:lnSpc>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Nonequivalent dependent variables design</a:t>
            </a:r>
            <a:endParaRPr b="1"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9 different mental illness related subreddit</a:t>
            </a:r>
            <a:endParaRPr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covid affected not only depression subreddit but also other subreddit as well</a:t>
            </a:r>
            <a:endParaRPr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mitigate experimental mortality</a:t>
            </a:r>
            <a:endParaRPr sz="2015">
              <a:solidFill>
                <a:schemeClr val="dk1"/>
              </a:solidFill>
              <a:latin typeface="Roboto"/>
              <a:ea typeface="Roboto"/>
              <a:cs typeface="Roboto"/>
              <a:sym typeface="Roboto"/>
            </a:endParaRPr>
          </a:p>
        </p:txBody>
      </p:sp>
      <p:sp>
        <p:nvSpPr>
          <p:cNvPr id="207" name="Google Shape;207;p30"/>
          <p:cNvSpPr txBox="1"/>
          <p:nvPr/>
        </p:nvSpPr>
        <p:spPr>
          <a:xfrm>
            <a:off x="4685900" y="3208850"/>
            <a:ext cx="4217100" cy="3208800"/>
          </a:xfrm>
          <a:prstGeom prst="rect">
            <a:avLst/>
          </a:prstGeom>
          <a:noFill/>
          <a:ln>
            <a:noFill/>
          </a:ln>
        </p:spPr>
        <p:txBody>
          <a:bodyPr anchorCtr="0" anchor="t" bIns="91425" lIns="91425" spcFirstLastPara="1" rIns="91425" wrap="square" tIns="91425">
            <a:noAutofit/>
          </a:bodyPr>
          <a:lstStyle/>
          <a:p>
            <a:pPr indent="-356552" lvl="0" marL="457200" rtl="0" algn="l">
              <a:lnSpc>
                <a:spcPct val="95000"/>
              </a:lnSpc>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Time Series</a:t>
            </a:r>
            <a:endParaRPr b="1"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Several observations for time series:</a:t>
            </a:r>
            <a:endParaRPr sz="2015">
              <a:solidFill>
                <a:schemeClr val="dk1"/>
              </a:solidFill>
              <a:latin typeface="Roboto"/>
              <a:ea typeface="Roboto"/>
              <a:cs typeface="Roboto"/>
              <a:sym typeface="Roboto"/>
            </a:endParaRPr>
          </a:p>
          <a:p>
            <a:pPr indent="-356552" lvl="2" marL="13716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post content</a:t>
            </a:r>
            <a:endParaRPr sz="2015">
              <a:solidFill>
                <a:schemeClr val="dk1"/>
              </a:solidFill>
              <a:latin typeface="Roboto"/>
              <a:ea typeface="Roboto"/>
              <a:cs typeface="Roboto"/>
              <a:sym typeface="Roboto"/>
            </a:endParaRPr>
          </a:p>
          <a:p>
            <a:pPr indent="-356552" lvl="2" marL="13716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engagement</a:t>
            </a:r>
            <a:endParaRPr sz="2015">
              <a:solidFill>
                <a:schemeClr val="dk1"/>
              </a:solidFill>
              <a:latin typeface="Roboto"/>
              <a:ea typeface="Roboto"/>
              <a:cs typeface="Roboto"/>
              <a:sym typeface="Roboto"/>
            </a:endParaRPr>
          </a:p>
          <a:p>
            <a:pPr indent="-356552" lvl="1" marL="914400" rtl="0" algn="l">
              <a:lnSpc>
                <a:spcPct val="95000"/>
              </a:lnSpc>
              <a:spcBef>
                <a:spcPts val="0"/>
              </a:spcBef>
              <a:spcAft>
                <a:spcPts val="0"/>
              </a:spcAft>
              <a:buClr>
                <a:schemeClr val="dk1"/>
              </a:buClr>
              <a:buSzPts val="2015"/>
              <a:buFont typeface="Roboto"/>
              <a:buChar char="○"/>
            </a:pPr>
            <a:r>
              <a:rPr lang="en-US" sz="2015">
                <a:solidFill>
                  <a:schemeClr val="dk1"/>
                </a:solidFill>
                <a:latin typeface="Roboto"/>
                <a:ea typeface="Roboto"/>
                <a:cs typeface="Roboto"/>
                <a:sym typeface="Roboto"/>
              </a:rPr>
              <a:t>mitigate maturation confound</a:t>
            </a:r>
            <a:endParaRPr sz="2015">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543630" y="491562"/>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650">
                <a:solidFill>
                  <a:schemeClr val="dk1"/>
                </a:solidFill>
              </a:rPr>
              <a:t>Quasi-Experimental Design </a:t>
            </a:r>
            <a:endParaRPr b="1" sz="3650">
              <a:solidFill>
                <a:schemeClr val="dk1"/>
              </a:solidFill>
            </a:endParaRPr>
          </a:p>
          <a:p>
            <a:pPr indent="0" lvl="0" marL="0" rtl="0" algn="ctr">
              <a:spcBef>
                <a:spcPts val="0"/>
              </a:spcBef>
              <a:spcAft>
                <a:spcPts val="0"/>
              </a:spcAft>
              <a:buClr>
                <a:schemeClr val="lt1"/>
              </a:buClr>
              <a:buSzPts val="3960"/>
              <a:buFont typeface="Calibri"/>
              <a:buNone/>
            </a:pPr>
            <a:r>
              <a:rPr b="1" lang="en-US" sz="3650">
                <a:solidFill>
                  <a:schemeClr val="dk1"/>
                </a:solidFill>
              </a:rPr>
              <a:t>on the pilot data</a:t>
            </a:r>
            <a:endParaRPr b="1" sz="3650">
              <a:solidFill>
                <a:schemeClr val="dk1"/>
              </a:solidFill>
            </a:endParaRPr>
          </a:p>
        </p:txBody>
      </p:sp>
      <p:pic>
        <p:nvPicPr>
          <p:cNvPr id="213" name="Google Shape;213;p31"/>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14" name="Google Shape;214;p31"/>
          <p:cNvSpPr txBox="1"/>
          <p:nvPr/>
        </p:nvSpPr>
        <p:spPr>
          <a:xfrm>
            <a:off x="1008100" y="1959450"/>
            <a:ext cx="7582200" cy="1093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US" sz="2515">
                <a:solidFill>
                  <a:schemeClr val="dk1"/>
                </a:solidFill>
                <a:latin typeface="Roboto"/>
                <a:ea typeface="Roboto"/>
                <a:cs typeface="Roboto"/>
                <a:sym typeface="Roboto"/>
              </a:rPr>
              <a:t>Time Series &amp; Nonequivalent dependent variables</a:t>
            </a:r>
            <a:endParaRPr b="1" sz="3250">
              <a:solidFill>
                <a:schemeClr val="dk1"/>
              </a:solidFill>
              <a:latin typeface="Calibri"/>
              <a:ea typeface="Calibri"/>
              <a:cs typeface="Calibri"/>
              <a:sym typeface="Calibri"/>
            </a:endParaRPr>
          </a:p>
        </p:txBody>
      </p:sp>
      <p:pic>
        <p:nvPicPr>
          <p:cNvPr id="215" name="Google Shape;215;p31"/>
          <p:cNvPicPr preferRelativeResize="0"/>
          <p:nvPr/>
        </p:nvPicPr>
        <p:blipFill>
          <a:blip r:embed="rId4">
            <a:alphaModFix/>
          </a:blip>
          <a:stretch>
            <a:fillRect/>
          </a:stretch>
        </p:blipFill>
        <p:spPr>
          <a:xfrm>
            <a:off x="728200" y="2818476"/>
            <a:ext cx="5060011" cy="299850"/>
          </a:xfrm>
          <a:prstGeom prst="rect">
            <a:avLst/>
          </a:prstGeom>
          <a:noFill/>
          <a:ln>
            <a:noFill/>
          </a:ln>
        </p:spPr>
      </p:pic>
      <p:pic>
        <p:nvPicPr>
          <p:cNvPr id="216" name="Google Shape;216;p31"/>
          <p:cNvPicPr preferRelativeResize="0"/>
          <p:nvPr/>
        </p:nvPicPr>
        <p:blipFill>
          <a:blip r:embed="rId5">
            <a:alphaModFix/>
          </a:blip>
          <a:stretch>
            <a:fillRect/>
          </a:stretch>
        </p:blipFill>
        <p:spPr>
          <a:xfrm>
            <a:off x="6058700" y="2601877"/>
            <a:ext cx="1764425" cy="733050"/>
          </a:xfrm>
          <a:prstGeom prst="rect">
            <a:avLst/>
          </a:prstGeom>
          <a:noFill/>
          <a:ln>
            <a:noFill/>
          </a:ln>
        </p:spPr>
      </p:pic>
      <p:sp>
        <p:nvSpPr>
          <p:cNvPr id="217" name="Google Shape;217;p31"/>
          <p:cNvSpPr txBox="1"/>
          <p:nvPr/>
        </p:nvSpPr>
        <p:spPr>
          <a:xfrm>
            <a:off x="543625" y="3579750"/>
            <a:ext cx="4198800" cy="31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15">
                <a:solidFill>
                  <a:schemeClr val="dk1"/>
                </a:solidFill>
                <a:latin typeface="Roboto"/>
                <a:ea typeface="Roboto"/>
                <a:cs typeface="Roboto"/>
                <a:sym typeface="Roboto"/>
              </a:rPr>
              <a:t>Observations: </a:t>
            </a:r>
            <a:endParaRPr b="1" sz="2015">
              <a:solidFill>
                <a:schemeClr val="dk1"/>
              </a:solidFill>
              <a:latin typeface="Roboto"/>
              <a:ea typeface="Roboto"/>
              <a:cs typeface="Roboto"/>
              <a:sym typeface="Roboto"/>
            </a:endParaRPr>
          </a:p>
          <a:p>
            <a:pPr indent="-356552" lvl="0" marL="4572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Post content</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post text</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post length</a:t>
            </a:r>
            <a:endParaRPr b="1" sz="2015">
              <a:solidFill>
                <a:schemeClr val="dk1"/>
              </a:solidFill>
              <a:latin typeface="Roboto"/>
              <a:ea typeface="Roboto"/>
              <a:cs typeface="Roboto"/>
              <a:sym typeface="Roboto"/>
            </a:endParaRPr>
          </a:p>
          <a:p>
            <a:pPr indent="-356552" lvl="0" marL="4572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Engagement</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number of comments</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upvoted ratio</a:t>
            </a:r>
            <a:endParaRPr b="1" sz="2015">
              <a:solidFill>
                <a:schemeClr val="dk1"/>
              </a:solidFill>
              <a:latin typeface="Roboto"/>
              <a:ea typeface="Roboto"/>
              <a:cs typeface="Roboto"/>
              <a:sym typeface="Roboto"/>
            </a:endParaRPr>
          </a:p>
          <a:p>
            <a:pPr indent="-356552" lvl="1" marL="914400" rtl="0" algn="l">
              <a:spcBef>
                <a:spcPts val="0"/>
              </a:spcBef>
              <a:spcAft>
                <a:spcPts val="0"/>
              </a:spcAft>
              <a:buClr>
                <a:schemeClr val="dk1"/>
              </a:buClr>
              <a:buSzPts val="2015"/>
              <a:buFont typeface="Roboto"/>
              <a:buChar char="○"/>
            </a:pPr>
            <a:r>
              <a:rPr b="1" lang="en-US" sz="2015">
                <a:solidFill>
                  <a:schemeClr val="dk1"/>
                </a:solidFill>
                <a:latin typeface="Roboto"/>
                <a:ea typeface="Roboto"/>
                <a:cs typeface="Roboto"/>
                <a:sym typeface="Roboto"/>
              </a:rPr>
              <a:t>user ID</a:t>
            </a:r>
            <a:endParaRPr b="1" sz="2015">
              <a:solidFill>
                <a:schemeClr val="dk1"/>
              </a:solidFill>
              <a:latin typeface="Roboto"/>
              <a:ea typeface="Roboto"/>
              <a:cs typeface="Roboto"/>
              <a:sym typeface="Roboto"/>
            </a:endParaRPr>
          </a:p>
          <a:p>
            <a:pPr indent="0" lvl="0" marL="0" rtl="0" algn="l">
              <a:spcBef>
                <a:spcPts val="0"/>
              </a:spcBef>
              <a:spcAft>
                <a:spcPts val="0"/>
              </a:spcAft>
              <a:buNone/>
            </a:pPr>
            <a:r>
              <a:t/>
            </a:r>
            <a:endParaRPr b="1" sz="2015">
              <a:solidFill>
                <a:schemeClr val="dk1"/>
              </a:solidFill>
              <a:latin typeface="Roboto"/>
              <a:ea typeface="Roboto"/>
              <a:cs typeface="Roboto"/>
              <a:sym typeface="Roboto"/>
            </a:endParaRPr>
          </a:p>
          <a:p>
            <a:pPr indent="0" lvl="0" marL="0" rtl="0" algn="l">
              <a:spcBef>
                <a:spcPts val="0"/>
              </a:spcBef>
              <a:spcAft>
                <a:spcPts val="0"/>
              </a:spcAft>
              <a:buNone/>
            </a:pPr>
            <a:r>
              <a:t/>
            </a:r>
            <a:endParaRPr b="1" sz="2015">
              <a:solidFill>
                <a:schemeClr val="dk1"/>
              </a:solidFill>
              <a:latin typeface="Roboto"/>
              <a:ea typeface="Roboto"/>
              <a:cs typeface="Roboto"/>
              <a:sym typeface="Roboto"/>
            </a:endParaRPr>
          </a:p>
          <a:p>
            <a:pPr indent="0" lvl="0" marL="0" rtl="0" algn="l">
              <a:spcBef>
                <a:spcPts val="0"/>
              </a:spcBef>
              <a:spcAft>
                <a:spcPts val="0"/>
              </a:spcAft>
              <a:buNone/>
            </a:pPr>
            <a:r>
              <a:t/>
            </a:r>
            <a:endParaRPr b="1" sz="2015">
              <a:solidFill>
                <a:schemeClr val="dk1"/>
              </a:solidFill>
              <a:latin typeface="Roboto"/>
              <a:ea typeface="Roboto"/>
              <a:cs typeface="Roboto"/>
              <a:sym typeface="Roboto"/>
            </a:endParaRPr>
          </a:p>
        </p:txBody>
      </p:sp>
      <p:sp>
        <p:nvSpPr>
          <p:cNvPr id="218" name="Google Shape;218;p31"/>
          <p:cNvSpPr txBox="1"/>
          <p:nvPr/>
        </p:nvSpPr>
        <p:spPr>
          <a:xfrm>
            <a:off x="4742400" y="3643650"/>
            <a:ext cx="3351000" cy="18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15">
                <a:solidFill>
                  <a:schemeClr val="dk1"/>
                </a:solidFill>
                <a:latin typeface="Roboto"/>
                <a:ea typeface="Roboto"/>
                <a:cs typeface="Roboto"/>
                <a:sym typeface="Roboto"/>
              </a:rPr>
              <a:t>X (treatment): COVID</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543630" y="491562"/>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650">
                <a:solidFill>
                  <a:schemeClr val="dk1"/>
                </a:solidFill>
              </a:rPr>
              <a:t>Quasi-Experimental Design </a:t>
            </a:r>
            <a:endParaRPr b="1" sz="3650">
              <a:solidFill>
                <a:schemeClr val="dk1"/>
              </a:solidFill>
            </a:endParaRPr>
          </a:p>
          <a:p>
            <a:pPr indent="0" lvl="0" marL="0" rtl="0" algn="ctr">
              <a:spcBef>
                <a:spcPts val="0"/>
              </a:spcBef>
              <a:spcAft>
                <a:spcPts val="0"/>
              </a:spcAft>
              <a:buClr>
                <a:schemeClr val="lt1"/>
              </a:buClr>
              <a:buSzPts val="3960"/>
              <a:buFont typeface="Calibri"/>
              <a:buNone/>
            </a:pPr>
            <a:r>
              <a:rPr b="1" lang="en-US" sz="3650">
                <a:solidFill>
                  <a:schemeClr val="dk1"/>
                </a:solidFill>
              </a:rPr>
              <a:t>on the pilot data</a:t>
            </a:r>
            <a:endParaRPr b="1" sz="3650">
              <a:solidFill>
                <a:schemeClr val="dk1"/>
              </a:solidFill>
            </a:endParaRPr>
          </a:p>
        </p:txBody>
      </p:sp>
      <p:pic>
        <p:nvPicPr>
          <p:cNvPr id="224" name="Google Shape;224;p32"/>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25" name="Google Shape;225;p32"/>
          <p:cNvSpPr txBox="1"/>
          <p:nvPr/>
        </p:nvSpPr>
        <p:spPr>
          <a:xfrm>
            <a:off x="837725" y="1792988"/>
            <a:ext cx="7582200" cy="1093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US" sz="2515">
                <a:solidFill>
                  <a:schemeClr val="dk1"/>
                </a:solidFill>
                <a:latin typeface="Roboto"/>
                <a:ea typeface="Roboto"/>
                <a:cs typeface="Roboto"/>
                <a:sym typeface="Roboto"/>
              </a:rPr>
              <a:t>Time Series &amp; Nonequivalent dependent variable</a:t>
            </a:r>
            <a:endParaRPr b="1" sz="3250">
              <a:solidFill>
                <a:schemeClr val="dk1"/>
              </a:solidFill>
              <a:latin typeface="Calibri"/>
              <a:ea typeface="Calibri"/>
              <a:cs typeface="Calibri"/>
              <a:sym typeface="Calibri"/>
            </a:endParaRPr>
          </a:p>
        </p:txBody>
      </p:sp>
      <p:graphicFrame>
        <p:nvGraphicFramePr>
          <p:cNvPr id="226" name="Google Shape;226;p32"/>
          <p:cNvGraphicFramePr/>
          <p:nvPr/>
        </p:nvGraphicFramePr>
        <p:xfrm>
          <a:off x="311600" y="3246850"/>
          <a:ext cx="3000000" cy="3000000"/>
        </p:xfrm>
        <a:graphic>
          <a:graphicData uri="http://schemas.openxmlformats.org/drawingml/2006/table">
            <a:tbl>
              <a:tblPr>
                <a:noFill/>
                <a:tableStyleId>{7FE7FAE6-EC69-4DAF-97A5-058867A4B4E3}</a:tableStyleId>
              </a:tblPr>
              <a:tblGrid>
                <a:gridCol w="784950"/>
                <a:gridCol w="784950"/>
                <a:gridCol w="784950"/>
                <a:gridCol w="784950"/>
                <a:gridCol w="784950"/>
                <a:gridCol w="784950"/>
                <a:gridCol w="784950"/>
                <a:gridCol w="784950"/>
                <a:gridCol w="784950"/>
                <a:gridCol w="784950"/>
                <a:gridCol w="784950"/>
              </a:tblGrid>
              <a:tr h="1518250">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N</a:t>
                      </a:r>
                      <a:r>
                        <a:rPr b="1" lang="en-US">
                          <a:solidFill>
                            <a:schemeClr val="dk1"/>
                          </a:solidFill>
                          <a:latin typeface="Calibri"/>
                          <a:ea typeface="Calibri"/>
                          <a:cs typeface="Calibri"/>
                          <a:sym typeface="Calibri"/>
                        </a:rPr>
                        <a:t>um of comments pre-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pvote ratio pre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nique id pre covid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length pre covid</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topic modeling pre covid</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x</a:t>
                      </a:r>
                      <a:endParaRPr b="1">
                        <a:solidFill>
                          <a:schemeClr val="dk1"/>
                        </a:solidFill>
                        <a:latin typeface="Calibri"/>
                        <a:ea typeface="Calibri"/>
                        <a:cs typeface="Calibri"/>
                        <a:sym typeface="Calibri"/>
                      </a:endParaRPr>
                    </a:p>
                    <a:p>
                      <a:pPr indent="0" lvl="0" marL="0" rtl="0" algn="ctr">
                        <a:spcBef>
                          <a:spcPts val="0"/>
                        </a:spcBef>
                        <a:spcAft>
                          <a:spcPts val="0"/>
                        </a:spcAft>
                        <a:buNone/>
                      </a:pPr>
                      <a:r>
                        <a:rPr b="1" lang="en-US">
                          <a:solidFill>
                            <a:schemeClr val="dk1"/>
                          </a:solidFill>
                          <a:latin typeface="Calibri"/>
                          <a:ea typeface="Calibri"/>
                          <a:cs typeface="Calibri"/>
                          <a:sym typeface="Calibri"/>
                        </a:rPr>
                        <a:t>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N</a:t>
                      </a:r>
                      <a:r>
                        <a:rPr b="1" lang="en-US">
                          <a:solidFill>
                            <a:schemeClr val="dk1"/>
                          </a:solidFill>
                          <a:latin typeface="Calibri"/>
                          <a:ea typeface="Calibri"/>
                          <a:cs typeface="Calibri"/>
                          <a:sym typeface="Calibri"/>
                        </a:rPr>
                        <a:t>um of comments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pvote ratio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U</a:t>
                      </a:r>
                      <a:r>
                        <a:rPr b="1" lang="en-US">
                          <a:solidFill>
                            <a:schemeClr val="dk1"/>
                          </a:solidFill>
                          <a:latin typeface="Calibri"/>
                          <a:ea typeface="Calibri"/>
                          <a:cs typeface="Calibri"/>
                          <a:sym typeface="Calibri"/>
                        </a:rPr>
                        <a:t>nique id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length post covid</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Post text topic modeling post covid</a:t>
                      </a:r>
                      <a:endParaRPr b="1">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27" name="Google Shape;227;p32"/>
          <p:cNvSpPr txBox="1"/>
          <p:nvPr/>
        </p:nvSpPr>
        <p:spPr>
          <a:xfrm>
            <a:off x="589325" y="2513875"/>
            <a:ext cx="8079000" cy="53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300">
                <a:solidFill>
                  <a:schemeClr val="dk1"/>
                </a:solidFill>
                <a:latin typeface="Calibri"/>
                <a:ea typeface="Calibri"/>
                <a:cs typeface="Calibri"/>
                <a:sym typeface="Calibri"/>
              </a:rPr>
              <a:t>Depression Subreddit - Time Series</a:t>
            </a:r>
            <a:endParaRPr sz="2200">
              <a:latin typeface="Roboto"/>
              <a:ea typeface="Roboto"/>
              <a:cs typeface="Roboto"/>
              <a:sym typeface="Roboto"/>
            </a:endParaRPr>
          </a:p>
        </p:txBody>
      </p:sp>
      <p:sp>
        <p:nvSpPr>
          <p:cNvPr id="228" name="Google Shape;228;p32"/>
          <p:cNvSpPr txBox="1"/>
          <p:nvPr/>
        </p:nvSpPr>
        <p:spPr>
          <a:xfrm>
            <a:off x="1824575" y="5216525"/>
            <a:ext cx="5608500" cy="83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700">
                <a:solidFill>
                  <a:schemeClr val="dk1"/>
                </a:solidFill>
                <a:latin typeface="Calibri"/>
                <a:ea typeface="Calibri"/>
                <a:cs typeface="Calibri"/>
                <a:sym typeface="Calibri"/>
              </a:rPr>
              <a:t>Replicate this experimental design to other 8 mental health related subreddits - Nonequivalent dependent variables</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77" name="Google Shape;77;p15"/>
          <p:cNvSpPr txBox="1"/>
          <p:nvPr>
            <p:ph type="title"/>
          </p:nvPr>
        </p:nvSpPr>
        <p:spPr>
          <a:xfrm>
            <a:off x="239250" y="645975"/>
            <a:ext cx="7875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200">
                <a:solidFill>
                  <a:schemeClr val="dk1"/>
                </a:solidFill>
              </a:rPr>
              <a:t>Revised Research Question </a:t>
            </a:r>
            <a:endParaRPr b="1" sz="4200">
              <a:solidFill>
                <a:schemeClr val="dk1"/>
              </a:solidFill>
            </a:endParaRPr>
          </a:p>
          <a:p>
            <a:pPr indent="0" lvl="0" marL="0" rtl="0" algn="ctr">
              <a:spcBef>
                <a:spcPts val="0"/>
              </a:spcBef>
              <a:spcAft>
                <a:spcPts val="0"/>
              </a:spcAft>
              <a:buClr>
                <a:schemeClr val="lt1"/>
              </a:buClr>
              <a:buSzPts val="3960"/>
              <a:buFont typeface="Calibri"/>
              <a:buNone/>
            </a:pPr>
            <a:r>
              <a:rPr b="1" lang="en-US" sz="4200">
                <a:solidFill>
                  <a:schemeClr val="dk1"/>
                </a:solidFill>
              </a:rPr>
              <a:t>and Hypothesis</a:t>
            </a:r>
            <a:endParaRPr b="1" sz="4200">
              <a:solidFill>
                <a:schemeClr val="dk1"/>
              </a:solidFill>
            </a:endParaRPr>
          </a:p>
        </p:txBody>
      </p:sp>
      <p:sp>
        <p:nvSpPr>
          <p:cNvPr id="78" name="Google Shape;78;p15"/>
          <p:cNvSpPr txBox="1"/>
          <p:nvPr>
            <p:ph idx="1" type="body"/>
          </p:nvPr>
        </p:nvSpPr>
        <p:spPr>
          <a:xfrm>
            <a:off x="574750" y="2308925"/>
            <a:ext cx="7875300" cy="4353300"/>
          </a:xfrm>
          <a:prstGeom prst="rect">
            <a:avLst/>
          </a:prstGeom>
          <a:noFill/>
          <a:ln>
            <a:noFill/>
          </a:ln>
        </p:spPr>
        <p:txBody>
          <a:bodyPr anchorCtr="0" anchor="t" bIns="45700" lIns="91425" spcFirstLastPara="1" rIns="91425" wrap="square" tIns="45700">
            <a:normAutofit/>
          </a:bodyPr>
          <a:lstStyle/>
          <a:p>
            <a:pPr indent="-412750" lvl="0" marL="457200" rtl="0" algn="l">
              <a:spcBef>
                <a:spcPts val="0"/>
              </a:spcBef>
              <a:spcAft>
                <a:spcPts val="0"/>
              </a:spcAft>
              <a:buSzPts val="2900"/>
              <a:buChar char="●"/>
            </a:pPr>
            <a:r>
              <a:rPr b="1" lang="en-US" sz="2400"/>
              <a:t>Research question: </a:t>
            </a:r>
            <a:endParaRPr b="1" sz="2400"/>
          </a:p>
          <a:p>
            <a:pPr indent="0" lvl="0" marL="457200" rtl="0" algn="l">
              <a:spcBef>
                <a:spcPts val="1200"/>
              </a:spcBef>
              <a:spcAft>
                <a:spcPts val="0"/>
              </a:spcAft>
              <a:buNone/>
            </a:pPr>
            <a:r>
              <a:rPr lang="en-US" sz="2400"/>
              <a:t>Does COVID affect post trends from mental illness related subreddits?</a:t>
            </a:r>
            <a:endParaRPr sz="2400"/>
          </a:p>
          <a:p>
            <a:pPr indent="-381000" lvl="0" marL="457200" rtl="0" algn="l">
              <a:spcBef>
                <a:spcPts val="1200"/>
              </a:spcBef>
              <a:spcAft>
                <a:spcPts val="0"/>
              </a:spcAft>
              <a:buSzPts val="2400"/>
              <a:buChar char="●"/>
            </a:pPr>
            <a:r>
              <a:rPr b="1" lang="en-US" sz="2400"/>
              <a:t>Hypothesis: </a:t>
            </a:r>
            <a:endParaRPr b="1" sz="2400"/>
          </a:p>
          <a:p>
            <a:pPr indent="0" lvl="0" marL="457200" rtl="0" algn="l">
              <a:spcBef>
                <a:spcPts val="1200"/>
              </a:spcBef>
              <a:spcAft>
                <a:spcPts val="1200"/>
              </a:spcAft>
              <a:buNone/>
            </a:pPr>
            <a:r>
              <a:rPr lang="en-US" sz="2300"/>
              <a:t>Mental health-related subreddits exhibit a shift in post trends as well as the number of engagements based on post texts, number of comments and upvote ratios between periods </a:t>
            </a:r>
            <a:r>
              <a:rPr i="1" lang="en-US" sz="2300"/>
              <a:t>pre-covid and post-covid</a:t>
            </a:r>
            <a:endParaRPr i="1"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34325" y="2411972"/>
            <a:ext cx="7407300" cy="3015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5400">
                <a:solidFill>
                  <a:schemeClr val="dk1"/>
                </a:solidFill>
              </a:rPr>
              <a:t>Thank You.</a:t>
            </a:r>
            <a:endParaRPr b="1" sz="5400">
              <a:solidFill>
                <a:schemeClr val="dk1"/>
              </a:solidFill>
            </a:endParaRPr>
          </a:p>
          <a:p>
            <a:pPr indent="0" lvl="0" marL="0" rtl="0" algn="ctr">
              <a:spcBef>
                <a:spcPts val="0"/>
              </a:spcBef>
              <a:spcAft>
                <a:spcPts val="0"/>
              </a:spcAft>
              <a:buClr>
                <a:schemeClr val="lt1"/>
              </a:buClr>
              <a:buSzPts val="4400"/>
              <a:buFont typeface="Calibri"/>
              <a:buNone/>
            </a:pPr>
            <a:r>
              <a:rPr b="1" lang="en-US" sz="5400">
                <a:solidFill>
                  <a:schemeClr val="dk1"/>
                </a:solidFill>
              </a:rPr>
              <a:t>Any questions?</a:t>
            </a:r>
            <a:endParaRPr b="1" sz="5400">
              <a:solidFill>
                <a:schemeClr val="dk1"/>
              </a:solidFill>
            </a:endParaRPr>
          </a:p>
        </p:txBody>
      </p:sp>
      <p:pic>
        <p:nvPicPr>
          <p:cNvPr id="234" name="Google Shape;234;p33"/>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600430" y="5909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200">
                <a:solidFill>
                  <a:schemeClr val="dk1"/>
                </a:solidFill>
              </a:rPr>
              <a:t>Description</a:t>
            </a:r>
            <a:r>
              <a:rPr b="1" lang="en-US" sz="4200">
                <a:solidFill>
                  <a:schemeClr val="dk1"/>
                </a:solidFill>
              </a:rPr>
              <a:t> of Pilot Data</a:t>
            </a:r>
            <a:endParaRPr b="1" sz="4200">
              <a:solidFill>
                <a:schemeClr val="dk1"/>
              </a:solidFill>
            </a:endParaRPr>
          </a:p>
        </p:txBody>
      </p:sp>
      <p:pic>
        <p:nvPicPr>
          <p:cNvPr id="84" name="Google Shape;84;p16"/>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85" name="Google Shape;85;p16"/>
          <p:cNvSpPr txBox="1"/>
          <p:nvPr/>
        </p:nvSpPr>
        <p:spPr>
          <a:xfrm>
            <a:off x="1171775" y="1906175"/>
            <a:ext cx="6574800" cy="38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Roboto"/>
                <a:ea typeface="Roboto"/>
                <a:cs typeface="Roboto"/>
                <a:sym typeface="Roboto"/>
              </a:rPr>
              <a:t>Our dataset have two time intervals:</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Char char="●"/>
            </a:pPr>
            <a:r>
              <a:rPr lang="en-US" sz="2200">
                <a:solidFill>
                  <a:schemeClr val="dk1"/>
                </a:solidFill>
                <a:latin typeface="Roboto"/>
                <a:ea typeface="Roboto"/>
                <a:cs typeface="Roboto"/>
                <a:sym typeface="Roboto"/>
              </a:rPr>
              <a:t>Pre-COVID: 2018 - 2020</a:t>
            </a:r>
            <a:endParaRPr sz="2200">
              <a:solidFill>
                <a:schemeClr val="dk1"/>
              </a:solidFill>
              <a:latin typeface="Roboto"/>
              <a:ea typeface="Roboto"/>
              <a:cs typeface="Roboto"/>
              <a:sym typeface="Roboto"/>
            </a:endParaRPr>
          </a:p>
          <a:p>
            <a:pPr indent="-374650" lvl="0" marL="457200" rtl="0" algn="l">
              <a:spcBef>
                <a:spcPts val="0"/>
              </a:spcBef>
              <a:spcAft>
                <a:spcPts val="0"/>
              </a:spcAft>
              <a:buClr>
                <a:schemeClr val="dk1"/>
              </a:buClr>
              <a:buSzPts val="2300"/>
              <a:buFont typeface="Roboto"/>
              <a:buChar char="●"/>
            </a:pPr>
            <a:r>
              <a:rPr lang="en-US" sz="2200">
                <a:solidFill>
                  <a:schemeClr val="dk1"/>
                </a:solidFill>
                <a:latin typeface="Roboto"/>
                <a:ea typeface="Roboto"/>
                <a:cs typeface="Roboto"/>
                <a:sym typeface="Roboto"/>
              </a:rPr>
              <a:t>Post-COVID: 2020 </a:t>
            </a:r>
            <a:r>
              <a:rPr lang="en-US" sz="1900">
                <a:solidFill>
                  <a:schemeClr val="dk1"/>
                </a:solidFill>
                <a:latin typeface="Roboto"/>
                <a:ea typeface="Roboto"/>
                <a:cs typeface="Roboto"/>
                <a:sym typeface="Roboto"/>
              </a:rPr>
              <a:t>(Feb 11th by WHO) </a:t>
            </a:r>
            <a:r>
              <a:rPr lang="en-US" sz="2200">
                <a:solidFill>
                  <a:schemeClr val="dk1"/>
                </a:solidFill>
                <a:latin typeface="Roboto"/>
                <a:ea typeface="Roboto"/>
                <a:cs typeface="Roboto"/>
                <a:sym typeface="Roboto"/>
              </a:rPr>
              <a:t>- 2022</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a:p>
            <a:pPr indent="0" lvl="0" marL="0" rtl="0" algn="l">
              <a:spcBef>
                <a:spcPts val="0"/>
              </a:spcBef>
              <a:spcAft>
                <a:spcPts val="0"/>
              </a:spcAft>
              <a:buNone/>
            </a:pPr>
            <a:r>
              <a:rPr lang="en-US" sz="2200">
                <a:solidFill>
                  <a:schemeClr val="dk1"/>
                </a:solidFill>
                <a:latin typeface="Roboto"/>
                <a:ea typeface="Roboto"/>
                <a:cs typeface="Roboto"/>
                <a:sym typeface="Roboto"/>
              </a:rPr>
              <a:t>These are 9 mental illness-related subreddit we have collected – top posts</a:t>
            </a:r>
            <a:endParaRPr sz="2200">
              <a:solidFill>
                <a:schemeClr val="dk1"/>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Char char="-"/>
            </a:pPr>
            <a:r>
              <a:rPr lang="en-US" sz="2200">
                <a:solidFill>
                  <a:schemeClr val="dk1"/>
                </a:solidFill>
                <a:latin typeface="Roboto"/>
                <a:ea typeface="Roboto"/>
                <a:cs typeface="Roboto"/>
                <a:sym typeface="Roboto"/>
              </a:rPr>
              <a:t>Depression, anxiety, adhd, bipolar, ptsd, Schizophrenia, </a:t>
            </a:r>
            <a:r>
              <a:rPr lang="en-US" sz="2200">
                <a:solidFill>
                  <a:schemeClr val="dk1"/>
                </a:solidFill>
                <a:latin typeface="Roboto"/>
                <a:ea typeface="Roboto"/>
                <a:cs typeface="Roboto"/>
                <a:sym typeface="Roboto"/>
              </a:rPr>
              <a:t>Eating Disorders</a:t>
            </a:r>
            <a:r>
              <a:rPr lang="en-US" sz="2200">
                <a:solidFill>
                  <a:schemeClr val="dk1"/>
                </a:solidFill>
                <a:latin typeface="Roboto"/>
                <a:ea typeface="Roboto"/>
                <a:cs typeface="Roboto"/>
                <a:sym typeface="Roboto"/>
              </a:rPr>
              <a:t>, Brain Fog, SuicideWatch</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600430" y="5909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200">
                <a:solidFill>
                  <a:schemeClr val="dk1"/>
                </a:solidFill>
              </a:rPr>
              <a:t>Description of Pilot Data</a:t>
            </a:r>
            <a:endParaRPr b="1" sz="4200">
              <a:solidFill>
                <a:schemeClr val="dk1"/>
              </a:solidFill>
            </a:endParaRPr>
          </a:p>
        </p:txBody>
      </p:sp>
      <p:pic>
        <p:nvPicPr>
          <p:cNvPr id="91" name="Google Shape;91;p17"/>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92" name="Google Shape;92;p17"/>
          <p:cNvSpPr txBox="1"/>
          <p:nvPr/>
        </p:nvSpPr>
        <p:spPr>
          <a:xfrm>
            <a:off x="204000" y="1531750"/>
            <a:ext cx="3424500" cy="503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Each dataset contains: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Title</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Post Text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ID (User ID)</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Score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Upvote Ratio </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Total Comments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Created On</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Added: Post Length</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US" sz="1800">
                <a:solidFill>
                  <a:schemeClr val="dk1"/>
                </a:solidFill>
                <a:latin typeface="Roboto"/>
                <a:ea typeface="Roboto"/>
                <a:cs typeface="Roboto"/>
                <a:sym typeface="Roboto"/>
              </a:rPr>
              <a:t>Post content : Topic modeling, post length</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chemeClr val="dk1"/>
                </a:solidFill>
                <a:latin typeface="Roboto"/>
                <a:ea typeface="Roboto"/>
                <a:cs typeface="Roboto"/>
                <a:sym typeface="Roboto"/>
              </a:rPr>
              <a:t>Engagement: number of comments and upvote ratio</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US" sz="1800">
                <a:solidFill>
                  <a:schemeClr val="dk1"/>
                </a:solidFill>
                <a:latin typeface="Roboto"/>
                <a:ea typeface="Roboto"/>
                <a:cs typeface="Roboto"/>
                <a:sym typeface="Roboto"/>
              </a:rPr>
              <a:t>→ using top posts which is already on trend</a:t>
            </a:r>
            <a:endParaRPr sz="1800">
              <a:latin typeface="Roboto"/>
              <a:ea typeface="Roboto"/>
              <a:cs typeface="Roboto"/>
              <a:sym typeface="Roboto"/>
            </a:endParaRPr>
          </a:p>
        </p:txBody>
      </p:sp>
      <p:pic>
        <p:nvPicPr>
          <p:cNvPr id="93" name="Google Shape;93;p17"/>
          <p:cNvPicPr preferRelativeResize="0"/>
          <p:nvPr/>
        </p:nvPicPr>
        <p:blipFill rotWithShape="1">
          <a:blip r:embed="rId4">
            <a:alphaModFix/>
          </a:blip>
          <a:srcRect b="0" l="0" r="30483" t="0"/>
          <a:stretch/>
        </p:blipFill>
        <p:spPr>
          <a:xfrm>
            <a:off x="3772363" y="2789925"/>
            <a:ext cx="4963323" cy="1975750"/>
          </a:xfrm>
          <a:prstGeom prst="rect">
            <a:avLst/>
          </a:prstGeom>
          <a:noFill/>
          <a:ln>
            <a:noFill/>
          </a:ln>
        </p:spPr>
      </p:pic>
      <p:sp>
        <p:nvSpPr>
          <p:cNvPr id="94" name="Google Shape;94;p17"/>
          <p:cNvSpPr txBox="1"/>
          <p:nvPr/>
        </p:nvSpPr>
        <p:spPr>
          <a:xfrm>
            <a:off x="3839675" y="2295525"/>
            <a:ext cx="48960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Sample Dataset from Depression Subreddit</a:t>
            </a:r>
            <a:endParaRPr sz="1800">
              <a:latin typeface="Roboto"/>
              <a:ea typeface="Roboto"/>
              <a:cs typeface="Roboto"/>
              <a:sym typeface="Roboto"/>
            </a:endParaRPr>
          </a:p>
        </p:txBody>
      </p:sp>
      <p:pic>
        <p:nvPicPr>
          <p:cNvPr id="95" name="Google Shape;95;p17"/>
          <p:cNvPicPr preferRelativeResize="0"/>
          <p:nvPr/>
        </p:nvPicPr>
        <p:blipFill>
          <a:blip r:embed="rId5">
            <a:alphaModFix/>
          </a:blip>
          <a:stretch>
            <a:fillRect/>
          </a:stretch>
        </p:blipFill>
        <p:spPr>
          <a:xfrm>
            <a:off x="3179971" y="4930300"/>
            <a:ext cx="5964027" cy="144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868355" y="55348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500">
                <a:solidFill>
                  <a:schemeClr val="dk1"/>
                </a:solidFill>
              </a:rPr>
              <a:t>Causal Theory</a:t>
            </a:r>
            <a:endParaRPr b="1" sz="4500">
              <a:solidFill>
                <a:schemeClr val="dk1"/>
              </a:solidFill>
            </a:endParaRPr>
          </a:p>
        </p:txBody>
      </p:sp>
      <p:sp>
        <p:nvSpPr>
          <p:cNvPr id="101" name="Google Shape;101;p18"/>
          <p:cNvSpPr txBox="1"/>
          <p:nvPr>
            <p:ph idx="1" type="body"/>
          </p:nvPr>
        </p:nvSpPr>
        <p:spPr>
          <a:xfrm>
            <a:off x="651000" y="1580600"/>
            <a:ext cx="7842000" cy="479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US" sz="2300"/>
              <a:t>COVID pandemic has brought about various stressors and uncertainties, such as health concerns, economic instability, social isolation, and disruptions to daily routines</a:t>
            </a:r>
            <a:endParaRPr sz="2300"/>
          </a:p>
          <a:p>
            <a:pPr indent="0" lvl="0" marL="457200" rtl="0" algn="l">
              <a:spcBef>
                <a:spcPts val="0"/>
              </a:spcBef>
              <a:spcAft>
                <a:spcPts val="0"/>
              </a:spcAft>
              <a:buNone/>
            </a:pPr>
            <a:r>
              <a:rPr lang="en-US" sz="2300"/>
              <a:t>→ increased levels of anxiety, fear, and emotional distress among individuals</a:t>
            </a:r>
            <a:endParaRPr sz="2300"/>
          </a:p>
          <a:p>
            <a:pPr indent="-374650" lvl="0" marL="457200" rtl="0" algn="l">
              <a:spcBef>
                <a:spcPts val="0"/>
              </a:spcBef>
              <a:spcAft>
                <a:spcPts val="0"/>
              </a:spcAft>
              <a:buSzPts val="2300"/>
              <a:buChar char="●"/>
            </a:pPr>
            <a:r>
              <a:rPr lang="en-US" sz="2300"/>
              <a:t>Subreddit c</a:t>
            </a:r>
            <a:r>
              <a:rPr lang="en-US" sz="2300"/>
              <a:t>ommunities</a:t>
            </a:r>
            <a:r>
              <a:rPr lang="en-US" sz="2300"/>
              <a:t> serve as safe spaces for individuals to express their thoughts, emotions, and concerns related to mental health.</a:t>
            </a:r>
            <a:endParaRPr sz="2300"/>
          </a:p>
        </p:txBody>
      </p:sp>
      <p:pic>
        <p:nvPicPr>
          <p:cNvPr id="102" name="Google Shape;102;p18"/>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33650" y="553450"/>
            <a:ext cx="78420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100">
                <a:solidFill>
                  <a:schemeClr val="dk1"/>
                </a:solidFill>
              </a:rPr>
              <a:t>Proposed Cause and Effects</a:t>
            </a:r>
            <a:endParaRPr b="1" sz="4100">
              <a:solidFill>
                <a:schemeClr val="dk1"/>
              </a:solidFill>
            </a:endParaRPr>
          </a:p>
        </p:txBody>
      </p:sp>
      <p:sp>
        <p:nvSpPr>
          <p:cNvPr id="108" name="Google Shape;108;p19"/>
          <p:cNvSpPr txBox="1"/>
          <p:nvPr>
            <p:ph idx="1" type="body"/>
          </p:nvPr>
        </p:nvSpPr>
        <p:spPr>
          <a:xfrm>
            <a:off x="651000" y="2259875"/>
            <a:ext cx="7842000" cy="4119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457200" rtl="0" algn="l">
              <a:spcBef>
                <a:spcPts val="0"/>
              </a:spcBef>
              <a:spcAft>
                <a:spcPts val="0"/>
              </a:spcAft>
              <a:buNone/>
            </a:pPr>
            <a:r>
              <a:t/>
            </a:r>
            <a:endParaRPr sz="2500"/>
          </a:p>
        </p:txBody>
      </p:sp>
      <p:pic>
        <p:nvPicPr>
          <p:cNvPr id="109" name="Google Shape;109;p19"/>
          <p:cNvPicPr preferRelativeResize="0"/>
          <p:nvPr/>
        </p:nvPicPr>
        <p:blipFill>
          <a:blip r:embed="rId3">
            <a:alphaModFix/>
          </a:blip>
          <a:stretch>
            <a:fillRect/>
          </a:stretch>
        </p:blipFill>
        <p:spPr>
          <a:xfrm>
            <a:off x="7463700" y="202825"/>
            <a:ext cx="1565325" cy="1518250"/>
          </a:xfrm>
          <a:prstGeom prst="rect">
            <a:avLst/>
          </a:prstGeom>
          <a:noFill/>
          <a:ln>
            <a:noFill/>
          </a:ln>
        </p:spPr>
      </p:pic>
      <p:graphicFrame>
        <p:nvGraphicFramePr>
          <p:cNvPr id="110" name="Google Shape;110;p19"/>
          <p:cNvGraphicFramePr/>
          <p:nvPr/>
        </p:nvGraphicFramePr>
        <p:xfrm>
          <a:off x="459375" y="1721075"/>
          <a:ext cx="3000000" cy="3000000"/>
        </p:xfrm>
        <a:graphic>
          <a:graphicData uri="http://schemas.openxmlformats.org/drawingml/2006/table">
            <a:tbl>
              <a:tblPr>
                <a:noFill/>
                <a:tableStyleId>{7FE7FAE6-EC69-4DAF-97A5-058867A4B4E3}</a:tableStyleId>
              </a:tblPr>
              <a:tblGrid>
                <a:gridCol w="2153400"/>
                <a:gridCol w="6071850"/>
              </a:tblGrid>
              <a:tr h="530950">
                <a:tc>
                  <a:txBody>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Cause</a:t>
                      </a:r>
                      <a:endParaRPr b="1" sz="1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Effect</a:t>
                      </a:r>
                      <a:endParaRPr b="1" sz="1900">
                        <a:solidFill>
                          <a:schemeClr val="dk1"/>
                        </a:solidFill>
                        <a:latin typeface="Roboto"/>
                        <a:ea typeface="Roboto"/>
                        <a:cs typeface="Roboto"/>
                        <a:sym typeface="Roboto"/>
                      </a:endParaRPr>
                    </a:p>
                  </a:txBody>
                  <a:tcPr marT="91425" marB="91425" marR="91425" marL="91425"/>
                </a:tc>
              </a:tr>
              <a:tr h="954900">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COVID-19</a:t>
                      </a:r>
                      <a:endParaRPr sz="1900">
                        <a:solidFill>
                          <a:schemeClr val="dk1"/>
                        </a:solidFill>
                        <a:latin typeface="Roboto"/>
                        <a:ea typeface="Roboto"/>
                        <a:cs typeface="Roboto"/>
                        <a:sym typeface="Roboto"/>
                      </a:endParaRPr>
                    </a:p>
                  </a:txBody>
                  <a:tcPr marT="91425" marB="91425" marR="91425" marL="91425"/>
                </a:tc>
                <a:tc>
                  <a:txBody>
                    <a:bodyPr/>
                    <a:lstStyle/>
                    <a:p>
                      <a:pPr indent="-285750" lvl="0" marL="457200" rtl="0" algn="l">
                        <a:spcBef>
                          <a:spcPts val="0"/>
                        </a:spcBef>
                        <a:spcAft>
                          <a:spcPts val="0"/>
                        </a:spcAft>
                        <a:buSzPts val="900"/>
                        <a:buChar char="-"/>
                      </a:pPr>
                      <a:r>
                        <a:rPr lang="en-US" sz="1900">
                          <a:solidFill>
                            <a:schemeClr val="dk1"/>
                          </a:solidFill>
                          <a:latin typeface="Roboto"/>
                          <a:ea typeface="Roboto"/>
                          <a:cs typeface="Roboto"/>
                          <a:sym typeface="Roboto"/>
                        </a:rPr>
                        <a:t>Shift in post trends</a:t>
                      </a:r>
                      <a:endParaRPr sz="1900">
                        <a:solidFill>
                          <a:schemeClr val="dk1"/>
                        </a:solidFill>
                        <a:latin typeface="Roboto"/>
                        <a:ea typeface="Roboto"/>
                        <a:cs typeface="Roboto"/>
                        <a:sym typeface="Roboto"/>
                      </a:endParaRPr>
                    </a:p>
                    <a:p>
                      <a:pPr indent="-285750" lvl="0" marL="457200" rtl="0" algn="l">
                        <a:spcBef>
                          <a:spcPts val="0"/>
                        </a:spcBef>
                        <a:spcAft>
                          <a:spcPts val="0"/>
                        </a:spcAft>
                        <a:buSzPts val="900"/>
                        <a:buChar char="-"/>
                      </a:pPr>
                      <a:r>
                        <a:rPr lang="en-US" sz="1900">
                          <a:solidFill>
                            <a:schemeClr val="dk1"/>
                          </a:solidFill>
                          <a:latin typeface="Roboto"/>
                          <a:ea typeface="Roboto"/>
                          <a:cs typeface="Roboto"/>
                          <a:sym typeface="Roboto"/>
                        </a:rPr>
                        <a:t>Increased number of post engagements (comments and upvotes)</a:t>
                      </a:r>
                      <a:endParaRPr sz="1900">
                        <a:solidFill>
                          <a:schemeClr val="dk1"/>
                        </a:solidFill>
                        <a:latin typeface="Roboto"/>
                        <a:ea typeface="Roboto"/>
                        <a:cs typeface="Roboto"/>
                        <a:sym typeface="Roboto"/>
                      </a:endParaRPr>
                    </a:p>
                  </a:txBody>
                  <a:tcPr marT="91425" marB="91425" marR="91425" marL="91425"/>
                </a:tc>
              </a:tr>
              <a:tr h="1194650">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Shift in post trends</a:t>
                      </a:r>
                      <a:endParaRPr sz="19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Topics such as fear of infection, social isolation, grief, coping strategies, and pandemic-related stressors may become more prevalent in posts on mental health-related subreddits</a:t>
                      </a:r>
                      <a:endParaRPr sz="1900">
                        <a:solidFill>
                          <a:schemeClr val="dk1"/>
                        </a:solidFill>
                        <a:latin typeface="Roboto"/>
                        <a:ea typeface="Roboto"/>
                        <a:cs typeface="Roboto"/>
                        <a:sym typeface="Roboto"/>
                      </a:endParaRPr>
                    </a:p>
                  </a:txBody>
                  <a:tcPr marT="91425" marB="91425" marR="91425" marL="91425"/>
                </a:tc>
              </a:tr>
              <a:tr h="1254600">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Increased number of post engagements</a:t>
                      </a:r>
                      <a:endParaRPr sz="19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1900">
                          <a:solidFill>
                            <a:schemeClr val="dk1"/>
                          </a:solidFill>
                          <a:latin typeface="Roboto"/>
                          <a:ea typeface="Roboto"/>
                          <a:cs typeface="Roboto"/>
                          <a:sym typeface="Roboto"/>
                        </a:rPr>
                        <a:t>As the pandemic caused disruptions to daily routines, individuals may have more time and inclination to engage in online activities, including posting, commenting and upvoting in mental health-related subreddits</a:t>
                      </a:r>
                      <a:endParaRPr sz="19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711075" y="4915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750">
                <a:solidFill>
                  <a:schemeClr val="dk1"/>
                </a:solidFill>
              </a:rPr>
              <a:t>Statistical Relationships in </a:t>
            </a:r>
            <a:endParaRPr b="1" sz="3750">
              <a:solidFill>
                <a:schemeClr val="dk1"/>
              </a:solidFill>
            </a:endParaRPr>
          </a:p>
          <a:p>
            <a:pPr indent="0" lvl="0" marL="0" rtl="0" algn="ctr">
              <a:spcBef>
                <a:spcPts val="0"/>
              </a:spcBef>
              <a:spcAft>
                <a:spcPts val="0"/>
              </a:spcAft>
              <a:buClr>
                <a:schemeClr val="lt1"/>
              </a:buClr>
              <a:buSzPts val="3564"/>
              <a:buFont typeface="Calibri"/>
              <a:buNone/>
            </a:pPr>
            <a:r>
              <a:rPr b="1" lang="en-US" sz="3750">
                <a:solidFill>
                  <a:schemeClr val="dk1"/>
                </a:solidFill>
              </a:rPr>
              <a:t>Pilot Data</a:t>
            </a:r>
            <a:endParaRPr b="1" sz="3750">
              <a:solidFill>
                <a:schemeClr val="dk1"/>
              </a:solidFill>
            </a:endParaRPr>
          </a:p>
        </p:txBody>
      </p:sp>
      <p:pic>
        <p:nvPicPr>
          <p:cNvPr id="116" name="Google Shape;116;p20"/>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117" name="Google Shape;117;p20"/>
          <p:cNvPicPr preferRelativeResize="0"/>
          <p:nvPr/>
        </p:nvPicPr>
        <p:blipFill>
          <a:blip r:embed="rId4">
            <a:alphaModFix/>
          </a:blip>
          <a:stretch>
            <a:fillRect/>
          </a:stretch>
        </p:blipFill>
        <p:spPr>
          <a:xfrm>
            <a:off x="711075" y="2040750"/>
            <a:ext cx="3860926" cy="2782835"/>
          </a:xfrm>
          <a:prstGeom prst="rect">
            <a:avLst/>
          </a:prstGeom>
          <a:noFill/>
          <a:ln>
            <a:noFill/>
          </a:ln>
        </p:spPr>
      </p:pic>
      <p:pic>
        <p:nvPicPr>
          <p:cNvPr id="118" name="Google Shape;118;p20"/>
          <p:cNvPicPr preferRelativeResize="0"/>
          <p:nvPr/>
        </p:nvPicPr>
        <p:blipFill>
          <a:blip r:embed="rId5">
            <a:alphaModFix/>
          </a:blip>
          <a:stretch>
            <a:fillRect/>
          </a:stretch>
        </p:blipFill>
        <p:spPr>
          <a:xfrm>
            <a:off x="4923200" y="2040750"/>
            <a:ext cx="3780060" cy="2782825"/>
          </a:xfrm>
          <a:prstGeom prst="rect">
            <a:avLst/>
          </a:prstGeom>
          <a:noFill/>
          <a:ln>
            <a:noFill/>
          </a:ln>
        </p:spPr>
      </p:pic>
      <p:sp>
        <p:nvSpPr>
          <p:cNvPr id="119" name="Google Shape;119;p20"/>
          <p:cNvSpPr txBox="1"/>
          <p:nvPr/>
        </p:nvSpPr>
        <p:spPr>
          <a:xfrm>
            <a:off x="837750" y="512575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Histogram of Post length Pre-COVID in depression subreddit</a:t>
            </a:r>
            <a:endParaRPr b="1">
              <a:latin typeface="Roboto"/>
              <a:ea typeface="Roboto"/>
              <a:cs typeface="Roboto"/>
              <a:sym typeface="Roboto"/>
            </a:endParaRPr>
          </a:p>
        </p:txBody>
      </p:sp>
      <p:sp>
        <p:nvSpPr>
          <p:cNvPr id="120" name="Google Shape;120;p20"/>
          <p:cNvSpPr txBox="1"/>
          <p:nvPr/>
        </p:nvSpPr>
        <p:spPr>
          <a:xfrm>
            <a:off x="5122000" y="514325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Histogram of Post length Post-COVID </a:t>
            </a:r>
            <a:r>
              <a:rPr b="1" lang="en-US" sz="1900">
                <a:solidFill>
                  <a:schemeClr val="dk1"/>
                </a:solidFill>
                <a:latin typeface="Roboto"/>
                <a:ea typeface="Roboto"/>
                <a:cs typeface="Roboto"/>
                <a:sym typeface="Roboto"/>
              </a:rPr>
              <a:t>in depression subreddit</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711075" y="4915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750">
                <a:solidFill>
                  <a:schemeClr val="dk1"/>
                </a:solidFill>
              </a:rPr>
              <a:t>Statistical Relationships in </a:t>
            </a:r>
            <a:endParaRPr b="1" sz="3750">
              <a:solidFill>
                <a:schemeClr val="dk1"/>
              </a:solidFill>
            </a:endParaRPr>
          </a:p>
          <a:p>
            <a:pPr indent="0" lvl="0" marL="0" rtl="0" algn="ctr">
              <a:spcBef>
                <a:spcPts val="0"/>
              </a:spcBef>
              <a:spcAft>
                <a:spcPts val="0"/>
              </a:spcAft>
              <a:buClr>
                <a:schemeClr val="lt1"/>
              </a:buClr>
              <a:buSzPts val="3564"/>
              <a:buFont typeface="Calibri"/>
              <a:buNone/>
            </a:pPr>
            <a:r>
              <a:rPr b="1" lang="en-US" sz="3750">
                <a:solidFill>
                  <a:schemeClr val="dk1"/>
                </a:solidFill>
              </a:rPr>
              <a:t>Pilot Data</a:t>
            </a:r>
            <a:endParaRPr b="1" sz="3750">
              <a:solidFill>
                <a:schemeClr val="dk1"/>
              </a:solidFill>
            </a:endParaRPr>
          </a:p>
        </p:txBody>
      </p:sp>
      <p:pic>
        <p:nvPicPr>
          <p:cNvPr id="126" name="Google Shape;126;p21"/>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27" name="Google Shape;127;p21"/>
          <p:cNvSpPr txBox="1"/>
          <p:nvPr/>
        </p:nvSpPr>
        <p:spPr>
          <a:xfrm>
            <a:off x="773950" y="52193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Correlation of </a:t>
            </a:r>
            <a:r>
              <a:rPr b="1" lang="en-US" sz="1900">
                <a:solidFill>
                  <a:schemeClr val="dk1"/>
                </a:solidFill>
                <a:latin typeface="Roboto"/>
                <a:ea typeface="Roboto"/>
                <a:cs typeface="Roboto"/>
                <a:sym typeface="Roboto"/>
              </a:rPr>
              <a:t>Continuous</a:t>
            </a:r>
            <a:r>
              <a:rPr b="1" lang="en-US" sz="1900">
                <a:solidFill>
                  <a:schemeClr val="dk1"/>
                </a:solidFill>
                <a:latin typeface="Roboto"/>
                <a:ea typeface="Roboto"/>
                <a:cs typeface="Roboto"/>
                <a:sym typeface="Roboto"/>
              </a:rPr>
              <a:t> Variables</a:t>
            </a:r>
            <a:r>
              <a:rPr b="1" lang="en-US" sz="1900">
                <a:solidFill>
                  <a:schemeClr val="dk1"/>
                </a:solidFill>
                <a:latin typeface="Roboto"/>
                <a:ea typeface="Roboto"/>
                <a:cs typeface="Roboto"/>
                <a:sym typeface="Roboto"/>
              </a:rPr>
              <a:t> Pre-COVID in depression subreddit</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pic>
        <p:nvPicPr>
          <p:cNvPr id="128" name="Google Shape;128;p21"/>
          <p:cNvPicPr preferRelativeResize="0"/>
          <p:nvPr/>
        </p:nvPicPr>
        <p:blipFill>
          <a:blip r:embed="rId4">
            <a:alphaModFix/>
          </a:blip>
          <a:stretch>
            <a:fillRect/>
          </a:stretch>
        </p:blipFill>
        <p:spPr>
          <a:xfrm>
            <a:off x="598750" y="1874748"/>
            <a:ext cx="3973250" cy="3344549"/>
          </a:xfrm>
          <a:prstGeom prst="rect">
            <a:avLst/>
          </a:prstGeom>
          <a:noFill/>
          <a:ln>
            <a:noFill/>
          </a:ln>
        </p:spPr>
      </p:pic>
      <p:pic>
        <p:nvPicPr>
          <p:cNvPr id="129" name="Google Shape;129;p21"/>
          <p:cNvPicPr preferRelativeResize="0"/>
          <p:nvPr/>
        </p:nvPicPr>
        <p:blipFill>
          <a:blip r:embed="rId5">
            <a:alphaModFix/>
          </a:blip>
          <a:stretch>
            <a:fillRect/>
          </a:stretch>
        </p:blipFill>
        <p:spPr>
          <a:xfrm>
            <a:off x="4724400" y="1873475"/>
            <a:ext cx="3973250" cy="3344539"/>
          </a:xfrm>
          <a:prstGeom prst="rect">
            <a:avLst/>
          </a:prstGeom>
          <a:noFill/>
          <a:ln>
            <a:noFill/>
          </a:ln>
        </p:spPr>
      </p:pic>
      <p:sp>
        <p:nvSpPr>
          <p:cNvPr id="130" name="Google Shape;130;p21"/>
          <p:cNvSpPr txBox="1"/>
          <p:nvPr/>
        </p:nvSpPr>
        <p:spPr>
          <a:xfrm>
            <a:off x="5085325" y="5218025"/>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solidFill>
                  <a:schemeClr val="dk1"/>
                </a:solidFill>
                <a:latin typeface="Roboto"/>
                <a:ea typeface="Roboto"/>
                <a:cs typeface="Roboto"/>
                <a:sym typeface="Roboto"/>
              </a:rPr>
              <a:t>Correlation of Continuous Variables Post-COVID in depression subreddit</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36" name="Google Shape;136;p22"/>
          <p:cNvSpPr txBox="1"/>
          <p:nvPr/>
        </p:nvSpPr>
        <p:spPr>
          <a:xfrm>
            <a:off x="465975" y="1474250"/>
            <a:ext cx="8306700" cy="49233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Calibri"/>
              <a:buChar char="●"/>
            </a:pPr>
            <a:r>
              <a:rPr b="1" lang="en-US" sz="2100">
                <a:solidFill>
                  <a:schemeClr val="dk1"/>
                </a:solidFill>
                <a:latin typeface="Calibri"/>
                <a:ea typeface="Calibri"/>
                <a:cs typeface="Calibri"/>
                <a:sym typeface="Calibri"/>
              </a:rPr>
              <a:t>Temporal Precedence:</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COVID precede the change in post trends: Earliest post is from 2018, newest post is from 2022</a:t>
            </a:r>
            <a:endParaRPr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There is an increase in post length and number of post interactions (upvote ratios and comments)</a:t>
            </a:r>
            <a:endParaRPr sz="19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b="1" lang="en-US" sz="2100">
                <a:solidFill>
                  <a:schemeClr val="dk1"/>
                </a:solidFill>
                <a:latin typeface="Calibri"/>
                <a:ea typeface="Calibri"/>
                <a:cs typeface="Calibri"/>
                <a:sym typeface="Calibri"/>
              </a:rPr>
              <a:t>Covariance of Cause and Effect: </a:t>
            </a:r>
            <a:r>
              <a:rPr lang="en-US" sz="2100">
                <a:solidFill>
                  <a:schemeClr val="dk1"/>
                </a:solidFill>
                <a:latin typeface="Calibri"/>
                <a:ea typeface="Calibri"/>
                <a:cs typeface="Calibri"/>
                <a:sym typeface="Calibri"/>
              </a:rPr>
              <a:t>shift of post trends linked to COVID</a:t>
            </a:r>
            <a:endParaRPr sz="2100">
              <a:solidFill>
                <a:schemeClr val="dk1"/>
              </a:solidFill>
              <a:latin typeface="Calibri"/>
              <a:ea typeface="Calibri"/>
              <a:cs typeface="Calibri"/>
              <a:sym typeface="Calibri"/>
            </a:endParaRPr>
          </a:p>
        </p:txBody>
      </p:sp>
      <p:sp>
        <p:nvSpPr>
          <p:cNvPr id="137" name="Google Shape;137;p22"/>
          <p:cNvSpPr txBox="1"/>
          <p:nvPr/>
        </p:nvSpPr>
        <p:spPr>
          <a:xfrm>
            <a:off x="5179900" y="20189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p:txBody>
      </p:sp>
      <p:sp>
        <p:nvSpPr>
          <p:cNvPr id="138" name="Google Shape;138;p22"/>
          <p:cNvSpPr txBox="1"/>
          <p:nvPr>
            <p:ph type="title"/>
          </p:nvPr>
        </p:nvSpPr>
        <p:spPr>
          <a:xfrm>
            <a:off x="711075" y="349725"/>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750">
                <a:solidFill>
                  <a:schemeClr val="dk1"/>
                </a:solidFill>
              </a:rPr>
              <a:t>Statistical Relationships in </a:t>
            </a:r>
            <a:endParaRPr b="1" sz="3750">
              <a:solidFill>
                <a:schemeClr val="dk1"/>
              </a:solidFill>
            </a:endParaRPr>
          </a:p>
          <a:p>
            <a:pPr indent="0" lvl="0" marL="0" rtl="0" algn="ctr">
              <a:spcBef>
                <a:spcPts val="0"/>
              </a:spcBef>
              <a:spcAft>
                <a:spcPts val="0"/>
              </a:spcAft>
              <a:buClr>
                <a:schemeClr val="lt1"/>
              </a:buClr>
              <a:buSzPts val="3564"/>
              <a:buFont typeface="Calibri"/>
              <a:buNone/>
            </a:pPr>
            <a:r>
              <a:rPr b="1" lang="en-US" sz="3750">
                <a:solidFill>
                  <a:schemeClr val="dk1"/>
                </a:solidFill>
              </a:rPr>
              <a:t>Pilot Data</a:t>
            </a:r>
            <a:endParaRPr b="1" sz="3750">
              <a:solidFill>
                <a:schemeClr val="dk1"/>
              </a:solidFill>
            </a:endParaRPr>
          </a:p>
        </p:txBody>
      </p:sp>
      <p:pic>
        <p:nvPicPr>
          <p:cNvPr id="139" name="Google Shape;139;p22"/>
          <p:cNvPicPr preferRelativeResize="0"/>
          <p:nvPr/>
        </p:nvPicPr>
        <p:blipFill>
          <a:blip r:embed="rId4">
            <a:alphaModFix/>
          </a:blip>
          <a:stretch>
            <a:fillRect/>
          </a:stretch>
        </p:blipFill>
        <p:spPr>
          <a:xfrm>
            <a:off x="1267600" y="3429000"/>
            <a:ext cx="3359558" cy="2681375"/>
          </a:xfrm>
          <a:prstGeom prst="rect">
            <a:avLst/>
          </a:prstGeom>
          <a:noFill/>
          <a:ln>
            <a:noFill/>
          </a:ln>
        </p:spPr>
      </p:pic>
      <p:pic>
        <p:nvPicPr>
          <p:cNvPr id="140" name="Google Shape;140;p22"/>
          <p:cNvPicPr preferRelativeResize="0"/>
          <p:nvPr/>
        </p:nvPicPr>
        <p:blipFill>
          <a:blip r:embed="rId5">
            <a:alphaModFix/>
          </a:blip>
          <a:stretch>
            <a:fillRect/>
          </a:stretch>
        </p:blipFill>
        <p:spPr>
          <a:xfrm>
            <a:off x="4846375" y="3405363"/>
            <a:ext cx="3180850" cy="2728649"/>
          </a:xfrm>
          <a:prstGeom prst="rect">
            <a:avLst/>
          </a:prstGeom>
          <a:noFill/>
          <a:ln>
            <a:noFill/>
          </a:ln>
        </p:spPr>
      </p:pic>
      <p:sp>
        <p:nvSpPr>
          <p:cNvPr id="141" name="Google Shape;141;p22"/>
          <p:cNvSpPr txBox="1"/>
          <p:nvPr/>
        </p:nvSpPr>
        <p:spPr>
          <a:xfrm>
            <a:off x="1149525" y="6134000"/>
            <a:ext cx="6648900" cy="326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b="1" lang="en-US" sz="1800">
                <a:solidFill>
                  <a:schemeClr val="dk1"/>
                </a:solidFill>
                <a:latin typeface="Roboto"/>
                <a:ea typeface="Roboto"/>
                <a:cs typeface="Roboto"/>
                <a:sym typeface="Roboto"/>
              </a:rPr>
              <a:t>     Pre-COVID					Post-COVID</a:t>
            </a:r>
            <a:endParaRPr b="1"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