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anna S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6T08:41:47.442">
    <p:pos x="6000" y="0"/>
    <p:text>mention we are mainly using these variables for rest of presentation for right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bcbf8b2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55" name="Google Shape;155;g29bcbf8b28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17d298e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69" name="Google Shape;169;g2617d298ed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bcbf8b2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77" name="Google Shape;177;g29bcbf8b28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bcbf8b2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t>to control </a:t>
            </a:r>
            <a:r>
              <a:rPr lang="en-US" sz="1300"/>
              <a:t>multiple</a:t>
            </a:r>
            <a:r>
              <a:rPr lang="en-US" sz="1300"/>
              <a:t> </a:t>
            </a:r>
            <a:r>
              <a:rPr lang="en-US" sz="1300"/>
              <a:t>comparison</a:t>
            </a:r>
            <a:endParaRPr sz="1300"/>
          </a:p>
        </p:txBody>
      </p:sp>
      <p:sp>
        <p:nvSpPr>
          <p:cNvPr id="184" name="Google Shape;184;g29bcbf8b28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bcbf8b28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91" name="Google Shape;191;g29bcbf8b289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17d298e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500">
                <a:solidFill>
                  <a:srgbClr val="212121"/>
                </a:solidFill>
                <a:highlight>
                  <a:srgbClr val="FFFFFF"/>
                </a:highlight>
                <a:latin typeface="Times New Roman"/>
                <a:ea typeface="Times New Roman"/>
                <a:cs typeface="Times New Roman"/>
                <a:sym typeface="Times New Roman"/>
              </a:rPr>
              <a:t>An a priori analysis is a sample size calculation performed before conducting the study and before the design and planning stage of the study; thus, it is used to calculate the sample size N, which is necessary to determine the effect size, desired α level, and power level (1-β). As an a priori analysis provides a method for controlling type I and II errors to prove the hypothesis, it is an ideal method of sample size and power calculation.</a:t>
            </a:r>
            <a:endParaRPr sz="1300"/>
          </a:p>
        </p:txBody>
      </p:sp>
      <p:sp>
        <p:nvSpPr>
          <p:cNvPr id="207" name="Google Shape;207;g2617d298ed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bcbf8b28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16" name="Google Shape;216;g29bcbf8b289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17d298e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231" name="Google Shape;231;g2617d298ed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bcbf8b28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US" sz="1300"/>
              <a:t>with this plan we are trying to generalize with using 9 different subreddits with mitigating all confound variables</a:t>
            </a:r>
            <a:endParaRPr sz="1300"/>
          </a:p>
          <a:p>
            <a:pPr indent="-311150" lvl="0" marL="457200" rtl="0" algn="l">
              <a:lnSpc>
                <a:spcPct val="115000"/>
              </a:lnSpc>
              <a:spcBef>
                <a:spcPts val="0"/>
              </a:spcBef>
              <a:spcAft>
                <a:spcPts val="0"/>
              </a:spcAft>
              <a:buSzPts val="1300"/>
              <a:buChar char="●"/>
            </a:pPr>
            <a:r>
              <a:rPr lang="en-US" sz="1300"/>
              <a:t>we need to spend time on topic modeling for 9 subreddits and statistical analysis on 9 subreddits as well</a:t>
            </a:r>
            <a:endParaRPr sz="1300"/>
          </a:p>
          <a:p>
            <a:pPr indent="-311150" lvl="0" marL="457200" rtl="0" algn="l">
              <a:lnSpc>
                <a:spcPct val="115000"/>
              </a:lnSpc>
              <a:spcBef>
                <a:spcPts val="0"/>
              </a:spcBef>
              <a:spcAft>
                <a:spcPts val="0"/>
              </a:spcAft>
              <a:buSzPts val="1300"/>
              <a:buChar char="●"/>
            </a:pPr>
            <a:r>
              <a:rPr lang="en-US" sz="1300"/>
              <a:t>from past reflect, not control and treatment for pre vs post but we are comparing dbetween 9 subreddits</a:t>
            </a:r>
            <a:endParaRPr sz="1300"/>
          </a:p>
          <a:p>
            <a:pPr indent="-311150" lvl="0" marL="457200" rtl="0" algn="l">
              <a:lnSpc>
                <a:spcPct val="115000"/>
              </a:lnSpc>
              <a:spcBef>
                <a:spcPts val="0"/>
              </a:spcBef>
              <a:spcAft>
                <a:spcPts val="0"/>
              </a:spcAft>
              <a:buSzPts val="1300"/>
              <a:buChar char="●"/>
            </a:pPr>
            <a:r>
              <a:rPr lang="en-US" sz="1300"/>
              <a:t>logit transform - upvote ratio </a:t>
            </a:r>
            <a:endParaRPr sz="1300"/>
          </a:p>
          <a:p>
            <a:pPr indent="-311150" lvl="0" marL="457200" rtl="0" algn="l">
              <a:lnSpc>
                <a:spcPct val="115000"/>
              </a:lnSpc>
              <a:spcBef>
                <a:spcPts val="0"/>
              </a:spcBef>
              <a:spcAft>
                <a:spcPts val="0"/>
              </a:spcAft>
              <a:buSzPts val="1300"/>
              <a:buChar char="●"/>
            </a:pPr>
            <a:r>
              <a:rPr lang="en-US" sz="1300"/>
              <a:t>time series - monthly instead of all </a:t>
            </a:r>
            <a:endParaRPr sz="1300"/>
          </a:p>
          <a:p>
            <a:pPr indent="-311150" lvl="0" marL="457200" rtl="0" algn="l">
              <a:lnSpc>
                <a:spcPct val="115000"/>
              </a:lnSpc>
              <a:spcBef>
                <a:spcPts val="0"/>
              </a:spcBef>
              <a:spcAft>
                <a:spcPts val="0"/>
              </a:spcAft>
              <a:buSzPts val="1300"/>
              <a:buChar char="●"/>
            </a:pPr>
            <a:r>
              <a:rPr lang="en-US" sz="1300"/>
              <a:t> 9 diff time </a:t>
            </a:r>
            <a:r>
              <a:rPr lang="en-US" sz="1300"/>
              <a:t>series</a:t>
            </a:r>
            <a:endParaRPr sz="1300"/>
          </a:p>
          <a:p>
            <a:pPr indent="-311150" lvl="0" marL="457200" rtl="0" algn="l">
              <a:lnSpc>
                <a:spcPct val="115000"/>
              </a:lnSpc>
              <a:spcBef>
                <a:spcPts val="0"/>
              </a:spcBef>
              <a:spcAft>
                <a:spcPts val="0"/>
              </a:spcAft>
              <a:buSzPts val="1300"/>
              <a:buChar char="●"/>
            </a:pPr>
            <a:r>
              <a:rPr lang="en-US" sz="1300"/>
              <a:t>dumm y variables at the time - equation y = x - month + kx k is 0 before 1 after</a:t>
            </a:r>
            <a:endParaRPr sz="1300"/>
          </a:p>
          <a:p>
            <a:pPr indent="-311150" lvl="0" marL="457200" rtl="0" algn="l">
              <a:lnSpc>
                <a:spcPct val="115000"/>
              </a:lnSpc>
              <a:spcBef>
                <a:spcPts val="0"/>
              </a:spcBef>
              <a:spcAft>
                <a:spcPts val="0"/>
              </a:spcAft>
              <a:buSzPts val="1300"/>
              <a:buChar char="●"/>
            </a:pPr>
            <a:r>
              <a:rPr lang="en-US" sz="1300"/>
              <a:t>log transform</a:t>
            </a:r>
            <a:endParaRPr sz="1300"/>
          </a:p>
        </p:txBody>
      </p:sp>
      <p:sp>
        <p:nvSpPr>
          <p:cNvPr id="239" name="Google Shape;239;g29bcbf8b289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51fc3c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451fc3c1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23fc41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22222"/>
              </a:buClr>
              <a:buSzPts val="1300"/>
              <a:buChar char="●"/>
            </a:pPr>
            <a:r>
              <a:rPr lang="en-US" sz="1350">
                <a:solidFill>
                  <a:srgbClr val="222222"/>
                </a:solidFill>
                <a:latin typeface="Roboto"/>
                <a:ea typeface="Roboto"/>
                <a:cs typeface="Roboto"/>
                <a:sym typeface="Roboto"/>
              </a:rPr>
              <a:t>The pandemic has introduced various stressors and uncertainties, such as health concerns, economic instability, social isolation, and disruptions to daily routines. These stressors can contribute to increased levels of anxiety, fear, and emotional distress among individuals.</a:t>
            </a:r>
            <a:endParaRPr sz="1350">
              <a:solidFill>
                <a:srgbClr val="222222"/>
              </a:solidFill>
              <a:latin typeface="Roboto"/>
              <a:ea typeface="Roboto"/>
              <a:cs typeface="Roboto"/>
              <a:sym typeface="Roboto"/>
            </a:endParaRPr>
          </a:p>
          <a:p>
            <a:pPr indent="-314325" lvl="0" marL="457200" rtl="0" algn="l">
              <a:lnSpc>
                <a:spcPct val="115000"/>
              </a:lnSpc>
              <a:spcBef>
                <a:spcPts val="0"/>
              </a:spcBef>
              <a:spcAft>
                <a:spcPts val="0"/>
              </a:spcAft>
              <a:buClr>
                <a:srgbClr val="222222"/>
              </a:buClr>
              <a:buSzPts val="1350"/>
              <a:buFont typeface="Roboto"/>
              <a:buChar char="●"/>
            </a:pPr>
            <a:r>
              <a:rPr lang="en-US" sz="1350">
                <a:solidFill>
                  <a:srgbClr val="222222"/>
                </a:solidFill>
                <a:latin typeface="Roboto"/>
                <a:ea typeface="Roboto"/>
                <a:cs typeface="Roboto"/>
                <a:sym typeface="Roboto"/>
              </a:rPr>
              <a:t>Subreddits dedicated to mental health-related topics provide online platforms for individuals to seek information, share experiences, and seek support from others facing similar challenges. These communities often serve as safe spaces for individuals to express their thoughts, emotions, and concerns related to mental health.</a:t>
            </a:r>
            <a:endParaRPr sz="1350">
              <a:solidFill>
                <a:srgbClr val="222222"/>
              </a:solidFill>
              <a:latin typeface="Roboto"/>
              <a:ea typeface="Roboto"/>
              <a:cs typeface="Roboto"/>
              <a:sym typeface="Roboto"/>
            </a:endParaRPr>
          </a:p>
        </p:txBody>
      </p:sp>
      <p:sp>
        <p:nvSpPr>
          <p:cNvPr id="74" name="Google Shape;74;g2823fc419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7d298e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222222"/>
              </a:buClr>
              <a:buSzPts val="1350"/>
              <a:buFont typeface="Roboto"/>
              <a:buChar char="●"/>
            </a:pPr>
            <a:r>
              <a:t/>
            </a:r>
            <a:endParaRPr sz="1350">
              <a:solidFill>
                <a:srgbClr val="222222"/>
              </a:solidFill>
              <a:latin typeface="Roboto"/>
              <a:ea typeface="Roboto"/>
              <a:cs typeface="Roboto"/>
              <a:sym typeface="Roboto"/>
            </a:endParaRPr>
          </a:p>
        </p:txBody>
      </p:sp>
      <p:sp>
        <p:nvSpPr>
          <p:cNvPr id="82" name="Google Shape;82;g2617d298ed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601d90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a:t>
            </a:r>
            <a:r>
              <a:rPr lang="en-US" sz="1300"/>
              <a:t> limited to 1000 posts to scrap so we decide to use top posts which is already on trending</a:t>
            </a:r>
            <a:endParaRPr sz="1300"/>
          </a:p>
        </p:txBody>
      </p:sp>
      <p:sp>
        <p:nvSpPr>
          <p:cNvPr id="89" name="Google Shape;89;g29601d907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65fcc38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need to explain why no num of posts — limited to 1000 posts to scrap so we decide to use top posts which is already on trending</a:t>
            </a:r>
            <a:endParaRPr sz="1300"/>
          </a:p>
        </p:txBody>
      </p:sp>
      <p:sp>
        <p:nvSpPr>
          <p:cNvPr id="101" name="Google Shape;101;g2965fcc383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17d298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0"/>
          </a:p>
        </p:txBody>
      </p:sp>
      <p:sp>
        <p:nvSpPr>
          <p:cNvPr id="113" name="Google Shape;113;g2617d298ed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01d907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1300"/>
              <a:t>we're mainly using these variables for the rest of our project, but we're also looking into </a:t>
            </a:r>
            <a:r>
              <a:rPr lang="en-US" sz="1300"/>
              <a:t>incorporating</a:t>
            </a:r>
            <a:r>
              <a:rPr lang="en-US" sz="1300"/>
              <a:t> other variables to make up a more concrete number of engagements outcome</a:t>
            </a:r>
            <a:endParaRPr sz="1300"/>
          </a:p>
        </p:txBody>
      </p:sp>
      <p:sp>
        <p:nvSpPr>
          <p:cNvPr id="126" name="Google Shape;126;g29601d9077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7d298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1" name="Google Shape;141;g2617d298e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601d907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t/>
            </a:r>
            <a:endParaRPr sz="1300"/>
          </a:p>
        </p:txBody>
      </p:sp>
      <p:sp>
        <p:nvSpPr>
          <p:cNvPr id="148" name="Google Shape;148;g29601d9077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1561630" y="141112"/>
            <a:ext cx="7407300" cy="9408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Google Shape;61;p13"/>
          <p:cNvSpPr txBox="1"/>
          <p:nvPr>
            <p:ph idx="1" type="body"/>
          </p:nvPr>
        </p:nvSpPr>
        <p:spPr>
          <a:xfrm>
            <a:off x="457200" y="1472037"/>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4.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345950" y="1845750"/>
            <a:ext cx="6452100" cy="19431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lt1"/>
              </a:buClr>
              <a:buSzPts val="3600"/>
              <a:buFont typeface="Arial"/>
              <a:buNone/>
            </a:pPr>
            <a:r>
              <a:rPr b="1" lang="en-US" sz="4800"/>
              <a:t>Conclusion Validity</a:t>
            </a:r>
            <a:endParaRPr b="1" sz="5200"/>
          </a:p>
        </p:txBody>
      </p:sp>
      <p:sp>
        <p:nvSpPr>
          <p:cNvPr id="70" name="Google Shape;70;p14"/>
          <p:cNvSpPr txBox="1"/>
          <p:nvPr>
            <p:ph idx="1" type="subTitle"/>
          </p:nvPr>
        </p:nvSpPr>
        <p:spPr>
          <a:xfrm>
            <a:off x="1680302" y="3913533"/>
            <a:ext cx="5783400" cy="121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Anh Nguyen, Hanna Song</a:t>
            </a:r>
            <a:endParaRPr/>
          </a:p>
        </p:txBody>
      </p:sp>
      <p:pic>
        <p:nvPicPr>
          <p:cNvPr id="71" name="Google Shape;71;p14"/>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68355" y="55471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Correlational Method</a:t>
            </a:r>
            <a:endParaRPr b="1" sz="4500">
              <a:solidFill>
                <a:schemeClr val="dk1"/>
              </a:solidFill>
            </a:endParaRPr>
          </a:p>
        </p:txBody>
      </p:sp>
      <p:pic>
        <p:nvPicPr>
          <p:cNvPr id="158" name="Google Shape;158;p23"/>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59" name="Google Shape;159;p23"/>
          <p:cNvSpPr txBox="1"/>
          <p:nvPr/>
        </p:nvSpPr>
        <p:spPr>
          <a:xfrm>
            <a:off x="628825" y="2797200"/>
            <a:ext cx="7407300" cy="3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0" name="Google Shape;160;p23"/>
          <p:cNvSpPr txBox="1"/>
          <p:nvPr/>
        </p:nvSpPr>
        <p:spPr>
          <a:xfrm>
            <a:off x="2969850" y="1651000"/>
            <a:ext cx="562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61" name="Google Shape;161;p23"/>
          <p:cNvSpPr txBox="1"/>
          <p:nvPr/>
        </p:nvSpPr>
        <p:spPr>
          <a:xfrm>
            <a:off x="2817925" y="1344975"/>
            <a:ext cx="39273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Pearson's Correlation on log data</a:t>
            </a:r>
            <a:endParaRPr sz="1800">
              <a:solidFill>
                <a:schemeClr val="dk1"/>
              </a:solidFill>
              <a:latin typeface="Roboto"/>
              <a:ea typeface="Roboto"/>
              <a:cs typeface="Roboto"/>
              <a:sym typeface="Roboto"/>
            </a:endParaRPr>
          </a:p>
        </p:txBody>
      </p:sp>
      <p:pic>
        <p:nvPicPr>
          <p:cNvPr id="162" name="Google Shape;162;p23"/>
          <p:cNvPicPr preferRelativeResize="0"/>
          <p:nvPr/>
        </p:nvPicPr>
        <p:blipFill>
          <a:blip r:embed="rId4">
            <a:alphaModFix/>
          </a:blip>
          <a:stretch>
            <a:fillRect/>
          </a:stretch>
        </p:blipFill>
        <p:spPr>
          <a:xfrm>
            <a:off x="735874" y="2167599"/>
            <a:ext cx="3927299" cy="3295100"/>
          </a:xfrm>
          <a:prstGeom prst="rect">
            <a:avLst/>
          </a:prstGeom>
          <a:noFill/>
          <a:ln>
            <a:noFill/>
          </a:ln>
        </p:spPr>
      </p:pic>
      <p:pic>
        <p:nvPicPr>
          <p:cNvPr id="163" name="Google Shape;163;p23"/>
          <p:cNvPicPr preferRelativeResize="0"/>
          <p:nvPr/>
        </p:nvPicPr>
        <p:blipFill>
          <a:blip r:embed="rId5">
            <a:alphaModFix/>
          </a:blip>
          <a:stretch>
            <a:fillRect/>
          </a:stretch>
        </p:blipFill>
        <p:spPr>
          <a:xfrm>
            <a:off x="4877475" y="2155625"/>
            <a:ext cx="3927300" cy="3304834"/>
          </a:xfrm>
          <a:prstGeom prst="rect">
            <a:avLst/>
          </a:prstGeom>
          <a:noFill/>
          <a:ln>
            <a:noFill/>
          </a:ln>
        </p:spPr>
      </p:pic>
      <p:sp>
        <p:nvSpPr>
          <p:cNvPr id="164" name="Google Shape;164;p23"/>
          <p:cNvSpPr txBox="1"/>
          <p:nvPr/>
        </p:nvSpPr>
        <p:spPr>
          <a:xfrm>
            <a:off x="366350" y="5503375"/>
            <a:ext cx="8567700" cy="115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Continuous Normal Distribution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Assume a linear relationship between upvote ratio, score and total comments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Ratio Data</a:t>
            </a:r>
            <a:endParaRPr sz="1800">
              <a:solidFill>
                <a:schemeClr val="dk1"/>
              </a:solidFill>
              <a:latin typeface="Roboto"/>
              <a:ea typeface="Roboto"/>
              <a:cs typeface="Roboto"/>
              <a:sym typeface="Roboto"/>
            </a:endParaRPr>
          </a:p>
        </p:txBody>
      </p:sp>
      <p:sp>
        <p:nvSpPr>
          <p:cNvPr id="165" name="Google Shape;165;p23"/>
          <p:cNvSpPr txBox="1"/>
          <p:nvPr/>
        </p:nvSpPr>
        <p:spPr>
          <a:xfrm>
            <a:off x="1937513" y="1712300"/>
            <a:ext cx="15240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Pre-COVID</a:t>
            </a:r>
            <a:endParaRPr sz="1800">
              <a:solidFill>
                <a:schemeClr val="dk1"/>
              </a:solidFill>
              <a:latin typeface="Roboto"/>
              <a:ea typeface="Roboto"/>
              <a:cs typeface="Roboto"/>
              <a:sym typeface="Roboto"/>
            </a:endParaRPr>
          </a:p>
        </p:txBody>
      </p:sp>
      <p:sp>
        <p:nvSpPr>
          <p:cNvPr id="166" name="Google Shape;166;p23"/>
          <p:cNvSpPr txBox="1"/>
          <p:nvPr/>
        </p:nvSpPr>
        <p:spPr>
          <a:xfrm>
            <a:off x="6066600" y="1732675"/>
            <a:ext cx="13971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Post-COVID</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628830" y="491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Correlational Method</a:t>
            </a:r>
            <a:endParaRPr b="1" sz="4500">
              <a:solidFill>
                <a:schemeClr val="dk1"/>
              </a:solidFill>
            </a:endParaRPr>
          </a:p>
        </p:txBody>
      </p:sp>
      <p:pic>
        <p:nvPicPr>
          <p:cNvPr id="172" name="Google Shape;172;p24"/>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73" name="Google Shape;173;p24"/>
          <p:cNvSpPr txBox="1"/>
          <p:nvPr/>
        </p:nvSpPr>
        <p:spPr>
          <a:xfrm>
            <a:off x="283050" y="1721075"/>
            <a:ext cx="4191300" cy="45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latin typeface="Roboto"/>
                <a:ea typeface="Roboto"/>
                <a:cs typeface="Roboto"/>
                <a:sym typeface="Roboto"/>
              </a:rPr>
              <a:t>Correlational Method we are using :</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Correlation </a:t>
            </a:r>
            <a:r>
              <a:rPr lang="en-US" sz="1900">
                <a:solidFill>
                  <a:schemeClr val="dk1"/>
                </a:solidFill>
                <a:latin typeface="Roboto"/>
                <a:ea typeface="Roboto"/>
                <a:cs typeface="Roboto"/>
                <a:sym typeface="Roboto"/>
              </a:rPr>
              <a:t>bivariate</a:t>
            </a:r>
            <a:r>
              <a:rPr lang="en-US" sz="1900">
                <a:solidFill>
                  <a:schemeClr val="dk1"/>
                </a:solidFill>
                <a:latin typeface="Roboto"/>
                <a:ea typeface="Roboto"/>
                <a:cs typeface="Roboto"/>
                <a:sym typeface="Roboto"/>
              </a:rPr>
              <a:t> normal model</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Continuous</a:t>
            </a:r>
            <a:r>
              <a:rPr lang="en-US" sz="1900">
                <a:solidFill>
                  <a:schemeClr val="dk1"/>
                </a:solidFill>
                <a:latin typeface="Roboto"/>
                <a:ea typeface="Roboto"/>
                <a:cs typeface="Roboto"/>
                <a:sym typeface="Roboto"/>
              </a:rPr>
              <a:t> normally distributed → Pearson r</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Post length &amp; num of comments - positive corr.</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Two-tail</a:t>
            </a:r>
            <a:r>
              <a:rPr lang="en-US" sz="1900">
                <a:solidFill>
                  <a:schemeClr val="dk1"/>
                </a:solidFill>
                <a:latin typeface="Roboto"/>
                <a:ea typeface="Roboto"/>
                <a:cs typeface="Roboto"/>
                <a:sym typeface="Roboto"/>
              </a:rPr>
              <a:t>ed</a:t>
            </a:r>
            <a:r>
              <a:rPr lang="en-US" sz="1900">
                <a:solidFill>
                  <a:schemeClr val="dk1"/>
                </a:solidFill>
                <a:latin typeface="Roboto"/>
                <a:ea typeface="Roboto"/>
                <a:cs typeface="Roboto"/>
                <a:sym typeface="Roboto"/>
              </a:rPr>
              <a:t> with effect size of 0.3 -&gt; medium</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Power of 0.8 -&gt; 80% </a:t>
            </a:r>
            <a:r>
              <a:rPr lang="en-US" sz="1900">
                <a:solidFill>
                  <a:schemeClr val="dk1"/>
                </a:solidFill>
                <a:latin typeface="Roboto"/>
                <a:ea typeface="Roboto"/>
                <a:cs typeface="Roboto"/>
                <a:sym typeface="Roboto"/>
              </a:rPr>
              <a:t>significant</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Result of total sample size : 84</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Future plan: Correlation between probability of topics and post engagements → Pearson and Spearman</a:t>
            </a:r>
            <a:endParaRPr sz="1900">
              <a:solidFill>
                <a:schemeClr val="dk1"/>
              </a:solidFill>
              <a:latin typeface="Roboto"/>
              <a:ea typeface="Roboto"/>
              <a:cs typeface="Roboto"/>
              <a:sym typeface="Roboto"/>
            </a:endParaRPr>
          </a:p>
        </p:txBody>
      </p:sp>
      <p:pic>
        <p:nvPicPr>
          <p:cNvPr id="174" name="Google Shape;174;p24"/>
          <p:cNvPicPr preferRelativeResize="0"/>
          <p:nvPr/>
        </p:nvPicPr>
        <p:blipFill>
          <a:blip r:embed="rId4">
            <a:alphaModFix/>
          </a:blip>
          <a:stretch>
            <a:fillRect/>
          </a:stretch>
        </p:blipFill>
        <p:spPr>
          <a:xfrm>
            <a:off x="4572000" y="1721075"/>
            <a:ext cx="4095227" cy="4724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Covariates</a:t>
            </a:r>
            <a:endParaRPr b="1" sz="4500">
              <a:solidFill>
                <a:schemeClr val="dk1"/>
              </a:solidFill>
            </a:endParaRPr>
          </a:p>
        </p:txBody>
      </p:sp>
      <p:pic>
        <p:nvPicPr>
          <p:cNvPr id="180" name="Google Shape;180;p25"/>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81" name="Google Shape;181;p25"/>
          <p:cNvSpPr txBox="1"/>
          <p:nvPr/>
        </p:nvSpPr>
        <p:spPr>
          <a:xfrm>
            <a:off x="900625" y="1933300"/>
            <a:ext cx="7407300" cy="3814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Covariates</a:t>
            </a:r>
            <a:endParaRPr b="1"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Time variable</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Demographic/Characteristics of users</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External factors</a:t>
            </a:r>
            <a:endParaRPr sz="2300">
              <a:solidFill>
                <a:schemeClr val="dk1"/>
              </a:solidFill>
              <a:latin typeface="Roboto"/>
              <a:ea typeface="Roboto"/>
              <a:cs typeface="Roboto"/>
              <a:sym typeface="Roboto"/>
            </a:endParaRPr>
          </a:p>
          <a:p>
            <a:pPr indent="-374650" lvl="0" marL="457200" rtl="0" algn="l">
              <a:lnSpc>
                <a:spcPct val="115000"/>
              </a:lnSpc>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Control the </a:t>
            </a:r>
            <a:r>
              <a:rPr b="1" i="1" lang="en-US" sz="2300">
                <a:solidFill>
                  <a:schemeClr val="dk1"/>
                </a:solidFill>
                <a:latin typeface="Roboto"/>
                <a:ea typeface="Roboto"/>
                <a:cs typeface="Roboto"/>
                <a:sym typeface="Roboto"/>
              </a:rPr>
              <a:t>time variable</a:t>
            </a:r>
            <a:r>
              <a:rPr b="1" lang="en-US" sz="2300">
                <a:solidFill>
                  <a:schemeClr val="dk1"/>
                </a:solidFill>
                <a:latin typeface="Roboto"/>
                <a:ea typeface="Roboto"/>
                <a:cs typeface="Roboto"/>
                <a:sym typeface="Roboto"/>
              </a:rPr>
              <a:t> covariate</a:t>
            </a:r>
            <a:endParaRPr b="1"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Scraping the same length of time frame - 2 years of pre and 2 years of post covid</a:t>
            </a:r>
            <a:endParaRPr sz="2300">
              <a:solidFill>
                <a:schemeClr val="dk1"/>
              </a:solidFill>
              <a:latin typeface="Roboto"/>
              <a:ea typeface="Roboto"/>
              <a:cs typeface="Roboto"/>
              <a:sym typeface="Roboto"/>
            </a:endParaRPr>
          </a:p>
          <a:p>
            <a:pPr indent="-374650" lvl="1" marL="9144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Scraping post by months for all 9 subreddits</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2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15705" y="7086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300">
                <a:solidFill>
                  <a:schemeClr val="dk1"/>
                </a:solidFill>
              </a:rPr>
              <a:t>Analyses</a:t>
            </a:r>
            <a:endParaRPr b="1" sz="4300">
              <a:solidFill>
                <a:schemeClr val="dk1"/>
              </a:solidFill>
            </a:endParaRPr>
          </a:p>
        </p:txBody>
      </p:sp>
      <p:pic>
        <p:nvPicPr>
          <p:cNvPr id="187" name="Google Shape;187;p26"/>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88" name="Google Shape;188;p26"/>
          <p:cNvSpPr txBox="1"/>
          <p:nvPr/>
        </p:nvSpPr>
        <p:spPr>
          <a:xfrm>
            <a:off x="900625" y="2220675"/>
            <a:ext cx="7407300" cy="3527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Generalized Linear Model</a:t>
            </a:r>
            <a:endParaRPr b="1" sz="2200">
              <a:solidFill>
                <a:schemeClr val="dk1"/>
              </a:solidFill>
              <a:latin typeface="Roboto"/>
              <a:ea typeface="Roboto"/>
              <a:cs typeface="Roboto"/>
              <a:sym typeface="Roboto"/>
            </a:endParaRPr>
          </a:p>
          <a:p>
            <a:pPr indent="-368300" lvl="1" marL="9144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t test</a:t>
            </a:r>
            <a:r>
              <a:rPr lang="en-US" sz="2200">
                <a:solidFill>
                  <a:schemeClr val="dk1"/>
                </a:solidFill>
                <a:latin typeface="Roboto"/>
                <a:ea typeface="Roboto"/>
                <a:cs typeface="Roboto"/>
                <a:sym typeface="Roboto"/>
              </a:rPr>
              <a:t> with alpha of 0.05 (type 1 error rate) and power of 0.8</a:t>
            </a:r>
            <a:endParaRPr sz="22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b="1" lang="en-US" sz="2200">
                <a:solidFill>
                  <a:schemeClr val="dk1"/>
                </a:solidFill>
                <a:latin typeface="Roboto"/>
                <a:ea typeface="Roboto"/>
                <a:cs typeface="Roboto"/>
                <a:sym typeface="Roboto"/>
              </a:rPr>
              <a:t>Nonequivalent group analysis</a:t>
            </a:r>
            <a:endParaRPr b="1" sz="2200">
              <a:solidFill>
                <a:schemeClr val="dk1"/>
              </a:solidFill>
              <a:latin typeface="Roboto"/>
              <a:ea typeface="Roboto"/>
              <a:cs typeface="Roboto"/>
              <a:sym typeface="Roboto"/>
            </a:endParaRPr>
          </a:p>
          <a:p>
            <a:pPr indent="-368300" lvl="1" marL="914400" rtl="0" algn="l">
              <a:spcBef>
                <a:spcPts val="0"/>
              </a:spcBef>
              <a:spcAft>
                <a:spcPts val="0"/>
              </a:spcAft>
              <a:buClr>
                <a:schemeClr val="dk1"/>
              </a:buClr>
              <a:buSzPts val="2200"/>
              <a:buFont typeface="Roboto"/>
              <a:buChar char="○"/>
            </a:pPr>
            <a:r>
              <a:rPr b="1" lang="en-US" sz="2200">
                <a:solidFill>
                  <a:schemeClr val="dk1"/>
                </a:solidFill>
                <a:latin typeface="Roboto"/>
                <a:ea typeface="Roboto"/>
                <a:cs typeface="Roboto"/>
                <a:sym typeface="Roboto"/>
              </a:rPr>
              <a:t>ANCOVA</a:t>
            </a:r>
            <a:r>
              <a:rPr lang="en-US" sz="2200">
                <a:solidFill>
                  <a:schemeClr val="dk1"/>
                </a:solidFill>
                <a:latin typeface="Roboto"/>
                <a:ea typeface="Roboto"/>
                <a:cs typeface="Roboto"/>
                <a:sym typeface="Roboto"/>
              </a:rPr>
              <a:t> - separate groups are 9 subreddits</a:t>
            </a:r>
            <a:endParaRPr sz="2200">
              <a:solidFill>
                <a:schemeClr val="dk1"/>
              </a:solidFill>
              <a:latin typeface="Roboto"/>
              <a:ea typeface="Roboto"/>
              <a:cs typeface="Roboto"/>
              <a:sym typeface="Roboto"/>
            </a:endParaRPr>
          </a:p>
          <a:p>
            <a:pPr indent="-368300" lvl="2" marL="1371600" rtl="0" algn="l">
              <a:spcBef>
                <a:spcPts val="0"/>
              </a:spcBef>
              <a:spcAft>
                <a:spcPts val="0"/>
              </a:spcAft>
              <a:buClr>
                <a:schemeClr val="dk1"/>
              </a:buClr>
              <a:buSzPts val="2200"/>
              <a:buFont typeface="Roboto"/>
              <a:buChar char="■"/>
            </a:pPr>
            <a:r>
              <a:rPr lang="en-US" sz="2200">
                <a:solidFill>
                  <a:schemeClr val="dk1"/>
                </a:solidFill>
                <a:latin typeface="Roboto"/>
                <a:ea typeface="Roboto"/>
                <a:cs typeface="Roboto"/>
                <a:sym typeface="Roboto"/>
              </a:rPr>
              <a:t>alpha of 0.05 and power of 0.8</a:t>
            </a:r>
            <a:endParaRPr sz="2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37280" y="20283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950">
                <a:solidFill>
                  <a:schemeClr val="dk1"/>
                </a:solidFill>
              </a:rPr>
              <a:t>t-test on Pilot Data</a:t>
            </a:r>
            <a:endParaRPr b="1" sz="3950">
              <a:solidFill>
                <a:schemeClr val="dk1"/>
              </a:solidFill>
            </a:endParaRPr>
          </a:p>
          <a:p>
            <a:pPr indent="0" lvl="0" marL="0" rtl="0" algn="ctr">
              <a:spcBef>
                <a:spcPts val="0"/>
              </a:spcBef>
              <a:spcAft>
                <a:spcPts val="0"/>
              </a:spcAft>
              <a:buClr>
                <a:schemeClr val="lt1"/>
              </a:buClr>
              <a:buSzPts val="3960"/>
              <a:buFont typeface="Calibri"/>
              <a:buNone/>
            </a:pPr>
            <a:r>
              <a:rPr lang="en-US" sz="2650">
                <a:solidFill>
                  <a:schemeClr val="dk1"/>
                </a:solidFill>
              </a:rPr>
              <a:t>Sample: P</a:t>
            </a:r>
            <a:r>
              <a:rPr lang="en-US" sz="2650">
                <a:solidFill>
                  <a:schemeClr val="dk1"/>
                </a:solidFill>
              </a:rPr>
              <a:t>ost length from each subreddit</a:t>
            </a:r>
            <a:endParaRPr sz="3150">
              <a:solidFill>
                <a:schemeClr val="dk1"/>
              </a:solidFill>
            </a:endParaRPr>
          </a:p>
        </p:txBody>
      </p:sp>
      <p:pic>
        <p:nvPicPr>
          <p:cNvPr id="194" name="Google Shape;194;p27"/>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195" name="Google Shape;195;p27"/>
          <p:cNvPicPr preferRelativeResize="0"/>
          <p:nvPr/>
        </p:nvPicPr>
        <p:blipFill>
          <a:blip r:embed="rId4">
            <a:alphaModFix/>
          </a:blip>
          <a:stretch>
            <a:fillRect/>
          </a:stretch>
        </p:blipFill>
        <p:spPr>
          <a:xfrm>
            <a:off x="637275" y="1573863"/>
            <a:ext cx="2236400" cy="2363600"/>
          </a:xfrm>
          <a:prstGeom prst="rect">
            <a:avLst/>
          </a:prstGeom>
          <a:noFill/>
          <a:ln>
            <a:noFill/>
          </a:ln>
        </p:spPr>
      </p:pic>
      <p:pic>
        <p:nvPicPr>
          <p:cNvPr id="196" name="Google Shape;196;p27"/>
          <p:cNvPicPr preferRelativeResize="0"/>
          <p:nvPr/>
        </p:nvPicPr>
        <p:blipFill>
          <a:blip r:embed="rId5">
            <a:alphaModFix/>
          </a:blip>
          <a:stretch>
            <a:fillRect/>
          </a:stretch>
        </p:blipFill>
        <p:spPr>
          <a:xfrm>
            <a:off x="3514788" y="1556075"/>
            <a:ext cx="2114425" cy="2281574"/>
          </a:xfrm>
          <a:prstGeom prst="rect">
            <a:avLst/>
          </a:prstGeom>
          <a:noFill/>
          <a:ln>
            <a:noFill/>
          </a:ln>
        </p:spPr>
      </p:pic>
      <p:pic>
        <p:nvPicPr>
          <p:cNvPr id="197" name="Google Shape;197;p27"/>
          <p:cNvPicPr preferRelativeResize="0"/>
          <p:nvPr/>
        </p:nvPicPr>
        <p:blipFill>
          <a:blip r:embed="rId6">
            <a:alphaModFix/>
          </a:blip>
          <a:stretch>
            <a:fillRect/>
          </a:stretch>
        </p:blipFill>
        <p:spPr>
          <a:xfrm>
            <a:off x="5994850" y="1575800"/>
            <a:ext cx="2236400" cy="2281576"/>
          </a:xfrm>
          <a:prstGeom prst="rect">
            <a:avLst/>
          </a:prstGeom>
          <a:noFill/>
          <a:ln>
            <a:noFill/>
          </a:ln>
        </p:spPr>
      </p:pic>
      <p:pic>
        <p:nvPicPr>
          <p:cNvPr id="198" name="Google Shape;198;p27"/>
          <p:cNvPicPr preferRelativeResize="0"/>
          <p:nvPr/>
        </p:nvPicPr>
        <p:blipFill>
          <a:blip r:embed="rId7">
            <a:alphaModFix/>
          </a:blip>
          <a:stretch>
            <a:fillRect/>
          </a:stretch>
        </p:blipFill>
        <p:spPr>
          <a:xfrm>
            <a:off x="5267250" y="4174508"/>
            <a:ext cx="1973125" cy="2470779"/>
          </a:xfrm>
          <a:prstGeom prst="rect">
            <a:avLst/>
          </a:prstGeom>
          <a:noFill/>
          <a:ln>
            <a:noFill/>
          </a:ln>
        </p:spPr>
      </p:pic>
      <p:pic>
        <p:nvPicPr>
          <p:cNvPr id="199" name="Google Shape;199;p27"/>
          <p:cNvPicPr preferRelativeResize="0"/>
          <p:nvPr/>
        </p:nvPicPr>
        <p:blipFill>
          <a:blip r:embed="rId8">
            <a:alphaModFix/>
          </a:blip>
          <a:stretch>
            <a:fillRect/>
          </a:stretch>
        </p:blipFill>
        <p:spPr>
          <a:xfrm>
            <a:off x="2147500" y="4171300"/>
            <a:ext cx="2236400" cy="2470774"/>
          </a:xfrm>
          <a:prstGeom prst="rect">
            <a:avLst/>
          </a:prstGeom>
          <a:noFill/>
          <a:ln>
            <a:noFill/>
          </a:ln>
        </p:spPr>
      </p:pic>
      <p:sp>
        <p:nvSpPr>
          <p:cNvPr id="200" name="Google Shape;200;p27"/>
          <p:cNvSpPr txBox="1"/>
          <p:nvPr/>
        </p:nvSpPr>
        <p:spPr>
          <a:xfrm>
            <a:off x="1007875" y="1193750"/>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960"/>
              <a:buFont typeface="Calibri"/>
              <a:buNone/>
            </a:pPr>
            <a:r>
              <a:rPr b="1" lang="en-US" sz="1650">
                <a:solidFill>
                  <a:schemeClr val="dk1"/>
                </a:solidFill>
                <a:latin typeface="Calibri"/>
                <a:ea typeface="Calibri"/>
                <a:cs typeface="Calibri"/>
                <a:sym typeface="Calibri"/>
              </a:rPr>
              <a:t>Depression</a:t>
            </a:r>
            <a:endParaRPr sz="800">
              <a:solidFill>
                <a:schemeClr val="dk1"/>
              </a:solidFill>
              <a:latin typeface="Roboto"/>
              <a:ea typeface="Roboto"/>
              <a:cs typeface="Roboto"/>
              <a:sym typeface="Roboto"/>
            </a:endParaRPr>
          </a:p>
        </p:txBody>
      </p:sp>
      <p:sp>
        <p:nvSpPr>
          <p:cNvPr id="201" name="Google Shape;201;p27"/>
          <p:cNvSpPr txBox="1"/>
          <p:nvPr/>
        </p:nvSpPr>
        <p:spPr>
          <a:xfrm>
            <a:off x="3824388" y="1193750"/>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Anxiety</a:t>
            </a:r>
            <a:endParaRPr sz="800">
              <a:solidFill>
                <a:schemeClr val="dk1"/>
              </a:solidFill>
              <a:latin typeface="Roboto"/>
              <a:ea typeface="Roboto"/>
              <a:cs typeface="Roboto"/>
              <a:sym typeface="Roboto"/>
            </a:endParaRPr>
          </a:p>
        </p:txBody>
      </p:sp>
      <p:sp>
        <p:nvSpPr>
          <p:cNvPr id="202" name="Google Shape;202;p27"/>
          <p:cNvSpPr txBox="1"/>
          <p:nvPr/>
        </p:nvSpPr>
        <p:spPr>
          <a:xfrm>
            <a:off x="6365450" y="1193738"/>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ADHD</a:t>
            </a:r>
            <a:endParaRPr sz="800">
              <a:solidFill>
                <a:schemeClr val="dk1"/>
              </a:solidFill>
              <a:latin typeface="Roboto"/>
              <a:ea typeface="Roboto"/>
              <a:cs typeface="Roboto"/>
              <a:sym typeface="Roboto"/>
            </a:endParaRPr>
          </a:p>
        </p:txBody>
      </p:sp>
      <p:sp>
        <p:nvSpPr>
          <p:cNvPr id="203" name="Google Shape;203;p27"/>
          <p:cNvSpPr txBox="1"/>
          <p:nvPr/>
        </p:nvSpPr>
        <p:spPr>
          <a:xfrm>
            <a:off x="2518100" y="3764875"/>
            <a:ext cx="14952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PTSD</a:t>
            </a:r>
            <a:endParaRPr sz="800">
              <a:solidFill>
                <a:schemeClr val="dk1"/>
              </a:solidFill>
              <a:latin typeface="Roboto"/>
              <a:ea typeface="Roboto"/>
              <a:cs typeface="Roboto"/>
              <a:sym typeface="Roboto"/>
            </a:endParaRPr>
          </a:p>
        </p:txBody>
      </p:sp>
      <p:sp>
        <p:nvSpPr>
          <p:cNvPr id="204" name="Google Shape;204;p27"/>
          <p:cNvSpPr txBox="1"/>
          <p:nvPr/>
        </p:nvSpPr>
        <p:spPr>
          <a:xfrm>
            <a:off x="5267263" y="3841075"/>
            <a:ext cx="19731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latin typeface="Calibri"/>
                <a:ea typeface="Calibri"/>
                <a:cs typeface="Calibri"/>
                <a:sym typeface="Calibri"/>
              </a:rPr>
              <a:t>Eating disorder</a:t>
            </a:r>
            <a:endParaRPr sz="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60200" y="373153"/>
            <a:ext cx="7407300" cy="71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950">
                <a:solidFill>
                  <a:schemeClr val="dk1"/>
                </a:solidFill>
              </a:rPr>
              <a:t>t-test on Pilot Data</a:t>
            </a:r>
            <a:endParaRPr b="1" sz="3950">
              <a:solidFill>
                <a:schemeClr val="dk1"/>
              </a:solidFill>
            </a:endParaRPr>
          </a:p>
          <a:p>
            <a:pPr indent="0" lvl="0" marL="0" rtl="0" algn="l">
              <a:spcBef>
                <a:spcPts val="0"/>
              </a:spcBef>
              <a:spcAft>
                <a:spcPts val="0"/>
              </a:spcAft>
              <a:buClr>
                <a:schemeClr val="lt1"/>
              </a:buClr>
              <a:buSzPts val="3960"/>
              <a:buFont typeface="Calibri"/>
              <a:buNone/>
            </a:pPr>
            <a:r>
              <a:t/>
            </a:r>
            <a:endParaRPr b="1" sz="3150">
              <a:solidFill>
                <a:schemeClr val="dk1"/>
              </a:solidFill>
            </a:endParaRPr>
          </a:p>
        </p:txBody>
      </p:sp>
      <p:pic>
        <p:nvPicPr>
          <p:cNvPr id="210" name="Google Shape;210;p28"/>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211" name="Google Shape;211;p28"/>
          <p:cNvPicPr preferRelativeResize="0"/>
          <p:nvPr/>
        </p:nvPicPr>
        <p:blipFill>
          <a:blip r:embed="rId4">
            <a:alphaModFix/>
          </a:blip>
          <a:stretch>
            <a:fillRect/>
          </a:stretch>
        </p:blipFill>
        <p:spPr>
          <a:xfrm>
            <a:off x="234500" y="1497675"/>
            <a:ext cx="4337510" cy="5058607"/>
          </a:xfrm>
          <a:prstGeom prst="rect">
            <a:avLst/>
          </a:prstGeom>
          <a:noFill/>
          <a:ln>
            <a:noFill/>
          </a:ln>
        </p:spPr>
      </p:pic>
      <p:sp>
        <p:nvSpPr>
          <p:cNvPr id="212" name="Google Shape;212;p28"/>
          <p:cNvSpPr txBox="1"/>
          <p:nvPr/>
        </p:nvSpPr>
        <p:spPr>
          <a:xfrm>
            <a:off x="4628900" y="1957550"/>
            <a:ext cx="4337400" cy="4401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2150">
                <a:solidFill>
                  <a:schemeClr val="dk1"/>
                </a:solidFill>
                <a:latin typeface="Calibri"/>
                <a:ea typeface="Calibri"/>
                <a:cs typeface="Calibri"/>
                <a:sym typeface="Calibri"/>
              </a:rPr>
              <a:t>t-test for comparing means of continuous variables</a:t>
            </a:r>
            <a:endParaRPr b="1" sz="2150">
              <a:solidFill>
                <a:schemeClr val="dk1"/>
              </a:solidFill>
              <a:latin typeface="Calibri"/>
              <a:ea typeface="Calibri"/>
              <a:cs typeface="Calibri"/>
              <a:sym typeface="Calibri"/>
            </a:endParaRPr>
          </a:p>
          <a:p>
            <a:pPr indent="0" lvl="0" marL="0" rtl="0" algn="l">
              <a:spcBef>
                <a:spcPts val="0"/>
              </a:spcBef>
              <a:spcAft>
                <a:spcPts val="0"/>
              </a:spcAft>
              <a:buNone/>
            </a:pPr>
            <a:r>
              <a:rPr lang="en-US" sz="2150">
                <a:solidFill>
                  <a:schemeClr val="dk1"/>
                </a:solidFill>
                <a:latin typeface="Calibri"/>
                <a:ea typeface="Calibri"/>
                <a:cs typeface="Calibri"/>
                <a:sym typeface="Calibri"/>
              </a:rPr>
              <a:t>Conducted on two timeframes (pre-COVID and post-COVID):</a:t>
            </a:r>
            <a:endParaRPr sz="2150">
              <a:solidFill>
                <a:schemeClr val="dk1"/>
              </a:solidFill>
              <a:latin typeface="Calibri"/>
              <a:ea typeface="Calibri"/>
              <a:cs typeface="Calibri"/>
              <a:sym typeface="Calibri"/>
            </a:endParaRPr>
          </a:p>
          <a:p>
            <a:pPr indent="0" lvl="0" marL="0" rtl="0" algn="l">
              <a:spcBef>
                <a:spcPts val="0"/>
              </a:spcBef>
              <a:spcAft>
                <a:spcPts val="0"/>
              </a:spcAft>
              <a:buNone/>
            </a:pPr>
            <a:r>
              <a:rPr lang="en-US" sz="2150">
                <a:solidFill>
                  <a:schemeClr val="dk1"/>
                </a:solidFill>
                <a:latin typeface="Calibri"/>
                <a:ea typeface="Calibri"/>
                <a:cs typeface="Calibri"/>
                <a:sym typeface="Calibri"/>
              </a:rPr>
              <a:t>Expected total sample size: 864</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Two-tailed</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Effect size from: </a:t>
            </a:r>
            <a:r>
              <a:rPr lang="en-US" sz="2150">
                <a:solidFill>
                  <a:schemeClr val="dk1"/>
                </a:solidFill>
                <a:latin typeface="Calibri"/>
                <a:ea typeface="Calibri"/>
                <a:cs typeface="Calibri"/>
                <a:sym typeface="Calibri"/>
              </a:rPr>
              <a:t>mean and st. dev of post length – each pre &amp; post-COVID Depression subreddit</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Power of 0.8</a:t>
            </a:r>
            <a:endParaRPr sz="2150">
              <a:solidFill>
                <a:schemeClr val="dk1"/>
              </a:solidFill>
              <a:latin typeface="Calibri"/>
              <a:ea typeface="Calibri"/>
              <a:cs typeface="Calibri"/>
              <a:sym typeface="Calibri"/>
            </a:endParaRPr>
          </a:p>
          <a:p>
            <a:pPr indent="-333375" lvl="0" marL="457200" rtl="0" algn="l">
              <a:spcBef>
                <a:spcPts val="0"/>
              </a:spcBef>
              <a:spcAft>
                <a:spcPts val="0"/>
              </a:spcAft>
              <a:buClr>
                <a:schemeClr val="dk1"/>
              </a:buClr>
              <a:buSzPts val="1650"/>
              <a:buFont typeface="Calibri"/>
              <a:buChar char="●"/>
            </a:pPr>
            <a:r>
              <a:rPr lang="en-US" sz="2150">
                <a:solidFill>
                  <a:schemeClr val="dk1"/>
                </a:solidFill>
                <a:latin typeface="Calibri"/>
                <a:ea typeface="Calibri"/>
                <a:cs typeface="Calibri"/>
                <a:sym typeface="Calibri"/>
              </a:rPr>
              <a:t>Allocation ratio of N2/N1</a:t>
            </a:r>
            <a:endParaRPr sz="2150">
              <a:solidFill>
                <a:schemeClr val="dk1"/>
              </a:solidFill>
              <a:latin typeface="Calibri"/>
              <a:ea typeface="Calibri"/>
              <a:cs typeface="Calibri"/>
              <a:sym typeface="Calibri"/>
            </a:endParaRPr>
          </a:p>
        </p:txBody>
      </p:sp>
      <p:sp>
        <p:nvSpPr>
          <p:cNvPr id="213" name="Google Shape;213;p28"/>
          <p:cNvSpPr txBox="1"/>
          <p:nvPr/>
        </p:nvSpPr>
        <p:spPr>
          <a:xfrm>
            <a:off x="630600" y="998475"/>
            <a:ext cx="7041900" cy="49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960"/>
              <a:buFont typeface="Calibri"/>
              <a:buNone/>
            </a:pPr>
            <a:r>
              <a:rPr lang="en-US" sz="2350">
                <a:solidFill>
                  <a:schemeClr val="dk1"/>
                </a:solidFill>
                <a:latin typeface="Calibri"/>
                <a:ea typeface="Calibri"/>
                <a:cs typeface="Calibri"/>
                <a:sym typeface="Calibri"/>
              </a:rPr>
              <a:t>Sample:</a:t>
            </a:r>
            <a:r>
              <a:rPr lang="en-US" sz="2350">
                <a:solidFill>
                  <a:schemeClr val="dk1"/>
                </a:solidFill>
                <a:latin typeface="Calibri"/>
                <a:ea typeface="Calibri"/>
                <a:cs typeface="Calibri"/>
                <a:sym typeface="Calibri"/>
              </a:rPr>
              <a:t> t-test of Post length from Depression subreddit</a:t>
            </a:r>
            <a:endParaRPr sz="285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76705"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000">
                <a:solidFill>
                  <a:schemeClr val="dk1"/>
                </a:solidFill>
              </a:rPr>
              <a:t>ANCOVA on Subreddit Groups</a:t>
            </a:r>
            <a:endParaRPr b="1" sz="4000">
              <a:solidFill>
                <a:schemeClr val="dk1"/>
              </a:solidFill>
            </a:endParaRPr>
          </a:p>
        </p:txBody>
      </p:sp>
      <p:pic>
        <p:nvPicPr>
          <p:cNvPr id="219" name="Google Shape;219;p29"/>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20" name="Google Shape;220;p29"/>
          <p:cNvSpPr txBox="1"/>
          <p:nvPr/>
        </p:nvSpPr>
        <p:spPr>
          <a:xfrm>
            <a:off x="1036675" y="2226125"/>
            <a:ext cx="2662200" cy="9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500">
                <a:solidFill>
                  <a:schemeClr val="dk1"/>
                </a:solidFill>
                <a:latin typeface="Calibri"/>
                <a:ea typeface="Calibri"/>
                <a:cs typeface="Calibri"/>
                <a:sym typeface="Calibri"/>
              </a:rPr>
              <a:t>Factor</a:t>
            </a:r>
            <a:endParaRPr b="1" sz="2500">
              <a:solidFill>
                <a:schemeClr val="dk1"/>
              </a:solidFill>
              <a:latin typeface="Calibri"/>
              <a:ea typeface="Calibri"/>
              <a:cs typeface="Calibri"/>
              <a:sym typeface="Calibri"/>
            </a:endParaRPr>
          </a:p>
          <a:p>
            <a:pPr indent="0" lvl="0" marL="0" rtl="0" algn="ctr">
              <a:spcBef>
                <a:spcPts val="0"/>
              </a:spcBef>
              <a:spcAft>
                <a:spcPts val="0"/>
              </a:spcAft>
              <a:buClr>
                <a:schemeClr val="lt1"/>
              </a:buClr>
              <a:buSzPts val="4400"/>
              <a:buFont typeface="Calibri"/>
              <a:buNone/>
            </a:pPr>
            <a:r>
              <a:rPr b="1" lang="en-US" sz="2100">
                <a:solidFill>
                  <a:schemeClr val="dk1"/>
                </a:solidFill>
                <a:latin typeface="Calibri"/>
                <a:ea typeface="Calibri"/>
                <a:cs typeface="Calibri"/>
                <a:sym typeface="Calibri"/>
              </a:rPr>
              <a:t>COVID</a:t>
            </a:r>
            <a:endParaRPr b="1" sz="2100">
              <a:solidFill>
                <a:schemeClr val="dk1"/>
              </a:solidFill>
              <a:latin typeface="Calibri"/>
              <a:ea typeface="Calibri"/>
              <a:cs typeface="Calibri"/>
              <a:sym typeface="Calibri"/>
            </a:endParaRPr>
          </a:p>
        </p:txBody>
      </p:sp>
      <p:sp>
        <p:nvSpPr>
          <p:cNvPr id="221" name="Google Shape;221;p29"/>
          <p:cNvSpPr txBox="1"/>
          <p:nvPr/>
        </p:nvSpPr>
        <p:spPr>
          <a:xfrm>
            <a:off x="916900" y="4030213"/>
            <a:ext cx="2662200" cy="7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solidFill>
                  <a:schemeClr val="dk1"/>
                </a:solidFill>
                <a:latin typeface="Calibri"/>
                <a:ea typeface="Calibri"/>
                <a:cs typeface="Calibri"/>
                <a:sym typeface="Calibri"/>
              </a:rPr>
              <a:t>Covariate</a:t>
            </a:r>
            <a:endParaRPr b="1" sz="2700">
              <a:solidFill>
                <a:schemeClr val="dk1"/>
              </a:solidFill>
              <a:latin typeface="Calibri"/>
              <a:ea typeface="Calibri"/>
              <a:cs typeface="Calibri"/>
              <a:sym typeface="Calibri"/>
            </a:endParaRPr>
          </a:p>
          <a:p>
            <a:pPr indent="0" lvl="0" marL="0" rtl="0" algn="ctr">
              <a:spcBef>
                <a:spcPts val="0"/>
              </a:spcBef>
              <a:spcAft>
                <a:spcPts val="0"/>
              </a:spcAft>
              <a:buNone/>
            </a:pPr>
            <a:r>
              <a:rPr b="1" lang="en-US" sz="1700">
                <a:solidFill>
                  <a:schemeClr val="dk1"/>
                </a:solidFill>
                <a:latin typeface="Calibri"/>
                <a:ea typeface="Calibri"/>
                <a:cs typeface="Calibri"/>
                <a:sym typeface="Calibri"/>
              </a:rPr>
              <a:t>Time (adjusted by same timeframe pre and post COVID)</a:t>
            </a:r>
            <a:endParaRPr b="1" sz="1700">
              <a:solidFill>
                <a:schemeClr val="dk1"/>
              </a:solidFill>
              <a:latin typeface="Calibri"/>
              <a:ea typeface="Calibri"/>
              <a:cs typeface="Calibri"/>
              <a:sym typeface="Calibri"/>
            </a:endParaRPr>
          </a:p>
        </p:txBody>
      </p:sp>
      <p:cxnSp>
        <p:nvCxnSpPr>
          <p:cNvPr id="222" name="Google Shape;222;p29"/>
          <p:cNvCxnSpPr>
            <a:stCxn id="223" idx="3"/>
          </p:cNvCxnSpPr>
          <p:nvPr/>
        </p:nvCxnSpPr>
        <p:spPr>
          <a:xfrm>
            <a:off x="3116575" y="2669525"/>
            <a:ext cx="2250000" cy="1035000"/>
          </a:xfrm>
          <a:prstGeom prst="straightConnector1">
            <a:avLst/>
          </a:prstGeom>
          <a:noFill/>
          <a:ln cap="flat" cmpd="sng" w="38100">
            <a:solidFill>
              <a:schemeClr val="dk1"/>
            </a:solidFill>
            <a:prstDash val="solid"/>
            <a:round/>
            <a:headEnd len="med" w="med" type="none"/>
            <a:tailEnd len="med" w="med" type="triangle"/>
          </a:ln>
        </p:spPr>
      </p:cxnSp>
      <p:cxnSp>
        <p:nvCxnSpPr>
          <p:cNvPr id="224" name="Google Shape;224;p29"/>
          <p:cNvCxnSpPr>
            <a:stCxn id="225" idx="3"/>
          </p:cNvCxnSpPr>
          <p:nvPr/>
        </p:nvCxnSpPr>
        <p:spPr>
          <a:xfrm flipH="1" rot="10800000">
            <a:off x="3534100" y="4097412"/>
            <a:ext cx="1863900" cy="613800"/>
          </a:xfrm>
          <a:prstGeom prst="straightConnector1">
            <a:avLst/>
          </a:prstGeom>
          <a:noFill/>
          <a:ln cap="flat" cmpd="sng" w="38100">
            <a:solidFill>
              <a:schemeClr val="dk1"/>
            </a:solidFill>
            <a:prstDash val="solid"/>
            <a:round/>
            <a:headEnd len="med" w="med" type="none"/>
            <a:tailEnd len="med" w="med" type="triangle"/>
          </a:ln>
        </p:spPr>
      </p:cxnSp>
      <p:sp>
        <p:nvSpPr>
          <p:cNvPr id="226" name="Google Shape;226;p29"/>
          <p:cNvSpPr txBox="1"/>
          <p:nvPr/>
        </p:nvSpPr>
        <p:spPr>
          <a:xfrm>
            <a:off x="5729275" y="3287513"/>
            <a:ext cx="3245100" cy="14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Calibri"/>
                <a:ea typeface="Calibri"/>
                <a:cs typeface="Calibri"/>
                <a:sym typeface="Calibri"/>
              </a:rPr>
              <a:t>9 subreddit datasets</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post engagement</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post trends</a:t>
            </a:r>
            <a:endParaRPr b="1" sz="21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100">
              <a:solidFill>
                <a:schemeClr val="dk1"/>
              </a:solidFill>
              <a:latin typeface="Calibri"/>
              <a:ea typeface="Calibri"/>
              <a:cs typeface="Calibri"/>
              <a:sym typeface="Calibri"/>
            </a:endParaRPr>
          </a:p>
          <a:p>
            <a:pPr indent="0" lvl="0" marL="0" rtl="0" algn="ctr">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200">
              <a:solidFill>
                <a:schemeClr val="dk1"/>
              </a:solidFill>
              <a:latin typeface="Calibri"/>
              <a:ea typeface="Calibri"/>
              <a:cs typeface="Calibri"/>
              <a:sym typeface="Calibri"/>
            </a:endParaRPr>
          </a:p>
        </p:txBody>
      </p:sp>
      <p:sp>
        <p:nvSpPr>
          <p:cNvPr id="227" name="Google Shape;227;p29"/>
          <p:cNvSpPr txBox="1"/>
          <p:nvPr/>
        </p:nvSpPr>
        <p:spPr>
          <a:xfrm>
            <a:off x="2264775" y="5818400"/>
            <a:ext cx="61830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Categorical to C</a:t>
            </a:r>
            <a:r>
              <a:rPr lang="en-US" sz="1800">
                <a:solidFill>
                  <a:schemeClr val="dk1"/>
                </a:solidFill>
                <a:latin typeface="Roboto"/>
                <a:ea typeface="Roboto"/>
                <a:cs typeface="Roboto"/>
                <a:sym typeface="Roboto"/>
              </a:rPr>
              <a:t>ontinuous</a:t>
            </a:r>
            <a:r>
              <a:rPr lang="en-US" sz="1800">
                <a:solidFill>
                  <a:schemeClr val="dk1"/>
                </a:solidFill>
                <a:latin typeface="Roboto"/>
                <a:ea typeface="Roboto"/>
                <a:cs typeface="Roboto"/>
                <a:sym typeface="Roboto"/>
              </a:rPr>
              <a:t> variables with Covariates</a:t>
            </a:r>
            <a:endParaRPr sz="1800">
              <a:solidFill>
                <a:schemeClr val="dk1"/>
              </a:solidFill>
              <a:latin typeface="Roboto"/>
              <a:ea typeface="Roboto"/>
              <a:cs typeface="Roboto"/>
              <a:sym typeface="Roboto"/>
            </a:endParaRPr>
          </a:p>
        </p:txBody>
      </p:sp>
      <p:sp>
        <p:nvSpPr>
          <p:cNvPr id="223" name="Google Shape;223;p29"/>
          <p:cNvSpPr/>
          <p:nvPr/>
        </p:nvSpPr>
        <p:spPr>
          <a:xfrm>
            <a:off x="1551175" y="2113925"/>
            <a:ext cx="1565400" cy="11112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5" name="Google Shape;225;p29"/>
          <p:cNvSpPr/>
          <p:nvPr/>
        </p:nvSpPr>
        <p:spPr>
          <a:xfrm>
            <a:off x="961900" y="3906912"/>
            <a:ext cx="2572200" cy="16086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8" name="Google Shape;228;p29"/>
          <p:cNvSpPr/>
          <p:nvPr/>
        </p:nvSpPr>
        <p:spPr>
          <a:xfrm>
            <a:off x="5559375" y="3048000"/>
            <a:ext cx="2888400" cy="16086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628825" y="696300"/>
            <a:ext cx="7407300" cy="102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100">
                <a:solidFill>
                  <a:schemeClr val="dk1"/>
                </a:solidFill>
              </a:rPr>
              <a:t>ANCOVA on Pilot Data</a:t>
            </a:r>
            <a:endParaRPr b="1" sz="4100">
              <a:solidFill>
                <a:schemeClr val="dk1"/>
              </a:solidFill>
            </a:endParaRPr>
          </a:p>
          <a:p>
            <a:pPr indent="0" lvl="0" marL="0" rtl="0" algn="ctr">
              <a:spcBef>
                <a:spcPts val="0"/>
              </a:spcBef>
              <a:spcAft>
                <a:spcPts val="0"/>
              </a:spcAft>
              <a:buClr>
                <a:schemeClr val="lt1"/>
              </a:buClr>
              <a:buSzPts val="3960"/>
              <a:buFont typeface="Calibri"/>
              <a:buNone/>
            </a:pPr>
            <a:r>
              <a:t/>
            </a:r>
            <a:endParaRPr b="1" sz="4100">
              <a:solidFill>
                <a:schemeClr val="dk1"/>
              </a:solidFill>
            </a:endParaRPr>
          </a:p>
        </p:txBody>
      </p:sp>
      <p:pic>
        <p:nvPicPr>
          <p:cNvPr id="234" name="Google Shape;234;p30"/>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35" name="Google Shape;235;p30"/>
          <p:cNvSpPr txBox="1"/>
          <p:nvPr/>
        </p:nvSpPr>
        <p:spPr>
          <a:xfrm>
            <a:off x="363775" y="2097500"/>
            <a:ext cx="4208400" cy="4050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Effect size of 0.25 (</a:t>
            </a:r>
            <a:r>
              <a:rPr lang="en-US" sz="2400">
                <a:solidFill>
                  <a:schemeClr val="dk1"/>
                </a:solidFill>
                <a:latin typeface="Calibri"/>
                <a:ea typeface="Calibri"/>
                <a:cs typeface="Calibri"/>
                <a:sym typeface="Calibri"/>
              </a:rPr>
              <a:t>moderate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df  = (2-1)(3-1)(9-1) = 16</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groups = 9</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Number of covariates = 1</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Result in total sample size of 322</a:t>
            </a:r>
            <a:endParaRPr sz="2400">
              <a:solidFill>
                <a:schemeClr val="dk1"/>
              </a:solidFill>
              <a:latin typeface="Calibri"/>
              <a:ea typeface="Calibri"/>
              <a:cs typeface="Calibri"/>
              <a:sym typeface="Calibri"/>
            </a:endParaRPr>
          </a:p>
        </p:txBody>
      </p:sp>
      <p:pic>
        <p:nvPicPr>
          <p:cNvPr id="236" name="Google Shape;236;p30"/>
          <p:cNvPicPr preferRelativeResize="0"/>
          <p:nvPr/>
        </p:nvPicPr>
        <p:blipFill>
          <a:blip r:embed="rId4">
            <a:alphaModFix/>
          </a:blip>
          <a:stretch>
            <a:fillRect/>
          </a:stretch>
        </p:blipFill>
        <p:spPr>
          <a:xfrm>
            <a:off x="4572000" y="1721075"/>
            <a:ext cx="4098757" cy="4776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 </a:t>
            </a:r>
            <a:r>
              <a:rPr b="1" lang="en-US" sz="4500">
                <a:solidFill>
                  <a:schemeClr val="dk1"/>
                </a:solidFill>
              </a:rPr>
              <a:t>Plan Summary</a:t>
            </a:r>
            <a:endParaRPr b="1" sz="4500">
              <a:solidFill>
                <a:schemeClr val="dk1"/>
              </a:solidFill>
            </a:endParaRPr>
          </a:p>
        </p:txBody>
      </p:sp>
      <p:pic>
        <p:nvPicPr>
          <p:cNvPr id="242" name="Google Shape;242;p31"/>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243" name="Google Shape;243;p31"/>
          <p:cNvSpPr txBox="1"/>
          <p:nvPr/>
        </p:nvSpPr>
        <p:spPr>
          <a:xfrm>
            <a:off x="394150" y="1544350"/>
            <a:ext cx="8460900" cy="503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Question:</a:t>
            </a:r>
            <a:r>
              <a:rPr lang="en-US" sz="1800">
                <a:solidFill>
                  <a:schemeClr val="dk1"/>
                </a:solidFill>
                <a:latin typeface="Roboto"/>
                <a:ea typeface="Roboto"/>
                <a:cs typeface="Roboto"/>
                <a:sym typeface="Roboto"/>
              </a:rPr>
              <a:t> Does COVID affect post trends from mental illness related subreddits?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Sampling Strategy: </a:t>
            </a:r>
            <a:endParaRPr b="1"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Purposive Sampling: </a:t>
            </a:r>
            <a:r>
              <a:rPr lang="en-US" sz="1800">
                <a:solidFill>
                  <a:schemeClr val="dk1"/>
                </a:solidFill>
                <a:latin typeface="Roboto"/>
                <a:ea typeface="Roboto"/>
                <a:cs typeface="Roboto"/>
                <a:sym typeface="Roboto"/>
              </a:rPr>
              <a:t>datasets from 9 mental health-related subreddits</a:t>
            </a:r>
            <a:endParaRPr sz="1800">
              <a:solidFill>
                <a:schemeClr val="dk1"/>
              </a:solidFill>
              <a:latin typeface="Roboto"/>
              <a:ea typeface="Roboto"/>
              <a:cs typeface="Roboto"/>
              <a:sym typeface="Roboto"/>
            </a:endParaRPr>
          </a:p>
          <a:p>
            <a:pPr indent="-368300" lvl="1" marL="914400" rtl="0" algn="l">
              <a:lnSpc>
                <a:spcPct val="115000"/>
              </a:lnSpc>
              <a:spcBef>
                <a:spcPts val="0"/>
              </a:spcBef>
              <a:spcAft>
                <a:spcPts val="0"/>
              </a:spcAft>
              <a:buClr>
                <a:schemeClr val="dk1"/>
              </a:buClr>
              <a:buSzPts val="2200"/>
              <a:buFont typeface="Roboto"/>
              <a:buChar char="○"/>
            </a:pPr>
            <a:r>
              <a:rPr b="1" lang="en-US" sz="1800">
                <a:solidFill>
                  <a:schemeClr val="dk1"/>
                </a:solidFill>
                <a:latin typeface="Roboto"/>
                <a:ea typeface="Roboto"/>
                <a:cs typeface="Roboto"/>
                <a:sym typeface="Roboto"/>
              </a:rPr>
              <a:t>Cluster Random Sampling:</a:t>
            </a:r>
            <a:r>
              <a:rPr lang="en-US" sz="1800">
                <a:solidFill>
                  <a:schemeClr val="dk1"/>
                </a:solidFill>
                <a:latin typeface="Roboto"/>
                <a:ea typeface="Roboto"/>
                <a:cs typeface="Roboto"/>
                <a:sym typeface="Roboto"/>
              </a:rPr>
              <a:t> Uniform data from 2018 to 2020 and 2020 to 2022</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Measurement Strategy: </a:t>
            </a:r>
            <a:endParaRPr b="1"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Collect monthly data directly from reddits and use Python to transform necessary data</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Analyze features according to their data types and units of analysis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Ensure that the data collection and cleaning processes are accurate</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Ensure that all measurements adhere to ethical guidelines and regulations.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Design:</a:t>
            </a:r>
            <a:r>
              <a:rPr lang="en-US" sz="1800">
                <a:solidFill>
                  <a:schemeClr val="dk1"/>
                </a:solidFill>
                <a:latin typeface="Roboto"/>
                <a:ea typeface="Roboto"/>
                <a:cs typeface="Roboto"/>
                <a:sym typeface="Roboto"/>
              </a:rPr>
              <a:t> Time Series/</a:t>
            </a:r>
            <a:r>
              <a:rPr lang="en-US" sz="1800">
                <a:solidFill>
                  <a:schemeClr val="dk1"/>
                </a:solidFill>
                <a:latin typeface="Roboto"/>
                <a:ea typeface="Roboto"/>
                <a:cs typeface="Roboto"/>
                <a:sym typeface="Roboto"/>
              </a:rPr>
              <a:t>Nonequivalent</a:t>
            </a:r>
            <a:r>
              <a:rPr lang="en-US" sz="1800">
                <a:solidFill>
                  <a:schemeClr val="dk1"/>
                </a:solidFill>
                <a:latin typeface="Roboto"/>
                <a:ea typeface="Roboto"/>
                <a:cs typeface="Roboto"/>
                <a:sym typeface="Roboto"/>
              </a:rPr>
              <a:t> dependent variables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b="1" lang="en-US" sz="1800">
                <a:solidFill>
                  <a:schemeClr val="dk1"/>
                </a:solidFill>
                <a:latin typeface="Roboto"/>
                <a:ea typeface="Roboto"/>
                <a:cs typeface="Roboto"/>
                <a:sym typeface="Roboto"/>
              </a:rPr>
              <a:t>Analysis plan:</a:t>
            </a:r>
            <a:r>
              <a:rPr lang="en-US" sz="1800">
                <a:solidFill>
                  <a:schemeClr val="dk1"/>
                </a:solidFill>
                <a:latin typeface="Roboto"/>
                <a:ea typeface="Roboto"/>
                <a:cs typeface="Roboto"/>
                <a:sym typeface="Roboto"/>
              </a:rPr>
              <a:t> Pearson’s Correlation, t test, and ANCOVA</a:t>
            </a:r>
            <a:endParaRPr sz="1800">
              <a:solidFill>
                <a:schemeClr val="dk1"/>
              </a:solidFill>
              <a:latin typeface="Roboto"/>
              <a:ea typeface="Roboto"/>
              <a:cs typeface="Roboto"/>
              <a:sym typeface="Roboto"/>
            </a:endParaRPr>
          </a:p>
          <a:p>
            <a:pPr indent="0" lvl="0" marL="0" rtl="0" algn="l">
              <a:spcBef>
                <a:spcPts val="120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734325" y="2411972"/>
            <a:ext cx="7407300" cy="3015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5400">
                <a:solidFill>
                  <a:schemeClr val="dk1"/>
                </a:solidFill>
              </a:rPr>
              <a:t>Thank You.</a:t>
            </a:r>
            <a:endParaRPr b="1" sz="5400">
              <a:solidFill>
                <a:schemeClr val="dk1"/>
              </a:solidFill>
            </a:endParaRPr>
          </a:p>
          <a:p>
            <a:pPr indent="0" lvl="0" marL="0" rtl="0" algn="ctr">
              <a:spcBef>
                <a:spcPts val="0"/>
              </a:spcBef>
              <a:spcAft>
                <a:spcPts val="0"/>
              </a:spcAft>
              <a:buClr>
                <a:schemeClr val="lt1"/>
              </a:buClr>
              <a:buSzPts val="4400"/>
              <a:buFont typeface="Calibri"/>
              <a:buNone/>
            </a:pPr>
            <a:r>
              <a:rPr b="1" lang="en-US" sz="5400">
                <a:solidFill>
                  <a:schemeClr val="dk1"/>
                </a:solidFill>
              </a:rPr>
              <a:t>Any questions?</a:t>
            </a:r>
            <a:endParaRPr b="1" sz="5400">
              <a:solidFill>
                <a:schemeClr val="dk1"/>
              </a:solidFill>
            </a:endParaRPr>
          </a:p>
        </p:txBody>
      </p:sp>
      <p:pic>
        <p:nvPicPr>
          <p:cNvPr id="249" name="Google Shape;249;p32"/>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68355" y="5534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Updates on Pilot Data</a:t>
            </a:r>
            <a:endParaRPr b="1" sz="4200">
              <a:solidFill>
                <a:schemeClr val="dk1"/>
              </a:solidFill>
            </a:endParaRPr>
          </a:p>
        </p:txBody>
      </p:sp>
      <p:sp>
        <p:nvSpPr>
          <p:cNvPr id="77" name="Google Shape;77;p15"/>
          <p:cNvSpPr txBox="1"/>
          <p:nvPr>
            <p:ph idx="1" type="body"/>
          </p:nvPr>
        </p:nvSpPr>
        <p:spPr>
          <a:xfrm>
            <a:off x="651000" y="1721075"/>
            <a:ext cx="7842000" cy="4305300"/>
          </a:xfrm>
          <a:prstGeom prst="rect">
            <a:avLst/>
          </a:prstGeom>
          <a:noFill/>
          <a:ln>
            <a:noFill/>
          </a:ln>
        </p:spPr>
        <p:txBody>
          <a:bodyPr anchorCtr="0" anchor="t" bIns="45700" lIns="91425" spcFirstLastPara="1" rIns="91425" wrap="square" tIns="45700">
            <a:normAutofit/>
          </a:bodyPr>
          <a:lstStyle/>
          <a:p>
            <a:pPr indent="-361950" lvl="0" marL="457200" rtl="0" algn="l">
              <a:spcBef>
                <a:spcPts val="0"/>
              </a:spcBef>
              <a:spcAft>
                <a:spcPts val="0"/>
              </a:spcAft>
              <a:buSzPts val="2100"/>
              <a:buChar char="●"/>
            </a:pPr>
            <a:r>
              <a:rPr lang="en-US" sz="2100"/>
              <a:t>9 subreddits related to mental illness, divided by pre-COVID and post-COVID</a:t>
            </a:r>
            <a:endParaRPr sz="2100"/>
          </a:p>
          <a:p>
            <a:pPr indent="-361950" lvl="0" marL="457200" rtl="0" algn="l">
              <a:spcBef>
                <a:spcPts val="0"/>
              </a:spcBef>
              <a:spcAft>
                <a:spcPts val="0"/>
              </a:spcAft>
              <a:buSzPts val="2100"/>
              <a:buChar char="●"/>
            </a:pPr>
            <a:r>
              <a:rPr lang="en-US" sz="2100"/>
              <a:t>Collecting monthly top posts with same timeframe (containing same variables)</a:t>
            </a:r>
            <a:endParaRPr sz="2100"/>
          </a:p>
        </p:txBody>
      </p:sp>
      <p:pic>
        <p:nvPicPr>
          <p:cNvPr id="78" name="Google Shape;78;p15"/>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79" name="Google Shape;79;p15"/>
          <p:cNvPicPr preferRelativeResize="0"/>
          <p:nvPr/>
        </p:nvPicPr>
        <p:blipFill>
          <a:blip r:embed="rId4">
            <a:alphaModFix/>
          </a:blip>
          <a:stretch>
            <a:fillRect/>
          </a:stretch>
        </p:blipFill>
        <p:spPr>
          <a:xfrm>
            <a:off x="454238" y="3428999"/>
            <a:ext cx="8235525" cy="28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51005" y="658587"/>
            <a:ext cx="74073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4200">
                <a:solidFill>
                  <a:schemeClr val="dk1"/>
                </a:solidFill>
              </a:rPr>
              <a:t>Independent/Dependent Variables</a:t>
            </a:r>
            <a:endParaRPr b="1" sz="4200">
              <a:solidFill>
                <a:schemeClr val="dk1"/>
              </a:solidFill>
            </a:endParaRPr>
          </a:p>
        </p:txBody>
      </p:sp>
      <p:sp>
        <p:nvSpPr>
          <p:cNvPr id="85" name="Google Shape;85;p16"/>
          <p:cNvSpPr txBox="1"/>
          <p:nvPr>
            <p:ph idx="1" type="body"/>
          </p:nvPr>
        </p:nvSpPr>
        <p:spPr>
          <a:xfrm>
            <a:off x="651000" y="2088925"/>
            <a:ext cx="7770300" cy="429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2300"/>
          </a:p>
          <a:p>
            <a:pPr indent="-381000" lvl="0" marL="457200" rtl="0" algn="l">
              <a:spcBef>
                <a:spcPts val="0"/>
              </a:spcBef>
              <a:spcAft>
                <a:spcPts val="0"/>
              </a:spcAft>
              <a:buSzPts val="2400"/>
              <a:buChar char="●"/>
            </a:pPr>
            <a:r>
              <a:rPr b="1" lang="en-US" sz="2400"/>
              <a:t>Independent variables: </a:t>
            </a:r>
            <a:r>
              <a:rPr lang="en-US" sz="2400"/>
              <a:t>Post Text, User ID, Number of Comments, Score, Upvote Ratio</a:t>
            </a:r>
            <a:endParaRPr sz="2400"/>
          </a:p>
          <a:p>
            <a:pPr indent="-381000" lvl="0" marL="457200" rtl="0" algn="l">
              <a:spcBef>
                <a:spcPts val="0"/>
              </a:spcBef>
              <a:spcAft>
                <a:spcPts val="0"/>
              </a:spcAft>
              <a:buSzPts val="2400"/>
              <a:buChar char="●"/>
            </a:pPr>
            <a:r>
              <a:rPr b="1" lang="en-US" sz="2400"/>
              <a:t>Dependent variables:</a:t>
            </a:r>
            <a:r>
              <a:rPr lang="en-US" sz="2400"/>
              <a:t> Post trend and engagements</a:t>
            </a:r>
            <a:endParaRPr sz="2400"/>
          </a:p>
          <a:p>
            <a:pPr indent="-381000" lvl="0" marL="457200" rtl="0" algn="l">
              <a:spcBef>
                <a:spcPts val="0"/>
              </a:spcBef>
              <a:spcAft>
                <a:spcPts val="0"/>
              </a:spcAft>
              <a:buSzPts val="2400"/>
              <a:buChar char="●"/>
            </a:pPr>
            <a:r>
              <a:rPr b="1" lang="en-US" sz="2400"/>
              <a:t>Relationship:</a:t>
            </a:r>
            <a:r>
              <a:rPr lang="en-US" sz="2400"/>
              <a:t> Causal relationship between independent variables and each dependent variables</a:t>
            </a:r>
            <a:endParaRPr sz="2400"/>
          </a:p>
        </p:txBody>
      </p:sp>
      <p:pic>
        <p:nvPicPr>
          <p:cNvPr id="86" name="Google Shape;86;p16"/>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648425" y="3411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550">
                <a:solidFill>
                  <a:schemeClr val="dk1"/>
                </a:solidFill>
              </a:rPr>
              <a:t>Descriptive Statistics</a:t>
            </a:r>
            <a:r>
              <a:rPr b="1" lang="en-US" sz="3550">
                <a:solidFill>
                  <a:schemeClr val="dk1"/>
                </a:solidFill>
              </a:rPr>
              <a:t> in Pilot Data</a:t>
            </a:r>
            <a:endParaRPr b="1" sz="3550">
              <a:solidFill>
                <a:schemeClr val="dk1"/>
              </a:solidFill>
            </a:endParaRPr>
          </a:p>
          <a:p>
            <a:pPr indent="0" lvl="0" marL="0" rtl="0" algn="ctr">
              <a:spcBef>
                <a:spcPts val="0"/>
              </a:spcBef>
              <a:spcAft>
                <a:spcPts val="0"/>
              </a:spcAft>
              <a:buClr>
                <a:schemeClr val="lt1"/>
              </a:buClr>
              <a:buSzPts val="3564"/>
              <a:buFont typeface="Calibri"/>
              <a:buNone/>
            </a:pPr>
            <a:r>
              <a:rPr b="1" lang="en-US" sz="2850">
                <a:solidFill>
                  <a:schemeClr val="dk1"/>
                </a:solidFill>
              </a:rPr>
              <a:t>(Depression and Anxiety subreddits)</a:t>
            </a:r>
            <a:endParaRPr b="1" sz="2850">
              <a:solidFill>
                <a:schemeClr val="dk1"/>
              </a:solidFill>
            </a:endParaRPr>
          </a:p>
        </p:txBody>
      </p:sp>
      <p:pic>
        <p:nvPicPr>
          <p:cNvPr id="92" name="Google Shape;92;p17"/>
          <p:cNvPicPr preferRelativeResize="0"/>
          <p:nvPr/>
        </p:nvPicPr>
        <p:blipFill>
          <a:blip r:embed="rId3">
            <a:alphaModFix/>
          </a:blip>
          <a:stretch>
            <a:fillRect/>
          </a:stretch>
        </p:blipFill>
        <p:spPr>
          <a:xfrm>
            <a:off x="7463700" y="202825"/>
            <a:ext cx="1565325" cy="1518250"/>
          </a:xfrm>
          <a:prstGeom prst="rect">
            <a:avLst/>
          </a:prstGeom>
          <a:noFill/>
          <a:ln>
            <a:noFill/>
          </a:ln>
        </p:spPr>
      </p:pic>
      <p:pic>
        <p:nvPicPr>
          <p:cNvPr id="93" name="Google Shape;93;p17"/>
          <p:cNvPicPr preferRelativeResize="0"/>
          <p:nvPr/>
        </p:nvPicPr>
        <p:blipFill>
          <a:blip r:embed="rId4">
            <a:alphaModFix/>
          </a:blip>
          <a:stretch>
            <a:fillRect/>
          </a:stretch>
        </p:blipFill>
        <p:spPr>
          <a:xfrm>
            <a:off x="229275" y="1439175"/>
            <a:ext cx="2694225" cy="1941916"/>
          </a:xfrm>
          <a:prstGeom prst="rect">
            <a:avLst/>
          </a:prstGeom>
          <a:noFill/>
          <a:ln>
            <a:noFill/>
          </a:ln>
        </p:spPr>
      </p:pic>
      <p:pic>
        <p:nvPicPr>
          <p:cNvPr id="94" name="Google Shape;94;p17"/>
          <p:cNvPicPr preferRelativeResize="0"/>
          <p:nvPr/>
        </p:nvPicPr>
        <p:blipFill>
          <a:blip r:embed="rId5">
            <a:alphaModFix/>
          </a:blip>
          <a:stretch>
            <a:fillRect/>
          </a:stretch>
        </p:blipFill>
        <p:spPr>
          <a:xfrm>
            <a:off x="3027763" y="1439175"/>
            <a:ext cx="2640025" cy="1943550"/>
          </a:xfrm>
          <a:prstGeom prst="rect">
            <a:avLst/>
          </a:prstGeom>
          <a:noFill/>
          <a:ln>
            <a:noFill/>
          </a:ln>
        </p:spPr>
      </p:pic>
      <p:sp>
        <p:nvSpPr>
          <p:cNvPr id="95" name="Google Shape;95;p17"/>
          <p:cNvSpPr txBox="1"/>
          <p:nvPr/>
        </p:nvSpPr>
        <p:spPr>
          <a:xfrm>
            <a:off x="1027125" y="3382725"/>
            <a:ext cx="41037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Post Length</a:t>
            </a:r>
            <a:r>
              <a:rPr b="1" lang="en-US" sz="1600">
                <a:solidFill>
                  <a:schemeClr val="dk1"/>
                </a:solidFill>
                <a:latin typeface="Roboto"/>
                <a:ea typeface="Roboto"/>
                <a:cs typeface="Roboto"/>
                <a:sym typeface="Roboto"/>
              </a:rPr>
              <a:t> in Depression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500">
              <a:solidFill>
                <a:schemeClr val="dk1"/>
              </a:solidFill>
              <a:latin typeface="Roboto"/>
              <a:ea typeface="Roboto"/>
              <a:cs typeface="Roboto"/>
              <a:sym typeface="Roboto"/>
            </a:endParaRPr>
          </a:p>
        </p:txBody>
      </p:sp>
      <p:pic>
        <p:nvPicPr>
          <p:cNvPr id="96" name="Google Shape;96;p17"/>
          <p:cNvPicPr preferRelativeResize="0"/>
          <p:nvPr/>
        </p:nvPicPr>
        <p:blipFill>
          <a:blip r:embed="rId6">
            <a:alphaModFix/>
          </a:blip>
          <a:stretch>
            <a:fillRect/>
          </a:stretch>
        </p:blipFill>
        <p:spPr>
          <a:xfrm>
            <a:off x="3027775" y="3967988"/>
            <a:ext cx="2899326" cy="2162655"/>
          </a:xfrm>
          <a:prstGeom prst="rect">
            <a:avLst/>
          </a:prstGeom>
          <a:noFill/>
          <a:ln>
            <a:noFill/>
          </a:ln>
        </p:spPr>
      </p:pic>
      <p:pic>
        <p:nvPicPr>
          <p:cNvPr id="97" name="Google Shape;97;p17"/>
          <p:cNvPicPr preferRelativeResize="0"/>
          <p:nvPr/>
        </p:nvPicPr>
        <p:blipFill>
          <a:blip r:embed="rId7">
            <a:alphaModFix/>
          </a:blip>
          <a:stretch>
            <a:fillRect/>
          </a:stretch>
        </p:blipFill>
        <p:spPr>
          <a:xfrm>
            <a:off x="6016900" y="3974525"/>
            <a:ext cx="2899324" cy="2149583"/>
          </a:xfrm>
          <a:prstGeom prst="rect">
            <a:avLst/>
          </a:prstGeom>
          <a:noFill/>
          <a:ln>
            <a:noFill/>
          </a:ln>
        </p:spPr>
      </p:pic>
      <p:sp>
        <p:nvSpPr>
          <p:cNvPr id="98" name="Google Shape;98;p17"/>
          <p:cNvSpPr txBox="1"/>
          <p:nvPr/>
        </p:nvSpPr>
        <p:spPr>
          <a:xfrm>
            <a:off x="3935325" y="6108400"/>
            <a:ext cx="4887600" cy="3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Post Length in Anxiety subreddit Pre-COVID vs Post-COVID</a:t>
            </a:r>
            <a:endParaRPr b="1" sz="1100">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756300" y="14480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950">
                <a:solidFill>
                  <a:schemeClr val="dk1"/>
                </a:solidFill>
              </a:rPr>
              <a:t>Descriptive Statistics in </a:t>
            </a:r>
            <a:endParaRPr b="1" sz="3950">
              <a:solidFill>
                <a:schemeClr val="dk1"/>
              </a:solidFill>
            </a:endParaRPr>
          </a:p>
          <a:p>
            <a:pPr indent="0" lvl="0" marL="0" rtl="0" algn="ctr">
              <a:spcBef>
                <a:spcPts val="0"/>
              </a:spcBef>
              <a:spcAft>
                <a:spcPts val="0"/>
              </a:spcAft>
              <a:buClr>
                <a:schemeClr val="lt1"/>
              </a:buClr>
              <a:buSzPts val="3564"/>
              <a:buFont typeface="Calibri"/>
              <a:buNone/>
            </a:pPr>
            <a:r>
              <a:rPr b="1" lang="en-US" sz="3950">
                <a:solidFill>
                  <a:schemeClr val="dk1"/>
                </a:solidFill>
              </a:rPr>
              <a:t>Pilot Data</a:t>
            </a:r>
            <a:endParaRPr b="1" sz="3950">
              <a:solidFill>
                <a:schemeClr val="dk1"/>
              </a:solidFill>
            </a:endParaRPr>
          </a:p>
          <a:p>
            <a:pPr indent="0" lvl="0" marL="0" rtl="0" algn="ctr">
              <a:spcBef>
                <a:spcPts val="0"/>
              </a:spcBef>
              <a:spcAft>
                <a:spcPts val="0"/>
              </a:spcAft>
              <a:buClr>
                <a:schemeClr val="lt1"/>
              </a:buClr>
              <a:buSzPts val="3564"/>
              <a:buFont typeface="Calibri"/>
              <a:buNone/>
            </a:pPr>
            <a:r>
              <a:t/>
            </a:r>
            <a:endParaRPr b="1" sz="3750">
              <a:solidFill>
                <a:schemeClr val="dk1"/>
              </a:solidFill>
            </a:endParaRPr>
          </a:p>
        </p:txBody>
      </p:sp>
      <p:pic>
        <p:nvPicPr>
          <p:cNvPr id="104" name="Google Shape;104;p18"/>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05" name="Google Shape;105;p18"/>
          <p:cNvSpPr txBox="1"/>
          <p:nvPr/>
        </p:nvSpPr>
        <p:spPr>
          <a:xfrm>
            <a:off x="406300" y="3526150"/>
            <a:ext cx="48165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a:t>
            </a:r>
            <a:r>
              <a:rPr b="1" lang="en-US" sz="1600">
                <a:solidFill>
                  <a:schemeClr val="dk1"/>
                </a:solidFill>
                <a:latin typeface="Roboto"/>
                <a:ea typeface="Roboto"/>
                <a:cs typeface="Roboto"/>
                <a:sym typeface="Roboto"/>
              </a:rPr>
              <a:t>Upvote Ratio </a:t>
            </a:r>
            <a:r>
              <a:rPr b="1" lang="en-US" sz="1600">
                <a:solidFill>
                  <a:schemeClr val="dk1"/>
                </a:solidFill>
                <a:latin typeface="Roboto"/>
                <a:ea typeface="Roboto"/>
                <a:cs typeface="Roboto"/>
                <a:sym typeface="Roboto"/>
              </a:rPr>
              <a:t>in Depression subreddit </a:t>
            </a:r>
            <a:r>
              <a:rPr b="1" lang="en-US" sz="1600">
                <a:solidFill>
                  <a:schemeClr val="dk1"/>
                </a:solidFill>
                <a:latin typeface="Roboto"/>
                <a:ea typeface="Roboto"/>
                <a:cs typeface="Roboto"/>
                <a:sym typeface="Roboto"/>
              </a:rPr>
              <a:t>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600">
              <a:solidFill>
                <a:schemeClr val="dk1"/>
              </a:solidFill>
              <a:latin typeface="Roboto"/>
              <a:ea typeface="Roboto"/>
              <a:cs typeface="Roboto"/>
              <a:sym typeface="Roboto"/>
            </a:endParaRPr>
          </a:p>
        </p:txBody>
      </p:sp>
      <p:sp>
        <p:nvSpPr>
          <p:cNvPr id="106" name="Google Shape;106;p18"/>
          <p:cNvSpPr txBox="1"/>
          <p:nvPr/>
        </p:nvSpPr>
        <p:spPr>
          <a:xfrm>
            <a:off x="4039600" y="6123500"/>
            <a:ext cx="45720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Upvote Ratio in Anxiety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a:solidFill>
                <a:schemeClr val="dk1"/>
              </a:solidFill>
              <a:latin typeface="Roboto"/>
              <a:ea typeface="Roboto"/>
              <a:cs typeface="Roboto"/>
              <a:sym typeface="Roboto"/>
            </a:endParaRPr>
          </a:p>
          <a:p>
            <a:pPr indent="0" lvl="0" marL="0" rtl="0" algn="ctr">
              <a:spcBef>
                <a:spcPts val="0"/>
              </a:spcBef>
              <a:spcAft>
                <a:spcPts val="0"/>
              </a:spcAft>
              <a:buNone/>
            </a:pPr>
            <a:r>
              <a:t/>
            </a:r>
            <a:endParaRPr b="1">
              <a:solidFill>
                <a:schemeClr val="dk1"/>
              </a:solidFill>
              <a:latin typeface="Roboto"/>
              <a:ea typeface="Roboto"/>
              <a:cs typeface="Roboto"/>
              <a:sym typeface="Roboto"/>
            </a:endParaRPr>
          </a:p>
        </p:txBody>
      </p:sp>
      <p:pic>
        <p:nvPicPr>
          <p:cNvPr id="107" name="Google Shape;107;p18"/>
          <p:cNvPicPr preferRelativeResize="0"/>
          <p:nvPr/>
        </p:nvPicPr>
        <p:blipFill>
          <a:blip r:embed="rId4">
            <a:alphaModFix/>
          </a:blip>
          <a:stretch>
            <a:fillRect/>
          </a:stretch>
        </p:blipFill>
        <p:spPr>
          <a:xfrm>
            <a:off x="307450" y="1376525"/>
            <a:ext cx="2131951" cy="2149625"/>
          </a:xfrm>
          <a:prstGeom prst="rect">
            <a:avLst/>
          </a:prstGeom>
          <a:noFill/>
          <a:ln>
            <a:noFill/>
          </a:ln>
        </p:spPr>
      </p:pic>
      <p:pic>
        <p:nvPicPr>
          <p:cNvPr id="108" name="Google Shape;108;p18"/>
          <p:cNvPicPr preferRelativeResize="0"/>
          <p:nvPr/>
        </p:nvPicPr>
        <p:blipFill>
          <a:blip r:embed="rId5">
            <a:alphaModFix/>
          </a:blip>
          <a:stretch>
            <a:fillRect/>
          </a:stretch>
        </p:blipFill>
        <p:spPr>
          <a:xfrm>
            <a:off x="2543500" y="1381725"/>
            <a:ext cx="2246701" cy="2139226"/>
          </a:xfrm>
          <a:prstGeom prst="rect">
            <a:avLst/>
          </a:prstGeom>
          <a:noFill/>
          <a:ln>
            <a:noFill/>
          </a:ln>
        </p:spPr>
      </p:pic>
      <p:pic>
        <p:nvPicPr>
          <p:cNvPr id="109" name="Google Shape;109;p18"/>
          <p:cNvPicPr preferRelativeResize="0"/>
          <p:nvPr/>
        </p:nvPicPr>
        <p:blipFill>
          <a:blip r:embed="rId6">
            <a:alphaModFix/>
          </a:blip>
          <a:stretch>
            <a:fillRect/>
          </a:stretch>
        </p:blipFill>
        <p:spPr>
          <a:xfrm>
            <a:off x="3483575" y="4088963"/>
            <a:ext cx="2739201" cy="2034549"/>
          </a:xfrm>
          <a:prstGeom prst="rect">
            <a:avLst/>
          </a:prstGeom>
          <a:noFill/>
          <a:ln>
            <a:noFill/>
          </a:ln>
        </p:spPr>
      </p:pic>
      <p:pic>
        <p:nvPicPr>
          <p:cNvPr id="110" name="Google Shape;110;p18"/>
          <p:cNvPicPr preferRelativeResize="0"/>
          <p:nvPr/>
        </p:nvPicPr>
        <p:blipFill>
          <a:blip r:embed="rId7">
            <a:alphaModFix/>
          </a:blip>
          <a:stretch>
            <a:fillRect/>
          </a:stretch>
        </p:blipFill>
        <p:spPr>
          <a:xfrm>
            <a:off x="6289825" y="4082150"/>
            <a:ext cx="2739200" cy="20481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972900" y="265950"/>
            <a:ext cx="71982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950">
                <a:solidFill>
                  <a:schemeClr val="dk1"/>
                </a:solidFill>
              </a:rPr>
              <a:t>Descriptive Statistics in </a:t>
            </a:r>
            <a:endParaRPr b="1" sz="3950">
              <a:solidFill>
                <a:schemeClr val="dk1"/>
              </a:solidFill>
            </a:endParaRPr>
          </a:p>
          <a:p>
            <a:pPr indent="0" lvl="0" marL="0" rtl="0" algn="ctr">
              <a:spcBef>
                <a:spcPts val="0"/>
              </a:spcBef>
              <a:spcAft>
                <a:spcPts val="0"/>
              </a:spcAft>
              <a:buClr>
                <a:schemeClr val="lt1"/>
              </a:buClr>
              <a:buSzPts val="3564"/>
              <a:buFont typeface="Calibri"/>
              <a:buNone/>
            </a:pPr>
            <a:r>
              <a:rPr b="1" lang="en-US" sz="3950">
                <a:solidFill>
                  <a:schemeClr val="dk1"/>
                </a:solidFill>
              </a:rPr>
              <a:t>Pilot Data</a:t>
            </a:r>
            <a:endParaRPr b="1" sz="3950">
              <a:solidFill>
                <a:schemeClr val="dk1"/>
              </a:solidFill>
            </a:endParaRPr>
          </a:p>
          <a:p>
            <a:pPr indent="0" lvl="0" marL="0" rtl="0" algn="ctr">
              <a:spcBef>
                <a:spcPts val="0"/>
              </a:spcBef>
              <a:spcAft>
                <a:spcPts val="0"/>
              </a:spcAft>
              <a:buClr>
                <a:schemeClr val="lt1"/>
              </a:buClr>
              <a:buSzPts val="3564"/>
              <a:buFont typeface="Calibri"/>
              <a:buNone/>
            </a:pPr>
            <a:r>
              <a:t/>
            </a:r>
            <a:endParaRPr b="1" sz="3750">
              <a:solidFill>
                <a:schemeClr val="dk1"/>
              </a:solidFill>
            </a:endParaRPr>
          </a:p>
        </p:txBody>
      </p:sp>
      <p:pic>
        <p:nvPicPr>
          <p:cNvPr id="116" name="Google Shape;116;p19"/>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17" name="Google Shape;117;p19"/>
          <p:cNvSpPr txBox="1"/>
          <p:nvPr/>
        </p:nvSpPr>
        <p:spPr>
          <a:xfrm>
            <a:off x="773950" y="52193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sp>
        <p:nvSpPr>
          <p:cNvPr id="118" name="Google Shape;118;p19"/>
          <p:cNvSpPr txBox="1"/>
          <p:nvPr/>
        </p:nvSpPr>
        <p:spPr>
          <a:xfrm>
            <a:off x="4138100" y="6065925"/>
            <a:ext cx="4613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Total Comments in Anxiety subreddit Pre-COVID vs Post-COVID</a:t>
            </a:r>
            <a:endParaRPr b="1" sz="1100">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p:txBody>
      </p:sp>
      <p:pic>
        <p:nvPicPr>
          <p:cNvPr id="119" name="Google Shape;119;p19"/>
          <p:cNvPicPr preferRelativeResize="0"/>
          <p:nvPr/>
        </p:nvPicPr>
        <p:blipFill>
          <a:blip r:embed="rId4">
            <a:alphaModFix/>
          </a:blip>
          <a:stretch>
            <a:fillRect/>
          </a:stretch>
        </p:blipFill>
        <p:spPr>
          <a:xfrm>
            <a:off x="388100" y="1462974"/>
            <a:ext cx="2533677" cy="1889926"/>
          </a:xfrm>
          <a:prstGeom prst="rect">
            <a:avLst/>
          </a:prstGeom>
          <a:noFill/>
          <a:ln>
            <a:noFill/>
          </a:ln>
        </p:spPr>
      </p:pic>
      <p:pic>
        <p:nvPicPr>
          <p:cNvPr id="120" name="Google Shape;120;p19"/>
          <p:cNvPicPr preferRelativeResize="0"/>
          <p:nvPr/>
        </p:nvPicPr>
        <p:blipFill>
          <a:blip r:embed="rId5">
            <a:alphaModFix/>
          </a:blip>
          <a:stretch>
            <a:fillRect/>
          </a:stretch>
        </p:blipFill>
        <p:spPr>
          <a:xfrm>
            <a:off x="3086100" y="1468125"/>
            <a:ext cx="2533675" cy="1879632"/>
          </a:xfrm>
          <a:prstGeom prst="rect">
            <a:avLst/>
          </a:prstGeom>
          <a:noFill/>
          <a:ln>
            <a:noFill/>
          </a:ln>
        </p:spPr>
      </p:pic>
      <p:pic>
        <p:nvPicPr>
          <p:cNvPr id="121" name="Google Shape;121;p19"/>
          <p:cNvPicPr preferRelativeResize="0"/>
          <p:nvPr/>
        </p:nvPicPr>
        <p:blipFill>
          <a:blip r:embed="rId6">
            <a:alphaModFix/>
          </a:blip>
          <a:stretch>
            <a:fillRect/>
          </a:stretch>
        </p:blipFill>
        <p:spPr>
          <a:xfrm>
            <a:off x="3294125" y="3966625"/>
            <a:ext cx="2819500" cy="2099300"/>
          </a:xfrm>
          <a:prstGeom prst="rect">
            <a:avLst/>
          </a:prstGeom>
          <a:noFill/>
          <a:ln>
            <a:noFill/>
          </a:ln>
        </p:spPr>
      </p:pic>
      <p:pic>
        <p:nvPicPr>
          <p:cNvPr id="122" name="Google Shape;122;p19"/>
          <p:cNvPicPr preferRelativeResize="0"/>
          <p:nvPr/>
        </p:nvPicPr>
        <p:blipFill>
          <a:blip r:embed="rId7">
            <a:alphaModFix/>
          </a:blip>
          <a:stretch>
            <a:fillRect/>
          </a:stretch>
        </p:blipFill>
        <p:spPr>
          <a:xfrm>
            <a:off x="6221450" y="3966625"/>
            <a:ext cx="2807576" cy="2099301"/>
          </a:xfrm>
          <a:prstGeom prst="rect">
            <a:avLst/>
          </a:prstGeom>
          <a:noFill/>
          <a:ln>
            <a:noFill/>
          </a:ln>
        </p:spPr>
      </p:pic>
      <p:sp>
        <p:nvSpPr>
          <p:cNvPr id="123" name="Google Shape;123;p19"/>
          <p:cNvSpPr txBox="1"/>
          <p:nvPr/>
        </p:nvSpPr>
        <p:spPr>
          <a:xfrm>
            <a:off x="990125" y="3347750"/>
            <a:ext cx="4461600" cy="6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Histogram of </a:t>
            </a:r>
            <a:r>
              <a:rPr b="1" lang="en-US" sz="1600">
                <a:solidFill>
                  <a:schemeClr val="dk1"/>
                </a:solidFill>
                <a:latin typeface="Roboto"/>
                <a:ea typeface="Roboto"/>
                <a:cs typeface="Roboto"/>
                <a:sym typeface="Roboto"/>
              </a:rPr>
              <a:t>Total Comments</a:t>
            </a:r>
            <a:r>
              <a:rPr b="1" lang="en-US" sz="1600">
                <a:solidFill>
                  <a:schemeClr val="dk1"/>
                </a:solidFill>
                <a:latin typeface="Roboto"/>
                <a:ea typeface="Roboto"/>
                <a:cs typeface="Roboto"/>
                <a:sym typeface="Roboto"/>
              </a:rPr>
              <a:t> in Depression subreddit Pre-COVID vs Post-COVID</a:t>
            </a:r>
            <a:endParaRPr b="1" sz="1100">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4">
            <a:alphaModFix/>
          </a:blip>
          <a:stretch>
            <a:fillRect/>
          </a:stretch>
        </p:blipFill>
        <p:spPr>
          <a:xfrm>
            <a:off x="7463700" y="202825"/>
            <a:ext cx="1565325" cy="1518250"/>
          </a:xfrm>
          <a:prstGeom prst="rect">
            <a:avLst/>
          </a:prstGeom>
          <a:noFill/>
          <a:ln>
            <a:noFill/>
          </a:ln>
        </p:spPr>
      </p:pic>
      <p:sp>
        <p:nvSpPr>
          <p:cNvPr id="129" name="Google Shape;129;p20"/>
          <p:cNvSpPr txBox="1"/>
          <p:nvPr/>
        </p:nvSpPr>
        <p:spPr>
          <a:xfrm>
            <a:off x="5179900" y="2018900"/>
            <a:ext cx="3251400" cy="6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p:txBody>
      </p:sp>
      <p:sp>
        <p:nvSpPr>
          <p:cNvPr id="130" name="Google Shape;130;p20"/>
          <p:cNvSpPr txBox="1"/>
          <p:nvPr>
            <p:ph type="title"/>
          </p:nvPr>
        </p:nvSpPr>
        <p:spPr>
          <a:xfrm>
            <a:off x="266825" y="458875"/>
            <a:ext cx="8010300" cy="749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564"/>
              <a:buFont typeface="Calibri"/>
              <a:buNone/>
            </a:pPr>
            <a:r>
              <a:rPr b="1" lang="en-US" sz="3650">
                <a:solidFill>
                  <a:schemeClr val="dk1"/>
                </a:solidFill>
              </a:rPr>
              <a:t>Central Tendency and D</a:t>
            </a:r>
            <a:r>
              <a:rPr b="1" lang="en-US" sz="3650">
                <a:solidFill>
                  <a:schemeClr val="dk1"/>
                </a:solidFill>
              </a:rPr>
              <a:t>ispersion</a:t>
            </a:r>
            <a:endParaRPr b="1" sz="2450">
              <a:solidFill>
                <a:schemeClr val="dk1"/>
              </a:solidFill>
            </a:endParaRPr>
          </a:p>
        </p:txBody>
      </p:sp>
      <p:sp>
        <p:nvSpPr>
          <p:cNvPr id="131" name="Google Shape;131;p20"/>
          <p:cNvSpPr txBox="1"/>
          <p:nvPr/>
        </p:nvSpPr>
        <p:spPr>
          <a:xfrm>
            <a:off x="266825" y="6134000"/>
            <a:ext cx="7773900" cy="326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lang="en-US" sz="1800">
                <a:solidFill>
                  <a:schemeClr val="dk1"/>
                </a:solidFill>
                <a:latin typeface="Roboto"/>
                <a:ea typeface="Roboto"/>
                <a:cs typeface="Roboto"/>
                <a:sym typeface="Roboto"/>
              </a:rPr>
              <a:t>     Pre-COVID				  			     Post-COVID</a:t>
            </a:r>
            <a:endParaRPr b="1" sz="1800">
              <a:solidFill>
                <a:schemeClr val="dk1"/>
              </a:solidFill>
              <a:latin typeface="Roboto"/>
              <a:ea typeface="Roboto"/>
              <a:cs typeface="Roboto"/>
              <a:sym typeface="Roboto"/>
            </a:endParaRPr>
          </a:p>
        </p:txBody>
      </p:sp>
      <p:pic>
        <p:nvPicPr>
          <p:cNvPr id="132" name="Google Shape;132;p20"/>
          <p:cNvPicPr preferRelativeResize="0"/>
          <p:nvPr/>
        </p:nvPicPr>
        <p:blipFill>
          <a:blip r:embed="rId5">
            <a:alphaModFix/>
          </a:blip>
          <a:stretch>
            <a:fillRect/>
          </a:stretch>
        </p:blipFill>
        <p:spPr>
          <a:xfrm>
            <a:off x="4755350" y="2081888"/>
            <a:ext cx="3689981" cy="1410875"/>
          </a:xfrm>
          <a:prstGeom prst="rect">
            <a:avLst/>
          </a:prstGeom>
          <a:noFill/>
          <a:ln>
            <a:noFill/>
          </a:ln>
        </p:spPr>
      </p:pic>
      <p:pic>
        <p:nvPicPr>
          <p:cNvPr id="133" name="Google Shape;133;p20"/>
          <p:cNvPicPr preferRelativeResize="0"/>
          <p:nvPr/>
        </p:nvPicPr>
        <p:blipFill>
          <a:blip r:embed="rId6">
            <a:alphaModFix/>
          </a:blip>
          <a:stretch>
            <a:fillRect/>
          </a:stretch>
        </p:blipFill>
        <p:spPr>
          <a:xfrm>
            <a:off x="461775" y="2125000"/>
            <a:ext cx="3530357" cy="1324650"/>
          </a:xfrm>
          <a:prstGeom prst="rect">
            <a:avLst/>
          </a:prstGeom>
          <a:noFill/>
          <a:ln>
            <a:noFill/>
          </a:ln>
        </p:spPr>
      </p:pic>
      <p:pic>
        <p:nvPicPr>
          <p:cNvPr id="134" name="Google Shape;134;p20"/>
          <p:cNvPicPr preferRelativeResize="0"/>
          <p:nvPr/>
        </p:nvPicPr>
        <p:blipFill>
          <a:blip r:embed="rId7">
            <a:alphaModFix/>
          </a:blip>
          <a:stretch>
            <a:fillRect/>
          </a:stretch>
        </p:blipFill>
        <p:spPr>
          <a:xfrm>
            <a:off x="461775" y="3570000"/>
            <a:ext cx="3530350" cy="1221825"/>
          </a:xfrm>
          <a:prstGeom prst="rect">
            <a:avLst/>
          </a:prstGeom>
          <a:noFill/>
          <a:ln>
            <a:noFill/>
          </a:ln>
        </p:spPr>
      </p:pic>
      <p:sp>
        <p:nvSpPr>
          <p:cNvPr id="135" name="Google Shape;135;p20"/>
          <p:cNvSpPr txBox="1"/>
          <p:nvPr/>
        </p:nvSpPr>
        <p:spPr>
          <a:xfrm>
            <a:off x="1256825" y="1208575"/>
            <a:ext cx="6030300" cy="3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564"/>
              <a:buFont typeface="Calibri"/>
              <a:buNone/>
            </a:pPr>
            <a:r>
              <a:rPr lang="en-US" sz="2450">
                <a:solidFill>
                  <a:schemeClr val="dk1"/>
                </a:solidFill>
                <a:latin typeface="Calibri"/>
                <a:ea typeface="Calibri"/>
                <a:cs typeface="Calibri"/>
                <a:sym typeface="Calibri"/>
              </a:rPr>
              <a:t>Sample:</a:t>
            </a:r>
            <a:r>
              <a:rPr lang="en-US" sz="2450">
                <a:solidFill>
                  <a:schemeClr val="dk1"/>
                </a:solidFill>
                <a:latin typeface="Calibri"/>
                <a:ea typeface="Calibri"/>
                <a:cs typeface="Calibri"/>
                <a:sym typeface="Calibri"/>
              </a:rPr>
              <a:t> Pre-COVID and Post-COVID Dataset from Depression subreddit </a:t>
            </a:r>
            <a:endParaRPr sz="245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136" name="Google Shape;136;p20"/>
          <p:cNvPicPr preferRelativeResize="0"/>
          <p:nvPr/>
        </p:nvPicPr>
        <p:blipFill>
          <a:blip r:embed="rId8">
            <a:alphaModFix/>
          </a:blip>
          <a:stretch>
            <a:fillRect/>
          </a:stretch>
        </p:blipFill>
        <p:spPr>
          <a:xfrm>
            <a:off x="4755350" y="4920350"/>
            <a:ext cx="3790718" cy="1269575"/>
          </a:xfrm>
          <a:prstGeom prst="rect">
            <a:avLst/>
          </a:prstGeom>
          <a:noFill/>
          <a:ln>
            <a:noFill/>
          </a:ln>
        </p:spPr>
      </p:pic>
      <p:pic>
        <p:nvPicPr>
          <p:cNvPr id="137" name="Google Shape;137;p20"/>
          <p:cNvPicPr preferRelativeResize="0"/>
          <p:nvPr/>
        </p:nvPicPr>
        <p:blipFill>
          <a:blip r:embed="rId9">
            <a:alphaModFix/>
          </a:blip>
          <a:stretch>
            <a:fillRect/>
          </a:stretch>
        </p:blipFill>
        <p:spPr>
          <a:xfrm>
            <a:off x="461775" y="4969800"/>
            <a:ext cx="3530351" cy="1211950"/>
          </a:xfrm>
          <a:prstGeom prst="rect">
            <a:avLst/>
          </a:prstGeom>
          <a:noFill/>
          <a:ln>
            <a:noFill/>
          </a:ln>
        </p:spPr>
      </p:pic>
      <p:pic>
        <p:nvPicPr>
          <p:cNvPr id="138" name="Google Shape;138;p20"/>
          <p:cNvPicPr preferRelativeResize="0"/>
          <p:nvPr/>
        </p:nvPicPr>
        <p:blipFill>
          <a:blip r:embed="rId10">
            <a:alphaModFix/>
          </a:blip>
          <a:stretch>
            <a:fillRect/>
          </a:stretch>
        </p:blipFill>
        <p:spPr>
          <a:xfrm>
            <a:off x="4704975" y="3584038"/>
            <a:ext cx="3790725" cy="124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33650" y="553450"/>
            <a:ext cx="7842000" cy="94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960"/>
              <a:buFont typeface="Calibri"/>
              <a:buNone/>
            </a:pPr>
            <a:r>
              <a:rPr b="1" lang="en-US" sz="3700">
                <a:solidFill>
                  <a:schemeClr val="dk1"/>
                </a:solidFill>
              </a:rPr>
              <a:t>Statistical Analysis </a:t>
            </a:r>
            <a:endParaRPr b="1" sz="3700">
              <a:solidFill>
                <a:schemeClr val="dk1"/>
              </a:solidFill>
            </a:endParaRPr>
          </a:p>
        </p:txBody>
      </p:sp>
      <p:sp>
        <p:nvSpPr>
          <p:cNvPr id="144" name="Google Shape;144;p21"/>
          <p:cNvSpPr txBox="1"/>
          <p:nvPr>
            <p:ph idx="1" type="body"/>
          </p:nvPr>
        </p:nvSpPr>
        <p:spPr>
          <a:xfrm>
            <a:off x="367850" y="1432025"/>
            <a:ext cx="8487300" cy="5189400"/>
          </a:xfrm>
          <a:prstGeom prst="rect">
            <a:avLst/>
          </a:prstGeom>
          <a:noFill/>
          <a:ln>
            <a:noFill/>
          </a:ln>
        </p:spPr>
        <p:txBody>
          <a:bodyPr anchorCtr="0" anchor="t" bIns="45700" lIns="91425" spcFirstLastPara="1" rIns="91425" wrap="square" tIns="45700">
            <a:normAutofit fontScale="77500" lnSpcReduction="10000"/>
          </a:bodyPr>
          <a:lstStyle/>
          <a:p>
            <a:pPr indent="-377104" lvl="0" marL="457200" rtl="0" algn="l">
              <a:spcBef>
                <a:spcPts val="0"/>
              </a:spcBef>
              <a:spcAft>
                <a:spcPts val="0"/>
              </a:spcAft>
              <a:buSzPct val="100000"/>
              <a:buChar char="●"/>
            </a:pPr>
            <a:r>
              <a:rPr b="1" lang="en-US" sz="3017"/>
              <a:t>Statistical Analysis approach</a:t>
            </a:r>
            <a:endParaRPr b="1" sz="3017"/>
          </a:p>
          <a:p>
            <a:pPr indent="-377104" lvl="1" marL="914400" rtl="0" algn="l">
              <a:spcBef>
                <a:spcPts val="0"/>
              </a:spcBef>
              <a:spcAft>
                <a:spcPts val="0"/>
              </a:spcAft>
              <a:buSzPct val="100000"/>
              <a:buChar char="○"/>
            </a:pPr>
            <a:r>
              <a:rPr b="1" lang="en-US" sz="3017"/>
              <a:t>t-test</a:t>
            </a:r>
            <a:r>
              <a:rPr lang="en-US" sz="3017"/>
              <a:t> : Compare mean of variables pre vs post posts - numerical</a:t>
            </a:r>
            <a:endParaRPr sz="3017"/>
          </a:p>
          <a:p>
            <a:pPr indent="-377104" lvl="2" marL="1371600" rtl="0" algn="l">
              <a:spcBef>
                <a:spcPts val="0"/>
              </a:spcBef>
              <a:spcAft>
                <a:spcPts val="0"/>
              </a:spcAft>
              <a:buSzPct val="100000"/>
              <a:buChar char="■"/>
            </a:pPr>
            <a:r>
              <a:rPr lang="en-US" sz="3017"/>
              <a:t>Post length, num</a:t>
            </a:r>
            <a:r>
              <a:rPr lang="en-US" sz="3017"/>
              <a:t>ber</a:t>
            </a:r>
            <a:r>
              <a:rPr lang="en-US" sz="3017"/>
              <a:t> of comments </a:t>
            </a:r>
            <a:r>
              <a:rPr lang="en-US" sz="3017"/>
              <a:t>from </a:t>
            </a:r>
            <a:r>
              <a:rPr lang="en-US" sz="3017"/>
              <a:t>9 subreddits</a:t>
            </a:r>
            <a:endParaRPr sz="3017"/>
          </a:p>
          <a:p>
            <a:pPr indent="-377104" lvl="2" marL="1371600" rtl="0" algn="l">
              <a:spcBef>
                <a:spcPts val="0"/>
              </a:spcBef>
              <a:spcAft>
                <a:spcPts val="0"/>
              </a:spcAft>
              <a:buSzPct val="100000"/>
              <a:buChar char="■"/>
            </a:pPr>
            <a:r>
              <a:rPr lang="en-US" sz="3017"/>
              <a:t>Two tails - power: 0.8</a:t>
            </a:r>
            <a:endParaRPr sz="3017"/>
          </a:p>
          <a:p>
            <a:pPr indent="-377104" lvl="3" marL="1828800" rtl="0" algn="l">
              <a:spcBef>
                <a:spcPts val="0"/>
              </a:spcBef>
              <a:spcAft>
                <a:spcPts val="0"/>
              </a:spcAft>
              <a:buSzPct val="100000"/>
              <a:buChar char="●"/>
            </a:pPr>
            <a:r>
              <a:rPr lang="en-US" sz="3017"/>
              <a:t>Null </a:t>
            </a:r>
            <a:r>
              <a:rPr lang="en-US" sz="3017"/>
              <a:t>hypothesis</a:t>
            </a:r>
            <a:r>
              <a:rPr lang="en-US" sz="3017"/>
              <a:t>: post trends change</a:t>
            </a:r>
            <a:endParaRPr sz="3017"/>
          </a:p>
          <a:p>
            <a:pPr indent="-377104" lvl="3" marL="1828800" rtl="0" algn="l">
              <a:spcBef>
                <a:spcPts val="0"/>
              </a:spcBef>
              <a:spcAft>
                <a:spcPts val="0"/>
              </a:spcAft>
              <a:buSzPct val="100000"/>
              <a:buChar char="●"/>
            </a:pPr>
            <a:r>
              <a:rPr lang="en-US" sz="3017"/>
              <a:t>Alt</a:t>
            </a:r>
            <a:r>
              <a:rPr lang="en-US" sz="3017"/>
              <a:t>ernative</a:t>
            </a:r>
            <a:r>
              <a:rPr lang="en-US" sz="3017"/>
              <a:t>: post trends not change</a:t>
            </a:r>
            <a:endParaRPr sz="3017"/>
          </a:p>
          <a:p>
            <a:pPr indent="-377104" lvl="1" marL="914400" rtl="0" algn="l">
              <a:spcBef>
                <a:spcPts val="0"/>
              </a:spcBef>
              <a:spcAft>
                <a:spcPts val="0"/>
              </a:spcAft>
              <a:buSzPct val="100000"/>
              <a:buChar char="○"/>
            </a:pPr>
            <a:r>
              <a:rPr b="1" lang="en-US" sz="3017"/>
              <a:t>ANCOVA</a:t>
            </a:r>
            <a:r>
              <a:rPr lang="en-US" sz="3017"/>
              <a:t> (adjusting time covariate)</a:t>
            </a:r>
            <a:endParaRPr sz="3017"/>
          </a:p>
          <a:p>
            <a:pPr indent="-377104" lvl="2" marL="1371600" rtl="0" algn="l">
              <a:spcBef>
                <a:spcPts val="0"/>
              </a:spcBef>
              <a:spcAft>
                <a:spcPts val="0"/>
              </a:spcAft>
              <a:buSzPct val="100000"/>
              <a:buChar char="■"/>
            </a:pPr>
            <a:r>
              <a:rPr lang="en-US" sz="3017"/>
              <a:t>Mean of post length and num</a:t>
            </a:r>
            <a:r>
              <a:rPr lang="en-US" sz="3017"/>
              <a:t>ber</a:t>
            </a:r>
            <a:r>
              <a:rPr lang="en-US" sz="3017"/>
              <a:t> of comments in 9 subreddits</a:t>
            </a:r>
            <a:endParaRPr sz="3017"/>
          </a:p>
          <a:p>
            <a:pPr indent="-356693" lvl="0" marL="457200" rtl="0" algn="l">
              <a:spcBef>
                <a:spcPts val="0"/>
              </a:spcBef>
              <a:spcAft>
                <a:spcPts val="0"/>
              </a:spcAft>
              <a:buSzPct val="86255"/>
              <a:buChar char="●"/>
            </a:pPr>
            <a:r>
              <a:rPr b="1" lang="en-US" sz="3017"/>
              <a:t>ML Analysis approach (future)</a:t>
            </a:r>
            <a:endParaRPr b="1" sz="3017"/>
          </a:p>
          <a:p>
            <a:pPr indent="-356693" lvl="1" marL="914400" rtl="0" algn="l">
              <a:spcBef>
                <a:spcPts val="0"/>
              </a:spcBef>
              <a:spcAft>
                <a:spcPts val="0"/>
              </a:spcAft>
              <a:buSzPct val="86255"/>
              <a:buChar char="○"/>
            </a:pPr>
            <a:r>
              <a:rPr b="1" lang="en-US" sz="3017"/>
              <a:t>Chi-square test - categorical</a:t>
            </a:r>
            <a:endParaRPr b="1" sz="2602"/>
          </a:p>
          <a:p>
            <a:pPr indent="-356693" lvl="2" marL="1371600" rtl="0" algn="l">
              <a:spcBef>
                <a:spcPts val="0"/>
              </a:spcBef>
              <a:spcAft>
                <a:spcPts val="0"/>
              </a:spcAft>
              <a:buSzPct val="86255"/>
              <a:buChar char="■"/>
            </a:pPr>
            <a:r>
              <a:rPr lang="en-US" sz="3017"/>
              <a:t>Topic modeling using post text → topics</a:t>
            </a:r>
            <a:endParaRPr sz="3017"/>
          </a:p>
        </p:txBody>
      </p:sp>
      <p:pic>
        <p:nvPicPr>
          <p:cNvPr id="145" name="Google Shape;145;p21"/>
          <p:cNvPicPr preferRelativeResize="0"/>
          <p:nvPr/>
        </p:nvPicPr>
        <p:blipFill>
          <a:blip r:embed="rId3">
            <a:alphaModFix/>
          </a:blip>
          <a:stretch>
            <a:fillRect/>
          </a:stretch>
        </p:blipFill>
        <p:spPr>
          <a:xfrm>
            <a:off x="7463700" y="202825"/>
            <a:ext cx="1565325" cy="151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28830" y="603562"/>
            <a:ext cx="7407300" cy="94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sz="4500">
                <a:solidFill>
                  <a:schemeClr val="dk1"/>
                </a:solidFill>
              </a:rPr>
              <a:t>Data Transformation</a:t>
            </a:r>
            <a:endParaRPr b="1" sz="4500">
              <a:solidFill>
                <a:schemeClr val="dk1"/>
              </a:solidFill>
            </a:endParaRPr>
          </a:p>
        </p:txBody>
      </p:sp>
      <p:pic>
        <p:nvPicPr>
          <p:cNvPr id="151" name="Google Shape;151;p22"/>
          <p:cNvPicPr preferRelativeResize="0"/>
          <p:nvPr/>
        </p:nvPicPr>
        <p:blipFill>
          <a:blip r:embed="rId3">
            <a:alphaModFix/>
          </a:blip>
          <a:stretch>
            <a:fillRect/>
          </a:stretch>
        </p:blipFill>
        <p:spPr>
          <a:xfrm>
            <a:off x="7463700" y="202825"/>
            <a:ext cx="1565325" cy="1518250"/>
          </a:xfrm>
          <a:prstGeom prst="rect">
            <a:avLst/>
          </a:prstGeom>
          <a:noFill/>
          <a:ln>
            <a:noFill/>
          </a:ln>
        </p:spPr>
      </p:pic>
      <p:sp>
        <p:nvSpPr>
          <p:cNvPr id="152" name="Google Shape;152;p22"/>
          <p:cNvSpPr txBox="1"/>
          <p:nvPr/>
        </p:nvSpPr>
        <p:spPr>
          <a:xfrm>
            <a:off x="900625" y="2220675"/>
            <a:ext cx="7407300" cy="3527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Data Transformation on Pilot Data</a:t>
            </a:r>
            <a:endParaRPr b="1"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Post text → Post length</a:t>
            </a:r>
            <a:endParaRPr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Future plan: Post text → topic modeling (LDA)</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2300">
              <a:solidFill>
                <a:schemeClr val="dk1"/>
              </a:solidFill>
              <a:latin typeface="Roboto"/>
              <a:ea typeface="Roboto"/>
              <a:cs typeface="Roboto"/>
              <a:sym typeface="Roboto"/>
            </a:endParaRPr>
          </a:p>
          <a:p>
            <a:pPr indent="-374650" lvl="0" marL="457200" rtl="0" algn="l">
              <a:spcBef>
                <a:spcPts val="0"/>
              </a:spcBef>
              <a:spcAft>
                <a:spcPts val="0"/>
              </a:spcAft>
              <a:buClr>
                <a:schemeClr val="dk1"/>
              </a:buClr>
              <a:buSzPts val="2300"/>
              <a:buFont typeface="Roboto"/>
              <a:buChar char="●"/>
            </a:pPr>
            <a:r>
              <a:rPr b="1" lang="en-US" sz="2300">
                <a:solidFill>
                  <a:schemeClr val="dk1"/>
                </a:solidFill>
                <a:latin typeface="Roboto"/>
                <a:ea typeface="Roboto"/>
                <a:cs typeface="Roboto"/>
                <a:sym typeface="Roboto"/>
              </a:rPr>
              <a:t>Chosen Statistical/ML model:</a:t>
            </a:r>
            <a:endParaRPr b="1"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Post length → t-test , ANCOVA</a:t>
            </a:r>
            <a:endParaRPr sz="2300">
              <a:solidFill>
                <a:schemeClr val="dk1"/>
              </a:solidFill>
              <a:latin typeface="Roboto"/>
              <a:ea typeface="Roboto"/>
              <a:cs typeface="Roboto"/>
              <a:sym typeface="Roboto"/>
            </a:endParaRPr>
          </a:p>
          <a:p>
            <a:pPr indent="-374650" lvl="1" marL="914400" rtl="0" algn="l">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Future plan : Post text → chi-square</a:t>
            </a:r>
            <a:endParaRPr sz="23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