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400">
                <a:solidFill>
                  <a:schemeClr val="dk1"/>
                </a:solidFill>
              </a:rPr>
              <a:t>our question is “</a:t>
            </a:r>
            <a:r>
              <a:rPr lang="en-US" sz="1400">
                <a:solidFill>
                  <a:schemeClr val="dk1"/>
                </a:solidFill>
              </a:rPr>
              <a:t>can mental illneses be predicted by studying social media activities”</a:t>
            </a:r>
            <a:endParaRPr sz="1400">
              <a:solidFill>
                <a:schemeClr val="dk1"/>
              </a:solidFill>
            </a:endParaRPr>
          </a:p>
          <a:p>
            <a:pPr indent="0" lvl="0" marL="0" rtl="0" algn="l">
              <a:spcBef>
                <a:spcPts val="0"/>
              </a:spcBef>
              <a:spcAft>
                <a:spcPts val="0"/>
              </a:spcAft>
              <a:buNone/>
            </a:pPr>
            <a:r>
              <a:t/>
            </a:r>
            <a:endParaRPr sz="1400"/>
          </a:p>
        </p:txBody>
      </p:sp>
      <p:sp>
        <p:nvSpPr>
          <p:cNvPr id="67" name="Google Shape;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d873e563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7d873e5638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51fc3c1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451fc3c1c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US" sz="1300">
                <a:solidFill>
                  <a:schemeClr val="dk1"/>
                </a:solidFill>
              </a:rPr>
              <a:t>Individuals : for their awareness of mental health, and seek for individual happiness, and effect on social interaction among people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Professionals : healthcare </a:t>
            </a:r>
            <a:r>
              <a:rPr lang="en-US" sz="1300">
                <a:solidFill>
                  <a:schemeClr val="dk1"/>
                </a:solidFill>
              </a:rPr>
              <a:t>clinicians</a:t>
            </a:r>
            <a:r>
              <a:rPr lang="en-US" sz="1300">
                <a:solidFill>
                  <a:schemeClr val="dk1"/>
                </a:solidFill>
              </a:rPr>
              <a:t> esp. mental health, and researchers : for measuring early signs, diagnosis and treatment of mental illness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Society : development of mental illness affect the society’s socio-economic circumstances - for instance, their social and cultural status and their mental health — and overall happiness index</a:t>
            </a:r>
            <a:endParaRPr sz="1300"/>
          </a:p>
        </p:txBody>
      </p:sp>
      <p:sp>
        <p:nvSpPr>
          <p:cNvPr id="74" name="Google Shape;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d1ddd933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US" sz="1300">
                <a:solidFill>
                  <a:schemeClr val="dk1"/>
                </a:solidFill>
              </a:rPr>
              <a:t>Inductive: From mental health reddit threads data, how it reflects an individual's mental illness by their behavior and emotion?</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Using the data, we are planning to see how mental illness present from user’s behavior and emotion</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Deductive: When people with mental illness post/comment on reddit threads, is it predictable their negative behavior/emotion from their posts?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we are predicting their negative behavior or emotion from the post or comment who has the mental illness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Abductive:  Can mental illness symptoms be measured by individual behavior/emotion on social media platforms (reddit threads)?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simply, we are applying at the data for measuring mental illness</a:t>
            </a:r>
            <a:endParaRPr sz="1300">
              <a:solidFill>
                <a:schemeClr val="dk1"/>
              </a:solidFill>
            </a:endParaRPr>
          </a:p>
        </p:txBody>
      </p:sp>
      <p:sp>
        <p:nvSpPr>
          <p:cNvPr id="81" name="Google Shape;81;g27d1ddd933c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d873e563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US">
                <a:solidFill>
                  <a:schemeClr val="dk1"/>
                </a:solidFill>
              </a:rPr>
              <a:t>Descriptive: Can verbal expressions on social media primarily examine the user’s mental health and reflect their behaviors? </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Relational: Is there any correlation between a user's mental illness and negative expressions on social media?</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Causal: Does mental illness cause negative verbal expression/behavior on social media?</a:t>
            </a:r>
            <a:endParaRPr b="1">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lang="en-US">
                <a:solidFill>
                  <a:schemeClr val="dk1"/>
                </a:solidFill>
              </a:rPr>
              <a:t>Causal because our question is to predict user’s mental illness from their social media activities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88" name="Google Shape;88;g27d873e5638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d873e563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social media activities specifically subreddits on mental health to quantify individual behavior/emotion.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using nlp to analyze the words they are using</a:t>
            </a:r>
            <a:endParaRPr/>
          </a:p>
        </p:txBody>
      </p:sp>
      <p:sp>
        <p:nvSpPr>
          <p:cNvPr id="95" name="Google Shape;95;g27d873e5638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d873e563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analysis of words of reddit threads at one point in the time, and draw conclusion on individual’s mental state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(measuring if one is suffering from mental illness such as anxiety, adhd, depression, bipolar disorders, suicidal ideation)</a:t>
            </a:r>
            <a:endParaRPr sz="1400"/>
          </a:p>
        </p:txBody>
      </p:sp>
      <p:sp>
        <p:nvSpPr>
          <p:cNvPr id="102" name="Google Shape;102;g27d873e5638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d873e563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7d873e5638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e87c637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US">
                <a:solidFill>
                  <a:schemeClr val="dk1"/>
                </a:solidFill>
              </a:rPr>
              <a:t>How long? : Currently, we need to gather the dataset regarding to mental illness reddit threads, and after that we need to build a model based on what we collected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Is it ethical: Yes it is ethical, Debatable since we need access to individuals' mental health records and will present it in class, will consider a different route if this data cannot be obtained or if we deem it too personal and cannot be anonymized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Who is on the critical path: During the data collection, we reached out to georgetown - for Reddit self-reported depression diagnosis dataset. This dataset is the reddit posts of app. 9000 users who have claimed to have been diagnosed with depression and app. 107,000 matched control users. However, they are only allowed to share with research purposes so they are on our current critical path. If we cannot collect this dataset, we need to find an alternative dataset to measure an individual's mental illness.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How much it will cost?: for our data collection, it does not cost any but we need the time for collecting the threads dataset regarding to mental illness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Is it appropriately scoped?: Our scope is in right balance that using particular subreddit regarding to mental health - depression, anxiety, bipolar, suicide. We aim to analyze their expression on social media to recognize their mental illness. As people with negative behavior are highly predictable to write or react negatively on social media as well. Also, reddit is the online social interaction where people can express their feelings</a:t>
            </a:r>
            <a:endParaRPr/>
          </a:p>
        </p:txBody>
      </p:sp>
      <p:sp>
        <p:nvSpPr>
          <p:cNvPr id="116" name="Google Shape;116;g27e87c637ff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e87c637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US">
                <a:solidFill>
                  <a:schemeClr val="dk1"/>
                </a:solidFill>
              </a:rPr>
              <a:t>Who is on the critical path: During the data collection, we reached out to georgetown - for Reddit self-reported depression diagnosis dataset. This dataset is the reddit posts of app. 9000 users who have claimed to have been diagnosed with depression and app. 107,000 matched control users. However, they are only allowed to share with research purposes so they are on our current critical path. If we cannot collect this dataset, we need to find an alternative dataset to measure an individual's mental illness.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How much it will cost?: for our data collection, it does not cost any but we need the time for collecting the threads dataset regarding to mental illness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Is it appropriately scoped?: Our scope is in right balance that using particular subreddit regarding to mental health - depression, anxiety, bipolar, suicide. We aim to analyze their expression on social media to recognize their mental illness. As people with negative behavior are highly predictable to write or react negatively on social media as well. Also, reddit is the online social interaction where people can express their feelings</a:t>
            </a:r>
            <a:endParaRPr>
              <a:solidFill>
                <a:schemeClr val="dk1"/>
              </a:solidFill>
            </a:endParaRPr>
          </a:p>
          <a:p>
            <a:pPr indent="-304800" lvl="0" marL="457200" rtl="0" algn="l">
              <a:lnSpc>
                <a:spcPct val="115000"/>
              </a:lnSpc>
              <a:spcBef>
                <a:spcPts val="0"/>
              </a:spcBef>
              <a:spcAft>
                <a:spcPts val="0"/>
              </a:spcAft>
              <a:buClr>
                <a:schemeClr val="dk1"/>
              </a:buClr>
              <a:buSzPts val="1200"/>
              <a:buChar char="●"/>
            </a:pPr>
            <a:r>
              <a:t/>
            </a:r>
            <a:endParaRPr sz="1200">
              <a:solidFill>
                <a:schemeClr val="dk1"/>
              </a:solidFill>
            </a:endParaRPr>
          </a:p>
        </p:txBody>
      </p:sp>
      <p:sp>
        <p:nvSpPr>
          <p:cNvPr id="123" name="Google Shape;123;g27e87c637f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896808"/>
            <a:ext cx="1081625"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4457271"/>
            <a:ext cx="1081625"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3756618"/>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585234"/>
            <a:ext cx="5783400" cy="1943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4065933"/>
            <a:ext cx="5783400" cy="1212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6769100"/>
            <a:ext cx="9143700" cy="88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536600"/>
            <a:ext cx="83682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3892600"/>
            <a:ext cx="83682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1561630" y="141112"/>
            <a:ext cx="7407300" cy="940800"/>
          </a:xfrm>
          <a:prstGeom prst="rect">
            <a:avLst/>
          </a:prstGeom>
          <a:noFill/>
          <a:ln>
            <a:noFill/>
          </a:ln>
        </p:spPr>
        <p:txBody>
          <a:bodyPr anchorCtr="0" anchor="t" bIns="45700" lIns="91425" spcFirstLastPara="1" rIns="91425" wrap="square" tIns="45700">
            <a:normAutofit/>
          </a:bodyPr>
          <a:lstStyle>
            <a:lvl1pPr lvl="0" marR="0" rtl="0" algn="ctr">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p:txBody>
      </p:sp>
      <p:sp>
        <p:nvSpPr>
          <p:cNvPr id="61" name="Google Shape;61;p13"/>
          <p:cNvSpPr txBox="1"/>
          <p:nvPr>
            <p:ph idx="1" type="body"/>
          </p:nvPr>
        </p:nvSpPr>
        <p:spPr>
          <a:xfrm>
            <a:off x="457200" y="1472037"/>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62" name="Google Shape;62;p13"/>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13"/>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3"/>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rmAutofit lnSpcReduction="10000"/>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3756618"/>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2353267"/>
            <a:ext cx="8222100" cy="12099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680378"/>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986432"/>
            <a:ext cx="8368200" cy="410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680378"/>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986433"/>
            <a:ext cx="3999900" cy="410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986433"/>
            <a:ext cx="3999900" cy="410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883036"/>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2125367"/>
            <a:ext cx="2808000" cy="3574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701800"/>
            <a:ext cx="56187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100"/>
            <a:ext cx="457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5994004"/>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612100"/>
            <a:ext cx="4045200" cy="20085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36920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5644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610700"/>
            <a:ext cx="8368200" cy="914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986432"/>
            <a:ext cx="8368200" cy="410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680300" y="1585225"/>
            <a:ext cx="6452100" cy="19431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chemeClr val="lt1"/>
              </a:buClr>
              <a:buSzPts val="3600"/>
              <a:buFont typeface="Arial"/>
              <a:buNone/>
            </a:pPr>
            <a:r>
              <a:rPr b="1" lang="en-US"/>
              <a:t>Mental Illness Detection</a:t>
            </a:r>
            <a:endParaRPr b="1"/>
          </a:p>
          <a:p>
            <a:pPr indent="0" lvl="0" marL="0" rtl="0" algn="ctr">
              <a:lnSpc>
                <a:spcPct val="80000"/>
              </a:lnSpc>
              <a:spcBef>
                <a:spcPts val="0"/>
              </a:spcBef>
              <a:spcAft>
                <a:spcPts val="0"/>
              </a:spcAft>
              <a:buClr>
                <a:schemeClr val="lt1"/>
              </a:buClr>
              <a:buSzPts val="3600"/>
              <a:buFont typeface="Arial"/>
              <a:buNone/>
            </a:pPr>
            <a:r>
              <a:rPr b="1" lang="en-US"/>
              <a:t>from Social Media Activities using NLP</a:t>
            </a:r>
            <a:endParaRPr b="1" sz="4400"/>
          </a:p>
        </p:txBody>
      </p:sp>
      <p:sp>
        <p:nvSpPr>
          <p:cNvPr id="70" name="Google Shape;70;p14"/>
          <p:cNvSpPr txBox="1"/>
          <p:nvPr>
            <p:ph idx="1" type="subTitle"/>
          </p:nvPr>
        </p:nvSpPr>
        <p:spPr>
          <a:xfrm>
            <a:off x="1680302" y="4065933"/>
            <a:ext cx="5783400" cy="1212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Anh Nguyen, Hanna Song</a:t>
            </a:r>
            <a:endParaRPr/>
          </a:p>
        </p:txBody>
      </p:sp>
      <p:pic>
        <p:nvPicPr>
          <p:cNvPr id="71" name="Google Shape;71;p14"/>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628830" y="4511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dk1"/>
                </a:solidFill>
              </a:rPr>
              <a:t>You Can’t Lose?</a:t>
            </a:r>
            <a:endParaRPr b="1">
              <a:solidFill>
                <a:schemeClr val="dk1"/>
              </a:solidFill>
            </a:endParaRPr>
          </a:p>
        </p:txBody>
      </p:sp>
      <p:sp>
        <p:nvSpPr>
          <p:cNvPr id="133" name="Google Shape;133;p23"/>
          <p:cNvSpPr txBox="1"/>
          <p:nvPr>
            <p:ph idx="1" type="body"/>
          </p:nvPr>
        </p:nvSpPr>
        <p:spPr>
          <a:xfrm>
            <a:off x="457200" y="1560775"/>
            <a:ext cx="8229600" cy="4887300"/>
          </a:xfrm>
          <a:prstGeom prst="rect">
            <a:avLst/>
          </a:prstGeom>
          <a:noFill/>
          <a:ln>
            <a:noFill/>
          </a:ln>
        </p:spPr>
        <p:txBody>
          <a:bodyPr anchorCtr="0" anchor="t" bIns="45700" lIns="91425" spcFirstLastPara="1" rIns="91425" wrap="square" tIns="45700">
            <a:normAutofit/>
          </a:bodyPr>
          <a:lstStyle/>
          <a:p>
            <a:pPr indent="-406400" lvl="0" marL="457200" rtl="0" algn="l">
              <a:spcBef>
                <a:spcPts val="0"/>
              </a:spcBef>
              <a:spcAft>
                <a:spcPts val="0"/>
              </a:spcAft>
              <a:buSzPts val="2800"/>
              <a:buChar char="●"/>
            </a:pPr>
            <a:r>
              <a:rPr lang="en-US" sz="2400"/>
              <a:t>Expected answer: Yes</a:t>
            </a:r>
            <a:endParaRPr sz="2400"/>
          </a:p>
          <a:p>
            <a:pPr indent="-406400" lvl="1" marL="914400" rtl="0" algn="l">
              <a:spcBef>
                <a:spcPts val="0"/>
              </a:spcBef>
              <a:spcAft>
                <a:spcPts val="0"/>
              </a:spcAft>
              <a:buSzPts val="2800"/>
              <a:buChar char="○"/>
            </a:pPr>
            <a:r>
              <a:rPr lang="en-US" sz="2400"/>
              <a:t>Humans are prone to using social media as an outlet for emotions because it's accessible, fast and easy</a:t>
            </a:r>
            <a:endParaRPr sz="2400"/>
          </a:p>
          <a:p>
            <a:pPr indent="-406400" lvl="1" marL="914400" rtl="0" algn="l">
              <a:spcBef>
                <a:spcPts val="0"/>
              </a:spcBef>
              <a:spcAft>
                <a:spcPts val="0"/>
              </a:spcAft>
              <a:buSzPts val="2800"/>
              <a:buChar char="○"/>
            </a:pPr>
            <a:r>
              <a:rPr lang="en-US" sz="2400"/>
              <a:t>Easier for them to express </a:t>
            </a:r>
            <a:r>
              <a:rPr lang="en-US" sz="2400"/>
              <a:t>their</a:t>
            </a:r>
            <a:r>
              <a:rPr lang="en-US" sz="2400"/>
              <a:t> true feelings when they’re behind a screen</a:t>
            </a:r>
            <a:endParaRPr sz="2400"/>
          </a:p>
          <a:p>
            <a:pPr indent="0" lvl="0" marL="457200" rtl="0" algn="l">
              <a:spcBef>
                <a:spcPts val="0"/>
              </a:spcBef>
              <a:spcAft>
                <a:spcPts val="0"/>
              </a:spcAft>
              <a:buNone/>
            </a:pPr>
            <a:r>
              <a:rPr lang="en-US" sz="2400"/>
              <a:t>-&gt; Any social media activities with negative undertones would likely indicate a bad state of mind, which can potentially act as an early sign of mental illness</a:t>
            </a:r>
            <a:endParaRPr sz="2400"/>
          </a:p>
          <a:p>
            <a:pPr indent="-406400" lvl="0" marL="457200" rtl="0" algn="l">
              <a:spcBef>
                <a:spcPts val="0"/>
              </a:spcBef>
              <a:spcAft>
                <a:spcPts val="0"/>
              </a:spcAft>
              <a:buSzPts val="2800"/>
              <a:buChar char="●"/>
            </a:pPr>
            <a:r>
              <a:rPr lang="en-US" sz="2400"/>
              <a:t>If the answer is “no", we will reformulate the question to include another intervention/variance (i.e, timeframe…)</a:t>
            </a:r>
            <a:endParaRPr/>
          </a:p>
        </p:txBody>
      </p:sp>
      <p:pic>
        <p:nvPicPr>
          <p:cNvPr id="134" name="Google Shape;134;p23"/>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734325" y="2488172"/>
            <a:ext cx="7407300" cy="3015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5000">
                <a:solidFill>
                  <a:schemeClr val="dk1"/>
                </a:solidFill>
              </a:rPr>
              <a:t>Thank You.</a:t>
            </a:r>
            <a:endParaRPr b="1" sz="5000">
              <a:solidFill>
                <a:schemeClr val="dk1"/>
              </a:solidFill>
            </a:endParaRPr>
          </a:p>
          <a:p>
            <a:pPr indent="0" lvl="0" marL="0" rtl="0" algn="ctr">
              <a:spcBef>
                <a:spcPts val="0"/>
              </a:spcBef>
              <a:spcAft>
                <a:spcPts val="0"/>
              </a:spcAft>
              <a:buClr>
                <a:schemeClr val="lt1"/>
              </a:buClr>
              <a:buSzPts val="4400"/>
              <a:buFont typeface="Calibri"/>
              <a:buNone/>
            </a:pPr>
            <a:r>
              <a:rPr b="1" lang="en-US" sz="5000">
                <a:solidFill>
                  <a:schemeClr val="dk1"/>
                </a:solidFill>
              </a:rPr>
              <a:t>Any questions?</a:t>
            </a:r>
            <a:endParaRPr b="1" sz="5000">
              <a:solidFill>
                <a:schemeClr val="dk1"/>
              </a:solidFill>
            </a:endParaRPr>
          </a:p>
        </p:txBody>
      </p:sp>
      <p:pic>
        <p:nvPicPr>
          <p:cNvPr id="140" name="Google Shape;140;p24"/>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628830" y="5273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dk1"/>
                </a:solidFill>
              </a:rPr>
              <a:t>Who Cares</a:t>
            </a:r>
            <a:endParaRPr b="1">
              <a:solidFill>
                <a:schemeClr val="dk1"/>
              </a:solidFill>
            </a:endParaRPr>
          </a:p>
        </p:txBody>
      </p:sp>
      <p:sp>
        <p:nvSpPr>
          <p:cNvPr id="77" name="Google Shape;77;p15"/>
          <p:cNvSpPr txBox="1"/>
          <p:nvPr>
            <p:ph idx="1" type="body"/>
          </p:nvPr>
        </p:nvSpPr>
        <p:spPr>
          <a:xfrm>
            <a:off x="651000" y="2148300"/>
            <a:ext cx="7842000" cy="4094700"/>
          </a:xfrm>
          <a:prstGeom prst="rect">
            <a:avLst/>
          </a:prstGeom>
          <a:noFill/>
          <a:ln>
            <a:noFill/>
          </a:ln>
        </p:spPr>
        <p:txBody>
          <a:bodyPr anchorCtr="0" anchor="t" bIns="45700" lIns="91425" spcFirstLastPara="1" rIns="91425" wrap="square" tIns="45700">
            <a:normAutofit/>
          </a:bodyPr>
          <a:lstStyle/>
          <a:p>
            <a:pPr indent="-406400" lvl="0" marL="457200" rtl="0" algn="l">
              <a:spcBef>
                <a:spcPts val="0"/>
              </a:spcBef>
              <a:spcAft>
                <a:spcPts val="0"/>
              </a:spcAft>
              <a:buSzPts val="2800"/>
              <a:buChar char="●"/>
            </a:pPr>
            <a:r>
              <a:rPr b="1" lang="en-US" sz="2800"/>
              <a:t>Individuals:</a:t>
            </a:r>
            <a:r>
              <a:rPr lang="en-US" sz="2800"/>
              <a:t> Awareness of individual’s own mental health and happiness, effect on social interaction</a:t>
            </a:r>
            <a:endParaRPr sz="2800"/>
          </a:p>
          <a:p>
            <a:pPr indent="-406400" lvl="0" marL="457200" rtl="0" algn="l">
              <a:spcBef>
                <a:spcPts val="0"/>
              </a:spcBef>
              <a:spcAft>
                <a:spcPts val="0"/>
              </a:spcAft>
              <a:buSzPts val="2800"/>
              <a:buChar char="●"/>
            </a:pPr>
            <a:r>
              <a:rPr b="1" lang="en-US" sz="2800"/>
              <a:t>Professionals:</a:t>
            </a:r>
            <a:r>
              <a:rPr lang="en-US" sz="2800"/>
              <a:t> Healthcare </a:t>
            </a:r>
            <a:r>
              <a:rPr lang="en-US" sz="2800"/>
              <a:t>clinicians</a:t>
            </a:r>
            <a:r>
              <a:rPr lang="en-US" sz="2800"/>
              <a:t> and researchers</a:t>
            </a:r>
            <a:endParaRPr sz="2800"/>
          </a:p>
          <a:p>
            <a:pPr indent="-406400" lvl="0" marL="457200" rtl="0" algn="l">
              <a:spcBef>
                <a:spcPts val="0"/>
              </a:spcBef>
              <a:spcAft>
                <a:spcPts val="0"/>
              </a:spcAft>
              <a:buSzPts val="2800"/>
              <a:buChar char="●"/>
            </a:pPr>
            <a:r>
              <a:rPr b="1" lang="en-US" sz="2800"/>
              <a:t>Society: </a:t>
            </a:r>
            <a:r>
              <a:rPr lang="en-US" sz="2800"/>
              <a:t>Socio-economic circumstances, overall happiness index</a:t>
            </a:r>
            <a:endParaRPr sz="2800"/>
          </a:p>
        </p:txBody>
      </p:sp>
      <p:pic>
        <p:nvPicPr>
          <p:cNvPr id="78" name="Google Shape;78;p15"/>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628830" y="5273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dk1"/>
                </a:solidFill>
              </a:rPr>
              <a:t>3 Versions of Questions</a:t>
            </a:r>
            <a:endParaRPr b="1">
              <a:solidFill>
                <a:schemeClr val="dk1"/>
              </a:solidFill>
            </a:endParaRPr>
          </a:p>
        </p:txBody>
      </p:sp>
      <p:sp>
        <p:nvSpPr>
          <p:cNvPr id="84" name="Google Shape;84;p16"/>
          <p:cNvSpPr txBox="1"/>
          <p:nvPr>
            <p:ph idx="1" type="body"/>
          </p:nvPr>
        </p:nvSpPr>
        <p:spPr>
          <a:xfrm>
            <a:off x="457200" y="1721073"/>
            <a:ext cx="8229600" cy="5136900"/>
          </a:xfrm>
          <a:prstGeom prst="rect">
            <a:avLst/>
          </a:prstGeom>
          <a:noFill/>
          <a:ln>
            <a:noFill/>
          </a:ln>
        </p:spPr>
        <p:txBody>
          <a:bodyPr anchorCtr="0" anchor="t" bIns="45700" lIns="91425" spcFirstLastPara="1" rIns="91425" wrap="square" tIns="45700">
            <a:normAutofit/>
          </a:bodyPr>
          <a:lstStyle/>
          <a:p>
            <a:pPr indent="-387350" lvl="0" marL="457200" rtl="0" algn="l">
              <a:spcBef>
                <a:spcPts val="0"/>
              </a:spcBef>
              <a:spcAft>
                <a:spcPts val="0"/>
              </a:spcAft>
              <a:buClr>
                <a:schemeClr val="dk1"/>
              </a:buClr>
              <a:buSzPts val="2500"/>
              <a:buFont typeface="Roboto"/>
              <a:buChar char="●"/>
            </a:pPr>
            <a:r>
              <a:rPr b="1" lang="en-US" sz="2500"/>
              <a:t>Inductive:</a:t>
            </a:r>
            <a:r>
              <a:rPr lang="en-US" sz="2500"/>
              <a:t> From mental health Reddit threads data, how does an individual's mental illness reflect their behavior and emotion?</a:t>
            </a:r>
            <a:endParaRPr sz="2500"/>
          </a:p>
          <a:p>
            <a:pPr indent="-387350" lvl="0" marL="457200" rtl="0" algn="l">
              <a:spcBef>
                <a:spcPts val="0"/>
              </a:spcBef>
              <a:spcAft>
                <a:spcPts val="0"/>
              </a:spcAft>
              <a:buClr>
                <a:schemeClr val="dk1"/>
              </a:buClr>
              <a:buSzPts val="2500"/>
              <a:buFont typeface="Roboto"/>
              <a:buChar char="●"/>
            </a:pPr>
            <a:r>
              <a:rPr b="1" lang="en-US" sz="2500"/>
              <a:t>Deductive: </a:t>
            </a:r>
            <a:r>
              <a:rPr lang="en-US" sz="2500"/>
              <a:t>When people with mental illnesses post or comment on social media (Reddit threads), can their negative behaviors be predictable?</a:t>
            </a:r>
            <a:endParaRPr sz="2500"/>
          </a:p>
          <a:p>
            <a:pPr indent="-387350" lvl="0" marL="457200" rtl="0" algn="l">
              <a:spcBef>
                <a:spcPts val="0"/>
              </a:spcBef>
              <a:spcAft>
                <a:spcPts val="0"/>
              </a:spcAft>
              <a:buClr>
                <a:schemeClr val="dk1"/>
              </a:buClr>
              <a:buSzPts val="2500"/>
              <a:buFont typeface="Roboto"/>
              <a:buChar char="●"/>
            </a:pPr>
            <a:r>
              <a:rPr b="1" lang="en-US" sz="2500"/>
              <a:t>Abductive</a:t>
            </a:r>
            <a:r>
              <a:rPr lang="en-US" sz="2500"/>
              <a:t>: Can mental illness symptoms be measured by individual behavioral/emotional expressions on social media platforms (Reddit threads)?</a:t>
            </a:r>
            <a:endParaRPr sz="4600"/>
          </a:p>
        </p:txBody>
      </p:sp>
      <p:pic>
        <p:nvPicPr>
          <p:cNvPr id="85" name="Google Shape;85;p16"/>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628830" y="4511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dk1"/>
                </a:solidFill>
              </a:rPr>
              <a:t>3 Expressions for Question</a:t>
            </a:r>
            <a:endParaRPr b="1">
              <a:solidFill>
                <a:schemeClr val="dk1"/>
              </a:solidFill>
            </a:endParaRPr>
          </a:p>
        </p:txBody>
      </p:sp>
      <p:sp>
        <p:nvSpPr>
          <p:cNvPr id="91" name="Google Shape;91;p17"/>
          <p:cNvSpPr txBox="1"/>
          <p:nvPr>
            <p:ph idx="1" type="body"/>
          </p:nvPr>
        </p:nvSpPr>
        <p:spPr>
          <a:xfrm>
            <a:off x="457200" y="1636112"/>
            <a:ext cx="8229600" cy="4526100"/>
          </a:xfrm>
          <a:prstGeom prst="rect">
            <a:avLst/>
          </a:prstGeom>
          <a:noFill/>
          <a:ln>
            <a:noFill/>
          </a:ln>
        </p:spPr>
        <p:txBody>
          <a:bodyPr anchorCtr="0" anchor="t" bIns="45700" lIns="91425" spcFirstLastPara="1" rIns="91425" wrap="square" tIns="45700">
            <a:normAutofit lnSpcReduction="10000"/>
          </a:bodyPr>
          <a:lstStyle/>
          <a:p>
            <a:pPr indent="-393700" lvl="0" marL="457200" rtl="0" algn="l">
              <a:spcBef>
                <a:spcPts val="0"/>
              </a:spcBef>
              <a:spcAft>
                <a:spcPts val="0"/>
              </a:spcAft>
              <a:buSzPts val="2600"/>
              <a:buChar char="●"/>
            </a:pPr>
            <a:r>
              <a:rPr b="1" lang="en-US" sz="2600"/>
              <a:t>Descriptive</a:t>
            </a:r>
            <a:r>
              <a:rPr lang="en-US" sz="2600"/>
              <a:t>: Can expressions on social media </a:t>
            </a:r>
            <a:r>
              <a:rPr lang="en-US" sz="2600"/>
              <a:t>primarily</a:t>
            </a:r>
            <a:r>
              <a:rPr lang="en-US" sz="2600"/>
              <a:t> reflect the user’s mental health and their behaviors?</a:t>
            </a:r>
            <a:endParaRPr sz="2600"/>
          </a:p>
          <a:p>
            <a:pPr indent="-393700" lvl="0" marL="457200" rtl="0" algn="l">
              <a:spcBef>
                <a:spcPts val="0"/>
              </a:spcBef>
              <a:spcAft>
                <a:spcPts val="0"/>
              </a:spcAft>
              <a:buSzPts val="2600"/>
              <a:buChar char="●"/>
            </a:pPr>
            <a:r>
              <a:rPr b="1" lang="en-US" sz="2600"/>
              <a:t>Relational</a:t>
            </a:r>
            <a:r>
              <a:rPr lang="en-US" sz="2600"/>
              <a:t>: Is there any correlation between a user’s mental illness and negative expressions on social media?</a:t>
            </a:r>
            <a:endParaRPr sz="2600"/>
          </a:p>
          <a:p>
            <a:pPr indent="-393700" lvl="0" marL="457200" rtl="0" algn="l">
              <a:spcBef>
                <a:spcPts val="0"/>
              </a:spcBef>
              <a:spcAft>
                <a:spcPts val="0"/>
              </a:spcAft>
              <a:buSzPts val="2600"/>
              <a:buChar char="●"/>
            </a:pPr>
            <a:r>
              <a:rPr b="1" lang="en-US" sz="2600"/>
              <a:t>Causal</a:t>
            </a:r>
            <a:r>
              <a:rPr lang="en-US" sz="2600"/>
              <a:t>: Are negative expressions/behaviors on social media caused by user’s mental health disorders?</a:t>
            </a:r>
            <a:endParaRPr sz="2600"/>
          </a:p>
          <a:p>
            <a:pPr indent="-381000" lvl="1" marL="914400" rtl="0" algn="l">
              <a:spcBef>
                <a:spcPts val="0"/>
              </a:spcBef>
              <a:spcAft>
                <a:spcPts val="0"/>
              </a:spcAft>
              <a:buSzPts val="2400"/>
              <a:buChar char="○"/>
            </a:pPr>
            <a:r>
              <a:rPr lang="en-US" sz="2400"/>
              <a:t>Our choice is </a:t>
            </a:r>
            <a:r>
              <a:rPr b="1" lang="en-US" sz="2400"/>
              <a:t>Causal</a:t>
            </a:r>
            <a:endParaRPr sz="1600"/>
          </a:p>
        </p:txBody>
      </p:sp>
      <p:pic>
        <p:nvPicPr>
          <p:cNvPr id="92" name="Google Shape;92;p17"/>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628830" y="5273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dk1"/>
                </a:solidFill>
              </a:rPr>
              <a:t>Unit of Analysis</a:t>
            </a:r>
            <a:endParaRPr b="1">
              <a:solidFill>
                <a:schemeClr val="dk1"/>
              </a:solidFill>
            </a:endParaRPr>
          </a:p>
        </p:txBody>
      </p:sp>
      <p:sp>
        <p:nvSpPr>
          <p:cNvPr id="98" name="Google Shape;98;p18"/>
          <p:cNvSpPr txBox="1"/>
          <p:nvPr>
            <p:ph idx="1" type="body"/>
          </p:nvPr>
        </p:nvSpPr>
        <p:spPr>
          <a:xfrm>
            <a:off x="457200" y="1898612"/>
            <a:ext cx="8229600" cy="4526100"/>
          </a:xfrm>
          <a:prstGeom prst="rect">
            <a:avLst/>
          </a:prstGeom>
          <a:noFill/>
          <a:ln>
            <a:noFill/>
          </a:ln>
        </p:spPr>
        <p:txBody>
          <a:bodyPr anchorCtr="0" anchor="t" bIns="45700" lIns="91425" spcFirstLastPara="1" rIns="91425" wrap="square" tIns="45700">
            <a:normAutofit/>
          </a:bodyPr>
          <a:lstStyle/>
          <a:p>
            <a:pPr indent="-400050" lvl="0" marL="457200" rtl="0" algn="l">
              <a:spcBef>
                <a:spcPts val="0"/>
              </a:spcBef>
              <a:spcAft>
                <a:spcPts val="0"/>
              </a:spcAft>
              <a:buSzPts val="2700"/>
              <a:buChar char="●"/>
            </a:pPr>
            <a:r>
              <a:rPr b="1" lang="en-US" sz="2700"/>
              <a:t>Social media activities</a:t>
            </a:r>
            <a:endParaRPr b="1" sz="2700"/>
          </a:p>
          <a:p>
            <a:pPr indent="-400050" lvl="1" marL="914400" rtl="0" algn="l">
              <a:spcBef>
                <a:spcPts val="0"/>
              </a:spcBef>
              <a:spcAft>
                <a:spcPts val="0"/>
              </a:spcAft>
              <a:buSzPts val="2700"/>
              <a:buChar char="○"/>
            </a:pPr>
            <a:r>
              <a:rPr lang="en-US" sz="2700"/>
              <a:t>specifically subreddits on mental health</a:t>
            </a:r>
            <a:endParaRPr sz="2700"/>
          </a:p>
          <a:p>
            <a:pPr indent="-400050" lvl="1" marL="914400" rtl="0" algn="l">
              <a:spcBef>
                <a:spcPts val="0"/>
              </a:spcBef>
              <a:spcAft>
                <a:spcPts val="0"/>
              </a:spcAft>
              <a:buSzPts val="2700"/>
              <a:buChar char="○"/>
            </a:pPr>
            <a:r>
              <a:rPr lang="en-US" sz="2700"/>
              <a:t>ex. posts and comments on anxiety, ADHD, depression, bipolar disorders, suicidal ideation</a:t>
            </a:r>
            <a:endParaRPr sz="1700"/>
          </a:p>
          <a:p>
            <a:pPr indent="-139700" lvl="0" marL="342900" rtl="0" algn="l">
              <a:spcBef>
                <a:spcPts val="1200"/>
              </a:spcBef>
              <a:spcAft>
                <a:spcPts val="1200"/>
              </a:spcAft>
              <a:buClr>
                <a:schemeClr val="dk1"/>
              </a:buClr>
              <a:buSzPts val="3200"/>
              <a:buNone/>
            </a:pPr>
            <a:r>
              <a:t/>
            </a:r>
            <a:endParaRPr sz="1700"/>
          </a:p>
        </p:txBody>
      </p:sp>
      <p:pic>
        <p:nvPicPr>
          <p:cNvPr id="99" name="Google Shape;99;p18"/>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628825" y="2332100"/>
            <a:ext cx="8229600" cy="4266300"/>
          </a:xfrm>
          <a:prstGeom prst="rect">
            <a:avLst/>
          </a:prstGeom>
          <a:noFill/>
          <a:ln>
            <a:noFill/>
          </a:ln>
        </p:spPr>
        <p:txBody>
          <a:bodyPr anchorCtr="0" anchor="t" bIns="45700" lIns="91425" spcFirstLastPara="1" rIns="91425" wrap="square" tIns="45700">
            <a:normAutofit lnSpcReduction="20000"/>
          </a:bodyPr>
          <a:lstStyle/>
          <a:p>
            <a:pPr indent="-400050" lvl="0" marL="457200" rtl="0" algn="l">
              <a:spcBef>
                <a:spcPts val="0"/>
              </a:spcBef>
              <a:spcAft>
                <a:spcPts val="0"/>
              </a:spcAft>
              <a:buSzPts val="2700"/>
              <a:buChar char="●"/>
            </a:pPr>
            <a:r>
              <a:rPr b="1" lang="en-US" sz="2700"/>
              <a:t>Cross-sectional</a:t>
            </a:r>
            <a:endParaRPr b="1" sz="2700"/>
          </a:p>
          <a:p>
            <a:pPr indent="-400050" lvl="1" marL="914400" rtl="0" algn="l">
              <a:spcBef>
                <a:spcPts val="0"/>
              </a:spcBef>
              <a:spcAft>
                <a:spcPts val="0"/>
              </a:spcAft>
              <a:buSzPts val="2700"/>
              <a:buChar char="○"/>
            </a:pPr>
            <a:r>
              <a:rPr lang="en-US" sz="2700"/>
              <a:t>analysis of words from reddit threads</a:t>
            </a:r>
            <a:endParaRPr sz="2700"/>
          </a:p>
          <a:p>
            <a:pPr indent="-400050" lvl="1" marL="914400" rtl="0" algn="l">
              <a:spcBef>
                <a:spcPts val="0"/>
              </a:spcBef>
              <a:spcAft>
                <a:spcPts val="0"/>
              </a:spcAft>
              <a:buSzPts val="2700"/>
              <a:buChar char="○"/>
            </a:pPr>
            <a:r>
              <a:rPr lang="en-US" sz="2700"/>
              <a:t>one point in the time</a:t>
            </a:r>
            <a:endParaRPr sz="2700"/>
          </a:p>
          <a:p>
            <a:pPr indent="-400050" lvl="1" marL="914400" rtl="0" algn="l">
              <a:spcBef>
                <a:spcPts val="0"/>
              </a:spcBef>
              <a:spcAft>
                <a:spcPts val="0"/>
              </a:spcAft>
              <a:buSzPts val="2700"/>
              <a:buChar char="○"/>
            </a:pPr>
            <a:r>
              <a:rPr lang="en-US" sz="2700"/>
              <a:t>draw conclusion on the predictability of individual’s mental state</a:t>
            </a:r>
            <a:endParaRPr sz="2700"/>
          </a:p>
          <a:p>
            <a:pPr indent="-400050" lvl="2" marL="1371600" rtl="0" algn="l">
              <a:spcBef>
                <a:spcPts val="0"/>
              </a:spcBef>
              <a:spcAft>
                <a:spcPts val="0"/>
              </a:spcAft>
              <a:buSzPts val="2700"/>
              <a:buChar char="■"/>
            </a:pPr>
            <a:r>
              <a:rPr lang="en-US" sz="2700"/>
              <a:t>anxiety, ADHD, depression, bipolar disorders, suicidal ideation</a:t>
            </a:r>
            <a:endParaRPr sz="2700"/>
          </a:p>
          <a:p>
            <a:pPr indent="-139700" lvl="0" marL="342900" rtl="0" algn="l">
              <a:spcBef>
                <a:spcPts val="1200"/>
              </a:spcBef>
              <a:spcAft>
                <a:spcPts val="0"/>
              </a:spcAft>
              <a:buClr>
                <a:schemeClr val="dk1"/>
              </a:buClr>
              <a:buSzPts val="3200"/>
              <a:buNone/>
            </a:pPr>
            <a:r>
              <a:t/>
            </a:r>
            <a:endParaRPr sz="1700"/>
          </a:p>
          <a:p>
            <a:pPr indent="-139700" lvl="0" marL="342900" rtl="0" algn="l">
              <a:spcBef>
                <a:spcPts val="1200"/>
              </a:spcBef>
              <a:spcAft>
                <a:spcPts val="0"/>
              </a:spcAft>
              <a:buClr>
                <a:schemeClr val="dk1"/>
              </a:buClr>
              <a:buSzPts val="3200"/>
              <a:buNone/>
            </a:pPr>
            <a:r>
              <a:t/>
            </a:r>
            <a:endParaRPr sz="1700"/>
          </a:p>
          <a:p>
            <a:pPr indent="-139700" lvl="0" marL="342900" rtl="0" algn="l">
              <a:spcBef>
                <a:spcPts val="1200"/>
              </a:spcBef>
              <a:spcAft>
                <a:spcPts val="1200"/>
              </a:spcAft>
              <a:buClr>
                <a:schemeClr val="dk1"/>
              </a:buClr>
              <a:buSzPts val="3200"/>
              <a:buNone/>
            </a:pPr>
            <a:r>
              <a:t/>
            </a:r>
            <a:endParaRPr sz="1700"/>
          </a:p>
        </p:txBody>
      </p:sp>
      <p:pic>
        <p:nvPicPr>
          <p:cNvPr id="105" name="Google Shape;105;p19"/>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06" name="Google Shape;106;p19"/>
          <p:cNvSpPr txBox="1"/>
          <p:nvPr>
            <p:ph type="title"/>
          </p:nvPr>
        </p:nvSpPr>
        <p:spPr>
          <a:xfrm>
            <a:off x="569250" y="481050"/>
            <a:ext cx="8005500" cy="961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a:solidFill>
                  <a:schemeClr val="dk1"/>
                </a:solidFill>
              </a:rPr>
              <a:t>Cross-sectional </a:t>
            </a:r>
            <a:endParaRPr b="1">
              <a:solidFill>
                <a:schemeClr val="dk1"/>
              </a:solidFill>
            </a:endParaRPr>
          </a:p>
          <a:p>
            <a:pPr indent="0" lvl="0" marL="0" rtl="0" algn="ctr">
              <a:spcBef>
                <a:spcPts val="0"/>
              </a:spcBef>
              <a:spcAft>
                <a:spcPts val="0"/>
              </a:spcAft>
              <a:buClr>
                <a:schemeClr val="lt1"/>
              </a:buClr>
              <a:buSzPts val="3960"/>
              <a:buFont typeface="Calibri"/>
              <a:buNone/>
            </a:pPr>
            <a:r>
              <a:rPr b="1" lang="en-US">
                <a:solidFill>
                  <a:schemeClr val="dk1"/>
                </a:solidFill>
              </a:rPr>
              <a:t>or Longitudinal</a:t>
            </a:r>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628830" y="5273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dk1"/>
                </a:solidFill>
              </a:rPr>
              <a:t>Goldilocks</a:t>
            </a:r>
            <a:endParaRPr b="1">
              <a:solidFill>
                <a:schemeClr val="dk1"/>
              </a:solidFill>
            </a:endParaRPr>
          </a:p>
        </p:txBody>
      </p:sp>
      <p:sp>
        <p:nvSpPr>
          <p:cNvPr id="112" name="Google Shape;112;p20"/>
          <p:cNvSpPr txBox="1"/>
          <p:nvPr>
            <p:ph idx="1" type="body"/>
          </p:nvPr>
        </p:nvSpPr>
        <p:spPr>
          <a:xfrm>
            <a:off x="457200" y="1721074"/>
            <a:ext cx="8229600" cy="4837200"/>
          </a:xfrm>
          <a:prstGeom prst="rect">
            <a:avLst/>
          </a:prstGeom>
          <a:noFill/>
          <a:ln>
            <a:noFill/>
          </a:ln>
        </p:spPr>
        <p:txBody>
          <a:bodyPr anchorCtr="0" anchor="t" bIns="45700" lIns="91425" spcFirstLastPara="1" rIns="91425" wrap="square" tIns="45700">
            <a:normAutofit/>
          </a:bodyPr>
          <a:lstStyle/>
          <a:p>
            <a:pPr indent="-393700" lvl="0" marL="457200" marR="0" rtl="0" algn="l">
              <a:lnSpc>
                <a:spcPct val="95000"/>
              </a:lnSpc>
              <a:spcBef>
                <a:spcPts val="0"/>
              </a:spcBef>
              <a:spcAft>
                <a:spcPts val="0"/>
              </a:spcAft>
              <a:buSzPts val="2600"/>
              <a:buChar char="●"/>
            </a:pPr>
            <a:r>
              <a:rPr b="1" lang="en-US" sz="2600"/>
              <a:t>Too broad: </a:t>
            </a:r>
            <a:r>
              <a:rPr lang="en-US" sz="2600"/>
              <a:t>What are the effects of using social media on individuals’ health?</a:t>
            </a:r>
            <a:endParaRPr sz="1600"/>
          </a:p>
          <a:p>
            <a:pPr indent="-393700" lvl="0" marL="457200" marR="0" rtl="0" algn="l">
              <a:lnSpc>
                <a:spcPct val="95000"/>
              </a:lnSpc>
              <a:spcBef>
                <a:spcPts val="0"/>
              </a:spcBef>
              <a:spcAft>
                <a:spcPts val="0"/>
              </a:spcAft>
              <a:buSzPts val="2600"/>
              <a:buChar char="●"/>
            </a:pPr>
            <a:r>
              <a:rPr b="1" lang="en-US" sz="2600"/>
              <a:t>Too specific: </a:t>
            </a:r>
            <a:r>
              <a:rPr lang="en-US" sz="2600"/>
              <a:t>What is the percentage of replies on a subreddit that indicates negative sentiments in the US?</a:t>
            </a:r>
            <a:endParaRPr sz="2600"/>
          </a:p>
          <a:p>
            <a:pPr indent="-393700" lvl="0" marL="457200" marR="0" rtl="0" algn="l">
              <a:lnSpc>
                <a:spcPct val="95000"/>
              </a:lnSpc>
              <a:spcBef>
                <a:spcPts val="0"/>
              </a:spcBef>
              <a:spcAft>
                <a:spcPts val="0"/>
              </a:spcAft>
              <a:buSzPts val="2600"/>
              <a:buChar char="●"/>
            </a:pPr>
            <a:r>
              <a:rPr b="1" lang="en-US" sz="2600"/>
              <a:t>Just right: </a:t>
            </a:r>
            <a:r>
              <a:rPr lang="en-US" sz="2600"/>
              <a:t>Can mental health disorders be predicted by social media activities/behavior using replies on mental health-related Reddit threads?</a:t>
            </a:r>
            <a:endParaRPr sz="2600"/>
          </a:p>
          <a:p>
            <a:pPr indent="0" lvl="0" marL="457200" marR="0" rtl="0" algn="l">
              <a:lnSpc>
                <a:spcPct val="95000"/>
              </a:lnSpc>
              <a:spcBef>
                <a:spcPts val="1200"/>
              </a:spcBef>
              <a:spcAft>
                <a:spcPts val="1200"/>
              </a:spcAft>
              <a:buNone/>
            </a:pPr>
            <a:r>
              <a:rPr lang="en-US" sz="2400"/>
              <a:t>-&gt; </a:t>
            </a:r>
            <a:r>
              <a:rPr b="1" lang="en-US" sz="2400"/>
              <a:t>Justification: </a:t>
            </a:r>
            <a:r>
              <a:rPr lang="en-US" sz="2400"/>
              <a:t>This question adequately points out which data will be collected and analyzed and which conclusion to be made after that. It also calls for an appropriate discussion if needed</a:t>
            </a:r>
            <a:endParaRPr sz="2400"/>
          </a:p>
        </p:txBody>
      </p:sp>
      <p:pic>
        <p:nvPicPr>
          <p:cNvPr id="113" name="Google Shape;113;p20"/>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628830" y="5273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dk1"/>
                </a:solidFill>
              </a:rPr>
              <a:t>Feasibility</a:t>
            </a:r>
            <a:endParaRPr b="1">
              <a:solidFill>
                <a:schemeClr val="dk1"/>
              </a:solidFill>
            </a:endParaRPr>
          </a:p>
        </p:txBody>
      </p:sp>
      <p:sp>
        <p:nvSpPr>
          <p:cNvPr id="119" name="Google Shape;119;p21"/>
          <p:cNvSpPr txBox="1"/>
          <p:nvPr>
            <p:ph idx="1" type="body"/>
          </p:nvPr>
        </p:nvSpPr>
        <p:spPr>
          <a:xfrm>
            <a:off x="457200" y="1629674"/>
            <a:ext cx="8229600" cy="4980900"/>
          </a:xfrm>
          <a:prstGeom prst="rect">
            <a:avLst/>
          </a:prstGeom>
          <a:noFill/>
          <a:ln>
            <a:noFill/>
          </a:ln>
        </p:spPr>
        <p:txBody>
          <a:bodyPr anchorCtr="0" anchor="t" bIns="45700" lIns="91425" spcFirstLastPara="1" rIns="91425" wrap="square" tIns="45700">
            <a:noAutofit/>
          </a:bodyPr>
          <a:lstStyle/>
          <a:p>
            <a:pPr indent="-377825" lvl="0" marL="457200" rtl="0" algn="l">
              <a:spcBef>
                <a:spcPts val="0"/>
              </a:spcBef>
              <a:spcAft>
                <a:spcPts val="0"/>
              </a:spcAft>
              <a:buSzPts val="2350"/>
              <a:buChar char="●"/>
            </a:pPr>
            <a:r>
              <a:rPr b="1" lang="en-US" sz="2350"/>
              <a:t>How long will it take? </a:t>
            </a:r>
            <a:r>
              <a:rPr lang="en-US" sz="2350"/>
              <a:t>Current Stage is literature review and data collection, after that we will have data analysis, and model building</a:t>
            </a:r>
            <a:endParaRPr sz="2350"/>
          </a:p>
          <a:p>
            <a:pPr indent="-377825" lvl="0" marL="457200" rtl="0" algn="l">
              <a:spcBef>
                <a:spcPts val="0"/>
              </a:spcBef>
              <a:spcAft>
                <a:spcPts val="0"/>
              </a:spcAft>
              <a:buSzPts val="2350"/>
              <a:buChar char="●"/>
            </a:pPr>
            <a:r>
              <a:rPr b="1" lang="en-US" sz="2350"/>
              <a:t>Is it ethical?</a:t>
            </a:r>
            <a:r>
              <a:rPr lang="en-US" sz="2350"/>
              <a:t> Should be yes</a:t>
            </a:r>
            <a:endParaRPr sz="2350"/>
          </a:p>
          <a:p>
            <a:pPr indent="-377825" lvl="1" marL="914400" rtl="0" algn="l">
              <a:spcBef>
                <a:spcPts val="0"/>
              </a:spcBef>
              <a:spcAft>
                <a:spcPts val="0"/>
              </a:spcAft>
              <a:buSzPts val="2350"/>
              <a:buChar char="○"/>
            </a:pPr>
            <a:r>
              <a:rPr lang="en-US" sz="2350"/>
              <a:t>For now, it is d</a:t>
            </a:r>
            <a:r>
              <a:rPr lang="en-US" sz="2350"/>
              <a:t>ebatable since we need access to individuals' mental health records and will present it in class, the answer will depend on the user’s terms and conditions of the acquired dataset</a:t>
            </a:r>
            <a:endParaRPr sz="2350"/>
          </a:p>
          <a:p>
            <a:pPr indent="-377825" lvl="1" marL="914400" rtl="0" algn="l">
              <a:spcBef>
                <a:spcPts val="0"/>
              </a:spcBef>
              <a:spcAft>
                <a:spcPts val="0"/>
              </a:spcAft>
              <a:buSzPts val="2350"/>
              <a:buChar char="○"/>
            </a:pPr>
            <a:r>
              <a:rPr lang="en-US" sz="2350"/>
              <a:t>Will consider a different dataset if this data cannot be obtained or if we deem it too personal and cannot be anonymized</a:t>
            </a:r>
            <a:endParaRPr sz="2350"/>
          </a:p>
          <a:p>
            <a:pPr indent="-139700" lvl="0" marL="342900" rtl="0" algn="l">
              <a:spcBef>
                <a:spcPts val="0"/>
              </a:spcBef>
              <a:spcAft>
                <a:spcPts val="0"/>
              </a:spcAft>
              <a:buClr>
                <a:schemeClr val="dk1"/>
              </a:buClr>
              <a:buSzPts val="2000"/>
              <a:buNone/>
            </a:pPr>
            <a:r>
              <a:t/>
            </a:r>
            <a:endParaRPr sz="1725"/>
          </a:p>
          <a:p>
            <a:pPr indent="-139700" lvl="0" marL="342900" rtl="0" algn="l">
              <a:spcBef>
                <a:spcPts val="1200"/>
              </a:spcBef>
              <a:spcAft>
                <a:spcPts val="0"/>
              </a:spcAft>
              <a:buClr>
                <a:schemeClr val="dk1"/>
              </a:buClr>
              <a:buSzPts val="2000"/>
              <a:buNone/>
            </a:pPr>
            <a:r>
              <a:t/>
            </a:r>
            <a:endParaRPr sz="1725"/>
          </a:p>
          <a:p>
            <a:pPr indent="-139700" lvl="0" marL="342900" rtl="0" algn="l">
              <a:spcBef>
                <a:spcPts val="1200"/>
              </a:spcBef>
              <a:spcAft>
                <a:spcPts val="1200"/>
              </a:spcAft>
              <a:buClr>
                <a:schemeClr val="dk1"/>
              </a:buClr>
              <a:buSzPts val="2000"/>
              <a:buNone/>
            </a:pPr>
            <a:r>
              <a:t/>
            </a:r>
            <a:endParaRPr sz="1725"/>
          </a:p>
        </p:txBody>
      </p:sp>
      <p:pic>
        <p:nvPicPr>
          <p:cNvPr id="120" name="Google Shape;120;p21"/>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628830" y="5273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dk1"/>
                </a:solidFill>
              </a:rPr>
              <a:t>Feasibility</a:t>
            </a:r>
            <a:endParaRPr b="1">
              <a:solidFill>
                <a:schemeClr val="dk1"/>
              </a:solidFill>
            </a:endParaRPr>
          </a:p>
        </p:txBody>
      </p:sp>
      <p:sp>
        <p:nvSpPr>
          <p:cNvPr id="126" name="Google Shape;126;p22"/>
          <p:cNvSpPr txBox="1"/>
          <p:nvPr>
            <p:ph idx="1" type="body"/>
          </p:nvPr>
        </p:nvSpPr>
        <p:spPr>
          <a:xfrm>
            <a:off x="457200" y="1468150"/>
            <a:ext cx="8229600" cy="5142300"/>
          </a:xfrm>
          <a:prstGeom prst="rect">
            <a:avLst/>
          </a:prstGeom>
          <a:noFill/>
          <a:ln>
            <a:noFill/>
          </a:ln>
        </p:spPr>
        <p:txBody>
          <a:bodyPr anchorCtr="0" anchor="t" bIns="45700" lIns="91425" spcFirstLastPara="1" rIns="91425" wrap="square" tIns="45700">
            <a:noAutofit/>
          </a:bodyPr>
          <a:lstStyle/>
          <a:p>
            <a:pPr indent="-384175" lvl="0" marL="457200" rtl="0" algn="l">
              <a:spcBef>
                <a:spcPts val="0"/>
              </a:spcBef>
              <a:spcAft>
                <a:spcPts val="0"/>
              </a:spcAft>
              <a:buSzPts val="2450"/>
              <a:buChar char="●"/>
            </a:pPr>
            <a:r>
              <a:rPr b="1" lang="en-US" sz="2450"/>
              <a:t>Who is on the Critical Path</a:t>
            </a:r>
            <a:r>
              <a:rPr lang="en-US" sz="2450"/>
              <a:t>: </a:t>
            </a:r>
            <a:endParaRPr sz="2450"/>
          </a:p>
          <a:p>
            <a:pPr indent="-384175" lvl="1" marL="914400" rtl="0" algn="l">
              <a:spcBef>
                <a:spcPts val="0"/>
              </a:spcBef>
              <a:spcAft>
                <a:spcPts val="0"/>
              </a:spcAft>
              <a:buSzPts val="2450"/>
              <a:buChar char="○"/>
            </a:pPr>
            <a:r>
              <a:rPr lang="en-US" sz="2450"/>
              <a:t>Team members (data collection, data analysis, Model building)</a:t>
            </a:r>
            <a:endParaRPr sz="2450"/>
          </a:p>
          <a:p>
            <a:pPr indent="-384175" lvl="1" marL="914400" rtl="0" algn="l">
              <a:spcBef>
                <a:spcPts val="0"/>
              </a:spcBef>
              <a:spcAft>
                <a:spcPts val="0"/>
              </a:spcAft>
              <a:buSzPts val="2450"/>
              <a:buChar char="○"/>
            </a:pPr>
            <a:r>
              <a:rPr lang="en-US" sz="2450"/>
              <a:t>Georgetown Information Retrieval Lab (access to Reddit self-reported depression diagnosis dataset)</a:t>
            </a:r>
            <a:endParaRPr sz="2450"/>
          </a:p>
          <a:p>
            <a:pPr indent="-384175" lvl="1" marL="914400" rtl="0" algn="l">
              <a:spcBef>
                <a:spcPts val="0"/>
              </a:spcBef>
              <a:spcAft>
                <a:spcPts val="0"/>
              </a:spcAft>
              <a:buSzPts val="2450"/>
              <a:buChar char="○"/>
            </a:pPr>
            <a:r>
              <a:rPr lang="en-US" sz="2450"/>
              <a:t>Professor (project feedbacks)</a:t>
            </a:r>
            <a:endParaRPr sz="2450"/>
          </a:p>
          <a:p>
            <a:pPr indent="-384175" lvl="0" marL="457200" rtl="0" algn="l">
              <a:spcBef>
                <a:spcPts val="0"/>
              </a:spcBef>
              <a:spcAft>
                <a:spcPts val="0"/>
              </a:spcAft>
              <a:buSzPts val="2450"/>
              <a:buChar char="●"/>
            </a:pPr>
            <a:r>
              <a:rPr b="1" lang="en-US" sz="2450"/>
              <a:t>How much it will cost?</a:t>
            </a:r>
            <a:r>
              <a:rPr lang="en-US" sz="2450"/>
              <a:t>: In current point, we have no additional cost for data collection, but time is the key</a:t>
            </a:r>
            <a:endParaRPr sz="2450"/>
          </a:p>
          <a:p>
            <a:pPr indent="-384175" lvl="0" marL="457200" rtl="0" algn="l">
              <a:spcBef>
                <a:spcPts val="0"/>
              </a:spcBef>
              <a:spcAft>
                <a:spcPts val="0"/>
              </a:spcAft>
              <a:buSzPts val="2450"/>
              <a:buChar char="●"/>
            </a:pPr>
            <a:r>
              <a:rPr b="1" lang="en-US" sz="2450"/>
              <a:t>Is it a</a:t>
            </a:r>
            <a:r>
              <a:rPr b="1" lang="en-US" sz="2450"/>
              <a:t>ppropriately scoped?</a:t>
            </a:r>
            <a:r>
              <a:rPr lang="en-US" sz="2450"/>
              <a:t>: In </a:t>
            </a:r>
            <a:r>
              <a:rPr lang="en-US" sz="2450"/>
              <a:t>the</a:t>
            </a:r>
            <a:r>
              <a:rPr lang="en-US" sz="2450"/>
              <a:t> right balance</a:t>
            </a:r>
            <a:endParaRPr sz="2450"/>
          </a:p>
          <a:p>
            <a:pPr indent="-384175" lvl="1" marL="914400" rtl="0" algn="l">
              <a:spcBef>
                <a:spcPts val="0"/>
              </a:spcBef>
              <a:spcAft>
                <a:spcPts val="0"/>
              </a:spcAft>
              <a:buSzPts val="2450"/>
              <a:buChar char="○"/>
            </a:pPr>
            <a:r>
              <a:rPr lang="en-US" sz="2450"/>
              <a:t>Using particular subreddits regarding mental health</a:t>
            </a:r>
            <a:endParaRPr sz="1625"/>
          </a:p>
          <a:p>
            <a:pPr indent="-139700" lvl="0" marL="342900" rtl="0" algn="l">
              <a:spcBef>
                <a:spcPts val="1200"/>
              </a:spcBef>
              <a:spcAft>
                <a:spcPts val="1200"/>
              </a:spcAft>
              <a:buClr>
                <a:schemeClr val="dk1"/>
              </a:buClr>
              <a:buSzPts val="2000"/>
              <a:buNone/>
            </a:pPr>
            <a:r>
              <a:t/>
            </a:r>
            <a:endParaRPr sz="1625"/>
          </a:p>
        </p:txBody>
      </p:sp>
      <p:pic>
        <p:nvPicPr>
          <p:cNvPr id="127" name="Google Shape;127;p22"/>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