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0937F8-BDC6-480F-8DEA-26F93BA83C55}">
  <a:tblStyle styleId="{680937F8-BDC6-480F-8DEA-26F93BA83C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0da07cd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5" name="Google Shape;135;g290da07cd5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d0d0453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Normalize scores by the total number of votes to IDs for variations in post popularity; Use statistical techniques (e.g., regression analysis) to control for the influence of score on the analysis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2" name="Google Shape;142;g28d0d0453a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0da07cd5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norms and expectations for upvoting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rather than an absolute measure.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g290da07cd56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0da07cd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156" name="Google Shape;156;g290da07cd56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d0d0453a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inter-annotator agreement in sentiment labelin</a:t>
            </a:r>
            <a:endParaRPr sz="1300"/>
          </a:p>
        </p:txBody>
      </p:sp>
      <p:sp>
        <p:nvSpPr>
          <p:cNvPr id="163" name="Google Shape;163;g28d0d0453a1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0da07cd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>
                <a:solidFill>
                  <a:schemeClr val="dk1"/>
                </a:solidFill>
              </a:rPr>
              <a:t>Content depends on context, not just implication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g290da07cd5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0da07cd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posts might contain mixed emotions, making it harder to assign a single emotional label &gt;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 Mitigation Plan: Use sentiment analysis tools and techniques to quantify emotions in posts; Consider using more advanced methods (e.g., machine learning classifiers) to capture nuanced emotional expressions.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g290da07cd5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51fc3c1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451fc3c1c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23fc41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81" name="Google Shape;81;g2823fc4194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23fc419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more features in pilot data: 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Created On (date) , Post URL, Original Content, Saved, name of subreddit</a:t>
            </a:r>
            <a:endParaRPr b="1" sz="10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2EE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g2823fc4194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23fc419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/>
              <a:t>These are the relevant features that we're going to analyze with regards to our constructs</a:t>
            </a:r>
            <a:endParaRPr sz="1300"/>
          </a:p>
        </p:txBody>
      </p:sp>
      <p:sp>
        <p:nvSpPr>
          <p:cNvPr id="99" name="Google Shape;99;g2823fc41948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29e9f34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>
                <a:solidFill>
                  <a:schemeClr val="dk1"/>
                </a:solidFill>
              </a:rPr>
              <a:t>Nominal- back number of football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>
                <a:solidFill>
                  <a:schemeClr val="dk1"/>
                </a:solidFill>
              </a:rPr>
              <a:t>Ordinal- ordered, this data &lt; that data,ordered  logistic regression, class each items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>
                <a:solidFill>
                  <a:schemeClr val="dk1"/>
                </a:solidFill>
              </a:rPr>
              <a:t>Interval - distance, continuous 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>
                <a:solidFill>
                  <a:schemeClr val="dk1"/>
                </a:solidFill>
              </a:rPr>
              <a:t>Ratio - absolute zero , temperature (klevin is only)</a:t>
            </a:r>
            <a:endParaRPr sz="1300"/>
          </a:p>
        </p:txBody>
      </p:sp>
      <p:sp>
        <p:nvSpPr>
          <p:cNvPr id="106" name="Google Shape;106;g2829e9f343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29e9f34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500">
                <a:solidFill>
                  <a:srgbClr val="E8EAE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concurrent validity - measure the same constructs with title and post and total comments and upvoted ratio</a:t>
            </a:r>
            <a:endParaRPr sz="1500">
              <a:solidFill>
                <a:srgbClr val="E8EAED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AED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E8EAE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content vallidtiy - </a:t>
            </a:r>
            <a:endParaRPr sz="1500">
              <a:solidFill>
                <a:srgbClr val="E8EAED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2829e9f343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dc42dc0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/>
              <a:t>readability: </a:t>
            </a:r>
            <a:r>
              <a:rPr lang="en-US">
                <a:solidFill>
                  <a:schemeClr val="dk1"/>
                </a:solidFill>
              </a:rPr>
              <a:t>Flesch-Kincaid Readability Index, gunning fog index, or coleman-liau index, and automated readability index, sentence length, lexicon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when posts are negatively correlated and discriminant when there are any correlations or more positive posts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g28dc42dc03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d0d0453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128" name="Google Shape;128;g28d0d0453a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896808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44572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1561630" y="14111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14720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0" y="1661425"/>
            <a:ext cx="64521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/>
              <a:t>Mental Illness Detection</a:t>
            </a:r>
            <a:endParaRPr b="1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/>
              <a:t>from Social Media Activities using NLP</a:t>
            </a:r>
            <a:endParaRPr b="1" sz="4400"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680302" y="3913533"/>
            <a:ext cx="57834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Anh Nguyen, Hanna Song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651000" y="444124"/>
            <a:ext cx="74073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Quantification of Measurement Error</a:t>
            </a:r>
            <a:endParaRPr b="1" sz="4500">
              <a:solidFill>
                <a:schemeClr val="dk1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9" name="Google Shape;139;p23"/>
          <p:cNvGraphicFramePr/>
          <p:nvPr/>
        </p:nvGraphicFramePr>
        <p:xfrm>
          <a:off x="622138" y="234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{680937F8-BDC6-480F-8DEA-26F93BA83C55}</a:tableStyleId>
              </a:tblPr>
              <a:tblGrid>
                <a:gridCol w="1680700"/>
                <a:gridCol w="2969975"/>
                <a:gridCol w="3249075"/>
              </a:tblGrid>
              <a:tr h="46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Measurement</a:t>
                      </a:r>
                      <a:endParaRPr b="1"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Quantification of Measurement Error</a:t>
                      </a:r>
                      <a:endParaRPr b="1"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Upvote Ratio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Representation of community's sentiment towards a post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Analyzing variability over time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Compound Sentiment Scores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Comprehensive measure of sentiment in a post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Ensure the data preprocessing and sentiment analysis are well prepared and accurate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651000" y="451145"/>
            <a:ext cx="7407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Potential Methodological Biases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612900" y="2083000"/>
            <a:ext cx="7918200" cy="4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581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400"/>
              <a:t>Title: </a:t>
            </a:r>
            <a:r>
              <a:rPr lang="en-US" sz="2400"/>
              <a:t>May not accurately represent the content or contain triggering/sensational language that attracts other users</a:t>
            </a:r>
            <a:endParaRPr sz="2400"/>
          </a:p>
          <a:p>
            <a:pPr indent="-3581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400"/>
              <a:t>Post text:</a:t>
            </a:r>
            <a:r>
              <a:rPr lang="en-US" sz="2400"/>
              <a:t> Length and content of post text may vary widely</a:t>
            </a:r>
            <a:endParaRPr sz="2400"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&gt; Mitigation Plan: </a:t>
            </a:r>
            <a:endParaRPr sz="2400"/>
          </a:p>
          <a:p>
            <a:pPr indent="-3581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○"/>
            </a:pPr>
            <a:r>
              <a:rPr lang="en-US" sz="2400"/>
              <a:t>Consider using natural language processing techniques to extract key features or sentiments from the text.</a:t>
            </a:r>
            <a:endParaRPr sz="2400"/>
          </a:p>
          <a:p>
            <a:pPr indent="-3581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○"/>
            </a:pPr>
            <a:r>
              <a:rPr lang="en-US" sz="2400"/>
              <a:t>Randomly sample posts to ensure a representative dataset.</a:t>
            </a:r>
            <a:endParaRPr sz="2400"/>
          </a:p>
          <a:p>
            <a:pPr indent="-3581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-US" sz="2400"/>
              <a:t>Score: </a:t>
            </a:r>
            <a:r>
              <a:rPr lang="en-US" sz="2400"/>
              <a:t>Popular or controversial posts may receive a higher score</a:t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&gt; Mitigation Plan: </a:t>
            </a:r>
            <a:endParaRPr sz="2400"/>
          </a:p>
          <a:p>
            <a:pPr indent="-3581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○"/>
            </a:pPr>
            <a:r>
              <a:rPr lang="en-US" sz="2400"/>
              <a:t>Normalize scores </a:t>
            </a:r>
            <a:endParaRPr sz="2400"/>
          </a:p>
          <a:p>
            <a:pPr indent="-3581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○"/>
            </a:pPr>
            <a:r>
              <a:rPr lang="en-US" sz="2400"/>
              <a:t>Use statistical techniques (e.g., regression analysis) to control for the influence of score on the analysis</a:t>
            </a:r>
            <a:endParaRPr sz="28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651000" y="451145"/>
            <a:ext cx="7407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Potential Methodological Biases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457200" y="1946375"/>
            <a:ext cx="8229600" cy="4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581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400"/>
              <a:t>Upvote Ratio: </a:t>
            </a:r>
            <a:r>
              <a:rPr lang="en-US" sz="2400"/>
              <a:t>Different subreddits may have varying standards for upvoting</a:t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&gt; Mitigation Plain: </a:t>
            </a:r>
            <a:endParaRPr sz="2400"/>
          </a:p>
          <a:p>
            <a:pPr indent="-3581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Include subreddit name as a categorical variable in the analysis to account for community-specific biases (subreddit name column)</a:t>
            </a:r>
            <a:endParaRPr sz="2400"/>
          </a:p>
          <a:p>
            <a:pPr indent="-3581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Consider using the upvote ratio relative to the subreddit it belongs to, rather than an absolute measure.</a:t>
            </a:r>
            <a:endParaRPr sz="2400"/>
          </a:p>
          <a:p>
            <a:pPr indent="-3581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400"/>
              <a:t>Total Comments: </a:t>
            </a:r>
            <a:r>
              <a:rPr lang="en-US" sz="2400"/>
              <a:t>Controversial topics may generate more comments</a:t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&gt; Mitigation Plan: </a:t>
            </a:r>
            <a:endParaRPr sz="2400"/>
          </a:p>
          <a:p>
            <a:pPr indent="-3581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Normalize total comments by post score or views to account for variations in post popularity</a:t>
            </a:r>
            <a:endParaRPr sz="2400"/>
          </a:p>
          <a:p>
            <a:pPr indent="-3581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Consider including a sentiment analysis of comments to capture user engagement with the post (trying to do this)</a:t>
            </a:r>
            <a:endParaRPr sz="2400"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651000" y="451145"/>
            <a:ext cx="7407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Potential Methodological Biases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612900" y="2286000"/>
            <a:ext cx="7918200" cy="4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Compound Sentiment Score: </a:t>
            </a:r>
            <a:r>
              <a:rPr lang="en-US" sz="2200"/>
              <a:t>May not fully capture the nuances and context of mental health discussions which lead to misinterpretation of expressions, not a full spectrum of opinions and expressions as well</a:t>
            </a:r>
            <a:endParaRPr sz="22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&gt; Mitigation Plan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Augment sentiment analysis with qualitative analysis to ensure that sentiment scores align with the intended meaning and context of the posts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Continuously</a:t>
            </a:r>
            <a:r>
              <a:rPr lang="en-US" sz="2200"/>
              <a:t> evaluate sentiment analysis models on different mental illness subreddits</a:t>
            </a:r>
            <a:endParaRPr sz="2200"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678900" y="298195"/>
            <a:ext cx="7407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Appropriate Measure </a:t>
            </a:r>
            <a:endParaRPr b="1" sz="4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of Reliability</a:t>
            </a:r>
            <a:endParaRPr b="1" sz="4500">
              <a:solidFill>
                <a:schemeClr val="dk1"/>
              </a:solidFill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27"/>
          <p:cNvGraphicFramePr/>
          <p:nvPr/>
        </p:nvGraphicFramePr>
        <p:xfrm>
          <a:off x="456125" y="191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{680937F8-BDC6-480F-8DEA-26F93BA83C55}</a:tableStyleId>
              </a:tblPr>
              <a:tblGrid>
                <a:gridCol w="1725025"/>
                <a:gridCol w="1790325"/>
                <a:gridCol w="4716400"/>
              </a:tblGrid>
              <a:tr h="25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Construct</a:t>
                      </a:r>
                      <a:endParaRPr b="1"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Measure of Reliability</a:t>
                      </a:r>
                      <a:endParaRPr b="1"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requency of Reddit usage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Score, User ID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Internal Consistency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Roboto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Measure the correlation of Score and frequency of User ID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Readability of posts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Title, Post text, total comments, upvote ratio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Cronbach’s Alpha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Roboto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Divide items (e.g. title &amp; post versus total comments &amp; upvotes) to determine if all items are relevant for reliability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Emotionality of posts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Compound (pos/neg/neu)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Internal Consistency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Roboto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pos/neg scores of both title and post text features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rediction of Mental illness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Construct 1 to 3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Internal Consistency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Roboto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Measure the correlation of</a:t>
                      </a: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frequency, readability and negative sentiment score of posts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705025" y="512095"/>
            <a:ext cx="7407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Threats to Construct Validity</a:t>
            </a:r>
            <a:endParaRPr b="1">
              <a:solidFill>
                <a:schemeClr val="dk1"/>
              </a:solidFill>
            </a:endParaRPr>
          </a:p>
          <a:p>
            <a:pPr indent="-48006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+"/>
            </a:pPr>
            <a:r>
              <a:rPr b="1" lang="en-US">
                <a:solidFill>
                  <a:schemeClr val="dk1"/>
                </a:solidFill>
              </a:rPr>
              <a:t>Ethical Concerns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651000" y="1933300"/>
            <a:ext cx="7960200" cy="46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5274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300"/>
              <a:t>Construct 1: Frequency of reddit usage</a:t>
            </a:r>
            <a:endParaRPr b="1" sz="2300"/>
          </a:p>
          <a:p>
            <a:pPr indent="-3527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300"/>
              <a:t>Privacy Concerns: Collecting data on Reddit users' online activities may intrude on their privacy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&gt; Mitigation Plan: Include a clear disclaimer about privacy and data usage; Make sure that we respect privacy regulations</a:t>
            </a:r>
            <a:endParaRPr sz="2300"/>
          </a:p>
          <a:p>
            <a:pPr indent="-35274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300"/>
              <a:t>Construct 2: Readability of posts</a:t>
            </a:r>
            <a:endParaRPr b="1" sz="2300"/>
          </a:p>
          <a:p>
            <a:pPr indent="-3527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300"/>
              <a:t>Subjective Interpretation: Assessing readability is subjective; different raters may have different opinions</a:t>
            </a:r>
            <a:endParaRPr sz="2300"/>
          </a:p>
          <a:p>
            <a:pPr indent="-3527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300"/>
              <a:t>Content depends on context, not just implication</a:t>
            </a:r>
            <a:endParaRPr sz="2300"/>
          </a:p>
          <a:p>
            <a:pPr indent="-3527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300"/>
              <a:t>Ethical concerns: may reveal users' sensitive information, especially in posts related to mental health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&gt; Mitigation Plan: Utilize established readability metrics like Flesch-Kincaid or Gunning Fog for assessment; Ensure that posts are analyzed in their original context and not taken out of context</a:t>
            </a:r>
            <a:endParaRPr sz="280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705025" y="512095"/>
            <a:ext cx="7407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Threats to Construct Validity</a:t>
            </a:r>
            <a:endParaRPr b="1">
              <a:solidFill>
                <a:schemeClr val="dk1"/>
              </a:solidFill>
            </a:endParaRPr>
          </a:p>
          <a:p>
            <a:pPr indent="-48006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+"/>
            </a:pPr>
            <a:r>
              <a:rPr b="1" lang="en-US">
                <a:solidFill>
                  <a:schemeClr val="dk1"/>
                </a:solidFill>
              </a:rPr>
              <a:t>Ethical Concerns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651000" y="2045375"/>
            <a:ext cx="7960200" cy="4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300"/>
              <a:t>Construct 3: Emotionality of posts</a:t>
            </a:r>
            <a:endParaRPr b="1" sz="2300"/>
          </a:p>
          <a:p>
            <a:pPr indent="-36369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300"/>
              <a:t>Emotional expressions can be subtle and context-dependent &gt; subjective</a:t>
            </a:r>
            <a:endParaRPr sz="2300"/>
          </a:p>
          <a:p>
            <a:pPr indent="-36369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300"/>
              <a:t>Ambiguity of posts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&gt; Mitigation Plan: Use sentiment analysis tools and techniques to quantify emotions in posts</a:t>
            </a:r>
            <a:endParaRPr sz="2300"/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300"/>
              <a:t>Construct 4: Accuracy of Predictability of Mental illness</a:t>
            </a:r>
            <a:endParaRPr b="1" sz="2300"/>
          </a:p>
          <a:p>
            <a:pPr indent="-36369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300"/>
              <a:t>Restricted by limited data: Online posts doesn't capture the full complexity of mental health conditions</a:t>
            </a:r>
            <a:endParaRPr sz="2300"/>
          </a:p>
          <a:p>
            <a:pPr indent="-36369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300"/>
              <a:t>Ethical Concerns: Predicting mental illness could lead to unintended consequences, such as stigma or inappropriate interventions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&gt; Mitigation Plan: Use a multi-modal approach, considering various data sources</a:t>
            </a:r>
            <a:endParaRPr sz="2300"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734325" y="2411972"/>
            <a:ext cx="7407300" cy="30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400">
                <a:solidFill>
                  <a:schemeClr val="dk1"/>
                </a:solidFill>
              </a:rPr>
              <a:t>Thank You.</a:t>
            </a:r>
            <a:endParaRPr b="1" sz="5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400">
                <a:solidFill>
                  <a:schemeClr val="dk1"/>
                </a:solidFill>
              </a:rPr>
              <a:t>Any questions?</a:t>
            </a:r>
            <a:endParaRPr b="1" sz="5400">
              <a:solidFill>
                <a:schemeClr val="dk1"/>
              </a:solidFill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651000" y="645975"/>
            <a:ext cx="7875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Research Question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561700" y="1721075"/>
            <a:ext cx="7875300" cy="4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b="1" lang="en-US" sz="2400"/>
              <a:t>Research question: </a:t>
            </a:r>
            <a:endParaRPr b="1"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/>
              <a:t>Can mental illness be predicted by people's negative expressions/behaviors on social media?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Hypothesis: </a:t>
            </a:r>
            <a:endParaRPr b="1"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/>
              <a:t>By examining users' behavior on social media, we can detect their potential susceptibility to experiencing mental health disorders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628830" y="5273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Key C</a:t>
            </a:r>
            <a:r>
              <a:rPr b="1" lang="en-US" sz="4500">
                <a:solidFill>
                  <a:schemeClr val="dk1"/>
                </a:solidFill>
              </a:rPr>
              <a:t>onstructs</a:t>
            </a:r>
            <a:r>
              <a:rPr b="1" lang="en-US" sz="4500">
                <a:solidFill>
                  <a:schemeClr val="dk1"/>
                </a:solidFill>
              </a:rPr>
              <a:t> and </a:t>
            </a:r>
            <a:endParaRPr b="1" sz="4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their Relationships 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651000" y="1946375"/>
            <a:ext cx="78420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-US" sz="2300"/>
              <a:t>Key Constructs:</a:t>
            </a:r>
            <a:endParaRPr b="1"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Social Media use 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Post trends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Number of engagements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Accuracy of predictability of mental illness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-US" sz="2300"/>
              <a:t>Relationship: </a:t>
            </a:r>
            <a:r>
              <a:rPr lang="en-US" sz="2300"/>
              <a:t>Causal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Constructs 1, 2 and 3 </a:t>
            </a:r>
            <a:r>
              <a:rPr i="1" lang="en-US" sz="2300" u="sng"/>
              <a:t>cause</a:t>
            </a:r>
            <a:r>
              <a:rPr lang="en-US" sz="2300"/>
              <a:t> construct 4</a:t>
            </a:r>
            <a:endParaRPr sz="23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Frequency of reddit usage, readability assessment (i.e automated readability index), and text classification (content analysis and sentiment of texts) can indicate detection of mental illness of reddit users</a:t>
            </a:r>
            <a:endParaRPr sz="25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628830" y="6035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Features in Pilot Data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50550" y="1721075"/>
            <a:ext cx="3921000" cy="4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Title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Post Text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ID (User ID)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Score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Upvote Ratio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Total Comments</a:t>
            </a:r>
            <a:endParaRPr sz="22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898850" y="1851275"/>
            <a:ext cx="5049300" cy="43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Added new feature using NLP: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Compound - with threshold 0.05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○"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 of the polarity of the text (negative, neutral, positive) to provide an degree of the sentiment of the text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9300" y="4219325"/>
            <a:ext cx="5148847" cy="15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5">
            <a:alphaModFix/>
          </a:blip>
          <a:srcRect b="0" l="2120" r="1938" t="2733"/>
          <a:stretch/>
        </p:blipFill>
        <p:spPr>
          <a:xfrm>
            <a:off x="350550" y="4219325"/>
            <a:ext cx="3254801" cy="231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5525" y="5836750"/>
            <a:ext cx="1867450" cy="6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881450" y="668850"/>
            <a:ext cx="71982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Features to C</a:t>
            </a:r>
            <a:r>
              <a:rPr b="1" lang="en-US" sz="4500">
                <a:solidFill>
                  <a:schemeClr val="dk1"/>
                </a:solidFill>
              </a:rPr>
              <a:t>onstructs</a:t>
            </a:r>
            <a:endParaRPr b="1" sz="4500">
              <a:solidFill>
                <a:schemeClr val="dk1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18"/>
          <p:cNvGraphicFramePr/>
          <p:nvPr/>
        </p:nvGraphicFramePr>
        <p:xfrm>
          <a:off x="952500" y="198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{680937F8-BDC6-480F-8DEA-26F93BA83C55}</a:tableStyleId>
              </a:tblPr>
              <a:tblGrid>
                <a:gridCol w="3619500"/>
                <a:gridCol w="3619500"/>
              </a:tblGrid>
              <a:tr h="8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Construct </a:t>
                      </a:r>
                      <a:endParaRPr b="1" sz="2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2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r>
                        <a:rPr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requency of reddit usage</a:t>
                      </a:r>
                      <a:endParaRPr sz="2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Score, User ID</a:t>
                      </a:r>
                      <a:endParaRPr sz="2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Readability of posts</a:t>
                      </a:r>
                      <a:endParaRPr sz="2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Title, Post text, Total comments, Upvote ratio</a:t>
                      </a:r>
                      <a:endParaRPr sz="2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Emotionality of posts</a:t>
                      </a:r>
                      <a:endParaRPr sz="2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Compound sentiment score</a:t>
                      </a:r>
                      <a:endParaRPr sz="2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r>
                        <a:rPr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rediction of Mental illness</a:t>
                      </a:r>
                      <a:endParaRPr sz="2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Construct 1 to 3 (no assigned feature yet)</a:t>
                      </a:r>
                      <a:endParaRPr sz="2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628830" y="6035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Feature Analysis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559400" y="2049875"/>
            <a:ext cx="3916500" cy="4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Title</a:t>
            </a:r>
            <a:r>
              <a:rPr lang="en-US" sz="2400"/>
              <a:t>: nominal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Post text: nominal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User ID: nominal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Score: ratio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Upvote Ratio: ratio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Total Comments: ratio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Compound Sentiment Scores: ratio</a:t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172450" y="1721075"/>
            <a:ext cx="4491600" cy="4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Justification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Nominal: text/labels that do not have a natural order or ranking before processing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</a:t>
            </a:r>
            <a:r>
              <a:rPr lang="en-US" sz="2400"/>
              <a:t>atio: </a:t>
            </a:r>
            <a:r>
              <a:rPr lang="en-US" sz="2400"/>
              <a:t>In readability and emotionality of posts, </a:t>
            </a:r>
            <a:r>
              <a:rPr lang="en-US" sz="2400"/>
              <a:t>there is order and the difference between values matter </a:t>
            </a:r>
            <a:r>
              <a:rPr lang="en-US" sz="2400"/>
              <a:t>in measurement</a:t>
            </a:r>
            <a:r>
              <a:rPr lang="en-US" sz="2400"/>
              <a:t>, has an absolute zero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628830" y="4206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Feature Validity</a:t>
            </a:r>
            <a:endParaRPr b="1" sz="4500">
              <a:solidFill>
                <a:schemeClr val="dk1"/>
              </a:solidFill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20"/>
          <p:cNvGraphicFramePr/>
          <p:nvPr/>
        </p:nvGraphicFramePr>
        <p:xfrm>
          <a:off x="429988" y="118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{680937F8-BDC6-480F-8DEA-26F93BA83C55}</a:tableStyleId>
              </a:tblPr>
              <a:tblGrid>
                <a:gridCol w="1415675"/>
                <a:gridCol w="1675200"/>
                <a:gridCol w="5193150"/>
              </a:tblGrid>
              <a:tr h="39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Construct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Validity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requency of reddit usage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Score, User ID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ace validity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Shows how much users contribute to subreddits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Readability of posts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Title, Post text, Total comments, Upvoted ratio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Concurrent validity, content validity, face validity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Title and post text: measure text length, language and vocab, context and tone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comments, upvoted ratio: measure engagements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Emotionality of posts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Compound (pos/neg/neu)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Convergent-discriminant validity, content validity, face validity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Measure either sentiment indication and intensity of posts: if sample posts are negative &gt; mental illness predictability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rediction of Mental illness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Construct 1 to 3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Predictive validity, face validity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Uses sentiment analysis and readability analysis to detect mental illness tendency of users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788625" y="202820"/>
            <a:ext cx="7407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Convergent-Discriminant Validity</a:t>
            </a:r>
            <a:endParaRPr b="1" sz="4500">
              <a:solidFill>
                <a:schemeClr val="dk1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21"/>
          <p:cNvGraphicFramePr/>
          <p:nvPr/>
        </p:nvGraphicFramePr>
        <p:xfrm>
          <a:off x="311875" y="163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{680937F8-BDC6-480F-8DEA-26F93BA83C55}</a:tableStyleId>
              </a:tblPr>
              <a:tblGrid>
                <a:gridCol w="1445475"/>
                <a:gridCol w="1659700"/>
                <a:gridCol w="54536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Construct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Feature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960"/>
                        <a:buFont typeface="Calibri"/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Convergent-Discriminant Validity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Frequency of reddit usage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Score, User ID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Convergent when users have high score and high frequency of 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posting on 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reddit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Discriminant when users have low score and low 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frequency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posting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on reddit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Readability of posts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Title, Post text, total comments, upvoted ratio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Convergent when readability score, total comments and upvote ratio are high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Discriminant when readability score, total comments and upvote ratio are low 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Emotionality of posts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Compound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Convergent when posts have high negative scores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Discriminant when there are no correlation or more positive posts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rediction of 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ental illness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Construct 1 to 3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onvergent when negative sentiment 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score and r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eadability score 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are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high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Discriminant 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when negative sentiment score and readability score are low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651000" y="386099"/>
            <a:ext cx="74073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Quantification of Measurement Error</a:t>
            </a:r>
            <a:endParaRPr b="1" sz="4500">
              <a:solidFill>
                <a:schemeClr val="dk1"/>
              </a:solidFill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2" name="Google Shape;132;p22"/>
          <p:cNvGraphicFramePr/>
          <p:nvPr/>
        </p:nvGraphicFramePr>
        <p:xfrm>
          <a:off x="650988" y="202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{680937F8-BDC6-480F-8DEA-26F93BA83C55}</a:tableStyleId>
              </a:tblPr>
              <a:tblGrid>
                <a:gridCol w="1503450"/>
                <a:gridCol w="3350925"/>
                <a:gridCol w="3094875"/>
              </a:tblGrid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Measurement</a:t>
                      </a:r>
                      <a:endParaRPr b="1"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Quantification of Measurement Error</a:t>
                      </a:r>
                      <a:endParaRPr b="1"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1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Title, Post texts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 reflection and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detailed information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of the content or topic being discussed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→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There can be some degree of ambiguity or subjectivity in interpreting texts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statistical methods Cohen’s Kappa to determine reliability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ID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Unique for all users → reliable by themselves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Ensure that the data collection and cleaning processes are accurate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Indication of posts' popularity and relevance within the communities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Conduct a reliability analysis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