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74" r:id="rId6"/>
    <p:sldId id="273" r:id="rId7"/>
    <p:sldId id="277" r:id="rId8"/>
    <p:sldId id="278" r:id="rId9"/>
    <p:sldId id="279" r:id="rId10"/>
    <p:sldId id="281" r:id="rId11"/>
    <p:sldId id="282" r:id="rId12"/>
    <p:sldId id="283" r:id="rId13"/>
    <p:sldId id="284" r:id="rId14"/>
    <p:sldId id="287" r:id="rId15"/>
    <p:sldId id="288" r:id="rId16"/>
    <p:sldId id="290" r:id="rId17"/>
    <p:sldId id="291" r:id="rId18"/>
    <p:sldId id="292" r:id="rId19"/>
    <p:sldId id="276"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na Wagner" initials="HW" lastIdx="1" clrIdx="0">
    <p:extLst>
      <p:ext uri="{19B8F6BF-5375-455C-9EA6-DF929625EA0E}">
        <p15:presenceInfo xmlns:p15="http://schemas.microsoft.com/office/powerpoint/2012/main" userId="Hanna Wagn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AF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60886" autoAdjust="0"/>
  </p:normalViewPr>
  <p:slideViewPr>
    <p:cSldViewPr snapToGrid="0">
      <p:cViewPr>
        <p:scale>
          <a:sx n="100" d="100"/>
          <a:sy n="100" d="100"/>
        </p:scale>
        <p:origin x="1044" y="402"/>
      </p:cViewPr>
      <p:guideLst>
        <p:guide pos="3840"/>
        <p:guide orient="horz" pos="216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7/12/2017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7/12/2017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sz="1200" b="0" i="0" u="none" strike="noStrike" kern="1200" baseline="0" dirty="0">
                <a:solidFill>
                  <a:schemeClr val="tx1"/>
                </a:solidFill>
                <a:latin typeface="+mn-lt"/>
                <a:ea typeface="+mn-ea"/>
                <a:cs typeface="+mn-cs"/>
              </a:rPr>
              <a:t>Das reicht von der einfachen Bedienung von Geräten (z.B. Einschalten eines Computers) bis hin zur Steuerung von Abläufen mittels Gestik (z.B. Liederwechsel durch eine Wischgestik mit der Hand).</a:t>
            </a:r>
          </a:p>
          <a:p>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Doch nicht immer gibt es die Möglichkeit mit Hilfe der Hände zu interagieren. Beispielsweise beim Autofahren sollen beide Hände am Lenkrad bleiben, bei anstrengenden und präzisen Arbeiten an Maschinen müssen oft beide Hände benutzt werden oder aber auch für Menschen mit </a:t>
            </a:r>
            <a:r>
              <a:rPr lang="de-AT" sz="1200" b="0" i="0" u="none" strike="noStrike" kern="1200" baseline="0" dirty="0" err="1">
                <a:solidFill>
                  <a:schemeClr val="tx1"/>
                </a:solidFill>
                <a:latin typeface="+mn-lt"/>
                <a:ea typeface="+mn-ea"/>
                <a:cs typeface="+mn-cs"/>
              </a:rPr>
              <a:t>Tetraplegie</a:t>
            </a:r>
            <a:r>
              <a:rPr lang="de-AT" sz="1200" b="0" i="0" u="none" strike="noStrike" kern="1200" baseline="0" dirty="0">
                <a:solidFill>
                  <a:schemeClr val="tx1"/>
                </a:solidFill>
                <a:latin typeface="+mn-lt"/>
                <a:ea typeface="+mn-ea"/>
                <a:cs typeface="+mn-cs"/>
              </a:rPr>
              <a:t> bzw. </a:t>
            </a:r>
            <a:r>
              <a:rPr lang="de-AT" sz="1200" b="0" i="0" u="none" strike="noStrike" kern="1200" baseline="0" dirty="0" err="1">
                <a:solidFill>
                  <a:schemeClr val="tx1"/>
                </a:solidFill>
                <a:latin typeface="+mn-lt"/>
                <a:ea typeface="+mn-ea"/>
                <a:cs typeface="+mn-cs"/>
              </a:rPr>
              <a:t>Tetraparese</a:t>
            </a:r>
            <a:r>
              <a:rPr lang="de-AT" sz="1200" b="0" i="0" u="none" strike="noStrike" kern="1200" baseline="0" dirty="0">
                <a:solidFill>
                  <a:schemeClr val="tx1"/>
                </a:solidFill>
                <a:latin typeface="+mn-lt"/>
                <a:ea typeface="+mn-ea"/>
                <a:cs typeface="+mn-cs"/>
              </a:rPr>
              <a:t>, die ihre Hände und Arme nicht oder oft nur sehr eingeschränkt benutzen können, sind alternative Interaktionsmöglichkeiten äußerst interessant. </a:t>
            </a:r>
          </a:p>
          <a:p>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Aus diesem Grund beschäftigt sich dieses Kapitel mit den einzelnen alternativen Eingabemethoden, die es ermöglichen auch ohne den Einsatz von den Händen mit einem System interagieren zu können. </a:t>
            </a:r>
            <a:endParaRPr lang="de-AT" dirty="0"/>
          </a:p>
        </p:txBody>
      </p:sp>
      <p:sp>
        <p:nvSpPr>
          <p:cNvPr id="4" name="Slide Number Placeholder 3"/>
          <p:cNvSpPr>
            <a:spLocks noGrp="1"/>
          </p:cNvSpPr>
          <p:nvPr>
            <p:ph type="sldNum" sz="quarter" idx="10"/>
          </p:nvPr>
        </p:nvSpPr>
        <p:spPr/>
        <p:txBody>
          <a:bodyPr/>
          <a:lstStyle/>
          <a:p>
            <a:fld id="{7FB667E1-E601-4AAF-B95C-B25720D70A60}" type="slidenum">
              <a:rPr lang="de-AT" smtClean="0"/>
              <a:t>2</a:t>
            </a:fld>
            <a:endParaRPr lang="de-AT"/>
          </a:p>
        </p:txBody>
      </p:sp>
    </p:spTree>
    <p:extLst>
      <p:ext uri="{BB962C8B-B14F-4D97-AF65-F5344CB8AC3E}">
        <p14:creationId xmlns:p14="http://schemas.microsoft.com/office/powerpoint/2010/main" val="718557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7FB667E1-E601-4AAF-B95C-B25720D70A60}" type="slidenum">
              <a:rPr lang="de-AT" smtClean="0"/>
              <a:t>3</a:t>
            </a:fld>
            <a:endParaRPr lang="de-AT"/>
          </a:p>
        </p:txBody>
      </p:sp>
    </p:spTree>
    <p:extLst>
      <p:ext uri="{BB962C8B-B14F-4D97-AF65-F5344CB8AC3E}">
        <p14:creationId xmlns:p14="http://schemas.microsoft.com/office/powerpoint/2010/main" val="3072024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7FB667E1-E601-4AAF-B95C-B25720D70A60}" type="slidenum">
              <a:rPr lang="de-AT" smtClean="0"/>
              <a:t>4</a:t>
            </a:fld>
            <a:endParaRPr lang="de-AT"/>
          </a:p>
        </p:txBody>
      </p:sp>
    </p:spTree>
    <p:extLst>
      <p:ext uri="{BB962C8B-B14F-4D97-AF65-F5344CB8AC3E}">
        <p14:creationId xmlns:p14="http://schemas.microsoft.com/office/powerpoint/2010/main" val="3888925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Amazon Alexa, </a:t>
            </a:r>
            <a:r>
              <a:rPr lang="de-AT" dirty="0" err="1"/>
              <a:t>Iphone</a:t>
            </a:r>
            <a:r>
              <a:rPr lang="de-AT" dirty="0"/>
              <a:t> Hey Siri oder durch Drücken des </a:t>
            </a:r>
            <a:r>
              <a:rPr lang="de-AT" dirty="0" err="1"/>
              <a:t>Homeinputs</a:t>
            </a:r>
            <a:endParaRPr lang="de-AT" dirty="0"/>
          </a:p>
          <a:p>
            <a:endParaRPr lang="de-AT" dirty="0"/>
          </a:p>
          <a:p>
            <a:r>
              <a:rPr lang="de-AT" dirty="0"/>
              <a:t>Sprachinput:  relevanten Informationen </a:t>
            </a:r>
            <a:r>
              <a:rPr lang="de-AT" dirty="0" err="1"/>
              <a:t>enhalten</a:t>
            </a:r>
            <a:endParaRPr lang="de-AT" dirty="0"/>
          </a:p>
          <a:p>
            <a:r>
              <a:rPr lang="de-AT" dirty="0"/>
              <a:t>Wetterabfrage (</a:t>
            </a:r>
            <a:r>
              <a:rPr lang="de-AT" dirty="0" err="1"/>
              <a:t>ort</a:t>
            </a:r>
            <a:r>
              <a:rPr lang="de-AT" dirty="0"/>
              <a:t>, </a:t>
            </a:r>
            <a:r>
              <a:rPr lang="de-AT" dirty="0" err="1"/>
              <a:t>datum</a:t>
            </a:r>
            <a:r>
              <a:rPr lang="de-AT" dirty="0"/>
              <a:t>) wichtig</a:t>
            </a:r>
          </a:p>
          <a:p>
            <a:endParaRPr lang="de-AT" dirty="0"/>
          </a:p>
          <a:p>
            <a:r>
              <a:rPr lang="de-AT" dirty="0"/>
              <a:t>System:</a:t>
            </a:r>
          </a:p>
          <a:p>
            <a:r>
              <a:rPr lang="de-AT" dirty="0"/>
              <a:t>Analoge wellen durch einen elektroakustische Wandler (</a:t>
            </a:r>
            <a:r>
              <a:rPr lang="de-AT" dirty="0" err="1"/>
              <a:t>mikrophon</a:t>
            </a:r>
            <a:r>
              <a:rPr lang="de-AT" dirty="0"/>
              <a:t>) in </a:t>
            </a:r>
            <a:r>
              <a:rPr lang="de-AT" dirty="0" err="1"/>
              <a:t>elektirsches</a:t>
            </a:r>
            <a:r>
              <a:rPr lang="de-AT" dirty="0"/>
              <a:t> </a:t>
            </a:r>
            <a:r>
              <a:rPr lang="de-AT" dirty="0" err="1"/>
              <a:t>signal</a:t>
            </a:r>
            <a:r>
              <a:rPr lang="de-AT" dirty="0"/>
              <a:t>, </a:t>
            </a:r>
            <a:r>
              <a:rPr lang="de-AT" dirty="0" err="1"/>
              <a:t>störsignale</a:t>
            </a:r>
            <a:r>
              <a:rPr lang="de-AT" dirty="0"/>
              <a:t> (</a:t>
            </a:r>
            <a:r>
              <a:rPr lang="de-AT" dirty="0" err="1"/>
              <a:t>hintegrundgeräusche</a:t>
            </a:r>
            <a:r>
              <a:rPr lang="de-AT" dirty="0"/>
              <a:t> </a:t>
            </a:r>
            <a:r>
              <a:rPr lang="de-AT" dirty="0" err="1"/>
              <a:t>etc</a:t>
            </a:r>
            <a:r>
              <a:rPr lang="de-AT" dirty="0"/>
              <a:t>) herausgefiltert. Gesprochene mit </a:t>
            </a:r>
            <a:r>
              <a:rPr lang="de-AT" dirty="0" err="1"/>
              <a:t>einzelenen</a:t>
            </a:r>
            <a:r>
              <a:rPr lang="de-AT" dirty="0"/>
              <a:t> </a:t>
            </a:r>
            <a:r>
              <a:rPr lang="de-AT" dirty="0" err="1"/>
              <a:t>Abgespeichrten</a:t>
            </a:r>
            <a:r>
              <a:rPr lang="de-AT" dirty="0"/>
              <a:t> Wörtern verglichen und dann in einen Text umgewandelt -&gt; </a:t>
            </a:r>
            <a:r>
              <a:rPr lang="de-AT" dirty="0" err="1"/>
              <a:t>computer</a:t>
            </a:r>
            <a:r>
              <a:rPr lang="de-AT" dirty="0"/>
              <a:t> kann dann </a:t>
            </a:r>
            <a:r>
              <a:rPr lang="de-AT" dirty="0" err="1"/>
              <a:t>befehl</a:t>
            </a:r>
            <a:r>
              <a:rPr lang="de-AT" dirty="0"/>
              <a:t> ausführen</a:t>
            </a:r>
          </a:p>
        </p:txBody>
      </p:sp>
      <p:sp>
        <p:nvSpPr>
          <p:cNvPr id="4" name="Slide Number Placeholder 3"/>
          <p:cNvSpPr>
            <a:spLocks noGrp="1"/>
          </p:cNvSpPr>
          <p:nvPr>
            <p:ph type="sldNum" sz="quarter" idx="10"/>
          </p:nvPr>
        </p:nvSpPr>
        <p:spPr/>
        <p:txBody>
          <a:bodyPr/>
          <a:lstStyle/>
          <a:p>
            <a:fld id="{7FB667E1-E601-4AAF-B95C-B25720D70A60}" type="slidenum">
              <a:rPr lang="de-AT" smtClean="0"/>
              <a:t>6</a:t>
            </a:fld>
            <a:endParaRPr lang="de-AT"/>
          </a:p>
        </p:txBody>
      </p:sp>
    </p:spTree>
    <p:extLst>
      <p:ext uri="{BB962C8B-B14F-4D97-AF65-F5344CB8AC3E}">
        <p14:creationId xmlns:p14="http://schemas.microsoft.com/office/powerpoint/2010/main" val="3399390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50000"/>
              </a:lnSpc>
            </a:pPr>
            <a:r>
              <a:rPr lang="de-AT" dirty="0"/>
              <a:t>Augensteuerung zwei Komponente:</a:t>
            </a:r>
          </a:p>
          <a:p>
            <a:pPr lvl="1">
              <a:lnSpc>
                <a:spcPct val="150000"/>
              </a:lnSpc>
            </a:pPr>
            <a:r>
              <a:rPr lang="de-AT" dirty="0"/>
              <a:t>Eye-Tracking-Systeme zur Nachvollziehbarkeit der </a:t>
            </a:r>
            <a:r>
              <a:rPr lang="de-AT" dirty="0" err="1"/>
              <a:t>Augenbeweugngen</a:t>
            </a:r>
            <a:endParaRPr lang="de-AT" dirty="0"/>
          </a:p>
          <a:p>
            <a:pPr marL="457200" marR="0" lvl="1" indent="0" algn="l" defTabSz="914400" rtl="0" eaLnBrk="1" fontAlgn="auto" latinLnBrk="0" hangingPunct="1">
              <a:lnSpc>
                <a:spcPct val="150000"/>
              </a:lnSpc>
              <a:spcBef>
                <a:spcPts val="0"/>
              </a:spcBef>
              <a:spcAft>
                <a:spcPts val="0"/>
              </a:spcAft>
              <a:buClrTx/>
              <a:buSzTx/>
              <a:buFontTx/>
              <a:buNone/>
              <a:tabLst/>
              <a:defRPr/>
            </a:pPr>
            <a:r>
              <a:rPr lang="de-AT" dirty="0" err="1"/>
              <a:t>Eyetracking</a:t>
            </a:r>
            <a:r>
              <a:rPr lang="de-AT" dirty="0"/>
              <a:t> durch Infrarotlicht und Kameras erkannt wo </a:t>
            </a:r>
            <a:r>
              <a:rPr lang="de-AT" dirty="0" err="1"/>
              <a:t>meiene</a:t>
            </a:r>
            <a:r>
              <a:rPr lang="de-AT" dirty="0"/>
              <a:t> Augen hinschauen</a:t>
            </a:r>
          </a:p>
          <a:p>
            <a:pPr lvl="1">
              <a:lnSpc>
                <a:spcPct val="150000"/>
              </a:lnSpc>
            </a:pPr>
            <a:endParaRPr lang="de-AT" dirty="0"/>
          </a:p>
          <a:p>
            <a:pPr lvl="1">
              <a:lnSpc>
                <a:spcPct val="150000"/>
              </a:lnSpc>
            </a:pPr>
            <a:r>
              <a:rPr lang="de-AT" dirty="0"/>
              <a:t>Software die die Augenbewegungen in </a:t>
            </a:r>
            <a:r>
              <a:rPr lang="de-AT" dirty="0" err="1"/>
              <a:t>echtzeit</a:t>
            </a:r>
            <a:r>
              <a:rPr lang="de-AT" dirty="0"/>
              <a:t> um rechnet und so eine Mausbewegung hergestellt wird</a:t>
            </a:r>
          </a:p>
          <a:p>
            <a:pPr lvl="1">
              <a:lnSpc>
                <a:spcPct val="150000"/>
              </a:lnSpc>
            </a:pPr>
            <a:endParaRPr lang="de-AT" dirty="0"/>
          </a:p>
          <a:p>
            <a:pPr lvl="1">
              <a:lnSpc>
                <a:spcPct val="150000"/>
              </a:lnSpc>
            </a:pPr>
            <a:r>
              <a:rPr lang="de-AT" dirty="0"/>
              <a:t>Interaktion durch Fixation des gewünschten </a:t>
            </a:r>
            <a:r>
              <a:rPr lang="de-AT" dirty="0" err="1"/>
              <a:t>elementes</a:t>
            </a:r>
            <a:endParaRPr lang="de-AT" dirty="0"/>
          </a:p>
          <a:p>
            <a:pPr lvl="1">
              <a:lnSpc>
                <a:spcPct val="150000"/>
              </a:lnSpc>
            </a:pPr>
            <a:r>
              <a:rPr lang="de-AT" dirty="0"/>
              <a:t>Fixation und </a:t>
            </a:r>
            <a:r>
              <a:rPr lang="de-AT" dirty="0" err="1"/>
              <a:t>Sakkaden</a:t>
            </a:r>
            <a:endParaRPr lang="de-AT" dirty="0"/>
          </a:p>
          <a:p>
            <a:pPr lvl="1">
              <a:lnSpc>
                <a:spcPct val="150000"/>
              </a:lnSpc>
            </a:pPr>
            <a:r>
              <a:rPr lang="de-AT" dirty="0"/>
              <a:t>Klicken durch längeres </a:t>
            </a:r>
            <a:r>
              <a:rPr lang="de-AT" dirty="0" err="1"/>
              <a:t>Fokkusieren</a:t>
            </a:r>
            <a:endParaRPr lang="de-AT" dirty="0"/>
          </a:p>
          <a:p>
            <a:endParaRPr lang="de-AT" dirty="0"/>
          </a:p>
        </p:txBody>
      </p:sp>
      <p:sp>
        <p:nvSpPr>
          <p:cNvPr id="4" name="Slide Number Placeholder 3"/>
          <p:cNvSpPr>
            <a:spLocks noGrp="1"/>
          </p:cNvSpPr>
          <p:nvPr>
            <p:ph type="sldNum" sz="quarter" idx="10"/>
          </p:nvPr>
        </p:nvSpPr>
        <p:spPr/>
        <p:txBody>
          <a:bodyPr/>
          <a:lstStyle/>
          <a:p>
            <a:fld id="{7FB667E1-E601-4AAF-B95C-B25720D70A60}" type="slidenum">
              <a:rPr lang="de-AT" smtClean="0"/>
              <a:t>7</a:t>
            </a:fld>
            <a:endParaRPr lang="de-AT"/>
          </a:p>
        </p:txBody>
      </p:sp>
    </p:spTree>
    <p:extLst>
      <p:ext uri="{BB962C8B-B14F-4D97-AF65-F5344CB8AC3E}">
        <p14:creationId xmlns:p14="http://schemas.microsoft.com/office/powerpoint/2010/main" val="1852701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Joystickähnliches Element für die Richtung bzw. Bewegungsrichtung</a:t>
            </a:r>
          </a:p>
          <a:p>
            <a:endParaRPr lang="de-AT" dirty="0"/>
          </a:p>
          <a:p>
            <a:r>
              <a:rPr lang="de-AT" dirty="0"/>
              <a:t>Zusätzliche Tasten helfen bei der Auswahl von gewünschten Symbolen oder Elementen</a:t>
            </a:r>
          </a:p>
          <a:p>
            <a:endParaRPr lang="de-AT" dirty="0"/>
          </a:p>
        </p:txBody>
      </p:sp>
      <p:sp>
        <p:nvSpPr>
          <p:cNvPr id="4" name="Slide Number Placeholder 3"/>
          <p:cNvSpPr>
            <a:spLocks noGrp="1"/>
          </p:cNvSpPr>
          <p:nvPr>
            <p:ph type="sldNum" sz="quarter" idx="10"/>
          </p:nvPr>
        </p:nvSpPr>
        <p:spPr/>
        <p:txBody>
          <a:bodyPr/>
          <a:lstStyle/>
          <a:p>
            <a:fld id="{7FB667E1-E601-4AAF-B95C-B25720D70A60}" type="slidenum">
              <a:rPr lang="de-AT" smtClean="0"/>
              <a:t>8</a:t>
            </a:fld>
            <a:endParaRPr lang="de-AT"/>
          </a:p>
        </p:txBody>
      </p:sp>
    </p:spTree>
    <p:extLst>
      <p:ext uri="{BB962C8B-B14F-4D97-AF65-F5344CB8AC3E}">
        <p14:creationId xmlns:p14="http://schemas.microsoft.com/office/powerpoint/2010/main" val="159194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Durch </a:t>
            </a:r>
            <a:r>
              <a:rPr lang="de-AT" dirty="0" err="1"/>
              <a:t>verwendung</a:t>
            </a:r>
            <a:r>
              <a:rPr lang="de-AT" dirty="0"/>
              <a:t> von </a:t>
            </a:r>
            <a:r>
              <a:rPr lang="de-AT" dirty="0" err="1"/>
              <a:t>myoelektrischen</a:t>
            </a:r>
            <a:r>
              <a:rPr lang="de-AT" dirty="0"/>
              <a:t> Signalen die entstehen wenn ein </a:t>
            </a:r>
            <a:r>
              <a:rPr lang="de-AT" dirty="0" err="1"/>
              <a:t>muskel</a:t>
            </a:r>
            <a:r>
              <a:rPr lang="de-AT" dirty="0"/>
              <a:t> sich zusammenzieht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Elektroden an der </a:t>
            </a:r>
            <a:r>
              <a:rPr lang="de-AT" dirty="0" err="1"/>
              <a:t>hautoberfläche</a:t>
            </a:r>
            <a:r>
              <a:rPr lang="de-AT" dirty="0"/>
              <a:t> mittels eines</a:t>
            </a: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Oberflächen-</a:t>
            </a:r>
            <a:r>
              <a:rPr lang="de-AT" dirty="0" err="1"/>
              <a:t>Elektromygraphen</a:t>
            </a:r>
            <a:r>
              <a:rPr lang="de-AT" dirty="0"/>
              <a:t> (</a:t>
            </a:r>
            <a:r>
              <a:rPr lang="de-AT" dirty="0" err="1"/>
              <a:t>sEMG</a:t>
            </a:r>
            <a:r>
              <a:rPr lang="de-AT"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Je nach </a:t>
            </a:r>
            <a:r>
              <a:rPr lang="de-AT" dirty="0" err="1"/>
              <a:t>intensität</a:t>
            </a:r>
            <a:r>
              <a:rPr lang="de-AT" dirty="0"/>
              <a:t> und </a:t>
            </a:r>
            <a:r>
              <a:rPr lang="de-AT" dirty="0" err="1"/>
              <a:t>entspannung</a:t>
            </a:r>
            <a:r>
              <a:rPr lang="de-AT" dirty="0"/>
              <a:t> der </a:t>
            </a:r>
            <a:r>
              <a:rPr lang="de-AT" dirty="0" err="1"/>
              <a:t>muskeln</a:t>
            </a:r>
            <a:r>
              <a:rPr lang="de-AT" dirty="0"/>
              <a:t> kann ein menüpunkt ausgewählt werden, viel herantasten wann ein </a:t>
            </a:r>
            <a:r>
              <a:rPr lang="de-AT" dirty="0" err="1"/>
              <a:t>muskel</a:t>
            </a:r>
            <a:r>
              <a:rPr lang="de-AT" dirty="0"/>
              <a:t> angespannt wird</a:t>
            </a:r>
          </a:p>
          <a:p>
            <a:endParaRPr lang="de-AT" dirty="0"/>
          </a:p>
        </p:txBody>
      </p:sp>
      <p:sp>
        <p:nvSpPr>
          <p:cNvPr id="4" name="Slide Number Placeholder 3"/>
          <p:cNvSpPr>
            <a:spLocks noGrp="1"/>
          </p:cNvSpPr>
          <p:nvPr>
            <p:ph type="sldNum" sz="quarter" idx="10"/>
          </p:nvPr>
        </p:nvSpPr>
        <p:spPr/>
        <p:txBody>
          <a:bodyPr/>
          <a:lstStyle/>
          <a:p>
            <a:fld id="{7FB667E1-E601-4AAF-B95C-B25720D70A60}" type="slidenum">
              <a:rPr lang="de-AT" smtClean="0"/>
              <a:t>9</a:t>
            </a:fld>
            <a:endParaRPr lang="de-AT"/>
          </a:p>
        </p:txBody>
      </p:sp>
    </p:spTree>
    <p:extLst>
      <p:ext uri="{BB962C8B-B14F-4D97-AF65-F5344CB8AC3E}">
        <p14:creationId xmlns:p14="http://schemas.microsoft.com/office/powerpoint/2010/main" val="3397366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sz="1200" b="0" i="0" u="none" strike="noStrike" kern="1200" baseline="0" dirty="0">
                <a:solidFill>
                  <a:schemeClr val="tx1"/>
                </a:solidFill>
                <a:latin typeface="+mn-lt"/>
                <a:ea typeface="+mn-ea"/>
                <a:cs typeface="+mn-cs"/>
              </a:rPr>
              <a:t>Zusammengefasst liest das Gehirn-Computer-Interface die Wellen, die vom Gehirn an den verschiedensten Stellen produziert werden ein und übersetzt diese Signale in Befehle, damit mit einem Computer interagiert werden kann.</a:t>
            </a:r>
            <a:endParaRPr lang="de-AT"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Messung durch </a:t>
            </a:r>
            <a:r>
              <a:rPr lang="de-AT" dirty="0" err="1"/>
              <a:t>Elektorenezpaholgrafen</a:t>
            </a:r>
            <a:r>
              <a:rPr lang="de-AT" dirty="0"/>
              <a:t> (EEG)</a:t>
            </a:r>
          </a:p>
          <a:p>
            <a:pPr lvl="1">
              <a:lnSpc>
                <a:spcPct val="150000"/>
              </a:lnSpc>
            </a:pPr>
            <a:r>
              <a:rPr lang="de-AT" dirty="0"/>
              <a:t>Hervorhebung des gewünschten Elementes seitens des Systems</a:t>
            </a:r>
          </a:p>
          <a:p>
            <a:pPr lvl="1">
              <a:lnSpc>
                <a:spcPct val="150000"/>
              </a:lnSpc>
            </a:pPr>
            <a:r>
              <a:rPr lang="de-AT" dirty="0"/>
              <a:t>Konzentration bzw. erhöhte Frequenzen/ intensiveres Signal</a:t>
            </a:r>
          </a:p>
          <a:p>
            <a:pPr lvl="1">
              <a:lnSpc>
                <a:spcPct val="150000"/>
              </a:lnSpc>
            </a:pPr>
            <a:endParaRPr lang="de-AT" dirty="0"/>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Verschiedene Wellen wenn wir schlafen, entspannen oder eine mathematische </a:t>
            </a:r>
            <a:r>
              <a:rPr lang="de-AT" dirty="0" err="1"/>
              <a:t>aufgabe</a:t>
            </a:r>
            <a:r>
              <a:rPr lang="de-AT" dirty="0"/>
              <a:t> lösen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p>
          <a:p>
            <a:pPr lvl="1">
              <a:lnSpc>
                <a:spcPct val="150000"/>
              </a:lnSpc>
            </a:pPr>
            <a:endParaRPr lang="de-AT" dirty="0"/>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Benutzer muss erhöhte Gehirnaktivität in bestimmten </a:t>
            </a:r>
            <a:r>
              <a:rPr lang="de-AT" dirty="0" err="1"/>
              <a:t>regionen</a:t>
            </a:r>
            <a:r>
              <a:rPr lang="de-AT" dirty="0"/>
              <a:t> erzeugen, anstrengen, gedanklich dinge mitverfolgen (motorische </a:t>
            </a:r>
            <a:r>
              <a:rPr lang="de-AT" dirty="0" err="1"/>
              <a:t>bereiche</a:t>
            </a:r>
            <a:r>
              <a:rPr lang="de-AT"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p>
          <a:p>
            <a:endParaRPr lang="de-AT" dirty="0"/>
          </a:p>
        </p:txBody>
      </p:sp>
      <p:sp>
        <p:nvSpPr>
          <p:cNvPr id="4" name="Slide Number Placeholder 3"/>
          <p:cNvSpPr>
            <a:spLocks noGrp="1"/>
          </p:cNvSpPr>
          <p:nvPr>
            <p:ph type="sldNum" sz="quarter" idx="10"/>
          </p:nvPr>
        </p:nvSpPr>
        <p:spPr/>
        <p:txBody>
          <a:bodyPr/>
          <a:lstStyle/>
          <a:p>
            <a:fld id="{7FB667E1-E601-4AAF-B95C-B25720D70A60}" type="slidenum">
              <a:rPr lang="de-AT" smtClean="0"/>
              <a:t>10</a:t>
            </a:fld>
            <a:endParaRPr lang="de-AT"/>
          </a:p>
        </p:txBody>
      </p:sp>
    </p:spTree>
    <p:extLst>
      <p:ext uri="{BB962C8B-B14F-4D97-AF65-F5344CB8AC3E}">
        <p14:creationId xmlns:p14="http://schemas.microsoft.com/office/powerpoint/2010/main" val="1823116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7FB667E1-E601-4AAF-B95C-B25720D70A60}" type="slidenum">
              <a:rPr lang="de-AT" smtClean="0"/>
              <a:t>16</a:t>
            </a:fld>
            <a:endParaRPr lang="de-AT"/>
          </a:p>
        </p:txBody>
      </p:sp>
    </p:spTree>
    <p:extLst>
      <p:ext uri="{BB962C8B-B14F-4D97-AF65-F5344CB8AC3E}">
        <p14:creationId xmlns:p14="http://schemas.microsoft.com/office/powerpoint/2010/main" val="159220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9" name="Rectangle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1"/>
          <p:cNvSpPr>
            <a:spLocks noGrp="1"/>
          </p:cNvSpPr>
          <p:nvPr>
            <p:ph type="ctrTitle"/>
          </p:nvPr>
        </p:nvSpPr>
        <p:spPr>
          <a:xfrm>
            <a:off x="1295400" y="2286000"/>
            <a:ext cx="9601200" cy="1517904"/>
          </a:xfrm>
        </p:spPr>
        <p:txBody>
          <a:bodyPr anchor="b"/>
          <a:lstStyle>
            <a:lvl1pPr algn="ctr">
              <a:defRPr sz="5400"/>
            </a:lvl1pPr>
          </a:lstStyle>
          <a:p>
            <a:r>
              <a:rPr lang="en-US"/>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E1292E26-15BB-428C-815E-3ABEF5013E17}" type="datetime1">
              <a:rPr lang="en-US" smtClean="0"/>
              <a:t>7/12/2017</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84BC51BF-F7D9-4A82-B90A-DB0F67C3F165}" type="datetime1">
              <a:rPr lang="en-US" smtClean="0"/>
              <a:t>7/12/2017</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188EA3DC-94CF-4B98-BFCA-266DE70524F5}" type="datetime1">
              <a:rPr lang="en-US" smtClean="0"/>
              <a:t>7/12/2017</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295400" y="2130552"/>
            <a:ext cx="9601200" cy="2359152"/>
          </a:xfrm>
        </p:spPr>
        <p:txBody>
          <a:bodyPr anchor="b">
            <a:normAutofit/>
          </a:bodyPr>
          <a:lstStyle>
            <a:lvl1pPr algn="ctr">
              <a:defRPr sz="5400" b="0" baseline="0">
                <a:solidFill>
                  <a:schemeClr val="bg1">
                    <a:lumMod val="75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cap="all" baseline="0">
                <a:solidFill>
                  <a:schemeClr val="bg1">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5568A9EC-8815-4848-B731-86FA6B9257DD}" type="datetime1">
              <a:rPr lang="en-US" smtClean="0"/>
              <a:t>7/12/2017</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C8947DCD-0172-42B1-BB86-0233FE0ACD54}" type="datetime1">
              <a:rPr lang="en-US" smtClean="0"/>
              <a:t>7/12/2017</a:t>
            </a:fld>
            <a:endParaRPr/>
          </a:p>
        </p:txBody>
      </p:sp>
      <p:sp>
        <p:nvSpPr>
          <p:cNvPr id="7" name="Slide Number Placeholder 6"/>
          <p:cNvSpPr>
            <a:spLocks noGrp="1"/>
          </p:cNvSpPr>
          <p:nvPr>
            <p:ph type="sldNum" sz="quarter" idx="12"/>
          </p:nvPr>
        </p:nvSpPr>
        <p:spPr/>
        <p:txBody>
          <a:bodyPr/>
          <a:lstStyle/>
          <a:p>
            <a:fld id="{0D06EF73-9DB8-4763-865F-2F88181A4732}" type="slidenum">
              <a:rPr/>
              <a:t>‹#›</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endParaRPr/>
          </a:p>
        </p:txBody>
      </p:sp>
      <p:sp>
        <p:nvSpPr>
          <p:cNvPr id="7" name="Date Placeholder 6"/>
          <p:cNvSpPr>
            <a:spLocks noGrp="1"/>
          </p:cNvSpPr>
          <p:nvPr>
            <p:ph type="dt" sz="half" idx="10"/>
          </p:nvPr>
        </p:nvSpPr>
        <p:spPr/>
        <p:txBody>
          <a:bodyPr/>
          <a:lstStyle/>
          <a:p>
            <a:fld id="{042663A3-AE6F-4EAB-A370-258DED9CA149}" type="datetime1">
              <a:rPr lang="en-US" smtClean="0"/>
              <a:t>7/12/2017</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endParaRPr/>
          </a:p>
        </p:txBody>
      </p:sp>
      <p:sp>
        <p:nvSpPr>
          <p:cNvPr id="3" name="Date Placeholder 2"/>
          <p:cNvSpPr>
            <a:spLocks noGrp="1"/>
          </p:cNvSpPr>
          <p:nvPr>
            <p:ph type="dt" sz="half" idx="10"/>
          </p:nvPr>
        </p:nvSpPr>
        <p:spPr/>
        <p:txBody>
          <a:bodyPr/>
          <a:lstStyle/>
          <a:p>
            <a:fld id="{6BAC6D39-73DE-4AA6-A0AC-5564AA7F53CB}" type="datetime1">
              <a:rPr lang="en-US" smtClean="0"/>
              <a:t>7/12/2017</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3" name="Footer Placeholder 2"/>
          <p:cNvSpPr>
            <a:spLocks noGrp="1"/>
          </p:cNvSpPr>
          <p:nvPr>
            <p:ph type="ftr" sz="quarter" idx="11"/>
          </p:nvPr>
        </p:nvSpPr>
        <p:spPr/>
        <p:txBody>
          <a:bodyPr/>
          <a:lstStyle/>
          <a:p>
            <a:r>
              <a:rPr lang="en-US"/>
              <a:t>Add a footer</a:t>
            </a:r>
            <a:endParaRPr/>
          </a:p>
        </p:txBody>
      </p:sp>
      <p:sp>
        <p:nvSpPr>
          <p:cNvPr id="2" name="Date Placeholder 1"/>
          <p:cNvSpPr>
            <a:spLocks noGrp="1"/>
          </p:cNvSpPr>
          <p:nvPr>
            <p:ph type="dt" sz="half" idx="10"/>
          </p:nvPr>
        </p:nvSpPr>
        <p:spPr/>
        <p:txBody>
          <a:bodyPr/>
          <a:lstStyle/>
          <a:p>
            <a:fld id="{20922799-6556-45FE-9066-83A65B7D965A}" type="datetime1">
              <a:rPr lang="en-US" smtClean="0"/>
              <a:t>7/12/2017</a:t>
            </a:fld>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294BC9A8-B7C9-45A4-BC31-4DCA0536AC11}" type="datetime1">
              <a:rPr lang="en-US" smtClean="0"/>
              <a:t>7/12/2017</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301752" y="502920"/>
            <a:ext cx="6702552" cy="5843016"/>
          </a:xfrm>
          <a:solidFill>
            <a:schemeClr val="accent1">
              <a:lumMod val="40000"/>
              <a:lumOff val="60000"/>
            </a:schemeClr>
          </a:solidFill>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CC8A87B5-1087-48B3-B8D4-5D60A692C003}" type="datetime1">
              <a:rPr lang="en-US" smtClean="0"/>
              <a:t>7/12/2017</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1">
                    <a:lumMod val="75000"/>
                  </a:schemeClr>
                </a:solidFill>
              </a:defRPr>
            </a:lvl1pPr>
          </a:lstStyle>
          <a:p>
            <a:r>
              <a:rPr lang="en-US"/>
              <a:t>Add a footer</a:t>
            </a: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baseline="0">
                <a:solidFill>
                  <a:schemeClr val="bg1">
                    <a:lumMod val="75000"/>
                  </a:schemeClr>
                </a:solidFill>
              </a:defRPr>
            </a:lvl1pPr>
          </a:lstStyle>
          <a:p>
            <a:fld id="{174F7BBB-AE62-4D1A-9D17-48DDD575E78A}" type="datetime1">
              <a:rPr lang="en-US" smtClean="0"/>
              <a:t>7/12/2017</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baseline="0">
                <a:solidFill>
                  <a:schemeClr val="bg1">
                    <a:lumMod val="75000"/>
                  </a:schemeClr>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4.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7814" y="2569029"/>
            <a:ext cx="10156371" cy="1517904"/>
          </a:xfrm>
        </p:spPr>
        <p:txBody>
          <a:bodyPr>
            <a:normAutofit fontScale="90000"/>
          </a:bodyPr>
          <a:lstStyle/>
          <a:p>
            <a:r>
              <a:rPr lang="de-AT" dirty="0"/>
              <a:t>Interaktion Hands-Free. Eine Analyse</a:t>
            </a:r>
            <a:br>
              <a:rPr lang="de-AT" dirty="0"/>
            </a:br>
            <a:r>
              <a:rPr lang="de-AT" dirty="0"/>
              <a:t>alternativer Interaktionsmöglichkeiten</a:t>
            </a:r>
            <a:endParaRPr lang="en-US" dirty="0"/>
          </a:p>
        </p:txBody>
      </p:sp>
      <p:sp>
        <p:nvSpPr>
          <p:cNvPr id="3" name="Subtitle 2"/>
          <p:cNvSpPr>
            <a:spLocks noGrp="1"/>
          </p:cNvSpPr>
          <p:nvPr>
            <p:ph type="subTitle" idx="1"/>
          </p:nvPr>
        </p:nvSpPr>
        <p:spPr>
          <a:xfrm>
            <a:off x="1295400" y="4547180"/>
            <a:ext cx="9601200" cy="914400"/>
          </a:xfrm>
        </p:spPr>
        <p:txBody>
          <a:bodyPr/>
          <a:lstStyle/>
          <a:p>
            <a:r>
              <a:rPr lang="en-US" dirty="0"/>
              <a:t>Hanna Wagner</a:t>
            </a:r>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AT" sz="3200" dirty="0"/>
              <a:t>Steuerung durch Gehirnaktivität</a:t>
            </a:r>
          </a:p>
        </p:txBody>
      </p:sp>
      <p:sp>
        <p:nvSpPr>
          <p:cNvPr id="3" name="Content Placeholder 2"/>
          <p:cNvSpPr>
            <a:spLocks noGrp="1"/>
          </p:cNvSpPr>
          <p:nvPr>
            <p:ph sz="half" idx="1"/>
          </p:nvPr>
        </p:nvSpPr>
        <p:spPr>
          <a:xfrm>
            <a:off x="1341120" y="1901951"/>
            <a:ext cx="8653476" cy="4141655"/>
          </a:xfrm>
        </p:spPr>
        <p:txBody>
          <a:bodyPr>
            <a:normAutofit/>
          </a:bodyPr>
          <a:lstStyle/>
          <a:p>
            <a:pPr>
              <a:lnSpc>
                <a:spcPct val="300000"/>
              </a:lnSpc>
            </a:pPr>
            <a:r>
              <a:rPr lang="de-AT" dirty="0"/>
              <a:t>Neuronale Aktivität des Gehirns</a:t>
            </a:r>
          </a:p>
          <a:p>
            <a:pPr>
              <a:lnSpc>
                <a:spcPct val="250000"/>
              </a:lnSpc>
            </a:pPr>
            <a:r>
              <a:rPr lang="de-AT" dirty="0"/>
              <a:t>Verschiedene Wellen auf unterschiedlichen Frequenzen</a:t>
            </a:r>
          </a:p>
          <a:p>
            <a:pPr>
              <a:lnSpc>
                <a:spcPct val="250000"/>
              </a:lnSpc>
            </a:pPr>
            <a:r>
              <a:rPr lang="de-AT" dirty="0"/>
              <a:t>Hervorhebung des gewünschten Elementes für die Interaktion</a:t>
            </a:r>
          </a:p>
          <a:p>
            <a:pPr marL="365760" lvl="1" indent="0">
              <a:buNone/>
            </a:pPr>
            <a:endParaRPr lang="de-AT" dirty="0"/>
          </a:p>
        </p:txBody>
      </p:sp>
      <p:sp>
        <p:nvSpPr>
          <p:cNvPr id="5" name="Slide Number Placeholder 4"/>
          <p:cNvSpPr>
            <a:spLocks noGrp="1"/>
          </p:cNvSpPr>
          <p:nvPr>
            <p:ph type="sldNum" sz="quarter" idx="12"/>
          </p:nvPr>
        </p:nvSpPr>
        <p:spPr/>
        <p:txBody>
          <a:bodyPr/>
          <a:lstStyle/>
          <a:p>
            <a:fld id="{0D06EF73-9DB8-4763-865F-2F88181A4732}" type="slidenum">
              <a:rPr lang="de-AT" sz="2000" smtClean="0"/>
              <a:t>10</a:t>
            </a:fld>
            <a:endParaRPr lang="de-AT" sz="2000" dirty="0"/>
          </a:p>
        </p:txBody>
      </p:sp>
      <p:pic>
        <p:nvPicPr>
          <p:cNvPr id="11" name="Graphic 10" descr="Brain in head"/>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94595" y="4971120"/>
            <a:ext cx="1072487" cy="1072487"/>
          </a:xfrm>
          <a:prstGeom prst="rect">
            <a:avLst/>
          </a:prstGeom>
        </p:spPr>
      </p:pic>
    </p:spTree>
    <p:extLst>
      <p:ext uri="{BB962C8B-B14F-4D97-AF65-F5344CB8AC3E}">
        <p14:creationId xmlns:p14="http://schemas.microsoft.com/office/powerpoint/2010/main" val="428466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AT" sz="3600" dirty="0"/>
              <a:t>Ausgabemethoden</a:t>
            </a:r>
          </a:p>
        </p:txBody>
      </p:sp>
      <p:sp>
        <p:nvSpPr>
          <p:cNvPr id="5" name="Slide Number Placeholder 4"/>
          <p:cNvSpPr>
            <a:spLocks noGrp="1"/>
          </p:cNvSpPr>
          <p:nvPr>
            <p:ph type="sldNum" sz="quarter" idx="12"/>
          </p:nvPr>
        </p:nvSpPr>
        <p:spPr/>
        <p:txBody>
          <a:bodyPr/>
          <a:lstStyle/>
          <a:p>
            <a:fld id="{0D06EF73-9DB8-4763-865F-2F88181A4732}" type="slidenum">
              <a:rPr lang="de-AT" sz="2000" smtClean="0"/>
              <a:t>11</a:t>
            </a:fld>
            <a:endParaRPr lang="de-AT" sz="2000" dirty="0"/>
          </a:p>
        </p:txBody>
      </p:sp>
      <p:sp>
        <p:nvSpPr>
          <p:cNvPr id="6" name="Content Placeholder 5"/>
          <p:cNvSpPr>
            <a:spLocks noGrp="1"/>
          </p:cNvSpPr>
          <p:nvPr>
            <p:ph sz="half" idx="1"/>
          </p:nvPr>
        </p:nvSpPr>
        <p:spPr>
          <a:xfrm>
            <a:off x="1341119" y="2005781"/>
            <a:ext cx="8670057" cy="4156480"/>
          </a:xfrm>
        </p:spPr>
        <p:txBody>
          <a:bodyPr/>
          <a:lstStyle/>
          <a:p>
            <a:pPr>
              <a:lnSpc>
                <a:spcPct val="300000"/>
              </a:lnSpc>
            </a:pPr>
            <a:r>
              <a:rPr lang="de-AT" dirty="0"/>
              <a:t>Auditive Ausgabe</a:t>
            </a:r>
          </a:p>
          <a:p>
            <a:pPr>
              <a:lnSpc>
                <a:spcPct val="300000"/>
              </a:lnSpc>
            </a:pPr>
            <a:r>
              <a:rPr lang="de-AT" dirty="0"/>
              <a:t>Haptische Ausgabe</a:t>
            </a:r>
          </a:p>
          <a:p>
            <a:pPr>
              <a:lnSpc>
                <a:spcPct val="300000"/>
              </a:lnSpc>
            </a:pPr>
            <a:r>
              <a:rPr lang="de-AT" dirty="0"/>
              <a:t>Visuelle Ausgabe</a:t>
            </a:r>
          </a:p>
        </p:txBody>
      </p:sp>
      <p:cxnSp>
        <p:nvCxnSpPr>
          <p:cNvPr id="7" name="Straight Connector 6">
            <a:extLst>
              <a:ext uri="{FF2B5EF4-FFF2-40B4-BE49-F238E27FC236}">
                <a16:creationId xmlns:a16="http://schemas.microsoft.com/office/drawing/2014/main" id="{ABB5AD38-1CA0-46A9-8F70-F3AE032E25D0}"/>
              </a:ext>
            </a:extLst>
          </p:cNvPr>
          <p:cNvCxnSpPr>
            <a:cxnSpLocks/>
          </p:cNvCxnSpPr>
          <p:nvPr/>
        </p:nvCxnSpPr>
        <p:spPr>
          <a:xfrm>
            <a:off x="1171575" y="1901952"/>
            <a:ext cx="988422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09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AT" sz="3200" dirty="0"/>
              <a:t>Auditive Ausgabe</a:t>
            </a:r>
          </a:p>
        </p:txBody>
      </p:sp>
      <p:sp>
        <p:nvSpPr>
          <p:cNvPr id="5" name="Slide Number Placeholder 4"/>
          <p:cNvSpPr>
            <a:spLocks noGrp="1"/>
          </p:cNvSpPr>
          <p:nvPr>
            <p:ph type="sldNum" sz="quarter" idx="12"/>
          </p:nvPr>
        </p:nvSpPr>
        <p:spPr/>
        <p:txBody>
          <a:bodyPr/>
          <a:lstStyle/>
          <a:p>
            <a:fld id="{0D06EF73-9DB8-4763-865F-2F88181A4732}" type="slidenum">
              <a:rPr lang="de-AT" sz="2000" smtClean="0"/>
              <a:t>12</a:t>
            </a:fld>
            <a:endParaRPr lang="de-AT" sz="2000" dirty="0"/>
          </a:p>
        </p:txBody>
      </p:sp>
      <p:sp>
        <p:nvSpPr>
          <p:cNvPr id="6" name="Content Placeholder 5"/>
          <p:cNvSpPr>
            <a:spLocks noGrp="1"/>
          </p:cNvSpPr>
          <p:nvPr>
            <p:ph sz="half" idx="1"/>
          </p:nvPr>
        </p:nvSpPr>
        <p:spPr>
          <a:xfrm>
            <a:off x="1341119" y="2005781"/>
            <a:ext cx="8670057" cy="4156480"/>
          </a:xfrm>
        </p:spPr>
        <p:txBody>
          <a:bodyPr/>
          <a:lstStyle/>
          <a:p>
            <a:pPr>
              <a:lnSpc>
                <a:spcPct val="300000"/>
              </a:lnSpc>
            </a:pPr>
            <a:r>
              <a:rPr lang="de-AT" dirty="0"/>
              <a:t>Geräusch</a:t>
            </a:r>
          </a:p>
          <a:p>
            <a:pPr>
              <a:lnSpc>
                <a:spcPct val="300000"/>
              </a:lnSpc>
            </a:pPr>
            <a:r>
              <a:rPr lang="de-AT" dirty="0"/>
              <a:t>Signal</a:t>
            </a:r>
          </a:p>
          <a:p>
            <a:pPr>
              <a:lnSpc>
                <a:spcPct val="300000"/>
              </a:lnSpc>
            </a:pPr>
            <a:r>
              <a:rPr lang="de-AT" dirty="0"/>
              <a:t>Sprachausgabe</a:t>
            </a:r>
          </a:p>
        </p:txBody>
      </p:sp>
      <p:pic>
        <p:nvPicPr>
          <p:cNvPr id="7" name="Graphic 6" descr="Volume">
            <a:extLst>
              <a:ext uri="{FF2B5EF4-FFF2-40B4-BE49-F238E27FC236}">
                <a16:creationId xmlns:a16="http://schemas.microsoft.com/office/drawing/2014/main" id="{5DC45EE1-760D-4DF7-A463-EA3CB38EBF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94594" y="4876023"/>
            <a:ext cx="1107708" cy="1107708"/>
          </a:xfrm>
          <a:prstGeom prst="rect">
            <a:avLst/>
          </a:prstGeom>
        </p:spPr>
      </p:pic>
    </p:spTree>
    <p:extLst>
      <p:ext uri="{BB962C8B-B14F-4D97-AF65-F5344CB8AC3E}">
        <p14:creationId xmlns:p14="http://schemas.microsoft.com/office/powerpoint/2010/main" val="298611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AT" sz="3200" dirty="0"/>
              <a:t>Haptische Ausgabe</a:t>
            </a:r>
          </a:p>
        </p:txBody>
      </p:sp>
      <p:sp>
        <p:nvSpPr>
          <p:cNvPr id="5" name="Slide Number Placeholder 4"/>
          <p:cNvSpPr>
            <a:spLocks noGrp="1"/>
          </p:cNvSpPr>
          <p:nvPr>
            <p:ph type="sldNum" sz="quarter" idx="12"/>
          </p:nvPr>
        </p:nvSpPr>
        <p:spPr/>
        <p:txBody>
          <a:bodyPr/>
          <a:lstStyle/>
          <a:p>
            <a:fld id="{0D06EF73-9DB8-4763-865F-2F88181A4732}" type="slidenum">
              <a:rPr lang="de-AT" sz="2000" smtClean="0"/>
              <a:t>13</a:t>
            </a:fld>
            <a:endParaRPr lang="de-AT" sz="2000" dirty="0"/>
          </a:p>
        </p:txBody>
      </p:sp>
      <p:sp>
        <p:nvSpPr>
          <p:cNvPr id="6" name="Content Placeholder 5"/>
          <p:cNvSpPr>
            <a:spLocks noGrp="1"/>
          </p:cNvSpPr>
          <p:nvPr>
            <p:ph sz="half" idx="1"/>
          </p:nvPr>
        </p:nvSpPr>
        <p:spPr>
          <a:xfrm>
            <a:off x="1341119" y="2005781"/>
            <a:ext cx="8670057" cy="4156480"/>
          </a:xfrm>
        </p:spPr>
        <p:txBody>
          <a:bodyPr/>
          <a:lstStyle/>
          <a:p>
            <a:pPr>
              <a:lnSpc>
                <a:spcPct val="300000"/>
              </a:lnSpc>
            </a:pPr>
            <a:r>
              <a:rPr lang="de-AT" dirty="0"/>
              <a:t>Thermales Feedback</a:t>
            </a:r>
          </a:p>
          <a:p>
            <a:pPr>
              <a:lnSpc>
                <a:spcPct val="300000"/>
              </a:lnSpc>
            </a:pPr>
            <a:r>
              <a:rPr lang="de-AT" dirty="0"/>
              <a:t>Vibration</a:t>
            </a:r>
          </a:p>
          <a:p>
            <a:pPr>
              <a:lnSpc>
                <a:spcPct val="300000"/>
              </a:lnSpc>
            </a:pPr>
            <a:r>
              <a:rPr lang="de-AT" dirty="0"/>
              <a:t>Feedback durch ein haptisches Steuerungselement</a:t>
            </a:r>
          </a:p>
        </p:txBody>
      </p:sp>
      <p:pic>
        <p:nvPicPr>
          <p:cNvPr id="13" name="Graphic 12" descr="Raised Hand">
            <a:extLst>
              <a:ext uri="{FF2B5EF4-FFF2-40B4-BE49-F238E27FC236}">
                <a16:creationId xmlns:a16="http://schemas.microsoft.com/office/drawing/2014/main" id="{D2FB469F-CABE-4169-BB06-5E384D0942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94463" y="4967601"/>
            <a:ext cx="924552" cy="924552"/>
          </a:xfrm>
          <a:prstGeom prst="rect">
            <a:avLst/>
          </a:prstGeom>
        </p:spPr>
      </p:pic>
    </p:spTree>
    <p:extLst>
      <p:ext uri="{BB962C8B-B14F-4D97-AF65-F5344CB8AC3E}">
        <p14:creationId xmlns:p14="http://schemas.microsoft.com/office/powerpoint/2010/main" val="130718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AT" sz="3200" dirty="0"/>
              <a:t>Visuelle Ausgabe</a:t>
            </a:r>
          </a:p>
        </p:txBody>
      </p:sp>
      <p:sp>
        <p:nvSpPr>
          <p:cNvPr id="5" name="Slide Number Placeholder 4"/>
          <p:cNvSpPr>
            <a:spLocks noGrp="1"/>
          </p:cNvSpPr>
          <p:nvPr>
            <p:ph type="sldNum" sz="quarter" idx="12"/>
          </p:nvPr>
        </p:nvSpPr>
        <p:spPr/>
        <p:txBody>
          <a:bodyPr/>
          <a:lstStyle/>
          <a:p>
            <a:fld id="{0D06EF73-9DB8-4763-865F-2F88181A4732}" type="slidenum">
              <a:rPr lang="de-AT" sz="2000" smtClean="0"/>
              <a:t>14</a:t>
            </a:fld>
            <a:endParaRPr lang="de-AT" sz="2000" dirty="0"/>
          </a:p>
        </p:txBody>
      </p:sp>
      <p:sp>
        <p:nvSpPr>
          <p:cNvPr id="6" name="Content Placeholder 5"/>
          <p:cNvSpPr>
            <a:spLocks noGrp="1"/>
          </p:cNvSpPr>
          <p:nvPr>
            <p:ph sz="half" idx="1"/>
          </p:nvPr>
        </p:nvSpPr>
        <p:spPr>
          <a:xfrm>
            <a:off x="1341119" y="2005781"/>
            <a:ext cx="8670057" cy="4156480"/>
          </a:xfrm>
        </p:spPr>
        <p:txBody>
          <a:bodyPr/>
          <a:lstStyle/>
          <a:p>
            <a:pPr>
              <a:lnSpc>
                <a:spcPct val="300000"/>
              </a:lnSpc>
            </a:pPr>
            <a:r>
              <a:rPr lang="de-AT" dirty="0"/>
              <a:t>Selber oder separater Bildschirm</a:t>
            </a:r>
          </a:p>
          <a:p>
            <a:pPr>
              <a:lnSpc>
                <a:spcPct val="300000"/>
              </a:lnSpc>
            </a:pPr>
            <a:r>
              <a:rPr lang="de-AT" dirty="0"/>
              <a:t>Farbunterscheidung</a:t>
            </a:r>
          </a:p>
          <a:p>
            <a:pPr>
              <a:lnSpc>
                <a:spcPct val="300000"/>
              </a:lnSpc>
            </a:pPr>
            <a:r>
              <a:rPr lang="de-AT" dirty="0"/>
              <a:t>Text, Symbole, Bilder, Animationen etc.</a:t>
            </a:r>
          </a:p>
        </p:txBody>
      </p:sp>
      <p:pic>
        <p:nvPicPr>
          <p:cNvPr id="15" name="Graphic 14" descr="Monitor">
            <a:extLst>
              <a:ext uri="{FF2B5EF4-FFF2-40B4-BE49-F238E27FC236}">
                <a16:creationId xmlns:a16="http://schemas.microsoft.com/office/drawing/2014/main" id="{F5186CEE-342C-4053-B45C-9C65F31922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48743" y="4967601"/>
            <a:ext cx="992360" cy="992360"/>
          </a:xfrm>
          <a:prstGeom prst="rect">
            <a:avLst/>
          </a:prstGeom>
        </p:spPr>
      </p:pic>
    </p:spTree>
    <p:extLst>
      <p:ext uri="{BB962C8B-B14F-4D97-AF65-F5344CB8AC3E}">
        <p14:creationId xmlns:p14="http://schemas.microsoft.com/office/powerpoint/2010/main" val="141518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1233424"/>
          </a:xfrm>
        </p:spPr>
        <p:txBody>
          <a:bodyPr/>
          <a:lstStyle/>
          <a:p>
            <a:r>
              <a:rPr lang="de-AT" dirty="0"/>
              <a:t>Gegenüberstellung der Methoden</a:t>
            </a:r>
          </a:p>
        </p:txBody>
      </p:sp>
      <p:sp>
        <p:nvSpPr>
          <p:cNvPr id="5" name="Slide Number Placeholder 4"/>
          <p:cNvSpPr>
            <a:spLocks noGrp="1"/>
          </p:cNvSpPr>
          <p:nvPr>
            <p:ph type="sldNum" sz="quarter" idx="12"/>
          </p:nvPr>
        </p:nvSpPr>
        <p:spPr>
          <a:xfrm>
            <a:off x="10210800" y="6601968"/>
            <a:ext cx="640080" cy="237744"/>
          </a:xfrm>
        </p:spPr>
        <p:txBody>
          <a:bodyPr/>
          <a:lstStyle/>
          <a:p>
            <a:fld id="{0D06EF73-9DB8-4763-865F-2F88181A4732}" type="slidenum">
              <a:rPr lang="de-AT" sz="2000" smtClean="0"/>
              <a:t>15</a:t>
            </a:fld>
            <a:endParaRPr lang="de-AT" sz="2000" dirty="0"/>
          </a:p>
        </p:txBody>
      </p:sp>
      <p:graphicFrame>
        <p:nvGraphicFramePr>
          <p:cNvPr id="3" name="Content Placeholder 2">
            <a:extLst>
              <a:ext uri="{FF2B5EF4-FFF2-40B4-BE49-F238E27FC236}">
                <a16:creationId xmlns:a16="http://schemas.microsoft.com/office/drawing/2014/main" id="{B6E2C120-223A-4440-A90C-012B268E6414}"/>
              </a:ext>
            </a:extLst>
          </p:cNvPr>
          <p:cNvGraphicFramePr>
            <a:graphicFrameLocks noGrp="1"/>
          </p:cNvGraphicFramePr>
          <p:nvPr>
            <p:ph sz="half" idx="1"/>
            <p:extLst>
              <p:ext uri="{D42A27DB-BD31-4B8C-83A1-F6EECF244321}">
                <p14:modId xmlns:p14="http://schemas.microsoft.com/office/powerpoint/2010/main" val="3637605030"/>
              </p:ext>
            </p:extLst>
          </p:nvPr>
        </p:nvGraphicFramePr>
        <p:xfrm>
          <a:off x="1171575" y="2179321"/>
          <a:ext cx="9884224" cy="3207385"/>
        </p:xfrm>
        <a:graphic>
          <a:graphicData uri="http://schemas.openxmlformats.org/drawingml/2006/table">
            <a:tbl>
              <a:tblPr firstRow="1" bandRow="1">
                <a:tableStyleId>{2D5ABB26-0587-4C30-8999-92F81FD0307C}</a:tableStyleId>
              </a:tblPr>
              <a:tblGrid>
                <a:gridCol w="1238250">
                  <a:extLst>
                    <a:ext uri="{9D8B030D-6E8A-4147-A177-3AD203B41FA5}">
                      <a16:colId xmlns:a16="http://schemas.microsoft.com/office/drawing/2014/main" val="1873770521"/>
                    </a:ext>
                  </a:extLst>
                </a:gridCol>
                <a:gridCol w="1514475">
                  <a:extLst>
                    <a:ext uri="{9D8B030D-6E8A-4147-A177-3AD203B41FA5}">
                      <a16:colId xmlns:a16="http://schemas.microsoft.com/office/drawing/2014/main" val="316668085"/>
                    </a:ext>
                  </a:extLst>
                </a:gridCol>
                <a:gridCol w="1381125">
                  <a:extLst>
                    <a:ext uri="{9D8B030D-6E8A-4147-A177-3AD203B41FA5}">
                      <a16:colId xmlns:a16="http://schemas.microsoft.com/office/drawing/2014/main" val="1178061202"/>
                    </a:ext>
                  </a:extLst>
                </a:gridCol>
                <a:gridCol w="1514278">
                  <a:extLst>
                    <a:ext uri="{9D8B030D-6E8A-4147-A177-3AD203B41FA5}">
                      <a16:colId xmlns:a16="http://schemas.microsoft.com/office/drawing/2014/main" val="3687126736"/>
                    </a:ext>
                  </a:extLst>
                </a:gridCol>
                <a:gridCol w="1324172">
                  <a:extLst>
                    <a:ext uri="{9D8B030D-6E8A-4147-A177-3AD203B41FA5}">
                      <a16:colId xmlns:a16="http://schemas.microsoft.com/office/drawing/2014/main" val="408896097"/>
                    </a:ext>
                  </a:extLst>
                </a:gridCol>
                <a:gridCol w="1419225">
                  <a:extLst>
                    <a:ext uri="{9D8B030D-6E8A-4147-A177-3AD203B41FA5}">
                      <a16:colId xmlns:a16="http://schemas.microsoft.com/office/drawing/2014/main" val="3904188104"/>
                    </a:ext>
                  </a:extLst>
                </a:gridCol>
                <a:gridCol w="1492699">
                  <a:extLst>
                    <a:ext uri="{9D8B030D-6E8A-4147-A177-3AD203B41FA5}">
                      <a16:colId xmlns:a16="http://schemas.microsoft.com/office/drawing/2014/main" val="1418189837"/>
                    </a:ext>
                  </a:extLst>
                </a:gridCol>
              </a:tblGrid>
              <a:tr h="370840">
                <a:tc>
                  <a:txBody>
                    <a:bodyPr/>
                    <a:lstStyle/>
                    <a:p>
                      <a:pPr algn="ctr" fontAlgn="ctr"/>
                      <a:endParaRPr lang="de-AT" sz="1200" b="1" i="0" u="none" strike="noStrike" dirty="0">
                        <a:solidFill>
                          <a:schemeClr val="tx1"/>
                        </a:solidFill>
                        <a:effectLst/>
                        <a:latin typeface="Calibri" panose="020F0502020204030204" pitchFamily="34" charset="0"/>
                      </a:endParaRPr>
                    </a:p>
                  </a:txBody>
                  <a:tcPr marL="9525" marR="9525" marT="952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AT" sz="1300" b="1" i="0" u="none" strike="noStrike" dirty="0">
                          <a:solidFill>
                            <a:schemeClr val="tx1"/>
                          </a:solidFill>
                          <a:effectLst/>
                          <a:latin typeface="Calibri" panose="020F0502020204030204" pitchFamily="34" charset="0"/>
                        </a:rPr>
                        <a:t>Kosten</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AT" sz="1300" b="1" i="0" u="none" strike="noStrike" dirty="0">
                          <a:solidFill>
                            <a:schemeClr val="tx1"/>
                          </a:solidFill>
                          <a:effectLst/>
                          <a:latin typeface="Calibri" panose="020F0502020204030204" pitchFamily="34" charset="0"/>
                        </a:rPr>
                        <a:t>Räumlichkeiten</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AT" sz="1200" b="1" i="0" u="none" strike="noStrike" dirty="0">
                          <a:solidFill>
                            <a:schemeClr val="tx1"/>
                          </a:solidFill>
                          <a:effectLst/>
                          <a:latin typeface="Calibri" panose="020F0502020204030204" pitchFamily="34" charset="0"/>
                        </a:rPr>
                        <a:t>Dauer</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AT" sz="1300" b="1" i="0" u="none" strike="noStrike" dirty="0">
                          <a:solidFill>
                            <a:schemeClr val="tx1"/>
                          </a:solidFill>
                          <a:effectLst/>
                          <a:latin typeface="Calibri" panose="020F0502020204030204" pitchFamily="34" charset="0"/>
                        </a:rPr>
                        <a:t>Gewicht</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AT" sz="1300" b="1" i="0" u="none" strike="noStrike" dirty="0">
                          <a:solidFill>
                            <a:schemeClr val="tx1"/>
                          </a:solidFill>
                          <a:effectLst/>
                          <a:latin typeface="Calibri" panose="020F0502020204030204" pitchFamily="34" charset="0"/>
                        </a:rPr>
                        <a:t>Wartung Reinigung</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AT" sz="1300" b="1" i="0" u="none" strike="noStrike" dirty="0">
                          <a:solidFill>
                            <a:schemeClr val="tx1"/>
                          </a:solidFill>
                          <a:effectLst/>
                          <a:latin typeface="Calibri" panose="020F0502020204030204" pitchFamily="34" charset="0"/>
                        </a:rPr>
                        <a:t>Grundvoraussetzung</a:t>
                      </a:r>
                    </a:p>
                  </a:txBody>
                  <a:tcPr marL="9525" marR="9525" marT="95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4755617"/>
                  </a:ext>
                </a:extLst>
              </a:tr>
              <a:tr h="370840">
                <a:tc>
                  <a:txBody>
                    <a:bodyPr/>
                    <a:lstStyle/>
                    <a:p>
                      <a:pPr algn="ctr" fontAlgn="ctr"/>
                      <a:r>
                        <a:rPr lang="de-AT" sz="1200" b="1" i="0" u="none" strike="noStrike" dirty="0">
                          <a:solidFill>
                            <a:schemeClr val="tx1"/>
                          </a:solidFill>
                          <a:effectLst/>
                          <a:latin typeface="Calibri" panose="020F0502020204030204" pitchFamily="34" charset="0"/>
                        </a:rPr>
                        <a:t>Sprachsteuerung</a:t>
                      </a:r>
                    </a:p>
                  </a:txBody>
                  <a:tcPr marL="9525" marR="9525" marT="952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AT" sz="1200" b="0" i="0" u="none" strike="noStrike" dirty="0">
                          <a:solidFill>
                            <a:schemeClr val="tx1"/>
                          </a:solidFill>
                          <a:effectLst/>
                          <a:latin typeface="Calibri" panose="020F0502020204030204" pitchFamily="34" charset="0"/>
                        </a:rPr>
                        <a:t>je nach Anwendungsfall</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AT" sz="1200" b="0" i="0" u="none" strike="noStrike" dirty="0">
                          <a:solidFill>
                            <a:schemeClr val="tx1"/>
                          </a:solidFill>
                          <a:effectLst/>
                          <a:latin typeface="Calibri" panose="020F0502020204030204" pitchFamily="34" charset="0"/>
                        </a:rPr>
                        <a:t>keine Einschränkung</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AT" sz="1200" b="0" i="0" u="none" strike="noStrike" dirty="0">
                          <a:solidFill>
                            <a:schemeClr val="tx1"/>
                          </a:solidFill>
                          <a:effectLst/>
                          <a:latin typeface="Calibri" panose="020F0502020204030204" pitchFamily="34" charset="0"/>
                        </a:rPr>
                        <a:t>keine Einschränkung</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AT" sz="1200" b="0" i="0" u="none" strike="noStrike" dirty="0">
                          <a:solidFill>
                            <a:schemeClr val="tx1"/>
                          </a:solidFill>
                          <a:effectLst/>
                          <a:latin typeface="Calibri" panose="020F0502020204030204" pitchFamily="34" charset="0"/>
                        </a:rPr>
                        <a:t>kein zusätzliches Gewicht</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de-AT" sz="1200" b="0" i="0" u="none" strike="noStrike" dirty="0">
                          <a:solidFill>
                            <a:schemeClr val="tx1"/>
                          </a:solidFill>
                          <a:effectLst/>
                          <a:latin typeface="Calibri" panose="020F0502020204030204" pitchFamily="34" charset="0"/>
                        </a:rPr>
                        <a:t>Wartung, wenn sich die Stimme verändert</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de-AT" sz="1200" b="0" i="0" u="none" strike="noStrike" dirty="0">
                          <a:solidFill>
                            <a:schemeClr val="tx1"/>
                          </a:solidFill>
                          <a:effectLst/>
                          <a:latin typeface="Calibri" panose="020F0502020204030204" pitchFamily="34" charset="0"/>
                        </a:rPr>
                        <a:t>klare Sprache</a:t>
                      </a:r>
                    </a:p>
                  </a:txBody>
                  <a:tcPr marL="9525" marR="9525" marT="95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05893"/>
                  </a:ext>
                </a:extLst>
              </a:tr>
              <a:tr h="370840">
                <a:tc>
                  <a:txBody>
                    <a:bodyPr/>
                    <a:lstStyle/>
                    <a:p>
                      <a:pPr algn="ctr" fontAlgn="ctr"/>
                      <a:r>
                        <a:rPr lang="de-AT" sz="1200" b="1" i="0" u="none" strike="noStrike" dirty="0">
                          <a:solidFill>
                            <a:schemeClr val="tx1"/>
                          </a:solidFill>
                          <a:effectLst/>
                          <a:latin typeface="Calibri" panose="020F0502020204030204" pitchFamily="34" charset="0"/>
                        </a:rPr>
                        <a:t>Augensteuerung</a:t>
                      </a:r>
                    </a:p>
                  </a:txBody>
                  <a:tcPr marL="9525" marR="9525" marT="952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AT" sz="1200" b="0" i="0" u="none" strike="noStrike" dirty="0">
                          <a:solidFill>
                            <a:schemeClr val="tx1"/>
                          </a:solidFill>
                          <a:effectLst/>
                          <a:latin typeface="Calibri" panose="020F0502020204030204" pitchFamily="34" charset="0"/>
                        </a:rPr>
                        <a:t>100 - 13.500€</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de-AT" sz="1200" b="0" i="0" u="none" strike="noStrike" dirty="0">
                          <a:solidFill>
                            <a:schemeClr val="tx1"/>
                          </a:solidFill>
                          <a:effectLst/>
                          <a:latin typeface="Calibri" panose="020F0502020204030204" pitchFamily="34" charset="0"/>
                        </a:rPr>
                        <a:t>drinnen</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AFB2"/>
                    </a:solidFill>
                  </a:tcPr>
                </a:tc>
                <a:tc>
                  <a:txBody>
                    <a:bodyPr/>
                    <a:lstStyle/>
                    <a:p>
                      <a:pPr algn="ctr" fontAlgn="ctr"/>
                      <a:r>
                        <a:rPr lang="de-AT" sz="1200" b="0" i="0" u="none" strike="noStrike" dirty="0">
                          <a:solidFill>
                            <a:schemeClr val="tx1"/>
                          </a:solidFill>
                          <a:effectLst/>
                          <a:latin typeface="Calibri" panose="020F0502020204030204" pitchFamily="34" charset="0"/>
                        </a:rPr>
                        <a:t>beschränkt</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AT" sz="1200" b="0" i="0" u="none" strike="noStrike" dirty="0">
                          <a:solidFill>
                            <a:schemeClr val="tx1"/>
                          </a:solidFill>
                          <a:effectLst/>
                          <a:latin typeface="Calibri" panose="020F0502020204030204" pitchFamily="34" charset="0"/>
                        </a:rPr>
                        <a:t>312 g bis 8.9 kg</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de-AT" sz="1200" b="0" i="0" u="none" strike="noStrike" dirty="0">
                          <a:solidFill>
                            <a:schemeClr val="tx1"/>
                          </a:solidFill>
                          <a:effectLst/>
                          <a:latin typeface="Calibri" panose="020F0502020204030204" pitchFamily="34" charset="0"/>
                        </a:rPr>
                        <a:t>nein</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AT" sz="1200" b="0" i="0" u="none" strike="noStrike">
                          <a:solidFill>
                            <a:schemeClr val="tx1"/>
                          </a:solidFill>
                          <a:effectLst/>
                          <a:latin typeface="Calibri" panose="020F0502020204030204" pitchFamily="34" charset="0"/>
                        </a:rPr>
                        <a:t>kontrollierte Augenbewegungen</a:t>
                      </a:r>
                    </a:p>
                  </a:txBody>
                  <a:tcPr marL="9525" marR="9525" marT="95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97610526"/>
                  </a:ext>
                </a:extLst>
              </a:tr>
              <a:tr h="370840">
                <a:tc>
                  <a:txBody>
                    <a:bodyPr/>
                    <a:lstStyle/>
                    <a:p>
                      <a:pPr algn="ctr" fontAlgn="ctr"/>
                      <a:r>
                        <a:rPr lang="de-AT" sz="1200" b="1" i="0" u="none" strike="noStrike" dirty="0">
                          <a:solidFill>
                            <a:schemeClr val="tx1"/>
                          </a:solidFill>
                          <a:effectLst/>
                          <a:latin typeface="Calibri" panose="020F0502020204030204" pitchFamily="34" charset="0"/>
                        </a:rPr>
                        <a:t>Gestensteuerung</a:t>
                      </a:r>
                    </a:p>
                  </a:txBody>
                  <a:tcPr marL="9525" marR="9525" marT="952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AT" sz="1200" b="0" i="0" u="none" strike="noStrike" dirty="0">
                          <a:solidFill>
                            <a:schemeClr val="tx1"/>
                          </a:solidFill>
                          <a:effectLst/>
                          <a:latin typeface="Calibri" panose="020F0502020204030204" pitchFamily="34" charset="0"/>
                        </a:rPr>
                        <a:t>400 - 2000€</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AT" sz="1200" b="0" i="0" u="none" strike="noStrike" dirty="0">
                          <a:solidFill>
                            <a:schemeClr val="tx1"/>
                          </a:solidFill>
                          <a:effectLst/>
                          <a:latin typeface="Calibri" panose="020F0502020204030204" pitchFamily="34" charset="0"/>
                        </a:rPr>
                        <a:t>keine Einschränkung</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AT" sz="1200" b="0" i="0" u="none" strike="noStrike" dirty="0">
                          <a:solidFill>
                            <a:schemeClr val="tx1"/>
                          </a:solidFill>
                          <a:effectLst/>
                          <a:latin typeface="Calibri" panose="020F0502020204030204" pitchFamily="34" charset="0"/>
                        </a:rPr>
                        <a:t>keine Einschränkung</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AT" sz="1200" b="0" i="0" u="none" strike="noStrike" dirty="0">
                          <a:solidFill>
                            <a:schemeClr val="tx1"/>
                          </a:solidFill>
                          <a:effectLst/>
                          <a:latin typeface="Calibri" panose="020F0502020204030204" pitchFamily="34" charset="0"/>
                        </a:rPr>
                        <a:t>gering (Gewicht des Joysticks)</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AT" sz="1200" b="0" i="0" u="none" strike="noStrike" dirty="0">
                          <a:solidFill>
                            <a:schemeClr val="tx1"/>
                          </a:solidFill>
                          <a:effectLst/>
                          <a:latin typeface="Calibri" panose="020F0502020204030204" pitchFamily="34" charset="0"/>
                        </a:rPr>
                        <a:t>Reinigung bei Mundsteuerung</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AFB2"/>
                    </a:solidFill>
                  </a:tcPr>
                </a:tc>
                <a:tc>
                  <a:txBody>
                    <a:bodyPr/>
                    <a:lstStyle/>
                    <a:p>
                      <a:pPr algn="ctr" fontAlgn="ctr"/>
                      <a:r>
                        <a:rPr lang="de-AT" sz="1200" b="0" i="0" u="none" strike="noStrike">
                          <a:solidFill>
                            <a:schemeClr val="tx1"/>
                          </a:solidFill>
                          <a:effectLst/>
                          <a:latin typeface="Calibri" panose="020F0502020204030204" pitchFamily="34" charset="0"/>
                        </a:rPr>
                        <a:t>kontrollierte Bewegungen der ausgewählten Körperteile</a:t>
                      </a:r>
                    </a:p>
                  </a:txBody>
                  <a:tcPr marL="9525" marR="9525" marT="95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034108"/>
                  </a:ext>
                </a:extLst>
              </a:tr>
              <a:tr h="370840">
                <a:tc>
                  <a:txBody>
                    <a:bodyPr/>
                    <a:lstStyle/>
                    <a:p>
                      <a:pPr algn="ctr" fontAlgn="ctr"/>
                      <a:r>
                        <a:rPr lang="de-AT" sz="1200" b="1" i="0" u="none" strike="noStrike" dirty="0">
                          <a:solidFill>
                            <a:schemeClr val="tx1"/>
                          </a:solidFill>
                          <a:effectLst/>
                          <a:latin typeface="Calibri" panose="020F0502020204030204" pitchFamily="34" charset="0"/>
                        </a:rPr>
                        <a:t>Muskelsteuerung</a:t>
                      </a:r>
                    </a:p>
                  </a:txBody>
                  <a:tcPr marL="9525" marR="9525" marT="952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AT" sz="1200" b="0" i="0" u="none" strike="noStrike" dirty="0">
                          <a:solidFill>
                            <a:schemeClr val="tx1"/>
                          </a:solidFill>
                          <a:effectLst/>
                          <a:latin typeface="Calibri" panose="020F0502020204030204" pitchFamily="34" charset="0"/>
                        </a:rPr>
                        <a:t>250 €</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de-AT" sz="1200" b="0" i="0" u="none" strike="noStrike">
                          <a:solidFill>
                            <a:schemeClr val="tx1"/>
                          </a:solidFill>
                          <a:effectLst/>
                          <a:latin typeface="Calibri" panose="020F0502020204030204" pitchFamily="34" charset="0"/>
                        </a:rPr>
                        <a:t>Myo-Armband keine Einschränkung</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AT" sz="1200" b="0" i="0" u="none" strike="noStrike" dirty="0">
                          <a:solidFill>
                            <a:schemeClr val="tx1"/>
                          </a:solidFill>
                          <a:effectLst/>
                          <a:latin typeface="Calibri" panose="020F0502020204030204" pitchFamily="34" charset="0"/>
                        </a:rPr>
                        <a:t>beschränkt</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AFB2"/>
                    </a:solidFill>
                  </a:tcPr>
                </a:tc>
                <a:tc>
                  <a:txBody>
                    <a:bodyPr/>
                    <a:lstStyle/>
                    <a:p>
                      <a:pPr algn="ctr" fontAlgn="ctr"/>
                      <a:r>
                        <a:rPr lang="de-AT" sz="1200" b="0" i="0" u="none" strike="noStrike">
                          <a:solidFill>
                            <a:schemeClr val="tx1"/>
                          </a:solidFill>
                          <a:effectLst/>
                          <a:latin typeface="Calibri" panose="020F0502020204030204" pitchFamily="34" charset="0"/>
                        </a:rPr>
                        <a:t>Myo-Armband: 254g</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AT" sz="1200" b="0" i="0" u="none" strike="noStrike" dirty="0">
                          <a:solidFill>
                            <a:schemeClr val="tx1"/>
                          </a:solidFill>
                          <a:effectLst/>
                          <a:latin typeface="Calibri" panose="020F0502020204030204" pitchFamily="34" charset="0"/>
                        </a:rPr>
                        <a:t>nein</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AT" sz="1200" b="0" i="0" u="none" strike="noStrike">
                          <a:solidFill>
                            <a:schemeClr val="tx1"/>
                          </a:solidFill>
                          <a:effectLst/>
                          <a:latin typeface="Calibri" panose="020F0502020204030204" pitchFamily="34" charset="0"/>
                        </a:rPr>
                        <a:t>Kontrolle über Muskelan- und entspannungen</a:t>
                      </a:r>
                    </a:p>
                  </a:txBody>
                  <a:tcPr marL="9525" marR="9525" marT="95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9702500"/>
                  </a:ext>
                </a:extLst>
              </a:tr>
              <a:tr h="370840">
                <a:tc>
                  <a:txBody>
                    <a:bodyPr/>
                    <a:lstStyle/>
                    <a:p>
                      <a:pPr algn="ctr" fontAlgn="ctr"/>
                      <a:r>
                        <a:rPr lang="de-AT" sz="1200" b="1" i="0" u="none" strike="noStrike" dirty="0">
                          <a:solidFill>
                            <a:schemeClr val="tx1"/>
                          </a:solidFill>
                          <a:effectLst/>
                          <a:latin typeface="Calibri" panose="020F0502020204030204" pitchFamily="34" charset="0"/>
                        </a:rPr>
                        <a:t>Steuerung durch Gehirnaktivität</a:t>
                      </a:r>
                    </a:p>
                  </a:txBody>
                  <a:tcPr marL="9525" marR="9525" marT="952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AT" sz="1200" b="0" i="0" u="none" strike="noStrike" dirty="0">
                          <a:solidFill>
                            <a:schemeClr val="tx1"/>
                          </a:solidFill>
                          <a:effectLst/>
                          <a:latin typeface="Calibri" panose="020F0502020204030204" pitchFamily="34" charset="0"/>
                        </a:rPr>
                        <a:t>720 €</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AT" sz="1200" b="0" i="0" u="none" strike="noStrike" dirty="0">
                          <a:solidFill>
                            <a:schemeClr val="tx1"/>
                          </a:solidFill>
                          <a:effectLst/>
                          <a:latin typeface="Calibri" panose="020F0502020204030204" pitchFamily="34" charset="0"/>
                        </a:rPr>
                        <a:t>EPOC+ keine Einschränkung</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AT" sz="1200" b="0" i="0" u="none" strike="noStrike" dirty="0">
                          <a:solidFill>
                            <a:schemeClr val="tx1"/>
                          </a:solidFill>
                          <a:effectLst/>
                          <a:latin typeface="Calibri" panose="020F0502020204030204" pitchFamily="34" charset="0"/>
                        </a:rPr>
                        <a:t>beschränkt</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de-AT" sz="1200" b="0" i="0" u="none" strike="noStrike" dirty="0">
                          <a:solidFill>
                            <a:schemeClr val="tx1"/>
                          </a:solidFill>
                          <a:effectLst/>
                          <a:latin typeface="Calibri" panose="020F0502020204030204" pitchFamily="34" charset="0"/>
                        </a:rPr>
                        <a:t>EPOC+: 540g</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AT" sz="1200" b="0" i="0" u="none" strike="noStrike" dirty="0">
                          <a:solidFill>
                            <a:schemeClr val="tx1"/>
                          </a:solidFill>
                          <a:effectLst/>
                          <a:latin typeface="Calibri" panose="020F0502020204030204" pitchFamily="34" charset="0"/>
                        </a:rPr>
                        <a:t>nein</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de-AT" sz="1200" b="0" i="0" u="none" strike="noStrike" dirty="0">
                          <a:solidFill>
                            <a:schemeClr val="tx1"/>
                          </a:solidFill>
                          <a:effectLst/>
                          <a:latin typeface="Calibri" panose="020F0502020204030204" pitchFamily="34" charset="0"/>
                        </a:rPr>
                        <a:t>Selbstständige Aktivierung der Gehirnsignale</a:t>
                      </a:r>
                    </a:p>
                  </a:txBody>
                  <a:tcPr marL="9525" marR="9525" marT="952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AAFB2"/>
                    </a:solidFill>
                  </a:tcPr>
                </a:tc>
                <a:extLst>
                  <a:ext uri="{0D108BD9-81ED-4DB2-BD59-A6C34878D82A}">
                    <a16:rowId xmlns:a16="http://schemas.microsoft.com/office/drawing/2014/main" val="3324372583"/>
                  </a:ext>
                </a:extLst>
              </a:tr>
            </a:tbl>
          </a:graphicData>
        </a:graphic>
      </p:graphicFrame>
      <p:cxnSp>
        <p:nvCxnSpPr>
          <p:cNvPr id="7" name="Straight Connector 6">
            <a:extLst>
              <a:ext uri="{FF2B5EF4-FFF2-40B4-BE49-F238E27FC236}">
                <a16:creationId xmlns:a16="http://schemas.microsoft.com/office/drawing/2014/main" id="{483CABCA-F1B7-4192-AA2C-A9391F19268E}"/>
              </a:ext>
            </a:extLst>
          </p:cNvPr>
          <p:cNvCxnSpPr>
            <a:cxnSpLocks/>
          </p:cNvCxnSpPr>
          <p:nvPr/>
        </p:nvCxnSpPr>
        <p:spPr>
          <a:xfrm>
            <a:off x="1171575" y="1901952"/>
            <a:ext cx="988422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71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Fazit</a:t>
            </a:r>
          </a:p>
        </p:txBody>
      </p:sp>
      <p:sp>
        <p:nvSpPr>
          <p:cNvPr id="5" name="Slide Number Placeholder 4"/>
          <p:cNvSpPr>
            <a:spLocks noGrp="1"/>
          </p:cNvSpPr>
          <p:nvPr>
            <p:ph type="sldNum" sz="quarter" idx="12"/>
          </p:nvPr>
        </p:nvSpPr>
        <p:spPr/>
        <p:txBody>
          <a:bodyPr/>
          <a:lstStyle/>
          <a:p>
            <a:fld id="{0D06EF73-9DB8-4763-865F-2F88181A4732}" type="slidenum">
              <a:rPr lang="de-AT" sz="2000" smtClean="0"/>
              <a:t>16</a:t>
            </a:fld>
            <a:endParaRPr lang="de-AT" sz="2000" dirty="0"/>
          </a:p>
        </p:txBody>
      </p:sp>
      <p:sp>
        <p:nvSpPr>
          <p:cNvPr id="6" name="Content Placeholder 5"/>
          <p:cNvSpPr>
            <a:spLocks noGrp="1"/>
          </p:cNvSpPr>
          <p:nvPr>
            <p:ph sz="half" idx="1"/>
          </p:nvPr>
        </p:nvSpPr>
        <p:spPr>
          <a:xfrm>
            <a:off x="1341119" y="2113778"/>
            <a:ext cx="8653475" cy="3823131"/>
          </a:xfrm>
        </p:spPr>
        <p:txBody>
          <a:bodyPr>
            <a:normAutofit lnSpcReduction="10000"/>
          </a:bodyPr>
          <a:lstStyle/>
          <a:p>
            <a:pPr>
              <a:lnSpc>
                <a:spcPct val="250000"/>
              </a:lnSpc>
            </a:pPr>
            <a:r>
              <a:rPr lang="de-AT" dirty="0"/>
              <a:t>Größere Bedeutung</a:t>
            </a:r>
          </a:p>
          <a:p>
            <a:pPr>
              <a:lnSpc>
                <a:spcPct val="250000"/>
              </a:lnSpc>
            </a:pPr>
            <a:r>
              <a:rPr lang="de-AT" dirty="0"/>
              <a:t>Spracheingabesysteme (Amazon Echo)</a:t>
            </a:r>
          </a:p>
          <a:p>
            <a:pPr>
              <a:lnSpc>
                <a:spcPct val="250000"/>
              </a:lnSpc>
            </a:pPr>
            <a:r>
              <a:rPr lang="de-AT" dirty="0"/>
              <a:t>Verbesserungspotential</a:t>
            </a:r>
          </a:p>
          <a:p>
            <a:pPr>
              <a:lnSpc>
                <a:spcPct val="250000"/>
              </a:lnSpc>
            </a:pPr>
            <a:r>
              <a:rPr lang="de-AT" dirty="0"/>
              <a:t>Akzeptanz und Datensicherheit</a:t>
            </a:r>
          </a:p>
        </p:txBody>
      </p:sp>
      <p:cxnSp>
        <p:nvCxnSpPr>
          <p:cNvPr id="12" name="Straight Connector 11">
            <a:extLst>
              <a:ext uri="{FF2B5EF4-FFF2-40B4-BE49-F238E27FC236}">
                <a16:creationId xmlns:a16="http://schemas.microsoft.com/office/drawing/2014/main" id="{AFBE133C-8808-439C-A058-F66D08F96F7E}"/>
              </a:ext>
            </a:extLst>
          </p:cNvPr>
          <p:cNvCxnSpPr>
            <a:cxnSpLocks/>
          </p:cNvCxnSpPr>
          <p:nvPr/>
        </p:nvCxnSpPr>
        <p:spPr>
          <a:xfrm>
            <a:off x="1171575" y="1901952"/>
            <a:ext cx="9884221"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Graphic 12" descr="Checklist">
            <a:extLst>
              <a:ext uri="{FF2B5EF4-FFF2-40B4-BE49-F238E27FC236}">
                <a16:creationId xmlns:a16="http://schemas.microsoft.com/office/drawing/2014/main" id="{6CA24A80-DECF-4926-905F-973B8372F1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87723" y="4967601"/>
            <a:ext cx="914400" cy="914400"/>
          </a:xfrm>
          <a:prstGeom prst="rect">
            <a:avLst/>
          </a:prstGeom>
        </p:spPr>
      </p:pic>
    </p:spTree>
    <p:extLst>
      <p:ext uri="{BB962C8B-B14F-4D97-AF65-F5344CB8AC3E}">
        <p14:creationId xmlns:p14="http://schemas.microsoft.com/office/powerpoint/2010/main" val="142362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811563"/>
            <a:ext cx="9601200" cy="1234875"/>
          </a:xfrm>
        </p:spPr>
        <p:txBody>
          <a:bodyPr/>
          <a:lstStyle/>
          <a:p>
            <a:r>
              <a:rPr lang="de-AT" dirty="0"/>
              <a:t>Fragen</a:t>
            </a:r>
          </a:p>
        </p:txBody>
      </p:sp>
    </p:spTree>
    <p:extLst>
      <p:ext uri="{BB962C8B-B14F-4D97-AF65-F5344CB8AC3E}">
        <p14:creationId xmlns:p14="http://schemas.microsoft.com/office/powerpoint/2010/main" val="2155155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2753802" cy="1233424"/>
          </a:xfrm>
        </p:spPr>
        <p:txBody>
          <a:bodyPr>
            <a:normAutofit/>
          </a:bodyPr>
          <a:lstStyle/>
          <a:p>
            <a:r>
              <a:rPr lang="de-AT" sz="3600" dirty="0"/>
              <a:t>Motivation</a:t>
            </a:r>
          </a:p>
        </p:txBody>
      </p:sp>
      <p:sp>
        <p:nvSpPr>
          <p:cNvPr id="3" name="Content Placeholder 2"/>
          <p:cNvSpPr>
            <a:spLocks noGrp="1"/>
          </p:cNvSpPr>
          <p:nvPr>
            <p:ph sz="half" idx="1"/>
          </p:nvPr>
        </p:nvSpPr>
        <p:spPr/>
        <p:txBody>
          <a:bodyPr/>
          <a:lstStyle/>
          <a:p>
            <a:endParaRPr lang="de-AT" dirty="0"/>
          </a:p>
          <a:p>
            <a:endParaRPr lang="de-AT" dirty="0"/>
          </a:p>
        </p:txBody>
      </p:sp>
      <p:sp>
        <p:nvSpPr>
          <p:cNvPr id="4" name="Slide Number Placeholder 3"/>
          <p:cNvSpPr>
            <a:spLocks noGrp="1"/>
          </p:cNvSpPr>
          <p:nvPr>
            <p:ph type="sldNum" sz="quarter" idx="12"/>
          </p:nvPr>
        </p:nvSpPr>
        <p:spPr>
          <a:xfrm>
            <a:off x="10210800" y="6601968"/>
            <a:ext cx="640080" cy="237744"/>
          </a:xfrm>
        </p:spPr>
        <p:txBody>
          <a:bodyPr/>
          <a:lstStyle/>
          <a:p>
            <a:fld id="{0D06EF73-9DB8-4763-865F-2F88181A4732}" type="slidenum">
              <a:rPr lang="de-AT" sz="2000" smtClean="0"/>
              <a:t>2</a:t>
            </a:fld>
            <a:endParaRPr lang="de-AT" sz="2000" dirty="0"/>
          </a:p>
        </p:txBody>
      </p:sp>
      <p:sp>
        <p:nvSpPr>
          <p:cNvPr id="5" name="Content Placeholder 2"/>
          <p:cNvSpPr>
            <a:spLocks noGrp="1"/>
          </p:cNvSpPr>
          <p:nvPr>
            <p:ph sz="half" idx="1"/>
          </p:nvPr>
        </p:nvSpPr>
        <p:spPr>
          <a:xfrm>
            <a:off x="1341119" y="1634524"/>
            <a:ext cx="8664763" cy="4532817"/>
          </a:xfrm>
        </p:spPr>
        <p:txBody>
          <a:bodyPr>
            <a:normAutofit/>
          </a:bodyPr>
          <a:lstStyle/>
          <a:p>
            <a:endParaRPr lang="de-AT" dirty="0"/>
          </a:p>
          <a:p>
            <a:pPr>
              <a:lnSpc>
                <a:spcPct val="200000"/>
              </a:lnSpc>
            </a:pPr>
            <a:r>
              <a:rPr lang="de-AT" dirty="0"/>
              <a:t>Interaktion findet meist über die Hände statt</a:t>
            </a:r>
          </a:p>
          <a:p>
            <a:pPr>
              <a:lnSpc>
                <a:spcPct val="200000"/>
              </a:lnSpc>
            </a:pPr>
            <a:r>
              <a:rPr lang="de-AT" dirty="0"/>
              <a:t>Situation in denen die Hände nicht eingesetzt werden können:</a:t>
            </a:r>
          </a:p>
          <a:p>
            <a:pPr lvl="1">
              <a:lnSpc>
                <a:spcPct val="150000"/>
              </a:lnSpc>
            </a:pPr>
            <a:r>
              <a:rPr lang="de-AT" dirty="0"/>
              <a:t>Menschen mit Beeinträchtigungen</a:t>
            </a:r>
          </a:p>
          <a:p>
            <a:pPr lvl="1">
              <a:lnSpc>
                <a:spcPct val="150000"/>
              </a:lnSpc>
            </a:pPr>
            <a:r>
              <a:rPr lang="de-AT" dirty="0"/>
              <a:t>Industrie</a:t>
            </a:r>
          </a:p>
          <a:p>
            <a:pPr lvl="1">
              <a:lnSpc>
                <a:spcPct val="150000"/>
              </a:lnSpc>
            </a:pPr>
            <a:r>
              <a:rPr lang="de-AT" dirty="0"/>
              <a:t>Alltägliche Situationen</a:t>
            </a:r>
          </a:p>
          <a:p>
            <a:endParaRPr lang="de-AT" dirty="0"/>
          </a:p>
          <a:p>
            <a:endParaRPr lang="de-AT" dirty="0"/>
          </a:p>
        </p:txBody>
      </p:sp>
      <p:pic>
        <p:nvPicPr>
          <p:cNvPr id="8" name="Graphic 7" descr="Lightbulb"/>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05883" y="5117428"/>
            <a:ext cx="1049913" cy="1049913"/>
          </a:xfrm>
          <a:prstGeom prst="rect">
            <a:avLst/>
          </a:prstGeom>
        </p:spPr>
      </p:pic>
      <p:cxnSp>
        <p:nvCxnSpPr>
          <p:cNvPr id="7" name="Straight Connector 6">
            <a:extLst>
              <a:ext uri="{FF2B5EF4-FFF2-40B4-BE49-F238E27FC236}">
                <a16:creationId xmlns:a16="http://schemas.microsoft.com/office/drawing/2014/main" id="{5988826E-5279-4402-BDE7-80C13322B766}"/>
              </a:ext>
            </a:extLst>
          </p:cNvPr>
          <p:cNvCxnSpPr>
            <a:cxnSpLocks/>
          </p:cNvCxnSpPr>
          <p:nvPr/>
        </p:nvCxnSpPr>
        <p:spPr>
          <a:xfrm>
            <a:off x="1171575" y="1901952"/>
            <a:ext cx="988422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7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AT" sz="3600" dirty="0"/>
              <a:t>Fragestellungen</a:t>
            </a:r>
          </a:p>
        </p:txBody>
      </p:sp>
      <p:sp>
        <p:nvSpPr>
          <p:cNvPr id="3" name="Content Placeholder 2"/>
          <p:cNvSpPr>
            <a:spLocks noGrp="1"/>
          </p:cNvSpPr>
          <p:nvPr>
            <p:ph sz="half" idx="1"/>
          </p:nvPr>
        </p:nvSpPr>
        <p:spPr>
          <a:xfrm>
            <a:off x="1341120" y="1901952"/>
            <a:ext cx="8009358" cy="4210318"/>
          </a:xfrm>
        </p:spPr>
        <p:txBody>
          <a:bodyPr>
            <a:normAutofit/>
          </a:bodyPr>
          <a:lstStyle/>
          <a:p>
            <a:endParaRPr lang="de-AT" dirty="0"/>
          </a:p>
          <a:p>
            <a:pPr>
              <a:lnSpc>
                <a:spcPct val="150000"/>
              </a:lnSpc>
            </a:pPr>
            <a:r>
              <a:rPr lang="de-AT" dirty="0"/>
              <a:t>Welche Eingabe- bzw. Ausgabemethoden gibt es bereits und wie funktionieren diese? </a:t>
            </a:r>
          </a:p>
          <a:p>
            <a:pPr marL="45720" indent="0">
              <a:lnSpc>
                <a:spcPct val="100000"/>
              </a:lnSpc>
              <a:buNone/>
            </a:pPr>
            <a:endParaRPr lang="de-AT" dirty="0"/>
          </a:p>
          <a:p>
            <a:pPr>
              <a:lnSpc>
                <a:spcPct val="150000"/>
              </a:lnSpc>
            </a:pPr>
            <a:r>
              <a:rPr lang="de-AT" dirty="0"/>
              <a:t>Welche fördernden und hemmenden Faktoren können identifiziert werden? </a:t>
            </a:r>
          </a:p>
          <a:p>
            <a:endParaRPr lang="de-AT" dirty="0"/>
          </a:p>
        </p:txBody>
      </p:sp>
      <p:sp>
        <p:nvSpPr>
          <p:cNvPr id="5" name="Slide Number Placeholder 4"/>
          <p:cNvSpPr>
            <a:spLocks noGrp="1"/>
          </p:cNvSpPr>
          <p:nvPr>
            <p:ph type="sldNum" sz="quarter" idx="12"/>
          </p:nvPr>
        </p:nvSpPr>
        <p:spPr/>
        <p:txBody>
          <a:bodyPr/>
          <a:lstStyle/>
          <a:p>
            <a:fld id="{0D06EF73-9DB8-4763-865F-2F88181A4732}" type="slidenum">
              <a:rPr lang="de-AT" sz="2000" smtClean="0"/>
              <a:t>3</a:t>
            </a:fld>
            <a:endParaRPr lang="de-AT" sz="2000" dirty="0"/>
          </a:p>
        </p:txBody>
      </p:sp>
      <p:pic>
        <p:nvPicPr>
          <p:cNvPr id="7" name="Graphic 6" descr="Head with Gears"/>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05709" y="5172501"/>
            <a:ext cx="939769" cy="939769"/>
          </a:xfrm>
          <a:prstGeom prst="rect">
            <a:avLst/>
          </a:prstGeom>
        </p:spPr>
      </p:pic>
      <p:cxnSp>
        <p:nvCxnSpPr>
          <p:cNvPr id="6" name="Straight Connector 5">
            <a:extLst>
              <a:ext uri="{FF2B5EF4-FFF2-40B4-BE49-F238E27FC236}">
                <a16:creationId xmlns:a16="http://schemas.microsoft.com/office/drawing/2014/main" id="{6F16FE6A-6AE1-4A44-8F1A-6ECE20FF2C2F}"/>
              </a:ext>
            </a:extLst>
          </p:cNvPr>
          <p:cNvCxnSpPr>
            <a:cxnSpLocks/>
          </p:cNvCxnSpPr>
          <p:nvPr/>
        </p:nvCxnSpPr>
        <p:spPr>
          <a:xfrm>
            <a:off x="1171575" y="1901952"/>
            <a:ext cx="988422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02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sz="half" idx="1"/>
          </p:nvPr>
        </p:nvSpPr>
        <p:spPr>
          <a:xfrm>
            <a:off x="1341119" y="1901952"/>
            <a:ext cx="8496055" cy="4299742"/>
          </a:xfrm>
        </p:spPr>
        <p:txBody>
          <a:bodyPr>
            <a:normAutofit/>
          </a:bodyPr>
          <a:lstStyle/>
          <a:p>
            <a:pPr>
              <a:lnSpc>
                <a:spcPct val="300000"/>
              </a:lnSpc>
            </a:pPr>
            <a:r>
              <a:rPr lang="de-AT" dirty="0"/>
              <a:t>Eingabemethoden</a:t>
            </a:r>
          </a:p>
          <a:p>
            <a:pPr>
              <a:lnSpc>
                <a:spcPct val="300000"/>
              </a:lnSpc>
            </a:pPr>
            <a:r>
              <a:rPr lang="de-AT" dirty="0"/>
              <a:t>Ausgabemethoden</a:t>
            </a:r>
          </a:p>
          <a:p>
            <a:pPr>
              <a:lnSpc>
                <a:spcPct val="300000"/>
              </a:lnSpc>
            </a:pPr>
            <a:r>
              <a:rPr lang="de-AT" dirty="0"/>
              <a:t>Gegenüberstellung der Methoden</a:t>
            </a:r>
          </a:p>
        </p:txBody>
      </p:sp>
      <p:sp>
        <p:nvSpPr>
          <p:cNvPr id="2" name="Title 1"/>
          <p:cNvSpPr>
            <a:spLocks noGrp="1"/>
          </p:cNvSpPr>
          <p:nvPr>
            <p:ph type="title"/>
          </p:nvPr>
        </p:nvSpPr>
        <p:spPr/>
        <p:txBody>
          <a:bodyPr>
            <a:normAutofit/>
          </a:bodyPr>
          <a:lstStyle/>
          <a:p>
            <a:r>
              <a:rPr lang="de-AT" sz="3600" dirty="0"/>
              <a:t>Aufbau</a:t>
            </a:r>
          </a:p>
        </p:txBody>
      </p:sp>
      <p:sp>
        <p:nvSpPr>
          <p:cNvPr id="5" name="Slide Number Placeholder 4"/>
          <p:cNvSpPr>
            <a:spLocks noGrp="1"/>
          </p:cNvSpPr>
          <p:nvPr>
            <p:ph type="sldNum" sz="quarter" idx="12"/>
          </p:nvPr>
        </p:nvSpPr>
        <p:spPr/>
        <p:txBody>
          <a:bodyPr/>
          <a:lstStyle/>
          <a:p>
            <a:fld id="{0D06EF73-9DB8-4763-865F-2F88181A4732}" type="slidenum">
              <a:rPr lang="de-AT" sz="2000" smtClean="0"/>
              <a:t>4</a:t>
            </a:fld>
            <a:endParaRPr lang="de-AT" sz="2000" dirty="0"/>
          </a:p>
        </p:txBody>
      </p:sp>
      <p:pic>
        <p:nvPicPr>
          <p:cNvPr id="7" name="Graphic 6" descr="Hierarchy"/>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16621" y="5118748"/>
            <a:ext cx="1038067" cy="1038067"/>
          </a:xfrm>
          <a:prstGeom prst="rect">
            <a:avLst/>
          </a:prstGeom>
        </p:spPr>
      </p:pic>
      <p:cxnSp>
        <p:nvCxnSpPr>
          <p:cNvPr id="6" name="Straight Connector 5">
            <a:extLst>
              <a:ext uri="{FF2B5EF4-FFF2-40B4-BE49-F238E27FC236}">
                <a16:creationId xmlns:a16="http://schemas.microsoft.com/office/drawing/2014/main" id="{E1E3B269-BBEF-4A28-934B-F29DA3AC29E5}"/>
              </a:ext>
            </a:extLst>
          </p:cNvPr>
          <p:cNvCxnSpPr>
            <a:cxnSpLocks/>
          </p:cNvCxnSpPr>
          <p:nvPr/>
        </p:nvCxnSpPr>
        <p:spPr>
          <a:xfrm>
            <a:off x="1171575" y="1901952"/>
            <a:ext cx="988422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34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AT" sz="3600" dirty="0"/>
              <a:t>Eingabemethoden</a:t>
            </a:r>
          </a:p>
        </p:txBody>
      </p:sp>
      <p:sp>
        <p:nvSpPr>
          <p:cNvPr id="5" name="Slide Number Placeholder 4"/>
          <p:cNvSpPr>
            <a:spLocks noGrp="1"/>
          </p:cNvSpPr>
          <p:nvPr>
            <p:ph type="sldNum" sz="quarter" idx="12"/>
          </p:nvPr>
        </p:nvSpPr>
        <p:spPr/>
        <p:txBody>
          <a:bodyPr/>
          <a:lstStyle/>
          <a:p>
            <a:fld id="{0D06EF73-9DB8-4763-865F-2F88181A4732}" type="slidenum">
              <a:rPr lang="de-AT" sz="2000" smtClean="0"/>
              <a:t>5</a:t>
            </a:fld>
            <a:endParaRPr lang="de-AT" sz="2000" dirty="0"/>
          </a:p>
        </p:txBody>
      </p:sp>
      <p:sp>
        <p:nvSpPr>
          <p:cNvPr id="6" name="Content Placeholder 5"/>
          <p:cNvSpPr>
            <a:spLocks noGrp="1"/>
          </p:cNvSpPr>
          <p:nvPr>
            <p:ph sz="half" idx="1"/>
          </p:nvPr>
        </p:nvSpPr>
        <p:spPr>
          <a:xfrm>
            <a:off x="1341119" y="2005781"/>
            <a:ext cx="8670057" cy="4156480"/>
          </a:xfrm>
        </p:spPr>
        <p:txBody>
          <a:bodyPr/>
          <a:lstStyle/>
          <a:p>
            <a:pPr>
              <a:lnSpc>
                <a:spcPct val="200000"/>
              </a:lnSpc>
            </a:pPr>
            <a:r>
              <a:rPr lang="de-AT" dirty="0"/>
              <a:t>Sprachsteuerung</a:t>
            </a:r>
          </a:p>
          <a:p>
            <a:pPr>
              <a:lnSpc>
                <a:spcPct val="200000"/>
              </a:lnSpc>
            </a:pPr>
            <a:r>
              <a:rPr lang="de-AT" dirty="0"/>
              <a:t>Augensteuerung</a:t>
            </a:r>
          </a:p>
          <a:p>
            <a:pPr>
              <a:lnSpc>
                <a:spcPct val="200000"/>
              </a:lnSpc>
            </a:pPr>
            <a:r>
              <a:rPr lang="de-AT" dirty="0"/>
              <a:t>Gestensteuerung</a:t>
            </a:r>
          </a:p>
          <a:p>
            <a:pPr>
              <a:lnSpc>
                <a:spcPct val="200000"/>
              </a:lnSpc>
            </a:pPr>
            <a:r>
              <a:rPr lang="de-AT" dirty="0"/>
              <a:t>Muskelsteuerung</a:t>
            </a:r>
          </a:p>
          <a:p>
            <a:pPr>
              <a:lnSpc>
                <a:spcPct val="200000"/>
              </a:lnSpc>
            </a:pPr>
            <a:r>
              <a:rPr lang="de-AT" dirty="0"/>
              <a:t>Steuerung durch Gehirnaktivität</a:t>
            </a:r>
          </a:p>
        </p:txBody>
      </p:sp>
      <p:cxnSp>
        <p:nvCxnSpPr>
          <p:cNvPr id="8" name="Straight Connector 7">
            <a:extLst>
              <a:ext uri="{FF2B5EF4-FFF2-40B4-BE49-F238E27FC236}">
                <a16:creationId xmlns:a16="http://schemas.microsoft.com/office/drawing/2014/main" id="{31FB22B5-88AE-46C3-811D-3BDDE355D41E}"/>
              </a:ext>
            </a:extLst>
          </p:cNvPr>
          <p:cNvCxnSpPr>
            <a:cxnSpLocks/>
          </p:cNvCxnSpPr>
          <p:nvPr/>
        </p:nvCxnSpPr>
        <p:spPr>
          <a:xfrm>
            <a:off x="1171575" y="1901952"/>
            <a:ext cx="988422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34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AT" sz="3200" dirty="0"/>
              <a:t>Sprachsteuerung</a:t>
            </a:r>
          </a:p>
        </p:txBody>
      </p:sp>
      <p:sp>
        <p:nvSpPr>
          <p:cNvPr id="3" name="Content Placeholder 2"/>
          <p:cNvSpPr>
            <a:spLocks noGrp="1"/>
          </p:cNvSpPr>
          <p:nvPr>
            <p:ph sz="half" idx="1"/>
          </p:nvPr>
        </p:nvSpPr>
        <p:spPr>
          <a:xfrm>
            <a:off x="1341119" y="1901952"/>
            <a:ext cx="8496055" cy="4299742"/>
          </a:xfrm>
        </p:spPr>
        <p:txBody>
          <a:bodyPr>
            <a:normAutofit/>
          </a:bodyPr>
          <a:lstStyle/>
          <a:p>
            <a:pPr>
              <a:lnSpc>
                <a:spcPct val="300000"/>
              </a:lnSpc>
            </a:pPr>
            <a:r>
              <a:rPr lang="de-AT" dirty="0"/>
              <a:t>Aktivierung durch Starttaste oder Aktivierungswort</a:t>
            </a:r>
          </a:p>
          <a:p>
            <a:pPr>
              <a:lnSpc>
                <a:spcPct val="300000"/>
              </a:lnSpc>
            </a:pPr>
            <a:r>
              <a:rPr lang="de-AT" dirty="0"/>
              <a:t>Sprachinput </a:t>
            </a:r>
          </a:p>
          <a:p>
            <a:pPr>
              <a:lnSpc>
                <a:spcPct val="300000"/>
              </a:lnSpc>
            </a:pPr>
            <a:r>
              <a:rPr lang="de-AT" dirty="0"/>
              <a:t>Umwandlung, Filterung und Analyse der analogen Wellen</a:t>
            </a:r>
          </a:p>
          <a:p>
            <a:pPr lvl="1"/>
            <a:endParaRPr lang="de-AT" dirty="0"/>
          </a:p>
          <a:p>
            <a:pPr marL="365760" lvl="1" indent="0">
              <a:buNone/>
            </a:pPr>
            <a:endParaRPr lang="de-AT" dirty="0"/>
          </a:p>
        </p:txBody>
      </p:sp>
      <p:sp>
        <p:nvSpPr>
          <p:cNvPr id="5" name="Slide Number Placeholder 4"/>
          <p:cNvSpPr>
            <a:spLocks noGrp="1"/>
          </p:cNvSpPr>
          <p:nvPr>
            <p:ph type="sldNum" sz="quarter" idx="12"/>
          </p:nvPr>
        </p:nvSpPr>
        <p:spPr/>
        <p:txBody>
          <a:bodyPr/>
          <a:lstStyle/>
          <a:p>
            <a:fld id="{0D06EF73-9DB8-4763-865F-2F88181A4732}" type="slidenum">
              <a:rPr lang="de-AT" sz="2000" smtClean="0"/>
              <a:t>6</a:t>
            </a:fld>
            <a:endParaRPr lang="de-AT" sz="2000" dirty="0"/>
          </a:p>
        </p:txBody>
      </p:sp>
      <p:pic>
        <p:nvPicPr>
          <p:cNvPr id="7" name="Graphic 6" descr="Speech"/>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66124" y="5072264"/>
            <a:ext cx="1129429" cy="1129429"/>
          </a:xfrm>
          <a:prstGeom prst="rect">
            <a:avLst/>
          </a:prstGeom>
        </p:spPr>
      </p:pic>
    </p:spTree>
    <p:extLst>
      <p:ext uri="{BB962C8B-B14F-4D97-AF65-F5344CB8AC3E}">
        <p14:creationId xmlns:p14="http://schemas.microsoft.com/office/powerpoint/2010/main" val="373585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AT" sz="3200" dirty="0"/>
              <a:t>Augensteuerung</a:t>
            </a:r>
          </a:p>
        </p:txBody>
      </p:sp>
      <p:sp>
        <p:nvSpPr>
          <p:cNvPr id="3" name="Content Placeholder 2"/>
          <p:cNvSpPr>
            <a:spLocks noGrp="1"/>
          </p:cNvSpPr>
          <p:nvPr>
            <p:ph sz="half" idx="1"/>
          </p:nvPr>
        </p:nvSpPr>
        <p:spPr>
          <a:xfrm>
            <a:off x="1341120" y="1901952"/>
            <a:ext cx="8451810" cy="4123944"/>
          </a:xfrm>
        </p:spPr>
        <p:txBody>
          <a:bodyPr>
            <a:normAutofit/>
          </a:bodyPr>
          <a:lstStyle/>
          <a:p>
            <a:pPr>
              <a:lnSpc>
                <a:spcPct val="300000"/>
              </a:lnSpc>
            </a:pPr>
            <a:r>
              <a:rPr lang="de-AT" dirty="0"/>
              <a:t>Eye-Tracking Systeme zur Aufzeichnung</a:t>
            </a:r>
          </a:p>
          <a:p>
            <a:pPr>
              <a:lnSpc>
                <a:spcPct val="300000"/>
              </a:lnSpc>
            </a:pPr>
            <a:r>
              <a:rPr lang="de-AT" dirty="0"/>
              <a:t>Software zur Bewegungsberechnung</a:t>
            </a:r>
          </a:p>
          <a:p>
            <a:pPr>
              <a:lnSpc>
                <a:spcPct val="300000"/>
              </a:lnSpc>
            </a:pPr>
            <a:r>
              <a:rPr lang="de-AT" dirty="0"/>
              <a:t>Mausklick durch längeres Fokussieren</a:t>
            </a:r>
          </a:p>
          <a:p>
            <a:pPr marL="45720" indent="0">
              <a:buNone/>
            </a:pPr>
            <a:endParaRPr lang="de-AT" dirty="0"/>
          </a:p>
          <a:p>
            <a:pPr lvl="1"/>
            <a:endParaRPr lang="de-AT" dirty="0"/>
          </a:p>
          <a:p>
            <a:pPr marL="365760" lvl="1" indent="0">
              <a:buNone/>
            </a:pPr>
            <a:endParaRPr lang="de-AT" dirty="0"/>
          </a:p>
        </p:txBody>
      </p:sp>
      <p:sp>
        <p:nvSpPr>
          <p:cNvPr id="5" name="Slide Number Placeholder 4"/>
          <p:cNvSpPr>
            <a:spLocks noGrp="1"/>
          </p:cNvSpPr>
          <p:nvPr>
            <p:ph type="sldNum" sz="quarter" idx="12"/>
          </p:nvPr>
        </p:nvSpPr>
        <p:spPr/>
        <p:txBody>
          <a:bodyPr/>
          <a:lstStyle/>
          <a:p>
            <a:fld id="{0D06EF73-9DB8-4763-865F-2F88181A4732}" type="slidenum">
              <a:rPr lang="de-AT" sz="2000" smtClean="0"/>
              <a:t>7</a:t>
            </a:fld>
            <a:endParaRPr lang="de-AT" sz="2000" dirty="0"/>
          </a:p>
        </p:txBody>
      </p:sp>
      <p:pic>
        <p:nvPicPr>
          <p:cNvPr id="6" name="Graphic 5" descr="Eye"/>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5553" y="4971120"/>
            <a:ext cx="1230573" cy="1230573"/>
          </a:xfrm>
          <a:prstGeom prst="rect">
            <a:avLst/>
          </a:prstGeom>
        </p:spPr>
      </p:pic>
    </p:spTree>
    <p:extLst>
      <p:ext uri="{BB962C8B-B14F-4D97-AF65-F5344CB8AC3E}">
        <p14:creationId xmlns:p14="http://schemas.microsoft.com/office/powerpoint/2010/main" val="318388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AT" sz="3200" dirty="0"/>
              <a:t>Gestensteuerung</a:t>
            </a:r>
          </a:p>
        </p:txBody>
      </p:sp>
      <p:sp>
        <p:nvSpPr>
          <p:cNvPr id="3" name="Content Placeholder 2"/>
          <p:cNvSpPr>
            <a:spLocks noGrp="1"/>
          </p:cNvSpPr>
          <p:nvPr>
            <p:ph sz="half" idx="1"/>
          </p:nvPr>
        </p:nvSpPr>
        <p:spPr>
          <a:xfrm>
            <a:off x="1341120" y="1915886"/>
            <a:ext cx="8560808" cy="4158313"/>
          </a:xfrm>
        </p:spPr>
        <p:txBody>
          <a:bodyPr>
            <a:normAutofit/>
          </a:bodyPr>
          <a:lstStyle/>
          <a:p>
            <a:pPr>
              <a:lnSpc>
                <a:spcPct val="260000"/>
              </a:lnSpc>
            </a:pPr>
            <a:r>
              <a:rPr lang="de-AT" dirty="0"/>
              <a:t>Kinnsteuerung</a:t>
            </a:r>
          </a:p>
          <a:p>
            <a:pPr>
              <a:lnSpc>
                <a:spcPct val="260000"/>
              </a:lnSpc>
            </a:pPr>
            <a:r>
              <a:rPr lang="de-AT" dirty="0"/>
              <a:t>Mundsteuerung</a:t>
            </a:r>
          </a:p>
          <a:p>
            <a:pPr>
              <a:lnSpc>
                <a:spcPct val="260000"/>
              </a:lnSpc>
            </a:pPr>
            <a:r>
              <a:rPr lang="de-AT" dirty="0"/>
              <a:t>Kopfsteuerung</a:t>
            </a:r>
          </a:p>
          <a:p>
            <a:pPr>
              <a:lnSpc>
                <a:spcPct val="260000"/>
              </a:lnSpc>
            </a:pPr>
            <a:r>
              <a:rPr lang="de-AT" dirty="0"/>
              <a:t>Fußsteuerung </a:t>
            </a:r>
          </a:p>
          <a:p>
            <a:pPr lvl="1"/>
            <a:endParaRPr lang="de-AT" dirty="0"/>
          </a:p>
          <a:p>
            <a:pPr marL="365760" lvl="1" indent="0">
              <a:buNone/>
            </a:pPr>
            <a:endParaRPr lang="de-AT" dirty="0"/>
          </a:p>
        </p:txBody>
      </p:sp>
      <p:sp>
        <p:nvSpPr>
          <p:cNvPr id="5" name="Slide Number Placeholder 4"/>
          <p:cNvSpPr>
            <a:spLocks noGrp="1"/>
          </p:cNvSpPr>
          <p:nvPr>
            <p:ph type="sldNum" sz="quarter" idx="12"/>
          </p:nvPr>
        </p:nvSpPr>
        <p:spPr/>
        <p:txBody>
          <a:bodyPr/>
          <a:lstStyle/>
          <a:p>
            <a:fld id="{0D06EF73-9DB8-4763-865F-2F88181A4732}" type="slidenum">
              <a:rPr lang="de-AT" sz="2000" smtClean="0"/>
              <a:t>8</a:t>
            </a:fld>
            <a:endParaRPr lang="de-AT" sz="2000" dirty="0"/>
          </a:p>
        </p:txBody>
      </p:sp>
      <p:pic>
        <p:nvPicPr>
          <p:cNvPr id="11" name="Graphic 10" descr="Footprint"/>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1927" y="4940526"/>
            <a:ext cx="1133674" cy="1133674"/>
          </a:xfrm>
          <a:prstGeom prst="rect">
            <a:avLst/>
          </a:prstGeom>
        </p:spPr>
      </p:pic>
    </p:spTree>
    <p:extLst>
      <p:ext uri="{BB962C8B-B14F-4D97-AF65-F5344CB8AC3E}">
        <p14:creationId xmlns:p14="http://schemas.microsoft.com/office/powerpoint/2010/main" val="2674000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AT" sz="3200" dirty="0"/>
              <a:t>Muskelsteuerung</a:t>
            </a:r>
          </a:p>
        </p:txBody>
      </p:sp>
      <p:sp>
        <p:nvSpPr>
          <p:cNvPr id="3" name="Content Placeholder 2"/>
          <p:cNvSpPr>
            <a:spLocks noGrp="1"/>
          </p:cNvSpPr>
          <p:nvPr>
            <p:ph sz="half" idx="1"/>
          </p:nvPr>
        </p:nvSpPr>
        <p:spPr>
          <a:xfrm>
            <a:off x="1341120" y="1901952"/>
            <a:ext cx="8560808" cy="4146196"/>
          </a:xfrm>
        </p:spPr>
        <p:txBody>
          <a:bodyPr>
            <a:normAutofit/>
          </a:bodyPr>
          <a:lstStyle/>
          <a:p>
            <a:pPr>
              <a:lnSpc>
                <a:spcPct val="300000"/>
              </a:lnSpc>
            </a:pPr>
            <a:r>
              <a:rPr lang="de-AT" dirty="0" err="1"/>
              <a:t>Myoelektrische</a:t>
            </a:r>
            <a:r>
              <a:rPr lang="de-AT" dirty="0"/>
              <a:t> Signale</a:t>
            </a:r>
          </a:p>
          <a:p>
            <a:pPr>
              <a:lnSpc>
                <a:spcPct val="300000"/>
              </a:lnSpc>
            </a:pPr>
            <a:r>
              <a:rPr lang="de-AT" dirty="0"/>
              <a:t>Elektroden zur Signalerfassung an der Hautoberfläche</a:t>
            </a:r>
          </a:p>
          <a:p>
            <a:pPr>
              <a:lnSpc>
                <a:spcPct val="300000"/>
              </a:lnSpc>
            </a:pPr>
            <a:r>
              <a:rPr lang="de-AT" dirty="0"/>
              <a:t>Interaktion durch Anspannung und Entspannung der Muskeln</a:t>
            </a:r>
          </a:p>
          <a:p>
            <a:endParaRPr lang="de-AT" dirty="0"/>
          </a:p>
          <a:p>
            <a:endParaRPr lang="de-AT" dirty="0"/>
          </a:p>
          <a:p>
            <a:pPr lvl="1"/>
            <a:endParaRPr lang="de-AT" dirty="0"/>
          </a:p>
          <a:p>
            <a:pPr marL="365760" lvl="1" indent="0">
              <a:buNone/>
            </a:pPr>
            <a:endParaRPr lang="de-AT" dirty="0"/>
          </a:p>
        </p:txBody>
      </p:sp>
      <p:sp>
        <p:nvSpPr>
          <p:cNvPr id="5" name="Slide Number Placeholder 4"/>
          <p:cNvSpPr>
            <a:spLocks noGrp="1"/>
          </p:cNvSpPr>
          <p:nvPr>
            <p:ph type="sldNum" sz="quarter" idx="12"/>
          </p:nvPr>
        </p:nvSpPr>
        <p:spPr/>
        <p:txBody>
          <a:bodyPr/>
          <a:lstStyle/>
          <a:p>
            <a:fld id="{0D06EF73-9DB8-4763-865F-2F88181A4732}" type="slidenum">
              <a:rPr lang="de-AT" sz="2000" smtClean="0"/>
              <a:t>9</a:t>
            </a:fld>
            <a:endParaRPr lang="de-AT" sz="2000" dirty="0"/>
          </a:p>
        </p:txBody>
      </p:sp>
      <p:pic>
        <p:nvPicPr>
          <p:cNvPr id="7" name="Graphic 6" descr="Run"/>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1927" y="4966578"/>
            <a:ext cx="1081570" cy="1081570"/>
          </a:xfrm>
          <a:prstGeom prst="rect">
            <a:avLst/>
          </a:prstGeom>
        </p:spPr>
      </p:pic>
    </p:spTree>
    <p:extLst>
      <p:ext uri="{BB962C8B-B14F-4D97-AF65-F5344CB8AC3E}">
        <p14:creationId xmlns:p14="http://schemas.microsoft.com/office/powerpoint/2010/main" val="175399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al banded presentation (widescreen).potx" id="{B406ACAC-00B1-42BF-BB2F-E3D15ABECF6C}" vid="{0B02E048-6427-466F-87B7-97BF0689D5BD}"/>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B0D886-CB8D-4564-A797-C05BC7D513A8}">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ED65A2C9-CB67-4F36-A412-EEC1AD297F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C2023F-644C-4F7E-8E8C-CDBE4A63C7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Teal banded presentation (widescreen)</Template>
  <TotalTime>0</TotalTime>
  <Words>701</Words>
  <Application>Microsoft Office PowerPoint</Application>
  <PresentationFormat>Widescreen</PresentationFormat>
  <Paragraphs>176</Paragraphs>
  <Slides>17</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Banded Design Teal 16x9</vt:lpstr>
      <vt:lpstr>Interaktion Hands-Free. Eine Analyse alternativer Interaktionsmöglichkeiten</vt:lpstr>
      <vt:lpstr>Motivation</vt:lpstr>
      <vt:lpstr>Fragestellungen</vt:lpstr>
      <vt:lpstr>Aufbau</vt:lpstr>
      <vt:lpstr>Eingabemethoden</vt:lpstr>
      <vt:lpstr>Sprachsteuerung</vt:lpstr>
      <vt:lpstr>Augensteuerung</vt:lpstr>
      <vt:lpstr>Gestensteuerung</vt:lpstr>
      <vt:lpstr>Muskelsteuerung</vt:lpstr>
      <vt:lpstr>Steuerung durch Gehirnaktivität</vt:lpstr>
      <vt:lpstr>Ausgabemethoden</vt:lpstr>
      <vt:lpstr>Auditive Ausgabe</vt:lpstr>
      <vt:lpstr>Haptische Ausgabe</vt:lpstr>
      <vt:lpstr>Visuelle Ausgabe</vt:lpstr>
      <vt:lpstr>Gegenüberstellung der Methoden</vt:lpstr>
      <vt:lpstr>Fazit</vt:lpstr>
      <vt:lpstr>Fragen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Zwischenpräsentation</dc:title>
  <dc:creator>Hanna Wagner</dc:creator>
  <cp:lastModifiedBy>Hanna Wagner</cp:lastModifiedBy>
  <cp:revision>30</cp:revision>
  <dcterms:created xsi:type="dcterms:W3CDTF">2017-05-01T09:03:06Z</dcterms:created>
  <dcterms:modified xsi:type="dcterms:W3CDTF">2017-07-12T09:11:36Z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