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2" r:id="rId5"/>
    <p:sldId id="258" r:id="rId6"/>
    <p:sldId id="265" r:id="rId7"/>
    <p:sldId id="266" r:id="rId8"/>
    <p:sldId id="267" r:id="rId9"/>
    <p:sldId id="259" r:id="rId10"/>
    <p:sldId id="262" r:id="rId11"/>
    <p:sldId id="273" r:id="rId12"/>
    <p:sldId id="260" r:id="rId13"/>
    <p:sldId id="261" r:id="rId14"/>
    <p:sldId id="264" r:id="rId15"/>
    <p:sldId id="263" r:id="rId16"/>
    <p:sldId id="269" r:id="rId17"/>
    <p:sldId id="268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530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3580-893A-43FC-9CAA-D082508A5476}" type="datetimeFigureOut">
              <a:rPr lang="is-IS" smtClean="0"/>
              <a:t>29.8.2024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129-4236-42A8-82AD-2814E10AE604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4990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3580-893A-43FC-9CAA-D082508A5476}" type="datetimeFigureOut">
              <a:rPr lang="is-IS" smtClean="0"/>
              <a:t>29.8.2024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129-4236-42A8-82AD-2814E10AE604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52526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3580-893A-43FC-9CAA-D082508A5476}" type="datetimeFigureOut">
              <a:rPr lang="is-IS" smtClean="0"/>
              <a:t>29.8.2024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129-4236-42A8-82AD-2814E10AE604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96018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3580-893A-43FC-9CAA-D082508A5476}" type="datetimeFigureOut">
              <a:rPr lang="is-IS" smtClean="0"/>
              <a:t>29.8.2024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129-4236-42A8-82AD-2814E10AE604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30290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3580-893A-43FC-9CAA-D082508A5476}" type="datetimeFigureOut">
              <a:rPr lang="is-IS" smtClean="0"/>
              <a:t>29.8.2024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129-4236-42A8-82AD-2814E10AE604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66235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3580-893A-43FC-9CAA-D082508A5476}" type="datetimeFigureOut">
              <a:rPr lang="is-IS" smtClean="0"/>
              <a:t>29.8.2024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129-4236-42A8-82AD-2814E10AE604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9870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3580-893A-43FC-9CAA-D082508A5476}" type="datetimeFigureOut">
              <a:rPr lang="is-IS" smtClean="0"/>
              <a:t>29.8.2024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129-4236-42A8-82AD-2814E10AE604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80658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3580-893A-43FC-9CAA-D082508A5476}" type="datetimeFigureOut">
              <a:rPr lang="is-IS" smtClean="0"/>
              <a:t>29.8.2024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129-4236-42A8-82AD-2814E10AE604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71552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3580-893A-43FC-9CAA-D082508A5476}" type="datetimeFigureOut">
              <a:rPr lang="is-IS" smtClean="0"/>
              <a:t>29.8.2024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129-4236-42A8-82AD-2814E10AE604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5899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3580-893A-43FC-9CAA-D082508A5476}" type="datetimeFigureOut">
              <a:rPr lang="is-IS" smtClean="0"/>
              <a:t>29.8.2024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129-4236-42A8-82AD-2814E10AE604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6994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3580-893A-43FC-9CAA-D082508A5476}" type="datetimeFigureOut">
              <a:rPr lang="is-IS" smtClean="0"/>
              <a:t>29.8.2024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129-4236-42A8-82AD-2814E10AE604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7280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3A63580-893A-43FC-9CAA-D082508A5476}" type="datetimeFigureOut">
              <a:rPr lang="is-IS" smtClean="0"/>
              <a:t>29.8.2024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2B74129-4236-42A8-82AD-2814E10AE604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716303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9D99-B1EA-F707-77FC-56EBBDBC4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Transistorar</a:t>
            </a:r>
            <a:endParaRPr lang="is-I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1D2A4-BB55-0B8D-4C1F-D14475346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REIT2B h. 2024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690631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Transistor as a Switch: A Practical Guide for Beginners">
            <a:extLst>
              <a:ext uri="{FF2B5EF4-FFF2-40B4-BE49-F238E27FC236}">
                <a16:creationId xmlns:a16="http://schemas.microsoft.com/office/drawing/2014/main" id="{07F2CD33-9CA2-C24F-D8B0-406B6FADF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90688"/>
            <a:ext cx="97536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505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Transistors - SparkFun Learn">
            <a:extLst>
              <a:ext uri="{FF2B5EF4-FFF2-40B4-BE49-F238E27FC236}">
                <a16:creationId xmlns:a16="http://schemas.microsoft.com/office/drawing/2014/main" id="{864C8041-1194-82EF-9BB4-08EFAA908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362075"/>
            <a:ext cx="57150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313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E9788B-12C8-2491-531F-342900CD7B50}"/>
              </a:ext>
            </a:extLst>
          </p:cNvPr>
          <p:cNvSpPr txBox="1"/>
          <p:nvPr/>
        </p:nvSpPr>
        <p:spPr>
          <a:xfrm>
            <a:off x="1793941" y="689788"/>
            <a:ext cx="955429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0" dirty="0">
                <a:latin typeface="Stencil" panose="040409050D0802020404" pitchFamily="82" charset="0"/>
              </a:rPr>
              <a:t>NPN</a:t>
            </a:r>
            <a:endParaRPr lang="is-IS" sz="35000" dirty="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63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E9788B-12C8-2491-531F-342900CD7B50}"/>
              </a:ext>
            </a:extLst>
          </p:cNvPr>
          <p:cNvSpPr txBox="1"/>
          <p:nvPr/>
        </p:nvSpPr>
        <p:spPr>
          <a:xfrm>
            <a:off x="1793941" y="689788"/>
            <a:ext cx="955429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0" dirty="0">
                <a:latin typeface="Stencil" panose="040409050D0802020404" pitchFamily="82" charset="0"/>
              </a:rPr>
              <a:t>PNP</a:t>
            </a:r>
            <a:endParaRPr lang="is-IS" sz="35000" dirty="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688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5FB19625-1B61-3287-FCF8-48E4DC99E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5800"/>
            <a:ext cx="9753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FDAF392-8592-468C-44FB-0F92FA047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054446"/>
            <a:ext cx="2838846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42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ipolar junction transistor">
            <a:extLst>
              <a:ext uri="{FF2B5EF4-FFF2-40B4-BE49-F238E27FC236}">
                <a16:creationId xmlns:a16="http://schemas.microsoft.com/office/drawing/2014/main" id="{391BE14F-E7C6-6D8B-6B4E-E8374407E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5800"/>
            <a:ext cx="9753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EC72BD-C601-4526-F83D-924171D0F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906" y="4771039"/>
            <a:ext cx="2838846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81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E9788B-12C8-2491-531F-342900CD7B50}"/>
              </a:ext>
            </a:extLst>
          </p:cNvPr>
          <p:cNvSpPr txBox="1"/>
          <p:nvPr/>
        </p:nvSpPr>
        <p:spPr>
          <a:xfrm>
            <a:off x="2236392" y="1843950"/>
            <a:ext cx="95542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latin typeface="Stencil" panose="040409050D0802020404" pitchFamily="82" charset="0"/>
              </a:rPr>
              <a:t>BC547</a:t>
            </a:r>
            <a:endParaRPr lang="is-IS" sz="20000" dirty="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945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ow to Build a Touch Sensor Circuit">
            <a:extLst>
              <a:ext uri="{FF2B5EF4-FFF2-40B4-BE49-F238E27FC236}">
                <a16:creationId xmlns:a16="http://schemas.microsoft.com/office/drawing/2014/main" id="{5E1305F7-3101-AC1F-E989-D21A56183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461963"/>
            <a:ext cx="9420225" cy="593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541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91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Story of the Transistor | Nuts &amp; Volts Magazine">
            <a:extLst>
              <a:ext uri="{FF2B5EF4-FFF2-40B4-BE49-F238E27FC236}">
                <a16:creationId xmlns:a16="http://schemas.microsoft.com/office/drawing/2014/main" id="{1780C479-6A2B-EB6E-7D20-7E5F56D67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47738"/>
            <a:ext cx="7620000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F41F28-8EFA-6CF3-3A88-0E155BFEF5F1}"/>
              </a:ext>
            </a:extLst>
          </p:cNvPr>
          <p:cNvSpPr/>
          <p:nvPr/>
        </p:nvSpPr>
        <p:spPr>
          <a:xfrm>
            <a:off x="2593910" y="1552754"/>
            <a:ext cx="746449" cy="2522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F5918E-78CE-08BD-2BC7-2EDB46C62E67}"/>
              </a:ext>
            </a:extLst>
          </p:cNvPr>
          <p:cNvSpPr/>
          <p:nvPr/>
        </p:nvSpPr>
        <p:spPr>
          <a:xfrm>
            <a:off x="4821203" y="1754233"/>
            <a:ext cx="746449" cy="2522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32A865-DB13-02C5-ADBA-004AE3C17B04}"/>
              </a:ext>
            </a:extLst>
          </p:cNvPr>
          <p:cNvSpPr/>
          <p:nvPr/>
        </p:nvSpPr>
        <p:spPr>
          <a:xfrm>
            <a:off x="5278403" y="2528890"/>
            <a:ext cx="900147" cy="2522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347152-C9E2-9222-C072-08D441ED1FF8}"/>
              </a:ext>
            </a:extLst>
          </p:cNvPr>
          <p:cNvSpPr/>
          <p:nvPr/>
        </p:nvSpPr>
        <p:spPr>
          <a:xfrm>
            <a:off x="5194427" y="5234033"/>
            <a:ext cx="746449" cy="252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F34E71-DF4F-A66A-EDB1-9C8707A5F04A}"/>
              </a:ext>
            </a:extLst>
          </p:cNvPr>
          <p:cNvSpPr/>
          <p:nvPr/>
        </p:nvSpPr>
        <p:spPr>
          <a:xfrm>
            <a:off x="6552237" y="2276611"/>
            <a:ext cx="746449" cy="25227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05887C-EEF2-4A24-8EC6-3233992152C9}"/>
              </a:ext>
            </a:extLst>
          </p:cNvPr>
          <p:cNvSpPr/>
          <p:nvPr/>
        </p:nvSpPr>
        <p:spPr>
          <a:xfrm>
            <a:off x="8455800" y="1805033"/>
            <a:ext cx="746449" cy="25227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218985-53AA-EBCC-3503-183399092522}"/>
              </a:ext>
            </a:extLst>
          </p:cNvPr>
          <p:cNvSpPr/>
          <p:nvPr/>
        </p:nvSpPr>
        <p:spPr>
          <a:xfrm>
            <a:off x="6840747" y="3515939"/>
            <a:ext cx="895011" cy="25227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254D6-ACFD-D01A-0050-43158749FAF6}"/>
              </a:ext>
            </a:extLst>
          </p:cNvPr>
          <p:cNvSpPr/>
          <p:nvPr/>
        </p:nvSpPr>
        <p:spPr>
          <a:xfrm>
            <a:off x="8109193" y="4137042"/>
            <a:ext cx="1198709" cy="252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EB8764-6054-2F6B-D050-9FA9CC130408}"/>
              </a:ext>
            </a:extLst>
          </p:cNvPr>
          <p:cNvSpPr/>
          <p:nvPr/>
        </p:nvSpPr>
        <p:spPr>
          <a:xfrm>
            <a:off x="9010989" y="2276610"/>
            <a:ext cx="895011" cy="25227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D46366-36A7-0718-6879-99F02F4A621E}"/>
              </a:ext>
            </a:extLst>
          </p:cNvPr>
          <p:cNvSpPr/>
          <p:nvPr/>
        </p:nvSpPr>
        <p:spPr>
          <a:xfrm>
            <a:off x="9010988" y="3350153"/>
            <a:ext cx="895011" cy="25227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F7EC64-D807-EE79-096A-F9EFD81224C7}"/>
              </a:ext>
            </a:extLst>
          </p:cNvPr>
          <p:cNvSpPr/>
          <p:nvPr/>
        </p:nvSpPr>
        <p:spPr>
          <a:xfrm>
            <a:off x="6742981" y="4808781"/>
            <a:ext cx="3039374" cy="25227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75699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7003414D-09DC-8F0C-11A5-AA5EFA093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295400"/>
            <a:ext cx="47625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74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ec. 23, 1947: Transistor Opens Door to Digital Future | WIRED">
            <a:extLst>
              <a:ext uri="{FF2B5EF4-FFF2-40B4-BE49-F238E27FC236}">
                <a16:creationId xmlns:a16="http://schemas.microsoft.com/office/drawing/2014/main" id="{66174BB1-D4BA-F065-122F-52B441BD5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952500"/>
            <a:ext cx="62865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7E9145-ABB4-60F8-F569-0030E0872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12" y="6155170"/>
            <a:ext cx="11822175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15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Story of the Transistor | Nuts &amp; Volts Magazine">
            <a:extLst>
              <a:ext uri="{FF2B5EF4-FFF2-40B4-BE49-F238E27FC236}">
                <a16:creationId xmlns:a16="http://schemas.microsoft.com/office/drawing/2014/main" id="{29949226-0246-52F8-4ED0-3D85E3EB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47738"/>
            <a:ext cx="7620000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84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ommon Emitter Amplifier - CircuitLab">
            <a:extLst>
              <a:ext uri="{FF2B5EF4-FFF2-40B4-BE49-F238E27FC236}">
                <a16:creationId xmlns:a16="http://schemas.microsoft.com/office/drawing/2014/main" id="{7A715585-0E42-1D12-5F15-B21CD4C35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3458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47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4 Transistor Audio Amplifier Circuit">
            <a:extLst>
              <a:ext uri="{FF2B5EF4-FFF2-40B4-BE49-F238E27FC236}">
                <a16:creationId xmlns:a16="http://schemas.microsoft.com/office/drawing/2014/main" id="{3D569BF4-2511-E74F-3970-75C021636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04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Bipolar Junctional Transistor (BJT) Latching Pushbutton On/Off Circuit : 4  Steps (with Pictures) - Instructables">
            <a:extLst>
              <a:ext uri="{FF2B5EF4-FFF2-40B4-BE49-F238E27FC236}">
                <a16:creationId xmlns:a16="http://schemas.microsoft.com/office/drawing/2014/main" id="{0160B79D-257B-9532-9145-74E49C58F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0"/>
            <a:ext cx="86883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76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E9788B-12C8-2491-531F-342900CD7B50}"/>
              </a:ext>
            </a:extLst>
          </p:cNvPr>
          <p:cNvSpPr txBox="1"/>
          <p:nvPr/>
        </p:nvSpPr>
        <p:spPr>
          <a:xfrm>
            <a:off x="1793941" y="689788"/>
            <a:ext cx="955429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0" dirty="0">
                <a:latin typeface="Stencil" panose="040409050D0802020404" pitchFamily="82" charset="0"/>
              </a:rPr>
              <a:t>BJT</a:t>
            </a:r>
            <a:endParaRPr lang="is-IS" sz="35000" dirty="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602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9</Words>
  <Application>Microsoft Office PowerPoint</Application>
  <PresentationFormat>Widescreen</PresentationFormat>
  <Paragraphs>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Stencil</vt:lpstr>
      <vt:lpstr>Office Theme</vt:lpstr>
      <vt:lpstr>Transistorar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Þórarinn Bjartur Breiðfjörð Gunnarsson - MI</dc:creator>
  <cp:lastModifiedBy>Þórarinn Bjartur Breiðfjörð Gunnarsson - MI</cp:lastModifiedBy>
  <cp:revision>1</cp:revision>
  <dcterms:created xsi:type="dcterms:W3CDTF">2024-08-29T11:17:48Z</dcterms:created>
  <dcterms:modified xsi:type="dcterms:W3CDTF">2024-08-29T12:20:30Z</dcterms:modified>
</cp:coreProperties>
</file>