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2" r:id="rId5"/>
    <p:sldId id="258" r:id="rId6"/>
    <p:sldId id="259" r:id="rId7"/>
    <p:sldId id="265" r:id="rId8"/>
    <p:sldId id="266" r:id="rId9"/>
    <p:sldId id="267" r:id="rId10"/>
    <p:sldId id="276" r:id="rId11"/>
    <p:sldId id="262" r:id="rId12"/>
    <p:sldId id="273" r:id="rId13"/>
    <p:sldId id="274" r:id="rId14"/>
    <p:sldId id="260" r:id="rId15"/>
    <p:sldId id="261" r:id="rId16"/>
    <p:sldId id="264" r:id="rId17"/>
    <p:sldId id="263" r:id="rId18"/>
    <p:sldId id="277" r:id="rId19"/>
    <p:sldId id="275" r:id="rId20"/>
    <p:sldId id="269" r:id="rId21"/>
    <p:sldId id="268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>
        <p:scale>
          <a:sx n="100" d="100"/>
          <a:sy n="100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6:35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315 291 24575,'-30'-27'0,"19"19"0,1-1 0,0-1 0,-14-18 0,-1-4 0,0 0 0,-3 1 0,0 2 0,-38-30 0,27 39-1365,20 15-5461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7:00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24575,'0'5'0,"0"5"0,0 6 0,0 5 0,0 3 0,0 2 0,0 1 0,0 1 0,0 0 0,0-1 0,0 0 0,0 0 0,5-5 0,0-1 0,1 0 0,-1 1 0,-2-4-8191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7:03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24575,'5'0'0,"5"0"0,6 0 0,5 0 0,3 0 0,2 0 0,1 0 0,0 0 0,1 0 0,-5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7:04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24575,'5'0'0,"5"0"0,6 0 0,5 0 0,3 0 0,2 0 0,1 0 0,1 0 0,0 0 0,-6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7:07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0 24575,'-9'0'0,"1"0"0,-1 0 0,0 1 0,1 0 0,-1 1 0,1 0 0,0 0 0,-1 1 0,-11 5 0,17-6 0,0 0 0,0 0 0,1 0 0,-1 1 0,0-1 0,1 1 0,0 0 0,-1 0 0,1 0 0,0 0 0,1 0 0,-1 0 0,0 1 0,1-1 0,0 0 0,0 1 0,0-1 0,0 1 0,0 0 0,1-1 0,0 1 0,-1 0 0,2-1 0,0 8 0,-2-6 0,2 0 0,-1-1 0,0 1 0,1 0 0,0-1 0,0 1 0,1 0 0,-1-1 0,1 1 0,0-1 0,0 0 0,0 0 0,1 1 0,-1-2 0,1 1 0,0 0 0,0 0 0,8 5 0,-6-5 0,1-1 0,0 0 0,0 0 0,0-1 0,1 1 0,-1-2 0,1 1 0,-1-1 0,1 0 0,-1 0 0,1 0 0,12-1 0,34-2-1365,-29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7:58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70 24575,'138'3'0,"148"-6"0,-264 0 0,0-2 0,-1 0 0,25-9 0,-28 8 0,0 0 0,0 2 0,1 0 0,35-3 0,-42 7-341,-1-1 0,1-1-1,22-5 1,-17 2-6485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8:02.1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24575,'0'39'0,"1"-1"0,3 0 0,7 39 0,-5-43 0,-2-1 0,-1 46 0,-3-47 0,2 0 0,10 55 0,-7-58 0,-2-1 0,-1 1 0,-1 40 0,-2-40 0,1 0 0,2 0 0,7 36 0,1-1 0,-3 0 0,-3 1 0,-6 107 0,-1-44 0,3 545 0,2-640 0,2 0 0,1-1 0,17 59 0,-3-16 0,-10-37 0,-2 0 0,-1 1 0,0 55 0,-7-35 0,-1-19 0,2 0 0,2-1 0,1 1 0,10 44 0,0-3 0,-13-67 0,1-1 0,1 0 0,0 0 0,1 0 0,1-1 0,0 1 0,0-1 0,1 0 0,1 0 0,7 14 0,19 22-1365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8:04.2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0 105 24575,'0'-1'0,"1"0"0,-1 1 0,0-1 0,1 0 0,-1 0 0,1 0 0,-1 0 0,1 0 0,-1 0 0,1 1 0,0-1 0,-1 0 0,1 0 0,0 1 0,0-1 0,0 1 0,-1-1 0,1 1 0,0-1 0,0 1 0,0-1 0,0 1 0,0 0 0,0-1 0,1 1 0,33-9 0,-17 5 0,3-2 0,1 1 0,-1 1 0,1 1 0,0 1 0,26 1 0,15-2 0,10-9 0,-52 7 0,0 2 0,24-2 0,93-9 89,-65 5-1543,-50 7-5372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8:09.3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79 24575,'0'37'0,"-1"2"0,2-1 0,1 1 0,12 58 0,-6-58 0,1 1 0,3-2 0,1 0 0,1 0 0,3-2 0,36 62 0,-53-98 0,6 10 0,1 0 0,0-1 0,0 0 0,1-1 0,16 15 0,-22-21 0,0-1 0,-1 0 0,1 0 0,0 0 0,0-1 0,-1 1 0,1 0 0,0-1 0,0 1 0,0-1 0,0 1 0,0-1 0,0 0 0,0 0 0,0 0 0,0 0 0,2-1 0,-1 1 0,0-1 0,-1-1 0,0 1 0,1 0 0,-1-1 0,0 1 0,1-1 0,-1 0 0,0 0 0,0 1 0,0-1 0,-1-1 0,1 1 0,0 0 0,-1 0 0,2-4 0,2-4 0,-1-1 0,0 1 0,0-1 0,-1 0 0,0 0 0,1-20 0,-2 16 0,1 0 0,9-28 0,-5 22 0,-1 1 0,-1-1 0,-1 0 0,0 0 0,0-26 0,-5-110 0,-2 61 0,2 85-151,0 1-1,0-1 0,-2 0 0,1 1 1,-1-1-1,-1 1 0,1 0 1,-10-17-1,4 8-6674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8:11.6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136 0 24575,'-6'0'0,"1"0"0,-1 1 0,0-1 0,1 1 0,-1 0 0,1 0 0,-1 1 0,1-1 0,0 1 0,-1 1 0,1-1 0,0 1 0,0-1 0,1 2 0,-1-1 0,-5 5 0,6-3 0,0 0 0,0 0 0,1 0 0,-1 1 0,1-1 0,0 1 0,1 0 0,-1 0 0,1 0 0,0 0 0,1 0 0,0 1 0,-2 12 0,2-9 0,0 0 0,1 0 0,0 0 0,1 1 0,0-1 0,2 11 0,-2-18 0,0 0 0,0 0 0,0 0 0,0-1 0,1 1 0,-1 0 0,1 0 0,-1-1 0,1 1 0,0-1 0,0 1 0,0-1 0,0 0 0,1 0 0,-1 0 0,0 0 0,1 0 0,0-1 0,-1 1 0,1-1 0,0 1 0,0-1 0,0 0 0,3 1 0,37 7-341,0-1 0,1-3-1,88 1 1,-109-6-6485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8:17.3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0 24575,'-2'112'0,"5"121"0,-3-228 0,1 0 0,-1-1 0,1 1 0,0-1 0,0 1 0,1 0 0,-1-1 0,1 0 0,0 1 0,1-1 0,-1 0 0,1 0 0,-1 0 0,1-1 0,0 1 0,0-1 0,1 1 0,-1-1 0,1 0 0,0 0 0,0-1 0,6 4 0,-3-3 0,-1-1 0,1 0 0,-1 0 0,1-1 0,0 1 0,0-2 0,0 1 0,-1-1 0,1 0 0,0 0 0,0-1 0,0 0 0,-1 0 0,14-5 0,67-16-1365,-71 14-5461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6:3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0 24575,'0'2'0,"-1"0"0,1 0 0,-1 0 0,0 0 0,1 0 0,-1 0 0,0 0 0,0 0 0,0-1 0,0 1 0,-1 0 0,1-1 0,0 1 0,-1-1 0,1 0 0,-1 1 0,0-1 0,-2 2 0,-37 22 0,27-18 0,-36 23 0,15-11 0,0 1 0,2 2 0,1 2 0,-57 53 0,13 6-1365,58-69-5461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8:19.0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24575,'5'0'0,"5"0"0,6 0 0,5 0 0,3 0 0,2 0 0,1 0 0,1 0 0,-5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8:20.9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24575,'5'0'0,"5"0"0,6 0 0,5 0 0,3 0 0,2 0 0,1 0 0,1 0 0,-5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6:41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24575,'0'5'0,"0"5"0,0 6 0,0 5 0,0 3 0,0 2 0,0 2 0,0-1 0,0 1 0,0-1 0,0 1 0,0-1 0,0-1 0,0 1 0,0-5-8191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6:43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24575,'5'0'0,"5"0"0,6 0 0,5 0 0,3 0 0,3 0 0,0 0 0,0 0 0,1 0 0,-5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6:4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24575,'5'0'0,"5"0"0,6 0 0,5 0 0,-1-4 0,0-2 0,2 1 0,1 0 0,1 2 0,1 1 0,2 1 0,-1 0 0,1 1 0,-5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6:47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24575,'0'5'0,"0"6"0,0 5 0,0 5 0,0 3 0,0 2 0,0 1 0,0 0 0,0 1 0,5-5 0,1-2 0,0 0 0,-2 1 0,4-3 0,0 0 0,-1-4-8191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6:5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24575,'4'0'0,"-1"-1"0,0-1 0,1 1 0,-1 0 0,0-1 0,0 0 0,0 0 0,0 0 0,5-3 0,11-8 0,4 4 0,1 1 0,0 1 0,0 2 0,36-5 0,-58 9 0,0 1 0,0 0 0,0-1 0,0 1 0,0 0 0,0 0 0,0 0 0,0 1 0,0-1 0,0 0 0,0 1 0,0-1 0,0 1 0,0 0 0,0-1 0,-1 1 0,1 0 0,0 0 0,0 0 0,-1 1 0,1-1 0,-1 0 0,1 0 0,-1 1 0,1-1 0,-1 1 0,0 0 0,0-1 0,0 1 0,0 0 0,0 0 0,0-1 0,0 1 0,-1 0 0,1 0 0,-1 0 0,1 0 0,-1 0 0,0 0 0,1 0 0,-1 0 0,0 0 0,-1 0 0,1 0 0,0 0 0,-1 3 0,0 2 0,0 1 0,-1 0 0,0 0 0,0-1 0,-1 1 0,0-1 0,0 0 0,0 0 0,-1 0 0,-9 11 0,-6 0 0,16-15 0,-1 0 0,1 0 0,0 0 0,0 0 0,0 0 0,0 1 0,0-1 0,1 1 0,-1 0 0,-2 6 0,5-9 0,0 0 0,0-1 0,0 1 0,0-1 0,0 1 0,0 0 0,0-1 0,0 1 0,1-1 0,-1 1 0,0-1 0,0 1 0,1-1 0,-1 1 0,0-1 0,1 1 0,-1-1 0,0 1 0,1-1 0,-1 1 0,1-1 0,-1 0 0,1 1 0,-1-1 0,1 0 0,-1 1 0,1-1 0,-1 0 0,1 0 0,0 1 0,24 6 0,-10-2 0,-12-3 0,0 1 0,1 0 0,-1 0 0,0 0 0,0 0 0,0 0 0,-1 1 0,1-1 0,-1 1 0,0 0 0,0-1 0,0 1 0,-1 0 0,1 1 0,-1-1 0,0 0 0,0 0 0,0 0 0,0 7 0,0-3 0,0 1 0,-1-1 0,0 0 0,0 1 0,-1-1 0,0 1 0,0-1 0,-1 0 0,-3 10 0,3-15-57,0-1 0,0 1 1,0 0-1,0-1 0,-1 1 0,1-1 0,-1 0 0,1 0 0,-1 0 0,0 0 0,0 0 1,0-1-1,0 1 0,0-1 0,0 0 0,0 0 0,0 0 0,-1 0 0,1-1 1,0 1-1,-1-1 0,1 0 0,-6 0 0,-13 1-6769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6:5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318 209 24575,'0'-2'0,"0"-1"0,0 0 0,0 0 0,0 0 0,0 0 0,-1 0 0,0 1 0,1-1 0,-1 0 0,0 1 0,0-1 0,0 0 0,-1 1 0,1-1 0,-1 1 0,1 0 0,-1-1 0,0 1 0,0 0 0,0 0 0,0 0 0,0 0 0,-1 1 0,-3-4 0,-2 2 0,-1 0 0,1 0 0,-1 1 0,0 0 0,0 0 0,-12 0 0,15 2 0,-1 0 0,1-1 0,0 0 0,-1 0 0,1 0 0,0-1 0,0 0 0,0 0 0,0-1 0,1 1 0,-1-1 0,1-1 0,-1 1 0,-7-7 0,5-1-170,-1 1-1,0 0 0,-1 0 1,0 1-1,-1 1 0,1 0 1,-20-11-1,13 11-6655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9T13:06:5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0 297 24575,'0'-4'0,"0"-6"0,0-7 0,5 1 0,0-2 0,1-2 0,3 2 0,0-1 0,4-1 0,-2-1 0,3 1 0,-1 2 0,1 2 0,-1 0 0,-3-1 0,1 1 0,-1-1 0,-3 3-8191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4990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52526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96018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30290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6235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9870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8065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1552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5899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46994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280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3A63580-893A-43FC-9CAA-D082508A5476}" type="datetimeFigureOut">
              <a:rPr lang="is-IS" smtClean="0"/>
              <a:t>29.8.2024</a:t>
            </a:fld>
            <a:endParaRPr lang="is-I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2B74129-4236-42A8-82AD-2814E10AE60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16303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customXml" Target="../ink/ink19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34" Type="http://schemas.openxmlformats.org/officeDocument/2006/relationships/image" Target="../media/image32.png"/><Relationship Id="rId42" Type="http://schemas.openxmlformats.org/officeDocument/2006/relationships/image" Target="../media/image36.png"/><Relationship Id="rId7" Type="http://schemas.openxmlformats.org/officeDocument/2006/relationships/image" Target="../media/image19.png"/><Relationship Id="rId12" Type="http://schemas.openxmlformats.org/officeDocument/2006/relationships/customXml" Target="../ink/ink5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customXml" Target="../ink/ink16.xml"/><Relationship Id="rId38" Type="http://schemas.openxmlformats.org/officeDocument/2006/relationships/image" Target="../media/image34.png"/><Relationship Id="rId2" Type="http://schemas.openxmlformats.org/officeDocument/2006/relationships/image" Target="../media/image16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21.png"/><Relationship Id="rId24" Type="http://schemas.openxmlformats.org/officeDocument/2006/relationships/customXml" Target="../ink/ink11.xml"/><Relationship Id="rId32" Type="http://schemas.openxmlformats.org/officeDocument/2006/relationships/image" Target="../media/image31.png"/><Relationship Id="rId37" Type="http://schemas.openxmlformats.org/officeDocument/2006/relationships/customXml" Target="../ink/ink18.xml"/><Relationship Id="rId40" Type="http://schemas.openxmlformats.org/officeDocument/2006/relationships/image" Target="../media/image35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image" Target="../media/image29.png"/><Relationship Id="rId36" Type="http://schemas.openxmlformats.org/officeDocument/2006/relationships/image" Target="../media/image33.png"/><Relationship Id="rId10" Type="http://schemas.openxmlformats.org/officeDocument/2006/relationships/customXml" Target="../ink/ink4.xml"/><Relationship Id="rId19" Type="http://schemas.openxmlformats.org/officeDocument/2006/relationships/image" Target="../media/image25.png"/><Relationship Id="rId31" Type="http://schemas.openxmlformats.org/officeDocument/2006/relationships/customXml" Target="../ink/ink15.xml"/><Relationship Id="rId4" Type="http://schemas.openxmlformats.org/officeDocument/2006/relationships/customXml" Target="../ink/ink1.xml"/><Relationship Id="rId9" Type="http://schemas.openxmlformats.org/officeDocument/2006/relationships/image" Target="../media/image2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customXml" Target="../ink/ink13.xml"/><Relationship Id="rId30" Type="http://schemas.openxmlformats.org/officeDocument/2006/relationships/image" Target="../media/image3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B9D99-B1EA-F707-77FC-56EBBDBC4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Transistorar</a:t>
            </a:r>
            <a:endParaRPr lang="is-I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D2A4-BB55-0B8D-4C1F-D14475346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REIT2B h. 2024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69063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Transistoren">
            <a:extLst>
              <a:ext uri="{FF2B5EF4-FFF2-40B4-BE49-F238E27FC236}">
                <a16:creationId xmlns:a16="http://schemas.microsoft.com/office/drawing/2014/main" id="{3B1F1C8D-A329-0C76-76AC-393CDBD7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909638"/>
            <a:ext cx="11944350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93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Transistor as a Switch: A Practical Guide for Beginners">
            <a:extLst>
              <a:ext uri="{FF2B5EF4-FFF2-40B4-BE49-F238E27FC236}">
                <a16:creationId xmlns:a16="http://schemas.microsoft.com/office/drawing/2014/main" id="{07F2CD33-9CA2-C24F-D8B0-406B6FADF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90688"/>
            <a:ext cx="97536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50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ransistors - SparkFun Learn">
            <a:extLst>
              <a:ext uri="{FF2B5EF4-FFF2-40B4-BE49-F238E27FC236}">
                <a16:creationId xmlns:a16="http://schemas.microsoft.com/office/drawing/2014/main" id="{864C8041-1194-82EF-9BB4-08EFAA908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362075"/>
            <a:ext cx="57150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31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What are the assumptions to be made for a designing amplifier using BJT  when only a VCC is given? - Quora">
            <a:extLst>
              <a:ext uri="{FF2B5EF4-FFF2-40B4-BE49-F238E27FC236}">
                <a16:creationId xmlns:a16="http://schemas.microsoft.com/office/drawing/2014/main" id="{E5E2B11A-9F58-687D-8E6B-0331E23C0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933450"/>
            <a:ext cx="634365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79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E9788B-12C8-2491-531F-342900CD7B50}"/>
              </a:ext>
            </a:extLst>
          </p:cNvPr>
          <p:cNvSpPr txBox="1"/>
          <p:nvPr/>
        </p:nvSpPr>
        <p:spPr>
          <a:xfrm>
            <a:off x="1793941" y="689788"/>
            <a:ext cx="955429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>
                <a:latin typeface="Stencil" panose="040409050D0802020404" pitchFamily="82" charset="0"/>
              </a:rPr>
              <a:t>NPN</a:t>
            </a:r>
            <a:endParaRPr lang="is-IS" sz="350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6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E9788B-12C8-2491-531F-342900CD7B50}"/>
              </a:ext>
            </a:extLst>
          </p:cNvPr>
          <p:cNvSpPr txBox="1"/>
          <p:nvPr/>
        </p:nvSpPr>
        <p:spPr>
          <a:xfrm>
            <a:off x="1793941" y="689788"/>
            <a:ext cx="955429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>
                <a:latin typeface="Stencil" panose="040409050D0802020404" pitchFamily="82" charset="0"/>
              </a:rPr>
              <a:t>PNP</a:t>
            </a:r>
            <a:endParaRPr lang="is-IS" sz="350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8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FB19625-1B61-3287-FCF8-48E4DC99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DAF392-8592-468C-44FB-0F92FA047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54446"/>
            <a:ext cx="283884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4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polar junction transistor">
            <a:extLst>
              <a:ext uri="{FF2B5EF4-FFF2-40B4-BE49-F238E27FC236}">
                <a16:creationId xmlns:a16="http://schemas.microsoft.com/office/drawing/2014/main" id="{391BE14F-E7C6-6D8B-6B4E-E8374407E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EC72BD-C601-4526-F83D-924171D0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906" y="4771039"/>
            <a:ext cx="283884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8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C15B1D-6BAE-274E-8BF0-90DD619D0A6B}"/>
              </a:ext>
            </a:extLst>
          </p:cNvPr>
          <p:cNvSpPr/>
          <p:nvPr/>
        </p:nvSpPr>
        <p:spPr>
          <a:xfrm>
            <a:off x="1590675" y="571500"/>
            <a:ext cx="8801100" cy="59626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pic>
        <p:nvPicPr>
          <p:cNvPr id="3" name="Picture 2" descr="bipolar transistor construction">
            <a:extLst>
              <a:ext uri="{FF2B5EF4-FFF2-40B4-BE49-F238E27FC236}">
                <a16:creationId xmlns:a16="http://schemas.microsoft.com/office/drawing/2014/main" id="{51B09B60-EC5F-883D-8FEA-4AE9CBE07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5" y="1128712"/>
            <a:ext cx="489585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72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C0D76-2681-CEA1-2F29-B773A2EA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5" y="1590166"/>
            <a:ext cx="5151806" cy="3677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21683-2367-281D-1CBA-ACC3A1CD0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79" y="1052286"/>
            <a:ext cx="5099036" cy="45502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8236A0A-4A55-C3DC-FC6B-23899C6C921B}"/>
              </a:ext>
            </a:extLst>
          </p:cNvPr>
          <p:cNvGrpSpPr/>
          <p:nvPr/>
        </p:nvGrpSpPr>
        <p:grpSpPr>
          <a:xfrm>
            <a:off x="2677305" y="3695295"/>
            <a:ext cx="171000" cy="261720"/>
            <a:chOff x="2677305" y="3695295"/>
            <a:chExt cx="17100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C01FA1-E0D0-8474-47D1-9BD2ABAC6620}"/>
                    </a:ext>
                  </a:extLst>
                </p14:cNvPr>
                <p14:cNvContentPartPr/>
                <p14:nvPr/>
              </p14:nvContentPartPr>
              <p14:xfrm>
                <a:off x="2734545" y="3695295"/>
                <a:ext cx="113760" cy="105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C01FA1-E0D0-8474-47D1-9BD2ABAC66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25545" y="3686655"/>
                  <a:ext cx="131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1EE1C4F-0B28-269A-7686-D8B62902E80F}"/>
                    </a:ext>
                  </a:extLst>
                </p14:cNvPr>
                <p14:cNvContentPartPr/>
                <p14:nvPr/>
              </p14:nvContentPartPr>
              <p14:xfrm>
                <a:off x="2677305" y="3828855"/>
                <a:ext cx="161280" cy="128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1EE1C4F-0B28-269A-7686-D8B62902E8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68665" y="3819855"/>
                  <a:ext cx="17892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1FB5A6-04F8-2768-17FA-7790B148A884}"/>
              </a:ext>
            </a:extLst>
          </p:cNvPr>
          <p:cNvGrpSpPr/>
          <p:nvPr/>
        </p:nvGrpSpPr>
        <p:grpSpPr>
          <a:xfrm>
            <a:off x="2533305" y="4076175"/>
            <a:ext cx="260280" cy="240840"/>
            <a:chOff x="2533305" y="4076175"/>
            <a:chExt cx="260280" cy="2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8D8C16-6D79-4A40-96A8-422CCFCF4E36}"/>
                    </a:ext>
                  </a:extLst>
                </p14:cNvPr>
                <p14:cNvContentPartPr/>
                <p14:nvPr/>
              </p14:nvContentPartPr>
              <p14:xfrm>
                <a:off x="2590545" y="4085895"/>
                <a:ext cx="360" cy="123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8D8C16-6D79-4A40-96A8-422CCFCF4E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81545" y="4076895"/>
                  <a:ext cx="18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95D17F6-D0B6-3AC1-1436-3F6395E24143}"/>
                    </a:ext>
                  </a:extLst>
                </p14:cNvPr>
                <p14:cNvContentPartPr/>
                <p14:nvPr/>
              </p14:nvContentPartPr>
              <p14:xfrm>
                <a:off x="2533305" y="4219095"/>
                <a:ext cx="752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95D17F6-D0B6-3AC1-1436-3F6395E241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24305" y="4210095"/>
                  <a:ext cx="92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589EEA-6241-B9BE-D6FC-7BA0CCB34BD9}"/>
                    </a:ext>
                  </a:extLst>
                </p14:cNvPr>
                <p14:cNvContentPartPr/>
                <p14:nvPr/>
              </p14:nvContentPartPr>
              <p14:xfrm>
                <a:off x="2533305" y="4076175"/>
                <a:ext cx="104040" cy="1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589EEA-6241-B9BE-D6FC-7BA0CCB34B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4305" y="4067175"/>
                  <a:ext cx="121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B7B58B-C56D-E998-056F-EBEFC2635D4F}"/>
                    </a:ext>
                  </a:extLst>
                </p14:cNvPr>
                <p14:cNvContentPartPr/>
                <p14:nvPr/>
              </p14:nvContentPartPr>
              <p14:xfrm>
                <a:off x="2695305" y="4171575"/>
                <a:ext cx="16200" cy="117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B7B58B-C56D-E998-056F-EBEFC2635D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86305" y="4162575"/>
                  <a:ext cx="338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D7FD8F0-FAA4-4CA2-DA4A-057055D7A7ED}"/>
                    </a:ext>
                  </a:extLst>
                </p14:cNvPr>
                <p14:cNvContentPartPr/>
                <p14:nvPr/>
              </p14:nvContentPartPr>
              <p14:xfrm>
                <a:off x="2695305" y="4155375"/>
                <a:ext cx="98280" cy="161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D7FD8F0-FAA4-4CA2-DA4A-057055D7A7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86305" y="4146375"/>
                  <a:ext cx="1159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D5544C-046B-9DAE-3DE4-5A1F0054A9E7}"/>
              </a:ext>
            </a:extLst>
          </p:cNvPr>
          <p:cNvGrpSpPr/>
          <p:nvPr/>
        </p:nvGrpSpPr>
        <p:grpSpPr>
          <a:xfrm>
            <a:off x="3466785" y="2990415"/>
            <a:ext cx="513000" cy="192600"/>
            <a:chOff x="3466785" y="2990415"/>
            <a:chExt cx="513000" cy="19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70E9A2-4BB5-419D-3DF2-CCB17FC5B8EE}"/>
                    </a:ext>
                  </a:extLst>
                </p14:cNvPr>
                <p14:cNvContentPartPr/>
                <p14:nvPr/>
              </p14:nvContentPartPr>
              <p14:xfrm>
                <a:off x="3466785" y="3067815"/>
                <a:ext cx="114840" cy="75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70E9A2-4BB5-419D-3DF2-CCB17FC5B8E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58145" y="3058815"/>
                  <a:ext cx="1324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3614CE-2777-3640-67B3-4B7A65862554}"/>
                    </a:ext>
                  </a:extLst>
                </p14:cNvPr>
                <p14:cNvContentPartPr/>
                <p14:nvPr/>
              </p14:nvContentPartPr>
              <p14:xfrm>
                <a:off x="3619425" y="3045495"/>
                <a:ext cx="54360" cy="107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33614CE-2777-3640-67B3-4B7A6586255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10425" y="3036495"/>
                  <a:ext cx="72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6618002-529A-8D22-6960-3EAB5891E131}"/>
                    </a:ext>
                  </a:extLst>
                </p14:cNvPr>
                <p14:cNvContentPartPr/>
                <p14:nvPr/>
              </p14:nvContentPartPr>
              <p14:xfrm>
                <a:off x="3790785" y="3019215"/>
                <a:ext cx="9000" cy="133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6618002-529A-8D22-6960-3EAB5891E1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81785" y="3010215"/>
                  <a:ext cx="26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8CAF0E-82FD-4E49-418B-772E6771D4C6}"/>
                    </a:ext>
                  </a:extLst>
                </p14:cNvPr>
                <p14:cNvContentPartPr/>
                <p14:nvPr/>
              </p14:nvContentPartPr>
              <p14:xfrm>
                <a:off x="3743265" y="3162135"/>
                <a:ext cx="7488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8CAF0E-82FD-4E49-418B-772E6771D4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34265" y="3153135"/>
                  <a:ext cx="92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422B75-8451-03F2-61B2-52111D62F7E1}"/>
                    </a:ext>
                  </a:extLst>
                </p14:cNvPr>
                <p14:cNvContentPartPr/>
                <p14:nvPr/>
              </p14:nvContentPartPr>
              <p14:xfrm>
                <a:off x="3752625" y="2990415"/>
                <a:ext cx="7488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422B75-8451-03F2-61B2-52111D62F7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43625" y="2981415"/>
                  <a:ext cx="92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93843C-A237-23DD-A67C-4B0FFE13896E}"/>
                    </a:ext>
                  </a:extLst>
                </p14:cNvPr>
                <p14:cNvContentPartPr/>
                <p14:nvPr/>
              </p14:nvContentPartPr>
              <p14:xfrm>
                <a:off x="3903465" y="3104895"/>
                <a:ext cx="76320" cy="78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93843C-A237-23DD-A67C-4B0FFE13896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94465" y="3095895"/>
                  <a:ext cx="9396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71B4D84-B4A2-9107-6B90-79E37BDBA820}"/>
                  </a:ext>
                </a:extLst>
              </p14:cNvPr>
              <p14:cNvContentPartPr/>
              <p14:nvPr/>
            </p14:nvContentPartPr>
            <p14:xfrm>
              <a:off x="4114425" y="3165375"/>
              <a:ext cx="269640" cy="26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71B4D84-B4A2-9107-6B90-79E37BDBA82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96425" y="3147735"/>
                <a:ext cx="30528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E4F1E34-1019-9056-7F3E-0EC06AA10678}"/>
              </a:ext>
            </a:extLst>
          </p:cNvPr>
          <p:cNvGrpSpPr/>
          <p:nvPr/>
        </p:nvGrpSpPr>
        <p:grpSpPr>
          <a:xfrm>
            <a:off x="4247985" y="3228735"/>
            <a:ext cx="246960" cy="1114560"/>
            <a:chOff x="4247985" y="3228735"/>
            <a:chExt cx="246960" cy="11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5F0BFDD-50D3-911F-C994-8BF7758BB8CE}"/>
                    </a:ext>
                  </a:extLst>
                </p14:cNvPr>
                <p14:cNvContentPartPr/>
                <p14:nvPr/>
              </p14:nvContentPartPr>
              <p14:xfrm>
                <a:off x="4256985" y="3228735"/>
                <a:ext cx="95400" cy="1086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5F0BFDD-50D3-911F-C994-8BF7758BB8C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39345" y="3210735"/>
                  <a:ext cx="131040" cy="11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299E1BC-E775-919B-674A-E60496252DBE}"/>
                    </a:ext>
                  </a:extLst>
                </p14:cNvPr>
                <p14:cNvContentPartPr/>
                <p14:nvPr/>
              </p14:nvContentPartPr>
              <p14:xfrm>
                <a:off x="4247985" y="4305135"/>
                <a:ext cx="246960" cy="38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299E1BC-E775-919B-674A-E60496252DB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29985" y="4287495"/>
                  <a:ext cx="28260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1FE2325-B05A-FDFE-83D2-60DCBCBAB834}"/>
              </a:ext>
            </a:extLst>
          </p:cNvPr>
          <p:cNvGrpSpPr/>
          <p:nvPr/>
        </p:nvGrpSpPr>
        <p:grpSpPr>
          <a:xfrm>
            <a:off x="4390185" y="3362295"/>
            <a:ext cx="342720" cy="305280"/>
            <a:chOff x="4390185" y="3362295"/>
            <a:chExt cx="342720" cy="3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7B23806-E4C8-54D8-C554-818B2299B0BF}"/>
                    </a:ext>
                  </a:extLst>
                </p14:cNvPr>
                <p14:cNvContentPartPr/>
                <p14:nvPr/>
              </p14:nvContentPartPr>
              <p14:xfrm>
                <a:off x="4390185" y="3362295"/>
                <a:ext cx="126000" cy="264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7B23806-E4C8-54D8-C554-818B2299B0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72545" y="3344295"/>
                  <a:ext cx="161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43BD6B5-DE1B-AA7A-AA03-8794E422197A}"/>
                    </a:ext>
                  </a:extLst>
                </p14:cNvPr>
                <p14:cNvContentPartPr/>
                <p14:nvPr/>
              </p14:nvContentPartPr>
              <p14:xfrm>
                <a:off x="4608705" y="3562095"/>
                <a:ext cx="124200" cy="105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43BD6B5-DE1B-AA7A-AA03-8794E422197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90705" y="3544095"/>
                  <a:ext cx="15984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F96A49-56AC-B310-1C9C-26256C70C74C}"/>
              </a:ext>
            </a:extLst>
          </p:cNvPr>
          <p:cNvGrpSpPr/>
          <p:nvPr/>
        </p:nvGrpSpPr>
        <p:grpSpPr>
          <a:xfrm>
            <a:off x="4790145" y="3533295"/>
            <a:ext cx="104040" cy="172440"/>
            <a:chOff x="4790145" y="3533295"/>
            <a:chExt cx="10404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5B12FBB-E073-87BB-79CD-F23052186DF4}"/>
                    </a:ext>
                  </a:extLst>
                </p14:cNvPr>
                <p14:cNvContentPartPr/>
                <p14:nvPr/>
              </p14:nvContentPartPr>
              <p14:xfrm>
                <a:off x="4790145" y="3543015"/>
                <a:ext cx="100800" cy="162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5B12FBB-E073-87BB-79CD-F23052186DF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72145" y="3525015"/>
                  <a:ext cx="136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062E1AC-B3FE-E8CF-CEC5-03EEE2FD8A4D}"/>
                    </a:ext>
                  </a:extLst>
                </p14:cNvPr>
                <p14:cNvContentPartPr/>
                <p14:nvPr/>
              </p14:nvContentPartPr>
              <p14:xfrm>
                <a:off x="4829025" y="3533295"/>
                <a:ext cx="651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062E1AC-B3FE-E8CF-CEC5-03EEE2FD8A4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11025" y="3515295"/>
                  <a:ext cx="1008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E5258BF-E7E9-4D81-0715-0491DC9F31F6}"/>
                  </a:ext>
                </a:extLst>
              </p14:cNvPr>
              <p14:cNvContentPartPr/>
              <p14:nvPr/>
            </p14:nvContentPartPr>
            <p14:xfrm>
              <a:off x="4829025" y="3628695"/>
              <a:ext cx="651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E5258BF-E7E9-4D81-0715-0491DC9F31F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811025" y="3610695"/>
                <a:ext cx="1008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54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Story of the Transistor | Nuts &amp; Volts Magazine">
            <a:extLst>
              <a:ext uri="{FF2B5EF4-FFF2-40B4-BE49-F238E27FC236}">
                <a16:creationId xmlns:a16="http://schemas.microsoft.com/office/drawing/2014/main" id="{1780C479-6A2B-EB6E-7D20-7E5F56D6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47738"/>
            <a:ext cx="76200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F41F28-8EFA-6CF3-3A88-0E155BFEF5F1}"/>
              </a:ext>
            </a:extLst>
          </p:cNvPr>
          <p:cNvSpPr/>
          <p:nvPr/>
        </p:nvSpPr>
        <p:spPr>
          <a:xfrm>
            <a:off x="2593910" y="1552754"/>
            <a:ext cx="746449" cy="2522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F5918E-78CE-08BD-2BC7-2EDB46C62E67}"/>
              </a:ext>
            </a:extLst>
          </p:cNvPr>
          <p:cNvSpPr/>
          <p:nvPr/>
        </p:nvSpPr>
        <p:spPr>
          <a:xfrm>
            <a:off x="4821203" y="1754233"/>
            <a:ext cx="746449" cy="2522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2A865-DB13-02C5-ADBA-004AE3C17B04}"/>
              </a:ext>
            </a:extLst>
          </p:cNvPr>
          <p:cNvSpPr/>
          <p:nvPr/>
        </p:nvSpPr>
        <p:spPr>
          <a:xfrm>
            <a:off x="5278403" y="2528890"/>
            <a:ext cx="900147" cy="2522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47152-C9E2-9222-C072-08D441ED1FF8}"/>
              </a:ext>
            </a:extLst>
          </p:cNvPr>
          <p:cNvSpPr/>
          <p:nvPr/>
        </p:nvSpPr>
        <p:spPr>
          <a:xfrm>
            <a:off x="5194427" y="5234033"/>
            <a:ext cx="746449" cy="2522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34E71-DF4F-A66A-EDB1-9C8707A5F04A}"/>
              </a:ext>
            </a:extLst>
          </p:cNvPr>
          <p:cNvSpPr/>
          <p:nvPr/>
        </p:nvSpPr>
        <p:spPr>
          <a:xfrm>
            <a:off x="6552237" y="2276611"/>
            <a:ext cx="746449" cy="2522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5887C-EEF2-4A24-8EC6-3233992152C9}"/>
              </a:ext>
            </a:extLst>
          </p:cNvPr>
          <p:cNvSpPr/>
          <p:nvPr/>
        </p:nvSpPr>
        <p:spPr>
          <a:xfrm>
            <a:off x="8455800" y="1805033"/>
            <a:ext cx="746449" cy="2522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18985-53AA-EBCC-3503-183399092522}"/>
              </a:ext>
            </a:extLst>
          </p:cNvPr>
          <p:cNvSpPr/>
          <p:nvPr/>
        </p:nvSpPr>
        <p:spPr>
          <a:xfrm>
            <a:off x="6840747" y="3515939"/>
            <a:ext cx="895011" cy="2522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254D6-ACFD-D01A-0050-43158749FAF6}"/>
              </a:ext>
            </a:extLst>
          </p:cNvPr>
          <p:cNvSpPr/>
          <p:nvPr/>
        </p:nvSpPr>
        <p:spPr>
          <a:xfrm>
            <a:off x="8109193" y="4137042"/>
            <a:ext cx="1198709" cy="2522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EB8764-6054-2F6B-D050-9FA9CC130408}"/>
              </a:ext>
            </a:extLst>
          </p:cNvPr>
          <p:cNvSpPr/>
          <p:nvPr/>
        </p:nvSpPr>
        <p:spPr>
          <a:xfrm>
            <a:off x="9010989" y="2276610"/>
            <a:ext cx="895011" cy="2522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D46366-36A7-0718-6879-99F02F4A621E}"/>
              </a:ext>
            </a:extLst>
          </p:cNvPr>
          <p:cNvSpPr/>
          <p:nvPr/>
        </p:nvSpPr>
        <p:spPr>
          <a:xfrm>
            <a:off x="9010988" y="3350153"/>
            <a:ext cx="895011" cy="2522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F7EC64-D807-EE79-096A-F9EFD81224C7}"/>
              </a:ext>
            </a:extLst>
          </p:cNvPr>
          <p:cNvSpPr/>
          <p:nvPr/>
        </p:nvSpPr>
        <p:spPr>
          <a:xfrm>
            <a:off x="6742981" y="4808781"/>
            <a:ext cx="3039374" cy="2522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756992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E9788B-12C8-2491-531F-342900CD7B50}"/>
              </a:ext>
            </a:extLst>
          </p:cNvPr>
          <p:cNvSpPr txBox="1"/>
          <p:nvPr/>
        </p:nvSpPr>
        <p:spPr>
          <a:xfrm>
            <a:off x="2236392" y="1843950"/>
            <a:ext cx="95542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latin typeface="Stencil" panose="040409050D0802020404" pitchFamily="82" charset="0"/>
              </a:rPr>
              <a:t>BC547</a:t>
            </a:r>
            <a:endParaRPr lang="is-IS" sz="200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94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ow to Build a Touch Sensor Circuit">
            <a:extLst>
              <a:ext uri="{FF2B5EF4-FFF2-40B4-BE49-F238E27FC236}">
                <a16:creationId xmlns:a16="http://schemas.microsoft.com/office/drawing/2014/main" id="{5E1305F7-3101-AC1F-E989-D21A56183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461963"/>
            <a:ext cx="9420225" cy="593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Finger">
            <a:extLst>
              <a:ext uri="{FF2B5EF4-FFF2-40B4-BE49-F238E27FC236}">
                <a16:creationId xmlns:a16="http://schemas.microsoft.com/office/drawing/2014/main" id="{F876CC78-6C75-5406-39E4-6D672F1CC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51519">
            <a:off x="-216695" y="2314575"/>
            <a:ext cx="3205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54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A9B35D-12B2-3FA2-E893-138555BD859A}"/>
              </a:ext>
            </a:extLst>
          </p:cNvPr>
          <p:cNvSpPr txBox="1"/>
          <p:nvPr/>
        </p:nvSpPr>
        <p:spPr>
          <a:xfrm>
            <a:off x="2733675" y="2152650"/>
            <a:ext cx="3362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Þarf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snerta</a:t>
            </a:r>
            <a:r>
              <a:rPr lang="en-US" dirty="0"/>
              <a:t> </a:t>
            </a:r>
            <a:r>
              <a:rPr lang="en-US" dirty="0" err="1"/>
              <a:t>báða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er </a:t>
            </a:r>
            <a:r>
              <a:rPr lang="en-US" dirty="0" err="1"/>
              <a:t>hægt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breyta</a:t>
            </a:r>
            <a:r>
              <a:rPr lang="en-US" dirty="0"/>
              <a:t> </a:t>
            </a:r>
            <a:r>
              <a:rPr lang="en-US" dirty="0" err="1"/>
              <a:t>rásini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að</a:t>
            </a:r>
            <a:r>
              <a:rPr lang="en-US" dirty="0"/>
              <a:t> </a:t>
            </a:r>
            <a:r>
              <a:rPr lang="en-US" dirty="0" err="1"/>
              <a:t>það</a:t>
            </a:r>
            <a:r>
              <a:rPr lang="en-US" dirty="0"/>
              <a:t> </a:t>
            </a:r>
            <a:r>
              <a:rPr lang="en-US" dirty="0" err="1"/>
              <a:t>þurfi</a:t>
            </a:r>
            <a:r>
              <a:rPr lang="en-US" dirty="0"/>
              <a:t> bara </a:t>
            </a:r>
            <a:r>
              <a:rPr lang="en-US" dirty="0" err="1"/>
              <a:t>einn</a:t>
            </a:r>
            <a:r>
              <a:rPr lang="en-US" dirty="0"/>
              <a:t> </a:t>
            </a:r>
            <a:r>
              <a:rPr lang="en-US" dirty="0" err="1"/>
              <a:t>vír</a:t>
            </a:r>
            <a:r>
              <a:rPr lang="en-US" dirty="0"/>
              <a:t>?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58991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7003414D-09DC-8F0C-11A5-AA5EFA093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295400"/>
            <a:ext cx="47625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74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ec. 23, 1947: Transistor Opens Door to Digital Future | WIRED">
            <a:extLst>
              <a:ext uri="{FF2B5EF4-FFF2-40B4-BE49-F238E27FC236}">
                <a16:creationId xmlns:a16="http://schemas.microsoft.com/office/drawing/2014/main" id="{66174BB1-D4BA-F065-122F-52B441BD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952500"/>
            <a:ext cx="62865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7E9145-ABB4-60F8-F569-0030E0872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12" y="6155170"/>
            <a:ext cx="1182217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1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Story of the Transistor | Nuts &amp; Volts Magazine">
            <a:extLst>
              <a:ext uri="{FF2B5EF4-FFF2-40B4-BE49-F238E27FC236}">
                <a16:creationId xmlns:a16="http://schemas.microsoft.com/office/drawing/2014/main" id="{29949226-0246-52F8-4ED0-3D85E3EB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947738"/>
            <a:ext cx="76200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4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E9788B-12C8-2491-531F-342900CD7B50}"/>
              </a:ext>
            </a:extLst>
          </p:cNvPr>
          <p:cNvSpPr txBox="1"/>
          <p:nvPr/>
        </p:nvSpPr>
        <p:spPr>
          <a:xfrm>
            <a:off x="1793941" y="689788"/>
            <a:ext cx="955429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dirty="0">
                <a:latin typeface="Stencil" panose="040409050D0802020404" pitchFamily="82" charset="0"/>
              </a:rPr>
              <a:t>BJT</a:t>
            </a:r>
            <a:endParaRPr lang="is-IS" sz="35000" dirty="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0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mmon Emitter Amplifier - CircuitLab">
            <a:extLst>
              <a:ext uri="{FF2B5EF4-FFF2-40B4-BE49-F238E27FC236}">
                <a16:creationId xmlns:a16="http://schemas.microsoft.com/office/drawing/2014/main" id="{7A715585-0E42-1D12-5F15-B21CD4C35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3458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47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 Transistor Audio Amplifier Circuit">
            <a:extLst>
              <a:ext uri="{FF2B5EF4-FFF2-40B4-BE49-F238E27FC236}">
                <a16:creationId xmlns:a16="http://schemas.microsoft.com/office/drawing/2014/main" id="{3D569BF4-2511-E74F-3970-75C021636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04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ipolar Junctional Transistor (BJT) Latching Pushbutton On/Off Circuit : 4  Steps (with Pictures) - Instructables">
            <a:extLst>
              <a:ext uri="{FF2B5EF4-FFF2-40B4-BE49-F238E27FC236}">
                <a16:creationId xmlns:a16="http://schemas.microsoft.com/office/drawing/2014/main" id="{0160B79D-257B-9532-9145-74E49C58F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0"/>
            <a:ext cx="8688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76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</TotalTime>
  <Words>27</Words>
  <Application>Microsoft Office PowerPoint</Application>
  <PresentationFormat>Widescreen</PresentationFormat>
  <Paragraphs>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Stencil</vt:lpstr>
      <vt:lpstr>Office Theme</vt:lpstr>
      <vt:lpstr>Transistorar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Þórarinn Bjartur Breiðfjörð Gunnarsson - MI</dc:creator>
  <cp:lastModifiedBy>Þórarinn Bjartur Breiðfjörð Gunnarsson - MI</cp:lastModifiedBy>
  <cp:revision>3</cp:revision>
  <dcterms:created xsi:type="dcterms:W3CDTF">2024-08-29T11:17:48Z</dcterms:created>
  <dcterms:modified xsi:type="dcterms:W3CDTF">2024-08-29T17:52:50Z</dcterms:modified>
</cp:coreProperties>
</file>