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6" r:id="rId1"/>
  </p:sldMasterIdLst>
  <p:notesMasterIdLst>
    <p:notesMasterId r:id="rId31"/>
  </p:notesMasterIdLst>
  <p:handoutMasterIdLst>
    <p:handoutMasterId r:id="rId32"/>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797675" cy="9926638"/>
  <p:defaultTextStyle>
    <a:defPPr>
      <a:defRPr lang="ko-KR"/>
    </a:defPPr>
    <a:lvl1pPr algn="l" rtl="0" fontAlgn="base" latinLnBrk="1">
      <a:spcBef>
        <a:spcPct val="0"/>
      </a:spcBef>
      <a:spcAft>
        <a:spcPct val="0"/>
      </a:spcAft>
      <a:defRPr kumimoji="1" kern="1200">
        <a:solidFill>
          <a:schemeClr val="tx1"/>
        </a:solidFill>
        <a:latin typeface="굴림"/>
        <a:ea typeface="굴림"/>
        <a:cs typeface="+mn-cs"/>
      </a:defRPr>
    </a:lvl1pPr>
    <a:lvl2pPr marL="457200" algn="l" rtl="0" fontAlgn="base" latinLnBrk="1">
      <a:spcBef>
        <a:spcPct val="0"/>
      </a:spcBef>
      <a:spcAft>
        <a:spcPct val="0"/>
      </a:spcAft>
      <a:defRPr kumimoji="1" kern="1200">
        <a:solidFill>
          <a:schemeClr val="tx1"/>
        </a:solidFill>
        <a:latin typeface="굴림"/>
        <a:ea typeface="굴림"/>
        <a:cs typeface="+mn-cs"/>
      </a:defRPr>
    </a:lvl2pPr>
    <a:lvl3pPr marL="914400" algn="l" rtl="0" fontAlgn="base" latinLnBrk="1">
      <a:spcBef>
        <a:spcPct val="0"/>
      </a:spcBef>
      <a:spcAft>
        <a:spcPct val="0"/>
      </a:spcAft>
      <a:defRPr kumimoji="1" kern="1200">
        <a:solidFill>
          <a:schemeClr val="tx1"/>
        </a:solidFill>
        <a:latin typeface="굴림"/>
        <a:ea typeface="굴림"/>
        <a:cs typeface="+mn-cs"/>
      </a:defRPr>
    </a:lvl3pPr>
    <a:lvl4pPr marL="1371600" algn="l" rtl="0" fontAlgn="base" latinLnBrk="1">
      <a:spcBef>
        <a:spcPct val="0"/>
      </a:spcBef>
      <a:spcAft>
        <a:spcPct val="0"/>
      </a:spcAft>
      <a:defRPr kumimoji="1" kern="1200">
        <a:solidFill>
          <a:schemeClr val="tx1"/>
        </a:solidFill>
        <a:latin typeface="굴림"/>
        <a:ea typeface="굴림"/>
        <a:cs typeface="+mn-cs"/>
      </a:defRPr>
    </a:lvl4pPr>
    <a:lvl5pPr marL="1828800" algn="l" rtl="0" fontAlgn="base" latinLnBrk="1">
      <a:spcBef>
        <a:spcPct val="0"/>
      </a:spcBef>
      <a:spcAft>
        <a:spcPct val="0"/>
      </a:spcAft>
      <a:defRPr kumimoji="1" kern="1200">
        <a:solidFill>
          <a:schemeClr val="tx1"/>
        </a:solidFill>
        <a:latin typeface="굴림"/>
        <a:ea typeface="굴림"/>
        <a:cs typeface="+mn-cs"/>
      </a:defRPr>
    </a:lvl5pPr>
    <a:lvl6pPr marL="2286000" algn="l" defTabSz="914400" rtl="0" eaLnBrk="1" latinLnBrk="1" hangingPunct="1">
      <a:defRPr kumimoji="1" kern="1200">
        <a:solidFill>
          <a:schemeClr val="tx1"/>
        </a:solidFill>
        <a:latin typeface="굴림"/>
        <a:ea typeface="굴림"/>
        <a:cs typeface="+mn-cs"/>
      </a:defRPr>
    </a:lvl6pPr>
    <a:lvl7pPr marL="2743200" algn="l" defTabSz="914400" rtl="0" eaLnBrk="1" latinLnBrk="1" hangingPunct="1">
      <a:defRPr kumimoji="1" kern="1200">
        <a:solidFill>
          <a:schemeClr val="tx1"/>
        </a:solidFill>
        <a:latin typeface="굴림"/>
        <a:ea typeface="굴림"/>
        <a:cs typeface="+mn-cs"/>
      </a:defRPr>
    </a:lvl7pPr>
    <a:lvl8pPr marL="3200400" algn="l" defTabSz="914400" rtl="0" eaLnBrk="1" latinLnBrk="1" hangingPunct="1">
      <a:defRPr kumimoji="1" kern="1200">
        <a:solidFill>
          <a:schemeClr val="tx1"/>
        </a:solidFill>
        <a:latin typeface="굴림"/>
        <a:ea typeface="굴림"/>
        <a:cs typeface="+mn-cs"/>
      </a:defRPr>
    </a:lvl8pPr>
    <a:lvl9pPr marL="3657600" algn="l" defTabSz="914400" rtl="0" eaLnBrk="1" latinLnBrk="1" hangingPunct="1">
      <a:defRPr kumimoji="1" kern="1200">
        <a:solidFill>
          <a:schemeClr val="tx1"/>
        </a:solidFill>
        <a:latin typeface="굴림"/>
        <a:ea typeface="굴림"/>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TxStyle/>
      <a:tcStyle>
        <a:tcBdr/>
        <a:fill>
          <a:solidFill>
            <a:schemeClr val="tx1">
              <a:alpha val="20000"/>
            </a:schemeClr>
          </a:solidFill>
        </a:fill>
      </a:tcStyle>
    </a:band1H>
    <a:band2H>
      <a:tcTxStyle/>
      <a:tcStyle>
        <a:tcBdr/>
      </a:tcStyle>
    </a:band2H>
    <a:band1V>
      <a:tcTxStyle/>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p:restoredTop sz="95455"/>
  </p:normalViewPr>
  <p:slideViewPr>
    <p:cSldViewPr>
      <p:cViewPr>
        <p:scale>
          <a:sx n="70" d="100"/>
          <a:sy n="70" d="100"/>
        </p:scale>
        <p:origin x="-533" y="-226"/>
      </p:cViewPr>
      <p:guideLst>
        <p:guide orient="horz" pos="2157"/>
        <p:guide pos="65"/>
        <p:guide pos="6549"/>
        <p:guide pos="742"/>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1272" y="125"/>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sz="quarter" idx="1"/>
          </p:nvPr>
        </p:nvSpPr>
        <p:spPr>
          <a:xfrm>
            <a:off x="3849688" y="0"/>
            <a:ext cx="2946400" cy="496888"/>
          </a:xfrm>
          <a:prstGeom prst="rect">
            <a:avLst/>
          </a:prstGeom>
        </p:spPr>
        <p:txBody>
          <a:bodyPr vert="horz" lIns="91440" tIns="45720" rIns="91440" bIns="45720"/>
          <a:lstStyle>
            <a:lvl1pPr algn="r">
              <a:defRPr sz="1200"/>
            </a:lvl1pPr>
          </a:lstStyle>
          <a:p>
            <a:pPr lvl="0">
              <a:defRPr lang="ko-KR" altLang="en-US"/>
            </a:pPr>
            <a:fld id="{29DDA9E2-9A69-41CA-AEDE-A9AD67006C74}" type="datetimeFigureOut">
              <a:rPr lang="ko-KR" altLang="en-US"/>
              <a:pPr lvl="0">
                <a:defRPr lang="ko-KR" altLang="en-US"/>
              </a:pPr>
              <a:t>2018-08-06</a:t>
            </a:fld>
            <a:endParaRPr lang="ko-KR" altLang="en-US"/>
          </a:p>
        </p:txBody>
      </p:sp>
      <p:sp>
        <p:nvSpPr>
          <p:cNvPr id="4" name="바닥글 개체 틀 3"/>
          <p:cNvSpPr>
            <a:spLocks noGrp="1"/>
          </p:cNvSpPr>
          <p:nvPr>
            <p:ph type="ftr" sz="quarter" idx="2"/>
          </p:nvPr>
        </p:nvSpPr>
        <p:spPr>
          <a:xfrm>
            <a:off x="0" y="9428163"/>
            <a:ext cx="2946400" cy="496887"/>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5" name="슬라이드 번호 개체 틀 4"/>
          <p:cNvSpPr>
            <a:spLocks noGrp="1"/>
          </p:cNvSpPr>
          <p:nvPr>
            <p:ph type="sldNum" sz="quarter" idx="3"/>
          </p:nvPr>
        </p:nvSpPr>
        <p:spPr>
          <a:xfrm>
            <a:off x="3849688" y="9428163"/>
            <a:ext cx="2946400" cy="496887"/>
          </a:xfrm>
          <a:prstGeom prst="rect">
            <a:avLst/>
          </a:prstGeom>
        </p:spPr>
        <p:txBody>
          <a:bodyPr vert="horz" lIns="91440" tIns="45720" rIns="91440" bIns="45720" anchor="b"/>
          <a:lstStyle>
            <a:lvl1pPr algn="r">
              <a:defRPr sz="1200"/>
            </a:lvl1pPr>
          </a:lstStyle>
          <a:p>
            <a:pPr lvl="0">
              <a:defRPr lang="ko-KR" altLang="en-US"/>
            </a:pPr>
            <a:fld id="{8FC0F8C6-34A1-4A15-8E4D-C107A933D2C7}" type="slidenum">
              <a:rPr lang="ko-KR" altLang="en-US"/>
              <a:pPr lvl="0">
                <a:defRPr lang="ko-KR" altLang="en-US"/>
              </a:pPr>
              <a:t>‹#›</a:t>
            </a:fld>
            <a:endParaRPr lang="ko-KR" altLang="en-US"/>
          </a:p>
        </p:txBody>
      </p:sp>
    </p:spTree>
    <p:extLst>
      <p:ext uri="{BB962C8B-B14F-4D97-AF65-F5344CB8AC3E}">
        <p14:creationId xmlns:p14="http://schemas.microsoft.com/office/powerpoint/2010/main" val="1013888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머리글 개체 틀 9"/>
          <p:cNvSpPr>
            <a:spLocks noGrp="1"/>
          </p:cNvSpPr>
          <p:nvPr>
            <p:ph type="hdr" sz="quarter"/>
          </p:nvPr>
        </p:nvSpPr>
        <p:spPr>
          <a:xfrm>
            <a:off x="0" y="0"/>
            <a:ext cx="2946400" cy="496888"/>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11" name="바닥글 개체 틀 10"/>
          <p:cNvSpPr>
            <a:spLocks noGrp="1"/>
          </p:cNvSpPr>
          <p:nvPr>
            <p:ph type="ftr" sz="quarter" idx="4"/>
          </p:nvPr>
        </p:nvSpPr>
        <p:spPr>
          <a:xfrm>
            <a:off x="0" y="9428163"/>
            <a:ext cx="2946400" cy="496887"/>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12" name="날짜 개체 틀 11"/>
          <p:cNvSpPr>
            <a:spLocks noGrp="1"/>
          </p:cNvSpPr>
          <p:nvPr>
            <p:ph type="dt" idx="1"/>
          </p:nvPr>
        </p:nvSpPr>
        <p:spPr>
          <a:xfrm>
            <a:off x="3849688" y="0"/>
            <a:ext cx="2946400" cy="496888"/>
          </a:xfrm>
          <a:prstGeom prst="rect">
            <a:avLst/>
          </a:prstGeom>
        </p:spPr>
        <p:txBody>
          <a:bodyPr vert="horz" lIns="91440" tIns="45720" rIns="91440" bIns="45720"/>
          <a:lstStyle>
            <a:lvl1pPr algn="r">
              <a:defRPr sz="1200"/>
            </a:lvl1pPr>
          </a:lstStyle>
          <a:p>
            <a:pPr lvl="0">
              <a:defRPr lang="ko-KR" altLang="en-US"/>
            </a:pPr>
            <a:fld id="{1DDC8741-7A52-4953-B29B-B071B7F30733}" type="datetimeFigureOut">
              <a:rPr lang="ko-KR" altLang="en-US"/>
              <a:pPr lvl="0">
                <a:defRPr lang="ko-KR" altLang="en-US"/>
              </a:pPr>
              <a:t>2018-08-06</a:t>
            </a:fld>
            <a:endParaRPr lang="ko-KR" altLang="en-US"/>
          </a:p>
        </p:txBody>
      </p:sp>
      <p:sp>
        <p:nvSpPr>
          <p:cNvPr id="13" name="슬라이드 번호 개체 틀 12"/>
          <p:cNvSpPr>
            <a:spLocks noGrp="1"/>
          </p:cNvSpPr>
          <p:nvPr>
            <p:ph type="sldNum" sz="quarter" idx="5"/>
          </p:nvPr>
        </p:nvSpPr>
        <p:spPr>
          <a:xfrm>
            <a:off x="3849688" y="9428163"/>
            <a:ext cx="2946400" cy="496887"/>
          </a:xfrm>
          <a:prstGeom prst="rect">
            <a:avLst/>
          </a:prstGeom>
        </p:spPr>
        <p:txBody>
          <a:bodyPr vert="horz" lIns="91440" tIns="45720" rIns="91440" bIns="45720" anchor="b"/>
          <a:lstStyle>
            <a:lvl1pPr algn="r">
              <a:defRPr sz="1200"/>
            </a:lvl1pPr>
          </a:lstStyle>
          <a:p>
            <a:pPr lvl="0">
              <a:defRPr lang="ko-KR" altLang="en-US"/>
            </a:pPr>
            <a:fld id="{C5419C86-D266-40EA-8971-692479000228}" type="slidenum">
              <a:rPr lang="ko-KR" altLang="en-US"/>
              <a:pPr lvl="0">
                <a:defRPr lang="ko-KR" altLang="en-US"/>
              </a:pPr>
              <a:t>‹#›</a:t>
            </a:fld>
            <a:endParaRPr lang="ko-KR" altLang="en-US"/>
          </a:p>
        </p:txBody>
      </p:sp>
      <p:sp>
        <p:nvSpPr>
          <p:cNvPr id="14" name="슬라이드 노트 개체 틀 13"/>
          <p:cNvSpPr>
            <a:spLocks noGrp="1"/>
          </p:cNvSpPr>
          <p:nvPr>
            <p:ph type="body" sz="quarter" idx="3"/>
          </p:nvPr>
        </p:nvSpPr>
        <p:spPr>
          <a:xfrm>
            <a:off x="679450" y="4714875"/>
            <a:ext cx="5438775" cy="4467225"/>
          </a:xfrm>
          <a:prstGeom prst="rect">
            <a:avLst/>
          </a:prstGeom>
        </p:spPr>
        <p:txBody>
          <a:bodyPr vert="horz" lIns="91440" tIns="45720" rIns="91440" bIns="45720">
            <a:normAutofit/>
          </a:body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15" name="슬라이드 이미지 개체 틀 14"/>
          <p:cNvSpPr>
            <a:spLocks noGrp="1" noRot="1" noChangeAspect="1" noTextEdi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Tree>
    <p:extLst>
      <p:ext uri="{BB962C8B-B14F-4D97-AF65-F5344CB8AC3E}">
        <p14:creationId xmlns:p14="http://schemas.microsoft.com/office/powerpoint/2010/main" val="2304059340"/>
      </p:ext>
    </p:extLst>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preserve="1" userDrawn="1">
  <p:cSld name="제목 슬라이드">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preserve="1" userDrawn="1">
  <p:cSld name="제목 및 내용">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57200" y="6356350"/>
            <a:ext cx="2133600" cy="365125"/>
          </a:xfrm>
          <a:prstGeom prst="rect">
            <a:avLst/>
          </a:prstGeom>
        </p:spPr>
        <p:txBody>
          <a:bodyPr/>
          <a:lstStyle>
            <a:lvl1pPr>
              <a:defRPr/>
            </a:lvl1pPr>
          </a:lstStyle>
          <a:p>
            <a:pPr>
              <a:defRPr lang="ko-KR"/>
            </a:pPr>
            <a:fld id="{59B4454A-C106-42E8-8665-69F03AC2D760}" type="datetimeFigureOut">
              <a:rPr lang="ko-KR" altLang="en-US">
                <a:solidFill>
                  <a:prstClr val="black"/>
                </a:solidFill>
              </a:rPr>
              <a:pPr>
                <a:defRPr lang="ko-KR"/>
              </a:pPr>
              <a:t>2018-08-06</a:t>
            </a:fld>
            <a:endParaRPr lang="ko-KR" altLang="en-US">
              <a:solidFill>
                <a:prstClr val="black"/>
              </a:solidFill>
            </a:endParaRPr>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a:defRPr/>
            </a:lvl1pPr>
          </a:lstStyle>
          <a:p>
            <a:pPr>
              <a:defRPr lang="ko-KR"/>
            </a:pPr>
            <a:endParaRPr lang="ko-KR" altLang="en-US">
              <a:solidFill>
                <a:prstClr val="black"/>
              </a:solidFill>
            </a:endParaRPr>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lvl1pPr>
              <a:defRPr/>
            </a:lvl1pPr>
          </a:lstStyle>
          <a:p>
            <a:pPr>
              <a:defRPr lang="ko-KR"/>
            </a:pPr>
            <a:fld id="{87412837-F78B-45A4-ADB1-F9943FE9DD1F}" type="slidenum">
              <a:rPr lang="ko-KR" altLang="en-US">
                <a:solidFill>
                  <a:prstClr val="black"/>
                </a:solidFill>
              </a:rPr>
              <a:pPr>
                <a:defRPr lang="ko-KR"/>
              </a:pPr>
              <a:t>‹#›</a:t>
            </a:fld>
            <a:endParaRPr lang="ko-KR" altLang="en-US">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제목 슬라이드" userDrawn="1">
  <p:cSld name="1_제목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57200" y="6356350"/>
            <a:ext cx="2133600" cy="365125"/>
          </a:xfrm>
          <a:prstGeom prst="rect">
            <a:avLst/>
          </a:prstGeom>
        </p:spPr>
        <p:txBody>
          <a:bodyPr/>
          <a:lstStyle>
            <a:lvl1pPr>
              <a:defRPr/>
            </a:lvl1pPr>
          </a:lstStyle>
          <a:p>
            <a:pPr>
              <a:defRPr lang="ko-KR"/>
            </a:pPr>
            <a:fld id="{D65F77BD-F550-43C9-856F-A84ABEF6957F}" type="datetimeFigureOut">
              <a:rPr lang="ko-KR" altLang="en-US">
                <a:solidFill>
                  <a:prstClr val="black"/>
                </a:solidFill>
              </a:rPr>
              <a:pPr>
                <a:defRPr lang="ko-KR"/>
              </a:pPr>
              <a:t>2018-08-06</a:t>
            </a:fld>
            <a:endParaRPr lang="ko-KR" altLang="en-US">
              <a:solidFill>
                <a:prstClr val="black"/>
              </a:solidFill>
            </a:endParaRPr>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a:defRPr/>
            </a:lvl1pPr>
          </a:lstStyle>
          <a:p>
            <a:pPr>
              <a:defRPr lang="ko-KR"/>
            </a:pPr>
            <a:endParaRPr lang="ko-KR" altLang="en-US">
              <a:solidFill>
                <a:prstClr val="black"/>
              </a:solidFill>
            </a:endParaRPr>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lvl1pPr>
              <a:defRPr/>
            </a:lvl1pPr>
          </a:lstStyle>
          <a:p>
            <a:pPr>
              <a:defRPr lang="ko-KR"/>
            </a:pPr>
            <a:fld id="{CCED6D23-593F-4727-BFE2-AF5A4546EFDF}" type="slidenum">
              <a:rPr lang="ko-KR" altLang="en-US">
                <a:solidFill>
                  <a:prstClr val="black"/>
                </a:solidFill>
              </a:rPr>
              <a:pPr>
                <a:defRPr lang="ko-KR"/>
              </a:pPr>
              <a:t>‹#›</a:t>
            </a:fld>
            <a:endParaRPr lang="ko-KR" altLang="en-US">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빈 화면" type="blank">
  <p:cSld name="빈 화면">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1_디자인 사용자 지정">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a:ea typeface="맑은 고딕"/>
        </a:defRPr>
      </a:lvl2pPr>
      <a:lvl3pPr algn="ctr" rtl="0" eaLnBrk="0" fontAlgn="base" latinLnBrk="1" hangingPunct="0">
        <a:spcBef>
          <a:spcPct val="0"/>
        </a:spcBef>
        <a:spcAft>
          <a:spcPct val="0"/>
        </a:spcAft>
        <a:defRPr sz="4400">
          <a:solidFill>
            <a:schemeClr val="tx1"/>
          </a:solidFill>
          <a:latin typeface="맑은 고딕"/>
          <a:ea typeface="맑은 고딕"/>
        </a:defRPr>
      </a:lvl3pPr>
      <a:lvl4pPr algn="ctr" rtl="0" eaLnBrk="0" fontAlgn="base" latinLnBrk="1" hangingPunct="0">
        <a:spcBef>
          <a:spcPct val="0"/>
        </a:spcBef>
        <a:spcAft>
          <a:spcPct val="0"/>
        </a:spcAft>
        <a:defRPr sz="4400">
          <a:solidFill>
            <a:schemeClr val="tx1"/>
          </a:solidFill>
          <a:latin typeface="맑은 고딕"/>
          <a:ea typeface="맑은 고딕"/>
        </a:defRPr>
      </a:lvl4pPr>
      <a:lvl5pPr algn="ctr" rtl="0" eaLnBrk="0" fontAlgn="base" latinLnBrk="1" hangingPunct="0">
        <a:spcBef>
          <a:spcPct val="0"/>
        </a:spcBef>
        <a:spcAft>
          <a:spcPct val="0"/>
        </a:spcAft>
        <a:defRPr sz="4400">
          <a:solidFill>
            <a:schemeClr val="tx1"/>
          </a:solidFill>
          <a:latin typeface="맑은 고딕"/>
          <a:ea typeface="맑은 고딕"/>
        </a:defRPr>
      </a:lvl5pPr>
      <a:lvl6pPr marL="457200" algn="ctr" rtl="0" fontAlgn="base" latinLnBrk="1">
        <a:spcBef>
          <a:spcPct val="0"/>
        </a:spcBef>
        <a:spcAft>
          <a:spcPct val="0"/>
        </a:spcAft>
        <a:defRPr sz="4400">
          <a:solidFill>
            <a:schemeClr val="tx1"/>
          </a:solidFill>
          <a:latin typeface="맑은 고딕"/>
          <a:ea typeface="맑은 고딕"/>
        </a:defRPr>
      </a:lvl6pPr>
      <a:lvl7pPr marL="914400" algn="ctr" rtl="0" fontAlgn="base" latinLnBrk="1">
        <a:spcBef>
          <a:spcPct val="0"/>
        </a:spcBef>
        <a:spcAft>
          <a:spcPct val="0"/>
        </a:spcAft>
        <a:defRPr sz="4400">
          <a:solidFill>
            <a:schemeClr val="tx1"/>
          </a:solidFill>
          <a:latin typeface="맑은 고딕"/>
          <a:ea typeface="맑은 고딕"/>
        </a:defRPr>
      </a:lvl7pPr>
      <a:lvl8pPr marL="1371600" algn="ctr" rtl="0" fontAlgn="base" latinLnBrk="1">
        <a:spcBef>
          <a:spcPct val="0"/>
        </a:spcBef>
        <a:spcAft>
          <a:spcPct val="0"/>
        </a:spcAft>
        <a:defRPr sz="4400">
          <a:solidFill>
            <a:schemeClr val="tx1"/>
          </a:solidFill>
          <a:latin typeface="맑은 고딕"/>
          <a:ea typeface="맑은 고딕"/>
        </a:defRPr>
      </a:lvl8pPr>
      <a:lvl9pPr marL="1828800" algn="ctr" rtl="0" fontAlgn="base" latinLnBrk="1">
        <a:spcBef>
          <a:spcPct val="0"/>
        </a:spcBef>
        <a:spcAft>
          <a:spcPct val="0"/>
        </a:spcAft>
        <a:defRPr sz="4400">
          <a:solidFill>
            <a:schemeClr val="tx1"/>
          </a:solidFill>
          <a:latin typeface="맑은 고딕"/>
          <a:ea typeface="맑은 고딕"/>
        </a:defRPr>
      </a:lvl9pPr>
    </p:titleStyle>
    <p:bodyStyle>
      <a:lvl1pPr marL="342900" indent="-342900" algn="l" rtl="0" eaLnBrk="0" fontAlgn="base" latinLnBrk="1"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직사각형 3"/>
          <p:cNvSpPr/>
          <p:nvPr/>
        </p:nvSpPr>
        <p:spPr>
          <a:xfrm>
            <a:off x="0" y="908720"/>
            <a:ext cx="9144000" cy="45719"/>
          </a:xfrm>
          <a:prstGeom prst="rect">
            <a:avLst/>
          </a:prstGeom>
          <a:solidFill>
            <a:schemeClr val="tx1">
              <a:lumMod val="65000"/>
              <a:lumOff val="3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6" name="TextBox 5"/>
          <p:cNvSpPr txBox="1"/>
          <p:nvPr/>
        </p:nvSpPr>
        <p:spPr>
          <a:xfrm>
            <a:off x="1285852" y="251937"/>
            <a:ext cx="6572296" cy="584775"/>
          </a:xfrm>
          <a:prstGeom prst="rect">
            <a:avLst/>
          </a:prstGeom>
          <a:noFill/>
        </p:spPr>
        <p:txBody>
          <a:bodyPr wrap="square">
            <a:spAutoFit/>
          </a:bodyPr>
          <a:lstStyle/>
          <a:p>
            <a:pPr algn="ctr">
              <a:defRPr lang="ko-KR" altLang="en-US"/>
            </a:pPr>
            <a:r>
              <a:rPr lang="en-US" altLang="ko-KR" sz="3200" b="1" dirty="0" smtClean="0">
                <a:solidFill>
                  <a:prstClr val="black"/>
                </a:solidFill>
                <a:latin typeface="맑은 고딕"/>
                <a:ea typeface="맑은 고딕"/>
              </a:rPr>
              <a:t>[</a:t>
            </a:r>
            <a:r>
              <a:rPr lang="en-US" altLang="ko-KR" sz="3200" b="1" dirty="0" smtClean="0">
                <a:solidFill>
                  <a:prstClr val="black"/>
                </a:solidFill>
                <a:latin typeface="맑은 고딕"/>
                <a:ea typeface="맑은 고딕"/>
              </a:rPr>
              <a:t>XXX</a:t>
            </a:r>
            <a:r>
              <a:rPr lang="ko-KR" altLang="en-US" sz="3200" b="1" dirty="0" smtClean="0">
                <a:solidFill>
                  <a:prstClr val="black"/>
                </a:solidFill>
                <a:latin typeface="맑은 고딕"/>
                <a:ea typeface="맑은 고딕"/>
              </a:rPr>
              <a:t> </a:t>
            </a:r>
            <a:r>
              <a:rPr lang="ko-KR" altLang="en-US" sz="3200" b="1" dirty="0">
                <a:solidFill>
                  <a:prstClr val="black"/>
                </a:solidFill>
                <a:latin typeface="맑은 고딕"/>
                <a:ea typeface="맑은 고딕"/>
              </a:rPr>
              <a:t>시스템</a:t>
            </a:r>
            <a:r>
              <a:rPr lang="en-US" altLang="ko-KR" sz="3200" b="1" dirty="0">
                <a:solidFill>
                  <a:prstClr val="black"/>
                </a:solidFill>
                <a:latin typeface="맑은 고딕"/>
                <a:ea typeface="맑은 고딕"/>
              </a:rPr>
              <a:t>]</a:t>
            </a:r>
            <a:endParaRPr lang="ko-KR" altLang="en-US" sz="3200" b="1" dirty="0">
              <a:solidFill>
                <a:prstClr val="black"/>
              </a:solidFill>
              <a:latin typeface="맑은 고딕"/>
              <a:ea typeface="맑은 고딕"/>
            </a:endParaRPr>
          </a:p>
        </p:txBody>
      </p:sp>
      <p:sp>
        <p:nvSpPr>
          <p:cNvPr id="7" name="TextBox 6"/>
          <p:cNvSpPr txBox="1"/>
          <p:nvPr/>
        </p:nvSpPr>
        <p:spPr>
          <a:xfrm>
            <a:off x="3707904" y="1681644"/>
            <a:ext cx="4932040" cy="523220"/>
          </a:xfrm>
          <a:prstGeom prst="rect">
            <a:avLst/>
          </a:prstGeom>
          <a:noFill/>
        </p:spPr>
        <p:txBody>
          <a:bodyPr wrap="square">
            <a:spAutoFit/>
          </a:bodyPr>
          <a:lstStyle/>
          <a:p>
            <a:pPr algn="r">
              <a:defRPr lang="ko-KR" altLang="en-US"/>
            </a:pPr>
            <a:r>
              <a:rPr lang="ko-KR" altLang="en-US" sz="2800" i="1">
                <a:solidFill>
                  <a:prstClr val="black"/>
                </a:solidFill>
                <a:latin typeface="맑은 고딕"/>
                <a:ea typeface="맑은 고딕"/>
              </a:rPr>
              <a:t>비즈니스룰</a:t>
            </a:r>
          </a:p>
        </p:txBody>
      </p:sp>
      <p:sp>
        <p:nvSpPr>
          <p:cNvPr id="33794" name="Rectangle 2"/>
          <p:cNvSpPr>
            <a:spLocks noChangeArrowheads="1"/>
          </p:cNvSpPr>
          <p:nvPr/>
        </p:nvSpPr>
        <p:spPr>
          <a:xfrm>
            <a:off x="0" y="0"/>
            <a:ext cx="9144000" cy="457200"/>
          </a:xfrm>
          <a:prstGeom prst="rect">
            <a:avLst/>
          </a:prstGeom>
          <a:noFill/>
          <a:ln w="9525">
            <a:noFill/>
            <a:miter/>
          </a:ln>
          <a:effectLst/>
        </p:spPr>
        <p:txBody>
          <a:bodyPr vert="horz" wrap="none" lIns="91440" tIns="45720" rIns="91440" bIns="45720" anchor="ctr" anchorCtr="0">
            <a:spAutoFit/>
          </a:bodyPr>
          <a:lstStyle/>
          <a:p>
            <a:pPr lvl="0">
              <a:defRPr lang="ko-KR" altLang="en-US"/>
            </a:pPr>
            <a:endParaRPr lang="ko-KR" altLang="en-US">
              <a:solidFill>
                <a:prstClr val="black"/>
              </a:solidFill>
            </a:endParaRPr>
          </a:p>
        </p:txBody>
      </p:sp>
      <p:sp>
        <p:nvSpPr>
          <p:cNvPr id="33796" name="Rectangle 4"/>
          <p:cNvSpPr>
            <a:spLocks noChangeArrowheads="1"/>
          </p:cNvSpPr>
          <p:nvPr/>
        </p:nvSpPr>
        <p:spPr>
          <a:xfrm>
            <a:off x="0" y="0"/>
            <a:ext cx="9144000" cy="457200"/>
          </a:xfrm>
          <a:prstGeom prst="rect">
            <a:avLst/>
          </a:prstGeom>
          <a:noFill/>
          <a:ln w="9525">
            <a:noFill/>
            <a:miter/>
          </a:ln>
          <a:effectLst/>
        </p:spPr>
        <p:txBody>
          <a:bodyPr vert="horz" wrap="none" lIns="91440" tIns="45720" rIns="91440" bIns="45720" anchor="ctr" anchorCtr="0">
            <a:spAutoFit/>
          </a:bodyPr>
          <a:lstStyle/>
          <a:p>
            <a:pPr lvl="0">
              <a:defRPr lang="ko-KR" altLang="en-US"/>
            </a:pPr>
            <a:endParaRPr lang="ko-KR" altLang="en-US">
              <a:solidFill>
                <a:prstClr val="black"/>
              </a:solidFill>
            </a:endParaRPr>
          </a:p>
        </p:txBody>
      </p:sp>
      <p:sp>
        <p:nvSpPr>
          <p:cNvPr id="2" name="Rectangle 3"/>
          <p:cNvSpPr>
            <a:spLocks noChangeArrowheads="1"/>
          </p:cNvSpPr>
          <p:nvPr/>
        </p:nvSpPr>
        <p:spPr>
          <a:xfrm>
            <a:off x="0" y="0"/>
            <a:ext cx="9144000" cy="457200"/>
          </a:xfrm>
          <a:prstGeom prst="rect">
            <a:avLst/>
          </a:prstGeom>
          <a:noFill/>
          <a:ln>
            <a:noFill/>
          </a:ln>
          <a:effectLst/>
        </p:spPr>
        <p:txBody>
          <a:bodyPr vert="horz" wrap="none" lIns="91440" tIns="45720" rIns="91440" bIns="45720" anchor="ctr" anchorCtr="0">
            <a:spAutoFit/>
          </a:bodyPr>
          <a:lstStyle/>
          <a:p>
            <a:pPr lvl="0">
              <a:defRPr lang="ko-KR" altLang="en-US"/>
            </a:pPr>
            <a:endParaRPr lang="ko-K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127391" cy="576878"/>
          </a:xfrm>
          <a:prstGeom prst="rect">
            <a:avLst/>
          </a:prstGeom>
          <a:noFill/>
        </p:spPr>
        <p:txBody>
          <a:bodyPr wrap="none">
            <a:spAutoFit/>
          </a:bodyPr>
          <a:lstStyle/>
          <a:p>
            <a:pPr lvl="0">
              <a:defRPr lang="ko-KR" altLang="en-US"/>
            </a:pPr>
            <a:r>
              <a:rPr lang="ko-KR" altLang="en-US" sz="3200"/>
              <a:t>&lt;개인정보보호</a:t>
            </a:r>
            <a:r>
              <a:rPr lang="en-US" altLang="ko-KR" sz="3200"/>
              <a:t>&gt;</a:t>
            </a:r>
          </a:p>
        </p:txBody>
      </p:sp>
      <p:graphicFrame>
        <p:nvGraphicFramePr>
          <p:cNvPr id="24" name="표 23"/>
          <p:cNvGraphicFramePr>
            <a:graphicFrameLocks noGrp="1"/>
          </p:cNvGraphicFramePr>
          <p:nvPr/>
        </p:nvGraphicFramePr>
        <p:xfrm>
          <a:off x="179390" y="876315"/>
          <a:ext cx="8785571" cy="5772912"/>
        </p:xfrm>
        <a:graphic>
          <a:graphicData uri="http://schemas.openxmlformats.org/drawingml/2006/table">
            <a:tbl>
              <a:tblPr firstRow="1" bandRow="1">
                <a:tableStyleId>{5C22544A-7EE6-4342-B048-85BDC9FD1C3A}</a:tableStyleId>
              </a:tblPr>
              <a:tblGrid>
                <a:gridCol w="1143501"/>
                <a:gridCol w="5697855"/>
                <a:gridCol w="1944215"/>
              </a:tblGrid>
              <a:tr h="33655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060239">
                <a:tc>
                  <a:txBody>
                    <a:bodyPr/>
                    <a:lstStyle/>
                    <a:p>
                      <a:pPr algn="ctr">
                        <a:defRPr lang="ko-KR" altLang="en-US"/>
                      </a:pPr>
                      <a:r>
                        <a:rPr lang="en-US" altLang="ko-KR" sz="1600"/>
                        <a:t>Rule6</a:t>
                      </a:r>
                    </a:p>
                  </a:txBody>
                  <a:tcPr/>
                </a:tc>
                <a:tc>
                  <a:txBody>
                    <a:bodyPr/>
                    <a:lstStyle/>
                    <a:p>
                      <a:pPr>
                        <a:defRPr lang="ko-KR" altLang="en-US"/>
                      </a:pPr>
                      <a:r>
                        <a:rPr lang="ko-KR" altLang="en-US" sz="1400"/>
                        <a:t>"사용자"는 언제든지 "회사"가 가지고 있는 자신의 개인정보에 대해 열람 및 오류 정정을 요구할 수 있으며 "회사"는 이에 대해 지체 없이 필요한 조치를 취할 의무를 집니다. 사용자가 오류의 정정을 요구한 경우에는 "회사"는 그 오류를 정정할 때까지 당해 개인정보를 이용하지 않습니다.</a:t>
                      </a:r>
                    </a:p>
                  </a:txBody>
                  <a:tcPr/>
                </a:tc>
                <a:tc>
                  <a:txBody>
                    <a:bodyPr/>
                    <a:lstStyle/>
                    <a:p>
                      <a:pPr>
                        <a:defRPr lang="ko-KR" altLang="en-US"/>
                      </a:pPr>
                      <a:endParaRPr lang="ko-KR" altLang="en-US"/>
                    </a:p>
                  </a:txBody>
                  <a:tcPr/>
                </a:tc>
              </a:tr>
              <a:tr h="946891">
                <a:tc>
                  <a:txBody>
                    <a:bodyPr/>
                    <a:lstStyle/>
                    <a:p>
                      <a:pPr algn="ctr" latinLnBrk="1">
                        <a:defRPr lang="ko-KR" altLang="en-US"/>
                      </a:pPr>
                      <a:r>
                        <a:rPr lang="en-US" altLang="ko-KR" sz="1600"/>
                        <a:t>Rule</a:t>
                      </a:r>
                      <a:r>
                        <a:rPr lang="ko-KR" altLang="en-US" sz="1600"/>
                        <a:t>7</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개인정보 보호를 위하여 "사용자"의 개인정보를 취급하는 자를 최소한으로 제한하여야 하며 신용카드, 은행계좌 등을 포함한 "사용자"의 개인정보의 분실, 도난, 유출, 동의 없는 제3자 제공, 변조 등으로 인한 이용자의 손해에 대하여 모든 책임을 집니다.</a:t>
                      </a:r>
                    </a:p>
                  </a:txBody>
                  <a:tcPr/>
                </a:tc>
                <a:tc>
                  <a:txBody>
                    <a:bodyPr/>
                    <a:lstStyle/>
                    <a:p>
                      <a:pPr latinLnBrk="1">
                        <a:defRPr lang="ko-KR" altLang="en-US"/>
                      </a:pPr>
                      <a:endParaRPr lang="ko-KR" altLang="en-US" sz="1400"/>
                    </a:p>
                  </a:txBody>
                  <a:tcPr/>
                </a:tc>
              </a:tr>
              <a:tr h="728914">
                <a:tc>
                  <a:txBody>
                    <a:bodyPr/>
                    <a:lstStyle/>
                    <a:p>
                      <a:pPr algn="ctr" latinLnBrk="1">
                        <a:defRPr lang="ko-KR" altLang="en-US"/>
                      </a:pPr>
                      <a:r>
                        <a:rPr lang="en-US" altLang="ko-KR" sz="1600"/>
                        <a:t>Rule</a:t>
                      </a:r>
                      <a:r>
                        <a:rPr lang="ko-KR" altLang="en-US" sz="1600"/>
                        <a:t>8</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 또는 그로부터 개인정보를 제공받은 제3자는 개인정보의 수집목적 또는 제공받은 목적을 달성한 때에는 당해 개인정보를 지체 없이 파기합니다.</a:t>
                      </a:r>
                    </a:p>
                  </a:txBody>
                  <a:tcPr/>
                </a:tc>
                <a:tc>
                  <a:txBody>
                    <a:bodyPr/>
                    <a:lstStyle/>
                    <a:p>
                      <a:pPr>
                        <a:defRPr lang="ko-KR" altLang="en-US"/>
                      </a:pPr>
                      <a:endParaRPr lang="ko-KR" altLang="en-US"/>
                    </a:p>
                  </a:txBody>
                  <a:tcPr/>
                </a:tc>
              </a:tr>
              <a:tr h="1156149">
                <a:tc>
                  <a:txBody>
                    <a:bodyPr/>
                    <a:lstStyle/>
                    <a:p>
                      <a:pPr algn="ctr" latinLnBrk="1">
                        <a:defRPr lang="ko-KR" altLang="en-US"/>
                      </a:pPr>
                      <a:r>
                        <a:rPr lang="en-US" altLang="ko-KR" sz="1600"/>
                        <a:t>Rule</a:t>
                      </a:r>
                      <a:r>
                        <a:rPr lang="ko-KR" altLang="en-US" sz="1600"/>
                        <a:t>9</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개인정보의 수집•이용•제공에 관한 동의란을 미리 선택한 것으로 설정해두지 않습니다. 또한 개인정보의 수집•이용•제공에 관한 동의거절시 제한되는 서비스를 구체적으로 명시하고, 필수수집항목이 아닌 개인정보의 수집•이용•제공에 관한 사용자의 동의 거절을 이유로 회원가입 등 서비스 제공을 제한하거나 거절하지 않습니다.</a:t>
                      </a:r>
                    </a:p>
                  </a:txBody>
                  <a:tcPr/>
                </a:tc>
                <a:tc>
                  <a:txBody>
                    <a:bodyPr/>
                    <a:lstStyle/>
                    <a:p>
                      <a:pPr>
                        <a:defRPr lang="ko-KR" altLang="en-US"/>
                      </a:pPr>
                      <a:endParaRPr lang="ko-KR" altLang="en-US"/>
                    </a:p>
                  </a:txBody>
                  <a:tcPr/>
                </a:tc>
              </a:tr>
              <a:tr h="1060239">
                <a:tc>
                  <a:txBody>
                    <a:bodyPr/>
                    <a:lstStyle/>
                    <a:p>
                      <a:pPr algn="ctr">
                        <a:defRPr lang="ko-KR" altLang="en-US"/>
                      </a:pPr>
                      <a:r>
                        <a:rPr lang="en-US" altLang="ko-KR" sz="1600"/>
                        <a:t>Rule</a:t>
                      </a:r>
                      <a:r>
                        <a:rPr lang="ko-KR" altLang="en-US" sz="1600"/>
                        <a:t>10</a:t>
                      </a:r>
                    </a:p>
                  </a:txBody>
                  <a:tcPr/>
                </a:tc>
                <a:tc>
                  <a:txBody>
                    <a:bodyPr/>
                    <a:lstStyle/>
                    <a:p>
                      <a:pPr>
                        <a:defRPr lang="ko-KR" altLang="en-US"/>
                      </a:pPr>
                      <a:r>
                        <a:rPr lang="ko-KR" altLang="en-US" sz="1400"/>
                        <a:t>"회사"의 사이트(제2조 제1항에서 정한 범위 내) 이외의 링크된 사이트에서는 "회사"의 개인정보취급방침이 적용되지 않습니다. 링크된 사이트 및 상품 등을 제공하는 제3자의 개인정보 취급과 관련하여서는 해당 사이트 및 제3자의 개인정보취급방침을 확인할 책임이 사용자에게 있으며, "회사"는 이에 대하여 책임을 부담하지 않습니다.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4518041" cy="576878"/>
          </a:xfrm>
          <a:prstGeom prst="rect">
            <a:avLst/>
          </a:prstGeom>
          <a:noFill/>
        </p:spPr>
        <p:txBody>
          <a:bodyPr wrap="none">
            <a:spAutoFit/>
          </a:bodyPr>
          <a:lstStyle/>
          <a:p>
            <a:pPr lvl="0">
              <a:defRPr lang="ko-KR" altLang="en-US"/>
            </a:pPr>
            <a:r>
              <a:rPr lang="ko-KR" altLang="en-US" sz="3200"/>
              <a:t>&lt;"사용자"에 대한 통지</a:t>
            </a:r>
            <a:r>
              <a:rPr lang="en-US" altLang="ko-KR" sz="3200"/>
              <a:t>&gt;</a:t>
            </a:r>
          </a:p>
        </p:txBody>
      </p:sp>
      <p:graphicFrame>
        <p:nvGraphicFramePr>
          <p:cNvPr id="24" name="표 23"/>
          <p:cNvGraphicFramePr>
            <a:graphicFrameLocks noGrp="1"/>
          </p:cNvGraphicFramePr>
          <p:nvPr/>
        </p:nvGraphicFramePr>
        <p:xfrm>
          <a:off x="179390" y="870590"/>
          <a:ext cx="8785096" cy="2191512"/>
        </p:xfrm>
        <a:graphic>
          <a:graphicData uri="http://schemas.openxmlformats.org/drawingml/2006/table">
            <a:tbl>
              <a:tblPr firstRow="1" bandRow="1">
                <a:tableStyleId>{5C22544A-7EE6-4342-B048-85BDC9FD1C3A}</a:tableStyleId>
              </a:tblPr>
              <a:tblGrid>
                <a:gridCol w="1143501"/>
                <a:gridCol w="5697380"/>
                <a:gridCol w="1944215"/>
              </a:tblGrid>
              <a:tr h="307450">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65876">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"회사"가 "사용자"에 대한 통지를 하는 경우 이 약관에 별도 규정이 없는 한 사용자가 미리 약정하여 지정한 전자우편주소나 SMS 등으로 할 수 있습니다.</a:t>
                      </a:r>
                    </a:p>
                  </a:txBody>
                  <a:tcPr/>
                </a:tc>
                <a:tc>
                  <a:txBody>
                    <a:bodyPr/>
                    <a:lstStyle/>
                    <a:p>
                      <a:pPr latinLnBrk="1">
                        <a:defRPr lang="ko-KR" altLang="en-US"/>
                      </a:pPr>
                      <a:endParaRPr lang="ko-KR" altLang="en-US" sz="1400"/>
                    </a:p>
                  </a:txBody>
                  <a:tcPr/>
                </a:tc>
              </a:tr>
              <a:tr h="865002">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"회사"는 불특정다수 "사용자"에 대한 통지의 경우 1주일 이상 사이트의 공지사항에 게시함으로써 개별 통지에 갈음할 수 있습니다. 다만, 사용자 본인의 거래에 관련하여 중대한 영향을 미치는 사항에 대하여는 개별 통지합니다.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3155967" cy="576878"/>
          </a:xfrm>
          <a:prstGeom prst="rect">
            <a:avLst/>
          </a:prstGeom>
          <a:noFill/>
        </p:spPr>
        <p:txBody>
          <a:bodyPr wrap="none">
            <a:spAutoFit/>
          </a:bodyPr>
          <a:lstStyle/>
          <a:p>
            <a:pPr lvl="0">
              <a:defRPr lang="ko-KR" altLang="en-US"/>
            </a:pPr>
            <a:r>
              <a:rPr lang="en-US" altLang="ko-KR" sz="3200"/>
              <a:t>&lt;</a:t>
            </a:r>
            <a:r>
              <a:rPr lang="ko-KR" altLang="en-US" sz="3200"/>
              <a:t>"회사"의 의무</a:t>
            </a:r>
            <a:r>
              <a:rPr lang="en-US" altLang="ko-KR" sz="3200"/>
              <a:t>&gt;</a:t>
            </a:r>
          </a:p>
        </p:txBody>
      </p:sp>
      <p:graphicFrame>
        <p:nvGraphicFramePr>
          <p:cNvPr id="24" name="표 23"/>
          <p:cNvGraphicFramePr>
            <a:graphicFrameLocks noGrp="1"/>
          </p:cNvGraphicFramePr>
          <p:nvPr/>
        </p:nvGraphicFramePr>
        <p:xfrm>
          <a:off x="179390" y="876315"/>
          <a:ext cx="8785571" cy="3697224"/>
        </p:xfrm>
        <a:graphic>
          <a:graphicData uri="http://schemas.openxmlformats.org/drawingml/2006/table">
            <a:tbl>
              <a:tblPr firstRow="1" bandRow="1">
                <a:tableStyleId>{5C22544A-7EE6-4342-B048-85BDC9FD1C3A}</a:tableStyleId>
              </a:tblPr>
              <a:tblGrid>
                <a:gridCol w="1143501"/>
                <a:gridCol w="5697855"/>
                <a:gridCol w="1944215"/>
              </a:tblGrid>
              <a:tr h="324752">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03350">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 "회사"는 관련법과 이 약관이 금지하거나 미풍양속에 반하는 행위를 하지 않으며, 계속적이고 안정적으로 "서비스"를 제공하기 위하여 최선을 다하여 노력합니다.</a:t>
                      </a:r>
                    </a:p>
                  </a:txBody>
                  <a:tcPr/>
                </a:tc>
                <a:tc>
                  <a:txBody>
                    <a:bodyPr/>
                    <a:lstStyle/>
                    <a:p>
                      <a:pPr latinLnBrk="1">
                        <a:defRPr lang="ko-KR" altLang="en-US"/>
                      </a:pPr>
                      <a:r>
                        <a:rPr lang="ko-KR" altLang="en-US" sz="1400"/>
                        <a:t>낮음</a:t>
                      </a:r>
                    </a:p>
                  </a:txBody>
                  <a:tcPr/>
                </a:tc>
              </a:tr>
              <a:tr h="703350">
                <a:tc>
                  <a:txBody>
                    <a:bodyPr/>
                    <a:lstStyle/>
                    <a:p>
                      <a:pPr algn="ctr" latinLnBrk="1">
                        <a:defRPr lang="ko-KR" altLang="en-US"/>
                      </a:pPr>
                      <a:r>
                        <a:rPr lang="en-US" altLang="ko-KR" sz="1600"/>
                        <a:t>Rule2</a:t>
                      </a:r>
                      <a:endParaRPr lang="ko-KR" altLang="en-US" sz="1600"/>
                    </a:p>
                  </a:txBody>
                  <a:tcPr/>
                </a:tc>
                <a:tc>
                  <a:txBody>
                    <a:bodyPr/>
                    <a:lstStyle/>
                    <a:p>
                      <a:pPr latinLnBrk="1">
                        <a:lnSpc>
                          <a:spcPct val="110000"/>
                        </a:lnSpc>
                        <a:defRPr lang="ko-KR" altLang="en-US"/>
                      </a:pPr>
                      <a:r>
                        <a:rPr lang="ko-KR" altLang="en-US" sz="1400"/>
                        <a:t> "회사"는 "사용자"이 안전하게 "서비스"를 이용할 수 있도록 개인정보(신용정보 포함)보호를 위해 보안시스템을 갖추어야 하며 개인정보취급방침을 공시하고 준수합니다.</a:t>
                      </a:r>
                    </a:p>
                  </a:txBody>
                  <a:tcPr/>
                </a:tc>
                <a:tc>
                  <a:txBody>
                    <a:bodyPr/>
                    <a:lstStyle/>
                    <a:p>
                      <a:pPr latinLnBrk="1">
                        <a:defRPr lang="ko-KR" altLang="en-US"/>
                      </a:pPr>
                      <a:endParaRPr lang="ko-KR" altLang="en-US" sz="1400"/>
                    </a:p>
                  </a:txBody>
                  <a:tcPr/>
                </a:tc>
              </a:tr>
              <a:tr h="703350">
                <a:tc>
                  <a:txBody>
                    <a:bodyPr/>
                    <a:lstStyle/>
                    <a:p>
                      <a:pPr algn="ctr" latinLnBrk="1">
                        <a:defRPr lang="ko-KR" altLang="en-US"/>
                      </a:pPr>
                      <a:r>
                        <a:rPr lang="en-US" altLang="ko-KR" sz="1600"/>
                        <a:t>Rule3</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서비스이용과 관련하여 발생하는 이용자의 불만 또는 피해구제요청을 적절하게 처리할 수 있도록 필요한 인력 및 시스템을 구비합니다.</a:t>
                      </a:r>
                    </a:p>
                  </a:txBody>
                  <a:tcPr/>
                </a:tc>
                <a:tc>
                  <a:txBody>
                    <a:bodyPr/>
                    <a:lstStyle/>
                    <a:p>
                      <a:pPr latinLnBrk="1">
                        <a:defRPr lang="ko-KR" altLang="en-US"/>
                      </a:pPr>
                      <a:endParaRPr lang="ko-KR" altLang="en-US" sz="1400"/>
                    </a:p>
                  </a:txBody>
                  <a:tcPr/>
                </a:tc>
              </a:tr>
              <a:tr h="837962">
                <a:tc>
                  <a:txBody>
                    <a:bodyPr/>
                    <a:lstStyle/>
                    <a:p>
                      <a:pPr algn="ctr" latinLnBrk="1">
                        <a:defRPr lang="ko-KR" altLang="en-US"/>
                      </a:pPr>
                      <a:r>
                        <a:rPr lang="en-US" altLang="ko-KR" sz="1600"/>
                        <a:t>Rule4</a:t>
                      </a:r>
                    </a:p>
                  </a:txBody>
                  <a:tcPr/>
                </a:tc>
                <a:tc>
                  <a:txBody>
                    <a:bodyPr/>
                    <a:lstStyle/>
                    <a:p>
                      <a:pPr>
                        <a:buNone/>
                        <a:defRPr lang="ko-KR" altLang="en-US"/>
                      </a:pPr>
                      <a:r>
                        <a:rPr lang="ko-KR" altLang="en-US" sz="1400"/>
                        <a:t>"회사"는 서비스이용과 관련하여 "사용자"으로부터 제기된 의견이나 불만이 정당하다고 인정할 경우에는 이를 처리하여야 합니다. "사용자"이 제기한 의견이나 불만사항에 대해서는 게시판을 활용하거나 전자우편 등을 통하여 "사용자"에게 처리과정 및 결과를 전달합니다.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3565542" cy="576878"/>
          </a:xfrm>
          <a:prstGeom prst="rect">
            <a:avLst/>
          </a:prstGeom>
          <a:noFill/>
        </p:spPr>
        <p:txBody>
          <a:bodyPr wrap="none">
            <a:spAutoFit/>
          </a:bodyPr>
          <a:lstStyle/>
          <a:p>
            <a:pPr lvl="0">
              <a:defRPr lang="ko-KR" altLang="en-US"/>
            </a:pPr>
            <a:r>
              <a:rPr lang="en-US" altLang="ko-KR" sz="3200"/>
              <a:t>&lt;</a:t>
            </a:r>
            <a:r>
              <a:rPr lang="ko-KR" altLang="en-US" sz="3200"/>
              <a:t>"사용자"의 의무</a:t>
            </a:r>
            <a:r>
              <a:rPr lang="en-US" altLang="ko-KR" sz="3200"/>
              <a:t>&gt;</a:t>
            </a:r>
          </a:p>
        </p:txBody>
      </p:sp>
      <p:graphicFrame>
        <p:nvGraphicFramePr>
          <p:cNvPr id="24" name="표 23"/>
          <p:cNvGraphicFramePr>
            <a:graphicFrameLocks noGrp="1"/>
          </p:cNvGraphicFramePr>
          <p:nvPr/>
        </p:nvGraphicFramePr>
        <p:xfrm>
          <a:off x="179390" y="876315"/>
          <a:ext cx="8785571" cy="4629912"/>
        </p:xfrm>
        <a:graphic>
          <a:graphicData uri="http://schemas.openxmlformats.org/drawingml/2006/table">
            <a:tbl>
              <a:tblPr firstRow="1" bandRow="1">
                <a:tableStyleId>{5C22544A-7EE6-4342-B048-85BDC9FD1C3A}</a:tableStyleId>
              </a:tblPr>
              <a:tblGrid>
                <a:gridCol w="1143501"/>
                <a:gridCol w="5697855"/>
                <a:gridCol w="1944215"/>
              </a:tblGrid>
              <a:tr h="335553">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636853">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"사용자"는 다음 행위를 하여서는 안 됩니다.</a:t>
                      </a:r>
                    </a:p>
                    <a:p>
                      <a:pPr lvl="1" algn="l" defTabSz="914400" eaLnBrk="1" latinLnBrk="1" hangingPunct="1">
                        <a:lnSpc>
                          <a:spcPct val="110000"/>
                        </a:lnSpc>
                        <a:spcBef>
                          <a:spcPct val="0"/>
                        </a:spcBef>
                        <a:spcAft>
                          <a:spcPct val="0"/>
                        </a:spcAft>
                        <a:buNone/>
                        <a:defRPr lang="ko-KR"/>
                      </a:pPr>
                      <a:r>
                        <a:rPr lang="ko-KR" altLang="en-US" sz="1400"/>
                        <a:t>가. 신청 또는 변경 시 허위내용의 등록</a:t>
                      </a:r>
                    </a:p>
                    <a:p>
                      <a:pPr lvl="1" algn="l" defTabSz="914400" eaLnBrk="1" latinLnBrk="1" hangingPunct="1">
                        <a:lnSpc>
                          <a:spcPct val="110000"/>
                        </a:lnSpc>
                        <a:spcBef>
                          <a:spcPct val="0"/>
                        </a:spcBef>
                        <a:spcAft>
                          <a:spcPct val="0"/>
                        </a:spcAft>
                        <a:buNone/>
                        <a:defRPr lang="ko-KR"/>
                      </a:pPr>
                      <a:r>
                        <a:rPr lang="ko-KR" altLang="en-US" sz="1400"/>
                        <a:t>나. 타인의 정보도용</a:t>
                      </a:r>
                    </a:p>
                    <a:p>
                      <a:pPr lvl="1" algn="l" defTabSz="914400" eaLnBrk="1" latinLnBrk="1" hangingPunct="1">
                        <a:lnSpc>
                          <a:spcPct val="110000"/>
                        </a:lnSpc>
                        <a:spcBef>
                          <a:spcPct val="0"/>
                        </a:spcBef>
                        <a:spcAft>
                          <a:spcPct val="0"/>
                        </a:spcAft>
                        <a:buNone/>
                        <a:defRPr lang="ko-KR"/>
                      </a:pPr>
                      <a:r>
                        <a:rPr lang="ko-KR" altLang="en-US" sz="1400"/>
                        <a:t>다. "회사"가 게시한 정보의 변경</a:t>
                      </a:r>
                    </a:p>
                    <a:p>
                      <a:pPr lvl="1" algn="l" defTabSz="914400" eaLnBrk="1" latinLnBrk="1" hangingPunct="1">
                        <a:lnSpc>
                          <a:spcPct val="110000"/>
                        </a:lnSpc>
                        <a:spcBef>
                          <a:spcPct val="0"/>
                        </a:spcBef>
                        <a:spcAft>
                          <a:spcPct val="0"/>
                        </a:spcAft>
                        <a:buNone/>
                        <a:defRPr lang="ko-KR"/>
                      </a:pPr>
                      <a:r>
                        <a:rPr lang="ko-KR" altLang="en-US" sz="1400"/>
                        <a:t>라. "회사"와 기타 제3자의 저작권 등 지적재산권에 대한 침해</a:t>
                      </a:r>
                    </a:p>
                    <a:p>
                      <a:pPr lvl="1" algn="l" defTabSz="914400" eaLnBrk="1" latinLnBrk="1" hangingPunct="1">
                        <a:lnSpc>
                          <a:spcPct val="110000"/>
                        </a:lnSpc>
                        <a:spcBef>
                          <a:spcPct val="0"/>
                        </a:spcBef>
                        <a:spcAft>
                          <a:spcPct val="0"/>
                        </a:spcAft>
                        <a:buNone/>
                        <a:defRPr lang="ko-KR"/>
                      </a:pPr>
                      <a:r>
                        <a:rPr lang="ko-KR" altLang="en-US" sz="1400"/>
                        <a:t>마. 외설 또는 폭력적인 메시지 등 공서양속에 반하는 정보를 "서비스"에 공개 또는 게시하는 행위</a:t>
                      </a:r>
                    </a:p>
                    <a:p>
                      <a:pPr lvl="1" algn="l" defTabSz="914400" eaLnBrk="1" latinLnBrk="1" hangingPunct="1">
                        <a:lnSpc>
                          <a:spcPct val="110000"/>
                        </a:lnSpc>
                        <a:spcBef>
                          <a:spcPct val="0"/>
                        </a:spcBef>
                        <a:spcAft>
                          <a:spcPct val="0"/>
                        </a:spcAft>
                        <a:buNone/>
                        <a:defRPr lang="ko-KR"/>
                      </a:pPr>
                      <a:r>
                        <a:rPr lang="ko-KR" altLang="en-US" sz="1400"/>
                        <a:t>바. 회사의 동의 없이 영리를 목적으로 "서비스"를 사용하는 행위</a:t>
                      </a:r>
                    </a:p>
                    <a:p>
                      <a:pPr lvl="1" algn="l" defTabSz="914400" eaLnBrk="1" latinLnBrk="1" hangingPunct="1">
                        <a:lnSpc>
                          <a:spcPct val="110000"/>
                        </a:lnSpc>
                        <a:spcBef>
                          <a:spcPct val="0"/>
                        </a:spcBef>
                        <a:spcAft>
                          <a:spcPct val="0"/>
                        </a:spcAft>
                        <a:buNone/>
                        <a:defRPr lang="ko-KR"/>
                      </a:pPr>
                      <a:r>
                        <a:rPr lang="ko-KR" altLang="en-US" sz="1400"/>
                        <a:t>사. 기타 불법적이거나 부당한 행위</a:t>
                      </a:r>
                    </a:p>
                  </a:txBody>
                  <a:tcPr/>
                </a:tc>
                <a:tc>
                  <a:txBody>
                    <a:bodyPr/>
                    <a:lstStyle/>
                    <a:p>
                      <a:pPr latinLnBrk="1">
                        <a:defRPr lang="ko-KR" altLang="en-US"/>
                      </a:pPr>
                      <a:r>
                        <a:rPr lang="ko-KR" altLang="en-US" sz="1400"/>
                        <a:t>낮음</a:t>
                      </a:r>
                    </a:p>
                  </a:txBody>
                  <a:tcPr/>
                </a:tc>
              </a:tr>
              <a:tr h="633507">
                <a:tc>
                  <a:txBody>
                    <a:bodyPr/>
                    <a:lstStyle/>
                    <a:p>
                      <a:pPr algn="ctr" latinLnBrk="1">
                        <a:defRPr lang="ko-KR" altLang="en-US"/>
                      </a:pPr>
                      <a:r>
                        <a:rPr lang="en-US" altLang="ko-KR" sz="1600"/>
                        <a:t>Rule2</a:t>
                      </a:r>
                      <a:endParaRPr lang="ko-KR" altLang="en-US" sz="1600"/>
                    </a:p>
                  </a:txBody>
                  <a:tcPr/>
                </a:tc>
                <a:tc>
                  <a:txBody>
                    <a:bodyPr/>
                    <a:lstStyle/>
                    <a:p>
                      <a:pPr latinLnBrk="1">
                        <a:lnSpc>
                          <a:spcPct val="110000"/>
                        </a:lnSpc>
                        <a:defRPr lang="ko-KR" altLang="en-US"/>
                      </a:pPr>
                      <a:r>
                        <a:rPr lang="ko-KR" altLang="en-US" sz="1400"/>
                        <a:t>"사용자"은 관계법, 이 약관의 규정, 이용안내 및 "서비스"와 관련하여 공지한 주의사항, "회사"가 통지하는 사항 등을 준수하여야 하며, 기타 "회사"의 업무에 방해되는 행위를 하여서는 안 됩니다.</a:t>
                      </a:r>
                    </a:p>
                  </a:txBody>
                  <a:tcPr/>
                </a:tc>
                <a:tc>
                  <a:txBody>
                    <a:bodyPr/>
                    <a:lstStyle/>
                    <a:p>
                      <a:pPr latinLnBrk="1">
                        <a:defRPr lang="ko-KR" altLang="en-US"/>
                      </a:pPr>
                      <a:endParaRPr lang="ko-KR" altLang="en-US" sz="1400"/>
                    </a:p>
                  </a:txBody>
                  <a:tcPr/>
                </a:tc>
              </a:tr>
              <a:tr h="666850">
                <a:tc>
                  <a:txBody>
                    <a:bodyPr/>
                    <a:lstStyle/>
                    <a:p>
                      <a:pPr algn="ctr" latinLnBrk="1">
                        <a:defRPr lang="ko-KR" altLang="en-US"/>
                      </a:pPr>
                      <a:r>
                        <a:rPr lang="en-US" altLang="ko-KR" sz="1600"/>
                        <a:t>Rule3</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제1항에 위배되는 “게시물”을 게시한 “사용자”에 대하여 “회사”는 “서비스”사용의 제제를 하거나 해당 “게시물”에 대해서 임의의 처리를 할 수 있습니다. 이 경우, “회사”는 해당 “사용자” 에게 처리과정 및 결과를 전달합니다.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565541" cy="576878"/>
          </a:xfrm>
          <a:prstGeom prst="rect">
            <a:avLst/>
          </a:prstGeom>
          <a:noFill/>
        </p:spPr>
        <p:txBody>
          <a:bodyPr wrap="none">
            <a:spAutoFit/>
          </a:bodyPr>
          <a:lstStyle/>
          <a:p>
            <a:pPr lvl="0">
              <a:defRPr lang="ko-KR" altLang="en-US"/>
            </a:pPr>
            <a:r>
              <a:rPr lang="en-US" altLang="ko-KR" sz="3200"/>
              <a:t>&lt;</a:t>
            </a:r>
            <a:r>
              <a:rPr lang="ko-KR" altLang="en-US" sz="3200"/>
              <a:t>"서비스"의 제공</a:t>
            </a:r>
            <a:r>
              <a:rPr lang="en-US" altLang="ko-KR" sz="3200"/>
              <a:t>&gt;</a:t>
            </a:r>
          </a:p>
        </p:txBody>
      </p:sp>
      <p:graphicFrame>
        <p:nvGraphicFramePr>
          <p:cNvPr id="24" name="표 23"/>
          <p:cNvGraphicFramePr>
            <a:graphicFrameLocks noGrp="1"/>
          </p:cNvGraphicFramePr>
          <p:nvPr/>
        </p:nvGraphicFramePr>
        <p:xfrm>
          <a:off x="179390" y="876315"/>
          <a:ext cx="8785571" cy="4575048"/>
        </p:xfrm>
        <a:graphic>
          <a:graphicData uri="http://schemas.openxmlformats.org/drawingml/2006/table">
            <a:tbl>
              <a:tblPr firstRow="1" bandRow="1">
                <a:tableStyleId>{5C22544A-7EE6-4342-B048-85BDC9FD1C3A}</a:tableStyleId>
              </a:tblPr>
              <a:tblGrid>
                <a:gridCol w="1143501"/>
                <a:gridCol w="5697855"/>
                <a:gridCol w="1944215"/>
              </a:tblGrid>
              <a:tr h="248727">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015529">
                <a:tc>
                  <a:txBody>
                    <a:bodyPr/>
                    <a:lstStyle/>
                    <a:p>
                      <a:pPr algn="ctr" latinLnBrk="1">
                        <a:defRPr lang="ko-KR" altLang="en-US"/>
                      </a:pPr>
                      <a:r>
                        <a:rPr lang="en-US" altLang="ko-KR" sz="1600"/>
                        <a:t>Rule</a:t>
                      </a:r>
                      <a:r>
                        <a:rPr lang="ko-KR" altLang="en-US" sz="1600"/>
                        <a:t>1</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다음과 같은 서비스를 제공합니다.</a:t>
                      </a:r>
                    </a:p>
                    <a:p>
                      <a:pPr lvl="1" algn="l" defTabSz="914400" eaLnBrk="1" latinLnBrk="1" hangingPunct="1">
                        <a:lnSpc>
                          <a:spcPct val="110000"/>
                        </a:lnSpc>
                        <a:spcBef>
                          <a:spcPct val="0"/>
                        </a:spcBef>
                        <a:spcAft>
                          <a:spcPct val="0"/>
                        </a:spcAft>
                        <a:buNone/>
                        <a:defRPr lang="ko-KR"/>
                      </a:pPr>
                      <a:r>
                        <a:rPr lang="ko-KR" altLang="en-US" sz="1400"/>
                        <a:t>가. 글쓰기 기능</a:t>
                      </a:r>
                    </a:p>
                    <a:p>
                      <a:pPr lvl="1" algn="l" defTabSz="914400" eaLnBrk="1" latinLnBrk="1" hangingPunct="1">
                        <a:lnSpc>
                          <a:spcPct val="110000"/>
                        </a:lnSpc>
                        <a:spcBef>
                          <a:spcPct val="0"/>
                        </a:spcBef>
                        <a:spcAft>
                          <a:spcPct val="0"/>
                        </a:spcAft>
                        <a:buNone/>
                        <a:defRPr lang="ko-KR"/>
                      </a:pPr>
                      <a:r>
                        <a:rPr lang="ko-KR" altLang="en-US" sz="1400"/>
                        <a:t>나. 작성 글 조회 기능</a:t>
                      </a:r>
                    </a:p>
                    <a:p>
                      <a:pPr lvl="1" algn="l" defTabSz="914400" eaLnBrk="1" latinLnBrk="1" hangingPunct="1">
                        <a:lnSpc>
                          <a:spcPct val="110000"/>
                        </a:lnSpc>
                        <a:spcBef>
                          <a:spcPct val="0"/>
                        </a:spcBef>
                        <a:spcAft>
                          <a:spcPct val="0"/>
                        </a:spcAft>
                        <a:buNone/>
                        <a:defRPr lang="ko-KR"/>
                      </a:pPr>
                      <a:r>
                        <a:rPr lang="ko-KR" altLang="en-US" sz="1400"/>
                        <a:t>다. 전자상거래 서비스 및 부수 서비스</a:t>
                      </a:r>
                    </a:p>
                    <a:p>
                      <a:pPr lvl="1" algn="l" defTabSz="914400" eaLnBrk="1" latinLnBrk="1" hangingPunct="1">
                        <a:lnSpc>
                          <a:spcPct val="110000"/>
                        </a:lnSpc>
                        <a:spcBef>
                          <a:spcPct val="0"/>
                        </a:spcBef>
                        <a:spcAft>
                          <a:spcPct val="0"/>
                        </a:spcAft>
                        <a:buNone/>
                        <a:defRPr lang="ko-KR"/>
                      </a:pPr>
                      <a:r>
                        <a:rPr lang="ko-KR" altLang="en-US" sz="1400"/>
                        <a:t>라. 기타 추가 개발을 통해 사용자에게 제공하는 일체의 서비스</a:t>
                      </a:r>
                    </a:p>
                  </a:txBody>
                  <a:tcPr/>
                </a:tc>
                <a:tc>
                  <a:txBody>
                    <a:bodyPr/>
                    <a:lstStyle/>
                    <a:p>
                      <a:pPr latinLnBrk="1">
                        <a:defRPr lang="ko-KR" altLang="en-US"/>
                      </a:pPr>
                      <a:endParaRPr lang="ko-KR" altLang="en-US" sz="1400"/>
                    </a:p>
                  </a:txBody>
                  <a:tcPr/>
                </a:tc>
              </a:tr>
              <a:tr h="538694">
                <a:tc>
                  <a:txBody>
                    <a:bodyPr/>
                    <a:lstStyle/>
                    <a:p>
                      <a:pPr algn="ctr" latinLnBrk="1">
                        <a:defRPr lang="ko-KR" altLang="en-US"/>
                      </a:pPr>
                      <a:r>
                        <a:rPr lang="en-US" altLang="ko-KR" sz="1600"/>
                        <a:t>Rule2</a:t>
                      </a:r>
                    </a:p>
                  </a:txBody>
                  <a:tcPr/>
                </a:tc>
                <a:tc>
                  <a:txBody>
                    <a:bodyPr/>
                    <a:lstStyle/>
                    <a:p>
                      <a:pPr lvl="0" algn="l" defTabSz="914400" eaLnBrk="1" latinLnBrk="1" hangingPunct="1">
                        <a:lnSpc>
                          <a:spcPct val="110000"/>
                        </a:lnSpc>
                        <a:spcBef>
                          <a:spcPct val="0"/>
                        </a:spcBef>
                        <a:spcAft>
                          <a:spcPct val="0"/>
                        </a:spcAft>
                        <a:buNone/>
                        <a:defRPr lang="ko-KR" altLang="en-US"/>
                      </a:pPr>
                      <a:r>
                        <a:rPr lang="ko-KR" altLang="en-US" sz="1400"/>
                        <a:t>회사는 "서비스"를 일정범위로 분할하여 각 범위 별로 이용가능시간을 별도로 지정할 수 있습니다. 다만, 이러한 경우에는 그 내용을 사전에 공지합니다.</a:t>
                      </a:r>
                    </a:p>
                  </a:txBody>
                  <a:tcPr/>
                </a:tc>
                <a:tc>
                  <a:txBody>
                    <a:bodyPr/>
                    <a:lstStyle/>
                    <a:p>
                      <a:pPr latinLnBrk="1">
                        <a:defRPr lang="ko-KR" altLang="en-US"/>
                      </a:pPr>
                      <a:endParaRPr lang="ko-KR" altLang="en-US" sz="1400"/>
                    </a:p>
                  </a:txBody>
                  <a:tcPr/>
                </a:tc>
              </a:tr>
              <a:tr h="248727">
                <a:tc>
                  <a:txBody>
                    <a:bodyPr/>
                    <a:lstStyle/>
                    <a:p>
                      <a:pPr algn="ctr">
                        <a:defRPr lang="ko-KR" altLang="en-US"/>
                      </a:pPr>
                      <a:r>
                        <a:rPr lang="en-US" altLang="ko-KR" sz="1600" b="0" i="0" spc="5">
                          <a:solidFill>
                            <a:schemeClr val="dk1"/>
                          </a:solidFill>
                          <a:latin typeface="+mn-lt"/>
                          <a:ea typeface="+mn-ea"/>
                          <a:cs typeface="+mn-cs"/>
                        </a:rPr>
                        <a:t>Rule3</a:t>
                      </a:r>
                    </a:p>
                  </a:txBody>
                  <a:tcPr/>
                </a:tc>
                <a:tc>
                  <a:txBody>
                    <a:bodyPr/>
                    <a:lstStyle/>
                    <a:p>
                      <a:pPr lvl="0" algn="l" defTabSz="914400" eaLnBrk="1" latinLnBrk="1" hangingPunct="1">
                        <a:lnSpc>
                          <a:spcPct val="110000"/>
                        </a:lnSpc>
                        <a:spcBef>
                          <a:spcPct val="0"/>
                        </a:spcBef>
                        <a:spcAft>
                          <a:spcPct val="0"/>
                        </a:spcAft>
                        <a:buNone/>
                        <a:defRPr lang="ko-KR" altLang="en-US"/>
                      </a:pPr>
                      <a:r>
                        <a:rPr lang="ko-KR" altLang="en-US" sz="1400"/>
                        <a:t>"서비스"는 연중무휴, 1일 24시간 제공함을 원칙으로 합니다.</a:t>
                      </a:r>
                    </a:p>
                  </a:txBody>
                  <a:tcPr/>
                </a:tc>
                <a:tc>
                  <a:txBody>
                    <a:bodyPr/>
                    <a:lstStyle/>
                    <a:p>
                      <a:pPr>
                        <a:defRPr lang="ko-KR" altLang="en-US"/>
                      </a:pPr>
                      <a:endParaRPr lang="ko-KR" altLang="en-US"/>
                    </a:p>
                  </a:txBody>
                  <a:tcPr/>
                </a:tc>
              </a:tr>
              <a:tr h="1015529">
                <a:tc>
                  <a:txBody>
                    <a:bodyPr/>
                    <a:lstStyle/>
                    <a:p>
                      <a:pPr algn="ctr">
                        <a:defRPr lang="ko-KR" altLang="en-US"/>
                      </a:pPr>
                      <a:r>
                        <a:rPr lang="en-US" altLang="ko-KR" sz="1600"/>
                        <a:t>Rule4</a:t>
                      </a:r>
                    </a:p>
                  </a:txBody>
                  <a:tcPr/>
                </a:tc>
                <a:tc>
                  <a:txBody>
                    <a:bodyPr/>
                    <a:lstStyle/>
                    <a:p>
                      <a:pPr lvl="0" algn="l" defTabSz="914400" eaLnBrk="1" latinLnBrk="1" hangingPunct="1">
                        <a:lnSpc>
                          <a:spcPct val="110000"/>
                        </a:lnSpc>
                        <a:spcBef>
                          <a:spcPct val="0"/>
                        </a:spcBef>
                        <a:spcAft>
                          <a:spcPct val="0"/>
                        </a:spcAft>
                        <a:buNone/>
                        <a:defRPr lang="ko-KR" altLang="en-US"/>
                      </a:pPr>
                      <a:r>
                        <a:rPr lang="ko-KR" altLang="en-US" sz="1400"/>
                        <a:t>"회사"는 구동 서버 등 정보통신설비의 보수점검, 교체 및 고장, 통신두절 또는 운영상 상당한 이유가 있는 경우 "서비스"의 제공을 일시적으로 중단할 수 있습니다. 이 경우 "회사"는 &lt;"사용자"에 대한 통지&gt;에 정한 방법으로 "사용자"에게 통지합니다. 다만, "회사"가 사전에 통지할 수 없는 부득이한 사유가 있는 경우 사후에 통지할 수 있습니다.</a:t>
                      </a:r>
                    </a:p>
                  </a:txBody>
                  <a:tcPr/>
                </a:tc>
                <a:tc>
                  <a:txBody>
                    <a:bodyPr/>
                    <a:lstStyle/>
                    <a:p>
                      <a:pPr>
                        <a:defRPr lang="ko-KR" altLang="en-US"/>
                      </a:pPr>
                      <a:endParaRPr lang="ko-KR" altLang="en-US"/>
                    </a:p>
                  </a:txBody>
                  <a:tcPr/>
                </a:tc>
              </a:tr>
              <a:tr h="493588">
                <a:tc>
                  <a:txBody>
                    <a:bodyPr/>
                    <a:lstStyle/>
                    <a:p>
                      <a:pPr algn="ctr">
                        <a:defRPr lang="ko-KR" altLang="en-US"/>
                      </a:pPr>
                      <a:r>
                        <a:rPr lang="en-US" altLang="ko-KR" sz="1600"/>
                        <a:t>Rule5</a:t>
                      </a:r>
                    </a:p>
                  </a:txBody>
                  <a:tcPr/>
                </a:tc>
                <a:tc>
                  <a:txBody>
                    <a:bodyPr/>
                    <a:lstStyle/>
                    <a:p>
                      <a:pPr>
                        <a:defRPr lang="ko-KR" altLang="en-US"/>
                      </a:pPr>
                      <a:r>
                        <a:rPr lang="ko-KR" altLang="en-US" sz="1400"/>
                        <a:t>"회사"는 서비스의 제공에 필요한 경우 정기점검을 실시할 수 있으며, 정기점검시간은 서비스제공화면에 공지한 바에 따릅니다.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565541" cy="576878"/>
          </a:xfrm>
          <a:prstGeom prst="rect">
            <a:avLst/>
          </a:prstGeom>
          <a:noFill/>
        </p:spPr>
        <p:txBody>
          <a:bodyPr wrap="none">
            <a:spAutoFit/>
          </a:bodyPr>
          <a:lstStyle/>
          <a:p>
            <a:pPr lvl="0">
              <a:defRPr lang="ko-KR" altLang="en-US"/>
            </a:pPr>
            <a:r>
              <a:rPr lang="en-US" altLang="ko-KR" sz="3200"/>
              <a:t>&lt;</a:t>
            </a:r>
            <a:r>
              <a:rPr lang="ko-KR" altLang="en-US" sz="3200"/>
              <a:t>"서비스"의 변경</a:t>
            </a:r>
            <a:r>
              <a:rPr lang="en-US" altLang="ko-KR" sz="3200"/>
              <a:t>&gt;</a:t>
            </a:r>
          </a:p>
        </p:txBody>
      </p:sp>
      <p:graphicFrame>
        <p:nvGraphicFramePr>
          <p:cNvPr id="24" name="표 23"/>
          <p:cNvGraphicFramePr>
            <a:graphicFrameLocks noGrp="1"/>
          </p:cNvGraphicFramePr>
          <p:nvPr/>
        </p:nvGraphicFramePr>
        <p:xfrm>
          <a:off x="179390" y="876315"/>
          <a:ext cx="8785096" cy="2628127"/>
        </p:xfrm>
        <a:graphic>
          <a:graphicData uri="http://schemas.openxmlformats.org/drawingml/2006/table">
            <a:tbl>
              <a:tblPr firstRow="1" bandRow="1">
                <a:tableStyleId>{5C22544A-7EE6-4342-B048-85BDC9FD1C3A}</a:tableStyleId>
              </a:tblPr>
              <a:tblGrid>
                <a:gridCol w="1143501"/>
                <a:gridCol w="5697380"/>
                <a:gridCol w="1944215"/>
              </a:tblGrid>
              <a:tr h="290317">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28769">
                <a:tc>
                  <a:txBody>
                    <a:bodyPr/>
                    <a:lstStyle/>
                    <a:p>
                      <a:pPr algn="ctr" latinLnBrk="1">
                        <a:defRPr lang="ko-KR" altLang="en-US"/>
                      </a:pPr>
                      <a:r>
                        <a:rPr lang="en-US" altLang="ko-KR" sz="1600"/>
                        <a:t>Rule</a:t>
                      </a:r>
                      <a:r>
                        <a:rPr lang="ko-KR" altLang="en-US" sz="1600"/>
                        <a:t>1</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상당한 이유가 있는 경우에 운영상, 기술상의 필요에 따라 제공하고 있는 전부 또는 일부 "서비스"를 변경할 수 있습니다.</a:t>
                      </a:r>
                    </a:p>
                  </a:txBody>
                  <a:tcPr/>
                </a:tc>
                <a:tc>
                  <a:txBody>
                    <a:bodyPr/>
                    <a:lstStyle/>
                    <a:p>
                      <a:pPr latinLnBrk="1">
                        <a:defRPr lang="ko-KR" altLang="en-US"/>
                      </a:pPr>
                      <a:endParaRPr lang="ko-KR" altLang="en-US" sz="1400"/>
                    </a:p>
                  </a:txBody>
                  <a:tcPr/>
                </a:tc>
              </a:tr>
              <a:tr h="816799">
                <a:tc>
                  <a:txBody>
                    <a:bodyPr/>
                    <a:lstStyle/>
                    <a:p>
                      <a:pPr algn="ctr" latinLnBrk="1">
                        <a:defRPr lang="ko-KR" altLang="en-US"/>
                      </a:pPr>
                      <a:r>
                        <a:rPr lang="en-US" altLang="ko-KR" sz="1600"/>
                        <a:t>Rule2</a:t>
                      </a:r>
                    </a:p>
                  </a:txBody>
                  <a:tcPr/>
                </a:tc>
                <a:tc>
                  <a:txBody>
                    <a:bodyPr/>
                    <a:lstStyle/>
                    <a:p>
                      <a:pPr lvl="0" algn="l" defTabSz="914400" eaLnBrk="1" latinLnBrk="1" hangingPunct="1">
                        <a:lnSpc>
                          <a:spcPct val="110000"/>
                        </a:lnSpc>
                        <a:spcBef>
                          <a:spcPct val="0"/>
                        </a:spcBef>
                        <a:spcAft>
                          <a:spcPct val="0"/>
                        </a:spcAft>
                        <a:buNone/>
                        <a:defRPr lang="ko-KR" altLang="en-US"/>
                      </a:pPr>
                      <a:r>
                        <a:rPr lang="ko-KR" altLang="en-US" sz="1400"/>
                        <a:t>"서비스"의 내용, 이용방법, 이용시간에 대하여 변경이 있는 경우에는 변경사유, 변경될 서비스의 내용 및 제공일자 등은 그 변경 전에 해당 서비스 초기화면에 게시하여야 합니다.</a:t>
                      </a:r>
                    </a:p>
                  </a:txBody>
                  <a:tcPr/>
                </a:tc>
                <a:tc>
                  <a:txBody>
                    <a:bodyPr/>
                    <a:lstStyle/>
                    <a:p>
                      <a:pPr latinLnBrk="1">
                        <a:defRPr lang="ko-KR" altLang="en-US"/>
                      </a:pPr>
                      <a:endParaRPr lang="ko-KR" altLang="en-US" sz="1400"/>
                    </a:p>
                  </a:txBody>
                  <a:tcPr/>
                </a:tc>
              </a:tr>
              <a:tr h="816799">
                <a:tc>
                  <a:txBody>
                    <a:bodyPr/>
                    <a:lstStyle/>
                    <a:p>
                      <a:pPr algn="ctr">
                        <a:defRPr lang="ko-KR" altLang="en-US"/>
                      </a:pPr>
                      <a:r>
                        <a:rPr lang="en-US" altLang="ko-KR" sz="1600" b="0" i="0" spc="5">
                          <a:solidFill>
                            <a:schemeClr val="dk1"/>
                          </a:solidFill>
                          <a:latin typeface="+mn-lt"/>
                          <a:ea typeface="+mn-ea"/>
                          <a:cs typeface="+mn-cs"/>
                        </a:rPr>
                        <a:t>Rule3</a:t>
                      </a:r>
                    </a:p>
                  </a:txBody>
                  <a:tcPr/>
                </a:tc>
                <a:tc>
                  <a:txBody>
                    <a:bodyPr/>
                    <a:lstStyle/>
                    <a:p>
                      <a:pPr lvl="0" algn="l" defTabSz="914400" eaLnBrk="1" latinLnBrk="1" hangingPunct="1">
                        <a:lnSpc>
                          <a:spcPct val="110000"/>
                        </a:lnSpc>
                        <a:spcBef>
                          <a:spcPct val="0"/>
                        </a:spcBef>
                        <a:spcAft>
                          <a:spcPct val="0"/>
                        </a:spcAft>
                        <a:buNone/>
                        <a:defRPr lang="ko-KR" altLang="en-US"/>
                      </a:pPr>
                      <a:r>
                        <a:rPr lang="ko-KR" altLang="en-US" sz="1400"/>
                        <a:t>"회사"는 무료로 제공되는 서비스의 일부 또는 전부를 회사의 정책 및 운영의 필요상 수정, 중단, 변경할 수 있으며, 이에 대하여 관련법에 특별한 규정이 없는 한 "사용자"에게 별도의 보상을 하지 않습니다.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3975117" cy="576878"/>
          </a:xfrm>
          <a:prstGeom prst="rect">
            <a:avLst/>
          </a:prstGeom>
          <a:noFill/>
        </p:spPr>
        <p:txBody>
          <a:bodyPr wrap="none">
            <a:spAutoFit/>
          </a:bodyPr>
          <a:lstStyle/>
          <a:p>
            <a:pPr lvl="0">
              <a:defRPr lang="ko-KR" altLang="en-US"/>
            </a:pPr>
            <a:r>
              <a:rPr lang="en-US" altLang="ko-KR" sz="3200"/>
              <a:t>&lt;</a:t>
            </a:r>
            <a:r>
              <a:rPr lang="ko-KR" altLang="en-US" sz="3200"/>
              <a:t>"게시물"의 저작권</a:t>
            </a:r>
            <a:r>
              <a:rPr lang="en-US" altLang="ko-KR" sz="3200"/>
              <a:t>&gt;</a:t>
            </a:r>
          </a:p>
        </p:txBody>
      </p:sp>
      <p:graphicFrame>
        <p:nvGraphicFramePr>
          <p:cNvPr id="24" name="표 23"/>
          <p:cNvGraphicFramePr>
            <a:graphicFrameLocks noGrp="1"/>
          </p:cNvGraphicFramePr>
          <p:nvPr/>
        </p:nvGraphicFramePr>
        <p:xfrm>
          <a:off x="179390" y="876315"/>
          <a:ext cx="8709523" cy="1487424"/>
        </p:xfrm>
        <a:graphic>
          <a:graphicData uri="http://schemas.openxmlformats.org/drawingml/2006/table">
            <a:tbl>
              <a:tblPr firstRow="1" bandRow="1">
                <a:tableStyleId>{5C22544A-7EE6-4342-B048-85BDC9FD1C3A}</a:tableStyleId>
              </a:tblPr>
              <a:tblGrid>
                <a:gridCol w="1134128"/>
                <a:gridCol w="5631180"/>
                <a:gridCol w="1944215"/>
              </a:tblGrid>
              <a:tr h="35245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463854">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 "사용자"이 "서비스" 내에 게시한 "게시물"의 저작권은 해당 게시물의 저작자에게 귀속됩니다.</a:t>
                      </a:r>
                    </a:p>
                  </a:txBody>
                  <a:tcPr/>
                </a:tc>
                <a:tc>
                  <a:txBody>
                    <a:bodyPr/>
                    <a:lstStyle/>
                    <a:p>
                      <a:pPr latinLnBrk="1">
                        <a:defRPr lang="ko-KR" altLang="en-US"/>
                      </a:pPr>
                      <a:r>
                        <a:rPr lang="ko-KR" altLang="en-US" sz="1400"/>
                        <a:t>낮음</a:t>
                      </a:r>
                    </a:p>
                  </a:txBody>
                  <a:tcPr/>
                </a:tc>
              </a:tr>
              <a:tr h="512238">
                <a:tc>
                  <a:txBody>
                    <a:bodyPr/>
                    <a:lstStyle/>
                    <a:p>
                      <a:pPr algn="ctr" latinLnBrk="1">
                        <a:defRPr lang="ko-KR" altLang="en-US"/>
                      </a:pPr>
                      <a:r>
                        <a:rPr lang="en-US" altLang="ko-KR" sz="1600"/>
                        <a:t>Rule2</a:t>
                      </a:r>
                      <a:endParaRPr lang="ko-KR" altLang="en-US" sz="1600"/>
                    </a:p>
                  </a:txBody>
                  <a:tcPr/>
                </a:tc>
                <a:tc>
                  <a:txBody>
                    <a:bodyPr/>
                    <a:lstStyle/>
                    <a:p>
                      <a:pPr latinLnBrk="1">
                        <a:lnSpc>
                          <a:spcPct val="110000"/>
                        </a:lnSpc>
                        <a:defRPr lang="ko-KR" altLang="en-US"/>
                      </a:pPr>
                      <a:r>
                        <a:rPr lang="ko-KR" altLang="en-US" sz="1400"/>
                        <a:t>"회사"는 "사용자"의 "게시물"을 이용하고자 하는 경우에는 전화, 팩스, 전자우편 등을 통해 사전에 "사용자"의 동의를 얻어야 합니다.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3565542" cy="576878"/>
          </a:xfrm>
          <a:prstGeom prst="rect">
            <a:avLst/>
          </a:prstGeom>
          <a:noFill/>
        </p:spPr>
        <p:txBody>
          <a:bodyPr wrap="none">
            <a:spAutoFit/>
          </a:bodyPr>
          <a:lstStyle/>
          <a:p>
            <a:pPr lvl="0">
              <a:defRPr lang="ko-KR" altLang="en-US"/>
            </a:pPr>
            <a:r>
              <a:rPr lang="en-US" altLang="ko-KR" sz="3200"/>
              <a:t>&lt;</a:t>
            </a:r>
            <a:r>
              <a:rPr lang="ko-KR" altLang="en-US" sz="3200"/>
              <a:t>"게시물"의 관리</a:t>
            </a:r>
            <a:r>
              <a:rPr lang="en-US" altLang="ko-KR" sz="3200"/>
              <a:t>&gt;</a:t>
            </a:r>
          </a:p>
        </p:txBody>
      </p:sp>
      <p:graphicFrame>
        <p:nvGraphicFramePr>
          <p:cNvPr id="24" name="표 23"/>
          <p:cNvGraphicFramePr>
            <a:graphicFrameLocks noGrp="1"/>
          </p:cNvGraphicFramePr>
          <p:nvPr/>
        </p:nvGraphicFramePr>
        <p:xfrm>
          <a:off x="179390" y="876315"/>
          <a:ext cx="8781379" cy="2336659"/>
        </p:xfrm>
        <a:graphic>
          <a:graphicData uri="http://schemas.openxmlformats.org/drawingml/2006/table">
            <a:tbl>
              <a:tblPr firstRow="1" bandRow="1">
                <a:tableStyleId>{5C22544A-7EE6-4342-B048-85BDC9FD1C3A}</a:tableStyleId>
              </a:tblPr>
              <a:tblGrid>
                <a:gridCol w="1143501"/>
                <a:gridCol w="5621655"/>
                <a:gridCol w="2016223"/>
              </a:tblGrid>
              <a:tr h="449953">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037219">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"사용자"의 "게시물"이 "정보통신망법" 및 "저작권법"등 관련법에 위반되는 내용을 포함하는 경우, 권리자는 관련법이 정한 절차에 따라 해당 "게시물"의 게시중단 및 삭제 등을 요청할 수 있으며, "회사"는 관련법에 따라 조치를 취하여야 합니다.</a:t>
                      </a:r>
                    </a:p>
                  </a:txBody>
                  <a:tcPr/>
                </a:tc>
                <a:tc>
                  <a:txBody>
                    <a:bodyPr/>
                    <a:lstStyle/>
                    <a:p>
                      <a:pPr latinLnBrk="1">
                        <a:defRPr lang="ko-KR" altLang="en-US"/>
                      </a:pPr>
                      <a:r>
                        <a:rPr lang="ko-KR" altLang="en-US" sz="1400"/>
                        <a:t>낮음</a:t>
                      </a:r>
                    </a:p>
                  </a:txBody>
                  <a:tcPr/>
                </a:tc>
              </a:tr>
              <a:tr h="849487">
                <a:tc>
                  <a:txBody>
                    <a:bodyPr/>
                    <a:lstStyle/>
                    <a:p>
                      <a:pPr algn="ctr" latinLnBrk="1">
                        <a:defRPr lang="ko-KR" altLang="en-US"/>
                      </a:pPr>
                      <a:r>
                        <a:rPr lang="en-US" altLang="ko-KR" sz="1600"/>
                        <a:t>Rule2</a:t>
                      </a:r>
                      <a:endParaRPr lang="ko-KR" altLang="en-US" sz="1600"/>
                    </a:p>
                  </a:txBody>
                  <a:tcPr/>
                </a:tc>
                <a:tc>
                  <a:txBody>
                    <a:bodyPr/>
                    <a:lstStyle/>
                    <a:p>
                      <a:pPr latinLnBrk="1">
                        <a:lnSpc>
                          <a:spcPct val="110000"/>
                        </a:lnSpc>
                        <a:defRPr lang="ko-KR" altLang="en-US"/>
                      </a:pPr>
                      <a:r>
                        <a:rPr lang="ko-KR" altLang="en-US" sz="1400"/>
                        <a:t>"회사"는 전항에 따른 권리자의 요청이 없는 경우라도 권리침해가 인정될 만한 사유가 있거나 기타 회사 정책 및 관련법에 위반되는 경우에는 관련법에 따라 해당 "게시물"에 대해 임시조치 등을 취할 수 있습니다. </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317766" cy="576878"/>
          </a:xfrm>
          <a:prstGeom prst="rect">
            <a:avLst/>
          </a:prstGeom>
          <a:noFill/>
        </p:spPr>
        <p:txBody>
          <a:bodyPr wrap="none">
            <a:spAutoFit/>
          </a:bodyPr>
          <a:lstStyle/>
          <a:p>
            <a:pPr lvl="0">
              <a:defRPr lang="ko-KR" altLang="en-US"/>
            </a:pPr>
            <a:r>
              <a:rPr lang="ko-KR" altLang="en-US" sz="3200"/>
              <a:t>&lt;지급방법&gt;</a:t>
            </a:r>
          </a:p>
        </p:txBody>
      </p:sp>
      <p:graphicFrame>
        <p:nvGraphicFramePr>
          <p:cNvPr id="24" name="표 23"/>
          <p:cNvGraphicFramePr>
            <a:graphicFrameLocks noGrp="1"/>
          </p:cNvGraphicFramePr>
          <p:nvPr/>
        </p:nvGraphicFramePr>
        <p:xfrm>
          <a:off x="179390" y="876315"/>
          <a:ext cx="8785571" cy="2695454"/>
        </p:xfrm>
        <a:graphic>
          <a:graphicData uri="http://schemas.openxmlformats.org/drawingml/2006/table">
            <a:tbl>
              <a:tblPr firstRow="1" bandRow="1">
                <a:tableStyleId>{5C22544A-7EE6-4342-B048-85BDC9FD1C3A}</a:tableStyleId>
              </a:tblPr>
              <a:tblGrid>
                <a:gridCol w="1143501"/>
                <a:gridCol w="5697855"/>
                <a:gridCol w="1944215"/>
              </a:tblGrid>
              <a:tr h="341554">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615748">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사이트에서 구매한 상품 등에 대한 대금지급방법은 다음 각 호의 방법 중 가용한 방법으로 할 수 있습니다. 단, "회사"는 "사용자"의 지급방법에 대하여 상품 등의 대금에 어떠한 명목의 수수료도 추가하여 징수할 수 없습니다.</a:t>
                      </a:r>
                    </a:p>
                    <a:p>
                      <a:pPr lvl="1" algn="l" defTabSz="914400" eaLnBrk="1" latinLnBrk="1" hangingPunct="1">
                        <a:lnSpc>
                          <a:spcPct val="110000"/>
                        </a:lnSpc>
                        <a:spcBef>
                          <a:spcPct val="0"/>
                        </a:spcBef>
                        <a:spcAft>
                          <a:spcPct val="0"/>
                        </a:spcAft>
                        <a:buNone/>
                        <a:defRPr lang="ko-KR"/>
                      </a:pPr>
                      <a:r>
                        <a:rPr lang="ko-KR" altLang="en-US" sz="1400"/>
                        <a:t>가. 선불카드, 직불카드, 신용카드 등의 각종 카드 결제</a:t>
                      </a:r>
                    </a:p>
                    <a:p>
                      <a:pPr lvl="1" algn="l" defTabSz="914400" eaLnBrk="1" latinLnBrk="1" hangingPunct="1">
                        <a:lnSpc>
                          <a:spcPct val="110000"/>
                        </a:lnSpc>
                        <a:spcBef>
                          <a:spcPct val="0"/>
                        </a:spcBef>
                        <a:spcAft>
                          <a:spcPct val="0"/>
                        </a:spcAft>
                        <a:buNone/>
                        <a:defRPr lang="ko-KR"/>
                      </a:pPr>
                      <a:r>
                        <a:rPr lang="ko-KR" altLang="en-US" sz="1400"/>
                        <a:t>나. 휴대전화 요금 지급 방법에 의한 대금 지급</a:t>
                      </a:r>
                    </a:p>
                    <a:p>
                      <a:pPr lvl="1" algn="l" defTabSz="914400" eaLnBrk="1" latinLnBrk="1" hangingPunct="1">
                        <a:lnSpc>
                          <a:spcPct val="110000"/>
                        </a:lnSpc>
                        <a:spcBef>
                          <a:spcPct val="0"/>
                        </a:spcBef>
                        <a:spcAft>
                          <a:spcPct val="0"/>
                        </a:spcAft>
                        <a:buNone/>
                        <a:defRPr lang="ko-KR"/>
                      </a:pPr>
                      <a:r>
                        <a:rPr lang="ko-KR" altLang="en-US" sz="1400"/>
                        <a:t>다. 마일리지 등 회사가 지급한 적립금에 의한 결제</a:t>
                      </a:r>
                    </a:p>
                  </a:txBody>
                  <a:tcPr/>
                </a:tc>
                <a:tc>
                  <a:txBody>
                    <a:bodyPr/>
                    <a:lstStyle/>
                    <a:p>
                      <a:pPr latinLnBrk="1">
                        <a:defRPr lang="ko-KR" altLang="en-US"/>
                      </a:pPr>
                      <a:endParaRPr lang="ko-KR" altLang="en-US" sz="1400"/>
                    </a:p>
                  </a:txBody>
                  <a:tcPr/>
                </a:tc>
              </a:tr>
              <a:tr h="595382">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"사용자"가 구매대금의 결제와 관련하여 입력한 정보 및 그 정보와 관련하여 발생한 책임과 불이익은 전적으로 "사용자"가 부담합니다.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317766" cy="576878"/>
          </a:xfrm>
          <a:prstGeom prst="rect">
            <a:avLst/>
          </a:prstGeom>
          <a:noFill/>
        </p:spPr>
        <p:txBody>
          <a:bodyPr wrap="none">
            <a:spAutoFit/>
          </a:bodyPr>
          <a:lstStyle/>
          <a:p>
            <a:pPr lvl="0">
              <a:defRPr lang="ko-KR" altLang="en-US"/>
            </a:pPr>
            <a:r>
              <a:rPr lang="ko-KR" altLang="en-US" sz="3200"/>
              <a:t>&lt;구매신청&gt;</a:t>
            </a:r>
          </a:p>
        </p:txBody>
      </p:sp>
      <p:graphicFrame>
        <p:nvGraphicFramePr>
          <p:cNvPr id="24" name="표 23"/>
          <p:cNvGraphicFramePr>
            <a:graphicFrameLocks noGrp="1"/>
          </p:cNvGraphicFramePr>
          <p:nvPr/>
        </p:nvGraphicFramePr>
        <p:xfrm>
          <a:off x="179390" y="876315"/>
          <a:ext cx="8785571" cy="5242560"/>
        </p:xfrm>
        <a:graphic>
          <a:graphicData uri="http://schemas.openxmlformats.org/drawingml/2006/table">
            <a:tbl>
              <a:tblPr firstRow="1" bandRow="1">
                <a:tableStyleId>{5C22544A-7EE6-4342-B048-85BDC9FD1C3A}</a:tableStyleId>
              </a:tblPr>
              <a:tblGrid>
                <a:gridCol w="1143501"/>
                <a:gridCol w="5697855"/>
                <a:gridCol w="1944215"/>
              </a:tblGrid>
              <a:tr h="341554">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615748">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"사용자"는 사이트상에서 다음 또는 이와 유사한 방법에 의하여 구매를 신청하며, "회사"는 "사용자"가 구매신청을 함에 있어서 다음의 각 내용을 알기 쉽게 제공하여야 합니다.</a:t>
                      </a:r>
                    </a:p>
                    <a:p>
                      <a:pPr lvl="1" algn="l" defTabSz="914400" eaLnBrk="1" latinLnBrk="1" hangingPunct="1">
                        <a:lnSpc>
                          <a:spcPct val="110000"/>
                        </a:lnSpc>
                        <a:spcBef>
                          <a:spcPct val="0"/>
                        </a:spcBef>
                        <a:spcAft>
                          <a:spcPct val="0"/>
                        </a:spcAft>
                        <a:buNone/>
                        <a:defRPr lang="ko-KR"/>
                      </a:pPr>
                      <a:r>
                        <a:rPr lang="ko-KR" altLang="en-US" sz="1400"/>
                        <a:t>가. 상품 등의 검색 및 선택</a:t>
                      </a:r>
                    </a:p>
                    <a:p>
                      <a:pPr lvl="1" algn="l" defTabSz="914400" eaLnBrk="1" latinLnBrk="1" hangingPunct="1">
                        <a:lnSpc>
                          <a:spcPct val="110000"/>
                        </a:lnSpc>
                        <a:spcBef>
                          <a:spcPct val="0"/>
                        </a:spcBef>
                        <a:spcAft>
                          <a:spcPct val="0"/>
                        </a:spcAft>
                        <a:buNone/>
                        <a:defRPr lang="ko-KR"/>
                      </a:pPr>
                      <a:r>
                        <a:rPr lang="ko-KR" altLang="en-US" sz="1400"/>
                        <a:t>나. 구매하는 사람의 성명, 전자우편주소, 휴대전화번호 등의</a:t>
                      </a:r>
                      <a:r>
                        <a:rPr lang="en-US" altLang="ko-KR" sz="1400"/>
                        <a:t> </a:t>
                      </a:r>
                      <a:r>
                        <a:rPr lang="ko-KR" altLang="en-US" sz="1400"/>
                        <a:t>입력</a:t>
                      </a:r>
                    </a:p>
                    <a:p>
                      <a:pPr lvl="1" algn="l" defTabSz="914400" eaLnBrk="1" latinLnBrk="1" hangingPunct="1">
                        <a:lnSpc>
                          <a:spcPct val="110000"/>
                        </a:lnSpc>
                        <a:spcBef>
                          <a:spcPct val="0"/>
                        </a:spcBef>
                        <a:spcAft>
                          <a:spcPct val="0"/>
                        </a:spcAft>
                        <a:buNone/>
                        <a:defRPr lang="ko-KR"/>
                      </a:pPr>
                      <a:r>
                        <a:rPr lang="ko-KR" altLang="en-US" sz="1400"/>
                        <a:t>다. 약관내용, 청약철회권이 제한되는 서비스 등의 비용부담과 관련한 내용에 대한 확인</a:t>
                      </a:r>
                    </a:p>
                    <a:p>
                      <a:pPr lvl="1" algn="l" defTabSz="914400" eaLnBrk="1" latinLnBrk="1" hangingPunct="1">
                        <a:lnSpc>
                          <a:spcPct val="110000"/>
                        </a:lnSpc>
                        <a:spcBef>
                          <a:spcPct val="0"/>
                        </a:spcBef>
                        <a:spcAft>
                          <a:spcPct val="0"/>
                        </a:spcAft>
                        <a:buNone/>
                        <a:defRPr lang="ko-KR"/>
                      </a:pPr>
                      <a:r>
                        <a:rPr lang="ko-KR" altLang="en-US" sz="1400"/>
                        <a:t>라. 이 약과에 동의하고 위 다호의 사항을 확인하거나 거부하는 표시(예. 마우스 클릭)</a:t>
                      </a:r>
                    </a:p>
                    <a:p>
                      <a:pPr lvl="1" algn="l" defTabSz="914400" eaLnBrk="1" latinLnBrk="1" hangingPunct="1">
                        <a:lnSpc>
                          <a:spcPct val="110000"/>
                        </a:lnSpc>
                        <a:spcBef>
                          <a:spcPct val="0"/>
                        </a:spcBef>
                        <a:spcAft>
                          <a:spcPct val="0"/>
                        </a:spcAft>
                        <a:buNone/>
                        <a:defRPr lang="ko-KR"/>
                      </a:pPr>
                      <a:r>
                        <a:rPr lang="ko-KR" altLang="en-US" sz="1400"/>
                        <a:t>마. 상품 등의 구매신청 및 이에 관한 확인 또는 회사의 확인에 대한 동의</a:t>
                      </a:r>
                    </a:p>
                    <a:p>
                      <a:pPr lvl="1" algn="l" defTabSz="914400" eaLnBrk="1" latinLnBrk="1" hangingPunct="1">
                        <a:lnSpc>
                          <a:spcPct val="110000"/>
                        </a:lnSpc>
                        <a:spcBef>
                          <a:spcPct val="0"/>
                        </a:spcBef>
                        <a:spcAft>
                          <a:spcPct val="0"/>
                        </a:spcAft>
                        <a:buNone/>
                        <a:defRPr lang="ko-KR"/>
                      </a:pPr>
                      <a:r>
                        <a:rPr lang="ko-KR" altLang="en-US" sz="1400"/>
                        <a:t>바. 결제방법의 선택</a:t>
                      </a:r>
                    </a:p>
                  </a:txBody>
                  <a:tcPr/>
                </a:tc>
                <a:tc>
                  <a:txBody>
                    <a:bodyPr/>
                    <a:lstStyle/>
                    <a:p>
                      <a:pPr latinLnBrk="1">
                        <a:defRPr lang="ko-KR" altLang="en-US"/>
                      </a:pPr>
                      <a:endParaRPr lang="ko-KR" altLang="en-US" sz="1400"/>
                    </a:p>
                  </a:txBody>
                  <a:tcPr/>
                </a:tc>
              </a:tr>
              <a:tr h="595382">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"회사"가 제3자에게 "사용자" 개인정보를 제공•위탁할 필요가 있는 경우 실제 구매신청시 "사용자"의 동의를 받아야 하며, 이용계약시 미리 포괄적으로 동의를 받지 않습니다. 이때 회사는 제공되는 개인정보 항목, 제공받는 자, 제공받는 자의 개인정보 이용목적 및 보유•이용기간 등을 "사용자"에게 명시하여야 합니다. 다만, 『정보통신망이용촉진 및 정보보호 등에 관한 법률』 제25조 제1항에 의한 개인정보 취급위탁의 경우 동 관련 법령에 달리 정함이 있는 경우에는 그에 따릅니다.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1498616" cy="576878"/>
          </a:xfrm>
          <a:prstGeom prst="rect">
            <a:avLst/>
          </a:prstGeom>
          <a:noFill/>
        </p:spPr>
        <p:txBody>
          <a:bodyPr wrap="none">
            <a:spAutoFit/>
          </a:bodyPr>
          <a:lstStyle/>
          <a:p>
            <a:pPr lvl="0">
              <a:defRPr lang="ko-KR" altLang="en-US"/>
            </a:pPr>
            <a:r>
              <a:rPr lang="ko-KR" altLang="en-US" sz="3200"/>
              <a:t>&lt;정의</a:t>
            </a:r>
            <a:r>
              <a:rPr lang="en-US" altLang="ko-KR" sz="3200"/>
              <a:t>&gt;</a:t>
            </a:r>
          </a:p>
        </p:txBody>
      </p:sp>
      <p:graphicFrame>
        <p:nvGraphicFramePr>
          <p:cNvPr id="24" name="표 23"/>
          <p:cNvGraphicFramePr>
            <a:graphicFrameLocks noGrp="1"/>
          </p:cNvGraphicFramePr>
          <p:nvPr/>
        </p:nvGraphicFramePr>
        <p:xfrm>
          <a:off x="179390" y="881431"/>
          <a:ext cx="8782589" cy="5620512"/>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이 악관에서 사용하는 용어의 정의는 다음과 같습니다.</a:t>
                      </a:r>
                    </a:p>
                    <a:p>
                      <a:pPr lvl="1" algn="l" defTabSz="914400" eaLnBrk="1" latinLnBrk="1" hangingPunct="1">
                        <a:lnSpc>
                          <a:spcPct val="110000"/>
                        </a:lnSpc>
                        <a:spcBef>
                          <a:spcPct val="0"/>
                        </a:spcBef>
                        <a:spcAft>
                          <a:spcPct val="0"/>
                        </a:spcAft>
                        <a:buNone/>
                        <a:defRPr lang="ko-KR"/>
                      </a:pPr>
                      <a:r>
                        <a:rPr lang="ko-KR" altLang="en-US" sz="1400"/>
                        <a:t>가. "서비스"는 "</a:t>
                      </a:r>
                      <a:r>
                        <a:rPr lang="en-US" altLang="ko-KR" sz="1400"/>
                        <a:t>LOG</a:t>
                      </a:r>
                      <a:r>
                        <a:rPr lang="ko-KR" altLang="en-US" sz="1400"/>
                        <a:t> 人."(이하 "</a:t>
                      </a:r>
                      <a:r>
                        <a:rPr lang="en-US" altLang="ko-KR" sz="1400"/>
                        <a:t>LOG</a:t>
                      </a:r>
                      <a:r>
                        <a:rPr lang="ko-KR" altLang="en-US" sz="1400"/>
                        <a:t> 人." 혹은 "회사")에서 제공되는 모든 관련 제반 서비스를 의미합니다.</a:t>
                      </a:r>
                    </a:p>
                    <a:p>
                      <a:pPr lvl="1" algn="l" defTabSz="914400" eaLnBrk="1" latinLnBrk="1" hangingPunct="1">
                        <a:lnSpc>
                          <a:spcPct val="110000"/>
                        </a:lnSpc>
                        <a:spcBef>
                          <a:spcPct val="0"/>
                        </a:spcBef>
                        <a:spcAft>
                          <a:spcPct val="0"/>
                        </a:spcAft>
                        <a:buNone/>
                        <a:defRPr lang="ko-KR"/>
                      </a:pPr>
                      <a:r>
                        <a:rPr lang="ko-KR" altLang="en-US" sz="1400"/>
                        <a:t>나. "사용자"는 "서비스"에 접속하여 이 약관에 따라 "</a:t>
                      </a:r>
                      <a:r>
                        <a:rPr lang="en-US" altLang="ko-KR" sz="1400"/>
                        <a:t>LOG</a:t>
                      </a:r>
                      <a:r>
                        <a:rPr lang="ko-KR" altLang="en-US" sz="1400"/>
                        <a:t> 人."과 회원가입계약을 체결하고 "회사"가 제공하는 "서비스"를 이용하는 고객을 말합니다.</a:t>
                      </a:r>
                    </a:p>
                    <a:p>
                      <a:pPr lvl="1" algn="l" defTabSz="914400" eaLnBrk="1" latinLnBrk="1" hangingPunct="1">
                        <a:lnSpc>
                          <a:spcPct val="110000"/>
                        </a:lnSpc>
                        <a:spcBef>
                          <a:spcPct val="0"/>
                        </a:spcBef>
                        <a:spcAft>
                          <a:spcPct val="0"/>
                        </a:spcAft>
                        <a:buNone/>
                        <a:defRPr lang="ko-KR"/>
                      </a:pPr>
                      <a:r>
                        <a:rPr lang="ko-KR" altLang="en-US" sz="1400"/>
                        <a:t>다. "계정"은 "사용자"의 "아이디"와 개인정보를 통합하여 하나의 "사용자"를 인식하는 고유의 단위를 의미합니다.</a:t>
                      </a:r>
                    </a:p>
                    <a:p>
                      <a:pPr lvl="1" algn="l" defTabSz="914400" eaLnBrk="1" latinLnBrk="1" hangingPunct="1">
                        <a:lnSpc>
                          <a:spcPct val="110000"/>
                        </a:lnSpc>
                        <a:spcBef>
                          <a:spcPct val="0"/>
                        </a:spcBef>
                        <a:spcAft>
                          <a:spcPct val="0"/>
                        </a:spcAft>
                        <a:buNone/>
                        <a:defRPr lang="ko-KR"/>
                      </a:pPr>
                      <a:r>
                        <a:rPr lang="ko-KR" altLang="en-US" sz="1400"/>
                        <a:t>라. "비밀번호"라 함은 "사용자가" 등록한 "아이디"와 개인정보와 일치되는 "사용자"임을 확인하고 비밀보호를 위해 "자용자" 자신이 정한 숫자와 문자열의 조합을 의미합니다.</a:t>
                      </a:r>
                    </a:p>
                    <a:p>
                      <a:pPr lvl="1" algn="l" defTabSz="914400" eaLnBrk="1" latinLnBrk="1" hangingPunct="1">
                        <a:lnSpc>
                          <a:spcPct val="110000"/>
                        </a:lnSpc>
                        <a:spcBef>
                          <a:spcPct val="0"/>
                        </a:spcBef>
                        <a:spcAft>
                          <a:spcPct val="0"/>
                        </a:spcAft>
                        <a:buNone/>
                        <a:defRPr lang="ko-KR"/>
                      </a:pPr>
                      <a:r>
                        <a:rPr lang="ko-KR" altLang="en-US" sz="1400"/>
                        <a:t>마. "게시물"이라 함은 "사용자"가 "서비스"를 이용함에 있어 "서비스" 상에 게시한 문자 등의 정보 형태의 글, 사진, 동영상 및 각종 파일과 링크 등을 의미합니다. </a:t>
                      </a:r>
                    </a:p>
                    <a:p>
                      <a:pPr lvl="1" algn="l" defTabSz="914400" eaLnBrk="1" latinLnBrk="1" hangingPunct="1">
                        <a:lnSpc>
                          <a:spcPct val="110000"/>
                        </a:lnSpc>
                        <a:spcBef>
                          <a:spcPct val="0"/>
                        </a:spcBef>
                        <a:spcAft>
                          <a:spcPct val="0"/>
                        </a:spcAft>
                        <a:buNone/>
                        <a:defRPr lang="ko-KR"/>
                      </a:pPr>
                      <a:r>
                        <a:rPr lang="ko-KR" altLang="en-US" sz="1400"/>
                        <a:t>바. “전자금융거래”라 함은 회사가 전자적 장치를 통하여 전자금융서비스를 제공(이하 ‘전자금융업무’라고 합니다)하고, 이용자가 회사의 종사자와 직접 대면하거나 의사 소통을 하지 아니하고, 자동화된 방식으로 이를 이용하는 거래를 말합니다.</a:t>
                      </a:r>
                    </a:p>
                    <a:p>
                      <a:pPr lvl="1" algn="l" defTabSz="914400" eaLnBrk="1" latinLnBrk="1" hangingPunct="1">
                        <a:lnSpc>
                          <a:spcPct val="110000"/>
                        </a:lnSpc>
                        <a:spcBef>
                          <a:spcPct val="0"/>
                        </a:spcBef>
                        <a:spcAft>
                          <a:spcPct val="0"/>
                        </a:spcAft>
                        <a:buNone/>
                        <a:defRPr lang="ko-KR"/>
                      </a:pPr>
                      <a:r>
                        <a:rPr lang="ko-KR" altLang="en-US" sz="1400"/>
                        <a:t>사. “전자지급거래”라 함은 자금을 주는 자(이하 ‘지급인’이라고 합니다)가 회사로 하여금 전자지급수단을 이용하여 자금을 받는 자(이하 ‘수취인’이라고 합니다)에게 자금을 이동하게 하는 전자금융거래를 말합니다.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851166" cy="576878"/>
          </a:xfrm>
          <a:prstGeom prst="rect">
            <a:avLst/>
          </a:prstGeom>
          <a:noFill/>
        </p:spPr>
        <p:txBody>
          <a:bodyPr wrap="none">
            <a:spAutoFit/>
          </a:bodyPr>
          <a:lstStyle/>
          <a:p>
            <a:pPr lvl="0">
              <a:defRPr lang="ko-KR" altLang="en-US"/>
            </a:pPr>
            <a:r>
              <a:rPr lang="ko-KR" altLang="en-US" sz="3200"/>
              <a:t>&lt;계약의 성립</a:t>
            </a:r>
            <a:r>
              <a:rPr lang="en-US" altLang="ko-KR" sz="3200"/>
              <a:t>&gt;</a:t>
            </a:r>
          </a:p>
        </p:txBody>
      </p:sp>
      <p:graphicFrame>
        <p:nvGraphicFramePr>
          <p:cNvPr id="24" name="표 23"/>
          <p:cNvGraphicFramePr>
            <a:graphicFrameLocks noGrp="1"/>
          </p:cNvGraphicFramePr>
          <p:nvPr/>
        </p:nvGraphicFramePr>
        <p:xfrm>
          <a:off x="179390" y="764704"/>
          <a:ext cx="8785571" cy="4828032"/>
        </p:xfrm>
        <a:graphic>
          <a:graphicData uri="http://schemas.openxmlformats.org/drawingml/2006/table">
            <a:tbl>
              <a:tblPr firstRow="1" bandRow="1">
                <a:tableStyleId>{5C22544A-7EE6-4342-B048-85BDC9FD1C3A}</a:tableStyleId>
              </a:tblPr>
              <a:tblGrid>
                <a:gridCol w="1143501"/>
                <a:gridCol w="5697855"/>
                <a:gridCol w="1944215"/>
              </a:tblGrid>
              <a:tr h="29591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40896">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&lt;구매신청&gt;에 대하여 다음 각 호에 해당하면 승낙하지 않을 수 있습니다. 다만, 미성년자와 계약을 체결하는 경우에는 법정대리인의 동의를 얻지 못하면 미성년자 본인 또는 법정대리인이 계약을 취소할 수 있다는 내용을 고지하여야 합니다.</a:t>
                      </a:r>
                    </a:p>
                    <a:p>
                      <a:pPr lvl="1" algn="l" defTabSz="914400" eaLnBrk="1" latinLnBrk="1" hangingPunct="1">
                        <a:lnSpc>
                          <a:spcPct val="110000"/>
                        </a:lnSpc>
                        <a:spcBef>
                          <a:spcPct val="0"/>
                        </a:spcBef>
                        <a:spcAft>
                          <a:spcPct val="0"/>
                        </a:spcAft>
                        <a:buNone/>
                        <a:defRPr lang="ko-KR"/>
                      </a:pPr>
                      <a:r>
                        <a:rPr lang="ko-KR" altLang="en-US" sz="1400"/>
                        <a:t>가. 신청내용에 허위, 기재누락, 오기가 있는 경우</a:t>
                      </a:r>
                    </a:p>
                    <a:p>
                      <a:pPr lvl="1" algn="l" defTabSz="914400" eaLnBrk="1" latinLnBrk="1" hangingPunct="1">
                        <a:lnSpc>
                          <a:spcPct val="110000"/>
                        </a:lnSpc>
                        <a:spcBef>
                          <a:spcPct val="0"/>
                        </a:spcBef>
                        <a:spcAft>
                          <a:spcPct val="0"/>
                        </a:spcAft>
                        <a:buNone/>
                        <a:defRPr lang="ko-KR"/>
                      </a:pPr>
                      <a:r>
                        <a:rPr lang="ko-KR" altLang="en-US" sz="1400"/>
                        <a:t>나. 기타 구매신청에 승낙하는 것이 회사의 기술상 현저히 지장이 있다고 판단하는 경우</a:t>
                      </a:r>
                    </a:p>
                    <a:p>
                      <a:pPr lvl="1" algn="l" defTabSz="914400" eaLnBrk="1" latinLnBrk="1" hangingPunct="1">
                        <a:lnSpc>
                          <a:spcPct val="110000"/>
                        </a:lnSpc>
                        <a:spcBef>
                          <a:spcPct val="0"/>
                        </a:spcBef>
                        <a:spcAft>
                          <a:spcPct val="0"/>
                        </a:spcAft>
                        <a:buNone/>
                        <a:defRPr lang="ko-KR"/>
                      </a:pPr>
                      <a:r>
                        <a:rPr lang="ko-KR" altLang="en-US" sz="1400"/>
                        <a:t>다. 구매신청 고객이 회원 자격이 제한, 정지 또는 상실된 회원으로 확인되었을 경우</a:t>
                      </a:r>
                    </a:p>
                  </a:txBody>
                  <a:tcPr/>
                </a:tc>
                <a:tc>
                  <a:txBody>
                    <a:bodyPr/>
                    <a:lstStyle/>
                    <a:p>
                      <a:pPr latinLnBrk="1">
                        <a:defRPr lang="ko-KR" altLang="en-US"/>
                      </a:pPr>
                      <a:endParaRPr lang="ko-KR" altLang="en-US" sz="1400"/>
                    </a:p>
                  </a:txBody>
                  <a:tcPr/>
                </a:tc>
              </a:tr>
              <a:tr h="640896">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"회사"의 승낙이 &lt;수신확인통지·구매신청 변경 및 취소&gt; 1항의 수신확인통지형태로 "사용자"에게 도달한 시점에 계약이 성립한 것으로 봅니다.</a:t>
                      </a:r>
                    </a:p>
                  </a:txBody>
                  <a:tcPr/>
                </a:tc>
                <a:tc>
                  <a:txBody>
                    <a:bodyPr/>
                    <a:lstStyle/>
                    <a:p>
                      <a:pPr latinLnBrk="1">
                        <a:defRPr lang="ko-KR" altLang="en-US"/>
                      </a:pPr>
                      <a:endParaRPr lang="ko-KR" altLang="en-US" sz="1400"/>
                    </a:p>
                  </a:txBody>
                  <a:tcPr/>
                </a:tc>
              </a:tr>
              <a:tr h="418576">
                <a:tc>
                  <a:txBody>
                    <a:bodyPr/>
                    <a:lstStyle/>
                    <a:p>
                      <a:pPr algn="ctr">
                        <a:defRPr lang="ko-KR" altLang="en-US"/>
                      </a:pPr>
                      <a:r>
                        <a:rPr lang="en-US" altLang="ko-KR" sz="1600" b="0" i="0" spc="5">
                          <a:solidFill>
                            <a:schemeClr val="dk1"/>
                          </a:solidFill>
                          <a:latin typeface="+mn-lt"/>
                          <a:ea typeface="+mn-ea"/>
                          <a:cs typeface="+mn-cs"/>
                        </a:rPr>
                        <a:t>Rule3</a:t>
                      </a:r>
                    </a:p>
                  </a:txBody>
                  <a:tcPr/>
                </a:tc>
                <a:tc>
                  <a:txBody>
                    <a:bodyPr/>
                    <a:lstStyle/>
                    <a:p>
                      <a:pPr>
                        <a:defRPr lang="ko-KR" altLang="en-US"/>
                      </a:pPr>
                      <a:r>
                        <a:rPr lang="ko-KR" altLang="en-US" sz="1400"/>
                        <a:t>"회사"의 승낙의 의사표시에는 "사용자"의 구매신청에 대한 확인 및 판매가능여부, 구매신청의 정정, 취소 등에 관한 정보 등을 포함하여야 합니다.</a:t>
                      </a:r>
                    </a:p>
                  </a:txBody>
                  <a:tcPr/>
                </a:tc>
                <a:tc>
                  <a:txBody>
                    <a:bodyPr/>
                    <a:lstStyle/>
                    <a:p>
                      <a:pPr>
                        <a:defRPr lang="ko-KR" altLang="en-US"/>
                      </a:pPr>
                      <a:endParaRPr lang="ko-KR" altLang="en-US"/>
                    </a:p>
                  </a:txBody>
                  <a:tcPr/>
                </a:tc>
              </a:tr>
              <a:tr h="587233">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4</a:t>
                      </a:r>
                    </a:p>
                  </a:txBody>
                  <a:tcPr/>
                </a:tc>
                <a:tc>
                  <a:txBody>
                    <a:bodyPr/>
                    <a:lstStyle/>
                    <a:p>
                      <a:pPr>
                        <a:defRPr lang="ko-KR" altLang="en-US"/>
                      </a:pPr>
                      <a:r>
                        <a:rPr lang="ko-KR" altLang="en-US" sz="1400"/>
                        <a:t>계약이 성립한 후 회사가 제1항 각 호의 사유를 발견한 경우 "회사"는 즉시 계약을 취소할 수 있으며, 계약 취소시 구매자가 결제한 상품 대금은 즉시 환불처리 됩니다.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7185041" cy="576878"/>
          </a:xfrm>
          <a:prstGeom prst="rect">
            <a:avLst/>
          </a:prstGeom>
          <a:noFill/>
        </p:spPr>
        <p:txBody>
          <a:bodyPr wrap="none">
            <a:spAutoFit/>
          </a:bodyPr>
          <a:lstStyle/>
          <a:p>
            <a:pPr lvl="0">
              <a:defRPr lang="ko-KR" altLang="en-US"/>
            </a:pPr>
            <a:r>
              <a:rPr lang="ko-KR" altLang="en-US" sz="3200"/>
              <a:t>&lt;</a:t>
            </a:r>
            <a:r>
              <a:rPr lang="en-US" altLang="ko-KR" sz="3200"/>
              <a:t>전자금융거래서비스의 구성 및 내용&gt;</a:t>
            </a:r>
          </a:p>
        </p:txBody>
      </p:sp>
      <p:graphicFrame>
        <p:nvGraphicFramePr>
          <p:cNvPr id="24" name="표 23"/>
          <p:cNvGraphicFramePr>
            <a:graphicFrameLocks noGrp="1"/>
          </p:cNvGraphicFramePr>
          <p:nvPr/>
        </p:nvGraphicFramePr>
        <p:xfrm>
          <a:off x="179390" y="764704"/>
          <a:ext cx="8785571" cy="2191512"/>
        </p:xfrm>
        <a:graphic>
          <a:graphicData uri="http://schemas.openxmlformats.org/drawingml/2006/table">
            <a:tbl>
              <a:tblPr firstRow="1" bandRow="1">
                <a:tableStyleId>{5C22544A-7EE6-4342-B048-85BDC9FD1C3A}</a:tableStyleId>
              </a:tblPr>
              <a:tblGrid>
                <a:gridCol w="1143501"/>
                <a:gridCol w="5697855"/>
                <a:gridCol w="1944215"/>
              </a:tblGrid>
              <a:tr h="29591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40896">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전자금융거래서비스는 다음 각 호의 서비스로 구성되며, 필요한 경우에는 본 약관의 각 장에서 해당 서비스에 대한 자세한 내용을 게시합니다.</a:t>
                      </a:r>
                    </a:p>
                    <a:p>
                      <a:pPr lvl="1" algn="l" defTabSz="914400" eaLnBrk="1" latinLnBrk="1" hangingPunct="1">
                        <a:lnSpc>
                          <a:spcPct val="110000"/>
                        </a:lnSpc>
                        <a:spcBef>
                          <a:spcPct val="0"/>
                        </a:spcBef>
                        <a:spcAft>
                          <a:spcPct val="0"/>
                        </a:spcAft>
                        <a:buNone/>
                        <a:defRPr lang="ko-KR"/>
                      </a:pPr>
                      <a:r>
                        <a:rPr lang="ko-KR" altLang="en-US" sz="1400"/>
                        <a:t>가. 전자지급결제대행서비스</a:t>
                      </a:r>
                    </a:p>
                  </a:txBody>
                  <a:tcPr/>
                </a:tc>
                <a:tc>
                  <a:txBody>
                    <a:bodyPr/>
                    <a:lstStyle/>
                    <a:p>
                      <a:pPr latinLnBrk="1">
                        <a:defRPr lang="ko-KR" altLang="en-US"/>
                      </a:pPr>
                      <a:endParaRPr lang="ko-KR" altLang="en-US" sz="1400"/>
                    </a:p>
                  </a:txBody>
                  <a:tcPr/>
                </a:tc>
              </a:tr>
              <a:tr h="640896">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en-US" altLang="ko-KR" sz="1400"/>
                        <a:t>"</a:t>
                      </a:r>
                      <a:r>
                        <a:rPr lang="ko-KR" altLang="en-US" sz="1400"/>
                        <a:t>회사</a:t>
                      </a:r>
                      <a:r>
                        <a:rPr lang="en-US" altLang="ko-KR" sz="1400"/>
                        <a:t>"</a:t>
                      </a:r>
                      <a:r>
                        <a:rPr lang="ko-KR" altLang="en-US" sz="1400"/>
                        <a:t>는 전자금융거래서비스를 추가하거나 변경하고자 하는 경우에는 </a:t>
                      </a:r>
                      <a:r>
                        <a:rPr lang="en-US" altLang="ko-KR" sz="1400"/>
                        <a:t>"</a:t>
                      </a:r>
                      <a:r>
                        <a:rPr lang="ko-KR" altLang="en-US" sz="1400"/>
                        <a:t>사용자</a:t>
                      </a:r>
                      <a:r>
                        <a:rPr lang="en-US" altLang="ko-KR" sz="1400"/>
                        <a:t>"</a:t>
                      </a:r>
                      <a:r>
                        <a:rPr lang="ko-KR" altLang="en-US" sz="1400"/>
                        <a:t>에게 그 내용을 사전 고지하고 해당 전자금융거래서비스를 추가하거나 변경할 수 있습니다.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7337441" cy="576878"/>
          </a:xfrm>
          <a:prstGeom prst="rect">
            <a:avLst/>
          </a:prstGeom>
          <a:noFill/>
        </p:spPr>
        <p:txBody>
          <a:bodyPr wrap="none">
            <a:spAutoFit/>
          </a:bodyPr>
          <a:lstStyle/>
          <a:p>
            <a:pPr lvl="0">
              <a:defRPr lang="ko-KR" altLang="en-US"/>
            </a:pPr>
            <a:r>
              <a:rPr lang="ko-KR" altLang="en-US" sz="3200"/>
              <a:t>&lt;</a:t>
            </a:r>
            <a:r>
              <a:rPr lang="en-US" altLang="ko-KR" sz="3200"/>
              <a:t>수신확인통지•구매신청 변경 및 취소&gt;</a:t>
            </a:r>
          </a:p>
        </p:txBody>
      </p:sp>
      <p:graphicFrame>
        <p:nvGraphicFramePr>
          <p:cNvPr id="24" name="표 23"/>
          <p:cNvGraphicFramePr>
            <a:graphicFrameLocks noGrp="1"/>
          </p:cNvGraphicFramePr>
          <p:nvPr/>
        </p:nvGraphicFramePr>
        <p:xfrm>
          <a:off x="179390" y="764704"/>
          <a:ext cx="8785571" cy="1802184"/>
        </p:xfrm>
        <a:graphic>
          <a:graphicData uri="http://schemas.openxmlformats.org/drawingml/2006/table">
            <a:tbl>
              <a:tblPr firstRow="1" bandRow="1">
                <a:tableStyleId>{5C22544A-7EE6-4342-B048-85BDC9FD1C3A}</a:tableStyleId>
              </a:tblPr>
              <a:tblGrid>
                <a:gridCol w="1143501"/>
                <a:gridCol w="5697855"/>
                <a:gridCol w="1944215"/>
              </a:tblGrid>
              <a:tr h="29591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40896">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"사용자"의 구매신청이 있는 경우 "사용자"에게 수신확인통지를 합니다.</a:t>
                      </a:r>
                    </a:p>
                  </a:txBody>
                  <a:tcPr/>
                </a:tc>
                <a:tc>
                  <a:txBody>
                    <a:bodyPr/>
                    <a:lstStyle/>
                    <a:p>
                      <a:pPr latinLnBrk="1">
                        <a:defRPr lang="ko-KR" altLang="en-US"/>
                      </a:pPr>
                      <a:endParaRPr lang="ko-KR" altLang="en-US" sz="1400"/>
                    </a:p>
                  </a:txBody>
                  <a:tcPr/>
                </a:tc>
              </a:tr>
              <a:tr h="640896">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수신확인통지를 받은 "사용자"는 통지를 받은 날로부터 7일 이내에 청약의 철회를 할 수 있다. 다만, 이미 대금을 지불한 경우에는 &lt;청약철회 등&gt;에 관한 규정에 따릅니다.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851166" cy="576878"/>
          </a:xfrm>
          <a:prstGeom prst="rect">
            <a:avLst/>
          </a:prstGeom>
          <a:noFill/>
        </p:spPr>
        <p:txBody>
          <a:bodyPr wrap="none">
            <a:spAutoFit/>
          </a:bodyPr>
          <a:lstStyle/>
          <a:p>
            <a:pPr lvl="0">
              <a:defRPr lang="ko-KR" altLang="en-US"/>
            </a:pPr>
            <a:r>
              <a:rPr lang="ko-KR" altLang="en-US" sz="3200"/>
              <a:t>&lt;</a:t>
            </a:r>
            <a:r>
              <a:rPr lang="en-US" altLang="ko-KR" sz="3200"/>
              <a:t>청약철회 등&gt;</a:t>
            </a:r>
          </a:p>
        </p:txBody>
      </p:sp>
      <p:graphicFrame>
        <p:nvGraphicFramePr>
          <p:cNvPr id="24" name="표 23"/>
          <p:cNvGraphicFramePr>
            <a:graphicFrameLocks noGrp="1"/>
          </p:cNvGraphicFramePr>
          <p:nvPr/>
        </p:nvGraphicFramePr>
        <p:xfrm>
          <a:off x="179390" y="764704"/>
          <a:ext cx="8785571" cy="5122117"/>
        </p:xfrm>
        <a:graphic>
          <a:graphicData uri="http://schemas.openxmlformats.org/drawingml/2006/table">
            <a:tbl>
              <a:tblPr firstRow="1" bandRow="1">
                <a:tableStyleId>{5C22544A-7EE6-4342-B048-85BDC9FD1C3A}</a:tableStyleId>
              </a:tblPr>
              <a:tblGrid>
                <a:gridCol w="1143501"/>
                <a:gridCol w="5697855"/>
                <a:gridCol w="1944215"/>
              </a:tblGrid>
              <a:tr h="337270">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30462">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"회사"의 상품 등의 구매취소 및 환불 규정은 『전자상거래 등에서의 소비자보호에 관한 법률』, 『온라인디지털콘텐츠산업발전법』 등 관련 법령을 준수합니다.</a:t>
                      </a:r>
                    </a:p>
                  </a:txBody>
                  <a:tcPr/>
                </a:tc>
                <a:tc>
                  <a:txBody>
                    <a:bodyPr/>
                    <a:lstStyle/>
                    <a:p>
                      <a:pPr latinLnBrk="1">
                        <a:defRPr lang="ko-KR" altLang="en-US"/>
                      </a:pPr>
                      <a:endParaRPr lang="ko-KR" altLang="en-US" sz="1400"/>
                    </a:p>
                  </a:txBody>
                  <a:tcPr/>
                </a:tc>
              </a:tr>
              <a:tr h="2220421">
                <a:tc>
                  <a:txBody>
                    <a:bodyPr/>
                    <a:lstStyle/>
                    <a:p>
                      <a:pPr algn="ctr">
                        <a:defRPr lang="ko-KR" altLang="en-US"/>
                      </a:pPr>
                      <a:r>
                        <a:rPr lang="en-US" altLang="ko-KR" sz="1600"/>
                        <a:t>Rule2</a:t>
                      </a:r>
                    </a:p>
                  </a:txBody>
                  <a:tcPr/>
                </a:tc>
                <a:tc>
                  <a:txBody>
                    <a:bodyPr/>
                    <a:lstStyle/>
                    <a:p>
                      <a:pPr marL="0" indent="0" algn="l" defTabSz="914400" eaLnBrk="1" latinLnBrk="1" hangingPunct="1">
                        <a:lnSpc>
                          <a:spcPct val="110000"/>
                        </a:lnSpc>
                        <a:spcBef>
                          <a:spcPct val="0"/>
                        </a:spcBef>
                        <a:spcAft>
                          <a:spcPct val="0"/>
                        </a:spcAft>
                        <a:buNone/>
                        <a:defRPr lang="ko-KR" altLang="en-US"/>
                      </a:pPr>
                      <a:r>
                        <a:rPr lang="ko-KR" altLang="en-US" sz="1400"/>
                        <a:t>"회사"는 『온라인디지털콘텐츠산업발전법』 및 『디지털콘텐츠이용자보호지침』에 따라 "서비스"와 관련된 다음 각호에 해당하는 온라인콘텐츠를 청약철회가 불가능한 것으로 제시합니다.</a:t>
                      </a:r>
                    </a:p>
                    <a:p>
                      <a:pPr marL="457200" lvl="0" defTabSz="914400" latinLnBrk="1" hangingPunct="1">
                        <a:lnSpc>
                          <a:spcPct val="110000"/>
                        </a:lnSpc>
                        <a:buNone/>
                        <a:defRPr lang="ko-KR" altLang="en-US"/>
                      </a:pPr>
                      <a:r>
                        <a:rPr lang="ko-KR" altLang="en-US" sz="1400"/>
                        <a:t>가. 소비자의 전부 또는 일부 이용에 의하여 온라인콘텐츠의 이용가치가 현저히 감소한 경우(단시간 또는 일회성으로 이용할 수 있는 각종 문화 콘텐츠 등)</a:t>
                      </a:r>
                    </a:p>
                    <a:p>
                      <a:pPr marL="457200" lvl="0" defTabSz="914400" latinLnBrk="1" hangingPunct="1">
                        <a:lnSpc>
                          <a:spcPct val="110000"/>
                        </a:lnSpc>
                        <a:buNone/>
                        <a:defRPr lang="ko-KR" altLang="en-US"/>
                      </a:pPr>
                      <a:r>
                        <a:rPr lang="ko-KR" altLang="en-US" sz="1400"/>
                        <a:t>나. 시간의 경과에 의하여 재판매가 곤란할 정도로 온라인콘텐츠의 이용가치가 현저히 감소한 경우(아바타, 스킨, 블로그 월페이퍼 등)</a:t>
                      </a:r>
                    </a:p>
                  </a:txBody>
                  <a:tcPr/>
                </a:tc>
                <a:tc>
                  <a:txBody>
                    <a:bodyPr/>
                    <a:lstStyle/>
                    <a:p>
                      <a:pPr>
                        <a:defRPr lang="ko-KR" altLang="en-US"/>
                      </a:pPr>
                      <a:endParaRPr lang="ko-KR" altLang="en-US"/>
                    </a:p>
                  </a:txBody>
                  <a:tcPr/>
                </a:tc>
              </a:tr>
              <a:tr h="730462">
                <a:tc>
                  <a:txBody>
                    <a:bodyPr/>
                    <a:lstStyle/>
                    <a:p>
                      <a:pPr algn="ctr">
                        <a:defRPr lang="ko-KR" altLang="en-US"/>
                      </a:pPr>
                      <a:r>
                        <a:rPr lang="en-US" altLang="ko-KR" sz="1600"/>
                        <a:t>Rule3</a:t>
                      </a:r>
                    </a:p>
                  </a:txBody>
                  <a:tcPr/>
                </a:tc>
                <a:tc>
                  <a:txBody>
                    <a:bodyPr/>
                    <a:lstStyle/>
                    <a:p>
                      <a:pPr marL="0" indent="0" algn="l" defTabSz="914400" eaLnBrk="1" latinLnBrk="1" hangingPunct="1">
                        <a:lnSpc>
                          <a:spcPct val="110000"/>
                        </a:lnSpc>
                        <a:spcBef>
                          <a:spcPct val="0"/>
                        </a:spcBef>
                        <a:spcAft>
                          <a:spcPct val="0"/>
                        </a:spcAft>
                        <a:buNone/>
                        <a:defRPr lang="ko-KR" altLang="en-US"/>
                      </a:pPr>
                      <a:r>
                        <a:rPr lang="ko-KR" altLang="en-US" sz="1400"/>
                        <a:t>"회사"는 "서비스" 내 디지털콘텐츠 구매에 있어 "사용자"의 단순구매의사변경만으로 청약철회가 불가능하다는 사실을 『온라인디지털콘텐츠산업발전법』 제 17조의 규정에 의해 "사용자"에게 안내해야 합니다.</a:t>
                      </a:r>
                    </a:p>
                  </a:txBody>
                  <a:tcPr/>
                </a:tc>
                <a:tc>
                  <a:txBody>
                    <a:bodyPr/>
                    <a:lstStyle/>
                    <a:p>
                      <a:pPr>
                        <a:defRPr lang="ko-KR" altLang="en-US"/>
                      </a:pPr>
                      <a:endParaRPr lang="ko-KR" altLang="en-US"/>
                    </a:p>
                  </a:txBody>
                  <a:tcPr/>
                </a:tc>
              </a:tr>
              <a:tr h="796290">
                <a:tc>
                  <a:txBody>
                    <a:bodyPr/>
                    <a:lstStyle/>
                    <a:p>
                      <a:pPr algn="ctr">
                        <a:defRPr lang="ko-KR" altLang="en-US"/>
                      </a:pPr>
                      <a:r>
                        <a:rPr lang="en-US" altLang="ko-KR" sz="1600"/>
                        <a:t>Rule4</a:t>
                      </a:r>
                    </a:p>
                  </a:txBody>
                  <a:tcPr/>
                </a:tc>
                <a:tc>
                  <a:txBody>
                    <a:bodyPr/>
                    <a:lstStyle/>
                    <a:p>
                      <a:pPr>
                        <a:defRPr lang="ko-KR" altLang="en-US"/>
                      </a:pPr>
                      <a:r>
                        <a:rPr lang="ko-KR" altLang="en-US" sz="1400"/>
                        <a:t>전</a:t>
                      </a:r>
                      <a:r>
                        <a:rPr lang="en-US" altLang="ko-KR" sz="1400"/>
                        <a:t> </a:t>
                      </a:r>
                      <a:r>
                        <a:rPr lang="ko-KR" altLang="en-US" sz="1400"/>
                        <a:t>항에 의거해 "회사"는 온라인콘텐츠가 서비스되는 이용 초기화면에 가독성이 높은 서체 및 크기(중요사항은 굵은 문자로), 또는 팝업화면, 연결화면(링크) 등으로 청약철회가 불가능한 온라인콘텐츠에 대해 표시합니다.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851166" cy="576878"/>
          </a:xfrm>
          <a:prstGeom prst="rect">
            <a:avLst/>
          </a:prstGeom>
          <a:noFill/>
        </p:spPr>
        <p:txBody>
          <a:bodyPr wrap="none">
            <a:spAutoFit/>
          </a:bodyPr>
          <a:lstStyle/>
          <a:p>
            <a:pPr lvl="0">
              <a:defRPr lang="ko-KR" altLang="en-US"/>
            </a:pPr>
            <a:r>
              <a:rPr lang="ko-KR" altLang="en-US" sz="3200"/>
              <a:t>&lt;</a:t>
            </a:r>
            <a:r>
              <a:rPr lang="en-US" altLang="ko-KR" sz="3200"/>
              <a:t>청약철회 등&gt;</a:t>
            </a:r>
          </a:p>
        </p:txBody>
      </p:sp>
      <p:graphicFrame>
        <p:nvGraphicFramePr>
          <p:cNvPr id="24" name="표 23"/>
          <p:cNvGraphicFramePr>
            <a:graphicFrameLocks noGrp="1"/>
          </p:cNvGraphicFramePr>
          <p:nvPr/>
        </p:nvGraphicFramePr>
        <p:xfrm>
          <a:off x="179390" y="764704"/>
          <a:ext cx="8785571" cy="1630680"/>
        </p:xfrm>
        <a:graphic>
          <a:graphicData uri="http://schemas.openxmlformats.org/drawingml/2006/table">
            <a:tbl>
              <a:tblPr firstRow="1" bandRow="1">
                <a:tableStyleId>{5C22544A-7EE6-4342-B048-85BDC9FD1C3A}</a:tableStyleId>
              </a:tblPr>
              <a:tblGrid>
                <a:gridCol w="1143501"/>
                <a:gridCol w="5697855"/>
                <a:gridCol w="1944215"/>
              </a:tblGrid>
              <a:tr h="337270">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30462">
                <a:tc>
                  <a:txBody>
                    <a:bodyPr/>
                    <a:lstStyle/>
                    <a:p>
                      <a:pPr algn="ctr" latinLnBrk="1">
                        <a:defRPr lang="ko-KR" altLang="en-US"/>
                      </a:pPr>
                      <a:r>
                        <a:rPr lang="en-US" altLang="ko-KR" sz="1600"/>
                        <a:t>Rule</a:t>
                      </a:r>
                      <a:r>
                        <a:rPr lang="ko-KR" altLang="en-US" sz="1600"/>
                        <a:t>5</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"사용자"는 수신확인의 통지를 받은 날로부터 7일 이내에 청약의 철회를 할 수 있습니다. 다만 "회사"가 청약의 철회가 불가능한 콘텐츠에 대한 사실을 표시사항에 포함한 경우, 시용상품을 제공한 경우 또는 한시적 또는 일부이용 등의 방법을 제공한 경우에 소비자의 청약 철회권은 제한됩니다.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851167" cy="576878"/>
          </a:xfrm>
          <a:prstGeom prst="rect">
            <a:avLst/>
          </a:prstGeom>
          <a:noFill/>
        </p:spPr>
        <p:txBody>
          <a:bodyPr wrap="none">
            <a:spAutoFit/>
          </a:bodyPr>
          <a:lstStyle/>
          <a:p>
            <a:pPr lvl="0">
              <a:defRPr lang="ko-KR" altLang="en-US"/>
            </a:pPr>
            <a:r>
              <a:rPr lang="en-US" altLang="ko-KR" sz="3200"/>
              <a:t>&lt;</a:t>
            </a:r>
            <a:r>
              <a:rPr lang="ko-KR" altLang="en-US" sz="3200"/>
              <a:t>권리의 귀속</a:t>
            </a:r>
            <a:r>
              <a:rPr lang="en-US" altLang="ko-KR" sz="3200"/>
              <a:t>&gt;</a:t>
            </a:r>
          </a:p>
        </p:txBody>
      </p:sp>
      <p:graphicFrame>
        <p:nvGraphicFramePr>
          <p:cNvPr id="24" name="표 23"/>
          <p:cNvGraphicFramePr>
            <a:graphicFrameLocks noGrp="1"/>
          </p:cNvGraphicFramePr>
          <p:nvPr/>
        </p:nvGraphicFramePr>
        <p:xfrm>
          <a:off x="179390" y="764704"/>
          <a:ext cx="8785571" cy="2191512"/>
        </p:xfrm>
        <a:graphic>
          <a:graphicData uri="http://schemas.openxmlformats.org/drawingml/2006/table">
            <a:tbl>
              <a:tblPr firstRow="1" bandRow="1">
                <a:tableStyleId>{5C22544A-7EE6-4342-B048-85BDC9FD1C3A}</a:tableStyleId>
              </a:tblPr>
              <a:tblGrid>
                <a:gridCol w="1143501"/>
                <a:gridCol w="5697855"/>
                <a:gridCol w="1944215"/>
              </a:tblGrid>
              <a:tr h="363010">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56475">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"서비스"에 대한 저작권 및 지적재산권은 "회사"에 귀속됩니다. 단, "사용자"의 "게시물" 및 제휴계약에 따라 제공된 저작물 등은 제외합니다.</a:t>
                      </a:r>
                    </a:p>
                  </a:txBody>
                  <a:tcPr/>
                </a:tc>
                <a:tc>
                  <a:txBody>
                    <a:bodyPr/>
                    <a:lstStyle/>
                    <a:p>
                      <a:pPr latinLnBrk="1">
                        <a:defRPr lang="ko-KR" altLang="en-US"/>
                      </a:pPr>
                      <a:r>
                        <a:rPr lang="ko-KR" altLang="en-US" sz="1400"/>
                        <a:t>낮음</a:t>
                      </a:r>
                    </a:p>
                  </a:txBody>
                  <a:tcPr/>
                </a:tc>
              </a:tr>
              <a:tr h="982694">
                <a:tc>
                  <a:txBody>
                    <a:bodyPr/>
                    <a:lstStyle/>
                    <a:p>
                      <a:pPr algn="ctr" latinLnBrk="1">
                        <a:defRPr lang="ko-KR" altLang="en-US"/>
                      </a:pPr>
                      <a:r>
                        <a:rPr lang="en-US" altLang="ko-KR" sz="1600"/>
                        <a:t>Rule2</a:t>
                      </a:r>
                      <a:endParaRPr lang="ko-KR" altLang="en-US" sz="1600"/>
                    </a:p>
                  </a:txBody>
                  <a:tcPr/>
                </a:tc>
                <a:tc>
                  <a:txBody>
                    <a:bodyPr/>
                    <a:lstStyle/>
                    <a:p>
                      <a:pPr latinLnBrk="1">
                        <a:lnSpc>
                          <a:spcPct val="110000"/>
                        </a:lnSpc>
                        <a:defRPr lang="ko-KR" altLang="en-US"/>
                      </a:pPr>
                      <a:r>
                        <a:rPr lang="ko-KR" altLang="en-US" sz="1400"/>
                        <a:t>"회사"는 서비스와 관련하여 "사용자"에게 "회사"가 정한 이용조건에 따라 “필명”, “게시물” 콘텐츠를 이용할 수 있는 이용권만을 부여하며, "사용자"은 이를 양도, 판매, 담보제공 등의 처분행위를 할 수 없습니다.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3127392" cy="576878"/>
          </a:xfrm>
          <a:prstGeom prst="rect">
            <a:avLst/>
          </a:prstGeom>
          <a:noFill/>
        </p:spPr>
        <p:txBody>
          <a:bodyPr wrap="none">
            <a:spAutoFit/>
          </a:bodyPr>
          <a:lstStyle/>
          <a:p>
            <a:pPr lvl="0">
              <a:defRPr lang="ko-KR" altLang="en-US"/>
            </a:pPr>
            <a:r>
              <a:rPr lang="en-US" altLang="ko-KR" sz="3200"/>
              <a:t>&lt;</a:t>
            </a:r>
            <a:r>
              <a:rPr lang="ko-KR" altLang="en-US" sz="3200"/>
              <a:t>개인정보수집</a:t>
            </a:r>
            <a:r>
              <a:rPr lang="en-US" altLang="ko-KR" sz="3200"/>
              <a:t>&gt;</a:t>
            </a:r>
          </a:p>
        </p:txBody>
      </p:sp>
      <p:graphicFrame>
        <p:nvGraphicFramePr>
          <p:cNvPr id="24" name="표 23"/>
          <p:cNvGraphicFramePr>
            <a:graphicFrameLocks noGrp="1"/>
          </p:cNvGraphicFramePr>
          <p:nvPr/>
        </p:nvGraphicFramePr>
        <p:xfrm>
          <a:off x="179390" y="764704"/>
          <a:ext cx="8788566" cy="5472184"/>
        </p:xfrm>
        <a:graphic>
          <a:graphicData uri="http://schemas.openxmlformats.org/drawingml/2006/table">
            <a:tbl>
              <a:tblPr firstRow="1" bandRow="1">
                <a:tableStyleId>{5C22544A-7EE6-4342-B048-85BDC9FD1C3A}</a:tableStyleId>
              </a:tblPr>
              <a:tblGrid>
                <a:gridCol w="1144406"/>
                <a:gridCol w="5697855"/>
                <a:gridCol w="1946305"/>
              </a:tblGrid>
              <a:tr h="372880">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530256">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"사용자”로부터 동의를 기반으로 개인정보를 수집·이용 및 제공합니다.</a:t>
                      </a:r>
                    </a:p>
                  </a:txBody>
                  <a:tcPr/>
                </a:tc>
                <a:tc>
                  <a:txBody>
                    <a:bodyPr/>
                    <a:lstStyle/>
                    <a:p>
                      <a:pPr latinLnBrk="1">
                        <a:defRPr lang="ko-KR" altLang="en-US"/>
                      </a:pPr>
                      <a:r>
                        <a:rPr lang="ko-KR" altLang="en-US" sz="1400"/>
                        <a:t>낮음</a:t>
                      </a:r>
                    </a:p>
                  </a:txBody>
                  <a:tcPr/>
                </a:tc>
              </a:tr>
              <a:tr h="1199864">
                <a:tc>
                  <a:txBody>
                    <a:bodyPr/>
                    <a:lstStyle/>
                    <a:p>
                      <a:pPr algn="ctr" latinLnBrk="1">
                        <a:defRPr lang="ko-KR" altLang="en-US"/>
                      </a:pPr>
                      <a:r>
                        <a:rPr lang="en-US" altLang="ko-KR" sz="1600"/>
                        <a:t>Rule2</a:t>
                      </a:r>
                      <a:endParaRPr lang="ko-KR" altLang="en-US" sz="1600"/>
                    </a:p>
                  </a:txBody>
                  <a:tcPr/>
                </a:tc>
                <a:tc>
                  <a:txBody>
                    <a:bodyPr/>
                    <a:lstStyle/>
                    <a:p>
                      <a:pPr latinLnBrk="1">
                        <a:lnSpc>
                          <a:spcPct val="110000"/>
                        </a:lnSpc>
                        <a:defRPr lang="ko-KR" altLang="en-US"/>
                      </a:pPr>
                      <a:r>
                        <a:rPr lang="ko-KR" altLang="en-US" sz="1400"/>
                        <a:t>"회사”가 "사용자”로부터 수집하는 필수개인정보는 아래와 같습니다.</a:t>
                      </a:r>
                    </a:p>
                    <a:p>
                      <a:pPr marL="511175" lvl="5" eaLnBrk="0" latinLnBrk="1">
                        <a:lnSpc>
                          <a:spcPct val="110000"/>
                        </a:lnSpc>
                        <a:defRPr lang="ko-KR" altLang="en-US"/>
                      </a:pPr>
                      <a:r>
                        <a:rPr lang="ko-KR" altLang="en-US" sz="1400"/>
                        <a:t>가. 아이디, 비밀번호</a:t>
                      </a:r>
                    </a:p>
                    <a:p>
                      <a:pPr marL="511175" lvl="5" eaLnBrk="0" latinLnBrk="1">
                        <a:lnSpc>
                          <a:spcPct val="110000"/>
                        </a:lnSpc>
                        <a:defRPr lang="ko-KR" altLang="en-US"/>
                      </a:pPr>
                      <a:r>
                        <a:rPr lang="ko-KR" altLang="en-US" sz="1400"/>
                        <a:t>나. 이름, 성별, 연락처(휴대전화번호), 생년월일, 이메일</a:t>
                      </a:r>
                    </a:p>
                    <a:p>
                      <a:pPr marL="511175" lvl="5" eaLnBrk="0" latinLnBrk="1">
                        <a:lnSpc>
                          <a:spcPct val="110000"/>
                        </a:lnSpc>
                        <a:defRPr lang="ko-KR" altLang="en-US"/>
                      </a:pPr>
                      <a:r>
                        <a:rPr lang="ko-KR" altLang="en-US" sz="1400"/>
                        <a:t>다. 쿠키, 서비스 이용기록(방문일시,</a:t>
                      </a:r>
                      <a:r>
                        <a:rPr lang="en-US" altLang="ko-KR" sz="1400"/>
                        <a:t> IP,</a:t>
                      </a:r>
                      <a:r>
                        <a:rPr lang="ko-KR" altLang="en-US" sz="1400"/>
                        <a:t> 불량 이용 기록 등)</a:t>
                      </a:r>
                    </a:p>
                    <a:p>
                      <a:pPr marL="511175" lvl="5" eaLnBrk="0" latinLnBrk="1">
                        <a:lnSpc>
                          <a:spcPct val="110000"/>
                        </a:lnSpc>
                        <a:defRPr lang="ko-KR" altLang="en-US"/>
                      </a:pPr>
                      <a:r>
                        <a:rPr lang="ko-KR" altLang="en-US" sz="1400"/>
                        <a:t>라. 기기정보(고유기기식별값, </a:t>
                      </a:r>
                      <a:r>
                        <a:rPr lang="en-US" altLang="ko-KR" sz="1400"/>
                        <a:t>OS</a:t>
                      </a:r>
                      <a:r>
                        <a:rPr lang="ko-KR" altLang="en-US" sz="1400"/>
                        <a:t>버전)</a:t>
                      </a:r>
                    </a:p>
                  </a:txBody>
                  <a:tcPr/>
                </a:tc>
                <a:tc>
                  <a:txBody>
                    <a:bodyPr/>
                    <a:lstStyle/>
                    <a:p>
                      <a:pPr latinLnBrk="1">
                        <a:defRPr lang="ko-KR" altLang="en-US"/>
                      </a:pPr>
                      <a:endParaRPr lang="ko-KR" altLang="en-US" sz="1400"/>
                    </a:p>
                  </a:txBody>
                  <a:tcPr/>
                </a:tc>
              </a:tr>
              <a:tr h="738377">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3</a:t>
                      </a:r>
                    </a:p>
                  </a:txBody>
                  <a:tcPr/>
                </a:tc>
                <a:tc>
                  <a:txBody>
                    <a:bodyPr/>
                    <a:lstStyle/>
                    <a:p>
                      <a:pPr>
                        <a:defRPr lang="ko-KR" altLang="en-US"/>
                      </a:pPr>
                      <a:r>
                        <a:rPr lang="en-US" altLang="ko-KR" sz="1400"/>
                        <a:t>"</a:t>
                      </a:r>
                      <a:r>
                        <a:rPr lang="ko-KR" altLang="en-US" sz="1400"/>
                        <a:t>회사</a:t>
                      </a:r>
                      <a:r>
                        <a:rPr lang="en-US" altLang="ko-KR" sz="1400"/>
                        <a:t>"</a:t>
                      </a:r>
                      <a:r>
                        <a:rPr lang="ko-KR" altLang="en-US" sz="1400"/>
                        <a:t>가 "사용자"로부터 수집하는 추가개인정보는 아래와 같습니다.</a:t>
                      </a:r>
                    </a:p>
                    <a:p>
                      <a:pPr marL="511175" lvl="1" eaLnBrk="0" latinLnBrk="1">
                        <a:lnSpc>
                          <a:spcPct val="110000"/>
                        </a:lnSpc>
                        <a:defRPr lang="ko-KR" altLang="en-US"/>
                      </a:pPr>
                      <a:r>
                        <a:rPr lang="ko-KR" altLang="en-US" sz="1400"/>
                        <a:t>가. 신용카드 : 카드사명, 카드번호, 유효기간,</a:t>
                      </a:r>
                      <a:r>
                        <a:rPr lang="en-US" altLang="ko-KR" sz="1400"/>
                        <a:t> cvc</a:t>
                      </a:r>
                    </a:p>
                    <a:p>
                      <a:pPr marL="511175" lvl="1" eaLnBrk="0" latinLnBrk="1">
                        <a:lnSpc>
                          <a:spcPct val="110000"/>
                        </a:lnSpc>
                        <a:defRPr lang="ko-KR" altLang="en-US"/>
                      </a:pPr>
                      <a:r>
                        <a:rPr lang="ko-KR" altLang="en-US" sz="1400"/>
                        <a:t>나. 휴대전화 : 휴대전화번호, 통신사명</a:t>
                      </a:r>
                    </a:p>
                  </a:txBody>
                  <a:tcPr/>
                </a:tc>
                <a:tc>
                  <a:txBody>
                    <a:bodyPr/>
                    <a:lstStyle/>
                    <a:p>
                      <a:pPr>
                        <a:defRPr lang="ko-KR" altLang="en-US"/>
                      </a:pPr>
                      <a:endParaRPr lang="ko-KR" altLang="en-US"/>
                    </a:p>
                  </a:txBody>
                  <a:tcPr/>
                </a:tc>
              </a:tr>
              <a:tr h="693134">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4</a:t>
                      </a:r>
                    </a:p>
                  </a:txBody>
                  <a:tcPr/>
                </a:tc>
                <a:tc>
                  <a:txBody>
                    <a:bodyPr/>
                    <a:lstStyle/>
                    <a:p>
                      <a:pPr>
                        <a:defRPr lang="ko-KR" altLang="en-US"/>
                      </a:pPr>
                      <a:r>
                        <a:rPr lang="ko-KR" altLang="en-US" sz="1400"/>
                        <a:t>"아이디", "비밀번호", "이름", "성별", "연락처", "생년월일", "이메일"은 "사용자"의 본인 확인 및 서비스 이용과 상담, 저작권 보호 등의 용도로 사용됩니다.</a:t>
                      </a:r>
                    </a:p>
                  </a:txBody>
                  <a:tcPr/>
                </a:tc>
                <a:tc>
                  <a:txBody>
                    <a:bodyPr/>
                    <a:lstStyle/>
                    <a:p>
                      <a:pPr>
                        <a:defRPr lang="ko-KR" altLang="en-US"/>
                      </a:pPr>
                      <a:endParaRPr lang="ko-KR" altLang="en-US"/>
                    </a:p>
                  </a:txBody>
                  <a:tcPr/>
                </a:tc>
              </a:tr>
              <a:tr h="494061">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5</a:t>
                      </a:r>
                    </a:p>
                  </a:txBody>
                  <a:tcPr/>
                </a:tc>
                <a:tc>
                  <a:txBody>
                    <a:bodyPr/>
                    <a:lstStyle/>
                    <a:p>
                      <a:pPr>
                        <a:defRPr lang="ko-KR" altLang="en-US"/>
                      </a:pPr>
                      <a:r>
                        <a:rPr lang="ko-KR" altLang="en-US" sz="1400"/>
                        <a:t>"쿠키", "서비스 이용기록"은 "서비스"의 부정이용 확인·방지와 서비스 기능 향상 및 환경 개선을 위해 사용됩니다.</a:t>
                      </a:r>
                    </a:p>
                  </a:txBody>
                  <a:tcPr/>
                </a:tc>
                <a:tc>
                  <a:txBody>
                    <a:bodyPr/>
                    <a:lstStyle/>
                    <a:p>
                      <a:pPr>
                        <a:defRPr lang="ko-KR" altLang="en-US"/>
                      </a:pPr>
                      <a:endParaRPr lang="ko-KR" altLang="en-US"/>
                    </a:p>
                  </a:txBody>
                  <a:tcPr/>
                </a:tc>
              </a:tr>
              <a:tr h="693134">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6</a:t>
                      </a:r>
                    </a:p>
                  </a:txBody>
                  <a:tcPr/>
                </a:tc>
                <a:tc>
                  <a:txBody>
                    <a:bodyPr/>
                    <a:lstStyle/>
                    <a:p>
                      <a:pPr>
                        <a:defRPr lang="ko-KR" altLang="en-US"/>
                      </a:pPr>
                      <a:r>
                        <a:rPr lang="ko-KR" altLang="en-US" sz="1400"/>
                        <a:t>"기기정보"에서는 하드웨어 모델, 운영체제 버전, 고유 기기 식별자, 모바일 네트워크 정보와 같은 기기별 정보를 수집합니다. 수집된 “기기정보” 는 서비스 기능 향상 및 환경 개선을 위해 사용됩니다.</a:t>
                      </a:r>
                    </a:p>
                  </a:txBody>
                  <a:tcPr/>
                </a:tc>
                <a:tc>
                  <a:txBody>
                    <a:bodyPr/>
                    <a:lstStyle/>
                    <a:p>
                      <a:pPr>
                        <a:defRPr lang="ko-KR" altLang="en-US"/>
                      </a:pPr>
                      <a:endParaRPr lang="ko-KR" altLang="en-US"/>
                    </a:p>
                  </a:txBody>
                  <a:tcPr/>
                </a:tc>
              </a:tr>
              <a:tr h="494061">
                <a:tc>
                  <a:txBody>
                    <a:bodyPr/>
                    <a:lstStyle/>
                    <a:p>
                      <a:pPr algn="ctr">
                        <a:defRPr lang="ko-KR" altLang="en-US"/>
                      </a:pPr>
                      <a:r>
                        <a:rPr lang="en-US" altLang="ko-KR" sz="1600"/>
                        <a:t>Rule7</a:t>
                      </a:r>
                    </a:p>
                  </a:txBody>
                  <a:tcPr/>
                </a:tc>
                <a:tc>
                  <a:txBody>
                    <a:bodyPr/>
                    <a:lstStyle/>
                    <a:p>
                      <a:pPr>
                        <a:defRPr lang="ko-KR" altLang="en-US"/>
                      </a:pPr>
                      <a:r>
                        <a:rPr lang="en-US" altLang="ko-KR" sz="1400"/>
                        <a:t>"</a:t>
                      </a:r>
                      <a:r>
                        <a:rPr lang="ko-KR" altLang="en-US" sz="1400"/>
                        <a:t>신용카드"와 "휴대전화"는 "서비스"와 관련된 결제 단계에서 사용됩니다.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3127392" cy="576878"/>
          </a:xfrm>
          <a:prstGeom prst="rect">
            <a:avLst/>
          </a:prstGeom>
          <a:noFill/>
        </p:spPr>
        <p:txBody>
          <a:bodyPr wrap="none">
            <a:spAutoFit/>
          </a:bodyPr>
          <a:lstStyle/>
          <a:p>
            <a:pPr lvl="0">
              <a:defRPr lang="ko-KR" altLang="en-US"/>
            </a:pPr>
            <a:r>
              <a:rPr lang="en-US" altLang="ko-KR" sz="3200"/>
              <a:t>&lt;</a:t>
            </a:r>
            <a:r>
              <a:rPr lang="ko-KR" altLang="en-US" sz="3200"/>
              <a:t>개인정보수집</a:t>
            </a:r>
            <a:r>
              <a:rPr lang="en-US" altLang="ko-KR" sz="3200"/>
              <a:t>&gt;</a:t>
            </a:r>
          </a:p>
        </p:txBody>
      </p:sp>
      <p:graphicFrame>
        <p:nvGraphicFramePr>
          <p:cNvPr id="24" name="표 23"/>
          <p:cNvGraphicFramePr>
            <a:graphicFrameLocks noGrp="1"/>
          </p:cNvGraphicFramePr>
          <p:nvPr/>
        </p:nvGraphicFramePr>
        <p:xfrm>
          <a:off x="179390" y="876315"/>
          <a:ext cx="8788566" cy="1422729"/>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492121">
                <a:tc>
                  <a:txBody>
                    <a:bodyPr/>
                    <a:lstStyle/>
                    <a:p>
                      <a:pPr algn="ctr" latinLnBrk="1">
                        <a:defRPr lang="ko-KR" altLang="en-US"/>
                      </a:pPr>
                      <a:r>
                        <a:rPr lang="en-US" altLang="ko-KR" sz="1600"/>
                        <a:t>Rule</a:t>
                      </a:r>
                      <a:r>
                        <a:rPr lang="ko-KR" altLang="en-US" sz="1600"/>
                        <a:t>8</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“사용자”가 “서비스”의 계정탈퇴를 한 경우 "이름", "생년월일", "성별", “이메일”과 “비밀번호”, “게시물” 등의 정보는 즉각 파기되며, 일부 "아이디", “로그정보”의 기록 등 위의 파기한 정보와 관련되지 않은 항목에 대하여 &lt;개인정보취급방침&gt;에 따라 일정기간 보존됩니다.</a:t>
                      </a:r>
                    </a:p>
                  </a:txBody>
                  <a:tcPr/>
                </a:tc>
                <a:tc>
                  <a:txBody>
                    <a:bodyPr/>
                    <a:lstStyle/>
                    <a:p>
                      <a:pPr latinLnBrk="1">
                        <a:defRPr lang="ko-KR" altLang="en-US"/>
                      </a:pPr>
                      <a:r>
                        <a:rPr lang="ko-KR" altLang="en-US" sz="1400"/>
                        <a:t>낮음</a:t>
                      </a:r>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3937017" cy="576878"/>
          </a:xfrm>
          <a:prstGeom prst="rect">
            <a:avLst/>
          </a:prstGeom>
          <a:noFill/>
        </p:spPr>
        <p:txBody>
          <a:bodyPr wrap="none">
            <a:spAutoFit/>
          </a:bodyPr>
          <a:lstStyle/>
          <a:p>
            <a:pPr lvl="0">
              <a:defRPr lang="ko-KR" altLang="en-US"/>
            </a:pPr>
            <a:r>
              <a:rPr lang="en-US" altLang="ko-KR" sz="3200"/>
              <a:t>&lt;</a:t>
            </a:r>
            <a:r>
              <a:rPr lang="ko-KR" altLang="en-US" sz="3200"/>
              <a:t>개인정보취급방침</a:t>
            </a:r>
            <a:r>
              <a:rPr lang="en-US" altLang="ko-KR" sz="3200"/>
              <a:t>&gt;</a:t>
            </a:r>
          </a:p>
        </p:txBody>
      </p:sp>
      <p:graphicFrame>
        <p:nvGraphicFramePr>
          <p:cNvPr id="24" name="표 23"/>
          <p:cNvGraphicFramePr>
            <a:graphicFrameLocks noGrp="1"/>
          </p:cNvGraphicFramePr>
          <p:nvPr/>
        </p:nvGraphicFramePr>
        <p:xfrm>
          <a:off x="179390" y="876315"/>
          <a:ext cx="8788566" cy="4650561"/>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113572">
                <a:tc>
                  <a:txBody>
                    <a:bodyPr/>
                    <a:lstStyle/>
                    <a:p>
                      <a:pPr algn="ctr" latinLnBrk="1">
                        <a:defRPr lang="ko-KR" altLang="en-US"/>
                      </a:pPr>
                      <a:r>
                        <a:rPr lang="en-US" altLang="ko-KR" sz="1600"/>
                        <a:t>Rule</a:t>
                      </a:r>
                      <a:r>
                        <a:rPr lang="ko-KR" altLang="en-US" sz="1600"/>
                        <a:t>1</a:t>
                      </a:r>
                    </a:p>
                  </a:txBody>
                  <a:tcPr/>
                </a:tc>
                <a:tc>
                  <a:txBody>
                    <a:bodyPr/>
                    <a:lstStyle/>
                    <a:p>
                      <a:pPr latinLnBrk="1">
                        <a:lnSpc>
                          <a:spcPct val="110000"/>
                        </a:lnSpc>
                        <a:defRPr lang="ko-KR" altLang="en-US"/>
                      </a:pPr>
                      <a:r>
                        <a:rPr lang="ko-KR" altLang="en-US" sz="1400"/>
                        <a:t>"회사"는 "사용자”로부터 수집한 개인정보를 명기된 방침에 따라 관리하며, 전자상거래 등에서의 소비자 보호에 관한 법률, 통신비밀보호법 등 법령에서 일정기간 정보의 보관을 규정하는 경우는 아래와 같습니다.</a:t>
                      </a:r>
                    </a:p>
                    <a:p>
                      <a:pPr lvl="1" latinLnBrk="1">
                        <a:lnSpc>
                          <a:spcPct val="110000"/>
                        </a:lnSpc>
                        <a:defRPr lang="ko-KR" altLang="en-US"/>
                      </a:pPr>
                      <a:r>
                        <a:rPr lang="ko-KR" altLang="en-US" sz="1400"/>
                        <a:t>가. 아이디는 부정이용 이슈 방지를 위해 탈퇴</a:t>
                      </a:r>
                      <a:r>
                        <a:rPr lang="en-US" altLang="ko-KR" sz="1400"/>
                        <a:t> DB</a:t>
                      </a:r>
                      <a:r>
                        <a:rPr lang="ko-KR" altLang="en-US" sz="1400"/>
                        <a:t>에서 6개월 후 삭제</a:t>
                      </a:r>
                    </a:p>
                    <a:p>
                      <a:pPr lvl="1" latinLnBrk="1">
                        <a:lnSpc>
                          <a:spcPct val="110000"/>
                        </a:lnSpc>
                        <a:defRPr lang="ko-KR" altLang="en-US"/>
                      </a:pPr>
                      <a:r>
                        <a:rPr lang="ko-KR" altLang="en-US" sz="1400"/>
                        <a:t>나. "서비스" 구매 이력이 있는 회원의 경우 5년간 보관(전자상거래 등에서의 소비자보호에 관한 법률)</a:t>
                      </a:r>
                    </a:p>
                    <a:p>
                      <a:pPr lvl="1" latinLnBrk="1">
                        <a:lnSpc>
                          <a:spcPct val="110000"/>
                        </a:lnSpc>
                        <a:defRPr lang="ko-KR" altLang="en-US"/>
                      </a:pPr>
                      <a:r>
                        <a:rPr lang="ko-KR" altLang="en-US" sz="1400"/>
                        <a:t>다. IP의 경우 3개월 보관(통신비밀보호법)</a:t>
                      </a:r>
                    </a:p>
                    <a:p>
                      <a:pPr lvl="1" latinLnBrk="1">
                        <a:lnSpc>
                          <a:spcPct val="110000"/>
                        </a:lnSpc>
                        <a:defRPr lang="ko-KR" altLang="en-US"/>
                      </a:pPr>
                      <a:r>
                        <a:rPr lang="ko-KR" altLang="en-US" sz="1400"/>
                        <a:t>라. 결제에 사용된 "신용카드", "휴대전화" 기록은 5년 보관(전자상거래 등에서의 소비자보호에 관한 법률)</a:t>
                      </a:r>
                    </a:p>
                  </a:txBody>
                  <a:tcPr/>
                </a:tc>
                <a:tc>
                  <a:txBody>
                    <a:bodyPr/>
                    <a:lstStyle/>
                    <a:p>
                      <a:pPr latinLnBrk="1">
                        <a:defRPr lang="ko-KR" altLang="en-US"/>
                      </a:pPr>
                      <a:endParaRPr lang="ko-KR" altLang="en-US" sz="1400"/>
                    </a:p>
                  </a:txBody>
                  <a:tcPr/>
                </a:tc>
              </a:tr>
              <a:tr h="539290">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2</a:t>
                      </a:r>
                    </a:p>
                  </a:txBody>
                  <a:tcPr/>
                </a:tc>
                <a:tc>
                  <a:txBody>
                    <a:bodyPr/>
                    <a:lstStyle/>
                    <a:p>
                      <a:pPr>
                        <a:defRPr lang="ko-KR" altLang="en-US"/>
                      </a:pPr>
                      <a:r>
                        <a:rPr lang="ko-KR" altLang="en-US" sz="1400"/>
                        <a:t>“사용자”의 개인정보에 대해 개인정보의 수집·이용 목적이 달성된 후에는 해당 정보를 지체 없이 파기합니다. 다만 관계법령에 의해 보관해야 하는 정보는 법령이 정한 기간 동안 보관한 후 파기합니다. 이때 별도 저장 관리되는 개인정보는 법령에 정한 경우가 아니고서는 절대 다른 용도로 이용되지 않습니다. 전자적 파일 형태인 경우 복구 및 재생되지 않도록 기술적인 방법을 이용하여 완전하게 삭제하고, 그 밖에 기록물, 인쇄물, 서면 등의 경우 분쇄하거나 소각하여 파기합니다.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17767" cy="576878"/>
          </a:xfrm>
          <a:prstGeom prst="rect">
            <a:avLst/>
          </a:prstGeom>
          <a:noFill/>
        </p:spPr>
        <p:txBody>
          <a:bodyPr wrap="none">
            <a:spAutoFit/>
          </a:bodyPr>
          <a:lstStyle/>
          <a:p>
            <a:pPr lvl="0">
              <a:defRPr lang="ko-KR" altLang="en-US"/>
            </a:pPr>
            <a:r>
              <a:rPr lang="en-US" altLang="ko-KR" sz="3200"/>
              <a:t>&lt;</a:t>
            </a:r>
            <a:r>
              <a:rPr lang="ko-KR" altLang="en-US" sz="3200"/>
              <a:t>책임제한</a:t>
            </a:r>
            <a:r>
              <a:rPr lang="en-US" altLang="ko-KR" sz="3200"/>
              <a:t>&gt;</a:t>
            </a:r>
          </a:p>
        </p:txBody>
      </p:sp>
      <p:graphicFrame>
        <p:nvGraphicFramePr>
          <p:cNvPr id="24" name="표 23"/>
          <p:cNvGraphicFramePr>
            <a:graphicFrameLocks noGrp="1"/>
          </p:cNvGraphicFramePr>
          <p:nvPr/>
        </p:nvGraphicFramePr>
        <p:xfrm>
          <a:off x="179390" y="876315"/>
          <a:ext cx="8788566" cy="3125668"/>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576003">
                <a:tc>
                  <a:txBody>
                    <a:bodyPr/>
                    <a:lstStyle/>
                    <a:p>
                      <a:pPr algn="ctr" latinLnBrk="1">
                        <a:defRPr lang="ko-KR" altLang="en-US"/>
                      </a:pPr>
                      <a:r>
                        <a:rPr lang="en-US" altLang="ko-KR" sz="1600"/>
                        <a:t>Rule</a:t>
                      </a:r>
                      <a:r>
                        <a:rPr lang="ko-KR" altLang="en-US" sz="1600"/>
                        <a:t>1</a:t>
                      </a:r>
                    </a:p>
                  </a:txBody>
                  <a:tcPr/>
                </a:tc>
                <a:tc>
                  <a:txBody>
                    <a:bodyPr/>
                    <a:lstStyle/>
                    <a:p>
                      <a:pPr latinLnBrk="1">
                        <a:lnSpc>
                          <a:spcPct val="110000"/>
                        </a:lnSpc>
                        <a:defRPr lang="ko-KR" altLang="en-US"/>
                      </a:pPr>
                      <a:r>
                        <a:rPr lang="ko-KR" altLang="en-US" sz="1400"/>
                        <a:t>회사는 천재지변 또는 이에 준하는 불가항력으로 인하여 "서비스"를 제공할 수 없는 경우에는 "서비스" 제공에 관한 책임이 면제됩니다.</a:t>
                      </a:r>
                    </a:p>
                  </a:txBody>
                  <a:tcPr/>
                </a:tc>
                <a:tc>
                  <a:txBody>
                    <a:bodyPr/>
                    <a:lstStyle/>
                    <a:p>
                      <a:pPr latinLnBrk="1">
                        <a:defRPr lang="ko-KR" altLang="en-US"/>
                      </a:pPr>
                      <a:endParaRPr lang="ko-KR" altLang="en-US" sz="1400"/>
                    </a:p>
                  </a:txBody>
                  <a:tcPr/>
                </a:tc>
              </a:tr>
              <a:tr h="539290">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2</a:t>
                      </a:r>
                    </a:p>
                  </a:txBody>
                  <a:tcPr/>
                </a:tc>
                <a:tc>
                  <a:txBody>
                    <a:bodyPr/>
                    <a:lstStyle/>
                    <a:p>
                      <a:pPr>
                        <a:defRPr lang="ko-KR" altLang="en-US"/>
                      </a:pPr>
                      <a:r>
                        <a:rPr lang="ko-KR" altLang="en-US" sz="1400"/>
                        <a:t>회사는 사용자의 귀책사유로 인한 "서비스" 이용의 장애에 대하여는 책임을 지지 않습니다.</a:t>
                      </a:r>
                    </a:p>
                  </a:txBody>
                  <a:tcPr/>
                </a:tc>
                <a:tc>
                  <a:txBody>
                    <a:bodyPr/>
                    <a:lstStyle/>
                    <a:p>
                      <a:pPr>
                        <a:defRPr lang="ko-KR" altLang="en-US"/>
                      </a:pPr>
                      <a:endParaRPr lang="ko-KR" altLang="en-US"/>
                    </a:p>
                  </a:txBody>
                  <a:tcPr/>
                </a:tc>
              </a:tr>
              <a:tr h="539290">
                <a:tc>
                  <a:txBody>
                    <a:bodyPr/>
                    <a:lstStyle/>
                    <a:p>
                      <a:pPr algn="ctr">
                        <a:defRPr lang="ko-KR" altLang="en-US"/>
                      </a:pPr>
                      <a:r>
                        <a:rPr lang="en-US" altLang="ko-KR" sz="1600"/>
                        <a:t>Rule3</a:t>
                      </a:r>
                    </a:p>
                  </a:txBody>
                  <a:tcPr/>
                </a:tc>
                <a:tc>
                  <a:txBody>
                    <a:bodyPr/>
                    <a:lstStyle/>
                    <a:p>
                      <a:pPr>
                        <a:defRPr lang="ko-KR" altLang="en-US"/>
                      </a:pPr>
                      <a:r>
                        <a:rPr lang="ko-KR" altLang="en-US" sz="1400"/>
                        <a:t>회사는</a:t>
                      </a:r>
                      <a:r>
                        <a:rPr lang="en-US" altLang="ko-KR" sz="1400"/>
                        <a:t> </a:t>
                      </a:r>
                      <a:r>
                        <a:rPr lang="ko-KR" altLang="en-US" sz="1400"/>
                        <a:t>사용자가 "서비스"와 관련하여 게재한 정보, 자료, 사실의 신뢰도, 정확성 등의 내용에 관하여는 책임을 지지 않습니다.</a:t>
                      </a:r>
                    </a:p>
                  </a:txBody>
                  <a:tcPr/>
                </a:tc>
                <a:tc>
                  <a:txBody>
                    <a:bodyPr/>
                    <a:lstStyle/>
                    <a:p>
                      <a:pPr>
                        <a:defRPr lang="ko-KR" altLang="en-US"/>
                      </a:pPr>
                      <a:endParaRPr lang="ko-KR" altLang="en-US"/>
                    </a:p>
                  </a:txBody>
                  <a:tcPr/>
                </a:tc>
              </a:tr>
              <a:tr h="539290">
                <a:tc>
                  <a:txBody>
                    <a:bodyPr/>
                    <a:lstStyle/>
                    <a:p>
                      <a:pPr algn="ctr">
                        <a:defRPr lang="ko-KR" altLang="en-US"/>
                      </a:pPr>
                      <a:r>
                        <a:rPr lang="en-US" altLang="ko-KR" sz="1600"/>
                        <a:t>Rule4</a:t>
                      </a:r>
                    </a:p>
                  </a:txBody>
                  <a:tcPr/>
                </a:tc>
                <a:tc>
                  <a:txBody>
                    <a:bodyPr/>
                    <a:lstStyle/>
                    <a:p>
                      <a:pPr>
                        <a:defRPr lang="ko-KR" altLang="en-US"/>
                      </a:pPr>
                      <a:r>
                        <a:rPr lang="ko-KR" altLang="en-US" sz="1400"/>
                        <a:t>회사는 사용자 간 또는 사용자와 제3자 상호간에 "서비스"를 매개로 하여 거래 등을 한 경우에는 책임이 면제됩니다.</a:t>
                      </a:r>
                    </a:p>
                  </a:txBody>
                  <a:tcPr/>
                </a:tc>
                <a:tc>
                  <a:txBody>
                    <a:bodyPr/>
                    <a:lstStyle/>
                    <a:p>
                      <a:pPr>
                        <a:defRPr lang="ko-KR" altLang="en-US"/>
                      </a:pPr>
                      <a:endParaRPr lang="ko-KR" altLang="en-US"/>
                    </a:p>
                  </a:txBody>
                  <a:tcPr/>
                </a:tc>
              </a:tr>
              <a:tr h="539290">
                <a:tc>
                  <a:txBody>
                    <a:bodyPr/>
                    <a:lstStyle/>
                    <a:p>
                      <a:pPr algn="ctr">
                        <a:defRPr lang="ko-KR" altLang="en-US"/>
                      </a:pPr>
                      <a:r>
                        <a:rPr lang="en-US" altLang="ko-KR" sz="1600" b="0" i="0" spc="5">
                          <a:solidFill>
                            <a:schemeClr val="dk1"/>
                          </a:solidFill>
                          <a:latin typeface="+mn-lt"/>
                          <a:ea typeface="+mn-ea"/>
                          <a:cs typeface="+mn-cs"/>
                        </a:rPr>
                        <a:t>Rule5</a:t>
                      </a:r>
                    </a:p>
                  </a:txBody>
                  <a:tcPr/>
                </a:tc>
                <a:tc>
                  <a:txBody>
                    <a:bodyPr/>
                    <a:lstStyle/>
                    <a:p>
                      <a:pPr>
                        <a:defRPr lang="ko-KR" altLang="en-US"/>
                      </a:pPr>
                      <a:r>
                        <a:rPr lang="ko-KR" altLang="en-US" sz="1400"/>
                        <a:t>회사</a:t>
                      </a:r>
                      <a:r>
                        <a:rPr lang="en-US" altLang="ko-KR" sz="1400"/>
                        <a:t>는 무료로 제공되는 서비스 이용과 관련하여 관련법에 특별한 규정이 없는 한 책임을 지지 않습니다.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1498616" cy="576878"/>
          </a:xfrm>
          <a:prstGeom prst="rect">
            <a:avLst/>
          </a:prstGeom>
          <a:noFill/>
        </p:spPr>
        <p:txBody>
          <a:bodyPr wrap="none">
            <a:spAutoFit/>
          </a:bodyPr>
          <a:lstStyle/>
          <a:p>
            <a:pPr lvl="0">
              <a:defRPr lang="ko-KR" altLang="en-US"/>
            </a:pPr>
            <a:r>
              <a:rPr lang="ko-KR" altLang="en-US" sz="3200"/>
              <a:t>&lt;정의</a:t>
            </a:r>
            <a:r>
              <a:rPr lang="en-US" altLang="ko-KR" sz="3200"/>
              <a:t>&gt;</a:t>
            </a:r>
          </a:p>
        </p:txBody>
      </p:sp>
      <p:graphicFrame>
        <p:nvGraphicFramePr>
          <p:cNvPr id="24" name="표 23"/>
          <p:cNvGraphicFramePr>
            <a:graphicFrameLocks noGrp="1"/>
          </p:cNvGraphicFramePr>
          <p:nvPr/>
        </p:nvGraphicFramePr>
        <p:xfrm>
          <a:off x="179390" y="881431"/>
          <a:ext cx="8782589" cy="5199888"/>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lvl="1" algn="l" defTabSz="914400" eaLnBrk="1" latinLnBrk="1" hangingPunct="1">
                        <a:lnSpc>
                          <a:spcPct val="110000"/>
                        </a:lnSpc>
                        <a:spcBef>
                          <a:spcPct val="0"/>
                        </a:spcBef>
                        <a:spcAft>
                          <a:spcPct val="0"/>
                        </a:spcAft>
                        <a:buNone/>
                        <a:defRPr lang="ko-KR"/>
                      </a:pPr>
                      <a:r>
                        <a:rPr lang="ko-KR" altLang="en-US" sz="1400"/>
                        <a:t>아. “전자지급결제대행서비스”라 함은 전자적 방법으로 재화 등의 구매에 있어서 지급결제정보를 송신하거나 수신하는 것 또는 그 대가의 정산을 대행하거나 매개하는 서비스를 말합니다.</a:t>
                      </a:r>
                    </a:p>
                    <a:p>
                      <a:pPr lvl="1" algn="l" defTabSz="914400" eaLnBrk="1" latinLnBrk="1" hangingPunct="1">
                        <a:lnSpc>
                          <a:spcPct val="110000"/>
                        </a:lnSpc>
                        <a:spcBef>
                          <a:spcPct val="0"/>
                        </a:spcBef>
                        <a:spcAft>
                          <a:spcPct val="0"/>
                        </a:spcAft>
                        <a:buNone/>
                        <a:defRPr lang="ko-KR"/>
                      </a:pPr>
                      <a:r>
                        <a:rPr lang="ko-KR" altLang="en-US" sz="1400"/>
                        <a:t>자. “전자지급수단”이라 함은 전자자금이체, 직불전자지급수단, 선불전자지급수단, 전자화폐, 신용카드, 전자채권 그 밖에 전자적 방법에 따른 지급수단을 말합니다.</a:t>
                      </a:r>
                    </a:p>
                    <a:p>
                      <a:pPr lvl="1" algn="l" defTabSz="914400" eaLnBrk="1" latinLnBrk="1" hangingPunct="1">
                        <a:lnSpc>
                          <a:spcPct val="110000"/>
                        </a:lnSpc>
                        <a:spcBef>
                          <a:spcPct val="0"/>
                        </a:spcBef>
                        <a:spcAft>
                          <a:spcPct val="0"/>
                        </a:spcAft>
                        <a:buNone/>
                        <a:defRPr lang="ko-KR"/>
                      </a:pPr>
                      <a:r>
                        <a:rPr lang="ko-KR" altLang="en-US" sz="1400"/>
                        <a:t>차. “전자적 장치”라 함은 전자금융거래정보를 전자적 방법으로 전송하거나 처리하는데 이용되는 장치로서 현금자동지급기, 자동입출금기, 지급용 단말기, 컴퓨터, 전화기, 그 밖에 전자적 방법으로 정보를 전송하거나 처리하는 장치를 말합니다.</a:t>
                      </a:r>
                    </a:p>
                    <a:p>
                      <a:pPr lvl="1" algn="l" defTabSz="914400" eaLnBrk="1" latinLnBrk="1" hangingPunct="1">
                        <a:lnSpc>
                          <a:spcPct val="110000"/>
                        </a:lnSpc>
                        <a:spcBef>
                          <a:spcPct val="0"/>
                        </a:spcBef>
                        <a:spcAft>
                          <a:spcPct val="0"/>
                        </a:spcAft>
                        <a:buNone/>
                        <a:defRPr lang="ko-KR"/>
                      </a:pPr>
                      <a:r>
                        <a:rPr lang="ko-KR" altLang="en-US" sz="1400"/>
                        <a:t>카. “전자문서"라 함은 「전자문서 및 전자거래 기본법」 제2조제1호에 따른 작성, 송신ㆍ수신 또는 저장된 정보를 말합니다.</a:t>
                      </a:r>
                    </a:p>
                    <a:p>
                      <a:pPr lvl="1" algn="l" defTabSz="914400" eaLnBrk="1" latinLnBrk="1" hangingPunct="1">
                        <a:lnSpc>
                          <a:spcPct val="110000"/>
                        </a:lnSpc>
                        <a:spcBef>
                          <a:spcPct val="0"/>
                        </a:spcBef>
                        <a:spcAft>
                          <a:spcPct val="0"/>
                        </a:spcAft>
                        <a:buNone/>
                        <a:defRPr lang="ko-KR"/>
                      </a:pPr>
                      <a:r>
                        <a:rPr lang="ko-KR" altLang="en-US" sz="1400"/>
                        <a:t>타. “거래지시”라 함은 이용자가 전자금융거래계약에 따라 금융기관 또는 전자금융업자에게 전자금융거래의 처리를 지시하는 것을 말합니다.</a:t>
                      </a:r>
                    </a:p>
                    <a:p>
                      <a:pPr lvl="1" algn="l" defTabSz="914400" eaLnBrk="1" latinLnBrk="1" hangingPunct="1">
                        <a:lnSpc>
                          <a:spcPct val="110000"/>
                        </a:lnSpc>
                        <a:spcBef>
                          <a:spcPct val="0"/>
                        </a:spcBef>
                        <a:spcAft>
                          <a:spcPct val="0"/>
                        </a:spcAft>
                        <a:buNone/>
                        <a:defRPr lang="ko-KR"/>
                      </a:pPr>
                      <a:r>
                        <a:rPr lang="ko-KR" altLang="en-US" sz="1400"/>
                        <a:t>파. “오류”라 함은 이용자의 고의 또는 과실 없이 전자금융거래가 전자금융거래계약 또는 이용자의 거래지시에 따라 이행되지 아니한 경우를 말합니다.</a:t>
                      </a:r>
                    </a:p>
                  </a:txBody>
                  <a:tcPr/>
                </a:tc>
                <a:tc>
                  <a:txBody>
                    <a:bodyPr/>
                    <a:lstStyle/>
                    <a:p>
                      <a:pPr latinLnBrk="1">
                        <a:defRPr lang="ko-KR" altLang="en-US"/>
                      </a:pPr>
                      <a:endParaRPr lang="ko-KR" altLang="en-US" sz="1400"/>
                    </a:p>
                  </a:txBody>
                  <a:tcPr/>
                </a:tc>
              </a:tr>
              <a:tr h="451652">
                <a:tc>
                  <a:txBody>
                    <a:bodyPr/>
                    <a:lstStyle/>
                    <a:p>
                      <a:pPr algn="ctr">
                        <a:defRPr lang="ko-KR" altLang="en-US"/>
                      </a:pPr>
                      <a:r>
                        <a:rPr lang="en-US" altLang="ko-KR" sz="1600" b="0" i="0" spc="5">
                          <a:solidFill>
                            <a:schemeClr val="dk1"/>
                          </a:solidFill>
                          <a:latin typeface="+mn-lt"/>
                          <a:ea typeface="+mn-ea"/>
                          <a:cs typeface="+mn-cs"/>
                        </a:rPr>
                        <a:t>Rule2</a:t>
                      </a:r>
                    </a:p>
                  </a:txBody>
                  <a:tcPr/>
                </a:tc>
                <a:tc>
                  <a:txBody>
                    <a:bodyPr/>
                    <a:lstStyle/>
                    <a:p>
                      <a:pPr>
                        <a:defRPr lang="ko-KR" altLang="en-US"/>
                      </a:pPr>
                      <a:r>
                        <a:rPr lang="ko-KR" altLang="en-US" sz="1400"/>
                        <a:t>본 약관에서 별도로 정하지 아니한 용어의 정의는 「전자금융거래법」 등 관련 법령에서 정하는 바에 따릅니다.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260741" cy="576878"/>
          </a:xfrm>
          <a:prstGeom prst="rect">
            <a:avLst/>
          </a:prstGeom>
          <a:noFill/>
        </p:spPr>
        <p:txBody>
          <a:bodyPr wrap="none">
            <a:spAutoFit/>
          </a:bodyPr>
          <a:lstStyle/>
          <a:p>
            <a:pPr lvl="0">
              <a:defRPr lang="ko-KR" altLang="en-US"/>
            </a:pPr>
            <a:r>
              <a:rPr lang="ko-KR" altLang="en-US" sz="3200"/>
              <a:t>&lt;이용계약 체결</a:t>
            </a:r>
            <a:r>
              <a:rPr lang="en-US" altLang="ko-KR" sz="3200"/>
              <a:t>&gt;</a:t>
            </a:r>
          </a:p>
        </p:txBody>
      </p:sp>
      <p:graphicFrame>
        <p:nvGraphicFramePr>
          <p:cNvPr id="24" name="표 23"/>
          <p:cNvGraphicFramePr>
            <a:graphicFrameLocks noGrp="1"/>
          </p:cNvGraphicFramePr>
          <p:nvPr/>
        </p:nvGraphicFramePr>
        <p:xfrm>
          <a:off x="179390" y="881431"/>
          <a:ext cx="8782589" cy="5650992"/>
        </p:xfrm>
        <a:graphic>
          <a:graphicData uri="http://schemas.openxmlformats.org/drawingml/2006/table">
            <a:tbl>
              <a:tblPr firstRow="1" bandRow="1">
                <a:tableStyleId>{5C22544A-7EE6-4342-B048-85BDC9FD1C3A}</a:tableStyleId>
              </a:tblPr>
              <a:tblGrid>
                <a:gridCol w="1143501"/>
                <a:gridCol w="5678805"/>
                <a:gridCol w="1960283"/>
              </a:tblGrid>
              <a:tr h="349035">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55941">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이용계약은 "사용자”가 되고자 하는 자(이하 "가입신청자")가 약관의 내용에 대하여 동의를 한 다음 사용자가입신청을 하고 "회사"가 이러한 신청에 대하여 승낙함으로써 체결됩니다.</a:t>
                      </a:r>
                    </a:p>
                  </a:txBody>
                  <a:tcPr/>
                </a:tc>
                <a:tc>
                  <a:txBody>
                    <a:bodyPr/>
                    <a:lstStyle/>
                    <a:p>
                      <a:pPr latinLnBrk="1">
                        <a:defRPr lang="ko-KR" altLang="en-US"/>
                      </a:pPr>
                      <a:endParaRPr lang="ko-KR" altLang="en-US" sz="1400"/>
                    </a:p>
                  </a:txBody>
                  <a:tcPr/>
                </a:tc>
              </a:tr>
              <a:tr h="2094211">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"회사"는 "가입신청자"의 신청에 대하여 "서비스" 이용을 승낙함을 원칙으로 합니다. 다만, "회사"는 다음 각 호에 해당하는 신청에 대하여는 승낙을 하지 않거나 사후에 이용계약을 해지할 수 있습니다.</a:t>
                      </a:r>
                    </a:p>
                    <a:p>
                      <a:pPr lvl="1" latinLnBrk="1">
                        <a:lnSpc>
                          <a:spcPct val="110000"/>
                        </a:lnSpc>
                        <a:defRPr lang="ko-KR" altLang="en-US"/>
                      </a:pPr>
                      <a:r>
                        <a:rPr lang="ko-KR" altLang="en-US" sz="1400"/>
                        <a:t>가. 가입신청자가 이 약관에 의하여 이전에 사용자자격을 상실한 적이 있는 경우, 단 "회사"의 사용자 재가입 승낙을 얻은 경우에는 예외로 한다.</a:t>
                      </a:r>
                    </a:p>
                    <a:p>
                      <a:pPr lvl="1" latinLnBrk="1">
                        <a:lnSpc>
                          <a:spcPct val="110000"/>
                        </a:lnSpc>
                        <a:defRPr lang="ko-KR" altLang="en-US"/>
                      </a:pPr>
                      <a:r>
                        <a:rPr lang="ko-KR" altLang="en-US" sz="1400"/>
                        <a:t>나. 등록내용에 허위, 기재누락, 오기가 있는 경우</a:t>
                      </a:r>
                    </a:p>
                    <a:p>
                      <a:pPr lvl="1" latinLnBrk="1">
                        <a:lnSpc>
                          <a:spcPct val="110000"/>
                        </a:lnSpc>
                        <a:defRPr lang="ko-KR" altLang="en-US"/>
                      </a:pPr>
                      <a:r>
                        <a:rPr lang="ko-KR" altLang="en-US" sz="1400"/>
                        <a:t>다. 이용자의 귀책사유로 인하여 승인이 불가능하거나 기타 규정한 제반 사항을 위반하며 신청하는 경우</a:t>
                      </a:r>
                    </a:p>
                  </a:txBody>
                  <a:tcPr/>
                </a:tc>
                <a:tc>
                  <a:txBody>
                    <a:bodyPr/>
                    <a:lstStyle/>
                    <a:p>
                      <a:pPr latinLnBrk="1">
                        <a:defRPr lang="ko-KR" altLang="en-US"/>
                      </a:pPr>
                      <a:endParaRPr lang="ko-KR" altLang="en-US" sz="1400"/>
                    </a:p>
                  </a:txBody>
                  <a:tcPr/>
                </a:tc>
              </a:tr>
              <a:tr h="493713">
                <a:tc>
                  <a:txBody>
                    <a:bodyPr/>
                    <a:lstStyle/>
                    <a:p>
                      <a:pPr algn="ctr">
                        <a:defRPr lang="ko-KR" altLang="en-US"/>
                      </a:pPr>
                      <a:r>
                        <a:rPr lang="en-US" altLang="ko-KR" sz="1600" b="0" i="0" spc="5">
                          <a:solidFill>
                            <a:schemeClr val="dk1"/>
                          </a:solidFill>
                          <a:latin typeface="+mn-lt"/>
                          <a:ea typeface="+mn-ea"/>
                          <a:cs typeface="+mn-cs"/>
                        </a:rPr>
                        <a:t>Rule3</a:t>
                      </a:r>
                    </a:p>
                  </a:txBody>
                  <a:tcPr/>
                </a:tc>
                <a:tc>
                  <a:txBody>
                    <a:bodyPr/>
                    <a:lstStyle/>
                    <a:p>
                      <a:pPr>
                        <a:defRPr lang="ko-KR" altLang="en-US"/>
                      </a:pPr>
                      <a:r>
                        <a:rPr lang="ko-KR" altLang="en-US" sz="1400"/>
                        <a:t>제1항에 따른 신청에 있어 "회사"는 "사용자"의 종류에 따라 전문기관을 통한 본인인증을 요청할 수 있습니다.</a:t>
                      </a:r>
                    </a:p>
                  </a:txBody>
                  <a:tcPr/>
                </a:tc>
                <a:tc>
                  <a:txBody>
                    <a:bodyPr/>
                    <a:lstStyle/>
                    <a:p>
                      <a:pPr>
                        <a:defRPr lang="ko-KR" altLang="en-US"/>
                      </a:pPr>
                      <a:endParaRPr lang="ko-KR" altLang="en-US"/>
                    </a:p>
                  </a:txBody>
                  <a:tcPr/>
                </a:tc>
              </a:tr>
              <a:tr h="493713">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4</a:t>
                      </a:r>
                    </a:p>
                  </a:txBody>
                  <a:tcPr/>
                </a:tc>
                <a:tc>
                  <a:txBody>
                    <a:bodyPr/>
                    <a:lstStyle/>
                    <a:p>
                      <a:pPr>
                        <a:defRPr lang="ko-KR" altLang="en-US"/>
                      </a:pPr>
                      <a:r>
                        <a:rPr lang="ko-KR" altLang="en-US" sz="1400"/>
                        <a:t>"회사"는 서비스관련설비의 여유가 없거나, 기술상 또는 업무상 문제가 있는 경우에는 승낙을 유보할 수 있습니다.</a:t>
                      </a:r>
                    </a:p>
                  </a:txBody>
                  <a:tcPr/>
                </a:tc>
                <a:tc>
                  <a:txBody>
                    <a:bodyPr/>
                    <a:lstStyle/>
                    <a:p>
                      <a:pPr>
                        <a:defRPr lang="ko-KR" altLang="en-US"/>
                      </a:pPr>
                      <a:endParaRPr lang="ko-KR" altLang="en-US"/>
                    </a:p>
                  </a:txBody>
                  <a:tcPr/>
                </a:tc>
              </a:tr>
              <a:tr h="692645">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5</a:t>
                      </a:r>
                    </a:p>
                  </a:txBody>
                  <a:tcPr/>
                </a:tc>
                <a:tc>
                  <a:txBody>
                    <a:bodyPr/>
                    <a:lstStyle/>
                    <a:p>
                      <a:pPr>
                        <a:defRPr lang="ko-KR" altLang="en-US"/>
                      </a:pPr>
                      <a:r>
                        <a:rPr lang="ko-KR" altLang="en-US" sz="1400"/>
                        <a:t>제2항과 제4항에 따라 사용자가입신청의 승낙을 하지 아니하거나 유보한 경우, "회사"는 원칙적으로 이를 가입신청자에게 알리도록 합니다.</a:t>
                      </a:r>
                    </a:p>
                  </a:txBody>
                  <a:tcPr/>
                </a:tc>
                <a:tc>
                  <a:txBody>
                    <a:bodyPr/>
                    <a:lstStyle/>
                    <a:p>
                      <a:pPr>
                        <a:defRPr lang="ko-KR" altLang="en-US"/>
                      </a:pPr>
                      <a:endParaRPr lang="ko-KR" altLang="en-US"/>
                    </a:p>
                  </a:txBody>
                  <a:tcPr/>
                </a:tc>
              </a:tr>
              <a:tr h="504223">
                <a:tc>
                  <a:txBody>
                    <a:bodyPr/>
                    <a:lstStyle/>
                    <a:p>
                      <a:pPr algn="ctr">
                        <a:defRPr lang="ko-KR" altLang="en-US"/>
                      </a:pPr>
                      <a:r>
                        <a:rPr lang="en-US" altLang="ko-KR" sz="1600"/>
                        <a:t>Rule6</a:t>
                      </a:r>
                    </a:p>
                  </a:txBody>
                  <a:tcPr/>
                </a:tc>
                <a:tc>
                  <a:txBody>
                    <a:bodyPr/>
                    <a:lstStyle/>
                    <a:p>
                      <a:pPr>
                        <a:defRPr lang="ko-KR" altLang="en-US"/>
                      </a:pPr>
                      <a:r>
                        <a:rPr lang="ko-KR" altLang="en-US" sz="1400"/>
                        <a:t>이용계약의 성립 시기는 "회사"가 가입완료를 신청절차 상에서 표시한 시점으로 합니다.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260741" cy="576878"/>
          </a:xfrm>
          <a:prstGeom prst="rect">
            <a:avLst/>
          </a:prstGeom>
          <a:noFill/>
        </p:spPr>
        <p:txBody>
          <a:bodyPr wrap="none">
            <a:spAutoFit/>
          </a:bodyPr>
          <a:lstStyle/>
          <a:p>
            <a:pPr lvl="0">
              <a:defRPr lang="ko-KR" altLang="en-US"/>
            </a:pPr>
            <a:r>
              <a:rPr lang="ko-KR" altLang="en-US" sz="3200"/>
              <a:t>&lt;이용계약 체결</a:t>
            </a:r>
            <a:r>
              <a:rPr lang="en-US" altLang="ko-KR" sz="3200"/>
              <a:t>&gt;</a:t>
            </a:r>
          </a:p>
        </p:txBody>
      </p:sp>
      <p:graphicFrame>
        <p:nvGraphicFramePr>
          <p:cNvPr id="24" name="표 23"/>
          <p:cNvGraphicFramePr>
            <a:graphicFrameLocks noGrp="1"/>
          </p:cNvGraphicFramePr>
          <p:nvPr/>
        </p:nvGraphicFramePr>
        <p:xfrm>
          <a:off x="179390" y="881431"/>
          <a:ext cx="8782589" cy="1161288"/>
        </p:xfrm>
        <a:graphic>
          <a:graphicData uri="http://schemas.openxmlformats.org/drawingml/2006/table">
            <a:tbl>
              <a:tblPr firstRow="1" bandRow="1">
                <a:tableStyleId>{5C22544A-7EE6-4342-B048-85BDC9FD1C3A}</a:tableStyleId>
              </a:tblPr>
              <a:tblGrid>
                <a:gridCol w="1143501"/>
                <a:gridCol w="5678805"/>
                <a:gridCol w="1960283"/>
              </a:tblGrid>
              <a:tr h="349035">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55941">
                <a:tc>
                  <a:txBody>
                    <a:bodyPr/>
                    <a:lstStyle/>
                    <a:p>
                      <a:pPr algn="ctr" latinLnBrk="1">
                        <a:defRPr lang="ko-KR" altLang="en-US"/>
                      </a:pPr>
                      <a:r>
                        <a:rPr lang="en-US" altLang="ko-KR" sz="1600"/>
                        <a:t>Rule7</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"사용자"에 대해 회사정책에 따라 등급별로 구분하여 이용시간, 이용횟수, 서비스 메뉴 등을 세분하여 이용에 차등을 둘 수 있습니다.</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6108716" cy="576878"/>
          </a:xfrm>
          <a:prstGeom prst="rect">
            <a:avLst/>
          </a:prstGeom>
          <a:noFill/>
        </p:spPr>
        <p:txBody>
          <a:bodyPr wrap="none">
            <a:spAutoFit/>
          </a:bodyPr>
          <a:lstStyle/>
          <a:p>
            <a:pPr lvl="0">
              <a:defRPr lang="ko-KR" altLang="en-US"/>
            </a:pPr>
            <a:r>
              <a:rPr lang="ko-KR" altLang="en-US" sz="3200"/>
              <a:t>&lt;이용계약 해제 및 이용제한 등</a:t>
            </a:r>
            <a:r>
              <a:rPr lang="en-US" altLang="ko-KR" sz="3200"/>
              <a:t>&gt;</a:t>
            </a:r>
          </a:p>
        </p:txBody>
      </p:sp>
      <p:graphicFrame>
        <p:nvGraphicFramePr>
          <p:cNvPr id="24" name="표 23"/>
          <p:cNvGraphicFramePr>
            <a:graphicFrameLocks noGrp="1"/>
          </p:cNvGraphicFramePr>
          <p:nvPr/>
        </p:nvGraphicFramePr>
        <p:xfrm>
          <a:off x="179390" y="876315"/>
          <a:ext cx="8785571" cy="5219732"/>
        </p:xfrm>
        <a:graphic>
          <a:graphicData uri="http://schemas.openxmlformats.org/drawingml/2006/table">
            <a:tbl>
              <a:tblPr firstRow="1" bandRow="1">
                <a:tableStyleId>{5C22544A-7EE6-4342-B048-85BDC9FD1C3A}</a:tableStyleId>
              </a:tblPr>
              <a:tblGrid>
                <a:gridCol w="1143501"/>
                <a:gridCol w="5697855"/>
                <a:gridCol w="1944215"/>
              </a:tblGrid>
              <a:tr h="29591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40896">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"사용자"은 언제든지 마이페이지 / 개인정보수정 메뉴 등을 통하여 이용계약 해지 신청을 할 수 있으며, "회사"는 관련법 등이 정하는 바에 따라 이를 즉시 처리하여야 합니다.</a:t>
                      </a:r>
                    </a:p>
                  </a:txBody>
                  <a:tcPr/>
                </a:tc>
                <a:tc>
                  <a:txBody>
                    <a:bodyPr/>
                    <a:lstStyle/>
                    <a:p>
                      <a:pPr latinLnBrk="1">
                        <a:defRPr lang="ko-KR" altLang="en-US"/>
                      </a:pPr>
                      <a:endParaRPr lang="ko-KR" altLang="en-US" sz="1400"/>
                    </a:p>
                  </a:txBody>
                  <a:tcPr/>
                </a:tc>
              </a:tr>
              <a:tr h="640896">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"사용자"이 계약을 해지할 경우, 관련법 및 개인정보취급방침에 따라 "회사"가 사용자정보를 보유하는 경우를 제외하고는 해지 즉시 "사용자"의 모든 데이터는 소멸됩니다.</a:t>
                      </a:r>
                    </a:p>
                  </a:txBody>
                  <a:tcPr/>
                </a:tc>
                <a:tc>
                  <a:txBody>
                    <a:bodyPr/>
                    <a:lstStyle/>
                    <a:p>
                      <a:pPr latinLnBrk="1">
                        <a:defRPr lang="ko-KR" altLang="en-US"/>
                      </a:pPr>
                      <a:endParaRPr lang="ko-KR" altLang="en-US" sz="1400"/>
                    </a:p>
                  </a:txBody>
                  <a:tcPr/>
                </a:tc>
              </a:tr>
              <a:tr h="418576">
                <a:tc>
                  <a:txBody>
                    <a:bodyPr/>
                    <a:lstStyle/>
                    <a:p>
                      <a:pPr algn="ctr">
                        <a:defRPr lang="ko-KR" altLang="en-US"/>
                      </a:pPr>
                      <a:r>
                        <a:rPr lang="en-US" altLang="ko-KR" sz="1600" b="0" i="0" spc="5">
                          <a:solidFill>
                            <a:schemeClr val="dk1"/>
                          </a:solidFill>
                          <a:latin typeface="+mn-lt"/>
                          <a:ea typeface="+mn-ea"/>
                          <a:cs typeface="+mn-cs"/>
                        </a:rPr>
                        <a:t>Rule3</a:t>
                      </a:r>
                    </a:p>
                  </a:txBody>
                  <a:tcPr/>
                </a:tc>
                <a:tc>
                  <a:txBody>
                    <a:bodyPr/>
                    <a:lstStyle/>
                    <a:p>
                      <a:pPr>
                        <a:defRPr lang="ko-KR" altLang="en-US"/>
                      </a:pPr>
                      <a:r>
                        <a:rPr lang="ko-KR" altLang="en-US" sz="1400"/>
                        <a:t>"사용자"가 계약을 해지하는 경우, "사용자"가 작성한 "게시물" 일체는 삭제됩니다.</a:t>
                      </a:r>
                    </a:p>
                  </a:txBody>
                  <a:tcPr/>
                </a:tc>
                <a:tc>
                  <a:txBody>
                    <a:bodyPr/>
                    <a:lstStyle/>
                    <a:p>
                      <a:pPr>
                        <a:defRPr lang="ko-KR" altLang="en-US"/>
                      </a:pPr>
                      <a:endParaRPr lang="ko-KR" altLang="en-US"/>
                    </a:p>
                  </a:txBody>
                  <a:tcPr/>
                </a:tc>
              </a:tr>
              <a:tr h="587233">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4</a:t>
                      </a:r>
                    </a:p>
                  </a:txBody>
                  <a:tcPr/>
                </a:tc>
                <a:tc>
                  <a:txBody>
                    <a:bodyPr/>
                    <a:lstStyle/>
                    <a:p>
                      <a:pPr>
                        <a:defRPr lang="ko-KR" altLang="en-US"/>
                      </a:pPr>
                      <a:r>
                        <a:rPr lang="ko-KR" altLang="en-US" sz="1400"/>
                        <a:t>"회사"는 "사용자"가 이 약관의 의무를 위반하거나 "서비스"의 정상적인 운영을 방해한 경우, 활동정지, 강제탈퇴 등으로 "서비스" 이용을 단계적으로 제한할 수 있습니다.</a:t>
                      </a:r>
                    </a:p>
                  </a:txBody>
                  <a:tcPr/>
                </a:tc>
                <a:tc>
                  <a:txBody>
                    <a:bodyPr/>
                    <a:lstStyle/>
                    <a:p>
                      <a:pPr>
                        <a:defRPr lang="ko-KR" altLang="en-US"/>
                      </a:pPr>
                      <a:endParaRPr lang="ko-KR" altLang="en-US"/>
                    </a:p>
                  </a:txBody>
                  <a:tcPr/>
                </a:tc>
              </a:tr>
              <a:tr h="587233">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5</a:t>
                      </a:r>
                    </a:p>
                  </a:txBody>
                  <a:tcPr/>
                </a:tc>
                <a:tc>
                  <a:txBody>
                    <a:bodyPr/>
                    <a:lstStyle/>
                    <a:p>
                      <a:pPr>
                        <a:defRPr lang="ko-KR" altLang="en-US"/>
                      </a:pPr>
                      <a:r>
                        <a:rPr lang="ko-KR" altLang="en-US" sz="1400"/>
                        <a:t>"회사"는 본 조의 이용제한 범위 내에서 제한의 조건 및 세부내용은 이용제한정책 및 개별 서비스상의 운영정책에서 정하는 바에 의합니다.</a:t>
                      </a:r>
                    </a:p>
                  </a:txBody>
                  <a:tcPr/>
                </a:tc>
                <a:tc>
                  <a:txBody>
                    <a:bodyPr/>
                    <a:lstStyle/>
                    <a:p>
                      <a:pPr>
                        <a:defRPr lang="ko-KR" altLang="en-US"/>
                      </a:pPr>
                      <a:endParaRPr lang="ko-KR" altLang="en-US"/>
                    </a:p>
                  </a:txBody>
                  <a:tcPr/>
                </a:tc>
              </a:tr>
              <a:tr h="418576">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6</a:t>
                      </a:r>
                    </a:p>
                  </a:txBody>
                  <a:tcPr/>
                </a:tc>
                <a:tc>
                  <a:txBody>
                    <a:bodyPr/>
                    <a:lstStyle/>
                    <a:p>
                      <a:pPr>
                        <a:defRPr lang="ko-KR" altLang="en-US"/>
                      </a:pPr>
                      <a:r>
                        <a:rPr lang="ko-KR" altLang="en-US" sz="1400"/>
                        <a:t>본 조에 따라 "서비스" 이용을 제한하거나 계약을 해지하는 경우에는 "회사"는 &lt;"사용자"에 대한 통지&gt;에 따라 통지합니다.</a:t>
                      </a:r>
                    </a:p>
                  </a:txBody>
                  <a:tcPr/>
                </a:tc>
                <a:tc>
                  <a:txBody>
                    <a:bodyPr/>
                    <a:lstStyle/>
                    <a:p>
                      <a:pPr>
                        <a:defRPr lang="ko-KR" altLang="en-US"/>
                      </a:pPr>
                      <a:endParaRPr lang="ko-KR" altLang="en-US"/>
                    </a:p>
                  </a:txBody>
                  <a:tcPr/>
                </a:tc>
              </a:tr>
              <a:tr h="763556">
                <a:tc>
                  <a:txBody>
                    <a:bodyPr/>
                    <a:lstStyle/>
                    <a:p>
                      <a:pPr algn="ctr">
                        <a:defRPr lang="ko-KR" altLang="en-US"/>
                      </a:pPr>
                      <a:r>
                        <a:rPr lang="en-US" altLang="ko-KR" sz="1600"/>
                        <a:t>Rule7</a:t>
                      </a:r>
                    </a:p>
                  </a:txBody>
                  <a:tcPr/>
                </a:tc>
                <a:tc>
                  <a:txBody>
                    <a:bodyPr/>
                    <a:lstStyle/>
                    <a:p>
                      <a:pPr>
                        <a:defRPr lang="ko-KR" altLang="en-US"/>
                      </a:pPr>
                      <a:r>
                        <a:rPr lang="ko-KR" altLang="en-US" sz="1400"/>
                        <a:t>"사용자"은 본 조에 따른 이용제한 등에 대해 "회사"가 정한 절차에 따라 이의신청을 할 수 있습니다. 이 때 이의가 정당하다고 "회사"가 인정하는 경우 "회사"는 즉시 "서비스"의 이용을 재개합니다.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4070366" cy="576878"/>
          </a:xfrm>
          <a:prstGeom prst="rect">
            <a:avLst/>
          </a:prstGeom>
          <a:noFill/>
        </p:spPr>
        <p:txBody>
          <a:bodyPr wrap="none">
            <a:spAutoFit/>
          </a:bodyPr>
          <a:lstStyle/>
          <a:p>
            <a:pPr lvl="0">
              <a:defRPr lang="ko-KR" altLang="en-US"/>
            </a:pPr>
            <a:r>
              <a:rPr lang="ko-KR" altLang="en-US" sz="3200"/>
              <a:t>&lt;</a:t>
            </a:r>
            <a:r>
              <a:rPr lang="en-US" altLang="ko-KR" sz="3200"/>
              <a:t>사용자정보의 변경&gt;</a:t>
            </a:r>
          </a:p>
        </p:txBody>
      </p:sp>
      <p:graphicFrame>
        <p:nvGraphicFramePr>
          <p:cNvPr id="24" name="표 23"/>
          <p:cNvGraphicFramePr>
            <a:graphicFrameLocks noGrp="1"/>
          </p:cNvGraphicFramePr>
          <p:nvPr/>
        </p:nvGraphicFramePr>
        <p:xfrm>
          <a:off x="179390" y="876315"/>
          <a:ext cx="8785571" cy="2240280"/>
        </p:xfrm>
        <a:graphic>
          <a:graphicData uri="http://schemas.openxmlformats.org/drawingml/2006/table">
            <a:tbl>
              <a:tblPr firstRow="1" bandRow="1">
                <a:tableStyleId>{5C22544A-7EE6-4342-B048-85BDC9FD1C3A}</a:tableStyleId>
              </a:tblPr>
              <a:tblGrid>
                <a:gridCol w="1143501"/>
                <a:gridCol w="5697855"/>
                <a:gridCol w="1944215"/>
              </a:tblGrid>
              <a:tr h="312311">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474130">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 "사용자”는 마이페이지/개인정보수정을 통하여 언제든지 본인의 개인정보를 열람하고 수정할 수 있습니다. </a:t>
                      </a:r>
                    </a:p>
                  </a:txBody>
                  <a:tcPr/>
                </a:tc>
                <a:tc>
                  <a:txBody>
                    <a:bodyPr/>
                    <a:lstStyle/>
                    <a:p>
                      <a:pPr latinLnBrk="1">
                        <a:defRPr lang="ko-KR" altLang="en-US"/>
                      </a:pPr>
                      <a:endParaRPr lang="ko-KR" altLang="en-US" sz="1400"/>
                    </a:p>
                  </a:txBody>
                  <a:tcPr/>
                </a:tc>
              </a:tr>
              <a:tr h="676404">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"사용자”는 사용자가입신청 시 기재한 사항이 변경되었을 경우 온라인으로 수정을 하거나 전자우편 기타 방법으로 "회사"에 대하여 그 변경사항을 알려야 합니다.</a:t>
                      </a:r>
                    </a:p>
                  </a:txBody>
                  <a:tcPr/>
                </a:tc>
                <a:tc>
                  <a:txBody>
                    <a:bodyPr/>
                    <a:lstStyle/>
                    <a:p>
                      <a:pPr latinLnBrk="1">
                        <a:defRPr lang="ko-KR" altLang="en-US"/>
                      </a:pPr>
                      <a:endParaRPr lang="ko-KR" altLang="en-US" sz="1400"/>
                    </a:p>
                  </a:txBody>
                  <a:tcPr/>
                </a:tc>
              </a:tr>
              <a:tr h="441766">
                <a:tc>
                  <a:txBody>
                    <a:bodyPr/>
                    <a:lstStyle/>
                    <a:p>
                      <a:pPr algn="ctr">
                        <a:defRPr lang="ko-KR" altLang="en-US"/>
                      </a:pPr>
                      <a:r>
                        <a:rPr lang="en-US" altLang="ko-KR" sz="1600" b="0" i="0" spc="5">
                          <a:solidFill>
                            <a:schemeClr val="dk1"/>
                          </a:solidFill>
                          <a:latin typeface="+mn-lt"/>
                          <a:ea typeface="+mn-ea"/>
                          <a:cs typeface="+mn-cs"/>
                        </a:rPr>
                        <a:t>Rule3</a:t>
                      </a:r>
                    </a:p>
                  </a:txBody>
                  <a:tcPr/>
                </a:tc>
                <a:tc>
                  <a:txBody>
                    <a:bodyPr/>
                    <a:lstStyle/>
                    <a:p>
                      <a:pPr>
                        <a:defRPr lang="ko-KR" altLang="en-US"/>
                      </a:pPr>
                      <a:r>
                        <a:rPr lang="ko-KR" altLang="en-US" sz="1400"/>
                        <a:t>제2항의 변경사항을 "회사"에 알리지 않아 발생한 불이익에 대하여 "회사"는 책임지지 않습니다.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4070366" cy="576878"/>
          </a:xfrm>
          <a:prstGeom prst="rect">
            <a:avLst/>
          </a:prstGeom>
          <a:noFill/>
        </p:spPr>
        <p:txBody>
          <a:bodyPr wrap="none">
            <a:spAutoFit/>
          </a:bodyPr>
          <a:lstStyle/>
          <a:p>
            <a:pPr lvl="0">
              <a:defRPr lang="ko-KR" altLang="en-US"/>
            </a:pPr>
            <a:r>
              <a:rPr lang="ko-KR" altLang="en-US" sz="3200"/>
              <a:t>&lt;개인정보보호 의무</a:t>
            </a:r>
            <a:r>
              <a:rPr lang="en-US" altLang="ko-KR" sz="3200"/>
              <a:t>&gt;</a:t>
            </a:r>
          </a:p>
        </p:txBody>
      </p:sp>
      <p:graphicFrame>
        <p:nvGraphicFramePr>
          <p:cNvPr id="24" name="표 23"/>
          <p:cNvGraphicFramePr>
            <a:graphicFrameLocks noGrp="1"/>
          </p:cNvGraphicFramePr>
          <p:nvPr/>
        </p:nvGraphicFramePr>
        <p:xfrm>
          <a:off x="179390" y="876315"/>
          <a:ext cx="8785096" cy="1630680"/>
        </p:xfrm>
        <a:graphic>
          <a:graphicData uri="http://schemas.openxmlformats.org/drawingml/2006/table">
            <a:tbl>
              <a:tblPr firstRow="1" bandRow="1">
                <a:tableStyleId>{5C22544A-7EE6-4342-B048-85BDC9FD1C3A}</a:tableStyleId>
              </a:tblPr>
              <a:tblGrid>
                <a:gridCol w="1143501"/>
                <a:gridCol w="5697380"/>
                <a:gridCol w="1944215"/>
              </a:tblGrid>
              <a:tr h="315779">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084777">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"정보통신망법" 등 관계 법령이 정하는 바에 따라 사용자의 개인정보를 보호하기 위해 노력합니다. 개인정보의 보호 및 사용에 대해서는 관련법 및 "회사"의 개인정보취급방침이 적용됩니다. 다만, "회사"의 공식 사이트 이외의 링크된 사이트에서는 "회사"의 개인정보취급방침이 적용되지 않습니다. </a:t>
                      </a:r>
                    </a:p>
                  </a:txBody>
                  <a:tcPr/>
                </a:tc>
                <a:tc>
                  <a:txBody>
                    <a:bodyPr/>
                    <a:lstStyle/>
                    <a:p>
                      <a:pPr latinLnBrk="1">
                        <a:defRPr lang="ko-KR" altLang="en-US"/>
                      </a:pPr>
                      <a:endParaRPr lang="ko-KR" altLang="en-US" sz="140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127391" cy="576878"/>
          </a:xfrm>
          <a:prstGeom prst="rect">
            <a:avLst/>
          </a:prstGeom>
          <a:noFill/>
        </p:spPr>
        <p:txBody>
          <a:bodyPr wrap="none">
            <a:spAutoFit/>
          </a:bodyPr>
          <a:lstStyle/>
          <a:p>
            <a:pPr lvl="0">
              <a:defRPr lang="ko-KR" altLang="en-US"/>
            </a:pPr>
            <a:r>
              <a:rPr lang="ko-KR" altLang="en-US" sz="3200"/>
              <a:t>&lt;개인정보보호</a:t>
            </a:r>
            <a:r>
              <a:rPr lang="en-US" altLang="ko-KR" sz="3200"/>
              <a:t>&gt;</a:t>
            </a:r>
          </a:p>
        </p:txBody>
      </p:sp>
      <p:graphicFrame>
        <p:nvGraphicFramePr>
          <p:cNvPr id="24" name="표 23"/>
          <p:cNvGraphicFramePr>
            <a:graphicFrameLocks noGrp="1"/>
          </p:cNvGraphicFramePr>
          <p:nvPr/>
        </p:nvGraphicFramePr>
        <p:xfrm>
          <a:off x="179390" y="876315"/>
          <a:ext cx="8763606" cy="5059299"/>
        </p:xfrm>
        <a:graphic>
          <a:graphicData uri="http://schemas.openxmlformats.org/drawingml/2006/table">
            <a:tbl>
              <a:tblPr firstRow="1" bandRow="1">
                <a:tableStyleId>{5C22544A-7EE6-4342-B048-85BDC9FD1C3A}</a:tableStyleId>
              </a:tblPr>
              <a:tblGrid>
                <a:gridCol w="1140642"/>
                <a:gridCol w="5683610"/>
                <a:gridCol w="1939354"/>
              </a:tblGrid>
              <a:tr h="367665">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558165">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"사용자"의 개인정보 수집시 "서비스"제공을 위하여 필요한 범위에서 최소한의 개인정보를 수집합니다.</a:t>
                      </a:r>
                    </a:p>
                  </a:txBody>
                  <a:tcPr/>
                </a:tc>
                <a:tc>
                  <a:txBody>
                    <a:bodyPr/>
                    <a:lstStyle/>
                    <a:p>
                      <a:pPr latinLnBrk="1">
                        <a:defRPr lang="ko-KR" altLang="en-US"/>
                      </a:pPr>
                      <a:endParaRPr lang="ko-KR" altLang="en-US" sz="1400"/>
                    </a:p>
                  </a:txBody>
                  <a:tcPr/>
                </a:tc>
              </a:tr>
              <a:tr h="1034415">
                <a:tc>
                  <a:txBody>
                    <a:bodyPr/>
                    <a:lstStyle/>
                    <a:p>
                      <a:pPr algn="ctr" latinLnBrk="1">
                        <a:defRPr lang="ko-KR" altLang="en-US"/>
                      </a:pPr>
                      <a:r>
                        <a:rPr lang="en-US" altLang="ko-KR" sz="1600"/>
                        <a:t>Rule</a:t>
                      </a:r>
                      <a:r>
                        <a:rPr lang="ko-KR" altLang="en-US" sz="1600"/>
                        <a:t>2</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이용계약 체결시 구매계약이행에 필요한 정보를 미리 수집하지 않습니다. 다만, 관련 법령상 의무이행을 위하여 구매계약 이전에 본인확인이 필요한 경우로서 최소한의 특정 개인정보를 수집하는 경우에는 그러하지 아니합니다.</a:t>
                      </a:r>
                    </a:p>
                  </a:txBody>
                  <a:tcPr/>
                </a:tc>
                <a:tc>
                  <a:txBody>
                    <a:bodyPr/>
                    <a:lstStyle/>
                    <a:p>
                      <a:pPr>
                        <a:defRPr lang="ko-KR" altLang="en-US"/>
                      </a:pPr>
                      <a:endParaRPr lang="ko-KR" altLang="en-US"/>
                    </a:p>
                  </a:txBody>
                  <a:tcPr/>
                </a:tc>
              </a:tr>
              <a:tr h="558165">
                <a:tc>
                  <a:txBody>
                    <a:bodyPr/>
                    <a:lstStyle/>
                    <a:p>
                      <a:pPr algn="ctr" latinLnBrk="1">
                        <a:defRPr lang="ko-KR" altLang="en-US"/>
                      </a:pPr>
                      <a:r>
                        <a:rPr lang="en-US" altLang="ko-KR" sz="1600"/>
                        <a:t>Rule</a:t>
                      </a:r>
                      <a:r>
                        <a:rPr lang="ko-KR" altLang="en-US" sz="1600"/>
                        <a:t>3</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"사용자"의 개인정보를 수집•이용하는 때에는 당해 "사용자"에게 그 목적을 고지하고 동의를 받습니다.</a:t>
                      </a:r>
                    </a:p>
                  </a:txBody>
                  <a:tcPr/>
                </a:tc>
                <a:tc>
                  <a:txBody>
                    <a:bodyPr/>
                    <a:lstStyle/>
                    <a:p>
                      <a:pPr>
                        <a:defRPr lang="ko-KR" altLang="en-US"/>
                      </a:pPr>
                      <a:endParaRPr lang="ko-KR" altLang="en-US"/>
                    </a:p>
                  </a:txBody>
                  <a:tcPr/>
                </a:tc>
              </a:tr>
              <a:tr h="948690">
                <a:tc>
                  <a:txBody>
                    <a:bodyPr/>
                    <a:lstStyle/>
                    <a:p>
                      <a:pPr algn="ctr">
                        <a:defRPr lang="ko-KR" altLang="en-US"/>
                      </a:pPr>
                      <a:r>
                        <a:rPr lang="en-US" altLang="ko-KR" sz="1600"/>
                        <a:t>Rule4</a:t>
                      </a:r>
                    </a:p>
                  </a:txBody>
                  <a:tcPr/>
                </a:tc>
                <a:tc>
                  <a:txBody>
                    <a:bodyPr/>
                    <a:lstStyle/>
                    <a:p>
                      <a:pPr>
                        <a:defRPr lang="ko-KR" altLang="en-US"/>
                      </a:pPr>
                      <a:r>
                        <a:rPr lang="ko-KR" altLang="en-US" sz="1400"/>
                        <a:t>"회사"는 수집된 개인정보를 목적외의 용도로 이용할 수 없으며, 새로운 이용목적이 발생한 경우 또는 제3자에게 제공하는 경우에는 이용•제공단계에서 당해 "사용자"에게 그 목적을 고지하고 동의를 받습니다. 다만, 관련 법령에 달리 정함이 있는 경우에는 예외로 합니다.</a:t>
                      </a:r>
                    </a:p>
                  </a:txBody>
                  <a:tcPr/>
                </a:tc>
                <a:tc>
                  <a:txBody>
                    <a:bodyPr/>
                    <a:lstStyle/>
                    <a:p>
                      <a:pPr>
                        <a:defRPr lang="ko-KR" altLang="en-US"/>
                      </a:pPr>
                      <a:endParaRPr lang="ko-KR" altLang="en-US"/>
                    </a:p>
                  </a:txBody>
                  <a:tcPr/>
                </a:tc>
              </a:tr>
              <a:tr h="1586865">
                <a:tc>
                  <a:txBody>
                    <a:bodyPr/>
                    <a:lstStyle/>
                    <a:p>
                      <a:pPr algn="ctr">
                        <a:defRPr lang="ko-KR" altLang="en-US"/>
                      </a:pPr>
                      <a:r>
                        <a:rPr lang="en-US" altLang="ko-KR" sz="1600"/>
                        <a:t>Rule5</a:t>
                      </a:r>
                    </a:p>
                  </a:txBody>
                  <a:tcPr/>
                </a:tc>
                <a:tc>
                  <a:txBody>
                    <a:bodyPr/>
                    <a:lstStyle/>
                    <a:p>
                      <a:pPr>
                        <a:defRPr lang="ko-KR" altLang="en-US"/>
                      </a:pPr>
                      <a:r>
                        <a:rPr lang="ko-KR" altLang="en-US" sz="1400"/>
                        <a:t>"회사"가 제2항과 제3항에 의해 "사용자"의 동의를 받아야 하는 경우에는 개인정보 관리 책임자의 신원(소속, 성명 및 전화번호, 기타 연락처), 정보의 수집목적 및 이용목적, 제3자에 대한 정보제공 관련사항(제공받은 자, 제공목적 및 제공할 정보의 내용) 등 『정보통신망 이용촉진 및 정보보호 등에 관한 법률』 에서 규정한 사항을 미리 명시하거나 고지해야 하며 사용자는 언제든지 이 동의를 철회할 수 있습니다.</a:t>
                      </a:r>
                    </a:p>
                  </a:txBody>
                  <a:tcPr/>
                </a:tc>
                <a:tc>
                  <a:txBody>
                    <a:bodyPr/>
                    <a:lstStyle/>
                    <a:p>
                      <a:pPr>
                        <a:defRPr lang="ko-KR" altLang="en-US"/>
                      </a:pPr>
                      <a:endParaRPr lang="ko-KR" altLang="en-US"/>
                    </a:p>
                  </a:txBody>
                  <a:tcPr/>
                </a:tc>
              </a:tr>
            </a:tbl>
          </a:graphicData>
        </a:graphic>
      </p:graphicFrame>
    </p:spTree>
  </p:cSld>
  <p:clrMapOvr>
    <a:masterClrMapping/>
  </p:clrMapOvr>
</p:sld>
</file>

<file path=ppt/theme/theme1.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3929</Words>
  <Application>Microsoft Office PowerPoint</Application>
  <PresentationFormat>화면 슬라이드 쇼(4:3)</PresentationFormat>
  <Paragraphs>344</Paragraphs>
  <Slides>29</Slides>
  <Notes>0</Notes>
  <HiddenSlides>0</HiddenSlides>
  <MMClips>0</MMClips>
  <ScaleCrop>false</ScaleCrop>
  <HeadingPairs>
    <vt:vector size="4" baseType="variant">
      <vt:variant>
        <vt:lpstr>테마</vt:lpstr>
      </vt:variant>
      <vt:variant>
        <vt:i4>1</vt:i4>
      </vt:variant>
      <vt:variant>
        <vt:lpstr>슬라이드 제목</vt:lpstr>
      </vt:variant>
      <vt:variant>
        <vt:i4>29</vt:i4>
      </vt:variant>
    </vt:vector>
  </HeadingPairs>
  <TitlesOfParts>
    <vt:vector size="30" baseType="lpstr">
      <vt:lpstr>1_디자인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design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subject/>
  <dc:creator>kkj</dc:creator>
  <cp:keywords/>
  <dc:description/>
  <cp:lastModifiedBy>Registered User</cp:lastModifiedBy>
  <cp:revision>1706</cp:revision>
  <dcterms:created xsi:type="dcterms:W3CDTF">2005-03-18T02:48:44Z</dcterms:created>
  <dcterms:modified xsi:type="dcterms:W3CDTF">2018-08-06T01:55:32Z</dcterms:modified>
  <cp:category/>
</cp:coreProperties>
</file>