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2" d="100"/>
          <a:sy n="102" d="100"/>
        </p:scale>
        <p:origin x="-234" y="-1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859D3CFD-D4C5-4FCC-A4A7-CB22BBF89B75}" type="datetimeFigureOut">
              <a:rPr lang="ko-KR" altLang="en-US" smtClean="0"/>
              <a:t>2018-08-30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0528357-5FC2-4EFB-A4FD-0C25D1EF1C93}" type="slidenum">
              <a:rPr lang="ko-KR" altLang="en-US" smtClean="0"/>
              <a:t>‹#›</a:t>
            </a:fld>
            <a:endParaRPr lang="ko-KR" altLang="en-US"/>
          </a:p>
        </p:txBody>
      </p:sp>
    </p:spTree>
    <p:extLst>
      <p:ext uri="{BB962C8B-B14F-4D97-AF65-F5344CB8AC3E}">
        <p14:creationId xmlns:p14="http://schemas.microsoft.com/office/powerpoint/2010/main" val="3400508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59D3CFD-D4C5-4FCC-A4A7-CB22BBF89B75}" type="datetimeFigureOut">
              <a:rPr lang="ko-KR" altLang="en-US" smtClean="0"/>
              <a:t>2018-08-30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0528357-5FC2-4EFB-A4FD-0C25D1EF1C93}" type="slidenum">
              <a:rPr lang="ko-KR" altLang="en-US" smtClean="0"/>
              <a:t>‹#›</a:t>
            </a:fld>
            <a:endParaRPr lang="ko-KR" altLang="en-US"/>
          </a:p>
        </p:txBody>
      </p:sp>
    </p:spTree>
    <p:extLst>
      <p:ext uri="{BB962C8B-B14F-4D97-AF65-F5344CB8AC3E}">
        <p14:creationId xmlns:p14="http://schemas.microsoft.com/office/powerpoint/2010/main" val="2464920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59D3CFD-D4C5-4FCC-A4A7-CB22BBF89B75}" type="datetimeFigureOut">
              <a:rPr lang="ko-KR" altLang="en-US" smtClean="0"/>
              <a:t>2018-08-30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0528357-5FC2-4EFB-A4FD-0C25D1EF1C93}" type="slidenum">
              <a:rPr lang="ko-KR" altLang="en-US" smtClean="0"/>
              <a:t>‹#›</a:t>
            </a:fld>
            <a:endParaRPr lang="ko-KR" altLang="en-US"/>
          </a:p>
        </p:txBody>
      </p:sp>
    </p:spTree>
    <p:extLst>
      <p:ext uri="{BB962C8B-B14F-4D97-AF65-F5344CB8AC3E}">
        <p14:creationId xmlns:p14="http://schemas.microsoft.com/office/powerpoint/2010/main" val="3826968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59D3CFD-D4C5-4FCC-A4A7-CB22BBF89B75}" type="datetimeFigureOut">
              <a:rPr lang="ko-KR" altLang="en-US" smtClean="0"/>
              <a:t>2018-08-30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0528357-5FC2-4EFB-A4FD-0C25D1EF1C93}" type="slidenum">
              <a:rPr lang="ko-KR" altLang="en-US" smtClean="0"/>
              <a:t>‹#›</a:t>
            </a:fld>
            <a:endParaRPr lang="ko-KR" altLang="en-US"/>
          </a:p>
        </p:txBody>
      </p:sp>
    </p:spTree>
    <p:extLst>
      <p:ext uri="{BB962C8B-B14F-4D97-AF65-F5344CB8AC3E}">
        <p14:creationId xmlns:p14="http://schemas.microsoft.com/office/powerpoint/2010/main" val="594156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859D3CFD-D4C5-4FCC-A4A7-CB22BBF89B75}" type="datetimeFigureOut">
              <a:rPr lang="ko-KR" altLang="en-US" smtClean="0"/>
              <a:t>2018-08-30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0528357-5FC2-4EFB-A4FD-0C25D1EF1C93}" type="slidenum">
              <a:rPr lang="ko-KR" altLang="en-US" smtClean="0"/>
              <a:t>‹#›</a:t>
            </a:fld>
            <a:endParaRPr lang="ko-KR" altLang="en-US"/>
          </a:p>
        </p:txBody>
      </p:sp>
    </p:spTree>
    <p:extLst>
      <p:ext uri="{BB962C8B-B14F-4D97-AF65-F5344CB8AC3E}">
        <p14:creationId xmlns:p14="http://schemas.microsoft.com/office/powerpoint/2010/main" val="1624460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859D3CFD-D4C5-4FCC-A4A7-CB22BBF89B75}" type="datetimeFigureOut">
              <a:rPr lang="ko-KR" altLang="en-US" smtClean="0"/>
              <a:t>2018-08-30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0528357-5FC2-4EFB-A4FD-0C25D1EF1C93}" type="slidenum">
              <a:rPr lang="ko-KR" altLang="en-US" smtClean="0"/>
              <a:t>‹#›</a:t>
            </a:fld>
            <a:endParaRPr lang="ko-KR" altLang="en-US"/>
          </a:p>
        </p:txBody>
      </p:sp>
    </p:spTree>
    <p:extLst>
      <p:ext uri="{BB962C8B-B14F-4D97-AF65-F5344CB8AC3E}">
        <p14:creationId xmlns:p14="http://schemas.microsoft.com/office/powerpoint/2010/main" val="3577957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859D3CFD-D4C5-4FCC-A4A7-CB22BBF89B75}" type="datetimeFigureOut">
              <a:rPr lang="ko-KR" altLang="en-US" smtClean="0"/>
              <a:t>2018-08-30</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80528357-5FC2-4EFB-A4FD-0C25D1EF1C93}" type="slidenum">
              <a:rPr lang="ko-KR" altLang="en-US" smtClean="0"/>
              <a:t>‹#›</a:t>
            </a:fld>
            <a:endParaRPr lang="ko-KR" altLang="en-US"/>
          </a:p>
        </p:txBody>
      </p:sp>
    </p:spTree>
    <p:extLst>
      <p:ext uri="{BB962C8B-B14F-4D97-AF65-F5344CB8AC3E}">
        <p14:creationId xmlns:p14="http://schemas.microsoft.com/office/powerpoint/2010/main" val="829201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859D3CFD-D4C5-4FCC-A4A7-CB22BBF89B75}" type="datetimeFigureOut">
              <a:rPr lang="ko-KR" altLang="en-US" smtClean="0"/>
              <a:t>2018-08-30</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80528357-5FC2-4EFB-A4FD-0C25D1EF1C93}" type="slidenum">
              <a:rPr lang="ko-KR" altLang="en-US" smtClean="0"/>
              <a:t>‹#›</a:t>
            </a:fld>
            <a:endParaRPr lang="ko-KR" altLang="en-US"/>
          </a:p>
        </p:txBody>
      </p:sp>
    </p:spTree>
    <p:extLst>
      <p:ext uri="{BB962C8B-B14F-4D97-AF65-F5344CB8AC3E}">
        <p14:creationId xmlns:p14="http://schemas.microsoft.com/office/powerpoint/2010/main" val="3759348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59D3CFD-D4C5-4FCC-A4A7-CB22BBF89B75}" type="datetimeFigureOut">
              <a:rPr lang="ko-KR" altLang="en-US" smtClean="0"/>
              <a:t>2018-08-30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80528357-5FC2-4EFB-A4FD-0C25D1EF1C93}" type="slidenum">
              <a:rPr lang="ko-KR" altLang="en-US" smtClean="0"/>
              <a:t>‹#›</a:t>
            </a:fld>
            <a:endParaRPr lang="ko-KR" altLang="en-US"/>
          </a:p>
        </p:txBody>
      </p:sp>
    </p:spTree>
    <p:extLst>
      <p:ext uri="{BB962C8B-B14F-4D97-AF65-F5344CB8AC3E}">
        <p14:creationId xmlns:p14="http://schemas.microsoft.com/office/powerpoint/2010/main" val="1413809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859D3CFD-D4C5-4FCC-A4A7-CB22BBF89B75}" type="datetimeFigureOut">
              <a:rPr lang="ko-KR" altLang="en-US" smtClean="0"/>
              <a:t>2018-08-30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0528357-5FC2-4EFB-A4FD-0C25D1EF1C93}" type="slidenum">
              <a:rPr lang="ko-KR" altLang="en-US" smtClean="0"/>
              <a:t>‹#›</a:t>
            </a:fld>
            <a:endParaRPr lang="ko-KR" altLang="en-US"/>
          </a:p>
        </p:txBody>
      </p:sp>
    </p:spTree>
    <p:extLst>
      <p:ext uri="{BB962C8B-B14F-4D97-AF65-F5344CB8AC3E}">
        <p14:creationId xmlns:p14="http://schemas.microsoft.com/office/powerpoint/2010/main" val="694107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859D3CFD-D4C5-4FCC-A4A7-CB22BBF89B75}" type="datetimeFigureOut">
              <a:rPr lang="ko-KR" altLang="en-US" smtClean="0"/>
              <a:t>2018-08-30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0528357-5FC2-4EFB-A4FD-0C25D1EF1C93}" type="slidenum">
              <a:rPr lang="ko-KR" altLang="en-US" smtClean="0"/>
              <a:t>‹#›</a:t>
            </a:fld>
            <a:endParaRPr lang="ko-KR" altLang="en-US"/>
          </a:p>
        </p:txBody>
      </p:sp>
    </p:spTree>
    <p:extLst>
      <p:ext uri="{BB962C8B-B14F-4D97-AF65-F5344CB8AC3E}">
        <p14:creationId xmlns:p14="http://schemas.microsoft.com/office/powerpoint/2010/main" val="643187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D3CFD-D4C5-4FCC-A4A7-CB22BBF89B75}" type="datetimeFigureOut">
              <a:rPr lang="ko-KR" altLang="en-US" smtClean="0"/>
              <a:t>2018-08-30</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528357-5FC2-4EFB-A4FD-0C25D1EF1C93}" type="slidenum">
              <a:rPr lang="ko-KR" altLang="en-US" smtClean="0"/>
              <a:t>‹#›</a:t>
            </a:fld>
            <a:endParaRPr lang="ko-KR" altLang="en-US"/>
          </a:p>
        </p:txBody>
      </p:sp>
    </p:spTree>
    <p:extLst>
      <p:ext uri="{BB962C8B-B14F-4D97-AF65-F5344CB8AC3E}">
        <p14:creationId xmlns:p14="http://schemas.microsoft.com/office/powerpoint/2010/main" val="1738117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smtClean="0"/>
              <a:t>풋볼리즘</a:t>
            </a:r>
            <a:endParaRPr lang="ko-KR" altLang="en-US" dirty="0"/>
          </a:p>
        </p:txBody>
      </p:sp>
      <p:sp>
        <p:nvSpPr>
          <p:cNvPr id="3" name="부제목 2"/>
          <p:cNvSpPr>
            <a:spLocks noGrp="1"/>
          </p:cNvSpPr>
          <p:nvPr>
            <p:ph type="subTitle" idx="1"/>
          </p:nvPr>
        </p:nvSpPr>
        <p:spPr/>
        <p:txBody>
          <a:bodyPr/>
          <a:lstStyle/>
          <a:p>
            <a:pPr algn="r"/>
            <a:r>
              <a:rPr lang="ko-KR" altLang="en-US" dirty="0" err="1" smtClean="0"/>
              <a:t>비즈니스룰</a:t>
            </a:r>
            <a:endParaRPr lang="ko-KR" altLang="en-US" dirty="0"/>
          </a:p>
        </p:txBody>
      </p:sp>
    </p:spTree>
    <p:extLst>
      <p:ext uri="{BB962C8B-B14F-4D97-AF65-F5344CB8AC3E}">
        <p14:creationId xmlns:p14="http://schemas.microsoft.com/office/powerpoint/2010/main" val="2187899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5583580" cy="584775"/>
          </a:xfrm>
          <a:prstGeom prst="rect">
            <a:avLst/>
          </a:prstGeom>
          <a:noFill/>
        </p:spPr>
        <p:txBody>
          <a:bodyPr wrap="none">
            <a:spAutoFit/>
          </a:bodyPr>
          <a:lstStyle/>
          <a:p>
            <a:pPr lvl="0">
              <a:defRPr lang="ko-KR" altLang="en-US"/>
            </a:pPr>
            <a:r>
              <a:rPr lang="ko-KR" altLang="en-US" sz="3200" dirty="0"/>
              <a:t>&lt;회원 탈퇴 및 자격 상실 등</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4193638607"/>
              </p:ext>
            </p:extLst>
          </p:nvPr>
        </p:nvGraphicFramePr>
        <p:xfrm>
          <a:off x="179390" y="881431"/>
          <a:ext cx="8782589" cy="5600637"/>
        </p:xfrm>
        <a:graphic>
          <a:graphicData uri="http://schemas.openxmlformats.org/drawingml/2006/table">
            <a:tbl>
              <a:tblPr firstRow="1" bandRow="1">
                <a:tableStyleId>{5C22544A-7EE6-4342-B048-85BDC9FD1C3A}</a:tableStyleId>
              </a:tblPr>
              <a:tblGrid>
                <a:gridCol w="1143501"/>
                <a:gridCol w="5678805"/>
                <a:gridCol w="1960283"/>
              </a:tblGrid>
              <a:tr h="341146">
                <a:tc>
                  <a:txBody>
                    <a:bodyPr/>
                    <a:lstStyle/>
                    <a:p>
                      <a:pPr algn="ctr" latinLnBrk="1">
                        <a:defRPr lang="ko-KR" altLang="en-US"/>
                      </a:pPr>
                      <a:r>
                        <a:rPr lang="en-US" altLang="ko-KR" dirty="0"/>
                        <a:t>ID</a:t>
                      </a:r>
                      <a:endParaRPr lang="ko-KR" altLang="en-US" dirty="0"/>
                    </a:p>
                  </a:txBody>
                  <a:tcPr anchor="ctr"/>
                </a:tc>
                <a:tc>
                  <a:txBody>
                    <a:bodyPr/>
                    <a:lstStyle/>
                    <a:p>
                      <a:pPr algn="ctr" latinLnBrk="1">
                        <a:defRPr lang="ko-KR" altLang="en-US"/>
                      </a:pPr>
                      <a:r>
                        <a:rPr lang="ko-KR" altLang="en-US" dirty="0"/>
                        <a:t>규칙</a:t>
                      </a:r>
                    </a:p>
                  </a:txBody>
                  <a:tcPr anchor="ctr"/>
                </a:tc>
                <a:tc>
                  <a:txBody>
                    <a:bodyPr/>
                    <a:lstStyle/>
                    <a:p>
                      <a:pPr algn="ctr" latinLnBrk="1">
                        <a:defRPr lang="ko-KR" altLang="en-US"/>
                      </a:pPr>
                      <a:r>
                        <a:rPr lang="ko-KR" altLang="en-US" dirty="0"/>
                        <a:t>변화 가능성</a:t>
                      </a:r>
                    </a:p>
                  </a:txBody>
                  <a:tcPr anchor="ctr"/>
                </a:tc>
              </a:tr>
              <a:tr h="655080">
                <a:tc>
                  <a:txBody>
                    <a:bodyPr/>
                    <a:lstStyle/>
                    <a:p>
                      <a:pPr algn="ctr" latinLnBrk="1">
                        <a:defRPr lang="ko-KR" altLang="en-US"/>
                      </a:pPr>
                      <a:r>
                        <a:rPr lang="en-US" altLang="ko-KR" sz="1600"/>
                        <a:t>Rule1</a:t>
                      </a:r>
                      <a:endParaRPr lang="ko-KR" altLang="en-US" sz="1600"/>
                    </a:p>
                  </a:txBody>
                  <a:tcPr/>
                </a:tc>
                <a:tc>
                  <a:txBody>
                    <a:bodyPr/>
                    <a:lstStyle/>
                    <a:p>
                      <a:pPr lvl="1" algn="l" defTabSz="914400" eaLnBrk="1" latinLnBrk="1" hangingPunct="1">
                        <a:lnSpc>
                          <a:spcPct val="110000"/>
                        </a:lnSpc>
                        <a:spcBef>
                          <a:spcPct val="0"/>
                        </a:spcBef>
                        <a:spcAft>
                          <a:spcPct val="0"/>
                        </a:spcAft>
                        <a:buNone/>
                        <a:defRPr lang="ko-KR"/>
                      </a:pPr>
                      <a:r>
                        <a:rPr lang="en-US" altLang="ko-KR" sz="1400" dirty="0" smtClean="0"/>
                        <a:t>1. </a:t>
                      </a:r>
                      <a:r>
                        <a:rPr lang="ko-KR" altLang="en-US" sz="1400" dirty="0" smtClean="0"/>
                        <a:t>회원은 회사에 언제든지 자신의 회원등록 정보를 말소해 줄 것</a:t>
                      </a:r>
                      <a:r>
                        <a:rPr lang="en-US" altLang="ko-KR" sz="1400" dirty="0" smtClean="0"/>
                        <a:t>(</a:t>
                      </a:r>
                      <a:r>
                        <a:rPr lang="ko-KR" altLang="en-US" sz="1400" dirty="0" smtClean="0"/>
                        <a:t>회원 탈퇴</a:t>
                      </a:r>
                      <a:r>
                        <a:rPr lang="en-US" altLang="ko-KR" sz="1400" dirty="0" smtClean="0"/>
                        <a:t>)</a:t>
                      </a:r>
                      <a:r>
                        <a:rPr lang="ko-KR" altLang="en-US" sz="1400" dirty="0" smtClean="0"/>
                        <a:t>을 요청할 수 있으며 회사는 위 요청을 받은 즉시 해당 회원의 정보 말소를 위한 절차를 시행합니다</a:t>
                      </a:r>
                      <a:r>
                        <a:rPr lang="en-US" altLang="ko-KR" sz="1400" dirty="0" smtClean="0"/>
                        <a:t>.</a:t>
                      </a:r>
                    </a:p>
                    <a:p>
                      <a:pPr lvl="1" algn="l" defTabSz="914400" eaLnBrk="1" latinLnBrk="1" hangingPunct="1">
                        <a:lnSpc>
                          <a:spcPct val="110000"/>
                        </a:lnSpc>
                        <a:spcBef>
                          <a:spcPct val="0"/>
                        </a:spcBef>
                        <a:spcAft>
                          <a:spcPct val="0"/>
                        </a:spcAft>
                        <a:buNone/>
                        <a:defRPr lang="ko-KR"/>
                      </a:pPr>
                      <a:endParaRPr lang="en-US" altLang="ko-KR" sz="1400" dirty="0" smtClean="0"/>
                    </a:p>
                    <a:p>
                      <a:pPr lvl="1" algn="l" defTabSz="914400" eaLnBrk="1" latinLnBrk="1" hangingPunct="1">
                        <a:lnSpc>
                          <a:spcPct val="110000"/>
                        </a:lnSpc>
                        <a:spcBef>
                          <a:spcPct val="0"/>
                        </a:spcBef>
                        <a:spcAft>
                          <a:spcPct val="0"/>
                        </a:spcAft>
                        <a:buNone/>
                        <a:defRPr lang="ko-KR"/>
                      </a:pPr>
                      <a:r>
                        <a:rPr lang="en-US" altLang="ko-KR" sz="1400" dirty="0" smtClean="0"/>
                        <a:t>2. </a:t>
                      </a:r>
                      <a:r>
                        <a:rPr lang="ko-KR" altLang="en-US" sz="1400" dirty="0" smtClean="0"/>
                        <a:t>회원이 다음 각 호의 사유에 해당하는 경우</a:t>
                      </a:r>
                      <a:r>
                        <a:rPr lang="en-US" altLang="ko-KR" sz="1400" dirty="0" smtClean="0"/>
                        <a:t>, </a:t>
                      </a:r>
                      <a:r>
                        <a:rPr lang="ko-KR" altLang="en-US" sz="1400" dirty="0" smtClean="0"/>
                        <a:t>회사는 회원의 자격을 적절한 방법으로 제한 및 정지</a:t>
                      </a:r>
                      <a:r>
                        <a:rPr lang="en-US" altLang="ko-KR" sz="1400" dirty="0" smtClean="0"/>
                        <a:t>, </a:t>
                      </a:r>
                      <a:r>
                        <a:rPr lang="ko-KR" altLang="en-US" sz="1400" dirty="0" smtClean="0"/>
                        <a:t>상실시킬 수 있습니다</a:t>
                      </a:r>
                      <a:r>
                        <a:rPr lang="en-US" altLang="ko-KR" sz="1400" dirty="0" smtClean="0"/>
                        <a:t>.</a:t>
                      </a:r>
                    </a:p>
                    <a:p>
                      <a:pPr lvl="1" algn="l" defTabSz="914400" eaLnBrk="1" latinLnBrk="1" hangingPunct="1">
                        <a:lnSpc>
                          <a:spcPct val="110000"/>
                        </a:lnSpc>
                        <a:spcBef>
                          <a:spcPct val="0"/>
                        </a:spcBef>
                        <a:spcAft>
                          <a:spcPct val="0"/>
                        </a:spcAft>
                        <a:buNone/>
                        <a:defRPr lang="ko-KR"/>
                      </a:pPr>
                      <a:r>
                        <a:rPr lang="en-US" altLang="ko-KR" sz="1400" dirty="0" smtClean="0"/>
                        <a:t> - </a:t>
                      </a:r>
                      <a:r>
                        <a:rPr lang="ko-KR" altLang="en-US" sz="1400" dirty="0" smtClean="0"/>
                        <a:t>허위 내용을 등록한 경우</a:t>
                      </a:r>
                    </a:p>
                    <a:p>
                      <a:pPr lvl="1" algn="l" defTabSz="914400" eaLnBrk="1" latinLnBrk="1" hangingPunct="1">
                        <a:lnSpc>
                          <a:spcPct val="110000"/>
                        </a:lnSpc>
                        <a:spcBef>
                          <a:spcPct val="0"/>
                        </a:spcBef>
                        <a:spcAft>
                          <a:spcPct val="0"/>
                        </a:spcAft>
                        <a:buNone/>
                        <a:defRPr lang="ko-KR"/>
                      </a:pPr>
                      <a:r>
                        <a:rPr lang="ko-KR" altLang="en-US" sz="1400" dirty="0" smtClean="0"/>
                        <a:t> </a:t>
                      </a:r>
                      <a:r>
                        <a:rPr lang="en-US" altLang="ko-KR" sz="1400" dirty="0" smtClean="0"/>
                        <a:t>- </a:t>
                      </a:r>
                      <a:r>
                        <a:rPr lang="ko-KR" altLang="en-US" sz="1400" dirty="0" smtClean="0"/>
                        <a:t>다른 사람의 서비스 이용을 방해하거나 그 정보를 도용하는 등 전자거래질서를 위협하는 경우</a:t>
                      </a:r>
                    </a:p>
                    <a:p>
                      <a:pPr lvl="1" algn="l" defTabSz="914400" eaLnBrk="1" latinLnBrk="1" hangingPunct="1">
                        <a:lnSpc>
                          <a:spcPct val="110000"/>
                        </a:lnSpc>
                        <a:spcBef>
                          <a:spcPct val="0"/>
                        </a:spcBef>
                        <a:spcAft>
                          <a:spcPct val="0"/>
                        </a:spcAft>
                        <a:buNone/>
                        <a:defRPr lang="ko-KR"/>
                      </a:pPr>
                      <a:r>
                        <a:rPr lang="ko-KR" altLang="en-US" sz="1400" dirty="0" smtClean="0"/>
                        <a:t> </a:t>
                      </a:r>
                      <a:r>
                        <a:rPr lang="en-US" altLang="ko-KR" sz="1400" dirty="0" smtClean="0"/>
                        <a:t>- </a:t>
                      </a:r>
                      <a:r>
                        <a:rPr lang="ko-KR" altLang="en-US" sz="1400" dirty="0" smtClean="0"/>
                        <a:t>서비스를 이용하여 법령과 본 약관이 금지하거나 </a:t>
                      </a:r>
                      <a:r>
                        <a:rPr lang="ko-KR" altLang="en-US" sz="1400" dirty="0" err="1" smtClean="0"/>
                        <a:t>공서양속에</a:t>
                      </a:r>
                      <a:r>
                        <a:rPr lang="ko-KR" altLang="en-US" sz="1400" dirty="0" smtClean="0"/>
                        <a:t> 반하는 행위를 하는 경우</a:t>
                      </a:r>
                    </a:p>
                    <a:p>
                      <a:pPr lvl="1" algn="l" defTabSz="914400" eaLnBrk="1" latinLnBrk="1" hangingPunct="1">
                        <a:lnSpc>
                          <a:spcPct val="110000"/>
                        </a:lnSpc>
                        <a:spcBef>
                          <a:spcPct val="0"/>
                        </a:spcBef>
                        <a:spcAft>
                          <a:spcPct val="0"/>
                        </a:spcAft>
                        <a:buNone/>
                        <a:defRPr lang="ko-KR"/>
                      </a:pPr>
                      <a:endParaRPr lang="ko-KR" altLang="en-US" sz="1400" dirty="0" smtClean="0"/>
                    </a:p>
                    <a:p>
                      <a:pPr lvl="1" algn="l" defTabSz="914400" eaLnBrk="1" latinLnBrk="1" hangingPunct="1">
                        <a:lnSpc>
                          <a:spcPct val="110000"/>
                        </a:lnSpc>
                        <a:spcBef>
                          <a:spcPct val="0"/>
                        </a:spcBef>
                        <a:spcAft>
                          <a:spcPct val="0"/>
                        </a:spcAft>
                        <a:buNone/>
                        <a:defRPr lang="ko-KR"/>
                      </a:pPr>
                      <a:r>
                        <a:rPr lang="en-US" altLang="ko-KR" sz="1400" dirty="0" smtClean="0"/>
                        <a:t>3. </a:t>
                      </a:r>
                      <a:r>
                        <a:rPr lang="ko-KR" altLang="en-US" sz="1400" dirty="0" smtClean="0"/>
                        <a:t>사이트 내 부적절한 게시물의 게재로 인해 서비스 운영에 지장을 초래한 경우 운영상의 목적으로 본인확인정보로부터 받은 암호화된 개인 </a:t>
                      </a:r>
                      <a:r>
                        <a:rPr lang="ko-KR" altLang="en-US" sz="1400" dirty="0" err="1" smtClean="0"/>
                        <a:t>구분자를</a:t>
                      </a:r>
                      <a:r>
                        <a:rPr lang="ko-KR" altLang="en-US" sz="1400" dirty="0" smtClean="0"/>
                        <a:t> 보관함으로써 재가입을 차단할 수 있습니다</a:t>
                      </a:r>
                      <a:r>
                        <a:rPr lang="en-US" altLang="ko-KR" sz="1400" dirty="0" smtClean="0"/>
                        <a:t>.</a:t>
                      </a:r>
                    </a:p>
                    <a:p>
                      <a:pPr lvl="1" algn="l" defTabSz="914400" eaLnBrk="1" latinLnBrk="1" hangingPunct="1">
                        <a:lnSpc>
                          <a:spcPct val="110000"/>
                        </a:lnSpc>
                        <a:spcBef>
                          <a:spcPct val="0"/>
                        </a:spcBef>
                        <a:spcAft>
                          <a:spcPct val="0"/>
                        </a:spcAft>
                        <a:buNone/>
                        <a:defRPr lang="ko-KR"/>
                      </a:pPr>
                      <a:endParaRPr lang="en-US" altLang="ko-KR" sz="1400" dirty="0" smtClean="0"/>
                    </a:p>
                    <a:p>
                      <a:pPr lvl="1" algn="l" defTabSz="914400" eaLnBrk="1" latinLnBrk="1" hangingPunct="1">
                        <a:lnSpc>
                          <a:spcPct val="110000"/>
                        </a:lnSpc>
                        <a:spcBef>
                          <a:spcPct val="0"/>
                        </a:spcBef>
                        <a:spcAft>
                          <a:spcPct val="0"/>
                        </a:spcAft>
                        <a:buNone/>
                        <a:defRPr lang="ko-KR"/>
                      </a:pPr>
                      <a:r>
                        <a:rPr lang="en-US" altLang="ko-KR" sz="1400" dirty="0" smtClean="0"/>
                        <a:t>4. </a:t>
                      </a:r>
                      <a:r>
                        <a:rPr lang="ko-KR" altLang="en-US" sz="1400" dirty="0" smtClean="0"/>
                        <a:t>회사가 회원의 회원자격을 상실시키기로 결정한 경우에는 회원등록 정보를 말소합니다</a:t>
                      </a:r>
                      <a:r>
                        <a:rPr lang="en-US" altLang="ko-KR" sz="1400" dirty="0" smtClean="0"/>
                        <a:t>.</a:t>
                      </a:r>
                    </a:p>
                    <a:p>
                      <a:pPr lvl="1" algn="l" defTabSz="914400" eaLnBrk="1" latinLnBrk="1" hangingPunct="1">
                        <a:lnSpc>
                          <a:spcPct val="110000"/>
                        </a:lnSpc>
                        <a:spcBef>
                          <a:spcPct val="0"/>
                        </a:spcBef>
                        <a:spcAft>
                          <a:spcPct val="0"/>
                        </a:spcAft>
                        <a:buNone/>
                        <a:defRPr lang="ko-KR"/>
                      </a:pPr>
                      <a:endParaRPr lang="en-US" altLang="ko-KR" sz="1400" dirty="0" smtClean="0"/>
                    </a:p>
                    <a:p>
                      <a:pPr lvl="1" algn="l" defTabSz="914400" eaLnBrk="1" latinLnBrk="1" hangingPunct="1">
                        <a:lnSpc>
                          <a:spcPct val="110000"/>
                        </a:lnSpc>
                        <a:spcBef>
                          <a:spcPct val="0"/>
                        </a:spcBef>
                        <a:spcAft>
                          <a:spcPct val="0"/>
                        </a:spcAft>
                        <a:buNone/>
                        <a:defRPr lang="ko-KR"/>
                      </a:pPr>
                      <a:r>
                        <a:rPr lang="en-US" altLang="ko-KR" sz="1400" dirty="0" smtClean="0"/>
                        <a:t>5. </a:t>
                      </a:r>
                      <a:r>
                        <a:rPr lang="ko-KR" altLang="en-US" sz="1400" dirty="0" smtClean="0"/>
                        <a:t>이용자가 서비스 이용 도중 </a:t>
                      </a:r>
                      <a:r>
                        <a:rPr lang="en-US" altLang="ko-KR" sz="1400" dirty="0" smtClean="0"/>
                        <a:t>12</a:t>
                      </a:r>
                      <a:r>
                        <a:rPr lang="ko-KR" altLang="en-US" sz="1400" dirty="0" smtClean="0"/>
                        <a:t>개월 이상 로그인 기록이 없는 경우</a:t>
                      </a:r>
                      <a:r>
                        <a:rPr lang="en-US" altLang="ko-KR" sz="1400" dirty="0" smtClean="0"/>
                        <a:t>, </a:t>
                      </a:r>
                      <a:r>
                        <a:rPr lang="ko-KR" altLang="en-US" sz="1400" dirty="0" smtClean="0"/>
                        <a:t>회사는 해당 회원의 자격을 상실시킬 수 있습니다</a:t>
                      </a:r>
                      <a:r>
                        <a:rPr lang="en-US" altLang="ko-KR" sz="1400" dirty="0" smtClean="0"/>
                        <a:t>.</a:t>
                      </a: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2843366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3919663" cy="584775"/>
          </a:xfrm>
          <a:prstGeom prst="rect">
            <a:avLst/>
          </a:prstGeom>
          <a:noFill/>
        </p:spPr>
        <p:txBody>
          <a:bodyPr wrap="none">
            <a:spAutoFit/>
          </a:bodyPr>
          <a:lstStyle/>
          <a:p>
            <a:pPr lvl="0">
              <a:defRPr lang="ko-KR" altLang="en-US"/>
            </a:pPr>
            <a:r>
              <a:rPr lang="ko-KR" altLang="en-US" sz="3200" dirty="0"/>
              <a:t>&lt;회원에 대한 통지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1879211273"/>
              </p:ext>
            </p:extLst>
          </p:nvPr>
        </p:nvGraphicFramePr>
        <p:xfrm>
          <a:off x="179390" y="881431"/>
          <a:ext cx="8782589" cy="1845501"/>
        </p:xfrm>
        <a:graphic>
          <a:graphicData uri="http://schemas.openxmlformats.org/drawingml/2006/table">
            <a:tbl>
              <a:tblPr firstRow="1" bandRow="1">
                <a:tableStyleId>{5C22544A-7EE6-4342-B048-85BDC9FD1C3A}</a:tableStyleId>
              </a:tblPr>
              <a:tblGrid>
                <a:gridCol w="1143501"/>
                <a:gridCol w="5678805"/>
                <a:gridCol w="1960283"/>
              </a:tblGrid>
              <a:tr h="341146">
                <a:tc>
                  <a:txBody>
                    <a:bodyPr/>
                    <a:lstStyle/>
                    <a:p>
                      <a:pPr algn="ctr" latinLnBrk="1">
                        <a:defRPr lang="ko-KR" altLang="en-US"/>
                      </a:pPr>
                      <a:r>
                        <a:rPr lang="en-US" altLang="ko-KR" dirty="0"/>
                        <a:t>ID</a:t>
                      </a:r>
                      <a:endParaRPr lang="ko-KR" altLang="en-US" dirty="0"/>
                    </a:p>
                  </a:txBody>
                  <a:tcPr anchor="ctr"/>
                </a:tc>
                <a:tc>
                  <a:txBody>
                    <a:bodyPr/>
                    <a:lstStyle/>
                    <a:p>
                      <a:pPr algn="ctr" latinLnBrk="1">
                        <a:defRPr lang="ko-KR" altLang="en-US"/>
                      </a:pPr>
                      <a:r>
                        <a:rPr lang="ko-KR" altLang="en-US" dirty="0"/>
                        <a:t>규칙</a:t>
                      </a:r>
                    </a:p>
                  </a:txBody>
                  <a:tcPr anchor="ctr"/>
                </a:tc>
                <a:tc>
                  <a:txBody>
                    <a:bodyPr/>
                    <a:lstStyle/>
                    <a:p>
                      <a:pPr algn="ctr" latinLnBrk="1">
                        <a:defRPr lang="ko-KR" altLang="en-US"/>
                      </a:pPr>
                      <a:r>
                        <a:rPr lang="ko-KR" altLang="en-US" dirty="0"/>
                        <a:t>변화 가능성</a:t>
                      </a:r>
                    </a:p>
                  </a:txBody>
                  <a:tcPr anchor="ctr"/>
                </a:tc>
              </a:tr>
              <a:tr h="655080">
                <a:tc>
                  <a:txBody>
                    <a:bodyPr/>
                    <a:lstStyle/>
                    <a:p>
                      <a:pPr algn="ctr" latinLnBrk="1">
                        <a:defRPr lang="ko-KR" altLang="en-US"/>
                      </a:pPr>
                      <a:r>
                        <a:rPr lang="en-US" altLang="ko-KR" sz="1600"/>
                        <a:t>Rule1</a:t>
                      </a:r>
                      <a:endParaRPr lang="ko-KR" altLang="en-US" sz="1600"/>
                    </a:p>
                  </a:txBody>
                  <a:tcPr/>
                </a:tc>
                <a:tc>
                  <a:txBody>
                    <a:bodyPr/>
                    <a:lstStyle/>
                    <a:p>
                      <a:pPr lvl="1" algn="l" defTabSz="914400" eaLnBrk="1" latinLnBrk="1" hangingPunct="1">
                        <a:lnSpc>
                          <a:spcPct val="110000"/>
                        </a:lnSpc>
                        <a:spcBef>
                          <a:spcPct val="0"/>
                        </a:spcBef>
                        <a:spcAft>
                          <a:spcPct val="0"/>
                        </a:spcAft>
                        <a:buNone/>
                        <a:defRPr lang="ko-KR"/>
                      </a:pPr>
                      <a:r>
                        <a:rPr lang="en-US" altLang="ko-KR" sz="1400" dirty="0" smtClean="0"/>
                        <a:t>1. </a:t>
                      </a:r>
                      <a:r>
                        <a:rPr lang="ko-KR" altLang="en-US" sz="1400" dirty="0" smtClean="0"/>
                        <a:t>회사가 특정 회원에게 서비스에 관한 통지를 하는 경우 회원정보에 등록된 메일주소를 사용할 수 있습니다</a:t>
                      </a:r>
                      <a:r>
                        <a:rPr lang="en-US" altLang="ko-KR" sz="1400" dirty="0" smtClean="0"/>
                        <a:t>.</a:t>
                      </a:r>
                    </a:p>
                    <a:p>
                      <a:pPr lvl="1" algn="l" defTabSz="914400" eaLnBrk="1" latinLnBrk="1" hangingPunct="1">
                        <a:lnSpc>
                          <a:spcPct val="110000"/>
                        </a:lnSpc>
                        <a:spcBef>
                          <a:spcPct val="0"/>
                        </a:spcBef>
                        <a:spcAft>
                          <a:spcPct val="0"/>
                        </a:spcAft>
                        <a:buNone/>
                        <a:defRPr lang="ko-KR"/>
                      </a:pPr>
                      <a:endParaRPr lang="en-US" altLang="ko-KR" sz="1400" dirty="0" smtClean="0"/>
                    </a:p>
                    <a:p>
                      <a:pPr lvl="1" algn="l" defTabSz="914400" eaLnBrk="1" latinLnBrk="1" hangingPunct="1">
                        <a:lnSpc>
                          <a:spcPct val="110000"/>
                        </a:lnSpc>
                        <a:spcBef>
                          <a:spcPct val="0"/>
                        </a:spcBef>
                        <a:spcAft>
                          <a:spcPct val="0"/>
                        </a:spcAft>
                        <a:buNone/>
                        <a:defRPr lang="ko-KR"/>
                      </a:pPr>
                      <a:r>
                        <a:rPr lang="en-US" altLang="ko-KR" sz="1400" dirty="0" smtClean="0"/>
                        <a:t>2. </a:t>
                      </a:r>
                      <a:r>
                        <a:rPr lang="ko-KR" altLang="en-US" sz="1400" dirty="0" smtClean="0"/>
                        <a:t>회사가 불특정다수 회원에 대한 통지를 하는 경우 공지사항 게시판 혹은 관련 서비스 게시판에 게시함으로써 개별 통지에 갈음할 수 있습니다</a:t>
                      </a:r>
                      <a:r>
                        <a:rPr lang="en-US" altLang="ko-KR" sz="1400" dirty="0" smtClean="0"/>
                        <a:t>.</a:t>
                      </a: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2351028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3919663" cy="584775"/>
          </a:xfrm>
          <a:prstGeom prst="rect">
            <a:avLst/>
          </a:prstGeom>
          <a:noFill/>
        </p:spPr>
        <p:txBody>
          <a:bodyPr wrap="none">
            <a:spAutoFit/>
          </a:bodyPr>
          <a:lstStyle/>
          <a:p>
            <a:pPr lvl="0">
              <a:defRPr lang="ko-KR" altLang="en-US"/>
            </a:pPr>
            <a:r>
              <a:rPr lang="ko-KR" altLang="en-US" sz="3200" dirty="0"/>
              <a:t>&lt;회원의 개인정보</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340129003"/>
              </p:ext>
            </p:extLst>
          </p:nvPr>
        </p:nvGraphicFramePr>
        <p:xfrm>
          <a:off x="179390" y="881431"/>
          <a:ext cx="8782589" cy="5365941"/>
        </p:xfrm>
        <a:graphic>
          <a:graphicData uri="http://schemas.openxmlformats.org/drawingml/2006/table">
            <a:tbl>
              <a:tblPr firstRow="1" bandRow="1">
                <a:tableStyleId>{5C22544A-7EE6-4342-B048-85BDC9FD1C3A}</a:tableStyleId>
              </a:tblPr>
              <a:tblGrid>
                <a:gridCol w="1143501"/>
                <a:gridCol w="5678805"/>
                <a:gridCol w="1960283"/>
              </a:tblGrid>
              <a:tr h="341146">
                <a:tc>
                  <a:txBody>
                    <a:bodyPr/>
                    <a:lstStyle/>
                    <a:p>
                      <a:pPr algn="ctr" latinLnBrk="1">
                        <a:defRPr lang="ko-KR" altLang="en-US"/>
                      </a:pPr>
                      <a:r>
                        <a:rPr lang="en-US" altLang="ko-KR" dirty="0"/>
                        <a:t>ID</a:t>
                      </a:r>
                      <a:endParaRPr lang="ko-KR" altLang="en-US" dirty="0"/>
                    </a:p>
                  </a:txBody>
                  <a:tcPr anchor="ctr"/>
                </a:tc>
                <a:tc>
                  <a:txBody>
                    <a:bodyPr/>
                    <a:lstStyle/>
                    <a:p>
                      <a:pPr algn="ctr" latinLnBrk="1">
                        <a:defRPr lang="ko-KR" altLang="en-US"/>
                      </a:pPr>
                      <a:r>
                        <a:rPr lang="ko-KR" altLang="en-US" dirty="0"/>
                        <a:t>규칙</a:t>
                      </a:r>
                    </a:p>
                  </a:txBody>
                  <a:tcPr anchor="ctr"/>
                </a:tc>
                <a:tc>
                  <a:txBody>
                    <a:bodyPr/>
                    <a:lstStyle/>
                    <a:p>
                      <a:pPr algn="ctr" latinLnBrk="1">
                        <a:defRPr lang="ko-KR" altLang="en-US"/>
                      </a:pPr>
                      <a:r>
                        <a:rPr lang="ko-KR" altLang="en-US" dirty="0"/>
                        <a:t>변화 가능성</a:t>
                      </a:r>
                    </a:p>
                  </a:txBody>
                  <a:tcPr anchor="ctr"/>
                </a:tc>
              </a:tr>
              <a:tr h="655080">
                <a:tc>
                  <a:txBody>
                    <a:bodyPr/>
                    <a:lstStyle/>
                    <a:p>
                      <a:pPr algn="ctr" latinLnBrk="1">
                        <a:defRPr lang="ko-KR" altLang="en-US"/>
                      </a:pPr>
                      <a:r>
                        <a:rPr lang="en-US" altLang="ko-KR" sz="1600"/>
                        <a:t>Rule1</a:t>
                      </a:r>
                      <a:endParaRPr lang="ko-KR" altLang="en-US" sz="1600"/>
                    </a:p>
                  </a:txBody>
                  <a:tcPr/>
                </a:tc>
                <a:tc>
                  <a:txBody>
                    <a:bodyPr/>
                    <a:lstStyle/>
                    <a:p>
                      <a:pPr marL="800100" lvl="1" indent="-342900" algn="l" defTabSz="914400" eaLnBrk="1" latinLnBrk="1" hangingPunct="1">
                        <a:lnSpc>
                          <a:spcPct val="110000"/>
                        </a:lnSpc>
                        <a:spcBef>
                          <a:spcPct val="0"/>
                        </a:spcBef>
                        <a:spcAft>
                          <a:spcPct val="0"/>
                        </a:spcAft>
                        <a:buAutoNum type="arabicPeriod"/>
                        <a:defRPr lang="ko-KR"/>
                      </a:pPr>
                      <a:r>
                        <a:rPr lang="ko-KR" altLang="en-US" sz="1400" dirty="0" smtClean="0"/>
                        <a:t>회사는 </a:t>
                      </a:r>
                      <a:r>
                        <a:rPr lang="en-US" altLang="ko-KR" sz="1400" dirty="0" smtClean="0"/>
                        <a:t>"</a:t>
                      </a:r>
                      <a:r>
                        <a:rPr lang="ko-KR" altLang="en-US" sz="1400" dirty="0" smtClean="0"/>
                        <a:t>정보통신망 이용촉진 및 정보보호 등에 관한 법률</a:t>
                      </a:r>
                      <a:r>
                        <a:rPr lang="en-US" altLang="ko-KR" sz="1400" dirty="0" smtClean="0"/>
                        <a:t>"</a:t>
                      </a:r>
                      <a:r>
                        <a:rPr lang="ko-KR" altLang="en-US" sz="1400" dirty="0" smtClean="0"/>
                        <a:t>에 의거하여 회원으로 가입 시 아이디</a:t>
                      </a:r>
                      <a:r>
                        <a:rPr lang="en-US" altLang="ko-KR" sz="1400" dirty="0" smtClean="0"/>
                        <a:t>, </a:t>
                      </a:r>
                      <a:r>
                        <a:rPr lang="ko-KR" altLang="en-US" sz="1400" dirty="0" smtClean="0"/>
                        <a:t>비밀번호</a:t>
                      </a:r>
                      <a:r>
                        <a:rPr lang="en-US" altLang="ko-KR" sz="1400" dirty="0" smtClean="0"/>
                        <a:t>, </a:t>
                      </a:r>
                      <a:r>
                        <a:rPr lang="ko-KR" altLang="en-US" sz="1400" dirty="0" smtClean="0"/>
                        <a:t>닉네임</a:t>
                      </a:r>
                      <a:r>
                        <a:rPr lang="en-US" altLang="ko-KR" sz="1400" dirty="0" smtClean="0"/>
                        <a:t>, </a:t>
                      </a:r>
                      <a:r>
                        <a:rPr lang="ko-KR" altLang="en-US" sz="1400" dirty="0" err="1" smtClean="0"/>
                        <a:t>이메일</a:t>
                      </a:r>
                      <a:r>
                        <a:rPr lang="en-US" altLang="ko-KR" sz="1400" dirty="0" smtClean="0"/>
                        <a:t>, </a:t>
                      </a:r>
                      <a:r>
                        <a:rPr lang="ko-KR" altLang="en-US" sz="1400" dirty="0" smtClean="0"/>
                        <a:t>생년월일</a:t>
                      </a:r>
                      <a:r>
                        <a:rPr lang="en-US" altLang="ko-KR" sz="1400" baseline="0" dirty="0" smtClean="0"/>
                        <a:t> </a:t>
                      </a:r>
                      <a:r>
                        <a:rPr lang="ko-KR" altLang="en-US" sz="1400" baseline="0" dirty="0" smtClean="0"/>
                        <a:t>등</a:t>
                      </a:r>
                      <a:r>
                        <a:rPr lang="en-US" altLang="ko-KR" sz="1400" dirty="0" smtClean="0"/>
                        <a:t> </a:t>
                      </a:r>
                      <a:r>
                        <a:rPr lang="ko-KR" altLang="en-US" sz="1400" dirty="0" smtClean="0"/>
                        <a:t>가입인증정보를 필수적인 개인정보로 입력 받습니다</a:t>
                      </a:r>
                      <a:r>
                        <a:rPr lang="en-US" altLang="ko-KR" sz="1400" dirty="0" smtClean="0"/>
                        <a:t>.</a:t>
                      </a:r>
                    </a:p>
                    <a:p>
                      <a:pPr marL="800100" lvl="1" indent="-342900" algn="l" defTabSz="914400" eaLnBrk="1" latinLnBrk="1" hangingPunct="1">
                        <a:lnSpc>
                          <a:spcPct val="110000"/>
                        </a:lnSpc>
                        <a:spcBef>
                          <a:spcPct val="0"/>
                        </a:spcBef>
                        <a:spcAft>
                          <a:spcPct val="0"/>
                        </a:spcAft>
                        <a:buAutoNum type="arabicPeriod"/>
                        <a:defRPr lang="ko-KR"/>
                      </a:pPr>
                      <a:r>
                        <a:rPr lang="ko-KR" altLang="en-US" sz="1400" dirty="0" smtClean="0"/>
                        <a:t>"회사"는 "</a:t>
                      </a:r>
                      <a:r>
                        <a:rPr lang="ko-KR" altLang="en-US" sz="1400" dirty="0" err="1" smtClean="0"/>
                        <a:t>정보통신망법</a:t>
                      </a:r>
                      <a:r>
                        <a:rPr lang="ko-KR" altLang="en-US" sz="1400" dirty="0" smtClean="0"/>
                        <a:t>" 등 관계 법령이 정하는 바에 따라 사용자의 개인정보를 보호하기 위해 노력합니다. 개인정보의 보호 및 사용에 대해서는 관련법 및 "회사"의 개인정보취급방침이 적용됩니다. 다만, "회사"의 공식 사이트 이외의 링크된 사이트에서는 "회사"의 개인정보취급방침이 적용되지 않습니다.</a:t>
                      </a:r>
                      <a:endParaRPr lang="en-US" altLang="ko-KR" sz="1400" dirty="0" smtClean="0"/>
                    </a:p>
                    <a:p>
                      <a:pPr marL="800100" marR="0" lvl="1" indent="-342900" algn="l" defTabSz="914400" rtl="0" eaLnBrk="1" fontAlgn="auto" latinLnBrk="1" hangingPunct="1">
                        <a:lnSpc>
                          <a:spcPct val="110000"/>
                        </a:lnSpc>
                        <a:spcBef>
                          <a:spcPct val="0"/>
                        </a:spcBef>
                        <a:spcAft>
                          <a:spcPct val="0"/>
                        </a:spcAft>
                        <a:buClrTx/>
                        <a:buSzTx/>
                        <a:buFontTx/>
                        <a:buAutoNum type="arabicPeriod"/>
                        <a:tabLst/>
                        <a:defRPr lang="ko-KR"/>
                      </a:pPr>
                      <a:r>
                        <a:rPr lang="ko-KR" altLang="en-US" sz="1400" dirty="0" smtClean="0"/>
                        <a:t>＂회원＂은 언제든지 "회사"가 가지고 있는 자신의 개인정보에 대해 열람 및 오류 정정을 요구할 수 있으며 "회사"는 이에 대해 지체 없이 필요한 조치를 취할 의무를 집니다. 회원이 오류의 정정을 요구한 경우에는 "회사"는 그 오류를 정정할 때까지 당해 개인정보를 이용하지 않습니다.</a:t>
                      </a:r>
                      <a:endParaRPr lang="en-US" altLang="ko-KR" sz="1400" dirty="0" smtClean="0"/>
                    </a:p>
                    <a:p>
                      <a:pPr marL="800100" marR="0" lvl="1" indent="-342900" algn="l" defTabSz="914400" rtl="0" eaLnBrk="1" fontAlgn="auto" latinLnBrk="1" hangingPunct="1">
                        <a:lnSpc>
                          <a:spcPct val="110000"/>
                        </a:lnSpc>
                        <a:spcBef>
                          <a:spcPct val="0"/>
                        </a:spcBef>
                        <a:spcAft>
                          <a:spcPct val="0"/>
                        </a:spcAft>
                        <a:buClrTx/>
                        <a:buSzTx/>
                        <a:buFontTx/>
                        <a:buAutoNum type="arabicPeriod"/>
                        <a:tabLst/>
                        <a:defRPr lang="ko-KR"/>
                      </a:pPr>
                      <a:r>
                        <a:rPr lang="ko-KR" altLang="en-US" sz="1400" dirty="0" smtClean="0"/>
                        <a:t>"회사"는 개인정보 보호를 위하여 ＂회원"의 개인정보를 취급하는 자를 최소한으로 제한하여야 하며 신용카드, 은행계좌 등을 포함한 ＂회원"의 개인정보의 분실, 도난, 유출, 동의 없는 제3자 제공, 변조 등으로 인한 이용자의 손해에 대하여 모든 책임을 집니다.</a:t>
                      </a:r>
                    </a:p>
                    <a:p>
                      <a:pPr marL="800100" lvl="1" indent="-342900" algn="l" defTabSz="914400" eaLnBrk="1" latinLnBrk="1" hangingPunct="1">
                        <a:lnSpc>
                          <a:spcPct val="110000"/>
                        </a:lnSpc>
                        <a:spcBef>
                          <a:spcPct val="0"/>
                        </a:spcBef>
                        <a:spcAft>
                          <a:spcPct val="0"/>
                        </a:spcAft>
                        <a:buAutoNum type="arabicPeriod"/>
                        <a:defRPr lang="ko-KR"/>
                      </a:pPr>
                      <a:endParaRPr lang="en-US" altLang="ko-KR" sz="1400" dirty="0" smtClean="0"/>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2080246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3919663" cy="584775"/>
          </a:xfrm>
          <a:prstGeom prst="rect">
            <a:avLst/>
          </a:prstGeom>
          <a:noFill/>
        </p:spPr>
        <p:txBody>
          <a:bodyPr wrap="none">
            <a:spAutoFit/>
          </a:bodyPr>
          <a:lstStyle/>
          <a:p>
            <a:pPr lvl="0">
              <a:defRPr lang="ko-KR" altLang="en-US"/>
            </a:pPr>
            <a:r>
              <a:rPr lang="ko-KR" altLang="en-US" sz="3200" dirty="0"/>
              <a:t>&lt;회원의 개인정보</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3060742790"/>
              </p:ext>
            </p:extLst>
          </p:nvPr>
        </p:nvGraphicFramePr>
        <p:xfrm>
          <a:off x="179390" y="881431"/>
          <a:ext cx="8782589" cy="2784285"/>
        </p:xfrm>
        <a:graphic>
          <a:graphicData uri="http://schemas.openxmlformats.org/drawingml/2006/table">
            <a:tbl>
              <a:tblPr firstRow="1" bandRow="1">
                <a:tableStyleId>{5C22544A-7EE6-4342-B048-85BDC9FD1C3A}</a:tableStyleId>
              </a:tblPr>
              <a:tblGrid>
                <a:gridCol w="1143501"/>
                <a:gridCol w="5678805"/>
                <a:gridCol w="1960283"/>
              </a:tblGrid>
              <a:tr h="341146">
                <a:tc>
                  <a:txBody>
                    <a:bodyPr/>
                    <a:lstStyle/>
                    <a:p>
                      <a:pPr algn="ctr" latinLnBrk="1">
                        <a:defRPr lang="ko-KR" altLang="en-US"/>
                      </a:pPr>
                      <a:r>
                        <a:rPr lang="en-US" altLang="ko-KR" dirty="0"/>
                        <a:t>ID</a:t>
                      </a:r>
                      <a:endParaRPr lang="ko-KR" altLang="en-US" dirty="0"/>
                    </a:p>
                  </a:txBody>
                  <a:tcPr anchor="ctr"/>
                </a:tc>
                <a:tc>
                  <a:txBody>
                    <a:bodyPr/>
                    <a:lstStyle/>
                    <a:p>
                      <a:pPr algn="ctr" latinLnBrk="1">
                        <a:defRPr lang="ko-KR" altLang="en-US"/>
                      </a:pPr>
                      <a:r>
                        <a:rPr lang="ko-KR" altLang="en-US" dirty="0"/>
                        <a:t>규칙</a:t>
                      </a:r>
                    </a:p>
                  </a:txBody>
                  <a:tcPr anchor="ctr"/>
                </a:tc>
                <a:tc>
                  <a:txBody>
                    <a:bodyPr/>
                    <a:lstStyle/>
                    <a:p>
                      <a:pPr algn="ctr" latinLnBrk="1">
                        <a:defRPr lang="ko-KR" altLang="en-US"/>
                      </a:pPr>
                      <a:r>
                        <a:rPr lang="ko-KR" altLang="en-US" dirty="0"/>
                        <a:t>변화 가능성</a:t>
                      </a:r>
                    </a:p>
                  </a:txBody>
                  <a:tcPr anchor="ctr"/>
                </a:tc>
              </a:tr>
              <a:tr h="655080">
                <a:tc>
                  <a:txBody>
                    <a:bodyPr/>
                    <a:lstStyle/>
                    <a:p>
                      <a:pPr algn="ctr" latinLnBrk="1">
                        <a:defRPr lang="ko-KR" altLang="en-US"/>
                      </a:pPr>
                      <a:r>
                        <a:rPr lang="en-US" altLang="ko-KR" sz="1600"/>
                        <a:t>Rule1</a:t>
                      </a:r>
                      <a:endParaRPr lang="ko-KR" altLang="en-US" sz="1600"/>
                    </a:p>
                  </a:txBody>
                  <a:tcPr/>
                </a:tc>
                <a:tc>
                  <a:txBody>
                    <a:bodyPr/>
                    <a:lstStyle/>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en-US" altLang="ko-KR" sz="1400" dirty="0" smtClean="0"/>
                        <a:t>5.</a:t>
                      </a:r>
                      <a:r>
                        <a:rPr lang="en-US" altLang="ko-KR" sz="1400" baseline="0" dirty="0" smtClean="0"/>
                        <a:t>  </a:t>
                      </a:r>
                      <a:r>
                        <a:rPr lang="ko-KR" altLang="en-US" sz="1400" dirty="0" smtClean="0"/>
                        <a:t>"회사" 또는 그로부터 개인정보를 제공받은 제3자는 개인정보의 수집목적 또는 제공받은 목적을 달성한 때에는 당해 개인정보를 지체 없이 파기합니다.</a:t>
                      </a:r>
                      <a:endParaRPr lang="en-US" altLang="ko-KR" sz="1400" dirty="0" smtClean="0"/>
                    </a:p>
                    <a:p>
                      <a:pPr marL="800100" marR="0" lvl="1" indent="-342900" algn="l" defTabSz="914400" rtl="0" eaLnBrk="1" fontAlgn="auto" latinLnBrk="1" hangingPunct="1">
                        <a:lnSpc>
                          <a:spcPct val="110000"/>
                        </a:lnSpc>
                        <a:spcBef>
                          <a:spcPct val="0"/>
                        </a:spcBef>
                        <a:spcAft>
                          <a:spcPct val="0"/>
                        </a:spcAft>
                        <a:buClrTx/>
                        <a:buSzTx/>
                        <a:buFontTx/>
                        <a:buAutoNum type="arabicPeriod" startAt="6"/>
                        <a:tabLst/>
                        <a:defRPr lang="ko-KR"/>
                      </a:pPr>
                      <a:r>
                        <a:rPr lang="ko-KR" altLang="en-US" sz="1400" dirty="0" smtClean="0"/>
                        <a:t>"회사"는 개인정보의 수집•이용•제공에 관한 </a:t>
                      </a:r>
                      <a:r>
                        <a:rPr lang="ko-KR" altLang="en-US" sz="1400" dirty="0" err="1" smtClean="0"/>
                        <a:t>동의란을</a:t>
                      </a:r>
                      <a:r>
                        <a:rPr lang="ko-KR" altLang="en-US" sz="1400" dirty="0" smtClean="0"/>
                        <a:t> 미리 선택한 것으로 설정해두지 않습니다. 또한 개인정보의 수집•이용•제공에 관한 </a:t>
                      </a:r>
                      <a:r>
                        <a:rPr lang="ko-KR" altLang="en-US" sz="1400" dirty="0" err="1" smtClean="0"/>
                        <a:t>동의거절시</a:t>
                      </a:r>
                      <a:r>
                        <a:rPr lang="ko-KR" altLang="en-US" sz="1400" dirty="0" smtClean="0"/>
                        <a:t> 제한되는 서비스를 구체적으로 명시하고, 필수수집항목이 아닌 개인정보의 수집•이용•제공에 관한 회원의 동의 거절을 이유로 회원가입 등 서비스 제공을 제한하거나 거절하지 않습니다.</a:t>
                      </a:r>
                      <a:endParaRPr lang="en-US" altLang="ko-KR" sz="1400" dirty="0" smtClean="0"/>
                    </a:p>
                    <a:p>
                      <a:pPr marL="800100" marR="0" lvl="1" indent="-342900" algn="l" defTabSz="914400" rtl="0" eaLnBrk="1" fontAlgn="auto" latinLnBrk="1" hangingPunct="1">
                        <a:lnSpc>
                          <a:spcPct val="110000"/>
                        </a:lnSpc>
                        <a:spcBef>
                          <a:spcPct val="0"/>
                        </a:spcBef>
                        <a:spcAft>
                          <a:spcPct val="0"/>
                        </a:spcAft>
                        <a:buClrTx/>
                        <a:buSzTx/>
                        <a:buFontTx/>
                        <a:buAutoNum type="arabicPeriod" startAt="6"/>
                        <a:tabLst/>
                        <a:defRPr lang="ko-KR"/>
                      </a:pPr>
                      <a:endParaRPr lang="en-US" altLang="ko-KR" sz="1400" dirty="0" smtClean="0"/>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671288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2954655" cy="584775"/>
          </a:xfrm>
          <a:prstGeom prst="rect">
            <a:avLst/>
          </a:prstGeom>
          <a:noFill/>
        </p:spPr>
        <p:txBody>
          <a:bodyPr wrap="none">
            <a:spAutoFit/>
          </a:bodyPr>
          <a:lstStyle/>
          <a:p>
            <a:pPr lvl="0">
              <a:defRPr lang="ko-KR" altLang="en-US"/>
            </a:pPr>
            <a:r>
              <a:rPr lang="ko-KR" altLang="en-US" sz="3200" dirty="0"/>
              <a:t>&lt;회사의 의무</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911873723"/>
              </p:ext>
            </p:extLst>
          </p:nvPr>
        </p:nvGraphicFramePr>
        <p:xfrm>
          <a:off x="179390" y="881431"/>
          <a:ext cx="8782589" cy="3488373"/>
        </p:xfrm>
        <a:graphic>
          <a:graphicData uri="http://schemas.openxmlformats.org/drawingml/2006/table">
            <a:tbl>
              <a:tblPr firstRow="1" bandRow="1">
                <a:tableStyleId>{5C22544A-7EE6-4342-B048-85BDC9FD1C3A}</a:tableStyleId>
              </a:tblPr>
              <a:tblGrid>
                <a:gridCol w="1143501"/>
                <a:gridCol w="5678805"/>
                <a:gridCol w="1960283"/>
              </a:tblGrid>
              <a:tr h="341146">
                <a:tc>
                  <a:txBody>
                    <a:bodyPr/>
                    <a:lstStyle/>
                    <a:p>
                      <a:pPr algn="ctr" latinLnBrk="1">
                        <a:defRPr lang="ko-KR" altLang="en-US"/>
                      </a:pPr>
                      <a:r>
                        <a:rPr lang="en-US" altLang="ko-KR" dirty="0"/>
                        <a:t>ID</a:t>
                      </a:r>
                      <a:endParaRPr lang="ko-KR" altLang="en-US" dirty="0"/>
                    </a:p>
                  </a:txBody>
                  <a:tcPr anchor="ctr"/>
                </a:tc>
                <a:tc>
                  <a:txBody>
                    <a:bodyPr/>
                    <a:lstStyle/>
                    <a:p>
                      <a:pPr algn="ctr" latinLnBrk="1">
                        <a:defRPr lang="ko-KR" altLang="en-US"/>
                      </a:pPr>
                      <a:r>
                        <a:rPr lang="ko-KR" altLang="en-US" dirty="0"/>
                        <a:t>규칙</a:t>
                      </a:r>
                    </a:p>
                  </a:txBody>
                  <a:tcPr anchor="ctr"/>
                </a:tc>
                <a:tc>
                  <a:txBody>
                    <a:bodyPr/>
                    <a:lstStyle/>
                    <a:p>
                      <a:pPr algn="ctr" latinLnBrk="1">
                        <a:defRPr lang="ko-KR" altLang="en-US"/>
                      </a:pPr>
                      <a:r>
                        <a:rPr lang="ko-KR" altLang="en-US" dirty="0"/>
                        <a:t>변화 가능성</a:t>
                      </a:r>
                    </a:p>
                  </a:txBody>
                  <a:tcPr anchor="ctr"/>
                </a:tc>
              </a:tr>
              <a:tr h="655080">
                <a:tc>
                  <a:txBody>
                    <a:bodyPr/>
                    <a:lstStyle/>
                    <a:p>
                      <a:pPr algn="ctr" latinLnBrk="1">
                        <a:defRPr lang="ko-KR" altLang="en-US"/>
                      </a:pPr>
                      <a:r>
                        <a:rPr lang="en-US" altLang="ko-KR" sz="1600"/>
                        <a:t>Rule1</a:t>
                      </a:r>
                      <a:endParaRPr lang="ko-KR" altLang="en-US" sz="1600"/>
                    </a:p>
                  </a:txBody>
                  <a:tcPr/>
                </a:tc>
                <a:tc>
                  <a:txBody>
                    <a:bodyPr/>
                    <a:lstStyle/>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en-US" altLang="ko-KR" sz="1400" dirty="0" smtClean="0"/>
                        <a:t>1. </a:t>
                      </a:r>
                      <a:r>
                        <a:rPr lang="ko-KR" altLang="en-US" sz="1400" dirty="0" smtClean="0"/>
                        <a:t>회사는 법령과 본 약관이 금지하거나 </a:t>
                      </a:r>
                      <a:r>
                        <a:rPr lang="ko-KR" altLang="en-US" sz="1400" dirty="0" err="1" smtClean="0"/>
                        <a:t>공서양속에</a:t>
                      </a:r>
                      <a:r>
                        <a:rPr lang="ko-KR" altLang="en-US" sz="1400" dirty="0" smtClean="0"/>
                        <a:t> 반하는 행위를 하지 않으며 본 약관이 정하는 바에 따라 지속적이고</a:t>
                      </a:r>
                      <a:r>
                        <a:rPr lang="en-US" altLang="ko-KR" sz="1400" dirty="0" smtClean="0"/>
                        <a:t>, </a:t>
                      </a:r>
                      <a:r>
                        <a:rPr lang="ko-KR" altLang="en-US" sz="1400" dirty="0" smtClean="0"/>
                        <a:t>안정적으로 서비스를 제공하기  위해서 노력합니다</a:t>
                      </a:r>
                      <a:r>
                        <a:rPr lang="en-US" altLang="ko-KR" sz="1400" dirty="0" smtClean="0"/>
                        <a:t>.</a:t>
                      </a:r>
                    </a:p>
                    <a:p>
                      <a:pPr marL="457200" marR="0" lvl="1" indent="0" algn="l" defTabSz="914400" rtl="0" eaLnBrk="1" fontAlgn="auto" latinLnBrk="1" hangingPunct="1">
                        <a:lnSpc>
                          <a:spcPct val="110000"/>
                        </a:lnSpc>
                        <a:spcBef>
                          <a:spcPct val="0"/>
                        </a:spcBef>
                        <a:spcAft>
                          <a:spcPct val="0"/>
                        </a:spcAft>
                        <a:buClrTx/>
                        <a:buSzTx/>
                        <a:buFontTx/>
                        <a:buNone/>
                        <a:tabLst/>
                        <a:defRPr lang="ko-KR"/>
                      </a:pPr>
                      <a:endParaRPr lang="en-US" altLang="ko-KR" sz="1400" dirty="0" smtClean="0"/>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en-US" altLang="ko-KR" sz="1400" dirty="0" smtClean="0"/>
                        <a:t>2. </a:t>
                      </a:r>
                      <a:r>
                        <a:rPr lang="ko-KR" altLang="en-US" sz="1400" dirty="0" smtClean="0"/>
                        <a:t>회사는 회원이 안전하고 편리하게 서비스를 이용할 수 있도록 시스템을 구축합니다</a:t>
                      </a:r>
                      <a:r>
                        <a:rPr lang="en-US" altLang="ko-KR" sz="1400" dirty="0" smtClean="0"/>
                        <a:t>.</a:t>
                      </a:r>
                    </a:p>
                    <a:p>
                      <a:pPr marL="457200" marR="0" lvl="1" indent="0" algn="l" defTabSz="914400" rtl="0" eaLnBrk="1" fontAlgn="auto" latinLnBrk="1" hangingPunct="1">
                        <a:lnSpc>
                          <a:spcPct val="110000"/>
                        </a:lnSpc>
                        <a:spcBef>
                          <a:spcPct val="0"/>
                        </a:spcBef>
                        <a:spcAft>
                          <a:spcPct val="0"/>
                        </a:spcAft>
                        <a:buClrTx/>
                        <a:buSzTx/>
                        <a:buFontTx/>
                        <a:buNone/>
                        <a:tabLst/>
                        <a:defRPr lang="ko-KR"/>
                      </a:pPr>
                      <a:endParaRPr lang="en-US" altLang="ko-KR" sz="1400" dirty="0" smtClean="0"/>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en-US" altLang="ko-KR" sz="1400" dirty="0" smtClean="0"/>
                        <a:t>3. </a:t>
                      </a:r>
                      <a:r>
                        <a:rPr lang="ko-KR" altLang="en-US" sz="1400" dirty="0" smtClean="0"/>
                        <a:t>회사는 회원이 원하지 않는 영리목적의 </a:t>
                      </a:r>
                      <a:r>
                        <a:rPr lang="ko-KR" altLang="en-US" sz="1400" dirty="0" err="1" smtClean="0"/>
                        <a:t>광고성</a:t>
                      </a:r>
                      <a:r>
                        <a:rPr lang="ko-KR" altLang="en-US" sz="1400" dirty="0" smtClean="0"/>
                        <a:t> 전자우편을 발송하지 않습니다</a:t>
                      </a:r>
                      <a:r>
                        <a:rPr lang="en-US" altLang="ko-KR" sz="1400" dirty="0" smtClean="0"/>
                        <a:t>.</a:t>
                      </a:r>
                    </a:p>
                    <a:p>
                      <a:pPr marL="457200" marR="0" lvl="1" indent="0" algn="l" defTabSz="914400" rtl="0" eaLnBrk="1" fontAlgn="auto" latinLnBrk="1" hangingPunct="1">
                        <a:lnSpc>
                          <a:spcPct val="110000"/>
                        </a:lnSpc>
                        <a:spcBef>
                          <a:spcPct val="0"/>
                        </a:spcBef>
                        <a:spcAft>
                          <a:spcPct val="0"/>
                        </a:spcAft>
                        <a:buClrTx/>
                        <a:buSzTx/>
                        <a:buFontTx/>
                        <a:buNone/>
                        <a:tabLst/>
                        <a:defRPr lang="ko-KR"/>
                      </a:pPr>
                      <a:endParaRPr lang="en-US" altLang="ko-KR" sz="1400" dirty="0" smtClean="0"/>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en-US" altLang="ko-KR" sz="1400" dirty="0" smtClean="0"/>
                        <a:t>4. </a:t>
                      </a:r>
                      <a:r>
                        <a:rPr lang="ko-KR" altLang="en-US" sz="1400" dirty="0" smtClean="0"/>
                        <a:t>회사는 회원이 서비스를 이용함에 있어 회원에게 법률적인 증명이 가능한 고의 또는 중대한 과실을 입힐 경우 이로 인한 손해를 배상할 책임이 있습니다</a:t>
                      </a:r>
                      <a:r>
                        <a:rPr lang="en-US" altLang="ko-KR" sz="1400" dirty="0" smtClean="0"/>
                        <a:t>.</a:t>
                      </a: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2207655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7220246" cy="584775"/>
          </a:xfrm>
          <a:prstGeom prst="rect">
            <a:avLst/>
          </a:prstGeom>
          <a:noFill/>
        </p:spPr>
        <p:txBody>
          <a:bodyPr wrap="none">
            <a:spAutoFit/>
          </a:bodyPr>
          <a:lstStyle/>
          <a:p>
            <a:pPr lvl="0">
              <a:defRPr lang="ko-KR" altLang="en-US"/>
            </a:pPr>
            <a:r>
              <a:rPr lang="ko-KR" altLang="en-US" sz="3200" dirty="0" smtClean="0"/>
              <a:t>&lt;회원의 </a:t>
            </a:r>
            <a:r>
              <a:rPr lang="en-US" altLang="ko-KR" sz="3200" dirty="0"/>
              <a:t>ID </a:t>
            </a:r>
            <a:r>
              <a:rPr lang="ko-KR" altLang="en-US" sz="3200" dirty="0"/>
              <a:t>및 비밀번호에 대한 의무</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941213578"/>
              </p:ext>
            </p:extLst>
          </p:nvPr>
        </p:nvGraphicFramePr>
        <p:xfrm>
          <a:off x="179390" y="881431"/>
          <a:ext cx="8782589" cy="3018981"/>
        </p:xfrm>
        <a:graphic>
          <a:graphicData uri="http://schemas.openxmlformats.org/drawingml/2006/table">
            <a:tbl>
              <a:tblPr firstRow="1" bandRow="1">
                <a:tableStyleId>{5C22544A-7EE6-4342-B048-85BDC9FD1C3A}</a:tableStyleId>
              </a:tblPr>
              <a:tblGrid>
                <a:gridCol w="1143501"/>
                <a:gridCol w="5678805"/>
                <a:gridCol w="1960283"/>
              </a:tblGrid>
              <a:tr h="341146">
                <a:tc>
                  <a:txBody>
                    <a:bodyPr/>
                    <a:lstStyle/>
                    <a:p>
                      <a:pPr algn="ctr" latinLnBrk="1">
                        <a:defRPr lang="ko-KR" altLang="en-US"/>
                      </a:pPr>
                      <a:r>
                        <a:rPr lang="en-US" altLang="ko-KR" dirty="0"/>
                        <a:t>ID</a:t>
                      </a:r>
                      <a:endParaRPr lang="ko-KR" altLang="en-US" dirty="0"/>
                    </a:p>
                  </a:txBody>
                  <a:tcPr anchor="ctr"/>
                </a:tc>
                <a:tc>
                  <a:txBody>
                    <a:bodyPr/>
                    <a:lstStyle/>
                    <a:p>
                      <a:pPr algn="ctr" latinLnBrk="1">
                        <a:defRPr lang="ko-KR" altLang="en-US"/>
                      </a:pPr>
                      <a:r>
                        <a:rPr lang="ko-KR" altLang="en-US" dirty="0"/>
                        <a:t>규칙</a:t>
                      </a:r>
                    </a:p>
                  </a:txBody>
                  <a:tcPr anchor="ctr"/>
                </a:tc>
                <a:tc>
                  <a:txBody>
                    <a:bodyPr/>
                    <a:lstStyle/>
                    <a:p>
                      <a:pPr algn="ctr" latinLnBrk="1">
                        <a:defRPr lang="ko-KR" altLang="en-US"/>
                      </a:pPr>
                      <a:r>
                        <a:rPr lang="ko-KR" altLang="en-US" dirty="0"/>
                        <a:t>변화 가능성</a:t>
                      </a:r>
                    </a:p>
                  </a:txBody>
                  <a:tcPr anchor="ctr"/>
                </a:tc>
              </a:tr>
              <a:tr h="655080">
                <a:tc>
                  <a:txBody>
                    <a:bodyPr/>
                    <a:lstStyle/>
                    <a:p>
                      <a:pPr algn="ctr" latinLnBrk="1">
                        <a:defRPr lang="ko-KR" altLang="en-US"/>
                      </a:pPr>
                      <a:r>
                        <a:rPr lang="en-US" altLang="ko-KR" sz="1600"/>
                        <a:t>Rule1</a:t>
                      </a:r>
                      <a:endParaRPr lang="ko-KR" altLang="en-US" sz="1600"/>
                    </a:p>
                  </a:txBody>
                  <a:tcPr/>
                </a:tc>
                <a:tc>
                  <a:txBody>
                    <a:bodyPr/>
                    <a:lstStyle/>
                    <a:p>
                      <a:pPr marL="457200" marR="0" lvl="1" indent="0" algn="l" defTabSz="914400" rtl="0" eaLnBrk="1" fontAlgn="auto" latinLnBrk="1" hangingPunct="1">
                        <a:lnSpc>
                          <a:spcPct val="110000"/>
                        </a:lnSpc>
                        <a:spcBef>
                          <a:spcPct val="0"/>
                        </a:spcBef>
                        <a:spcAft>
                          <a:spcPct val="0"/>
                        </a:spcAft>
                        <a:buClrTx/>
                        <a:buSzTx/>
                        <a:buFontTx/>
                        <a:buNone/>
                        <a:tabLst/>
                        <a:defRPr lang="ko-KR"/>
                      </a:pPr>
                      <a:endParaRPr lang="ko-KR" altLang="en-US" sz="1400" dirty="0" smtClean="0"/>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en-US" altLang="ko-KR" sz="1400" dirty="0" smtClean="0"/>
                        <a:t>1. </a:t>
                      </a:r>
                      <a:r>
                        <a:rPr lang="ko-KR" altLang="en-US" sz="1400" dirty="0" smtClean="0"/>
                        <a:t>회사가 관계법령</a:t>
                      </a:r>
                      <a:r>
                        <a:rPr lang="en-US" altLang="ko-KR" sz="1400" dirty="0" smtClean="0"/>
                        <a:t>, 『</a:t>
                      </a:r>
                      <a:r>
                        <a:rPr lang="ko-KR" altLang="en-US" sz="1400" dirty="0" smtClean="0"/>
                        <a:t>개인정보 보호법</a:t>
                      </a:r>
                      <a:r>
                        <a:rPr lang="en-US" altLang="ko-KR" sz="1400" dirty="0" smtClean="0"/>
                        <a:t>』</a:t>
                      </a:r>
                      <a:r>
                        <a:rPr lang="ko-KR" altLang="en-US" sz="1400" dirty="0" smtClean="0"/>
                        <a:t>에 의해서 그 책임을 지는 경우를 제외하고</a:t>
                      </a:r>
                      <a:r>
                        <a:rPr lang="en-US" altLang="ko-KR" sz="1400" dirty="0" smtClean="0"/>
                        <a:t>, </a:t>
                      </a:r>
                      <a:r>
                        <a:rPr lang="ko-KR" altLang="en-US" sz="1400" dirty="0" smtClean="0"/>
                        <a:t>자신의 </a:t>
                      </a:r>
                      <a:r>
                        <a:rPr lang="en-US" altLang="ko-KR" sz="1400" dirty="0" smtClean="0"/>
                        <a:t>ID</a:t>
                      </a:r>
                      <a:r>
                        <a:rPr lang="ko-KR" altLang="en-US" sz="1400" dirty="0" smtClean="0"/>
                        <a:t>와 비밀번호에 관한 관리책임은 각 회원에게 있습니다</a:t>
                      </a:r>
                      <a:r>
                        <a:rPr lang="en-US" altLang="ko-KR" sz="1400" dirty="0" smtClean="0"/>
                        <a:t>.</a:t>
                      </a:r>
                    </a:p>
                    <a:p>
                      <a:pPr marL="457200" marR="0" lvl="1" indent="0" algn="l" defTabSz="914400" rtl="0" eaLnBrk="1" fontAlgn="auto" latinLnBrk="1" hangingPunct="1">
                        <a:lnSpc>
                          <a:spcPct val="110000"/>
                        </a:lnSpc>
                        <a:spcBef>
                          <a:spcPct val="0"/>
                        </a:spcBef>
                        <a:spcAft>
                          <a:spcPct val="0"/>
                        </a:spcAft>
                        <a:buClrTx/>
                        <a:buSzTx/>
                        <a:buFontTx/>
                        <a:buNone/>
                        <a:tabLst/>
                        <a:defRPr lang="ko-KR"/>
                      </a:pPr>
                      <a:endParaRPr lang="en-US" altLang="ko-KR" sz="1400" dirty="0" smtClean="0"/>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en-US" altLang="ko-KR" sz="1400" dirty="0" smtClean="0"/>
                        <a:t>2. </a:t>
                      </a:r>
                      <a:r>
                        <a:rPr lang="ko-KR" altLang="en-US" sz="1400" dirty="0" smtClean="0"/>
                        <a:t>회원은 자신의 </a:t>
                      </a:r>
                      <a:r>
                        <a:rPr lang="en-US" altLang="ko-KR" sz="1400" dirty="0" smtClean="0"/>
                        <a:t>ID </a:t>
                      </a:r>
                      <a:r>
                        <a:rPr lang="ko-KR" altLang="en-US" sz="1400" dirty="0" smtClean="0"/>
                        <a:t>및 비밀번호를 제</a:t>
                      </a:r>
                      <a:r>
                        <a:rPr lang="en-US" altLang="ko-KR" sz="1400" dirty="0" smtClean="0"/>
                        <a:t>3</a:t>
                      </a:r>
                      <a:r>
                        <a:rPr lang="ko-KR" altLang="en-US" sz="1400" dirty="0" smtClean="0"/>
                        <a:t>자에게 이용하게 해서는 안됩니다</a:t>
                      </a:r>
                      <a:r>
                        <a:rPr lang="en-US" altLang="ko-KR" sz="1400" dirty="0" smtClean="0"/>
                        <a:t>.</a:t>
                      </a:r>
                    </a:p>
                    <a:p>
                      <a:pPr marL="457200" marR="0" lvl="1" indent="0" algn="l" defTabSz="914400" rtl="0" eaLnBrk="1" fontAlgn="auto" latinLnBrk="1" hangingPunct="1">
                        <a:lnSpc>
                          <a:spcPct val="110000"/>
                        </a:lnSpc>
                        <a:spcBef>
                          <a:spcPct val="0"/>
                        </a:spcBef>
                        <a:spcAft>
                          <a:spcPct val="0"/>
                        </a:spcAft>
                        <a:buClrTx/>
                        <a:buSzTx/>
                        <a:buFontTx/>
                        <a:buNone/>
                        <a:tabLst/>
                        <a:defRPr lang="ko-KR"/>
                      </a:pPr>
                      <a:endParaRPr lang="en-US" altLang="ko-KR" sz="1400" dirty="0" smtClean="0"/>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en-US" altLang="ko-KR" sz="1400" dirty="0" smtClean="0"/>
                        <a:t>3. </a:t>
                      </a:r>
                      <a:r>
                        <a:rPr lang="ko-KR" altLang="en-US" sz="1400" dirty="0" smtClean="0"/>
                        <a:t>회원은 자신의 </a:t>
                      </a:r>
                      <a:r>
                        <a:rPr lang="en-US" altLang="ko-KR" sz="1400" dirty="0" smtClean="0"/>
                        <a:t>ID </a:t>
                      </a:r>
                      <a:r>
                        <a:rPr lang="ko-KR" altLang="en-US" sz="1400" dirty="0" smtClean="0"/>
                        <a:t>및 비밀번호를 도난 당하거나 제</a:t>
                      </a:r>
                      <a:r>
                        <a:rPr lang="en-US" altLang="ko-KR" sz="1400" dirty="0" smtClean="0"/>
                        <a:t>3</a:t>
                      </a:r>
                      <a:r>
                        <a:rPr lang="ko-KR" altLang="en-US" sz="1400" dirty="0" smtClean="0"/>
                        <a:t>자가 사용하고 있음을 인지한 경우에는 바로 회사에 통보하고 회사의 안내가 있는 경우에는 그에 따라야 합니다</a:t>
                      </a:r>
                      <a:r>
                        <a:rPr lang="en-US" altLang="ko-KR" sz="1400" dirty="0" smtClean="0"/>
                        <a:t>.</a:t>
                      </a: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2161555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2954655" cy="584775"/>
          </a:xfrm>
          <a:prstGeom prst="rect">
            <a:avLst/>
          </a:prstGeom>
          <a:noFill/>
        </p:spPr>
        <p:txBody>
          <a:bodyPr wrap="none">
            <a:spAutoFit/>
          </a:bodyPr>
          <a:lstStyle/>
          <a:p>
            <a:pPr lvl="0">
              <a:defRPr lang="ko-KR" altLang="en-US"/>
            </a:pPr>
            <a:r>
              <a:rPr lang="ko-KR" altLang="en-US" sz="3200" dirty="0"/>
              <a:t>&lt;회원의 의무</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301267421"/>
              </p:ext>
            </p:extLst>
          </p:nvPr>
        </p:nvGraphicFramePr>
        <p:xfrm>
          <a:off x="179390" y="881431"/>
          <a:ext cx="8782589" cy="5365941"/>
        </p:xfrm>
        <a:graphic>
          <a:graphicData uri="http://schemas.openxmlformats.org/drawingml/2006/table">
            <a:tbl>
              <a:tblPr firstRow="1" bandRow="1">
                <a:tableStyleId>{5C22544A-7EE6-4342-B048-85BDC9FD1C3A}</a:tableStyleId>
              </a:tblPr>
              <a:tblGrid>
                <a:gridCol w="1143501"/>
                <a:gridCol w="5678805"/>
                <a:gridCol w="1960283"/>
              </a:tblGrid>
              <a:tr h="341146">
                <a:tc>
                  <a:txBody>
                    <a:bodyPr/>
                    <a:lstStyle/>
                    <a:p>
                      <a:pPr algn="ctr" latinLnBrk="1">
                        <a:defRPr lang="ko-KR" altLang="en-US"/>
                      </a:pPr>
                      <a:r>
                        <a:rPr lang="en-US" altLang="ko-KR" dirty="0"/>
                        <a:t>ID</a:t>
                      </a:r>
                      <a:endParaRPr lang="ko-KR" altLang="en-US" dirty="0"/>
                    </a:p>
                  </a:txBody>
                  <a:tcPr anchor="ctr"/>
                </a:tc>
                <a:tc>
                  <a:txBody>
                    <a:bodyPr/>
                    <a:lstStyle/>
                    <a:p>
                      <a:pPr algn="ctr" latinLnBrk="1">
                        <a:defRPr lang="ko-KR" altLang="en-US"/>
                      </a:pPr>
                      <a:r>
                        <a:rPr lang="ko-KR" altLang="en-US" dirty="0"/>
                        <a:t>규칙</a:t>
                      </a:r>
                    </a:p>
                  </a:txBody>
                  <a:tcPr anchor="ctr"/>
                </a:tc>
                <a:tc>
                  <a:txBody>
                    <a:bodyPr/>
                    <a:lstStyle/>
                    <a:p>
                      <a:pPr algn="ctr" latinLnBrk="1">
                        <a:defRPr lang="ko-KR" altLang="en-US"/>
                      </a:pPr>
                      <a:r>
                        <a:rPr lang="ko-KR" altLang="en-US" dirty="0"/>
                        <a:t>변화 가능성</a:t>
                      </a:r>
                    </a:p>
                  </a:txBody>
                  <a:tcPr anchor="ctr"/>
                </a:tc>
              </a:tr>
              <a:tr h="655080">
                <a:tc>
                  <a:txBody>
                    <a:bodyPr/>
                    <a:lstStyle/>
                    <a:p>
                      <a:pPr algn="ctr" latinLnBrk="1">
                        <a:defRPr lang="ko-KR" altLang="en-US"/>
                      </a:pPr>
                      <a:r>
                        <a:rPr lang="en-US" altLang="ko-KR" sz="1600"/>
                        <a:t>Rule1</a:t>
                      </a:r>
                      <a:endParaRPr lang="ko-KR" altLang="en-US" sz="1600"/>
                    </a:p>
                  </a:txBody>
                  <a:tcPr/>
                </a:tc>
                <a:tc>
                  <a:txBody>
                    <a:bodyPr/>
                    <a:lstStyle/>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en-US" altLang="ko-KR" sz="1400" dirty="0" smtClean="0"/>
                        <a:t>1. </a:t>
                      </a:r>
                      <a:r>
                        <a:rPr lang="ko-KR" altLang="en-US" sz="1400" dirty="0" smtClean="0"/>
                        <a:t>회원은 다음 각 호의 행위를 하여서는 안됩니다</a:t>
                      </a:r>
                      <a:r>
                        <a:rPr lang="en-US" altLang="ko-KR" sz="1400" dirty="0" smtClean="0"/>
                        <a:t>.</a:t>
                      </a:r>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en-US" altLang="ko-KR" sz="1400" dirty="0" smtClean="0"/>
                        <a:t> - </a:t>
                      </a:r>
                      <a:r>
                        <a:rPr lang="ko-KR" altLang="en-US" sz="1400" dirty="0" smtClean="0"/>
                        <a:t>회원가입신청 또는 변경 시 허위내용을 등록하는 행위</a:t>
                      </a:r>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 </a:t>
                      </a:r>
                      <a:r>
                        <a:rPr lang="en-US" altLang="ko-KR" sz="1400" dirty="0" smtClean="0"/>
                        <a:t>- </a:t>
                      </a:r>
                      <a:r>
                        <a:rPr lang="ko-KR" altLang="en-US" sz="1400" dirty="0" smtClean="0"/>
                        <a:t>회사 및 제</a:t>
                      </a:r>
                      <a:r>
                        <a:rPr lang="en-US" altLang="ko-KR" sz="1400" dirty="0" smtClean="0"/>
                        <a:t>3</a:t>
                      </a:r>
                      <a:r>
                        <a:rPr lang="ko-KR" altLang="en-US" sz="1400" dirty="0" smtClean="0"/>
                        <a:t>자의 지적재산권을 침해하거나 회사의 권리와 업무 또는 제</a:t>
                      </a:r>
                      <a:r>
                        <a:rPr lang="en-US" altLang="ko-KR" sz="1400" dirty="0" smtClean="0"/>
                        <a:t>3</a:t>
                      </a:r>
                      <a:r>
                        <a:rPr lang="ko-KR" altLang="en-US" sz="1400" dirty="0" smtClean="0"/>
                        <a:t>자의 권리와 활동을 방해하는 행위</a:t>
                      </a:r>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 </a:t>
                      </a:r>
                      <a:r>
                        <a:rPr lang="en-US" altLang="ko-KR" sz="1400" dirty="0" smtClean="0"/>
                        <a:t>- </a:t>
                      </a:r>
                      <a:r>
                        <a:rPr lang="ko-KR" altLang="en-US" sz="1400" dirty="0" smtClean="0"/>
                        <a:t>다른 회원의 </a:t>
                      </a:r>
                      <a:r>
                        <a:rPr lang="en-US" altLang="ko-KR" sz="1400" dirty="0" smtClean="0"/>
                        <a:t>ID</a:t>
                      </a:r>
                      <a:r>
                        <a:rPr lang="ko-KR" altLang="en-US" sz="1400" dirty="0" smtClean="0"/>
                        <a:t>를 도용하는 행위</a:t>
                      </a:r>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 </a:t>
                      </a:r>
                      <a:r>
                        <a:rPr lang="en-US" altLang="ko-KR" sz="1400" dirty="0" smtClean="0"/>
                        <a:t>- </a:t>
                      </a:r>
                      <a:r>
                        <a:rPr lang="ko-KR" altLang="en-US" sz="1400" dirty="0" smtClean="0"/>
                        <a:t>관련 법령에 의하여 전송 또는 게시가 금지되는 정보</a:t>
                      </a:r>
                      <a:r>
                        <a:rPr lang="en-US" altLang="ko-KR" sz="1400" dirty="0" smtClean="0"/>
                        <a:t>(</a:t>
                      </a:r>
                      <a:r>
                        <a:rPr lang="ko-KR" altLang="en-US" sz="1400" dirty="0" smtClean="0"/>
                        <a:t>컴퓨터 프로그램 등</a:t>
                      </a:r>
                      <a:r>
                        <a:rPr lang="en-US" altLang="ko-KR" sz="1400" dirty="0" smtClean="0"/>
                        <a:t>)</a:t>
                      </a:r>
                      <a:r>
                        <a:rPr lang="ko-KR" altLang="en-US" sz="1400" dirty="0" smtClean="0"/>
                        <a:t>의 게시 또는 전송하는 행위</a:t>
                      </a:r>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 </a:t>
                      </a:r>
                      <a:r>
                        <a:rPr lang="en-US" altLang="ko-KR" sz="1400" dirty="0" smtClean="0"/>
                        <a:t>- </a:t>
                      </a:r>
                      <a:r>
                        <a:rPr lang="ko-KR" altLang="en-US" sz="1400" dirty="0" smtClean="0"/>
                        <a:t>회사의 직원 또는 서비스의 관리자를 가장하거나 타인의 명의를 도용하여 정보를 게시</a:t>
                      </a:r>
                      <a:r>
                        <a:rPr lang="en-US" altLang="ko-KR" sz="1400" dirty="0" smtClean="0"/>
                        <a:t>, </a:t>
                      </a:r>
                      <a:r>
                        <a:rPr lang="ko-KR" altLang="en-US" sz="1400" dirty="0" smtClean="0"/>
                        <a:t>전송하는 행위</a:t>
                      </a:r>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 </a:t>
                      </a:r>
                      <a:r>
                        <a:rPr lang="en-US" altLang="ko-KR" sz="1400" dirty="0" smtClean="0"/>
                        <a:t>- </a:t>
                      </a:r>
                      <a:r>
                        <a:rPr lang="ko-KR" altLang="en-US" sz="1400" dirty="0" smtClean="0"/>
                        <a:t>컴퓨터 소프트웨어</a:t>
                      </a:r>
                      <a:r>
                        <a:rPr lang="en-US" altLang="ko-KR" sz="1400" dirty="0" smtClean="0"/>
                        <a:t>, </a:t>
                      </a:r>
                      <a:r>
                        <a:rPr lang="ko-KR" altLang="en-US" sz="1400" dirty="0" smtClean="0"/>
                        <a:t>하드웨어</a:t>
                      </a:r>
                      <a:r>
                        <a:rPr lang="en-US" altLang="ko-KR" sz="1400" dirty="0" smtClean="0"/>
                        <a:t>, </a:t>
                      </a:r>
                      <a:r>
                        <a:rPr lang="ko-KR" altLang="en-US" sz="1400" dirty="0" smtClean="0"/>
                        <a:t>전기통신 장비의 정상적인 가동을 방해</a:t>
                      </a:r>
                      <a:r>
                        <a:rPr lang="en-US" altLang="ko-KR" sz="1400" dirty="0" smtClean="0"/>
                        <a:t>, </a:t>
                      </a:r>
                      <a:r>
                        <a:rPr lang="ko-KR" altLang="en-US" sz="1400" dirty="0" smtClean="0"/>
                        <a:t>파괴할 목적으로 고안된 소프트웨어 바이러스</a:t>
                      </a:r>
                      <a:r>
                        <a:rPr lang="en-US" altLang="ko-KR" sz="1400" dirty="0" smtClean="0"/>
                        <a:t>, </a:t>
                      </a:r>
                      <a:r>
                        <a:rPr lang="ko-KR" altLang="en-US" sz="1400" dirty="0" smtClean="0"/>
                        <a:t>기타 다른 컴퓨터 코드</a:t>
                      </a:r>
                      <a:r>
                        <a:rPr lang="en-US" altLang="ko-KR" sz="1400" dirty="0" smtClean="0"/>
                        <a:t>, </a:t>
                      </a:r>
                      <a:r>
                        <a:rPr lang="ko-KR" altLang="en-US" sz="1400" dirty="0" smtClean="0"/>
                        <a:t>파일</a:t>
                      </a:r>
                      <a:r>
                        <a:rPr lang="en-US" altLang="ko-KR" sz="1400" dirty="0" smtClean="0"/>
                        <a:t>,</a:t>
                      </a:r>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en-US" altLang="ko-KR" sz="1400" dirty="0" smtClean="0"/>
                        <a:t>   </a:t>
                      </a:r>
                      <a:r>
                        <a:rPr lang="ko-KR" altLang="en-US" sz="1400" dirty="0" smtClean="0"/>
                        <a:t>프로그램을 포함하고 있는 자료를 게시하거나 전송하는 행위</a:t>
                      </a:r>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 </a:t>
                      </a:r>
                      <a:r>
                        <a:rPr lang="en-US" altLang="ko-KR" sz="1400" dirty="0" smtClean="0"/>
                        <a:t>- </a:t>
                      </a:r>
                      <a:r>
                        <a:rPr lang="ko-KR" altLang="en-US" sz="1400" dirty="0" err="1" smtClean="0"/>
                        <a:t>스토킹</a:t>
                      </a:r>
                      <a:r>
                        <a:rPr lang="en-US" altLang="ko-KR" sz="1400" dirty="0" smtClean="0"/>
                        <a:t>(stalking) </a:t>
                      </a:r>
                      <a:r>
                        <a:rPr lang="ko-KR" altLang="en-US" sz="1400" dirty="0" smtClean="0"/>
                        <a:t>등 다른 회원을 괴롭히는 행위</a:t>
                      </a:r>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 </a:t>
                      </a:r>
                      <a:r>
                        <a:rPr lang="en-US" altLang="ko-KR" sz="1400" dirty="0" smtClean="0"/>
                        <a:t>- </a:t>
                      </a:r>
                      <a:r>
                        <a:rPr lang="ko-KR" altLang="en-US" sz="1400" dirty="0" smtClean="0"/>
                        <a:t>다른 회원에 대한 개인정보를 그 동의 없이 수집</a:t>
                      </a:r>
                      <a:r>
                        <a:rPr lang="en-US" altLang="ko-KR" sz="1400" dirty="0" smtClean="0"/>
                        <a:t>, </a:t>
                      </a:r>
                      <a:r>
                        <a:rPr lang="ko-KR" altLang="en-US" sz="1400" dirty="0" smtClean="0"/>
                        <a:t>저장</a:t>
                      </a:r>
                      <a:r>
                        <a:rPr lang="en-US" altLang="ko-KR" sz="1400" dirty="0" smtClean="0"/>
                        <a:t>, </a:t>
                      </a:r>
                      <a:r>
                        <a:rPr lang="ko-KR" altLang="en-US" sz="1400" dirty="0" smtClean="0"/>
                        <a:t>공개하는 행위</a:t>
                      </a:r>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 </a:t>
                      </a:r>
                      <a:r>
                        <a:rPr lang="en-US" altLang="ko-KR" sz="1400" dirty="0" smtClean="0"/>
                        <a:t>- </a:t>
                      </a:r>
                      <a:r>
                        <a:rPr lang="ko-KR" altLang="en-US" sz="1400" dirty="0" smtClean="0"/>
                        <a:t>불특정 다수의 자를 대상으로 하여 광고 또는 선전을 게시하거나 음란물을 게시하는 행위</a:t>
                      </a:r>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 </a:t>
                      </a:r>
                      <a:r>
                        <a:rPr lang="en-US" altLang="ko-KR" sz="1400" dirty="0" smtClean="0"/>
                        <a:t>- </a:t>
                      </a:r>
                      <a:r>
                        <a:rPr lang="ko-KR" altLang="en-US" sz="1400" dirty="0" smtClean="0"/>
                        <a:t>회사가 제공하는 서비스에 게시된 공지사항 규정을 위반하는 행위</a:t>
                      </a:r>
                    </a:p>
                    <a:p>
                      <a:pPr marL="457200" marR="0" lvl="1" indent="0" algn="l" defTabSz="914400" rtl="0" eaLnBrk="1" fontAlgn="auto" latinLnBrk="1" hangingPunct="1">
                        <a:lnSpc>
                          <a:spcPct val="110000"/>
                        </a:lnSpc>
                        <a:spcBef>
                          <a:spcPct val="0"/>
                        </a:spcBef>
                        <a:spcAft>
                          <a:spcPct val="0"/>
                        </a:spcAft>
                        <a:buClrTx/>
                        <a:buSzTx/>
                        <a:buFontTx/>
                        <a:buNone/>
                        <a:tabLst/>
                        <a:defRPr lang="ko-KR"/>
                      </a:pPr>
                      <a:endParaRPr lang="ko-KR" altLang="en-US" sz="1400" dirty="0" smtClean="0"/>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3626225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2954655" cy="584775"/>
          </a:xfrm>
          <a:prstGeom prst="rect">
            <a:avLst/>
          </a:prstGeom>
          <a:noFill/>
        </p:spPr>
        <p:txBody>
          <a:bodyPr wrap="none">
            <a:spAutoFit/>
          </a:bodyPr>
          <a:lstStyle/>
          <a:p>
            <a:pPr lvl="0">
              <a:defRPr lang="ko-KR" altLang="en-US"/>
            </a:pPr>
            <a:r>
              <a:rPr lang="ko-KR" altLang="en-US" sz="3200" dirty="0"/>
              <a:t>&lt;회원의 의무</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399553564"/>
              </p:ext>
            </p:extLst>
          </p:nvPr>
        </p:nvGraphicFramePr>
        <p:xfrm>
          <a:off x="179390" y="881431"/>
          <a:ext cx="8782589" cy="2080197"/>
        </p:xfrm>
        <a:graphic>
          <a:graphicData uri="http://schemas.openxmlformats.org/drawingml/2006/table">
            <a:tbl>
              <a:tblPr firstRow="1" bandRow="1">
                <a:tableStyleId>{5C22544A-7EE6-4342-B048-85BDC9FD1C3A}</a:tableStyleId>
              </a:tblPr>
              <a:tblGrid>
                <a:gridCol w="1143501"/>
                <a:gridCol w="5678805"/>
                <a:gridCol w="1960283"/>
              </a:tblGrid>
              <a:tr h="341146">
                <a:tc>
                  <a:txBody>
                    <a:bodyPr/>
                    <a:lstStyle/>
                    <a:p>
                      <a:pPr algn="ctr" latinLnBrk="1">
                        <a:defRPr lang="ko-KR" altLang="en-US"/>
                      </a:pPr>
                      <a:r>
                        <a:rPr lang="en-US" altLang="ko-KR" dirty="0"/>
                        <a:t>ID</a:t>
                      </a:r>
                      <a:endParaRPr lang="ko-KR" altLang="en-US" dirty="0"/>
                    </a:p>
                  </a:txBody>
                  <a:tcPr anchor="ctr"/>
                </a:tc>
                <a:tc>
                  <a:txBody>
                    <a:bodyPr/>
                    <a:lstStyle/>
                    <a:p>
                      <a:pPr algn="ctr" latinLnBrk="1">
                        <a:defRPr lang="ko-KR" altLang="en-US"/>
                      </a:pPr>
                      <a:r>
                        <a:rPr lang="ko-KR" altLang="en-US" dirty="0"/>
                        <a:t>규칙</a:t>
                      </a:r>
                    </a:p>
                  </a:txBody>
                  <a:tcPr anchor="ctr"/>
                </a:tc>
                <a:tc>
                  <a:txBody>
                    <a:bodyPr/>
                    <a:lstStyle/>
                    <a:p>
                      <a:pPr algn="ctr" latinLnBrk="1">
                        <a:defRPr lang="ko-KR" altLang="en-US"/>
                      </a:pPr>
                      <a:r>
                        <a:rPr lang="ko-KR" altLang="en-US" dirty="0"/>
                        <a:t>변화 가능성</a:t>
                      </a:r>
                    </a:p>
                  </a:txBody>
                  <a:tcPr anchor="ctr"/>
                </a:tc>
              </a:tr>
              <a:tr h="655080">
                <a:tc>
                  <a:txBody>
                    <a:bodyPr/>
                    <a:lstStyle/>
                    <a:p>
                      <a:pPr algn="ctr" latinLnBrk="1">
                        <a:defRPr lang="ko-KR" altLang="en-US"/>
                      </a:pPr>
                      <a:r>
                        <a:rPr lang="en-US" altLang="ko-KR" sz="1600"/>
                        <a:t>Rule1</a:t>
                      </a:r>
                      <a:endParaRPr lang="ko-KR" altLang="en-US" sz="1600"/>
                    </a:p>
                  </a:txBody>
                  <a:tcPr/>
                </a:tc>
                <a:tc>
                  <a:txBody>
                    <a:bodyPr/>
                    <a:lstStyle/>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en-US" altLang="ko-KR" sz="1400" dirty="0" smtClean="0"/>
                        <a:t>2. </a:t>
                      </a:r>
                      <a:r>
                        <a:rPr lang="ko-KR" altLang="en-US" sz="1400" dirty="0" smtClean="0"/>
                        <a:t>제</a:t>
                      </a:r>
                      <a:r>
                        <a:rPr lang="en-US" altLang="ko-KR" sz="1400" dirty="0" smtClean="0"/>
                        <a:t>1</a:t>
                      </a:r>
                      <a:r>
                        <a:rPr lang="ko-KR" altLang="en-US" sz="1400" dirty="0" smtClean="0"/>
                        <a:t>항에 해당하는 행위를 한 회원이 있을 경우 회사는 본 약관에서 정한 바에 따라 회원의 회원자격을 적절한 방법으로 제한 및 정지</a:t>
                      </a:r>
                      <a:r>
                        <a:rPr lang="en-US" altLang="ko-KR" sz="1400" dirty="0" smtClean="0"/>
                        <a:t>, </a:t>
                      </a:r>
                      <a:r>
                        <a:rPr lang="ko-KR" altLang="en-US" sz="1400" dirty="0" smtClean="0"/>
                        <a:t>상실시킬 수 있습니다</a:t>
                      </a:r>
                      <a:r>
                        <a:rPr lang="en-US" altLang="ko-KR" sz="1400" dirty="0" smtClean="0"/>
                        <a:t>.</a:t>
                      </a:r>
                    </a:p>
                    <a:p>
                      <a:pPr marL="457200" marR="0" lvl="1" indent="0" algn="l" defTabSz="914400" rtl="0" eaLnBrk="1" fontAlgn="auto" latinLnBrk="1" hangingPunct="1">
                        <a:lnSpc>
                          <a:spcPct val="110000"/>
                        </a:lnSpc>
                        <a:spcBef>
                          <a:spcPct val="0"/>
                        </a:spcBef>
                        <a:spcAft>
                          <a:spcPct val="0"/>
                        </a:spcAft>
                        <a:buClrTx/>
                        <a:buSzTx/>
                        <a:buFontTx/>
                        <a:buNone/>
                        <a:tabLst/>
                        <a:defRPr lang="ko-KR"/>
                      </a:pPr>
                      <a:endParaRPr lang="en-US" altLang="ko-KR" sz="1400" dirty="0" smtClean="0"/>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en-US" altLang="ko-KR" sz="1400" dirty="0" smtClean="0"/>
                        <a:t>3. </a:t>
                      </a:r>
                      <a:r>
                        <a:rPr lang="ko-KR" altLang="en-US" sz="1400" dirty="0" smtClean="0"/>
                        <a:t>회원은 그 귀책사유로 인하여 회사나 다른 회원이 입은 손해를 배상할 책임이 있습니다</a:t>
                      </a:r>
                      <a:r>
                        <a:rPr lang="en-US" altLang="ko-KR" sz="1400" dirty="0" smtClean="0"/>
                        <a:t>.</a:t>
                      </a:r>
                    </a:p>
                    <a:p>
                      <a:pPr marL="457200" marR="0" lvl="1" indent="0" algn="l" defTabSz="914400" rtl="0" eaLnBrk="1" fontAlgn="auto" latinLnBrk="1" hangingPunct="1">
                        <a:lnSpc>
                          <a:spcPct val="110000"/>
                        </a:lnSpc>
                        <a:spcBef>
                          <a:spcPct val="0"/>
                        </a:spcBef>
                        <a:spcAft>
                          <a:spcPct val="0"/>
                        </a:spcAft>
                        <a:buClrTx/>
                        <a:buSzTx/>
                        <a:buFontTx/>
                        <a:buNone/>
                        <a:tabLst/>
                        <a:defRPr lang="ko-KR"/>
                      </a:pPr>
                      <a:endParaRPr lang="ko-KR" altLang="en-US" sz="1400" dirty="0" smtClean="0"/>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3557186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4185761" cy="584775"/>
          </a:xfrm>
          <a:prstGeom prst="rect">
            <a:avLst/>
          </a:prstGeom>
          <a:noFill/>
        </p:spPr>
        <p:txBody>
          <a:bodyPr wrap="none">
            <a:spAutoFit/>
          </a:bodyPr>
          <a:lstStyle/>
          <a:p>
            <a:pPr lvl="0">
              <a:defRPr lang="ko-KR" altLang="en-US"/>
            </a:pPr>
            <a:r>
              <a:rPr lang="ko-KR" altLang="en-US" sz="3200" dirty="0"/>
              <a:t>&lt;공개게시물의 삭제</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3925463085"/>
              </p:ext>
            </p:extLst>
          </p:nvPr>
        </p:nvGraphicFramePr>
        <p:xfrm>
          <a:off x="179390" y="881431"/>
          <a:ext cx="8782589" cy="5600637"/>
        </p:xfrm>
        <a:graphic>
          <a:graphicData uri="http://schemas.openxmlformats.org/drawingml/2006/table">
            <a:tbl>
              <a:tblPr firstRow="1" bandRow="1">
                <a:tableStyleId>{5C22544A-7EE6-4342-B048-85BDC9FD1C3A}</a:tableStyleId>
              </a:tblPr>
              <a:tblGrid>
                <a:gridCol w="1143501"/>
                <a:gridCol w="5678805"/>
                <a:gridCol w="1960283"/>
              </a:tblGrid>
              <a:tr h="341146">
                <a:tc>
                  <a:txBody>
                    <a:bodyPr/>
                    <a:lstStyle/>
                    <a:p>
                      <a:pPr algn="ctr" latinLnBrk="1">
                        <a:defRPr lang="ko-KR" altLang="en-US"/>
                      </a:pPr>
                      <a:r>
                        <a:rPr lang="en-US" altLang="ko-KR" dirty="0"/>
                        <a:t>ID</a:t>
                      </a:r>
                      <a:endParaRPr lang="ko-KR" altLang="en-US" dirty="0"/>
                    </a:p>
                  </a:txBody>
                  <a:tcPr anchor="ctr"/>
                </a:tc>
                <a:tc>
                  <a:txBody>
                    <a:bodyPr/>
                    <a:lstStyle/>
                    <a:p>
                      <a:pPr algn="ctr" latinLnBrk="1">
                        <a:defRPr lang="ko-KR" altLang="en-US"/>
                      </a:pPr>
                      <a:r>
                        <a:rPr lang="ko-KR" altLang="en-US" dirty="0"/>
                        <a:t>규칙</a:t>
                      </a:r>
                    </a:p>
                  </a:txBody>
                  <a:tcPr anchor="ctr"/>
                </a:tc>
                <a:tc>
                  <a:txBody>
                    <a:bodyPr/>
                    <a:lstStyle/>
                    <a:p>
                      <a:pPr algn="ctr" latinLnBrk="1">
                        <a:defRPr lang="ko-KR" altLang="en-US"/>
                      </a:pPr>
                      <a:r>
                        <a:rPr lang="ko-KR" altLang="en-US" dirty="0"/>
                        <a:t>변화 가능성</a:t>
                      </a:r>
                    </a:p>
                  </a:txBody>
                  <a:tcPr anchor="ctr"/>
                </a:tc>
              </a:tr>
              <a:tr h="655080">
                <a:tc>
                  <a:txBody>
                    <a:bodyPr/>
                    <a:lstStyle/>
                    <a:p>
                      <a:pPr algn="ctr" latinLnBrk="1">
                        <a:defRPr lang="ko-KR" altLang="en-US"/>
                      </a:pPr>
                      <a:r>
                        <a:rPr lang="en-US" altLang="ko-KR" sz="1600"/>
                        <a:t>Rule1</a:t>
                      </a:r>
                      <a:endParaRPr lang="ko-KR" altLang="en-US" sz="1600"/>
                    </a:p>
                  </a:txBody>
                  <a:tcPr/>
                </a:tc>
                <a:tc>
                  <a:txBody>
                    <a:bodyPr/>
                    <a:lstStyle/>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en-US" altLang="ko-KR" sz="1400" dirty="0" smtClean="0"/>
                        <a:t>1. </a:t>
                      </a:r>
                      <a:r>
                        <a:rPr lang="ko-KR" altLang="en-US" sz="1400" dirty="0" smtClean="0"/>
                        <a:t>회원의 공개게시물의 내용이 다음 각 호에 해당하는 경우 회사는 회원에게 사전 통지 없이 해당 공개게시물을 삭제할 수 있고</a:t>
                      </a:r>
                      <a:r>
                        <a:rPr lang="en-US" altLang="ko-KR" sz="1400" dirty="0" smtClean="0"/>
                        <a:t>, </a:t>
                      </a:r>
                      <a:r>
                        <a:rPr lang="ko-KR" altLang="en-US" sz="1400" dirty="0" smtClean="0"/>
                        <a:t>해당 회원의 회원 자격을</a:t>
                      </a:r>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   제한</a:t>
                      </a:r>
                      <a:r>
                        <a:rPr lang="en-US" altLang="ko-KR" sz="1400" dirty="0" smtClean="0"/>
                        <a:t>, </a:t>
                      </a:r>
                      <a:r>
                        <a:rPr lang="ko-KR" altLang="en-US" sz="1400" dirty="0" smtClean="0"/>
                        <a:t>정지 또는 상실시킬 수 있습니다</a:t>
                      </a:r>
                      <a:r>
                        <a:rPr lang="en-US" altLang="ko-KR" sz="1400" dirty="0" smtClean="0"/>
                        <a:t>.</a:t>
                      </a:r>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en-US" altLang="ko-KR" sz="1400" dirty="0" smtClean="0"/>
                        <a:t> - </a:t>
                      </a:r>
                      <a:r>
                        <a:rPr lang="ko-KR" altLang="en-US" sz="1400" dirty="0" smtClean="0"/>
                        <a:t>다른 회원 또는 제</a:t>
                      </a:r>
                      <a:r>
                        <a:rPr lang="en-US" altLang="ko-KR" sz="1400" dirty="0" smtClean="0"/>
                        <a:t>3</a:t>
                      </a:r>
                      <a:r>
                        <a:rPr lang="ko-KR" altLang="en-US" sz="1400" dirty="0" smtClean="0"/>
                        <a:t>자를 비방하거나 중상 모략으로 명예를 손상시키는 내용</a:t>
                      </a:r>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 </a:t>
                      </a:r>
                      <a:r>
                        <a:rPr lang="en-US" altLang="ko-KR" sz="1400" dirty="0" smtClean="0"/>
                        <a:t>- </a:t>
                      </a:r>
                      <a:r>
                        <a:rPr lang="ko-KR" altLang="en-US" sz="1400" dirty="0" err="1" smtClean="0"/>
                        <a:t>공서양속에</a:t>
                      </a:r>
                      <a:r>
                        <a:rPr lang="ko-KR" altLang="en-US" sz="1400" dirty="0" smtClean="0"/>
                        <a:t> 위반되는 내용의 정보</a:t>
                      </a:r>
                      <a:r>
                        <a:rPr lang="en-US" altLang="ko-KR" sz="1400" dirty="0" smtClean="0"/>
                        <a:t>, </a:t>
                      </a:r>
                      <a:r>
                        <a:rPr lang="ko-KR" altLang="en-US" sz="1400" dirty="0" smtClean="0"/>
                        <a:t>문장</a:t>
                      </a:r>
                      <a:r>
                        <a:rPr lang="en-US" altLang="ko-KR" sz="1400" dirty="0" smtClean="0"/>
                        <a:t>, </a:t>
                      </a:r>
                      <a:r>
                        <a:rPr lang="ko-KR" altLang="en-US" sz="1400" dirty="0" smtClean="0"/>
                        <a:t>도형 등을 유포하는 내용</a:t>
                      </a:r>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 </a:t>
                      </a:r>
                      <a:r>
                        <a:rPr lang="en-US" altLang="ko-KR" sz="1400" dirty="0" smtClean="0"/>
                        <a:t>- </a:t>
                      </a:r>
                      <a:r>
                        <a:rPr lang="ko-KR" altLang="en-US" sz="1400" dirty="0" smtClean="0"/>
                        <a:t>범죄행위와 관련이 있다고 판단되는 내용</a:t>
                      </a:r>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 </a:t>
                      </a:r>
                      <a:r>
                        <a:rPr lang="en-US" altLang="ko-KR" sz="1400" dirty="0" smtClean="0"/>
                        <a:t>- </a:t>
                      </a:r>
                      <a:r>
                        <a:rPr lang="ko-KR" altLang="en-US" sz="1400" dirty="0" smtClean="0"/>
                        <a:t>다른 회원 또는 제</a:t>
                      </a:r>
                      <a:r>
                        <a:rPr lang="en-US" altLang="ko-KR" sz="1400" dirty="0" smtClean="0"/>
                        <a:t>3</a:t>
                      </a:r>
                      <a:r>
                        <a:rPr lang="ko-KR" altLang="en-US" sz="1400" dirty="0" smtClean="0"/>
                        <a:t>자의 저작권 등 기타 권리를 침해하는 내용</a:t>
                      </a:r>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 </a:t>
                      </a:r>
                      <a:r>
                        <a:rPr lang="en-US" altLang="ko-KR" sz="1400" dirty="0" smtClean="0"/>
                        <a:t>- </a:t>
                      </a:r>
                      <a:r>
                        <a:rPr lang="ko-KR" altLang="en-US" sz="1400" dirty="0" smtClean="0"/>
                        <a:t>기타 관계 법령에 위배된다고 판단되는 내용</a:t>
                      </a:r>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 </a:t>
                      </a:r>
                      <a:r>
                        <a:rPr lang="en-US" altLang="ko-KR" sz="1400" dirty="0" smtClean="0"/>
                        <a:t>- </a:t>
                      </a:r>
                      <a:r>
                        <a:rPr lang="ko-KR" altLang="en-US" sz="1400" dirty="0" smtClean="0"/>
                        <a:t>종교적</a:t>
                      </a:r>
                      <a:r>
                        <a:rPr lang="en-US" altLang="ko-KR" sz="1400" dirty="0" smtClean="0"/>
                        <a:t>, </a:t>
                      </a:r>
                      <a:r>
                        <a:rPr lang="ko-KR" altLang="en-US" sz="1400" dirty="0" smtClean="0"/>
                        <a:t>정치적 분쟁을 야기하는 내용으로서</a:t>
                      </a:r>
                      <a:r>
                        <a:rPr lang="en-US" altLang="ko-KR" sz="1400" dirty="0" smtClean="0"/>
                        <a:t>, </a:t>
                      </a:r>
                      <a:r>
                        <a:rPr lang="ko-KR" altLang="en-US" sz="1400" dirty="0" smtClean="0"/>
                        <a:t>이러한 분쟁으로 인하여 회사의 업무가 방해되거나 방해되리라고 판단되는 경우</a:t>
                      </a:r>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 </a:t>
                      </a:r>
                      <a:r>
                        <a:rPr lang="en-US" altLang="ko-KR" sz="1400" dirty="0" smtClean="0"/>
                        <a:t>2. </a:t>
                      </a:r>
                      <a:r>
                        <a:rPr lang="ko-KR" altLang="en-US" sz="1400" dirty="0" smtClean="0"/>
                        <a:t>회원의 공개게시물로 인한 법률상 이익 침해를 근거로</a:t>
                      </a:r>
                      <a:r>
                        <a:rPr lang="en-US" altLang="ko-KR" sz="1400" dirty="0" smtClean="0"/>
                        <a:t>, </a:t>
                      </a:r>
                      <a:r>
                        <a:rPr lang="ko-KR" altLang="en-US" sz="1400" dirty="0" smtClean="0"/>
                        <a:t>다른 회원 또는 제</a:t>
                      </a:r>
                      <a:r>
                        <a:rPr lang="en-US" altLang="ko-KR" sz="1400" dirty="0" smtClean="0"/>
                        <a:t>3</a:t>
                      </a:r>
                      <a:r>
                        <a:rPr lang="ko-KR" altLang="en-US" sz="1400" dirty="0" smtClean="0"/>
                        <a:t>자가 회원 또는 회사를 대상으로 하여 민형사상의 법적 조치</a:t>
                      </a:r>
                      <a:r>
                        <a:rPr lang="en-US" altLang="ko-KR" sz="1400" dirty="0" smtClean="0"/>
                        <a:t>(</a:t>
                      </a:r>
                      <a:r>
                        <a:rPr lang="ko-KR" altLang="en-US" sz="1400" dirty="0" smtClean="0"/>
                        <a:t>예</a:t>
                      </a:r>
                      <a:r>
                        <a:rPr lang="en-US" altLang="ko-KR" sz="1400" dirty="0" smtClean="0"/>
                        <a:t>: </a:t>
                      </a:r>
                      <a:r>
                        <a:rPr lang="ko-KR" altLang="en-US" sz="1400" dirty="0" smtClean="0"/>
                        <a:t>고소</a:t>
                      </a:r>
                      <a:r>
                        <a:rPr lang="en-US" altLang="ko-KR" sz="1400" dirty="0" smtClean="0"/>
                        <a:t>, </a:t>
                      </a:r>
                      <a:r>
                        <a:rPr lang="ko-KR" altLang="en-US" sz="1400" dirty="0" smtClean="0"/>
                        <a:t>가처분 신청</a:t>
                      </a:r>
                      <a:r>
                        <a:rPr lang="en-US" altLang="ko-KR" sz="1400" dirty="0" smtClean="0"/>
                        <a:t>, </a:t>
                      </a:r>
                      <a:r>
                        <a:rPr lang="ko-KR" altLang="en-US" sz="1400" dirty="0" smtClean="0"/>
                        <a:t>손해배상청구소송</a:t>
                      </a:r>
                      <a:r>
                        <a:rPr lang="en-US" altLang="ko-KR" sz="1400" dirty="0" smtClean="0"/>
                        <a:t>)</a:t>
                      </a:r>
                      <a:r>
                        <a:rPr lang="ko-KR" altLang="en-US" sz="1400" dirty="0" smtClean="0"/>
                        <a:t>를 취하는 동시에 법적 조치와 관련된 게시물의 삭제를 요청해오는 경우</a:t>
                      </a:r>
                      <a:r>
                        <a:rPr lang="en-US" altLang="ko-KR" sz="1400" dirty="0" smtClean="0"/>
                        <a:t>, </a:t>
                      </a:r>
                      <a:r>
                        <a:rPr lang="ko-KR" altLang="en-US" sz="1400" dirty="0" smtClean="0"/>
                        <a:t>회사는 동 법적 조치의 결과</a:t>
                      </a:r>
                      <a:r>
                        <a:rPr lang="en-US" altLang="ko-KR" sz="1400" dirty="0" smtClean="0"/>
                        <a:t>(</a:t>
                      </a:r>
                      <a:r>
                        <a:rPr lang="ko-KR" altLang="en-US" sz="1400" dirty="0" smtClean="0"/>
                        <a:t>예</a:t>
                      </a:r>
                      <a:r>
                        <a:rPr lang="en-US" altLang="ko-KR" sz="1400" dirty="0" smtClean="0"/>
                        <a:t>: </a:t>
                      </a:r>
                      <a:r>
                        <a:rPr lang="ko-KR" altLang="en-US" sz="1400" dirty="0" smtClean="0"/>
                        <a:t>검찰의 기소</a:t>
                      </a:r>
                      <a:r>
                        <a:rPr lang="en-US" altLang="ko-KR" sz="1400" dirty="0" smtClean="0"/>
                        <a:t>, </a:t>
                      </a:r>
                      <a:r>
                        <a:rPr lang="ko-KR" altLang="en-US" sz="1400" dirty="0" smtClean="0"/>
                        <a:t>법원의 가처분결정</a:t>
                      </a:r>
                      <a:r>
                        <a:rPr lang="en-US" altLang="ko-KR" sz="1400" dirty="0" smtClean="0"/>
                        <a:t>, </a:t>
                      </a:r>
                      <a:r>
                        <a:rPr lang="ko-KR" altLang="en-US" sz="1400" dirty="0" smtClean="0"/>
                        <a:t>손해배상판결</a:t>
                      </a:r>
                      <a:r>
                        <a:rPr lang="en-US" altLang="ko-KR" sz="1400" dirty="0" smtClean="0"/>
                        <a:t>)</a:t>
                      </a:r>
                      <a:r>
                        <a:rPr lang="ko-KR" altLang="en-US" sz="1400" dirty="0" smtClean="0"/>
                        <a:t>가 있을 때까지 관련 게시물에 대한 접근을 잠정적으로 제한할 수 있습니다</a:t>
                      </a:r>
                      <a:r>
                        <a:rPr lang="en-US" altLang="ko-KR" sz="1400" dirty="0" smtClean="0"/>
                        <a:t>.</a:t>
                      </a:r>
                      <a:endParaRPr lang="ko-KR" altLang="en-US" sz="1400" dirty="0" smtClean="0"/>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2078110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4185761" cy="584775"/>
          </a:xfrm>
          <a:prstGeom prst="rect">
            <a:avLst/>
          </a:prstGeom>
          <a:noFill/>
        </p:spPr>
        <p:txBody>
          <a:bodyPr wrap="none">
            <a:spAutoFit/>
          </a:bodyPr>
          <a:lstStyle/>
          <a:p>
            <a:pPr lvl="0">
              <a:defRPr lang="ko-KR" altLang="en-US"/>
            </a:pPr>
            <a:r>
              <a:rPr lang="ko-KR" altLang="en-US" sz="3200" dirty="0"/>
              <a:t>&lt;공개게시물의 삭제</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3644675444"/>
              </p:ext>
            </p:extLst>
          </p:nvPr>
        </p:nvGraphicFramePr>
        <p:xfrm>
          <a:off x="179390" y="881431"/>
          <a:ext cx="8782589" cy="4896549"/>
        </p:xfrm>
        <a:graphic>
          <a:graphicData uri="http://schemas.openxmlformats.org/drawingml/2006/table">
            <a:tbl>
              <a:tblPr firstRow="1" bandRow="1">
                <a:tableStyleId>{5C22544A-7EE6-4342-B048-85BDC9FD1C3A}</a:tableStyleId>
              </a:tblPr>
              <a:tblGrid>
                <a:gridCol w="1143501"/>
                <a:gridCol w="5678805"/>
                <a:gridCol w="1960283"/>
              </a:tblGrid>
              <a:tr h="341146">
                <a:tc>
                  <a:txBody>
                    <a:bodyPr/>
                    <a:lstStyle/>
                    <a:p>
                      <a:pPr algn="ctr" latinLnBrk="1">
                        <a:defRPr lang="ko-KR" altLang="en-US"/>
                      </a:pPr>
                      <a:r>
                        <a:rPr lang="en-US" altLang="ko-KR" dirty="0"/>
                        <a:t>ID</a:t>
                      </a:r>
                      <a:endParaRPr lang="ko-KR" altLang="en-US" dirty="0"/>
                    </a:p>
                  </a:txBody>
                  <a:tcPr anchor="ctr"/>
                </a:tc>
                <a:tc>
                  <a:txBody>
                    <a:bodyPr/>
                    <a:lstStyle/>
                    <a:p>
                      <a:pPr algn="ctr" latinLnBrk="1">
                        <a:defRPr lang="ko-KR" altLang="en-US"/>
                      </a:pPr>
                      <a:r>
                        <a:rPr lang="ko-KR" altLang="en-US" dirty="0"/>
                        <a:t>규칙</a:t>
                      </a:r>
                    </a:p>
                  </a:txBody>
                  <a:tcPr anchor="ctr"/>
                </a:tc>
                <a:tc>
                  <a:txBody>
                    <a:bodyPr/>
                    <a:lstStyle/>
                    <a:p>
                      <a:pPr algn="ctr" latinLnBrk="1">
                        <a:defRPr lang="ko-KR" altLang="en-US"/>
                      </a:pPr>
                      <a:r>
                        <a:rPr lang="ko-KR" altLang="en-US" dirty="0"/>
                        <a:t>변화 가능성</a:t>
                      </a:r>
                    </a:p>
                  </a:txBody>
                  <a:tcPr anchor="ctr"/>
                </a:tc>
              </a:tr>
              <a:tr h="655080">
                <a:tc>
                  <a:txBody>
                    <a:bodyPr/>
                    <a:lstStyle/>
                    <a:p>
                      <a:pPr algn="ctr" latinLnBrk="1">
                        <a:defRPr lang="ko-KR" altLang="en-US"/>
                      </a:pPr>
                      <a:r>
                        <a:rPr lang="en-US" altLang="ko-KR" sz="1600"/>
                        <a:t>Rule1</a:t>
                      </a:r>
                      <a:endParaRPr lang="ko-KR" altLang="en-US" sz="1600"/>
                    </a:p>
                  </a:txBody>
                  <a:tcPr/>
                </a:tc>
                <a:tc>
                  <a:txBody>
                    <a:bodyPr/>
                    <a:lstStyle/>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en-US" altLang="ko-KR" sz="1400" dirty="0" smtClean="0"/>
                        <a:t>3. </a:t>
                      </a:r>
                      <a:r>
                        <a:rPr lang="ko-KR" altLang="en-US" sz="1400" dirty="0" smtClean="0"/>
                        <a:t>정보통신망 이용촉진 및 정보보호 등에 관한 법률</a:t>
                      </a:r>
                      <a:r>
                        <a:rPr lang="en-US" altLang="ko-KR" sz="1400" dirty="0" smtClean="0"/>
                        <a:t>(</a:t>
                      </a:r>
                      <a:r>
                        <a:rPr lang="ko-KR" altLang="en-US" sz="1400" dirty="0" smtClean="0"/>
                        <a:t>이하 “</a:t>
                      </a:r>
                      <a:r>
                        <a:rPr lang="ko-KR" altLang="en-US" sz="1400" dirty="0" err="1" smtClean="0"/>
                        <a:t>정보통신망법</a:t>
                      </a:r>
                      <a:r>
                        <a:rPr lang="ko-KR" altLang="en-US" sz="1400" dirty="0" smtClean="0"/>
                        <a:t>”이라 합니다</a:t>
                      </a:r>
                      <a:r>
                        <a:rPr lang="en-US" altLang="ko-KR" sz="1400" dirty="0" smtClean="0"/>
                        <a:t>)</a:t>
                      </a:r>
                      <a:r>
                        <a:rPr lang="ko-KR" altLang="en-US" sz="1400" dirty="0" smtClean="0"/>
                        <a:t>의 규정에 의해 공개된 게시물 등이 본인의 사생활을 침해하거나 명예를 훼손하는 등 권리를 침해 받은 회원 또는 제</a:t>
                      </a:r>
                      <a:r>
                        <a:rPr lang="en-US" altLang="ko-KR" sz="1400" dirty="0" smtClean="0"/>
                        <a:t>3</a:t>
                      </a:r>
                      <a:r>
                        <a:rPr lang="ko-KR" altLang="en-US" sz="1400" dirty="0" smtClean="0"/>
                        <a:t>자</a:t>
                      </a:r>
                      <a:r>
                        <a:rPr lang="en-US" altLang="ko-KR" sz="1400" dirty="0" smtClean="0"/>
                        <a:t>(</a:t>
                      </a:r>
                      <a:r>
                        <a:rPr lang="ko-KR" altLang="en-US" sz="1400" dirty="0" smtClean="0"/>
                        <a:t>이하 “</a:t>
                      </a:r>
                      <a:r>
                        <a:rPr lang="ko-KR" altLang="en-US" sz="1400" dirty="0" err="1" smtClean="0"/>
                        <a:t>요청자</a:t>
                      </a:r>
                      <a:r>
                        <a:rPr lang="ko-KR" altLang="en-US" sz="1400" dirty="0" smtClean="0"/>
                        <a:t>”이라 합니다</a:t>
                      </a:r>
                      <a:r>
                        <a:rPr lang="en-US" altLang="ko-KR" sz="1400" dirty="0" smtClean="0"/>
                        <a:t>)</a:t>
                      </a:r>
                      <a:r>
                        <a:rPr lang="ko-KR" altLang="en-US" sz="1400" dirty="0" smtClean="0"/>
                        <a:t>는 그 침해사실을 소명하여 회사에 해당 게시물 등의 삭제를 요청할 수 있습니다</a:t>
                      </a:r>
                      <a:r>
                        <a:rPr lang="en-US" altLang="ko-KR" sz="1400" dirty="0" smtClean="0"/>
                        <a:t>. </a:t>
                      </a:r>
                      <a:r>
                        <a:rPr lang="ko-KR" altLang="en-US" sz="1400" dirty="0" smtClean="0"/>
                        <a:t>회사는 해당 게시물 등의 권리 침해 여부를 판단할 수 없거나 당사자 간의 다툼이 예상되는 경우 해당 게시물 등에 대한 접근을 임시적으로 차단하는 조치</a:t>
                      </a:r>
                      <a:r>
                        <a:rPr lang="en-US" altLang="ko-KR" sz="1400" dirty="0" smtClean="0"/>
                        <a:t>(</a:t>
                      </a:r>
                      <a:r>
                        <a:rPr lang="ko-KR" altLang="en-US" sz="1400" dirty="0" smtClean="0"/>
                        <a:t>이하“임시조치”라 합니다</a:t>
                      </a:r>
                      <a:r>
                        <a:rPr lang="en-US" altLang="ko-KR" sz="1400" dirty="0" smtClean="0"/>
                        <a:t>)</a:t>
                      </a:r>
                      <a:r>
                        <a:rPr lang="ko-KR" altLang="en-US" sz="1400" dirty="0" smtClean="0"/>
                        <a:t>를 최대 </a:t>
                      </a:r>
                      <a:r>
                        <a:rPr lang="en-US" altLang="ko-KR" sz="1400" dirty="0" smtClean="0"/>
                        <a:t>30</a:t>
                      </a:r>
                      <a:r>
                        <a:rPr lang="ko-KR" altLang="en-US" sz="1400" dirty="0" smtClean="0"/>
                        <a:t>일 취합니다</a:t>
                      </a:r>
                      <a:r>
                        <a:rPr lang="en-US" altLang="ko-KR" sz="1400" dirty="0" smtClean="0"/>
                        <a:t>.</a:t>
                      </a:r>
                    </a:p>
                    <a:p>
                      <a:pPr marL="457200" marR="0" lvl="1" indent="0" algn="l" defTabSz="914400" rtl="0" eaLnBrk="1" fontAlgn="auto" latinLnBrk="1" hangingPunct="1">
                        <a:lnSpc>
                          <a:spcPct val="110000"/>
                        </a:lnSpc>
                        <a:spcBef>
                          <a:spcPct val="0"/>
                        </a:spcBef>
                        <a:spcAft>
                          <a:spcPct val="0"/>
                        </a:spcAft>
                        <a:buClrTx/>
                        <a:buSzTx/>
                        <a:buFontTx/>
                        <a:buNone/>
                        <a:tabLst/>
                        <a:defRPr lang="ko-KR"/>
                      </a:pPr>
                      <a:endParaRPr lang="en-US" altLang="ko-KR" sz="1400" dirty="0" smtClean="0"/>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en-US" altLang="ko-KR" sz="1400" dirty="0" smtClean="0"/>
                        <a:t>4. </a:t>
                      </a:r>
                      <a:r>
                        <a:rPr lang="ko-KR" altLang="en-US" sz="1400" dirty="0" smtClean="0"/>
                        <a:t>제</a:t>
                      </a:r>
                      <a:r>
                        <a:rPr lang="en-US" altLang="ko-KR" sz="1400" dirty="0" smtClean="0"/>
                        <a:t>3</a:t>
                      </a:r>
                      <a:r>
                        <a:rPr lang="ko-KR" altLang="en-US" sz="1400" dirty="0" smtClean="0"/>
                        <a:t>항에 의해 본인의 게시물 등이 </a:t>
                      </a:r>
                      <a:r>
                        <a:rPr lang="ko-KR" altLang="en-US" sz="1400" dirty="0" err="1" smtClean="0"/>
                        <a:t>임시조치된</a:t>
                      </a:r>
                      <a:r>
                        <a:rPr lang="ko-KR" altLang="en-US" sz="1400" dirty="0" smtClean="0"/>
                        <a:t> 회원</a:t>
                      </a:r>
                      <a:r>
                        <a:rPr lang="en-US" altLang="ko-KR" sz="1400" dirty="0" smtClean="0"/>
                        <a:t>(</a:t>
                      </a:r>
                      <a:r>
                        <a:rPr lang="ko-KR" altLang="en-US" sz="1400" dirty="0" smtClean="0"/>
                        <a:t>이하 “게시자”라 합니다</a:t>
                      </a:r>
                      <a:r>
                        <a:rPr lang="en-US" altLang="ko-KR" sz="1400" dirty="0" smtClean="0"/>
                        <a:t>)</a:t>
                      </a:r>
                      <a:r>
                        <a:rPr lang="ko-KR" altLang="en-US" sz="1400" dirty="0" smtClean="0"/>
                        <a:t>은 임시조치기간 중 회사에 해당 게시물 등을 복원해 줄 것을 요청</a:t>
                      </a:r>
                      <a:r>
                        <a:rPr lang="en-US" altLang="ko-KR" sz="1400" dirty="0" smtClean="0"/>
                        <a:t>(</a:t>
                      </a:r>
                      <a:r>
                        <a:rPr lang="ko-KR" altLang="en-US" sz="1400" dirty="0" smtClean="0"/>
                        <a:t>이하 “재 게시 요청”이라 합니다</a:t>
                      </a:r>
                      <a:r>
                        <a:rPr lang="en-US" altLang="ko-KR" sz="1400" dirty="0" smtClean="0"/>
                        <a:t>)</a:t>
                      </a:r>
                      <a:r>
                        <a:rPr lang="ko-KR" altLang="en-US" sz="1400" dirty="0" smtClean="0"/>
                        <a:t>할 수 있으며</a:t>
                      </a:r>
                      <a:r>
                        <a:rPr lang="en-US" altLang="ko-KR" sz="1400" dirty="0" smtClean="0"/>
                        <a:t>, </a:t>
                      </a:r>
                      <a:r>
                        <a:rPr lang="ko-KR" altLang="en-US" sz="1400" dirty="0" smtClean="0"/>
                        <a:t>게시자의 재 게시 요청이 있는 경우 임시조치는 해제되고</a:t>
                      </a:r>
                      <a:r>
                        <a:rPr lang="en-US" altLang="ko-KR" sz="1400" dirty="0" smtClean="0"/>
                        <a:t>, </a:t>
                      </a:r>
                      <a:r>
                        <a:rPr lang="ko-KR" altLang="en-US" sz="1400" dirty="0" smtClean="0"/>
                        <a:t>해당 사실은 </a:t>
                      </a:r>
                      <a:r>
                        <a:rPr lang="ko-KR" altLang="en-US" sz="1400" dirty="0" err="1" smtClean="0"/>
                        <a:t>게시자와</a:t>
                      </a:r>
                      <a:r>
                        <a:rPr lang="ko-KR" altLang="en-US" sz="1400" dirty="0" smtClean="0"/>
                        <a:t> </a:t>
                      </a:r>
                      <a:r>
                        <a:rPr lang="ko-KR" altLang="en-US" sz="1400" dirty="0" err="1" smtClean="0"/>
                        <a:t>요청자에게</a:t>
                      </a:r>
                      <a:r>
                        <a:rPr lang="ko-KR" altLang="en-US" sz="1400" dirty="0" smtClean="0"/>
                        <a:t> 전달됩니다</a:t>
                      </a:r>
                      <a:r>
                        <a:rPr lang="en-US" altLang="ko-KR" sz="1400" dirty="0" smtClean="0"/>
                        <a:t>. </a:t>
                      </a:r>
                      <a:r>
                        <a:rPr lang="ko-KR" altLang="en-US" sz="1400" dirty="0" smtClean="0"/>
                        <a:t>이후 요청자가 방송통신심의위원회</a:t>
                      </a:r>
                      <a:r>
                        <a:rPr lang="en-US" altLang="ko-KR" sz="1400" dirty="0" smtClean="0"/>
                        <a:t>, </a:t>
                      </a:r>
                      <a:r>
                        <a:rPr lang="ko-KR" altLang="en-US" sz="1400" dirty="0" smtClean="0"/>
                        <a:t>법원 등 법률 기관에 의뢰하여 권리침해를 </a:t>
                      </a:r>
                      <a:r>
                        <a:rPr lang="ko-KR" altLang="en-US" sz="1400" dirty="0" err="1" smtClean="0"/>
                        <a:t>입증받은</a:t>
                      </a:r>
                      <a:r>
                        <a:rPr lang="ko-KR" altLang="en-US" sz="1400" dirty="0" smtClean="0"/>
                        <a:t> 후 이를 회사에 전달할 경우 해당 게시물 등은 삭제됩니다</a:t>
                      </a:r>
                      <a:r>
                        <a:rPr lang="en-US" altLang="ko-KR" sz="1400" dirty="0" smtClean="0"/>
                        <a:t>. </a:t>
                      </a:r>
                      <a:r>
                        <a:rPr lang="ko-KR" altLang="en-US" sz="1400" dirty="0" smtClean="0"/>
                        <a:t>재 게시 요청이 없는 경우 해당 게시물 등은 임시조치 기간 만료 후 영구 삭제됩니다</a:t>
                      </a:r>
                      <a:r>
                        <a:rPr lang="en-US" altLang="ko-KR" sz="1400" dirty="0" smtClean="0"/>
                        <a:t>.</a:t>
                      </a: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317519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2400016" cy="584775"/>
          </a:xfrm>
          <a:prstGeom prst="rect">
            <a:avLst/>
          </a:prstGeom>
          <a:noFill/>
        </p:spPr>
        <p:txBody>
          <a:bodyPr wrap="none">
            <a:spAutoFit/>
          </a:bodyPr>
          <a:lstStyle/>
          <a:p>
            <a:pPr lvl="0">
              <a:defRPr lang="ko-KR" altLang="en-US"/>
            </a:pPr>
            <a:r>
              <a:rPr lang="ko-KR" altLang="en-US" sz="3200" dirty="0" smtClean="0"/>
              <a:t>&lt;가입약관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34958193"/>
              </p:ext>
            </p:extLst>
          </p:nvPr>
        </p:nvGraphicFramePr>
        <p:xfrm>
          <a:off x="179390" y="881431"/>
          <a:ext cx="8782589" cy="3723069"/>
        </p:xfrm>
        <a:graphic>
          <a:graphicData uri="http://schemas.openxmlformats.org/drawingml/2006/table">
            <a:tbl>
              <a:tblPr firstRow="1" bandRow="1">
                <a:tableStyleId>{5C22544A-7EE6-4342-B048-85BDC9FD1C3A}</a:tableStyleId>
              </a:tblPr>
              <a:tblGrid>
                <a:gridCol w="1143501"/>
                <a:gridCol w="5678805"/>
                <a:gridCol w="1960283"/>
              </a:tblGrid>
              <a:tr h="341146">
                <a:tc>
                  <a:txBody>
                    <a:bodyPr/>
                    <a:lstStyle/>
                    <a:p>
                      <a:pPr algn="ctr" latinLnBrk="1">
                        <a:defRPr lang="ko-KR" altLang="en-US"/>
                      </a:pPr>
                      <a:r>
                        <a:rPr lang="en-US" altLang="ko-KR" dirty="0"/>
                        <a:t>ID</a:t>
                      </a:r>
                      <a:endParaRPr lang="ko-KR" altLang="en-US" dirty="0"/>
                    </a:p>
                  </a:txBody>
                  <a:tcPr anchor="ctr"/>
                </a:tc>
                <a:tc>
                  <a:txBody>
                    <a:bodyPr/>
                    <a:lstStyle/>
                    <a:p>
                      <a:pPr algn="ctr" latinLnBrk="1">
                        <a:defRPr lang="ko-KR" altLang="en-US"/>
                      </a:pPr>
                      <a:r>
                        <a:rPr lang="ko-KR" altLang="en-US" dirty="0"/>
                        <a:t>규칙</a:t>
                      </a:r>
                    </a:p>
                  </a:txBody>
                  <a:tcPr anchor="ctr"/>
                </a:tc>
                <a:tc>
                  <a:txBody>
                    <a:bodyPr/>
                    <a:lstStyle/>
                    <a:p>
                      <a:pPr algn="ctr" latinLnBrk="1">
                        <a:defRPr lang="ko-KR" altLang="en-US"/>
                      </a:pPr>
                      <a:r>
                        <a:rPr lang="ko-KR" altLang="en-US" dirty="0"/>
                        <a:t>변화 가능성</a:t>
                      </a:r>
                    </a:p>
                  </a:txBody>
                  <a:tcPr anchor="ctr"/>
                </a:tc>
              </a:tr>
              <a:tr h="655080">
                <a:tc>
                  <a:txBody>
                    <a:bodyPr/>
                    <a:lstStyle/>
                    <a:p>
                      <a:pPr algn="ctr" latinLnBrk="1">
                        <a:defRPr lang="ko-KR" altLang="en-US"/>
                      </a:pPr>
                      <a:r>
                        <a:rPr lang="en-US" altLang="ko-KR" sz="1600" dirty="0"/>
                        <a:t>Rule1</a:t>
                      </a:r>
                      <a:endParaRPr lang="ko-KR" altLang="en-US" sz="1600" dirty="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dirty="0" smtClean="0"/>
                        <a:t> 이 약관은 </a:t>
                      </a:r>
                      <a:r>
                        <a:rPr lang="ko-KR" altLang="en-US" sz="1400" dirty="0" err="1" smtClean="0"/>
                        <a:t>풋볼리즘</a:t>
                      </a:r>
                      <a:r>
                        <a:rPr lang="en-US" altLang="ko-KR" sz="1400" dirty="0" smtClean="0"/>
                        <a:t>(</a:t>
                      </a:r>
                      <a:r>
                        <a:rPr lang="ko-KR" altLang="en-US" sz="1400" dirty="0" smtClean="0"/>
                        <a:t>이하 </a:t>
                      </a:r>
                      <a:r>
                        <a:rPr lang="en-US" altLang="ko-KR" sz="1400" dirty="0" smtClean="0"/>
                        <a:t>'</a:t>
                      </a:r>
                      <a:r>
                        <a:rPr lang="ko-KR" altLang="en-US" sz="1400" dirty="0" smtClean="0"/>
                        <a:t>사이트</a:t>
                      </a:r>
                      <a:r>
                        <a:rPr lang="en-US" altLang="ko-KR" sz="1400" dirty="0" smtClean="0"/>
                        <a:t>‘ </a:t>
                      </a:r>
                      <a:r>
                        <a:rPr lang="ko-KR" altLang="en-US" sz="1400" dirty="0" smtClean="0"/>
                        <a:t>혹은 </a:t>
                      </a:r>
                      <a:r>
                        <a:rPr lang="en-US" altLang="ko-KR" sz="1400" dirty="0" smtClean="0"/>
                        <a:t>‘</a:t>
                      </a:r>
                      <a:r>
                        <a:rPr lang="ko-KR" altLang="en-US" sz="1400" dirty="0" smtClean="0"/>
                        <a:t>회사</a:t>
                      </a:r>
                      <a:r>
                        <a:rPr lang="en-US" altLang="ko-KR" sz="1400" dirty="0" smtClean="0"/>
                        <a:t>’)</a:t>
                      </a:r>
                      <a:r>
                        <a:rPr lang="ko-KR" altLang="en-US" sz="1400" dirty="0" smtClean="0"/>
                        <a:t>과 이용자 상호간에 서비스 이용에 관한 제반 사항을 규정하는 것을 목적으로 합니다</a:t>
                      </a:r>
                      <a:r>
                        <a:rPr lang="en-US" altLang="ko-KR" sz="1400" dirty="0" smtClean="0"/>
                        <a:t>.</a:t>
                      </a:r>
                    </a:p>
                    <a:p>
                      <a:pPr marL="0" indent="0" algn="l" defTabSz="914400" eaLnBrk="1" latinLnBrk="1" hangingPunct="1">
                        <a:lnSpc>
                          <a:spcPct val="110000"/>
                        </a:lnSpc>
                        <a:spcBef>
                          <a:spcPct val="0"/>
                        </a:spcBef>
                        <a:spcAft>
                          <a:spcPct val="0"/>
                        </a:spcAft>
                        <a:buNone/>
                        <a:defRPr lang="ko-KR"/>
                      </a:pPr>
                      <a:endParaRPr lang="en-US" altLang="ko-KR" sz="1400" dirty="0" smtClean="0"/>
                    </a:p>
                    <a:p>
                      <a:pPr marL="0" indent="0" algn="l" defTabSz="914400" eaLnBrk="1" latinLnBrk="1" hangingPunct="1">
                        <a:lnSpc>
                          <a:spcPct val="110000"/>
                        </a:lnSpc>
                        <a:spcBef>
                          <a:spcPct val="0"/>
                        </a:spcBef>
                        <a:spcAft>
                          <a:spcPct val="0"/>
                        </a:spcAft>
                        <a:buNone/>
                        <a:defRPr lang="ko-KR"/>
                      </a:pPr>
                      <a:r>
                        <a:rPr lang="ko-KR" altLang="en-US" sz="1400" dirty="0" smtClean="0"/>
                        <a:t>이 약관은 사이트의 합리적 사유가 발생할 경우 변경될 수 있습니다</a:t>
                      </a:r>
                      <a:r>
                        <a:rPr lang="en-US" altLang="ko-KR" sz="1400" dirty="0" smtClean="0"/>
                        <a:t>. </a:t>
                      </a:r>
                      <a:r>
                        <a:rPr lang="ko-KR" altLang="en-US" sz="1400" dirty="0" smtClean="0"/>
                        <a:t>변경된 약관은 </a:t>
                      </a:r>
                      <a:r>
                        <a:rPr lang="en-US" altLang="ko-KR" sz="1400" dirty="0" smtClean="0"/>
                        <a:t>7</a:t>
                      </a:r>
                      <a:r>
                        <a:rPr lang="ko-KR" altLang="en-US" sz="1400" dirty="0" smtClean="0"/>
                        <a:t>일전에 공시를 하고 공시 후 </a:t>
                      </a:r>
                      <a:r>
                        <a:rPr lang="en-US" altLang="ko-KR" sz="1400" dirty="0" smtClean="0"/>
                        <a:t>7</a:t>
                      </a:r>
                      <a:r>
                        <a:rPr lang="ko-KR" altLang="en-US" sz="1400" dirty="0" smtClean="0"/>
                        <a:t>일이 경과한 날부터 효력을 발생합니다</a:t>
                      </a:r>
                      <a:r>
                        <a:rPr lang="en-US" altLang="ko-KR" sz="1400" dirty="0" smtClean="0"/>
                        <a:t>.</a:t>
                      </a:r>
                    </a:p>
                    <a:p>
                      <a:pPr marL="0" indent="0" algn="l" defTabSz="914400" eaLnBrk="1" latinLnBrk="1" hangingPunct="1">
                        <a:lnSpc>
                          <a:spcPct val="110000"/>
                        </a:lnSpc>
                        <a:spcBef>
                          <a:spcPct val="0"/>
                        </a:spcBef>
                        <a:spcAft>
                          <a:spcPct val="0"/>
                        </a:spcAft>
                        <a:buNone/>
                        <a:defRPr lang="ko-KR"/>
                      </a:pPr>
                      <a:endParaRPr lang="en-US" altLang="ko-KR" sz="1400" dirty="0" smtClean="0"/>
                    </a:p>
                    <a:p>
                      <a:pPr marL="0" indent="0" algn="l" defTabSz="914400" eaLnBrk="1" latinLnBrk="1" hangingPunct="1">
                        <a:lnSpc>
                          <a:spcPct val="110000"/>
                        </a:lnSpc>
                        <a:spcBef>
                          <a:spcPct val="0"/>
                        </a:spcBef>
                        <a:spcAft>
                          <a:spcPct val="0"/>
                        </a:spcAft>
                        <a:buNone/>
                        <a:defRPr lang="ko-KR"/>
                      </a:pPr>
                      <a:r>
                        <a:rPr lang="ko-KR" altLang="en-US" sz="1400" dirty="0" smtClean="0"/>
                        <a:t>회원이 되고자 하는 이용자가 회사가 정한 소정의 절차를 거쳐서 </a:t>
                      </a:r>
                      <a:r>
                        <a:rPr lang="en-US" altLang="ko-KR" sz="1400" dirty="0" smtClean="0"/>
                        <a:t>"</a:t>
                      </a:r>
                      <a:r>
                        <a:rPr lang="ko-KR" altLang="en-US" sz="1400" dirty="0" smtClean="0"/>
                        <a:t>동의</a:t>
                      </a:r>
                      <a:r>
                        <a:rPr lang="en-US" altLang="ko-KR" sz="1400" dirty="0" smtClean="0"/>
                        <a:t>" </a:t>
                      </a:r>
                      <a:r>
                        <a:rPr lang="ko-KR" altLang="en-US" sz="1400" dirty="0" smtClean="0"/>
                        <a:t>버튼을 누르면 본 약관에 동의하는 것으로 간주합니다</a:t>
                      </a:r>
                      <a:r>
                        <a:rPr lang="en-US" altLang="ko-KR" sz="1400" dirty="0" smtClean="0"/>
                        <a:t>. </a:t>
                      </a:r>
                      <a:r>
                        <a:rPr lang="ko-KR" altLang="en-US" sz="1400" dirty="0" smtClean="0"/>
                        <a:t>본 약관에 정하는 이외의 회사와 회원의 권리</a:t>
                      </a:r>
                      <a:r>
                        <a:rPr lang="en-US" altLang="ko-KR" sz="1400" dirty="0" smtClean="0"/>
                        <a:t>, </a:t>
                      </a:r>
                      <a:r>
                        <a:rPr lang="ko-KR" altLang="en-US" sz="1400" dirty="0" smtClean="0"/>
                        <a:t>의무 및 책임사항에 관해서는 전기통신사업법 기타 대한민국의 관련 법령과 상관습에 의합니다</a:t>
                      </a:r>
                      <a:r>
                        <a:rPr lang="en-US" altLang="ko-KR" sz="1400" dirty="0" smtClean="0"/>
                        <a:t>.</a:t>
                      </a:r>
                    </a:p>
                    <a:p>
                      <a:pPr marL="0" indent="0" algn="l" defTabSz="914400" eaLnBrk="1" latinLnBrk="1" hangingPunct="1">
                        <a:lnSpc>
                          <a:spcPct val="110000"/>
                        </a:lnSpc>
                        <a:spcBef>
                          <a:spcPct val="0"/>
                        </a:spcBef>
                        <a:spcAft>
                          <a:spcPct val="0"/>
                        </a:spcAft>
                        <a:buNone/>
                        <a:defRPr lang="ko-KR"/>
                      </a:pPr>
                      <a:endParaRPr lang="en-US" altLang="ko-KR" sz="1400" dirty="0" smtClean="0"/>
                    </a:p>
                    <a:p>
                      <a:pPr marL="0" indent="0" algn="l" defTabSz="914400" eaLnBrk="1" latinLnBrk="1" hangingPunct="1">
                        <a:lnSpc>
                          <a:spcPct val="110000"/>
                        </a:lnSpc>
                        <a:spcBef>
                          <a:spcPct val="0"/>
                        </a:spcBef>
                        <a:spcAft>
                          <a:spcPct val="0"/>
                        </a:spcAft>
                        <a:buNone/>
                        <a:defRPr lang="ko-KR"/>
                      </a:pPr>
                      <a:r>
                        <a:rPr lang="ko-KR" altLang="en-US" sz="1400" dirty="0" smtClean="0"/>
                        <a:t>이 약관에 명시되지 않은 사항 중 관계법령에 규정된 사항에 대해서는 그 규정을 따릅니다</a:t>
                      </a:r>
                      <a:r>
                        <a:rPr lang="en-US" altLang="ko-KR" sz="1400" dirty="0" smtClean="0"/>
                        <a:t>.</a:t>
                      </a:r>
                      <a:endParaRPr lang="ko-KR" altLang="en-US" sz="1400" dirty="0" smtClean="0"/>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3399577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6670416" cy="584775"/>
          </a:xfrm>
          <a:prstGeom prst="rect">
            <a:avLst/>
          </a:prstGeom>
          <a:noFill/>
        </p:spPr>
        <p:txBody>
          <a:bodyPr wrap="none">
            <a:spAutoFit/>
          </a:bodyPr>
          <a:lstStyle/>
          <a:p>
            <a:pPr lvl="0">
              <a:defRPr lang="ko-KR" altLang="en-US"/>
            </a:pPr>
            <a:r>
              <a:rPr lang="ko-KR" altLang="en-US" sz="3200" dirty="0"/>
              <a:t>&lt;저작권의 귀속 및 게시물의 </a:t>
            </a:r>
            <a:r>
              <a:rPr lang="ko-KR" altLang="en-US" sz="3200" dirty="0" smtClean="0"/>
              <a:t>이용</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740330119"/>
              </p:ext>
            </p:extLst>
          </p:nvPr>
        </p:nvGraphicFramePr>
        <p:xfrm>
          <a:off x="179390" y="881431"/>
          <a:ext cx="8782589" cy="5835333"/>
        </p:xfrm>
        <a:graphic>
          <a:graphicData uri="http://schemas.openxmlformats.org/drawingml/2006/table">
            <a:tbl>
              <a:tblPr firstRow="1" bandRow="1">
                <a:tableStyleId>{5C22544A-7EE6-4342-B048-85BDC9FD1C3A}</a:tableStyleId>
              </a:tblPr>
              <a:tblGrid>
                <a:gridCol w="1143501"/>
                <a:gridCol w="5678805"/>
                <a:gridCol w="1960283"/>
              </a:tblGrid>
              <a:tr h="341146">
                <a:tc>
                  <a:txBody>
                    <a:bodyPr/>
                    <a:lstStyle/>
                    <a:p>
                      <a:pPr algn="ctr" latinLnBrk="1">
                        <a:defRPr lang="ko-KR" altLang="en-US"/>
                      </a:pPr>
                      <a:r>
                        <a:rPr lang="en-US" altLang="ko-KR" dirty="0"/>
                        <a:t>ID</a:t>
                      </a:r>
                      <a:endParaRPr lang="ko-KR" altLang="en-US" dirty="0"/>
                    </a:p>
                  </a:txBody>
                  <a:tcPr anchor="ctr"/>
                </a:tc>
                <a:tc>
                  <a:txBody>
                    <a:bodyPr/>
                    <a:lstStyle/>
                    <a:p>
                      <a:pPr algn="ctr" latinLnBrk="1">
                        <a:defRPr lang="ko-KR" altLang="en-US"/>
                      </a:pPr>
                      <a:r>
                        <a:rPr lang="ko-KR" altLang="en-US" dirty="0"/>
                        <a:t>규칙</a:t>
                      </a:r>
                    </a:p>
                  </a:txBody>
                  <a:tcPr anchor="ctr"/>
                </a:tc>
                <a:tc>
                  <a:txBody>
                    <a:bodyPr/>
                    <a:lstStyle/>
                    <a:p>
                      <a:pPr algn="ctr" latinLnBrk="1">
                        <a:defRPr lang="ko-KR" altLang="en-US"/>
                      </a:pPr>
                      <a:r>
                        <a:rPr lang="ko-KR" altLang="en-US" dirty="0"/>
                        <a:t>변화 가능성</a:t>
                      </a:r>
                    </a:p>
                  </a:txBody>
                  <a:tcPr anchor="ctr"/>
                </a:tc>
              </a:tr>
              <a:tr h="655080">
                <a:tc>
                  <a:txBody>
                    <a:bodyPr/>
                    <a:lstStyle/>
                    <a:p>
                      <a:pPr algn="ctr" latinLnBrk="1">
                        <a:defRPr lang="ko-KR" altLang="en-US"/>
                      </a:pPr>
                      <a:r>
                        <a:rPr lang="en-US" altLang="ko-KR" sz="1600"/>
                        <a:t>Rule1</a:t>
                      </a:r>
                      <a:endParaRPr lang="ko-KR" altLang="en-US" sz="1600"/>
                    </a:p>
                  </a:txBody>
                  <a:tcPr/>
                </a:tc>
                <a:tc>
                  <a:txBody>
                    <a:bodyPr/>
                    <a:lstStyle/>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en-US" altLang="ko-KR" sz="1400" dirty="0" smtClean="0"/>
                        <a:t>1. </a:t>
                      </a:r>
                      <a:r>
                        <a:rPr lang="ko-KR" altLang="en-US" sz="1400" dirty="0" smtClean="0"/>
                        <a:t>회사가 작성한 저작물에 대한 저작권</a:t>
                      </a:r>
                      <a:r>
                        <a:rPr lang="en-US" altLang="ko-KR" sz="1400" dirty="0" smtClean="0"/>
                        <a:t>, </a:t>
                      </a:r>
                      <a:r>
                        <a:rPr lang="ko-KR" altLang="en-US" sz="1400" dirty="0" smtClean="0"/>
                        <a:t>기타 지적재산권은 회사에 귀속합니다</a:t>
                      </a:r>
                      <a:r>
                        <a:rPr lang="en-US" altLang="ko-KR" sz="1400" dirty="0" smtClean="0"/>
                        <a:t>.</a:t>
                      </a:r>
                    </a:p>
                    <a:p>
                      <a:pPr marL="457200" marR="0" lvl="1" indent="0" algn="l" defTabSz="914400" rtl="0" eaLnBrk="1" fontAlgn="auto" latinLnBrk="1" hangingPunct="1">
                        <a:lnSpc>
                          <a:spcPct val="110000"/>
                        </a:lnSpc>
                        <a:spcBef>
                          <a:spcPct val="0"/>
                        </a:spcBef>
                        <a:spcAft>
                          <a:spcPct val="0"/>
                        </a:spcAft>
                        <a:buClrTx/>
                        <a:buSzTx/>
                        <a:buFontTx/>
                        <a:buNone/>
                        <a:tabLst/>
                        <a:defRPr lang="ko-KR"/>
                      </a:pPr>
                      <a:endParaRPr lang="en-US" altLang="ko-KR" sz="1400" dirty="0" smtClean="0"/>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en-US" altLang="ko-KR" sz="1400" dirty="0" smtClean="0"/>
                        <a:t>2. </a:t>
                      </a:r>
                      <a:r>
                        <a:rPr lang="ko-KR" altLang="en-US" sz="1400" dirty="0" smtClean="0"/>
                        <a:t>회원은 서비스를 이용함으로써 얻은 정보를 회사의 사전승낙 없이 복제</a:t>
                      </a:r>
                      <a:r>
                        <a:rPr lang="en-US" altLang="ko-KR" sz="1400" dirty="0" smtClean="0"/>
                        <a:t>, </a:t>
                      </a:r>
                      <a:r>
                        <a:rPr lang="ko-KR" altLang="en-US" sz="1400" dirty="0" smtClean="0"/>
                        <a:t>전송</a:t>
                      </a:r>
                      <a:r>
                        <a:rPr lang="en-US" altLang="ko-KR" sz="1400" dirty="0" smtClean="0"/>
                        <a:t>, </a:t>
                      </a:r>
                      <a:r>
                        <a:rPr lang="ko-KR" altLang="en-US" sz="1400" dirty="0" smtClean="0"/>
                        <a:t>출판</a:t>
                      </a:r>
                      <a:r>
                        <a:rPr lang="en-US" altLang="ko-KR" sz="1400" dirty="0" smtClean="0"/>
                        <a:t>, </a:t>
                      </a:r>
                      <a:r>
                        <a:rPr lang="ko-KR" altLang="en-US" sz="1400" dirty="0" smtClean="0"/>
                        <a:t>배포</a:t>
                      </a:r>
                      <a:r>
                        <a:rPr lang="en-US" altLang="ko-KR" sz="1400" dirty="0" smtClean="0"/>
                        <a:t>, </a:t>
                      </a:r>
                      <a:r>
                        <a:rPr lang="ko-KR" altLang="en-US" sz="1400" dirty="0" smtClean="0"/>
                        <a:t>방송</a:t>
                      </a:r>
                      <a:r>
                        <a:rPr lang="en-US" altLang="ko-KR" sz="1400" dirty="0" smtClean="0"/>
                        <a:t>, </a:t>
                      </a:r>
                      <a:r>
                        <a:rPr lang="ko-KR" altLang="en-US" sz="1400" dirty="0" smtClean="0"/>
                        <a:t>기타 방법에 의하여 영리목적으로 이용하거나 제</a:t>
                      </a:r>
                      <a:r>
                        <a:rPr lang="en-US" altLang="ko-KR" sz="1400" dirty="0" smtClean="0"/>
                        <a:t>3</a:t>
                      </a:r>
                      <a:r>
                        <a:rPr lang="ko-KR" altLang="en-US" sz="1400" dirty="0" smtClean="0"/>
                        <a:t>자에게 이용하게 하여서는 안됩니다</a:t>
                      </a:r>
                      <a:r>
                        <a:rPr lang="en-US" altLang="ko-KR" sz="1400" dirty="0" smtClean="0"/>
                        <a:t>.</a:t>
                      </a:r>
                    </a:p>
                    <a:p>
                      <a:pPr marL="457200" marR="0" lvl="1" indent="0" algn="l" defTabSz="914400" rtl="0" eaLnBrk="1" fontAlgn="auto" latinLnBrk="1" hangingPunct="1">
                        <a:lnSpc>
                          <a:spcPct val="110000"/>
                        </a:lnSpc>
                        <a:spcBef>
                          <a:spcPct val="0"/>
                        </a:spcBef>
                        <a:spcAft>
                          <a:spcPct val="0"/>
                        </a:spcAft>
                        <a:buClrTx/>
                        <a:buSzTx/>
                        <a:buFontTx/>
                        <a:buNone/>
                        <a:tabLst/>
                        <a:defRPr lang="ko-KR"/>
                      </a:pPr>
                      <a:endParaRPr lang="en-US" altLang="ko-KR" sz="1400" dirty="0" smtClean="0"/>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en-US" altLang="ko-KR" sz="1400" dirty="0" smtClean="0"/>
                        <a:t>3. </a:t>
                      </a:r>
                      <a:r>
                        <a:rPr lang="ko-KR" altLang="en-US" sz="1400" dirty="0" smtClean="0"/>
                        <a:t>회원이 서비스 내에 게시한 게시물의 저작권은 게시한 회원에게 귀속됩니다</a:t>
                      </a:r>
                      <a:r>
                        <a:rPr lang="en-US" altLang="ko-KR" sz="1400" dirty="0" smtClean="0"/>
                        <a:t>. </a:t>
                      </a:r>
                      <a:r>
                        <a:rPr lang="ko-KR" altLang="en-US" sz="1400" dirty="0" smtClean="0"/>
                        <a:t>단</a:t>
                      </a:r>
                      <a:r>
                        <a:rPr lang="en-US" altLang="ko-KR" sz="1400" dirty="0" smtClean="0"/>
                        <a:t>, </a:t>
                      </a:r>
                      <a:r>
                        <a:rPr lang="ko-KR" altLang="en-US" sz="1400" dirty="0" smtClean="0"/>
                        <a:t>회사는 서비스의 운영</a:t>
                      </a:r>
                      <a:r>
                        <a:rPr lang="en-US" altLang="ko-KR" sz="1400" dirty="0" smtClean="0"/>
                        <a:t>, </a:t>
                      </a:r>
                      <a:r>
                        <a:rPr lang="ko-KR" altLang="en-US" sz="1400" dirty="0" smtClean="0"/>
                        <a:t>전시</a:t>
                      </a:r>
                      <a:r>
                        <a:rPr lang="en-US" altLang="ko-KR" sz="1400" dirty="0" smtClean="0"/>
                        <a:t>, </a:t>
                      </a:r>
                      <a:r>
                        <a:rPr lang="ko-KR" altLang="en-US" sz="1400" dirty="0" smtClean="0"/>
                        <a:t>전송</a:t>
                      </a:r>
                      <a:r>
                        <a:rPr lang="en-US" altLang="ko-KR" sz="1400" dirty="0" smtClean="0"/>
                        <a:t>, </a:t>
                      </a:r>
                      <a:r>
                        <a:rPr lang="ko-KR" altLang="en-US" sz="1400" dirty="0" smtClean="0"/>
                        <a:t>배포</a:t>
                      </a:r>
                      <a:r>
                        <a:rPr lang="en-US" altLang="ko-KR" sz="1400" dirty="0" smtClean="0"/>
                        <a:t>, </a:t>
                      </a:r>
                      <a:r>
                        <a:rPr lang="ko-KR" altLang="en-US" sz="1400" dirty="0" smtClean="0"/>
                        <a:t>홍보의 목적으로 회원의 별도의 허락 없이 무상으로 저작권법에 규정하는 공정한 관행에 합치되게 합리적인 범위 내에서 다음과 같이 회원이 등록한 게시물을 사용할 수 있습니다</a:t>
                      </a:r>
                      <a:r>
                        <a:rPr lang="en-US" altLang="ko-KR" sz="1400" dirty="0" smtClean="0"/>
                        <a:t>.</a:t>
                      </a:r>
                    </a:p>
                    <a:p>
                      <a:pPr marL="457200" marR="0" lvl="1" indent="0" algn="l" defTabSz="914400" rtl="0" eaLnBrk="1" fontAlgn="auto" latinLnBrk="1" hangingPunct="1">
                        <a:lnSpc>
                          <a:spcPct val="110000"/>
                        </a:lnSpc>
                        <a:spcBef>
                          <a:spcPct val="0"/>
                        </a:spcBef>
                        <a:spcAft>
                          <a:spcPct val="0"/>
                        </a:spcAft>
                        <a:buClrTx/>
                        <a:buSzTx/>
                        <a:buFontTx/>
                        <a:buNone/>
                        <a:tabLst/>
                        <a:defRPr lang="ko-KR"/>
                      </a:pPr>
                      <a:endParaRPr lang="en-US" altLang="ko-KR" sz="1400" dirty="0" smtClean="0"/>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en-US" altLang="ko-KR" sz="1400" dirty="0" smtClean="0"/>
                        <a:t> - </a:t>
                      </a:r>
                      <a:r>
                        <a:rPr lang="ko-KR" altLang="en-US" sz="1400" dirty="0" smtClean="0"/>
                        <a:t>서비스 내에서 회원 게시물의 복제</a:t>
                      </a:r>
                      <a:r>
                        <a:rPr lang="en-US" altLang="ko-KR" sz="1400" dirty="0" smtClean="0"/>
                        <a:t>, </a:t>
                      </a:r>
                      <a:r>
                        <a:rPr lang="ko-KR" altLang="en-US" sz="1400" dirty="0" smtClean="0"/>
                        <a:t>수정</a:t>
                      </a:r>
                      <a:r>
                        <a:rPr lang="en-US" altLang="ko-KR" sz="1400" dirty="0" smtClean="0"/>
                        <a:t>, </a:t>
                      </a:r>
                      <a:r>
                        <a:rPr lang="ko-KR" altLang="en-US" sz="1400" dirty="0" smtClean="0"/>
                        <a:t>개조</a:t>
                      </a:r>
                      <a:r>
                        <a:rPr lang="en-US" altLang="ko-KR" sz="1400" dirty="0" smtClean="0"/>
                        <a:t>, </a:t>
                      </a:r>
                      <a:r>
                        <a:rPr lang="ko-KR" altLang="en-US" sz="1400" dirty="0" smtClean="0"/>
                        <a:t>전시</a:t>
                      </a:r>
                      <a:r>
                        <a:rPr lang="en-US" altLang="ko-KR" sz="1400" dirty="0" smtClean="0"/>
                        <a:t>, </a:t>
                      </a:r>
                      <a:r>
                        <a:rPr lang="ko-KR" altLang="en-US" sz="1400" dirty="0" smtClean="0"/>
                        <a:t>전송</a:t>
                      </a:r>
                      <a:r>
                        <a:rPr lang="en-US" altLang="ko-KR" sz="1400" dirty="0" smtClean="0"/>
                        <a:t>, </a:t>
                      </a:r>
                      <a:r>
                        <a:rPr lang="ko-KR" altLang="en-US" sz="1400" dirty="0" smtClean="0"/>
                        <a:t>배포 및 저작물성을 해치지 않는 범위 내에서의 편집 저작물 작성</a:t>
                      </a:r>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 </a:t>
                      </a:r>
                      <a:r>
                        <a:rPr lang="en-US" altLang="ko-KR" sz="1400" dirty="0" smtClean="0"/>
                        <a:t>- </a:t>
                      </a:r>
                      <a:r>
                        <a:rPr lang="ko-KR" altLang="en-US" sz="1400" dirty="0" smtClean="0"/>
                        <a:t>미디어</a:t>
                      </a:r>
                      <a:r>
                        <a:rPr lang="en-US" altLang="ko-KR" sz="1400" dirty="0" smtClean="0"/>
                        <a:t>, </a:t>
                      </a:r>
                      <a:r>
                        <a:rPr lang="ko-KR" altLang="en-US" sz="1400" dirty="0" smtClean="0"/>
                        <a:t>통신사 등 서비스 제휴 파트너에게 회원의 게시물 내용을 제공</a:t>
                      </a:r>
                      <a:r>
                        <a:rPr lang="en-US" altLang="ko-KR" sz="1400" dirty="0" smtClean="0"/>
                        <a:t>, </a:t>
                      </a:r>
                      <a:r>
                        <a:rPr lang="ko-KR" altLang="en-US" sz="1400" dirty="0" smtClean="0"/>
                        <a:t>전시 혹은 홍보하게 하는 것</a:t>
                      </a:r>
                      <a:r>
                        <a:rPr lang="en-US" altLang="ko-KR" sz="1400" dirty="0" smtClean="0"/>
                        <a:t>. </a:t>
                      </a:r>
                      <a:r>
                        <a:rPr lang="ko-KR" altLang="en-US" sz="1400" dirty="0" smtClean="0"/>
                        <a:t>단</a:t>
                      </a:r>
                      <a:r>
                        <a:rPr lang="en-US" altLang="ko-KR" sz="1400" dirty="0" smtClean="0"/>
                        <a:t>, </a:t>
                      </a:r>
                      <a:r>
                        <a:rPr lang="ko-KR" altLang="en-US" sz="1400" dirty="0" smtClean="0"/>
                        <a:t>이 경우 회사는 별도의 동의 없이 회원의 이용자</a:t>
                      </a:r>
                      <a:r>
                        <a:rPr lang="en-US" altLang="ko-KR" sz="1400" dirty="0" smtClean="0"/>
                        <a:t>ID </a:t>
                      </a:r>
                      <a:r>
                        <a:rPr lang="ko-KR" altLang="en-US" sz="1400" dirty="0" smtClean="0"/>
                        <a:t>외에 회원의 개인정보를 제공하지 않습니다</a:t>
                      </a:r>
                      <a:r>
                        <a:rPr lang="en-US" altLang="ko-KR" sz="1400" dirty="0" smtClean="0"/>
                        <a:t>.</a:t>
                      </a:r>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en-US" altLang="ko-KR" sz="1400" dirty="0" smtClean="0"/>
                        <a:t> - </a:t>
                      </a:r>
                      <a:r>
                        <a:rPr lang="ko-KR" altLang="en-US" sz="1400" dirty="0" smtClean="0"/>
                        <a:t>회사는 전항 이외의 방법으로 회원의 게시물을 이용하고자 하는 경우</a:t>
                      </a:r>
                      <a:r>
                        <a:rPr lang="en-US" altLang="ko-KR" sz="1400" dirty="0" smtClean="0"/>
                        <a:t>, </a:t>
                      </a:r>
                      <a:r>
                        <a:rPr lang="ko-KR" altLang="en-US" sz="1400" dirty="0" smtClean="0"/>
                        <a:t>전화</a:t>
                      </a:r>
                      <a:r>
                        <a:rPr lang="en-US" altLang="ko-KR" sz="1400" dirty="0" smtClean="0"/>
                        <a:t>, </a:t>
                      </a:r>
                      <a:r>
                        <a:rPr lang="ko-KR" altLang="en-US" sz="1400" dirty="0" smtClean="0"/>
                        <a:t>팩스</a:t>
                      </a:r>
                      <a:r>
                        <a:rPr lang="en-US" altLang="ko-KR" sz="1400" dirty="0" smtClean="0"/>
                        <a:t>, </a:t>
                      </a:r>
                      <a:r>
                        <a:rPr lang="ko-KR" altLang="en-US" sz="1400" dirty="0" smtClean="0"/>
                        <a:t>전자우편 등의 방법을 통해 사전에 회원의 동의를 얻어야 합니다</a:t>
                      </a:r>
                      <a:r>
                        <a:rPr lang="en-US" altLang="ko-KR" sz="1400" dirty="0" smtClean="0"/>
                        <a:t>.</a:t>
                      </a: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2751827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2954655" cy="584775"/>
          </a:xfrm>
          <a:prstGeom prst="rect">
            <a:avLst/>
          </a:prstGeom>
          <a:noFill/>
        </p:spPr>
        <p:txBody>
          <a:bodyPr wrap="none">
            <a:spAutoFit/>
          </a:bodyPr>
          <a:lstStyle/>
          <a:p>
            <a:pPr lvl="0">
              <a:defRPr lang="ko-KR" altLang="en-US"/>
            </a:pPr>
            <a:r>
              <a:rPr lang="ko-KR" altLang="en-US" sz="3200" dirty="0"/>
              <a:t>&lt;약관의 개정</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003750011"/>
              </p:ext>
            </p:extLst>
          </p:nvPr>
        </p:nvGraphicFramePr>
        <p:xfrm>
          <a:off x="179390" y="881431"/>
          <a:ext cx="8782589" cy="3723069"/>
        </p:xfrm>
        <a:graphic>
          <a:graphicData uri="http://schemas.openxmlformats.org/drawingml/2006/table">
            <a:tbl>
              <a:tblPr firstRow="1" bandRow="1">
                <a:tableStyleId>{5C22544A-7EE6-4342-B048-85BDC9FD1C3A}</a:tableStyleId>
              </a:tblPr>
              <a:tblGrid>
                <a:gridCol w="1143501"/>
                <a:gridCol w="5678805"/>
                <a:gridCol w="1960283"/>
              </a:tblGrid>
              <a:tr h="341146">
                <a:tc>
                  <a:txBody>
                    <a:bodyPr/>
                    <a:lstStyle/>
                    <a:p>
                      <a:pPr algn="ctr" latinLnBrk="1">
                        <a:defRPr lang="ko-KR" altLang="en-US"/>
                      </a:pPr>
                      <a:r>
                        <a:rPr lang="en-US" altLang="ko-KR" dirty="0"/>
                        <a:t>ID</a:t>
                      </a:r>
                      <a:endParaRPr lang="ko-KR" altLang="en-US" dirty="0"/>
                    </a:p>
                  </a:txBody>
                  <a:tcPr anchor="ctr"/>
                </a:tc>
                <a:tc>
                  <a:txBody>
                    <a:bodyPr/>
                    <a:lstStyle/>
                    <a:p>
                      <a:pPr algn="ctr" latinLnBrk="1">
                        <a:defRPr lang="ko-KR" altLang="en-US"/>
                      </a:pPr>
                      <a:r>
                        <a:rPr lang="ko-KR" altLang="en-US" dirty="0"/>
                        <a:t>규칙</a:t>
                      </a:r>
                    </a:p>
                  </a:txBody>
                  <a:tcPr anchor="ctr"/>
                </a:tc>
                <a:tc>
                  <a:txBody>
                    <a:bodyPr/>
                    <a:lstStyle/>
                    <a:p>
                      <a:pPr algn="ctr" latinLnBrk="1">
                        <a:defRPr lang="ko-KR" altLang="en-US"/>
                      </a:pPr>
                      <a:r>
                        <a:rPr lang="ko-KR" altLang="en-US" dirty="0"/>
                        <a:t>변화 가능성</a:t>
                      </a:r>
                    </a:p>
                  </a:txBody>
                  <a:tcPr anchor="ctr"/>
                </a:tc>
              </a:tr>
              <a:tr h="655080">
                <a:tc>
                  <a:txBody>
                    <a:bodyPr/>
                    <a:lstStyle/>
                    <a:p>
                      <a:pPr algn="ctr" latinLnBrk="1">
                        <a:defRPr lang="ko-KR" altLang="en-US"/>
                      </a:pPr>
                      <a:r>
                        <a:rPr lang="en-US" altLang="ko-KR" sz="1600"/>
                        <a:t>Rule1</a:t>
                      </a:r>
                      <a:endParaRPr lang="ko-KR" altLang="en-US" sz="1600"/>
                    </a:p>
                  </a:txBody>
                  <a:tcPr/>
                </a:tc>
                <a:tc>
                  <a:txBody>
                    <a:bodyPr/>
                    <a:lstStyle/>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en-US" altLang="ko-KR" sz="1400" dirty="0" smtClean="0"/>
                        <a:t>1. </a:t>
                      </a:r>
                      <a:r>
                        <a:rPr lang="ko-KR" altLang="en-US" sz="1400" dirty="0" smtClean="0"/>
                        <a:t>회사는 </a:t>
                      </a:r>
                      <a:r>
                        <a:rPr lang="en-US" altLang="ko-KR" sz="1400" dirty="0" smtClean="0"/>
                        <a:t>『</a:t>
                      </a:r>
                      <a:r>
                        <a:rPr lang="ko-KR" altLang="en-US" sz="1400" dirty="0" smtClean="0"/>
                        <a:t>약관의 규제 등에 관한 법률</a:t>
                      </a:r>
                      <a:r>
                        <a:rPr lang="en-US" altLang="ko-KR" sz="1400" dirty="0" smtClean="0"/>
                        <a:t>』, 『</a:t>
                      </a:r>
                      <a:r>
                        <a:rPr lang="ko-KR" altLang="en-US" sz="1400" dirty="0" smtClean="0"/>
                        <a:t>전자거래기본법</a:t>
                      </a:r>
                      <a:r>
                        <a:rPr lang="en-US" altLang="ko-KR" sz="1400" dirty="0" smtClean="0"/>
                        <a:t>』, 『</a:t>
                      </a:r>
                      <a:r>
                        <a:rPr lang="ko-KR" altLang="en-US" sz="1400" dirty="0" err="1" smtClean="0"/>
                        <a:t>전자서명법</a:t>
                      </a:r>
                      <a:r>
                        <a:rPr lang="en-US" altLang="ko-KR" sz="1400" dirty="0" smtClean="0"/>
                        <a:t>』, 『</a:t>
                      </a:r>
                      <a:r>
                        <a:rPr lang="ko-KR" altLang="en-US" sz="1400" dirty="0" smtClean="0"/>
                        <a:t>정보통신망이용촉진 및 정보보호 등에 관한 법률</a:t>
                      </a:r>
                      <a:r>
                        <a:rPr lang="en-US" altLang="ko-KR" sz="1400" dirty="0" smtClean="0"/>
                        <a:t>』 </a:t>
                      </a:r>
                      <a:r>
                        <a:rPr lang="ko-KR" altLang="en-US" sz="1400" dirty="0" smtClean="0"/>
                        <a:t>등 관련법을 위배하지 않는  범위에서 본 약관을 개정할 수 있습니다</a:t>
                      </a:r>
                      <a:r>
                        <a:rPr lang="en-US" altLang="ko-KR" sz="1400" dirty="0" smtClean="0"/>
                        <a:t>.</a:t>
                      </a:r>
                    </a:p>
                    <a:p>
                      <a:pPr marL="457200" marR="0" lvl="1" indent="0" algn="l" defTabSz="914400" rtl="0" eaLnBrk="1" fontAlgn="auto" latinLnBrk="1" hangingPunct="1">
                        <a:lnSpc>
                          <a:spcPct val="110000"/>
                        </a:lnSpc>
                        <a:spcBef>
                          <a:spcPct val="0"/>
                        </a:spcBef>
                        <a:spcAft>
                          <a:spcPct val="0"/>
                        </a:spcAft>
                        <a:buClrTx/>
                        <a:buSzTx/>
                        <a:buFontTx/>
                        <a:buNone/>
                        <a:tabLst/>
                        <a:defRPr lang="ko-KR"/>
                      </a:pPr>
                      <a:endParaRPr lang="en-US" altLang="ko-KR" sz="1400" dirty="0" smtClean="0"/>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en-US" altLang="ko-KR" sz="1400" dirty="0" smtClean="0"/>
                        <a:t>2. </a:t>
                      </a:r>
                      <a:r>
                        <a:rPr lang="ko-KR" altLang="en-US" sz="1400" dirty="0" smtClean="0"/>
                        <a:t>다만</a:t>
                      </a:r>
                      <a:r>
                        <a:rPr lang="en-US" altLang="ko-KR" sz="1400" dirty="0" smtClean="0"/>
                        <a:t>, </a:t>
                      </a:r>
                      <a:r>
                        <a:rPr lang="ko-KR" altLang="en-US" sz="1400" dirty="0" smtClean="0"/>
                        <a:t>개정 내용이 회원에게 불리할 경우에는 적용일자 </a:t>
                      </a:r>
                      <a:r>
                        <a:rPr lang="en-US" altLang="ko-KR" sz="1400" dirty="0" smtClean="0"/>
                        <a:t>30</a:t>
                      </a:r>
                      <a:r>
                        <a:rPr lang="ko-KR" altLang="en-US" sz="1400" dirty="0" smtClean="0"/>
                        <a:t>일 이전부터 적용일자 전일까지 공지합니다</a:t>
                      </a:r>
                      <a:r>
                        <a:rPr lang="en-US" altLang="ko-KR" sz="1400" dirty="0" smtClean="0"/>
                        <a:t>.</a:t>
                      </a:r>
                    </a:p>
                    <a:p>
                      <a:pPr marL="457200" marR="0" lvl="1" indent="0" algn="l" defTabSz="914400" rtl="0" eaLnBrk="1" fontAlgn="auto" latinLnBrk="1" hangingPunct="1">
                        <a:lnSpc>
                          <a:spcPct val="110000"/>
                        </a:lnSpc>
                        <a:spcBef>
                          <a:spcPct val="0"/>
                        </a:spcBef>
                        <a:spcAft>
                          <a:spcPct val="0"/>
                        </a:spcAft>
                        <a:buClrTx/>
                        <a:buSzTx/>
                        <a:buFontTx/>
                        <a:buNone/>
                        <a:tabLst/>
                        <a:defRPr lang="ko-KR"/>
                      </a:pPr>
                      <a:endParaRPr lang="en-US" altLang="ko-KR" sz="1400" dirty="0" smtClean="0"/>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en-US" altLang="ko-KR" sz="1400" dirty="0" smtClean="0"/>
                        <a:t>3. </a:t>
                      </a:r>
                      <a:r>
                        <a:rPr lang="ko-KR" altLang="en-US" sz="1400" dirty="0" smtClean="0"/>
                        <a:t>회원은 변경된 약관에 대해 거부할 권리가 있습니다</a:t>
                      </a:r>
                      <a:r>
                        <a:rPr lang="en-US" altLang="ko-KR" sz="1400" dirty="0" smtClean="0"/>
                        <a:t>. </a:t>
                      </a:r>
                      <a:r>
                        <a:rPr lang="ko-KR" altLang="en-US" sz="1400" dirty="0" smtClean="0"/>
                        <a:t>회원은 변경된 약관이 공지된 후 </a:t>
                      </a:r>
                      <a:r>
                        <a:rPr lang="en-US" altLang="ko-KR" sz="1400" dirty="0" smtClean="0"/>
                        <a:t>15</a:t>
                      </a:r>
                      <a:r>
                        <a:rPr lang="ko-KR" altLang="en-US" sz="1400" dirty="0" smtClean="0"/>
                        <a:t>일 이내에 거부의사를 표명할 수 있습니다</a:t>
                      </a:r>
                      <a:r>
                        <a:rPr lang="en-US" altLang="ko-KR" sz="1400" dirty="0" smtClean="0"/>
                        <a:t>. </a:t>
                      </a:r>
                      <a:r>
                        <a:rPr lang="ko-KR" altLang="en-US" sz="1400" dirty="0" smtClean="0"/>
                        <a:t>회원이 거부하는 경우 회사는 당해 회원과의 계약을 해지할 수 있습니다</a:t>
                      </a:r>
                      <a:r>
                        <a:rPr lang="en-US" altLang="ko-KR" sz="1400" dirty="0" smtClean="0"/>
                        <a:t>. </a:t>
                      </a:r>
                      <a:r>
                        <a:rPr lang="ko-KR" altLang="en-US" sz="1400" dirty="0" smtClean="0"/>
                        <a:t>만약 회원이 변경된 약관이 공지된 후 </a:t>
                      </a:r>
                      <a:r>
                        <a:rPr lang="en-US" altLang="ko-KR" sz="1400" dirty="0" smtClean="0"/>
                        <a:t>15</a:t>
                      </a:r>
                      <a:r>
                        <a:rPr lang="ko-KR" altLang="en-US" sz="1400" dirty="0" smtClean="0"/>
                        <a:t>일 이내에 거부의사를 표시하지 않는 경우에는 동의하는 것으로 간주합니다</a:t>
                      </a:r>
                      <a:r>
                        <a:rPr lang="en-US" altLang="ko-KR" sz="1400" dirty="0" smtClean="0"/>
                        <a:t>.</a:t>
                      </a: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56766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2400016" cy="584775"/>
          </a:xfrm>
          <a:prstGeom prst="rect">
            <a:avLst/>
          </a:prstGeom>
          <a:noFill/>
        </p:spPr>
        <p:txBody>
          <a:bodyPr wrap="none">
            <a:spAutoFit/>
          </a:bodyPr>
          <a:lstStyle/>
          <a:p>
            <a:pPr lvl="0">
              <a:defRPr lang="ko-KR" altLang="en-US"/>
            </a:pPr>
            <a:r>
              <a:rPr lang="ko-KR" altLang="en-US" sz="3200" dirty="0"/>
              <a:t>&lt;재판관할</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1393133105"/>
              </p:ext>
            </p:extLst>
          </p:nvPr>
        </p:nvGraphicFramePr>
        <p:xfrm>
          <a:off x="179390" y="881431"/>
          <a:ext cx="8782589" cy="1610805"/>
        </p:xfrm>
        <a:graphic>
          <a:graphicData uri="http://schemas.openxmlformats.org/drawingml/2006/table">
            <a:tbl>
              <a:tblPr firstRow="1" bandRow="1">
                <a:tableStyleId>{5C22544A-7EE6-4342-B048-85BDC9FD1C3A}</a:tableStyleId>
              </a:tblPr>
              <a:tblGrid>
                <a:gridCol w="1143501"/>
                <a:gridCol w="5678805"/>
                <a:gridCol w="1960283"/>
              </a:tblGrid>
              <a:tr h="341146">
                <a:tc>
                  <a:txBody>
                    <a:bodyPr/>
                    <a:lstStyle/>
                    <a:p>
                      <a:pPr algn="ctr" latinLnBrk="1">
                        <a:defRPr lang="ko-KR" altLang="en-US"/>
                      </a:pPr>
                      <a:r>
                        <a:rPr lang="en-US" altLang="ko-KR" dirty="0"/>
                        <a:t>ID</a:t>
                      </a:r>
                      <a:endParaRPr lang="ko-KR" altLang="en-US" dirty="0"/>
                    </a:p>
                  </a:txBody>
                  <a:tcPr anchor="ctr"/>
                </a:tc>
                <a:tc>
                  <a:txBody>
                    <a:bodyPr/>
                    <a:lstStyle/>
                    <a:p>
                      <a:pPr algn="ctr" latinLnBrk="1">
                        <a:defRPr lang="ko-KR" altLang="en-US"/>
                      </a:pPr>
                      <a:r>
                        <a:rPr lang="ko-KR" altLang="en-US" dirty="0"/>
                        <a:t>규칙</a:t>
                      </a:r>
                    </a:p>
                  </a:txBody>
                  <a:tcPr anchor="ctr"/>
                </a:tc>
                <a:tc>
                  <a:txBody>
                    <a:bodyPr/>
                    <a:lstStyle/>
                    <a:p>
                      <a:pPr algn="ctr" latinLnBrk="1">
                        <a:defRPr lang="ko-KR" altLang="en-US"/>
                      </a:pPr>
                      <a:r>
                        <a:rPr lang="ko-KR" altLang="en-US" dirty="0"/>
                        <a:t>변화 가능성</a:t>
                      </a:r>
                    </a:p>
                  </a:txBody>
                  <a:tcPr anchor="ctr"/>
                </a:tc>
              </a:tr>
              <a:tr h="655080">
                <a:tc>
                  <a:txBody>
                    <a:bodyPr/>
                    <a:lstStyle/>
                    <a:p>
                      <a:pPr algn="ctr" latinLnBrk="1">
                        <a:defRPr lang="ko-KR" altLang="en-US"/>
                      </a:pPr>
                      <a:r>
                        <a:rPr lang="en-US" altLang="ko-KR" sz="1600"/>
                        <a:t>Rule1</a:t>
                      </a:r>
                      <a:endParaRPr lang="ko-KR" altLang="en-US" sz="1600"/>
                    </a:p>
                  </a:txBody>
                  <a:tcPr/>
                </a:tc>
                <a:tc>
                  <a:txBody>
                    <a:bodyPr/>
                    <a:lstStyle/>
                    <a:p>
                      <a:pPr marL="457200" marR="0" lvl="1" indent="0" algn="l" defTabSz="914400" rtl="0" eaLnBrk="1" fontAlgn="auto" latinLnBrk="1" hangingPunct="1">
                        <a:lnSpc>
                          <a:spcPct val="110000"/>
                        </a:lnSpc>
                        <a:spcBef>
                          <a:spcPct val="0"/>
                        </a:spcBef>
                        <a:spcAft>
                          <a:spcPct val="0"/>
                        </a:spcAft>
                        <a:buClrTx/>
                        <a:buSzTx/>
                        <a:buFontTx/>
                        <a:buNone/>
                        <a:tabLst/>
                        <a:defRPr lang="ko-KR"/>
                      </a:pPr>
                      <a:endParaRPr lang="ko-KR" altLang="en-US" sz="1400" dirty="0" smtClean="0"/>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회사와 회원간에 발생한 서비스 이용에 관한 분쟁에 대하여는 대한민국 법을 적용하며</a:t>
                      </a:r>
                      <a:r>
                        <a:rPr lang="en-US" altLang="ko-KR" sz="1400" dirty="0" smtClean="0"/>
                        <a:t>, </a:t>
                      </a:r>
                      <a:r>
                        <a:rPr lang="ko-KR" altLang="en-US" sz="1400" dirty="0" smtClean="0"/>
                        <a:t>본 분쟁으로 인한 소는 민사소송법상의 관할을 가지는 대한민국의 법원에 제기합니다</a:t>
                      </a:r>
                      <a:r>
                        <a:rPr lang="en-US" altLang="ko-KR" sz="1400" dirty="0" smtClean="0"/>
                        <a:t>.</a:t>
                      </a:r>
                    </a:p>
                    <a:p>
                      <a:pPr marL="457200" marR="0" lvl="1" indent="0" algn="l" defTabSz="914400" rtl="0" eaLnBrk="1" fontAlgn="auto" latinLnBrk="1" hangingPunct="1">
                        <a:lnSpc>
                          <a:spcPct val="110000"/>
                        </a:lnSpc>
                        <a:spcBef>
                          <a:spcPct val="0"/>
                        </a:spcBef>
                        <a:spcAft>
                          <a:spcPct val="0"/>
                        </a:spcAft>
                        <a:buClrTx/>
                        <a:buSzTx/>
                        <a:buFontTx/>
                        <a:buNone/>
                        <a:tabLst/>
                        <a:defRPr lang="ko-KR"/>
                      </a:pPr>
                      <a:endParaRPr lang="en-US" altLang="ko-KR" sz="1400" dirty="0" smtClean="0"/>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3582667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7348487" cy="1569660"/>
          </a:xfrm>
          <a:prstGeom prst="rect">
            <a:avLst/>
          </a:prstGeom>
          <a:noFill/>
        </p:spPr>
        <p:txBody>
          <a:bodyPr wrap="none">
            <a:spAutoFit/>
          </a:bodyPr>
          <a:lstStyle/>
          <a:p>
            <a:pPr lvl="0">
              <a:defRPr lang="ko-KR" altLang="en-US"/>
            </a:pPr>
            <a:r>
              <a:rPr lang="ko-KR" altLang="en-US" sz="3200" dirty="0"/>
              <a:t>&lt;개인정보의 수집 및 이용에 관한 </a:t>
            </a:r>
            <a:r>
              <a:rPr lang="ko-KR" altLang="en-US" sz="3200" dirty="0" smtClean="0"/>
              <a:t>동의</a:t>
            </a:r>
            <a:endParaRPr lang="en-US" altLang="ko-KR" sz="3200" dirty="0" smtClean="0"/>
          </a:p>
          <a:p>
            <a:pPr lvl="0">
              <a:defRPr lang="ko-KR" altLang="en-US"/>
            </a:pPr>
            <a:r>
              <a:rPr lang="en-US" altLang="ko-KR" sz="3200" dirty="0" smtClean="0"/>
              <a:t> -</a:t>
            </a:r>
            <a:r>
              <a:rPr lang="ko-KR" altLang="en-US" sz="3200" dirty="0" smtClean="0"/>
              <a:t>수집하는 </a:t>
            </a:r>
            <a:r>
              <a:rPr lang="ko-KR" altLang="en-US" sz="3200" dirty="0"/>
              <a:t>개인정보 항목</a:t>
            </a:r>
            <a:r>
              <a:rPr lang="en-US" altLang="ko-KR" sz="3200" dirty="0" smtClean="0"/>
              <a:t>&gt;</a:t>
            </a:r>
          </a:p>
          <a:p>
            <a:pPr lvl="0">
              <a:defRPr lang="ko-KR" altLang="en-US"/>
            </a:pP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4193039409"/>
              </p:ext>
            </p:extLst>
          </p:nvPr>
        </p:nvGraphicFramePr>
        <p:xfrm>
          <a:off x="251520" y="1268760"/>
          <a:ext cx="8782589" cy="3488373"/>
        </p:xfrm>
        <a:graphic>
          <a:graphicData uri="http://schemas.openxmlformats.org/drawingml/2006/table">
            <a:tbl>
              <a:tblPr firstRow="1" bandRow="1">
                <a:tableStyleId>{5C22544A-7EE6-4342-B048-85BDC9FD1C3A}</a:tableStyleId>
              </a:tblPr>
              <a:tblGrid>
                <a:gridCol w="1143501"/>
                <a:gridCol w="5678805"/>
                <a:gridCol w="1960283"/>
              </a:tblGrid>
              <a:tr h="341146">
                <a:tc>
                  <a:txBody>
                    <a:bodyPr/>
                    <a:lstStyle/>
                    <a:p>
                      <a:pPr algn="ctr" latinLnBrk="1">
                        <a:defRPr lang="ko-KR" altLang="en-US"/>
                      </a:pPr>
                      <a:r>
                        <a:rPr lang="en-US" altLang="ko-KR" dirty="0"/>
                        <a:t>ID</a:t>
                      </a:r>
                      <a:endParaRPr lang="ko-KR" altLang="en-US" dirty="0"/>
                    </a:p>
                  </a:txBody>
                  <a:tcPr anchor="ctr"/>
                </a:tc>
                <a:tc>
                  <a:txBody>
                    <a:bodyPr/>
                    <a:lstStyle/>
                    <a:p>
                      <a:pPr algn="ctr" latinLnBrk="1">
                        <a:defRPr lang="ko-KR" altLang="en-US"/>
                      </a:pPr>
                      <a:r>
                        <a:rPr lang="ko-KR" altLang="en-US" dirty="0"/>
                        <a:t>규칙</a:t>
                      </a:r>
                    </a:p>
                  </a:txBody>
                  <a:tcPr anchor="ctr"/>
                </a:tc>
                <a:tc>
                  <a:txBody>
                    <a:bodyPr/>
                    <a:lstStyle/>
                    <a:p>
                      <a:pPr algn="ctr" latinLnBrk="1">
                        <a:defRPr lang="ko-KR" altLang="en-US"/>
                      </a:pPr>
                      <a:r>
                        <a:rPr lang="ko-KR" altLang="en-US" dirty="0"/>
                        <a:t>변화 가능성</a:t>
                      </a:r>
                    </a:p>
                  </a:txBody>
                  <a:tcPr anchor="ctr"/>
                </a:tc>
              </a:tr>
              <a:tr h="655080">
                <a:tc>
                  <a:txBody>
                    <a:bodyPr/>
                    <a:lstStyle/>
                    <a:p>
                      <a:pPr algn="ctr" latinLnBrk="1">
                        <a:defRPr lang="ko-KR" altLang="en-US"/>
                      </a:pPr>
                      <a:r>
                        <a:rPr lang="en-US" altLang="ko-KR" sz="1600"/>
                        <a:t>Rule1</a:t>
                      </a:r>
                      <a:endParaRPr lang="ko-KR" altLang="en-US" sz="1600"/>
                    </a:p>
                  </a:txBody>
                  <a:tcPr/>
                </a:tc>
                <a:tc>
                  <a:txBody>
                    <a:bodyPr/>
                    <a:lstStyle/>
                    <a:p>
                      <a:pPr marL="457200" marR="0" lvl="1" indent="0" algn="l" defTabSz="914400" rtl="0" eaLnBrk="1" fontAlgn="auto" latinLnBrk="1" hangingPunct="1">
                        <a:lnSpc>
                          <a:spcPct val="110000"/>
                        </a:lnSpc>
                        <a:spcBef>
                          <a:spcPct val="0"/>
                        </a:spcBef>
                        <a:spcAft>
                          <a:spcPct val="0"/>
                        </a:spcAft>
                        <a:buClrTx/>
                        <a:buSzTx/>
                        <a:buFontTx/>
                        <a:buNone/>
                        <a:tabLst/>
                        <a:defRPr lang="ko-KR"/>
                      </a:pPr>
                      <a:endParaRPr lang="ko-KR" altLang="en-US" sz="1400" dirty="0" smtClean="0"/>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회사는 회원가입</a:t>
                      </a:r>
                      <a:r>
                        <a:rPr lang="en-US" altLang="ko-KR" sz="1400" dirty="0" smtClean="0"/>
                        <a:t>, </a:t>
                      </a:r>
                      <a:r>
                        <a:rPr lang="ko-KR" altLang="en-US" sz="1400" dirty="0" smtClean="0"/>
                        <a:t>고객상담</a:t>
                      </a:r>
                      <a:r>
                        <a:rPr lang="en-US" altLang="ko-KR" sz="1400" dirty="0" smtClean="0"/>
                        <a:t>, </a:t>
                      </a:r>
                      <a:r>
                        <a:rPr lang="ko-KR" altLang="en-US" sz="1400" dirty="0" smtClean="0"/>
                        <a:t>각종 서비스 제공 등을 위해 </a:t>
                      </a:r>
                      <a:r>
                        <a:rPr lang="ko-KR" altLang="en-US" sz="1400" dirty="0" err="1" smtClean="0"/>
                        <a:t>회원가입시</a:t>
                      </a:r>
                      <a:r>
                        <a:rPr lang="ko-KR" altLang="en-US" sz="1400" dirty="0" smtClean="0"/>
                        <a:t> 아래와 같은 개인정보를 수집하고 있습니다</a:t>
                      </a:r>
                      <a:r>
                        <a:rPr lang="en-US" altLang="ko-KR" sz="1400" dirty="0" smtClean="0"/>
                        <a:t>.</a:t>
                      </a:r>
                    </a:p>
                    <a:p>
                      <a:pPr marL="457200" marR="0" lvl="1" indent="0" algn="l" defTabSz="914400" rtl="0" eaLnBrk="1" fontAlgn="auto" latinLnBrk="1" hangingPunct="1">
                        <a:lnSpc>
                          <a:spcPct val="110000"/>
                        </a:lnSpc>
                        <a:spcBef>
                          <a:spcPct val="0"/>
                        </a:spcBef>
                        <a:spcAft>
                          <a:spcPct val="0"/>
                        </a:spcAft>
                        <a:buClrTx/>
                        <a:buSzTx/>
                        <a:buFontTx/>
                        <a:buNone/>
                        <a:tabLst/>
                        <a:defRPr lang="ko-KR"/>
                      </a:pPr>
                      <a:endParaRPr lang="en-US" altLang="ko-KR" sz="1400" dirty="0" smtClean="0"/>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가</a:t>
                      </a:r>
                      <a:r>
                        <a:rPr lang="en-US" altLang="ko-KR" sz="1400" dirty="0" smtClean="0"/>
                        <a:t>. </a:t>
                      </a:r>
                      <a:r>
                        <a:rPr lang="ko-KR" altLang="en-US" sz="1400" dirty="0" err="1" smtClean="0"/>
                        <a:t>회원가입시</a:t>
                      </a:r>
                      <a:r>
                        <a:rPr lang="ko-KR" altLang="en-US" sz="1400" dirty="0" smtClean="0"/>
                        <a:t> 수집하는 정보</a:t>
                      </a:r>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 </a:t>
                      </a:r>
                      <a:r>
                        <a:rPr lang="en-US" altLang="ko-KR" sz="1400" dirty="0" smtClean="0"/>
                        <a:t>- </a:t>
                      </a:r>
                      <a:r>
                        <a:rPr lang="ko-KR" altLang="en-US" sz="1400" dirty="0" smtClean="0"/>
                        <a:t>이름 </a:t>
                      </a:r>
                      <a:r>
                        <a:rPr lang="en-US" altLang="ko-KR" sz="1400" dirty="0" smtClean="0"/>
                        <a:t>, </a:t>
                      </a:r>
                      <a:r>
                        <a:rPr lang="ko-KR" altLang="en-US" sz="1400" baseline="0" dirty="0" smtClean="0"/>
                        <a:t>성별</a:t>
                      </a:r>
                      <a:r>
                        <a:rPr lang="en-US" altLang="ko-KR" sz="1400" baseline="0" dirty="0" smtClean="0"/>
                        <a:t>, </a:t>
                      </a:r>
                      <a:r>
                        <a:rPr lang="ko-KR" altLang="en-US" sz="1400" baseline="0" dirty="0" smtClean="0"/>
                        <a:t>생년월일</a:t>
                      </a:r>
                      <a:r>
                        <a:rPr lang="en-US" altLang="ko-KR" sz="1400" baseline="0" dirty="0" smtClean="0"/>
                        <a:t>, </a:t>
                      </a:r>
                      <a:r>
                        <a:rPr lang="ko-KR" altLang="en-US" sz="1400" dirty="0" smtClean="0"/>
                        <a:t>로그인</a:t>
                      </a:r>
                      <a:r>
                        <a:rPr lang="en-US" altLang="ko-KR" sz="1400" dirty="0" smtClean="0"/>
                        <a:t>ID , </a:t>
                      </a:r>
                      <a:r>
                        <a:rPr lang="ko-KR" altLang="en-US" sz="1400" dirty="0" smtClean="0"/>
                        <a:t>닉네임</a:t>
                      </a:r>
                      <a:r>
                        <a:rPr lang="en-US" altLang="ko-KR" sz="1400" dirty="0" smtClean="0"/>
                        <a:t>, </a:t>
                      </a:r>
                      <a:r>
                        <a:rPr lang="ko-KR" altLang="en-US" sz="1400" dirty="0" smtClean="0"/>
                        <a:t>비밀번호</a:t>
                      </a:r>
                      <a:r>
                        <a:rPr lang="en-US" altLang="ko-KR" sz="1400" dirty="0" smtClean="0"/>
                        <a:t>, </a:t>
                      </a:r>
                      <a:r>
                        <a:rPr lang="ko-KR" altLang="en-US" sz="1400" dirty="0" smtClean="0"/>
                        <a:t>전화번호</a:t>
                      </a:r>
                      <a:r>
                        <a:rPr lang="en-US" altLang="ko-KR" sz="1400" dirty="0" smtClean="0"/>
                        <a:t>, </a:t>
                      </a:r>
                      <a:r>
                        <a:rPr lang="ko-KR" altLang="en-US" sz="1400" dirty="0" err="1" smtClean="0"/>
                        <a:t>이메일주소</a:t>
                      </a:r>
                      <a:r>
                        <a:rPr lang="en-US" altLang="ko-KR" sz="1400" dirty="0" smtClean="0"/>
                        <a:t>, </a:t>
                      </a:r>
                      <a:r>
                        <a:rPr lang="ko-KR" altLang="en-US" sz="1400" dirty="0" smtClean="0"/>
                        <a:t>관심 축구 리그</a:t>
                      </a:r>
                      <a:r>
                        <a:rPr lang="en-US" altLang="ko-KR" sz="1400" dirty="0" smtClean="0"/>
                        <a:t>, </a:t>
                      </a:r>
                      <a:r>
                        <a:rPr lang="ko-KR" altLang="en-US" sz="1400" dirty="0" smtClean="0"/>
                        <a:t>나라</a:t>
                      </a:r>
                      <a:r>
                        <a:rPr lang="en-US" altLang="ko-KR" sz="1400" dirty="0" smtClean="0"/>
                        <a:t>, </a:t>
                      </a:r>
                      <a:r>
                        <a:rPr lang="ko-KR" altLang="en-US" sz="1400" dirty="0" smtClean="0"/>
                        <a:t>팀 등</a:t>
                      </a:r>
                    </a:p>
                    <a:p>
                      <a:pPr marL="457200" marR="0" lvl="1" indent="0" algn="l" defTabSz="914400" rtl="0" eaLnBrk="1" fontAlgn="auto" latinLnBrk="1" hangingPunct="1">
                        <a:lnSpc>
                          <a:spcPct val="110000"/>
                        </a:lnSpc>
                        <a:spcBef>
                          <a:spcPct val="0"/>
                        </a:spcBef>
                        <a:spcAft>
                          <a:spcPct val="0"/>
                        </a:spcAft>
                        <a:buClrTx/>
                        <a:buSzTx/>
                        <a:buFontTx/>
                        <a:buNone/>
                        <a:tabLst/>
                        <a:defRPr lang="ko-KR"/>
                      </a:pPr>
                      <a:endParaRPr lang="ko-KR" altLang="en-US" sz="1400" dirty="0" smtClean="0"/>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나</a:t>
                      </a:r>
                      <a:r>
                        <a:rPr lang="en-US" altLang="ko-KR" sz="1400" dirty="0" smtClean="0"/>
                        <a:t>. </a:t>
                      </a:r>
                      <a:r>
                        <a:rPr lang="ko-KR" altLang="en-US" sz="1400" dirty="0" smtClean="0"/>
                        <a:t>서비스 이용과정이나 사업처리 과정에서의 수집정보</a:t>
                      </a:r>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 </a:t>
                      </a:r>
                      <a:r>
                        <a:rPr lang="en-US" altLang="ko-KR" sz="1400" dirty="0" smtClean="0"/>
                        <a:t>- </a:t>
                      </a:r>
                      <a:r>
                        <a:rPr lang="ko-KR" altLang="en-US" sz="1400" dirty="0" smtClean="0"/>
                        <a:t>서비스 이용기록</a:t>
                      </a:r>
                      <a:r>
                        <a:rPr lang="en-US" altLang="ko-KR" sz="1400" dirty="0" smtClean="0"/>
                        <a:t>, </a:t>
                      </a:r>
                      <a:r>
                        <a:rPr lang="ko-KR" altLang="en-US" sz="1400" dirty="0" smtClean="0"/>
                        <a:t>접속 로그</a:t>
                      </a:r>
                      <a:r>
                        <a:rPr lang="en-US" altLang="ko-KR" sz="1400" dirty="0" smtClean="0"/>
                        <a:t>, </a:t>
                      </a:r>
                      <a:r>
                        <a:rPr lang="ko-KR" altLang="en-US" sz="1400" dirty="0" err="1" smtClean="0"/>
                        <a:t>방문일시</a:t>
                      </a:r>
                      <a:r>
                        <a:rPr lang="en-US" altLang="ko-KR" sz="1400" dirty="0" smtClean="0"/>
                        <a:t>, </a:t>
                      </a:r>
                      <a:r>
                        <a:rPr lang="ko-KR" altLang="en-US" sz="1400" dirty="0" smtClean="0"/>
                        <a:t>생년</a:t>
                      </a:r>
                      <a:r>
                        <a:rPr lang="en-US" altLang="ko-KR" sz="1400" dirty="0" smtClean="0"/>
                        <a:t>, </a:t>
                      </a:r>
                      <a:r>
                        <a:rPr lang="ko-KR" altLang="en-US" sz="1400" dirty="0" smtClean="0"/>
                        <a:t>쿠키 </a:t>
                      </a:r>
                      <a:r>
                        <a:rPr lang="en-US" altLang="ko-KR" sz="1400" dirty="0" smtClean="0"/>
                        <a:t>, </a:t>
                      </a:r>
                      <a:r>
                        <a:rPr lang="ko-KR" altLang="en-US" sz="1400" dirty="0" smtClean="0"/>
                        <a:t>접속 </a:t>
                      </a:r>
                      <a:r>
                        <a:rPr lang="en-US" altLang="ko-KR" sz="1400" dirty="0" smtClean="0"/>
                        <a:t>IP </a:t>
                      </a:r>
                      <a:r>
                        <a:rPr lang="ko-KR" altLang="en-US" sz="1400" dirty="0" smtClean="0"/>
                        <a:t>정보</a:t>
                      </a:r>
                      <a:r>
                        <a:rPr lang="en-US" altLang="ko-KR" sz="1400" dirty="0" smtClean="0"/>
                        <a:t>, </a:t>
                      </a:r>
                      <a:r>
                        <a:rPr lang="ko-KR" altLang="en-US" sz="1400" dirty="0" smtClean="0"/>
                        <a:t>불량 이용 기록</a:t>
                      </a:r>
                    </a:p>
                    <a:p>
                      <a:pPr marL="457200" marR="0" lvl="1" indent="0" algn="l" defTabSz="914400" rtl="0" eaLnBrk="1" fontAlgn="auto" latinLnBrk="1" hangingPunct="1">
                        <a:lnSpc>
                          <a:spcPct val="110000"/>
                        </a:lnSpc>
                        <a:spcBef>
                          <a:spcPct val="0"/>
                        </a:spcBef>
                        <a:spcAft>
                          <a:spcPct val="0"/>
                        </a:spcAft>
                        <a:buClrTx/>
                        <a:buSzTx/>
                        <a:buFontTx/>
                        <a:buNone/>
                        <a:tabLst/>
                        <a:defRPr lang="ko-KR"/>
                      </a:pPr>
                      <a:endParaRPr lang="ko-KR" altLang="en-US" sz="1400" dirty="0" smtClean="0"/>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다</a:t>
                      </a:r>
                      <a:r>
                        <a:rPr lang="en-US" altLang="ko-KR" sz="1400" dirty="0" smtClean="0"/>
                        <a:t>. </a:t>
                      </a:r>
                      <a:r>
                        <a:rPr lang="ko-KR" altLang="en-US" sz="1400" dirty="0" smtClean="0"/>
                        <a:t>개인정보 수집방법 </a:t>
                      </a:r>
                      <a:r>
                        <a:rPr lang="en-US" altLang="ko-KR" sz="1400" dirty="0" smtClean="0"/>
                        <a:t>: </a:t>
                      </a:r>
                      <a:r>
                        <a:rPr lang="ko-KR" altLang="en-US" sz="1400" dirty="0" smtClean="0"/>
                        <a:t>홈페이지</a:t>
                      </a:r>
                      <a:r>
                        <a:rPr lang="en-US" altLang="ko-KR" sz="1400" dirty="0" smtClean="0"/>
                        <a:t>(</a:t>
                      </a:r>
                      <a:r>
                        <a:rPr lang="ko-KR" altLang="en-US" sz="1400" dirty="0" smtClean="0"/>
                        <a:t>회원가입</a:t>
                      </a:r>
                      <a:r>
                        <a:rPr lang="en-US" altLang="ko-KR" sz="1400" dirty="0" smtClean="0"/>
                        <a:t>, </a:t>
                      </a:r>
                      <a:r>
                        <a:rPr lang="ko-KR" altLang="en-US" sz="1400" dirty="0" smtClean="0"/>
                        <a:t>본인확인</a:t>
                      </a:r>
                      <a:r>
                        <a:rPr lang="en-US" altLang="ko-KR" sz="1400" dirty="0" smtClean="0"/>
                        <a:t>)</a:t>
                      </a: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321503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6115777" cy="584775"/>
          </a:xfrm>
          <a:prstGeom prst="rect">
            <a:avLst/>
          </a:prstGeom>
          <a:noFill/>
        </p:spPr>
        <p:txBody>
          <a:bodyPr wrap="none">
            <a:spAutoFit/>
          </a:bodyPr>
          <a:lstStyle/>
          <a:p>
            <a:pPr lvl="0">
              <a:defRPr lang="ko-KR" altLang="en-US"/>
            </a:pPr>
            <a:r>
              <a:rPr lang="ko-KR" altLang="en-US" sz="3200" dirty="0" smtClean="0"/>
              <a:t>&lt;개인정보의 </a:t>
            </a:r>
            <a:r>
              <a:rPr lang="ko-KR" altLang="en-US" sz="3200" dirty="0"/>
              <a:t>수집 및 이용목적</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96958463"/>
              </p:ext>
            </p:extLst>
          </p:nvPr>
        </p:nvGraphicFramePr>
        <p:xfrm>
          <a:off x="179390" y="881431"/>
          <a:ext cx="8782589" cy="4427157"/>
        </p:xfrm>
        <a:graphic>
          <a:graphicData uri="http://schemas.openxmlformats.org/drawingml/2006/table">
            <a:tbl>
              <a:tblPr firstRow="1" bandRow="1">
                <a:tableStyleId>{5C22544A-7EE6-4342-B048-85BDC9FD1C3A}</a:tableStyleId>
              </a:tblPr>
              <a:tblGrid>
                <a:gridCol w="1143501"/>
                <a:gridCol w="5678805"/>
                <a:gridCol w="1960283"/>
              </a:tblGrid>
              <a:tr h="341146">
                <a:tc>
                  <a:txBody>
                    <a:bodyPr/>
                    <a:lstStyle/>
                    <a:p>
                      <a:pPr algn="ctr" latinLnBrk="1">
                        <a:defRPr lang="ko-KR" altLang="en-US"/>
                      </a:pPr>
                      <a:r>
                        <a:rPr lang="en-US" altLang="ko-KR" dirty="0"/>
                        <a:t>ID</a:t>
                      </a:r>
                      <a:endParaRPr lang="ko-KR" altLang="en-US" dirty="0"/>
                    </a:p>
                  </a:txBody>
                  <a:tcPr anchor="ctr"/>
                </a:tc>
                <a:tc>
                  <a:txBody>
                    <a:bodyPr/>
                    <a:lstStyle/>
                    <a:p>
                      <a:pPr algn="ctr" latinLnBrk="1">
                        <a:defRPr lang="ko-KR" altLang="en-US"/>
                      </a:pPr>
                      <a:r>
                        <a:rPr lang="ko-KR" altLang="en-US" dirty="0"/>
                        <a:t>규칙</a:t>
                      </a:r>
                    </a:p>
                  </a:txBody>
                  <a:tcPr anchor="ctr"/>
                </a:tc>
                <a:tc>
                  <a:txBody>
                    <a:bodyPr/>
                    <a:lstStyle/>
                    <a:p>
                      <a:pPr algn="ctr" latinLnBrk="1">
                        <a:defRPr lang="ko-KR" altLang="en-US"/>
                      </a:pPr>
                      <a:r>
                        <a:rPr lang="ko-KR" altLang="en-US" dirty="0"/>
                        <a:t>변화 가능성</a:t>
                      </a:r>
                    </a:p>
                  </a:txBody>
                  <a:tcPr anchor="ctr"/>
                </a:tc>
              </a:tr>
              <a:tr h="655080">
                <a:tc>
                  <a:txBody>
                    <a:bodyPr/>
                    <a:lstStyle/>
                    <a:p>
                      <a:pPr algn="ctr" latinLnBrk="1">
                        <a:defRPr lang="ko-KR" altLang="en-US"/>
                      </a:pPr>
                      <a:r>
                        <a:rPr lang="en-US" altLang="ko-KR" sz="1600"/>
                        <a:t>Rule1</a:t>
                      </a:r>
                      <a:endParaRPr lang="ko-KR" altLang="en-US" sz="1600"/>
                    </a:p>
                  </a:txBody>
                  <a:tcPr/>
                </a:tc>
                <a:tc>
                  <a:txBody>
                    <a:bodyPr/>
                    <a:lstStyle/>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회사가 수집하는 개인정보는 서비스제공에 필요한 최소한의 정보만을 수집하며 개인정보를 다음의 목적을 위해 활용합니다</a:t>
                      </a:r>
                      <a:r>
                        <a:rPr lang="en-US" altLang="ko-KR" sz="1400" dirty="0" smtClean="0"/>
                        <a:t>.</a:t>
                      </a:r>
                    </a:p>
                    <a:p>
                      <a:pPr marL="457200" marR="0" lvl="1" indent="0" algn="l" defTabSz="914400" rtl="0" eaLnBrk="1" fontAlgn="auto" latinLnBrk="1" hangingPunct="1">
                        <a:lnSpc>
                          <a:spcPct val="110000"/>
                        </a:lnSpc>
                        <a:spcBef>
                          <a:spcPct val="0"/>
                        </a:spcBef>
                        <a:spcAft>
                          <a:spcPct val="0"/>
                        </a:spcAft>
                        <a:buClrTx/>
                        <a:buSzTx/>
                        <a:buFontTx/>
                        <a:buNone/>
                        <a:tabLst/>
                        <a:defRPr lang="ko-KR"/>
                      </a:pPr>
                      <a:endParaRPr lang="en-US" altLang="ko-KR" sz="1400" dirty="0" smtClean="0"/>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가</a:t>
                      </a:r>
                      <a:r>
                        <a:rPr lang="en-US" altLang="ko-KR" sz="1400" dirty="0" smtClean="0"/>
                        <a:t>. </a:t>
                      </a:r>
                      <a:r>
                        <a:rPr lang="ko-KR" altLang="en-US" sz="1400" dirty="0" smtClean="0"/>
                        <a:t>서비스 제공에 관한 계약 이행 및 서비스 제공에 따른 요금정산</a:t>
                      </a:r>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 </a:t>
                      </a:r>
                      <a:r>
                        <a:rPr lang="en-US" altLang="ko-KR" sz="1400" dirty="0" smtClean="0"/>
                        <a:t>- </a:t>
                      </a:r>
                      <a:r>
                        <a:rPr lang="ko-KR" altLang="en-US" sz="1400" dirty="0" err="1" smtClean="0"/>
                        <a:t>콘텐츠</a:t>
                      </a:r>
                      <a:r>
                        <a:rPr lang="ko-KR" altLang="en-US" sz="1400" dirty="0" smtClean="0"/>
                        <a:t> 제공 </a:t>
                      </a:r>
                      <a:r>
                        <a:rPr lang="en-US" altLang="ko-KR" sz="1400" dirty="0" smtClean="0"/>
                        <a:t>, </a:t>
                      </a:r>
                      <a:r>
                        <a:rPr lang="ko-KR" altLang="en-US" sz="1400" dirty="0" smtClean="0"/>
                        <a:t>구매 및 요금 결제 </a:t>
                      </a:r>
                      <a:r>
                        <a:rPr lang="en-US" altLang="ko-KR" sz="1400" dirty="0" smtClean="0"/>
                        <a:t>, </a:t>
                      </a:r>
                      <a:r>
                        <a:rPr lang="ko-KR" altLang="en-US" sz="1400" dirty="0" smtClean="0"/>
                        <a:t>물품배송 또는 청구지 등 발송</a:t>
                      </a:r>
                    </a:p>
                    <a:p>
                      <a:pPr marL="457200" marR="0" lvl="1" indent="0" algn="l" defTabSz="914400" rtl="0" eaLnBrk="1" fontAlgn="auto" latinLnBrk="1" hangingPunct="1">
                        <a:lnSpc>
                          <a:spcPct val="110000"/>
                        </a:lnSpc>
                        <a:spcBef>
                          <a:spcPct val="0"/>
                        </a:spcBef>
                        <a:spcAft>
                          <a:spcPct val="0"/>
                        </a:spcAft>
                        <a:buClrTx/>
                        <a:buSzTx/>
                        <a:buFontTx/>
                        <a:buNone/>
                        <a:tabLst/>
                        <a:defRPr lang="ko-KR"/>
                      </a:pPr>
                      <a:endParaRPr lang="ko-KR" altLang="en-US" sz="1400" dirty="0" smtClean="0"/>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나</a:t>
                      </a:r>
                      <a:r>
                        <a:rPr lang="en-US" altLang="ko-KR" sz="1400" dirty="0" smtClean="0"/>
                        <a:t>. </a:t>
                      </a:r>
                      <a:r>
                        <a:rPr lang="ko-KR" altLang="en-US" sz="1400" dirty="0" smtClean="0"/>
                        <a:t>회원 관리</a:t>
                      </a:r>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 </a:t>
                      </a:r>
                      <a:r>
                        <a:rPr lang="en-US" altLang="ko-KR" sz="1400" dirty="0" smtClean="0"/>
                        <a:t>- </a:t>
                      </a:r>
                      <a:r>
                        <a:rPr lang="ko-KR" altLang="en-US" sz="1400" dirty="0" smtClean="0"/>
                        <a:t>회원제 서비스 이용에 따른 본인확인 </a:t>
                      </a:r>
                      <a:r>
                        <a:rPr lang="en-US" altLang="ko-KR" sz="1400" dirty="0" smtClean="0"/>
                        <a:t>, </a:t>
                      </a:r>
                      <a:r>
                        <a:rPr lang="ko-KR" altLang="en-US" sz="1400" dirty="0" smtClean="0"/>
                        <a:t>개인 식별 </a:t>
                      </a:r>
                      <a:r>
                        <a:rPr lang="en-US" altLang="ko-KR" sz="1400" dirty="0" smtClean="0"/>
                        <a:t>, </a:t>
                      </a:r>
                      <a:r>
                        <a:rPr lang="ko-KR" altLang="en-US" sz="1400" dirty="0" smtClean="0"/>
                        <a:t>불량회원의 부정 이용 방지와 비인가 사용 방지 </a:t>
                      </a:r>
                      <a:r>
                        <a:rPr lang="en-US" altLang="ko-KR" sz="1400" dirty="0" smtClean="0"/>
                        <a:t>, </a:t>
                      </a:r>
                      <a:r>
                        <a:rPr lang="ko-KR" altLang="en-US" sz="1400" dirty="0" smtClean="0"/>
                        <a:t>가입 의사 확인 </a:t>
                      </a:r>
                      <a:r>
                        <a:rPr lang="en-US" altLang="ko-KR" sz="1400" dirty="0" smtClean="0"/>
                        <a:t>, </a:t>
                      </a:r>
                      <a:r>
                        <a:rPr lang="ko-KR" altLang="en-US" sz="1400" dirty="0" smtClean="0"/>
                        <a:t>연령확인 </a:t>
                      </a:r>
                      <a:r>
                        <a:rPr lang="en-US" altLang="ko-KR" sz="1400" dirty="0" smtClean="0"/>
                        <a:t>, </a:t>
                      </a:r>
                      <a:r>
                        <a:rPr lang="ko-KR" altLang="en-US" sz="1400" dirty="0" smtClean="0"/>
                        <a:t>불만처리 등  민원처리 </a:t>
                      </a:r>
                      <a:r>
                        <a:rPr lang="en-US" altLang="ko-KR" sz="1400" dirty="0" smtClean="0"/>
                        <a:t>, </a:t>
                      </a:r>
                      <a:r>
                        <a:rPr lang="ko-KR" altLang="en-US" sz="1400" dirty="0" smtClean="0"/>
                        <a:t>고지사항 전달</a:t>
                      </a:r>
                    </a:p>
                    <a:p>
                      <a:pPr marL="457200" marR="0" lvl="1" indent="0" algn="l" defTabSz="914400" rtl="0" eaLnBrk="1" fontAlgn="auto" latinLnBrk="1" hangingPunct="1">
                        <a:lnSpc>
                          <a:spcPct val="110000"/>
                        </a:lnSpc>
                        <a:spcBef>
                          <a:spcPct val="0"/>
                        </a:spcBef>
                        <a:spcAft>
                          <a:spcPct val="0"/>
                        </a:spcAft>
                        <a:buClrTx/>
                        <a:buSzTx/>
                        <a:buFontTx/>
                        <a:buNone/>
                        <a:tabLst/>
                        <a:defRPr lang="ko-KR"/>
                      </a:pPr>
                      <a:endParaRPr lang="ko-KR" altLang="en-US" sz="1400" dirty="0" smtClean="0"/>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다</a:t>
                      </a:r>
                      <a:r>
                        <a:rPr lang="en-US" altLang="ko-KR" sz="1400" dirty="0" smtClean="0"/>
                        <a:t>. </a:t>
                      </a:r>
                      <a:r>
                        <a:rPr lang="ko-KR" altLang="en-US" sz="1400" dirty="0" smtClean="0"/>
                        <a:t>마케팅 및 광고에 활용</a:t>
                      </a:r>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 </a:t>
                      </a:r>
                      <a:r>
                        <a:rPr lang="en-US" altLang="ko-KR" sz="1400" dirty="0" smtClean="0"/>
                        <a:t>- </a:t>
                      </a:r>
                      <a:r>
                        <a:rPr lang="ko-KR" altLang="en-US" sz="1400" dirty="0" smtClean="0"/>
                        <a:t>신규 서비스</a:t>
                      </a:r>
                      <a:r>
                        <a:rPr lang="en-US" altLang="ko-KR" sz="1400" dirty="0" smtClean="0"/>
                        <a:t>(</a:t>
                      </a:r>
                      <a:r>
                        <a:rPr lang="ko-KR" altLang="en-US" sz="1400" dirty="0" smtClean="0"/>
                        <a:t>제품</a:t>
                      </a:r>
                      <a:r>
                        <a:rPr lang="en-US" altLang="ko-KR" sz="1400" dirty="0" smtClean="0"/>
                        <a:t>) </a:t>
                      </a:r>
                      <a:r>
                        <a:rPr lang="ko-KR" altLang="en-US" sz="1400" dirty="0" smtClean="0"/>
                        <a:t>개발 및 특화 </a:t>
                      </a:r>
                      <a:r>
                        <a:rPr lang="en-US" altLang="ko-KR" sz="1400" dirty="0" smtClean="0"/>
                        <a:t>, </a:t>
                      </a:r>
                      <a:r>
                        <a:rPr lang="ko-KR" altLang="en-US" sz="1400" dirty="0" smtClean="0"/>
                        <a:t>이벤트 등 </a:t>
                      </a:r>
                      <a:r>
                        <a:rPr lang="ko-KR" altLang="en-US" sz="1400" dirty="0" err="1" smtClean="0"/>
                        <a:t>광고성</a:t>
                      </a:r>
                      <a:r>
                        <a:rPr lang="ko-KR" altLang="en-US" sz="1400" dirty="0" smtClean="0"/>
                        <a:t> 정보 전달 </a:t>
                      </a:r>
                      <a:r>
                        <a:rPr lang="en-US" altLang="ko-KR" sz="1400" dirty="0" smtClean="0"/>
                        <a:t>, </a:t>
                      </a:r>
                      <a:r>
                        <a:rPr lang="ko-KR" altLang="en-US" sz="1400" dirty="0" smtClean="0"/>
                        <a:t>인구통계학적 특성에 따른 서비스 제공 및 광고 게재 </a:t>
                      </a:r>
                      <a:r>
                        <a:rPr lang="en-US" altLang="ko-KR" sz="1400" dirty="0" smtClean="0"/>
                        <a:t>, </a:t>
                      </a:r>
                      <a:r>
                        <a:rPr lang="ko-KR" altLang="en-US" sz="1400" dirty="0" smtClean="0"/>
                        <a:t>접속 빈도 파악 또는  회원의 서비스 이용에 대한 통계</a:t>
                      </a: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4066646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6115777" cy="584775"/>
          </a:xfrm>
          <a:prstGeom prst="rect">
            <a:avLst/>
          </a:prstGeom>
          <a:noFill/>
        </p:spPr>
        <p:txBody>
          <a:bodyPr wrap="none">
            <a:spAutoFit/>
          </a:bodyPr>
          <a:lstStyle/>
          <a:p>
            <a:pPr lvl="0">
              <a:defRPr lang="ko-KR" altLang="en-US"/>
            </a:pPr>
            <a:r>
              <a:rPr lang="ko-KR" altLang="en-US" sz="3200" dirty="0"/>
              <a:t>&lt;개인정보의 보유 및 이용기간</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794868701"/>
              </p:ext>
            </p:extLst>
          </p:nvPr>
        </p:nvGraphicFramePr>
        <p:xfrm>
          <a:off x="179390" y="881431"/>
          <a:ext cx="8782589" cy="3723069"/>
        </p:xfrm>
        <a:graphic>
          <a:graphicData uri="http://schemas.openxmlformats.org/drawingml/2006/table">
            <a:tbl>
              <a:tblPr firstRow="1" bandRow="1">
                <a:tableStyleId>{5C22544A-7EE6-4342-B048-85BDC9FD1C3A}</a:tableStyleId>
              </a:tblPr>
              <a:tblGrid>
                <a:gridCol w="1143501"/>
                <a:gridCol w="5678805"/>
                <a:gridCol w="1960283"/>
              </a:tblGrid>
              <a:tr h="341146">
                <a:tc>
                  <a:txBody>
                    <a:bodyPr/>
                    <a:lstStyle/>
                    <a:p>
                      <a:pPr algn="ctr" latinLnBrk="1">
                        <a:defRPr lang="ko-KR" altLang="en-US"/>
                      </a:pPr>
                      <a:r>
                        <a:rPr lang="en-US" altLang="ko-KR" dirty="0"/>
                        <a:t>ID</a:t>
                      </a:r>
                      <a:endParaRPr lang="ko-KR" altLang="en-US" dirty="0"/>
                    </a:p>
                  </a:txBody>
                  <a:tcPr anchor="ctr"/>
                </a:tc>
                <a:tc>
                  <a:txBody>
                    <a:bodyPr/>
                    <a:lstStyle/>
                    <a:p>
                      <a:pPr algn="ctr" latinLnBrk="1">
                        <a:defRPr lang="ko-KR" altLang="en-US"/>
                      </a:pPr>
                      <a:r>
                        <a:rPr lang="ko-KR" altLang="en-US" dirty="0"/>
                        <a:t>규칙</a:t>
                      </a:r>
                    </a:p>
                  </a:txBody>
                  <a:tcPr anchor="ctr"/>
                </a:tc>
                <a:tc>
                  <a:txBody>
                    <a:bodyPr/>
                    <a:lstStyle/>
                    <a:p>
                      <a:pPr algn="ctr" latinLnBrk="1">
                        <a:defRPr lang="ko-KR" altLang="en-US"/>
                      </a:pPr>
                      <a:r>
                        <a:rPr lang="ko-KR" altLang="en-US" dirty="0"/>
                        <a:t>변화 가능성</a:t>
                      </a:r>
                    </a:p>
                  </a:txBody>
                  <a:tcPr anchor="ctr"/>
                </a:tc>
              </a:tr>
              <a:tr h="655080">
                <a:tc>
                  <a:txBody>
                    <a:bodyPr/>
                    <a:lstStyle/>
                    <a:p>
                      <a:pPr algn="ctr" latinLnBrk="1">
                        <a:defRPr lang="ko-KR" altLang="en-US"/>
                      </a:pPr>
                      <a:r>
                        <a:rPr lang="en-US" altLang="ko-KR" sz="1600"/>
                        <a:t>Rule1</a:t>
                      </a:r>
                      <a:endParaRPr lang="ko-KR" altLang="en-US" sz="1600"/>
                    </a:p>
                  </a:txBody>
                  <a:tcPr/>
                </a:tc>
                <a:tc>
                  <a:txBody>
                    <a:bodyPr/>
                    <a:lstStyle/>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원칙적으로</a:t>
                      </a:r>
                      <a:r>
                        <a:rPr lang="en-US" altLang="ko-KR" sz="1400" dirty="0" smtClean="0"/>
                        <a:t>, </a:t>
                      </a:r>
                      <a:r>
                        <a:rPr lang="ko-KR" altLang="en-US" sz="1400" dirty="0" smtClean="0"/>
                        <a:t>개인정보 수집 및 이용목적이 달성된 후에는 해당 정보를 지체 없이 파기합니다</a:t>
                      </a:r>
                      <a:r>
                        <a:rPr lang="en-US" altLang="ko-KR" sz="1400" dirty="0" smtClean="0"/>
                        <a:t>. </a:t>
                      </a:r>
                      <a:r>
                        <a:rPr lang="ko-KR" altLang="en-US" sz="1400" dirty="0" smtClean="0"/>
                        <a:t>단</a:t>
                      </a:r>
                      <a:r>
                        <a:rPr lang="en-US" altLang="ko-KR" sz="1400" dirty="0" smtClean="0"/>
                        <a:t>, </a:t>
                      </a:r>
                      <a:r>
                        <a:rPr lang="ko-KR" altLang="en-US" sz="1400" dirty="0" smtClean="0"/>
                        <a:t>다음의 정보에 대해서는 아래의 이유로 보존합니다</a:t>
                      </a:r>
                      <a:r>
                        <a:rPr lang="en-US" altLang="ko-KR" sz="1400" dirty="0" smtClean="0"/>
                        <a:t>.</a:t>
                      </a:r>
                    </a:p>
                    <a:p>
                      <a:pPr marL="457200" marR="0" lvl="1" indent="0" algn="l" defTabSz="914400" rtl="0" eaLnBrk="1" fontAlgn="auto" latinLnBrk="1" hangingPunct="1">
                        <a:lnSpc>
                          <a:spcPct val="110000"/>
                        </a:lnSpc>
                        <a:spcBef>
                          <a:spcPct val="0"/>
                        </a:spcBef>
                        <a:spcAft>
                          <a:spcPct val="0"/>
                        </a:spcAft>
                        <a:buClrTx/>
                        <a:buSzTx/>
                        <a:buFontTx/>
                        <a:buNone/>
                        <a:tabLst/>
                        <a:defRPr lang="ko-KR"/>
                      </a:pPr>
                      <a:endParaRPr lang="en-US" altLang="ko-KR" sz="1400" dirty="0" smtClean="0"/>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가</a:t>
                      </a:r>
                      <a:r>
                        <a:rPr lang="en-US" altLang="ko-KR" sz="1400" dirty="0" smtClean="0"/>
                        <a:t>. </a:t>
                      </a:r>
                      <a:r>
                        <a:rPr lang="ko-KR" altLang="en-US" sz="1400" dirty="0" smtClean="0"/>
                        <a:t>회사 내부방침에 의한 정보보유 사유</a:t>
                      </a:r>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 </a:t>
                      </a:r>
                      <a:r>
                        <a:rPr lang="en-US" altLang="ko-KR" sz="1400" dirty="0" smtClean="0"/>
                        <a:t>- </a:t>
                      </a:r>
                      <a:r>
                        <a:rPr lang="ko-KR" altLang="en-US" sz="1400" dirty="0" smtClean="0"/>
                        <a:t>보존 항목 </a:t>
                      </a:r>
                      <a:r>
                        <a:rPr lang="en-US" altLang="ko-KR" sz="1400" dirty="0" smtClean="0"/>
                        <a:t>: </a:t>
                      </a:r>
                      <a:r>
                        <a:rPr lang="ko-KR" altLang="en-US" sz="1400" dirty="0" smtClean="0"/>
                        <a:t>부정이용기록</a:t>
                      </a:r>
                      <a:r>
                        <a:rPr lang="en-US" altLang="ko-KR" sz="1400" dirty="0" smtClean="0"/>
                        <a:t>(</a:t>
                      </a:r>
                      <a:r>
                        <a:rPr lang="ko-KR" altLang="en-US" sz="1400" dirty="0" smtClean="0"/>
                        <a:t>부정가입</a:t>
                      </a:r>
                      <a:r>
                        <a:rPr lang="en-US" altLang="ko-KR" sz="1400" dirty="0" smtClean="0"/>
                        <a:t>, </a:t>
                      </a:r>
                      <a:r>
                        <a:rPr lang="ko-KR" altLang="en-US" sz="1400" dirty="0" smtClean="0"/>
                        <a:t>규정위반 기록 등 비정상적 서비스 이용기록</a:t>
                      </a:r>
                      <a:r>
                        <a:rPr lang="en-US" altLang="ko-KR" sz="1400" dirty="0" smtClean="0"/>
                        <a:t>)</a:t>
                      </a:r>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en-US" altLang="ko-KR" sz="1400" dirty="0" smtClean="0"/>
                        <a:t> - </a:t>
                      </a:r>
                      <a:r>
                        <a:rPr lang="ko-KR" altLang="en-US" sz="1400" dirty="0" smtClean="0"/>
                        <a:t>보존 이유 </a:t>
                      </a:r>
                      <a:r>
                        <a:rPr lang="en-US" altLang="ko-KR" sz="1400" dirty="0" smtClean="0"/>
                        <a:t>: </a:t>
                      </a:r>
                      <a:r>
                        <a:rPr lang="ko-KR" altLang="en-US" sz="1400" dirty="0" smtClean="0"/>
                        <a:t>부정가입 및 부정이용 방지</a:t>
                      </a:r>
                      <a:r>
                        <a:rPr lang="en-US" altLang="ko-KR" sz="1400" dirty="0" smtClean="0"/>
                        <a:t>, </a:t>
                      </a:r>
                      <a:r>
                        <a:rPr lang="ko-KR" altLang="en-US" sz="1400" dirty="0" smtClean="0"/>
                        <a:t>불법적 사용 방지</a:t>
                      </a:r>
                    </a:p>
                    <a:p>
                      <a:pPr marL="457200" marR="0" lvl="1" indent="0" algn="l" defTabSz="914400" rtl="0" eaLnBrk="1" fontAlgn="auto" latinLnBrk="1" hangingPunct="1">
                        <a:lnSpc>
                          <a:spcPct val="110000"/>
                        </a:lnSpc>
                        <a:spcBef>
                          <a:spcPct val="0"/>
                        </a:spcBef>
                        <a:spcAft>
                          <a:spcPct val="0"/>
                        </a:spcAft>
                        <a:buClrTx/>
                        <a:buSzTx/>
                        <a:buFontTx/>
                        <a:buNone/>
                        <a:tabLst/>
                        <a:defRPr lang="ko-KR"/>
                      </a:pPr>
                      <a:endParaRPr lang="ko-KR" altLang="en-US" sz="1400" dirty="0" smtClean="0"/>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가입약관 제</a:t>
                      </a:r>
                      <a:r>
                        <a:rPr lang="en-US" altLang="ko-KR" sz="1400" dirty="0" smtClean="0"/>
                        <a:t>6</a:t>
                      </a:r>
                      <a:r>
                        <a:rPr lang="ko-KR" altLang="en-US" sz="1400" dirty="0" smtClean="0"/>
                        <a:t>조</a:t>
                      </a:r>
                      <a:r>
                        <a:rPr lang="en-US" altLang="ko-KR" sz="1400" dirty="0" smtClean="0"/>
                        <a:t>(</a:t>
                      </a:r>
                      <a:r>
                        <a:rPr lang="ko-KR" altLang="en-US" sz="1400" dirty="0" smtClean="0"/>
                        <a:t>회원 탈퇴 및 자격 상실 등</a:t>
                      </a:r>
                      <a:r>
                        <a:rPr lang="en-US" altLang="ko-KR" sz="1400" dirty="0" smtClean="0"/>
                        <a:t>) </a:t>
                      </a:r>
                      <a:r>
                        <a:rPr lang="ko-KR" altLang="en-US" sz="1400" dirty="0" err="1" smtClean="0"/>
                        <a:t>사이트내</a:t>
                      </a:r>
                      <a:r>
                        <a:rPr lang="ko-KR" altLang="en-US" sz="1400" dirty="0" smtClean="0"/>
                        <a:t> 부적절한 게시물의 게재로 인해 서비스 운영에 지장을 초래한 경우 운영상의 목적으로 본인확인</a:t>
                      </a:r>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정보로부터 받은 암호화된 개인 </a:t>
                      </a:r>
                      <a:r>
                        <a:rPr lang="ko-KR" altLang="en-US" sz="1400" dirty="0" err="1" smtClean="0"/>
                        <a:t>구분자를</a:t>
                      </a:r>
                      <a:r>
                        <a:rPr lang="ko-KR" altLang="en-US" sz="1400" dirty="0" smtClean="0"/>
                        <a:t> 보관함으로써 재가입을 차단할 수 있습니다</a:t>
                      </a:r>
                      <a:r>
                        <a:rPr lang="en-US" altLang="ko-KR" sz="1400" dirty="0" smtClean="0"/>
                        <a:t>.</a:t>
                      </a:r>
                      <a:endParaRPr lang="ko-KR" altLang="en-US" sz="1400" dirty="0" smtClean="0"/>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2876942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6115777" cy="584775"/>
          </a:xfrm>
          <a:prstGeom prst="rect">
            <a:avLst/>
          </a:prstGeom>
          <a:noFill/>
        </p:spPr>
        <p:txBody>
          <a:bodyPr wrap="none">
            <a:spAutoFit/>
          </a:bodyPr>
          <a:lstStyle/>
          <a:p>
            <a:pPr lvl="0">
              <a:defRPr lang="ko-KR" altLang="en-US"/>
            </a:pPr>
            <a:r>
              <a:rPr lang="ko-KR" altLang="en-US" sz="3200" dirty="0"/>
              <a:t>&lt;개인정보의 보유 및 이용기간</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1561421635"/>
              </p:ext>
            </p:extLst>
          </p:nvPr>
        </p:nvGraphicFramePr>
        <p:xfrm>
          <a:off x="251520" y="587017"/>
          <a:ext cx="8782589" cy="6304725"/>
        </p:xfrm>
        <a:graphic>
          <a:graphicData uri="http://schemas.openxmlformats.org/drawingml/2006/table">
            <a:tbl>
              <a:tblPr firstRow="1" bandRow="1">
                <a:tableStyleId>{5C22544A-7EE6-4342-B048-85BDC9FD1C3A}</a:tableStyleId>
              </a:tblPr>
              <a:tblGrid>
                <a:gridCol w="1143501"/>
                <a:gridCol w="5678805"/>
                <a:gridCol w="1960283"/>
              </a:tblGrid>
              <a:tr h="341146">
                <a:tc>
                  <a:txBody>
                    <a:bodyPr/>
                    <a:lstStyle/>
                    <a:p>
                      <a:pPr algn="ctr" latinLnBrk="1">
                        <a:defRPr lang="ko-KR" altLang="en-US"/>
                      </a:pPr>
                      <a:r>
                        <a:rPr lang="en-US" altLang="ko-KR" dirty="0"/>
                        <a:t>ID</a:t>
                      </a:r>
                      <a:endParaRPr lang="ko-KR" altLang="en-US" dirty="0"/>
                    </a:p>
                  </a:txBody>
                  <a:tcPr anchor="ctr"/>
                </a:tc>
                <a:tc>
                  <a:txBody>
                    <a:bodyPr/>
                    <a:lstStyle/>
                    <a:p>
                      <a:pPr algn="ctr" latinLnBrk="1">
                        <a:defRPr lang="ko-KR" altLang="en-US"/>
                      </a:pPr>
                      <a:r>
                        <a:rPr lang="ko-KR" altLang="en-US" dirty="0"/>
                        <a:t>규칙</a:t>
                      </a:r>
                    </a:p>
                  </a:txBody>
                  <a:tcPr anchor="ctr"/>
                </a:tc>
                <a:tc>
                  <a:txBody>
                    <a:bodyPr/>
                    <a:lstStyle/>
                    <a:p>
                      <a:pPr algn="ctr" latinLnBrk="1">
                        <a:defRPr lang="ko-KR" altLang="en-US"/>
                      </a:pPr>
                      <a:r>
                        <a:rPr lang="ko-KR" altLang="en-US" dirty="0"/>
                        <a:t>변화 가능성</a:t>
                      </a:r>
                    </a:p>
                  </a:txBody>
                  <a:tcPr anchor="ctr"/>
                </a:tc>
              </a:tr>
              <a:tr h="655080">
                <a:tc>
                  <a:txBody>
                    <a:bodyPr/>
                    <a:lstStyle/>
                    <a:p>
                      <a:pPr algn="ctr" latinLnBrk="1">
                        <a:defRPr lang="ko-KR" altLang="en-US"/>
                      </a:pPr>
                      <a:r>
                        <a:rPr lang="en-US" altLang="ko-KR" sz="1600"/>
                        <a:t>Rule1</a:t>
                      </a:r>
                      <a:endParaRPr lang="ko-KR" altLang="en-US" sz="1600"/>
                    </a:p>
                  </a:txBody>
                  <a:tcPr/>
                </a:tc>
                <a:tc>
                  <a:txBody>
                    <a:bodyPr/>
                    <a:lstStyle/>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나</a:t>
                      </a:r>
                      <a:r>
                        <a:rPr lang="en-US" altLang="ko-KR" sz="1400" dirty="0" smtClean="0"/>
                        <a:t>. </a:t>
                      </a:r>
                      <a:r>
                        <a:rPr lang="ko-KR" altLang="en-US" sz="1400" dirty="0" smtClean="0"/>
                        <a:t>관련법령에 의한 정보보유 사유</a:t>
                      </a:r>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관계법령의 규정에 의하여 보존할 필요가 있는 경우 회사는 아래와 같이 관계법령에서 정한 일정한 기간 동안 회원정보를 보관합니다</a:t>
                      </a:r>
                      <a:r>
                        <a:rPr lang="en-US" altLang="ko-KR" sz="1400" dirty="0" smtClean="0"/>
                        <a:t>. </a:t>
                      </a:r>
                      <a:r>
                        <a:rPr lang="ko-KR" altLang="en-US" sz="1400" dirty="0" smtClean="0"/>
                        <a:t>이 경우 회사는 보관하는 정보를 그 보관의 목적으로만 이용하며 보존기간은 아래와 같습니다</a:t>
                      </a:r>
                      <a:r>
                        <a:rPr lang="en-US" altLang="ko-KR" sz="1400" dirty="0" smtClean="0"/>
                        <a:t>.</a:t>
                      </a:r>
                    </a:p>
                    <a:p>
                      <a:pPr marL="457200" marR="0" lvl="1" indent="0" algn="l" defTabSz="914400" rtl="0" eaLnBrk="1" fontAlgn="auto" latinLnBrk="1" hangingPunct="1">
                        <a:lnSpc>
                          <a:spcPct val="110000"/>
                        </a:lnSpc>
                        <a:spcBef>
                          <a:spcPct val="0"/>
                        </a:spcBef>
                        <a:spcAft>
                          <a:spcPct val="0"/>
                        </a:spcAft>
                        <a:buClrTx/>
                        <a:buSzTx/>
                        <a:buFontTx/>
                        <a:buNone/>
                        <a:tabLst/>
                        <a:defRPr lang="ko-KR"/>
                      </a:pPr>
                      <a:endParaRPr lang="en-US" altLang="ko-KR" sz="1400" dirty="0" smtClean="0"/>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　</a:t>
                      </a:r>
                      <a:r>
                        <a:rPr lang="en-US" altLang="ko-KR" sz="1400" dirty="0" smtClean="0"/>
                        <a:t>- </a:t>
                      </a:r>
                      <a:r>
                        <a:rPr lang="ko-KR" altLang="en-US" sz="1400" dirty="0" smtClean="0"/>
                        <a:t>계약 또는 청약철회 등에 관한 기록</a:t>
                      </a:r>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　　보존 근거 </a:t>
                      </a:r>
                      <a:r>
                        <a:rPr lang="en-US" altLang="ko-KR" sz="1400" dirty="0" smtClean="0"/>
                        <a:t>: </a:t>
                      </a:r>
                      <a:r>
                        <a:rPr lang="ko-KR" altLang="en-US" sz="1400" dirty="0" smtClean="0"/>
                        <a:t>전자상거래 등에서의 소비자보호에 관한 법률</a:t>
                      </a:r>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　　보존 기간 </a:t>
                      </a:r>
                      <a:r>
                        <a:rPr lang="en-US" altLang="ko-KR" sz="1400" dirty="0" smtClean="0"/>
                        <a:t>: 5</a:t>
                      </a:r>
                      <a:r>
                        <a:rPr lang="ko-KR" altLang="en-US" sz="1400" dirty="0" smtClean="0"/>
                        <a:t>년</a:t>
                      </a:r>
                    </a:p>
                    <a:p>
                      <a:pPr marL="457200" marR="0" lvl="1" indent="0" algn="l" defTabSz="914400" rtl="0" eaLnBrk="1" fontAlgn="auto" latinLnBrk="1" hangingPunct="1">
                        <a:lnSpc>
                          <a:spcPct val="110000"/>
                        </a:lnSpc>
                        <a:spcBef>
                          <a:spcPct val="0"/>
                        </a:spcBef>
                        <a:spcAft>
                          <a:spcPct val="0"/>
                        </a:spcAft>
                        <a:buClrTx/>
                        <a:buSzTx/>
                        <a:buFontTx/>
                        <a:buNone/>
                        <a:tabLst/>
                        <a:defRPr lang="ko-KR"/>
                      </a:pPr>
                      <a:endParaRPr lang="ko-KR" altLang="en-US" sz="1400" dirty="0" smtClean="0"/>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　</a:t>
                      </a:r>
                      <a:r>
                        <a:rPr lang="en-US" altLang="ko-KR" sz="1400" dirty="0" smtClean="0"/>
                        <a:t>- </a:t>
                      </a:r>
                      <a:r>
                        <a:rPr lang="ko-KR" altLang="en-US" sz="1400" dirty="0" smtClean="0"/>
                        <a:t>대금결제 및 재화 등의 공급에 관한 기록</a:t>
                      </a:r>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　　보존 근거 </a:t>
                      </a:r>
                      <a:r>
                        <a:rPr lang="en-US" altLang="ko-KR" sz="1400" dirty="0" smtClean="0"/>
                        <a:t>: </a:t>
                      </a:r>
                      <a:r>
                        <a:rPr lang="ko-KR" altLang="en-US" sz="1400" dirty="0" smtClean="0"/>
                        <a:t>전자상거래 등에서의 소비자보호에 관한 법률</a:t>
                      </a:r>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　　보존 기간 </a:t>
                      </a:r>
                      <a:r>
                        <a:rPr lang="en-US" altLang="ko-KR" sz="1400" dirty="0" smtClean="0"/>
                        <a:t>: 5</a:t>
                      </a:r>
                      <a:r>
                        <a:rPr lang="ko-KR" altLang="en-US" sz="1400" dirty="0" smtClean="0"/>
                        <a:t>년</a:t>
                      </a:r>
                    </a:p>
                    <a:p>
                      <a:pPr marL="457200" marR="0" lvl="1" indent="0" algn="l" defTabSz="914400" rtl="0" eaLnBrk="1" fontAlgn="auto" latinLnBrk="1" hangingPunct="1">
                        <a:lnSpc>
                          <a:spcPct val="110000"/>
                        </a:lnSpc>
                        <a:spcBef>
                          <a:spcPct val="0"/>
                        </a:spcBef>
                        <a:spcAft>
                          <a:spcPct val="0"/>
                        </a:spcAft>
                        <a:buClrTx/>
                        <a:buSzTx/>
                        <a:buFontTx/>
                        <a:buNone/>
                        <a:tabLst/>
                        <a:defRPr lang="ko-KR"/>
                      </a:pPr>
                      <a:endParaRPr lang="ko-KR" altLang="en-US" sz="1400" dirty="0" smtClean="0"/>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　</a:t>
                      </a:r>
                      <a:r>
                        <a:rPr lang="en-US" altLang="ko-KR" sz="1400" dirty="0" smtClean="0"/>
                        <a:t>- </a:t>
                      </a:r>
                      <a:r>
                        <a:rPr lang="ko-KR" altLang="en-US" sz="1400" dirty="0" smtClean="0"/>
                        <a:t>전자금융 거래에 관한 기록</a:t>
                      </a:r>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　　보존 근거 </a:t>
                      </a:r>
                      <a:r>
                        <a:rPr lang="en-US" altLang="ko-KR" sz="1400" dirty="0" smtClean="0"/>
                        <a:t>: </a:t>
                      </a:r>
                      <a:r>
                        <a:rPr lang="ko-KR" altLang="en-US" sz="1400" dirty="0" smtClean="0"/>
                        <a:t>전자금융거래법</a:t>
                      </a:r>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　　보존 기간 </a:t>
                      </a:r>
                      <a:r>
                        <a:rPr lang="en-US" altLang="ko-KR" sz="1400" dirty="0" smtClean="0"/>
                        <a:t>: 5</a:t>
                      </a:r>
                      <a:r>
                        <a:rPr lang="ko-KR" altLang="en-US" sz="1400" dirty="0" smtClean="0"/>
                        <a:t>년</a:t>
                      </a:r>
                    </a:p>
                    <a:p>
                      <a:pPr marL="457200" marR="0" lvl="1" indent="0" algn="l" defTabSz="914400" rtl="0" eaLnBrk="1" fontAlgn="auto" latinLnBrk="1" hangingPunct="1">
                        <a:lnSpc>
                          <a:spcPct val="110000"/>
                        </a:lnSpc>
                        <a:spcBef>
                          <a:spcPct val="0"/>
                        </a:spcBef>
                        <a:spcAft>
                          <a:spcPct val="0"/>
                        </a:spcAft>
                        <a:buClrTx/>
                        <a:buSzTx/>
                        <a:buFontTx/>
                        <a:buNone/>
                        <a:tabLst/>
                        <a:defRPr lang="ko-KR"/>
                      </a:pPr>
                      <a:endParaRPr lang="ko-KR" altLang="en-US" sz="1400" dirty="0" smtClean="0"/>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　</a:t>
                      </a:r>
                      <a:r>
                        <a:rPr lang="en-US" altLang="ko-KR" sz="1400" dirty="0" smtClean="0"/>
                        <a:t>- </a:t>
                      </a:r>
                      <a:r>
                        <a:rPr lang="ko-KR" altLang="en-US" sz="1400" dirty="0" smtClean="0"/>
                        <a:t>소비자의 불만 또는 분쟁처리에 관한 기록</a:t>
                      </a:r>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　　보존 근거 </a:t>
                      </a:r>
                      <a:r>
                        <a:rPr lang="en-US" altLang="ko-KR" sz="1400" dirty="0" smtClean="0"/>
                        <a:t>: </a:t>
                      </a:r>
                      <a:r>
                        <a:rPr lang="ko-KR" altLang="en-US" sz="1400" dirty="0" smtClean="0"/>
                        <a:t>전자상거래 등에서의 소비자보호에 관한 법률</a:t>
                      </a:r>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　　보존 기간 </a:t>
                      </a:r>
                      <a:r>
                        <a:rPr lang="en-US" altLang="ko-KR" sz="1400" dirty="0" smtClean="0"/>
                        <a:t>: 3</a:t>
                      </a:r>
                      <a:r>
                        <a:rPr lang="ko-KR" altLang="en-US" sz="1400" dirty="0" smtClean="0"/>
                        <a:t>년</a:t>
                      </a:r>
                    </a:p>
                    <a:p>
                      <a:pPr marL="457200" marR="0" lvl="1" indent="0" algn="l" defTabSz="914400" rtl="0" eaLnBrk="1" fontAlgn="auto" latinLnBrk="1" hangingPunct="1">
                        <a:lnSpc>
                          <a:spcPct val="110000"/>
                        </a:lnSpc>
                        <a:spcBef>
                          <a:spcPct val="0"/>
                        </a:spcBef>
                        <a:spcAft>
                          <a:spcPct val="0"/>
                        </a:spcAft>
                        <a:buClrTx/>
                        <a:buSzTx/>
                        <a:buFontTx/>
                        <a:buNone/>
                        <a:tabLst/>
                        <a:defRPr lang="ko-KR"/>
                      </a:pPr>
                      <a:endParaRPr lang="ko-KR" altLang="en-US" sz="1400" dirty="0" smtClean="0"/>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　</a:t>
                      </a:r>
                      <a:r>
                        <a:rPr lang="en-US" altLang="ko-KR" sz="1400" dirty="0" smtClean="0"/>
                        <a:t>- </a:t>
                      </a:r>
                      <a:r>
                        <a:rPr lang="ko-KR" altLang="en-US" sz="1400" dirty="0" smtClean="0"/>
                        <a:t>웹사이트 방문기록</a:t>
                      </a:r>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　　보존 근거 </a:t>
                      </a:r>
                      <a:r>
                        <a:rPr lang="en-US" altLang="ko-KR" sz="1400" dirty="0" smtClean="0"/>
                        <a:t>: </a:t>
                      </a:r>
                      <a:r>
                        <a:rPr lang="ko-KR" altLang="en-US" sz="1400" dirty="0" smtClean="0"/>
                        <a:t>통신비밀보호법</a:t>
                      </a:r>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ko-KR" altLang="en-US" sz="1400" dirty="0" smtClean="0"/>
                        <a:t>　　보존 기간 </a:t>
                      </a:r>
                      <a:r>
                        <a:rPr lang="en-US" altLang="ko-KR" sz="1400" dirty="0" smtClean="0"/>
                        <a:t>: 3</a:t>
                      </a:r>
                      <a:r>
                        <a:rPr lang="ko-KR" altLang="en-US" sz="1400" dirty="0" smtClean="0"/>
                        <a:t>개월</a:t>
                      </a: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3726156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2317766" cy="576878"/>
          </a:xfrm>
          <a:prstGeom prst="rect">
            <a:avLst/>
          </a:prstGeom>
          <a:noFill/>
        </p:spPr>
        <p:txBody>
          <a:bodyPr wrap="none">
            <a:spAutoFit/>
          </a:bodyPr>
          <a:lstStyle/>
          <a:p>
            <a:pPr lvl="0">
              <a:defRPr lang="ko-KR" altLang="en-US"/>
            </a:pPr>
            <a:r>
              <a:rPr lang="ko-KR" altLang="en-US" sz="3200"/>
              <a:t>&lt;지급방법&gt;</a:t>
            </a:r>
          </a:p>
        </p:txBody>
      </p:sp>
      <p:graphicFrame>
        <p:nvGraphicFramePr>
          <p:cNvPr id="24" name="표 23"/>
          <p:cNvGraphicFramePr>
            <a:graphicFrameLocks noGrp="1"/>
          </p:cNvGraphicFramePr>
          <p:nvPr/>
        </p:nvGraphicFramePr>
        <p:xfrm>
          <a:off x="179390" y="876315"/>
          <a:ext cx="8785571" cy="2695454"/>
        </p:xfrm>
        <a:graphic>
          <a:graphicData uri="http://schemas.openxmlformats.org/drawingml/2006/table">
            <a:tbl>
              <a:tblPr firstRow="1" bandRow="1">
                <a:tableStyleId>{5C22544A-7EE6-4342-B048-85BDC9FD1C3A}</a:tableStyleId>
              </a:tblPr>
              <a:tblGrid>
                <a:gridCol w="1143501"/>
                <a:gridCol w="5697855"/>
                <a:gridCol w="1944215"/>
              </a:tblGrid>
              <a:tr h="341554">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1615748">
                <a:tc>
                  <a:txBody>
                    <a:bodyPr/>
                    <a:lstStyle/>
                    <a:p>
                      <a:pPr algn="ctr" latinLnBrk="1">
                        <a:defRPr lang="ko-KR" altLang="en-US"/>
                      </a:pPr>
                      <a:r>
                        <a:rPr lang="en-US" altLang="ko-KR" sz="1600"/>
                        <a:t>Rule1</a:t>
                      </a:r>
                      <a:endParaRPr lang="ko-KR" altLang="en-US" sz="160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사이트에서 구매한 상품 등에 대한 대금지급방법은 다음 각 호의 방법 중 가용한 방법으로 할 수 있습니다. 단, "회사"는 "사용자"의 지급방법에 대하여 상품 등의 대금에 어떠한 명목의 수수료도 추가하여 징수할 수 없습니다.</a:t>
                      </a:r>
                    </a:p>
                    <a:p>
                      <a:pPr lvl="1" algn="l" defTabSz="914400" eaLnBrk="1" latinLnBrk="1" hangingPunct="1">
                        <a:lnSpc>
                          <a:spcPct val="110000"/>
                        </a:lnSpc>
                        <a:spcBef>
                          <a:spcPct val="0"/>
                        </a:spcBef>
                        <a:spcAft>
                          <a:spcPct val="0"/>
                        </a:spcAft>
                        <a:buNone/>
                        <a:defRPr lang="ko-KR"/>
                      </a:pPr>
                      <a:r>
                        <a:rPr lang="ko-KR" altLang="en-US" sz="1400"/>
                        <a:t>가. 선불카드, 직불카드, 신용카드 등의 각종 카드 결제</a:t>
                      </a:r>
                    </a:p>
                    <a:p>
                      <a:pPr lvl="1" algn="l" defTabSz="914400" eaLnBrk="1" latinLnBrk="1" hangingPunct="1">
                        <a:lnSpc>
                          <a:spcPct val="110000"/>
                        </a:lnSpc>
                        <a:spcBef>
                          <a:spcPct val="0"/>
                        </a:spcBef>
                        <a:spcAft>
                          <a:spcPct val="0"/>
                        </a:spcAft>
                        <a:buNone/>
                        <a:defRPr lang="ko-KR"/>
                      </a:pPr>
                      <a:r>
                        <a:rPr lang="ko-KR" altLang="en-US" sz="1400"/>
                        <a:t>나. 휴대전화 요금 지급 방법에 의한 대금 지급</a:t>
                      </a:r>
                    </a:p>
                    <a:p>
                      <a:pPr lvl="1" algn="l" defTabSz="914400" eaLnBrk="1" latinLnBrk="1" hangingPunct="1">
                        <a:lnSpc>
                          <a:spcPct val="110000"/>
                        </a:lnSpc>
                        <a:spcBef>
                          <a:spcPct val="0"/>
                        </a:spcBef>
                        <a:spcAft>
                          <a:spcPct val="0"/>
                        </a:spcAft>
                        <a:buNone/>
                        <a:defRPr lang="ko-KR"/>
                      </a:pPr>
                      <a:r>
                        <a:rPr lang="ko-KR" altLang="en-US" sz="1400"/>
                        <a:t>다. 마일리지 등 회사가 지급한 적립금에 의한 결제</a:t>
                      </a:r>
                    </a:p>
                  </a:txBody>
                  <a:tcPr/>
                </a:tc>
                <a:tc>
                  <a:txBody>
                    <a:bodyPr/>
                    <a:lstStyle/>
                    <a:p>
                      <a:pPr latinLnBrk="1">
                        <a:defRPr lang="ko-KR" altLang="en-US"/>
                      </a:pPr>
                      <a:endParaRPr lang="ko-KR" altLang="en-US" sz="1400"/>
                    </a:p>
                  </a:txBody>
                  <a:tcPr/>
                </a:tc>
              </a:tr>
              <a:tr h="595382">
                <a:tc>
                  <a:txBody>
                    <a:bodyPr/>
                    <a:lstStyle/>
                    <a:p>
                      <a:pPr algn="ctr" latinLnBrk="1">
                        <a:defRPr lang="ko-KR" altLang="en-US"/>
                      </a:pPr>
                      <a:r>
                        <a:rPr lang="en-US" altLang="ko-KR" sz="1600"/>
                        <a:t>Rule2</a:t>
                      </a:r>
                    </a:p>
                  </a:txBody>
                  <a:tcPr/>
                </a:tc>
                <a:tc>
                  <a:txBody>
                    <a:bodyPr/>
                    <a:lstStyle/>
                    <a:p>
                      <a:pPr latinLnBrk="1">
                        <a:lnSpc>
                          <a:spcPct val="110000"/>
                        </a:lnSpc>
                        <a:defRPr lang="ko-KR" altLang="en-US"/>
                      </a:pPr>
                      <a:r>
                        <a:rPr lang="ko-KR" altLang="en-US" sz="1400"/>
                        <a:t>"사용자"가 구매대금의 결제와 관련하여 입력한 정보 및 그 정보와 관련하여 발생한 책임과 불이익은 전적으로 "사용자"가 부담합니다.</a:t>
                      </a:r>
                    </a:p>
                  </a:txBody>
                  <a:tcPr/>
                </a:tc>
                <a:tc>
                  <a:txBody>
                    <a:bodyPr/>
                    <a:lstStyle/>
                    <a:p>
                      <a:pPr latinLnBrk="1">
                        <a:defRPr lang="ko-KR" altLang="en-US"/>
                      </a:pPr>
                      <a:endParaRPr lang="ko-KR" altLang="en-US" sz="1400"/>
                    </a:p>
                  </a:txBody>
                  <a:tcPr/>
                </a:tc>
              </a:tr>
            </a:tbl>
          </a:graphicData>
        </a:graphic>
      </p:graphicFrame>
    </p:spTree>
    <p:extLst>
      <p:ext uri="{BB962C8B-B14F-4D97-AF65-F5344CB8AC3E}">
        <p14:creationId xmlns:p14="http://schemas.microsoft.com/office/powerpoint/2010/main" val="3492644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2317766" cy="576878"/>
          </a:xfrm>
          <a:prstGeom prst="rect">
            <a:avLst/>
          </a:prstGeom>
          <a:noFill/>
        </p:spPr>
        <p:txBody>
          <a:bodyPr wrap="none">
            <a:spAutoFit/>
          </a:bodyPr>
          <a:lstStyle/>
          <a:p>
            <a:pPr lvl="0">
              <a:defRPr lang="ko-KR" altLang="en-US"/>
            </a:pPr>
            <a:r>
              <a:rPr lang="ko-KR" altLang="en-US" sz="3200"/>
              <a:t>&lt;구매신청&gt;</a:t>
            </a:r>
          </a:p>
        </p:txBody>
      </p:sp>
      <p:graphicFrame>
        <p:nvGraphicFramePr>
          <p:cNvPr id="24" name="표 23"/>
          <p:cNvGraphicFramePr>
            <a:graphicFrameLocks noGrp="1"/>
          </p:cNvGraphicFramePr>
          <p:nvPr/>
        </p:nvGraphicFramePr>
        <p:xfrm>
          <a:off x="179390" y="876315"/>
          <a:ext cx="8785571" cy="5242560"/>
        </p:xfrm>
        <a:graphic>
          <a:graphicData uri="http://schemas.openxmlformats.org/drawingml/2006/table">
            <a:tbl>
              <a:tblPr firstRow="1" bandRow="1">
                <a:tableStyleId>{5C22544A-7EE6-4342-B048-85BDC9FD1C3A}</a:tableStyleId>
              </a:tblPr>
              <a:tblGrid>
                <a:gridCol w="1143501"/>
                <a:gridCol w="5697855"/>
                <a:gridCol w="1944215"/>
              </a:tblGrid>
              <a:tr h="341554">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1615748">
                <a:tc>
                  <a:txBody>
                    <a:bodyPr/>
                    <a:lstStyle/>
                    <a:p>
                      <a:pPr algn="ctr" latinLnBrk="1">
                        <a:defRPr lang="ko-KR" altLang="en-US"/>
                      </a:pPr>
                      <a:r>
                        <a:rPr lang="en-US" altLang="ko-KR" sz="1600"/>
                        <a:t>Rule1</a:t>
                      </a:r>
                      <a:endParaRPr lang="ko-KR" altLang="en-US" sz="160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dirty="0"/>
                        <a:t>"사용자"는 사이트상에서 다음 또는 이와 유사한 방법에 의하여 구매를 신청하며, "회사"는 "사용자"가 구매신청을 함에 있어서 다음의 각 내용을 알기 쉽게 제공하여야 합니다.</a:t>
                      </a:r>
                    </a:p>
                    <a:p>
                      <a:pPr lvl="1" algn="l" defTabSz="914400" eaLnBrk="1" latinLnBrk="1" hangingPunct="1">
                        <a:lnSpc>
                          <a:spcPct val="110000"/>
                        </a:lnSpc>
                        <a:spcBef>
                          <a:spcPct val="0"/>
                        </a:spcBef>
                        <a:spcAft>
                          <a:spcPct val="0"/>
                        </a:spcAft>
                        <a:buNone/>
                        <a:defRPr lang="ko-KR"/>
                      </a:pPr>
                      <a:r>
                        <a:rPr lang="ko-KR" altLang="en-US" sz="1400" dirty="0"/>
                        <a:t>가. 상품 등의 검색 및 선택</a:t>
                      </a:r>
                    </a:p>
                    <a:p>
                      <a:pPr lvl="1" algn="l" defTabSz="914400" eaLnBrk="1" latinLnBrk="1" hangingPunct="1">
                        <a:lnSpc>
                          <a:spcPct val="110000"/>
                        </a:lnSpc>
                        <a:spcBef>
                          <a:spcPct val="0"/>
                        </a:spcBef>
                        <a:spcAft>
                          <a:spcPct val="0"/>
                        </a:spcAft>
                        <a:buNone/>
                        <a:defRPr lang="ko-KR"/>
                      </a:pPr>
                      <a:r>
                        <a:rPr lang="ko-KR" altLang="en-US" sz="1400" dirty="0"/>
                        <a:t>나. 구매하는 사람의 성명, 전자우편주소, 휴대전화번호 등의</a:t>
                      </a:r>
                      <a:r>
                        <a:rPr lang="en-US" altLang="ko-KR" sz="1400" dirty="0"/>
                        <a:t> </a:t>
                      </a:r>
                      <a:r>
                        <a:rPr lang="ko-KR" altLang="en-US" sz="1400" dirty="0"/>
                        <a:t>입력</a:t>
                      </a:r>
                    </a:p>
                    <a:p>
                      <a:pPr lvl="1" algn="l" defTabSz="914400" eaLnBrk="1" latinLnBrk="1" hangingPunct="1">
                        <a:lnSpc>
                          <a:spcPct val="110000"/>
                        </a:lnSpc>
                        <a:spcBef>
                          <a:spcPct val="0"/>
                        </a:spcBef>
                        <a:spcAft>
                          <a:spcPct val="0"/>
                        </a:spcAft>
                        <a:buNone/>
                        <a:defRPr lang="ko-KR"/>
                      </a:pPr>
                      <a:r>
                        <a:rPr lang="ko-KR" altLang="en-US" sz="1400" dirty="0"/>
                        <a:t>다. 약관내용, </a:t>
                      </a:r>
                      <a:r>
                        <a:rPr lang="ko-KR" altLang="en-US" sz="1400" dirty="0" err="1"/>
                        <a:t>청약철회권이</a:t>
                      </a:r>
                      <a:r>
                        <a:rPr lang="ko-KR" altLang="en-US" sz="1400" dirty="0"/>
                        <a:t> 제한되는 서비스 등의 비용부담과 관련한 내용에 대한 확인</a:t>
                      </a:r>
                    </a:p>
                    <a:p>
                      <a:pPr lvl="1" algn="l" defTabSz="914400" eaLnBrk="1" latinLnBrk="1" hangingPunct="1">
                        <a:lnSpc>
                          <a:spcPct val="110000"/>
                        </a:lnSpc>
                        <a:spcBef>
                          <a:spcPct val="0"/>
                        </a:spcBef>
                        <a:spcAft>
                          <a:spcPct val="0"/>
                        </a:spcAft>
                        <a:buNone/>
                        <a:defRPr lang="ko-KR"/>
                      </a:pPr>
                      <a:r>
                        <a:rPr lang="ko-KR" altLang="en-US" sz="1400" dirty="0"/>
                        <a:t>라. 이 약과에 동의하고 위 </a:t>
                      </a:r>
                      <a:r>
                        <a:rPr lang="ko-KR" altLang="en-US" sz="1400" dirty="0" err="1"/>
                        <a:t>다호의</a:t>
                      </a:r>
                      <a:r>
                        <a:rPr lang="ko-KR" altLang="en-US" sz="1400" dirty="0"/>
                        <a:t> 사항을 확인하거나 거부하는 표시(예. 마우스 클릭)</a:t>
                      </a:r>
                    </a:p>
                    <a:p>
                      <a:pPr lvl="1" algn="l" defTabSz="914400" eaLnBrk="1" latinLnBrk="1" hangingPunct="1">
                        <a:lnSpc>
                          <a:spcPct val="110000"/>
                        </a:lnSpc>
                        <a:spcBef>
                          <a:spcPct val="0"/>
                        </a:spcBef>
                        <a:spcAft>
                          <a:spcPct val="0"/>
                        </a:spcAft>
                        <a:buNone/>
                        <a:defRPr lang="ko-KR"/>
                      </a:pPr>
                      <a:r>
                        <a:rPr lang="ko-KR" altLang="en-US" sz="1400" dirty="0"/>
                        <a:t>마. 상품 등의 구매신청 및 이에 관한 확인 또는 회사의 확인에 대한 동의</a:t>
                      </a:r>
                    </a:p>
                    <a:p>
                      <a:pPr lvl="1" algn="l" defTabSz="914400" eaLnBrk="1" latinLnBrk="1" hangingPunct="1">
                        <a:lnSpc>
                          <a:spcPct val="110000"/>
                        </a:lnSpc>
                        <a:spcBef>
                          <a:spcPct val="0"/>
                        </a:spcBef>
                        <a:spcAft>
                          <a:spcPct val="0"/>
                        </a:spcAft>
                        <a:buNone/>
                        <a:defRPr lang="ko-KR"/>
                      </a:pPr>
                      <a:r>
                        <a:rPr lang="ko-KR" altLang="en-US" sz="1400" dirty="0"/>
                        <a:t>바. 결제방법의 선택</a:t>
                      </a:r>
                    </a:p>
                  </a:txBody>
                  <a:tcPr/>
                </a:tc>
                <a:tc>
                  <a:txBody>
                    <a:bodyPr/>
                    <a:lstStyle/>
                    <a:p>
                      <a:pPr latinLnBrk="1">
                        <a:defRPr lang="ko-KR" altLang="en-US"/>
                      </a:pPr>
                      <a:endParaRPr lang="ko-KR" altLang="en-US" sz="1400"/>
                    </a:p>
                  </a:txBody>
                  <a:tcPr/>
                </a:tc>
              </a:tr>
              <a:tr h="595382">
                <a:tc>
                  <a:txBody>
                    <a:bodyPr/>
                    <a:lstStyle/>
                    <a:p>
                      <a:pPr algn="ctr" latinLnBrk="1">
                        <a:defRPr lang="ko-KR" altLang="en-US"/>
                      </a:pPr>
                      <a:r>
                        <a:rPr lang="en-US" altLang="ko-KR" sz="1600"/>
                        <a:t>Rule2</a:t>
                      </a:r>
                    </a:p>
                  </a:txBody>
                  <a:tcPr/>
                </a:tc>
                <a:tc>
                  <a:txBody>
                    <a:bodyPr/>
                    <a:lstStyle/>
                    <a:p>
                      <a:pPr latinLnBrk="1">
                        <a:lnSpc>
                          <a:spcPct val="110000"/>
                        </a:lnSpc>
                        <a:defRPr lang="ko-KR" altLang="en-US"/>
                      </a:pPr>
                      <a:r>
                        <a:rPr lang="ko-KR" altLang="en-US" sz="1400" dirty="0"/>
                        <a:t>"회사"가 제3자에게 "사용자" 개인정보를 제공•위탁할 필요가 있는 경우 실제 </a:t>
                      </a:r>
                      <a:r>
                        <a:rPr lang="ko-KR" altLang="en-US" sz="1400" dirty="0" err="1"/>
                        <a:t>구매신청시</a:t>
                      </a:r>
                      <a:r>
                        <a:rPr lang="ko-KR" altLang="en-US" sz="1400" dirty="0"/>
                        <a:t> "사용자"의 동의를 받아야 하며, </a:t>
                      </a:r>
                      <a:r>
                        <a:rPr lang="ko-KR" altLang="en-US" sz="1400" dirty="0" err="1"/>
                        <a:t>이용계약시</a:t>
                      </a:r>
                      <a:r>
                        <a:rPr lang="ko-KR" altLang="en-US" sz="1400" dirty="0"/>
                        <a:t> 미리 포괄적으로 동의를 받지 않습니다. 이때 회사는 제공되는 개인정보 항목, 제공받는 자, 제공받는 자의 개인정보 이용목적 및 보유•이용기간 등을 "사용자"에게 명시하여야 합니다. 다만, 『정보통신망이용촉진 및 정보보호 등에 관한 법률』 제25조 제1항에 의한 개인정보 취급위탁의 경우 동 관련 법령에 달리 정함이 있는 경우에는 그에 따릅니다.</a:t>
                      </a: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3131394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2851166" cy="576878"/>
          </a:xfrm>
          <a:prstGeom prst="rect">
            <a:avLst/>
          </a:prstGeom>
          <a:noFill/>
        </p:spPr>
        <p:txBody>
          <a:bodyPr wrap="none">
            <a:spAutoFit/>
          </a:bodyPr>
          <a:lstStyle/>
          <a:p>
            <a:pPr lvl="0">
              <a:defRPr lang="ko-KR" altLang="en-US"/>
            </a:pPr>
            <a:r>
              <a:rPr lang="ko-KR" altLang="en-US" sz="3200"/>
              <a:t>&lt;계약의 성립</a:t>
            </a:r>
            <a:r>
              <a:rPr lang="en-US" altLang="ko-KR" sz="3200"/>
              <a:t>&gt;</a:t>
            </a:r>
          </a:p>
        </p:txBody>
      </p:sp>
      <p:graphicFrame>
        <p:nvGraphicFramePr>
          <p:cNvPr id="24" name="표 23"/>
          <p:cNvGraphicFramePr>
            <a:graphicFrameLocks noGrp="1"/>
          </p:cNvGraphicFramePr>
          <p:nvPr/>
        </p:nvGraphicFramePr>
        <p:xfrm>
          <a:off x="179390" y="764704"/>
          <a:ext cx="8785571" cy="4828032"/>
        </p:xfrm>
        <a:graphic>
          <a:graphicData uri="http://schemas.openxmlformats.org/drawingml/2006/table">
            <a:tbl>
              <a:tblPr firstRow="1" bandRow="1">
                <a:tableStyleId>{5C22544A-7EE6-4342-B048-85BDC9FD1C3A}</a:tableStyleId>
              </a:tblPr>
              <a:tblGrid>
                <a:gridCol w="1143501"/>
                <a:gridCol w="5697855"/>
                <a:gridCol w="1944215"/>
              </a:tblGrid>
              <a:tr h="295916">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640896">
                <a:tc>
                  <a:txBody>
                    <a:bodyPr/>
                    <a:lstStyle/>
                    <a:p>
                      <a:pPr algn="ctr" latinLnBrk="1">
                        <a:defRPr lang="ko-KR" altLang="en-US"/>
                      </a:pPr>
                      <a:r>
                        <a:rPr lang="en-US" altLang="ko-KR" sz="1600"/>
                        <a:t>Rule1</a:t>
                      </a:r>
                      <a:endParaRPr lang="ko-KR" altLang="en-US" sz="160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"회사"는 &lt;구매신청&gt;에 대하여 다음 각 호에 해당하면 승낙하지 않을 수 있습니다. 다만, 미성년자와 계약을 체결하는 경우에는 법정대리인의 동의를 얻지 못하면 미성년자 본인 또는 법정대리인이 계약을 취소할 수 있다는 내용을 고지하여야 합니다.</a:t>
                      </a:r>
                    </a:p>
                    <a:p>
                      <a:pPr lvl="1" algn="l" defTabSz="914400" eaLnBrk="1" latinLnBrk="1" hangingPunct="1">
                        <a:lnSpc>
                          <a:spcPct val="110000"/>
                        </a:lnSpc>
                        <a:spcBef>
                          <a:spcPct val="0"/>
                        </a:spcBef>
                        <a:spcAft>
                          <a:spcPct val="0"/>
                        </a:spcAft>
                        <a:buNone/>
                        <a:defRPr lang="ko-KR"/>
                      </a:pPr>
                      <a:r>
                        <a:rPr lang="ko-KR" altLang="en-US" sz="1400"/>
                        <a:t>가. 신청내용에 허위, 기재누락, 오기가 있는 경우</a:t>
                      </a:r>
                    </a:p>
                    <a:p>
                      <a:pPr lvl="1" algn="l" defTabSz="914400" eaLnBrk="1" latinLnBrk="1" hangingPunct="1">
                        <a:lnSpc>
                          <a:spcPct val="110000"/>
                        </a:lnSpc>
                        <a:spcBef>
                          <a:spcPct val="0"/>
                        </a:spcBef>
                        <a:spcAft>
                          <a:spcPct val="0"/>
                        </a:spcAft>
                        <a:buNone/>
                        <a:defRPr lang="ko-KR"/>
                      </a:pPr>
                      <a:r>
                        <a:rPr lang="ko-KR" altLang="en-US" sz="1400"/>
                        <a:t>나. 기타 구매신청에 승낙하는 것이 회사의 기술상 현저히 지장이 있다고 판단하는 경우</a:t>
                      </a:r>
                    </a:p>
                    <a:p>
                      <a:pPr lvl="1" algn="l" defTabSz="914400" eaLnBrk="1" latinLnBrk="1" hangingPunct="1">
                        <a:lnSpc>
                          <a:spcPct val="110000"/>
                        </a:lnSpc>
                        <a:spcBef>
                          <a:spcPct val="0"/>
                        </a:spcBef>
                        <a:spcAft>
                          <a:spcPct val="0"/>
                        </a:spcAft>
                        <a:buNone/>
                        <a:defRPr lang="ko-KR"/>
                      </a:pPr>
                      <a:r>
                        <a:rPr lang="ko-KR" altLang="en-US" sz="1400"/>
                        <a:t>다. 구매신청 고객이 회원 자격이 제한, 정지 또는 상실된 회원으로 확인되었을 경우</a:t>
                      </a:r>
                    </a:p>
                  </a:txBody>
                  <a:tcPr/>
                </a:tc>
                <a:tc>
                  <a:txBody>
                    <a:bodyPr/>
                    <a:lstStyle/>
                    <a:p>
                      <a:pPr latinLnBrk="1">
                        <a:defRPr lang="ko-KR" altLang="en-US"/>
                      </a:pPr>
                      <a:endParaRPr lang="ko-KR" altLang="en-US" sz="1400"/>
                    </a:p>
                  </a:txBody>
                  <a:tcPr/>
                </a:tc>
              </a:tr>
              <a:tr h="640896">
                <a:tc>
                  <a:txBody>
                    <a:bodyPr/>
                    <a:lstStyle/>
                    <a:p>
                      <a:pPr algn="ctr" latinLnBrk="1">
                        <a:defRPr lang="ko-KR" altLang="en-US"/>
                      </a:pPr>
                      <a:r>
                        <a:rPr lang="en-US" altLang="ko-KR" sz="1600"/>
                        <a:t>Rule2</a:t>
                      </a:r>
                    </a:p>
                  </a:txBody>
                  <a:tcPr/>
                </a:tc>
                <a:tc>
                  <a:txBody>
                    <a:bodyPr/>
                    <a:lstStyle/>
                    <a:p>
                      <a:pPr latinLnBrk="1">
                        <a:lnSpc>
                          <a:spcPct val="110000"/>
                        </a:lnSpc>
                        <a:defRPr lang="ko-KR" altLang="en-US"/>
                      </a:pPr>
                      <a:r>
                        <a:rPr lang="ko-KR" altLang="en-US" sz="1400"/>
                        <a:t>"회사"의 승낙이 &lt;수신확인통지·구매신청 변경 및 취소&gt; 1항의 수신확인통지형태로 "사용자"에게 도달한 시점에 계약이 성립한 것으로 봅니다.</a:t>
                      </a:r>
                    </a:p>
                  </a:txBody>
                  <a:tcPr/>
                </a:tc>
                <a:tc>
                  <a:txBody>
                    <a:bodyPr/>
                    <a:lstStyle/>
                    <a:p>
                      <a:pPr latinLnBrk="1">
                        <a:defRPr lang="ko-KR" altLang="en-US"/>
                      </a:pPr>
                      <a:endParaRPr lang="ko-KR" altLang="en-US" sz="1400"/>
                    </a:p>
                  </a:txBody>
                  <a:tcPr/>
                </a:tc>
              </a:tr>
              <a:tr h="418576">
                <a:tc>
                  <a:txBody>
                    <a:bodyPr/>
                    <a:lstStyle/>
                    <a:p>
                      <a:pPr algn="ctr">
                        <a:defRPr lang="ko-KR" altLang="en-US"/>
                      </a:pPr>
                      <a:r>
                        <a:rPr lang="en-US" altLang="ko-KR" sz="1600" b="0" i="0" spc="5">
                          <a:solidFill>
                            <a:schemeClr val="dk1"/>
                          </a:solidFill>
                          <a:latin typeface="+mn-lt"/>
                          <a:ea typeface="+mn-ea"/>
                          <a:cs typeface="+mn-cs"/>
                        </a:rPr>
                        <a:t>Rule3</a:t>
                      </a:r>
                    </a:p>
                  </a:txBody>
                  <a:tcPr/>
                </a:tc>
                <a:tc>
                  <a:txBody>
                    <a:bodyPr/>
                    <a:lstStyle/>
                    <a:p>
                      <a:pPr>
                        <a:defRPr lang="ko-KR" altLang="en-US"/>
                      </a:pPr>
                      <a:r>
                        <a:rPr lang="ko-KR" altLang="en-US" sz="1400"/>
                        <a:t>"회사"의 승낙의 의사표시에는 "사용자"의 구매신청에 대한 확인 및 판매가능여부, 구매신청의 정정, 취소 등에 관한 정보 등을 포함하여야 합니다.</a:t>
                      </a:r>
                    </a:p>
                  </a:txBody>
                  <a:tcPr/>
                </a:tc>
                <a:tc>
                  <a:txBody>
                    <a:bodyPr/>
                    <a:lstStyle/>
                    <a:p>
                      <a:pPr>
                        <a:defRPr lang="ko-KR" altLang="en-US"/>
                      </a:pPr>
                      <a:endParaRPr lang="ko-KR" altLang="en-US"/>
                    </a:p>
                  </a:txBody>
                  <a:tcPr/>
                </a:tc>
              </a:tr>
              <a:tr h="587233">
                <a:tc>
                  <a:txBody>
                    <a:bodyPr/>
                    <a:lstStyle/>
                    <a:p>
                      <a:pPr algn="ctr">
                        <a:defRPr lang="ko-KR" altLang="en-US"/>
                      </a:pPr>
                      <a:r>
                        <a:rPr lang="en-US" altLang="ko-KR" sz="1600" b="0" i="0" spc="5">
                          <a:solidFill>
                            <a:schemeClr val="dk1"/>
                          </a:solidFill>
                          <a:latin typeface="+mn-lt"/>
                          <a:ea typeface="+mn-ea"/>
                          <a:cs typeface="+mn-cs"/>
                        </a:rPr>
                        <a:t>Rule</a:t>
                      </a:r>
                      <a:r>
                        <a:rPr lang="ko-KR" altLang="en-US" sz="1600" b="0" i="0" spc="5">
                          <a:solidFill>
                            <a:schemeClr val="dk1"/>
                          </a:solidFill>
                          <a:latin typeface="+mn-lt"/>
                          <a:ea typeface="+mn-ea"/>
                          <a:cs typeface="+mn-cs"/>
                        </a:rPr>
                        <a:t>4</a:t>
                      </a:r>
                    </a:p>
                  </a:txBody>
                  <a:tcPr/>
                </a:tc>
                <a:tc>
                  <a:txBody>
                    <a:bodyPr/>
                    <a:lstStyle/>
                    <a:p>
                      <a:pPr>
                        <a:defRPr lang="ko-KR" altLang="en-US"/>
                      </a:pPr>
                      <a:r>
                        <a:rPr lang="ko-KR" altLang="en-US" sz="1400"/>
                        <a:t>계약이 성립한 후 회사가 제1항 각 호의 사유를 발견한 경우 "회사"는 즉시 계약을 취소할 수 있으며, 계약 취소시 구매자가 결제한 상품 대금은 즉시 환불처리 됩니다.</a:t>
                      </a:r>
                    </a:p>
                  </a:txBody>
                  <a:tcPr/>
                </a:tc>
                <a:tc>
                  <a:txBody>
                    <a:bodyPr/>
                    <a:lstStyle/>
                    <a:p>
                      <a:pPr>
                        <a:defRPr lang="ko-KR" altLang="en-US"/>
                      </a:pPr>
                      <a:endParaRPr lang="ko-KR" altLang="en-US" dirty="0"/>
                    </a:p>
                  </a:txBody>
                  <a:tcPr/>
                </a:tc>
              </a:tr>
            </a:tbl>
          </a:graphicData>
        </a:graphic>
      </p:graphicFrame>
    </p:spTree>
    <p:extLst>
      <p:ext uri="{BB962C8B-B14F-4D97-AF65-F5344CB8AC3E}">
        <p14:creationId xmlns:p14="http://schemas.microsoft.com/office/powerpoint/2010/main" val="657216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1498616" cy="576878"/>
          </a:xfrm>
          <a:prstGeom prst="rect">
            <a:avLst/>
          </a:prstGeom>
          <a:noFill/>
        </p:spPr>
        <p:txBody>
          <a:bodyPr wrap="none">
            <a:spAutoFit/>
          </a:bodyPr>
          <a:lstStyle/>
          <a:p>
            <a:pPr lvl="0">
              <a:defRPr lang="ko-KR" altLang="en-US"/>
            </a:pPr>
            <a:r>
              <a:rPr lang="ko-KR" altLang="en-US" sz="3200"/>
              <a:t>&lt;정의</a:t>
            </a:r>
            <a:r>
              <a:rPr lang="en-US" altLang="ko-KR" sz="3200"/>
              <a:t>&gt;</a:t>
            </a:r>
          </a:p>
        </p:txBody>
      </p:sp>
      <p:graphicFrame>
        <p:nvGraphicFramePr>
          <p:cNvPr id="24" name="표 23"/>
          <p:cNvGraphicFramePr>
            <a:graphicFrameLocks noGrp="1"/>
          </p:cNvGraphicFramePr>
          <p:nvPr>
            <p:extLst>
              <p:ext uri="{D42A27DB-BD31-4B8C-83A1-F6EECF244321}">
                <p14:modId xmlns:p14="http://schemas.microsoft.com/office/powerpoint/2010/main" val="2878274092"/>
              </p:ext>
            </p:extLst>
          </p:nvPr>
        </p:nvGraphicFramePr>
        <p:xfrm>
          <a:off x="179390" y="881431"/>
          <a:ext cx="8782589" cy="4661853"/>
        </p:xfrm>
        <a:graphic>
          <a:graphicData uri="http://schemas.openxmlformats.org/drawingml/2006/table">
            <a:tbl>
              <a:tblPr firstRow="1" bandRow="1">
                <a:tableStyleId>{5C22544A-7EE6-4342-B048-85BDC9FD1C3A}</a:tableStyleId>
              </a:tblPr>
              <a:tblGrid>
                <a:gridCol w="1143501"/>
                <a:gridCol w="5678805"/>
                <a:gridCol w="1960283"/>
              </a:tblGrid>
              <a:tr h="341146">
                <a:tc>
                  <a:txBody>
                    <a:bodyPr/>
                    <a:lstStyle/>
                    <a:p>
                      <a:pPr algn="ctr" latinLnBrk="1">
                        <a:defRPr lang="ko-KR" altLang="en-US"/>
                      </a:pPr>
                      <a:r>
                        <a:rPr lang="en-US" altLang="ko-KR" dirty="0"/>
                        <a:t>ID</a:t>
                      </a:r>
                      <a:endParaRPr lang="ko-KR" altLang="en-US" dirty="0"/>
                    </a:p>
                  </a:txBody>
                  <a:tcPr anchor="ctr"/>
                </a:tc>
                <a:tc>
                  <a:txBody>
                    <a:bodyPr/>
                    <a:lstStyle/>
                    <a:p>
                      <a:pPr algn="ctr" latinLnBrk="1">
                        <a:defRPr lang="ko-KR" altLang="en-US"/>
                      </a:pPr>
                      <a:r>
                        <a:rPr lang="ko-KR" altLang="en-US" dirty="0"/>
                        <a:t>규칙</a:t>
                      </a:r>
                    </a:p>
                  </a:txBody>
                  <a:tcPr anchor="ctr"/>
                </a:tc>
                <a:tc>
                  <a:txBody>
                    <a:bodyPr/>
                    <a:lstStyle/>
                    <a:p>
                      <a:pPr algn="ctr" latinLnBrk="1">
                        <a:defRPr lang="ko-KR" altLang="en-US"/>
                      </a:pPr>
                      <a:r>
                        <a:rPr lang="ko-KR" altLang="en-US"/>
                        <a:t>변화 가능성</a:t>
                      </a:r>
                    </a:p>
                  </a:txBody>
                  <a:tcPr anchor="ctr"/>
                </a:tc>
              </a:tr>
              <a:tr h="655080">
                <a:tc>
                  <a:txBody>
                    <a:bodyPr/>
                    <a:lstStyle/>
                    <a:p>
                      <a:pPr algn="ctr" latinLnBrk="1">
                        <a:defRPr lang="ko-KR" altLang="en-US"/>
                      </a:pPr>
                      <a:r>
                        <a:rPr lang="en-US" altLang="ko-KR" sz="1600"/>
                        <a:t>Rule1</a:t>
                      </a:r>
                      <a:endParaRPr lang="ko-KR" altLang="en-US" sz="160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dirty="0" smtClean="0"/>
                        <a:t> 용어의 정의</a:t>
                      </a:r>
                      <a:endParaRPr lang="en-US" altLang="ko-KR" sz="1400" dirty="0" smtClean="0"/>
                    </a:p>
                    <a:p>
                      <a:pPr marL="0" indent="0" algn="l" defTabSz="914400" eaLnBrk="1" latinLnBrk="1" hangingPunct="1">
                        <a:lnSpc>
                          <a:spcPct val="110000"/>
                        </a:lnSpc>
                        <a:spcBef>
                          <a:spcPct val="0"/>
                        </a:spcBef>
                        <a:spcAft>
                          <a:spcPct val="0"/>
                        </a:spcAft>
                        <a:buNone/>
                        <a:defRPr lang="ko-KR"/>
                      </a:pPr>
                      <a:endParaRPr lang="en-US" altLang="ko-KR" sz="1400" dirty="0" smtClean="0"/>
                    </a:p>
                    <a:p>
                      <a:pPr marL="0" indent="0" algn="l" defTabSz="914400" eaLnBrk="1" latinLnBrk="1" hangingPunct="1">
                        <a:lnSpc>
                          <a:spcPct val="110000"/>
                        </a:lnSpc>
                        <a:spcBef>
                          <a:spcPct val="0"/>
                        </a:spcBef>
                        <a:spcAft>
                          <a:spcPct val="0"/>
                        </a:spcAft>
                        <a:buNone/>
                        <a:defRPr lang="ko-KR"/>
                      </a:pPr>
                      <a:r>
                        <a:rPr lang="en-US" altLang="ko-KR" sz="1400" dirty="0" smtClean="0"/>
                        <a:t>1. </a:t>
                      </a:r>
                      <a:r>
                        <a:rPr lang="ko-KR" altLang="en-US" sz="1400" dirty="0" smtClean="0"/>
                        <a:t>회원 </a:t>
                      </a:r>
                      <a:r>
                        <a:rPr lang="en-US" altLang="ko-KR" sz="1400" dirty="0" smtClean="0"/>
                        <a:t>(</a:t>
                      </a:r>
                      <a:r>
                        <a:rPr lang="ko-KR" altLang="en-US" sz="1400" dirty="0" smtClean="0"/>
                        <a:t>혹은 사용자</a:t>
                      </a:r>
                      <a:r>
                        <a:rPr lang="en-US" altLang="ko-KR" sz="1400" dirty="0" smtClean="0"/>
                        <a:t>): </a:t>
                      </a:r>
                      <a:r>
                        <a:rPr lang="ko-KR" altLang="en-US" sz="1400" dirty="0" smtClean="0"/>
                        <a:t>이 약관에 동의하여 가입신청 양식을 작성하고 사이트의 허가를 받아 서비스 이용에 관한 권한을 </a:t>
                      </a:r>
                      <a:r>
                        <a:rPr lang="ko-KR" altLang="en-US" sz="1400" dirty="0" err="1" smtClean="0"/>
                        <a:t>부여받은</a:t>
                      </a:r>
                      <a:r>
                        <a:rPr lang="ko-KR" altLang="en-US" sz="1400" dirty="0" smtClean="0"/>
                        <a:t> 이용자를 회원</a:t>
                      </a:r>
                      <a:r>
                        <a:rPr lang="en-US" altLang="ko-KR" sz="1400" dirty="0" smtClean="0"/>
                        <a:t>(</a:t>
                      </a:r>
                      <a:r>
                        <a:rPr lang="ko-KR" altLang="en-US" sz="1400" dirty="0" smtClean="0"/>
                        <a:t>혹은 사용자</a:t>
                      </a:r>
                      <a:r>
                        <a:rPr lang="en-US" altLang="ko-KR" sz="1400" dirty="0" smtClean="0"/>
                        <a:t>)</a:t>
                      </a:r>
                      <a:r>
                        <a:rPr lang="ko-KR" altLang="en-US" sz="1400" dirty="0" smtClean="0"/>
                        <a:t>이라 칭합니다</a:t>
                      </a:r>
                      <a:r>
                        <a:rPr lang="en-US" altLang="ko-KR" sz="1400" dirty="0" smtClean="0"/>
                        <a:t>.</a:t>
                      </a:r>
                    </a:p>
                    <a:p>
                      <a:pPr marL="0" indent="0" algn="l" defTabSz="914400" eaLnBrk="1" latinLnBrk="1" hangingPunct="1">
                        <a:lnSpc>
                          <a:spcPct val="110000"/>
                        </a:lnSpc>
                        <a:spcBef>
                          <a:spcPct val="0"/>
                        </a:spcBef>
                        <a:spcAft>
                          <a:spcPct val="0"/>
                        </a:spcAft>
                        <a:buNone/>
                        <a:defRPr lang="ko-KR"/>
                      </a:pPr>
                      <a:endParaRPr lang="en-US" altLang="ko-KR" sz="1400" dirty="0" smtClean="0"/>
                    </a:p>
                    <a:p>
                      <a:pPr marL="0" indent="0" algn="l" defTabSz="914400" eaLnBrk="1" latinLnBrk="1" hangingPunct="1">
                        <a:lnSpc>
                          <a:spcPct val="110000"/>
                        </a:lnSpc>
                        <a:spcBef>
                          <a:spcPct val="0"/>
                        </a:spcBef>
                        <a:spcAft>
                          <a:spcPct val="0"/>
                        </a:spcAft>
                        <a:buNone/>
                        <a:defRPr lang="ko-KR"/>
                      </a:pPr>
                      <a:r>
                        <a:rPr lang="en-US" altLang="ko-KR" sz="1400" dirty="0" smtClean="0"/>
                        <a:t>2. </a:t>
                      </a:r>
                      <a:r>
                        <a:rPr lang="ko-KR" altLang="en-US" sz="1400" dirty="0" smtClean="0"/>
                        <a:t>아이디</a:t>
                      </a:r>
                      <a:r>
                        <a:rPr lang="en-US" altLang="ko-KR" sz="1400" dirty="0" smtClean="0"/>
                        <a:t>(ID) : </a:t>
                      </a:r>
                      <a:r>
                        <a:rPr lang="ko-KR" altLang="en-US" sz="1400" dirty="0" smtClean="0"/>
                        <a:t>이용자의 식별과 회원의 서비스 이용을 위하여 이용자가 선정하고 회사가 승인하는 영문문자와 숫자의 조합을 아이디라 말합니다</a:t>
                      </a:r>
                      <a:r>
                        <a:rPr lang="en-US" altLang="ko-KR" sz="1400" dirty="0" smtClean="0"/>
                        <a:t>.</a:t>
                      </a:r>
                    </a:p>
                    <a:p>
                      <a:pPr marL="0" indent="0" algn="l" defTabSz="914400" eaLnBrk="1" latinLnBrk="1" hangingPunct="1">
                        <a:lnSpc>
                          <a:spcPct val="110000"/>
                        </a:lnSpc>
                        <a:spcBef>
                          <a:spcPct val="0"/>
                        </a:spcBef>
                        <a:spcAft>
                          <a:spcPct val="0"/>
                        </a:spcAft>
                        <a:buNone/>
                        <a:defRPr lang="ko-KR"/>
                      </a:pPr>
                      <a:endParaRPr lang="en-US" altLang="ko-KR" sz="1400" dirty="0" smtClean="0"/>
                    </a:p>
                    <a:p>
                      <a:pPr marL="0" indent="0" algn="l" defTabSz="914400" eaLnBrk="1" latinLnBrk="1" hangingPunct="1">
                        <a:lnSpc>
                          <a:spcPct val="110000"/>
                        </a:lnSpc>
                        <a:spcBef>
                          <a:spcPct val="0"/>
                        </a:spcBef>
                        <a:spcAft>
                          <a:spcPct val="0"/>
                        </a:spcAft>
                        <a:buNone/>
                        <a:defRPr lang="ko-KR"/>
                      </a:pPr>
                      <a:r>
                        <a:rPr lang="en-US" altLang="ko-KR" sz="1400" dirty="0" smtClean="0"/>
                        <a:t>3. </a:t>
                      </a:r>
                      <a:r>
                        <a:rPr lang="ko-KR" altLang="en-US" sz="1400" dirty="0" smtClean="0"/>
                        <a:t>닉네임 </a:t>
                      </a:r>
                      <a:r>
                        <a:rPr lang="en-US" altLang="ko-KR" sz="1400" dirty="0" smtClean="0"/>
                        <a:t>: </a:t>
                      </a:r>
                      <a:r>
                        <a:rPr lang="ko-KR" altLang="en-US" sz="1400" dirty="0" smtClean="0"/>
                        <a:t>회원의 </a:t>
                      </a:r>
                      <a:r>
                        <a:rPr lang="en-US" altLang="ko-KR" sz="1400" dirty="0" smtClean="0"/>
                        <a:t>ID</a:t>
                      </a:r>
                      <a:r>
                        <a:rPr lang="ko-KR" altLang="en-US" sz="1400" dirty="0" smtClean="0"/>
                        <a:t>와 별도로 회원의 식별을 용이하게 하기 위해 사용하는 문자와 숫자의 조합</a:t>
                      </a:r>
                    </a:p>
                    <a:p>
                      <a:pPr marL="0" indent="0" algn="l" defTabSz="914400" eaLnBrk="1" latinLnBrk="1" hangingPunct="1">
                        <a:lnSpc>
                          <a:spcPct val="110000"/>
                        </a:lnSpc>
                        <a:spcBef>
                          <a:spcPct val="0"/>
                        </a:spcBef>
                        <a:spcAft>
                          <a:spcPct val="0"/>
                        </a:spcAft>
                        <a:buNone/>
                        <a:defRPr lang="ko-KR"/>
                      </a:pPr>
                      <a:endParaRPr lang="ko-KR" altLang="en-US" sz="1400" dirty="0" smtClean="0"/>
                    </a:p>
                    <a:p>
                      <a:pPr marL="0" indent="0" algn="l" defTabSz="914400" eaLnBrk="1" latinLnBrk="1" hangingPunct="1">
                        <a:lnSpc>
                          <a:spcPct val="110000"/>
                        </a:lnSpc>
                        <a:spcBef>
                          <a:spcPct val="0"/>
                        </a:spcBef>
                        <a:spcAft>
                          <a:spcPct val="0"/>
                        </a:spcAft>
                        <a:buNone/>
                        <a:defRPr lang="ko-KR"/>
                      </a:pPr>
                      <a:r>
                        <a:rPr lang="en-US" altLang="ko-KR" sz="1400" dirty="0" smtClean="0"/>
                        <a:t>4. </a:t>
                      </a:r>
                      <a:r>
                        <a:rPr lang="ko-KR" altLang="en-US" sz="1400" dirty="0" smtClean="0"/>
                        <a:t>비밀번호 </a:t>
                      </a:r>
                      <a:r>
                        <a:rPr lang="en-US" altLang="ko-KR" sz="1400" dirty="0" smtClean="0"/>
                        <a:t>: </a:t>
                      </a:r>
                      <a:r>
                        <a:rPr lang="ko-KR" altLang="en-US" sz="1400" dirty="0" smtClean="0"/>
                        <a:t>이용자의 비밀보호를 위해 이용자가 설정한 문자 및 숫자의 조합을 말합니다</a:t>
                      </a:r>
                      <a:r>
                        <a:rPr lang="en-US" altLang="ko-KR" sz="1400" dirty="0" smtClean="0"/>
                        <a:t>.</a:t>
                      </a:r>
                    </a:p>
                    <a:p>
                      <a:pPr marL="0" indent="0" algn="l" defTabSz="914400" eaLnBrk="1" latinLnBrk="1" hangingPunct="1">
                        <a:lnSpc>
                          <a:spcPct val="110000"/>
                        </a:lnSpc>
                        <a:spcBef>
                          <a:spcPct val="0"/>
                        </a:spcBef>
                        <a:spcAft>
                          <a:spcPct val="0"/>
                        </a:spcAft>
                        <a:buNone/>
                        <a:defRPr lang="ko-KR"/>
                      </a:pPr>
                      <a:endParaRPr lang="en-US" altLang="ko-KR" sz="1400" dirty="0" smtClean="0"/>
                    </a:p>
                    <a:p>
                      <a:pPr marL="0" indent="0" algn="l" defTabSz="914400" eaLnBrk="1" latinLnBrk="1" hangingPunct="1">
                        <a:lnSpc>
                          <a:spcPct val="110000"/>
                        </a:lnSpc>
                        <a:spcBef>
                          <a:spcPct val="0"/>
                        </a:spcBef>
                        <a:spcAft>
                          <a:spcPct val="0"/>
                        </a:spcAft>
                        <a:buNone/>
                        <a:defRPr lang="ko-KR"/>
                      </a:pPr>
                      <a:r>
                        <a:rPr lang="en-US" altLang="ko-KR" sz="1400" dirty="0" smtClean="0"/>
                        <a:t>5. </a:t>
                      </a:r>
                      <a:r>
                        <a:rPr lang="ko-KR" altLang="en-US" sz="1400" dirty="0" smtClean="0"/>
                        <a:t>게시물 </a:t>
                      </a:r>
                      <a:r>
                        <a:rPr lang="en-US" altLang="ko-KR" sz="1400" dirty="0" smtClean="0"/>
                        <a:t>: </a:t>
                      </a:r>
                      <a:r>
                        <a:rPr lang="ko-KR" altLang="en-US" sz="1400" dirty="0" smtClean="0"/>
                        <a:t>이용자가 서비스 내에 게시한 글</a:t>
                      </a:r>
                      <a:r>
                        <a:rPr lang="en-US" altLang="ko-KR" sz="1400" dirty="0" smtClean="0"/>
                        <a:t>, </a:t>
                      </a:r>
                      <a:r>
                        <a:rPr lang="ko-KR" altLang="en-US" sz="1400" dirty="0" smtClean="0"/>
                        <a:t>사진</a:t>
                      </a:r>
                      <a:r>
                        <a:rPr lang="en-US" altLang="ko-KR" sz="1400" dirty="0" smtClean="0"/>
                        <a:t>, </a:t>
                      </a:r>
                      <a:r>
                        <a:rPr lang="ko-KR" altLang="en-US" sz="1400" dirty="0" smtClean="0"/>
                        <a:t>동영상</a:t>
                      </a:r>
                      <a:r>
                        <a:rPr lang="en-US" altLang="ko-KR" sz="1400" dirty="0" smtClean="0"/>
                        <a:t>, </a:t>
                      </a:r>
                      <a:r>
                        <a:rPr lang="ko-KR" altLang="en-US" sz="1400" dirty="0" smtClean="0"/>
                        <a:t>각종 자료 및 링크 등</a:t>
                      </a:r>
                      <a:endParaRPr lang="en-US" altLang="ko-KR" sz="1400" dirty="0" smtClean="0"/>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6053666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7185041" cy="576878"/>
          </a:xfrm>
          <a:prstGeom prst="rect">
            <a:avLst/>
          </a:prstGeom>
          <a:noFill/>
        </p:spPr>
        <p:txBody>
          <a:bodyPr wrap="none">
            <a:spAutoFit/>
          </a:bodyPr>
          <a:lstStyle/>
          <a:p>
            <a:pPr lvl="0">
              <a:defRPr lang="ko-KR" altLang="en-US"/>
            </a:pPr>
            <a:r>
              <a:rPr lang="ko-KR" altLang="en-US" sz="3200"/>
              <a:t>&lt;</a:t>
            </a:r>
            <a:r>
              <a:rPr lang="en-US" altLang="ko-KR" sz="3200"/>
              <a:t>전자금융거래서비스의 구성 및 내용&gt;</a:t>
            </a:r>
          </a:p>
        </p:txBody>
      </p:sp>
      <p:graphicFrame>
        <p:nvGraphicFramePr>
          <p:cNvPr id="24" name="표 23"/>
          <p:cNvGraphicFramePr>
            <a:graphicFrameLocks noGrp="1"/>
          </p:cNvGraphicFramePr>
          <p:nvPr/>
        </p:nvGraphicFramePr>
        <p:xfrm>
          <a:off x="179390" y="764704"/>
          <a:ext cx="8785571" cy="2191512"/>
        </p:xfrm>
        <a:graphic>
          <a:graphicData uri="http://schemas.openxmlformats.org/drawingml/2006/table">
            <a:tbl>
              <a:tblPr firstRow="1" bandRow="1">
                <a:tableStyleId>{5C22544A-7EE6-4342-B048-85BDC9FD1C3A}</a:tableStyleId>
              </a:tblPr>
              <a:tblGrid>
                <a:gridCol w="1143501"/>
                <a:gridCol w="5697855"/>
                <a:gridCol w="1944215"/>
              </a:tblGrid>
              <a:tr h="295916">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640896">
                <a:tc>
                  <a:txBody>
                    <a:bodyPr/>
                    <a:lstStyle/>
                    <a:p>
                      <a:pPr algn="ctr" latinLnBrk="1">
                        <a:defRPr lang="ko-KR" altLang="en-US"/>
                      </a:pPr>
                      <a:r>
                        <a:rPr lang="en-US" altLang="ko-KR" sz="1600"/>
                        <a:t>Rule1</a:t>
                      </a:r>
                      <a:endParaRPr lang="ko-KR" altLang="en-US" sz="160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전자금융거래서비스는 다음 각 호의 서비스로 구성되며, 필요한 경우에는 본 약관의 각 장에서 해당 서비스에 대한 자세한 내용을 게시합니다.</a:t>
                      </a:r>
                    </a:p>
                    <a:p>
                      <a:pPr lvl="1" algn="l" defTabSz="914400" eaLnBrk="1" latinLnBrk="1" hangingPunct="1">
                        <a:lnSpc>
                          <a:spcPct val="110000"/>
                        </a:lnSpc>
                        <a:spcBef>
                          <a:spcPct val="0"/>
                        </a:spcBef>
                        <a:spcAft>
                          <a:spcPct val="0"/>
                        </a:spcAft>
                        <a:buNone/>
                        <a:defRPr lang="ko-KR"/>
                      </a:pPr>
                      <a:r>
                        <a:rPr lang="ko-KR" altLang="en-US" sz="1400"/>
                        <a:t>가. 전자지급결제대행서비스</a:t>
                      </a:r>
                    </a:p>
                  </a:txBody>
                  <a:tcPr/>
                </a:tc>
                <a:tc>
                  <a:txBody>
                    <a:bodyPr/>
                    <a:lstStyle/>
                    <a:p>
                      <a:pPr latinLnBrk="1">
                        <a:defRPr lang="ko-KR" altLang="en-US"/>
                      </a:pPr>
                      <a:endParaRPr lang="ko-KR" altLang="en-US" sz="1400"/>
                    </a:p>
                  </a:txBody>
                  <a:tcPr/>
                </a:tc>
              </a:tr>
              <a:tr h="640896">
                <a:tc>
                  <a:txBody>
                    <a:bodyPr/>
                    <a:lstStyle/>
                    <a:p>
                      <a:pPr algn="ctr" latinLnBrk="1">
                        <a:defRPr lang="ko-KR" altLang="en-US"/>
                      </a:pPr>
                      <a:r>
                        <a:rPr lang="en-US" altLang="ko-KR" sz="1600"/>
                        <a:t>Rule2</a:t>
                      </a:r>
                    </a:p>
                  </a:txBody>
                  <a:tcPr/>
                </a:tc>
                <a:tc>
                  <a:txBody>
                    <a:bodyPr/>
                    <a:lstStyle/>
                    <a:p>
                      <a:pPr latinLnBrk="1">
                        <a:lnSpc>
                          <a:spcPct val="110000"/>
                        </a:lnSpc>
                        <a:defRPr lang="ko-KR" altLang="en-US"/>
                      </a:pPr>
                      <a:r>
                        <a:rPr lang="en-US" altLang="ko-KR" sz="1400"/>
                        <a:t>"</a:t>
                      </a:r>
                      <a:r>
                        <a:rPr lang="ko-KR" altLang="en-US" sz="1400"/>
                        <a:t>회사</a:t>
                      </a:r>
                      <a:r>
                        <a:rPr lang="en-US" altLang="ko-KR" sz="1400"/>
                        <a:t>"</a:t>
                      </a:r>
                      <a:r>
                        <a:rPr lang="ko-KR" altLang="en-US" sz="1400"/>
                        <a:t>는 전자금융거래서비스를 추가하거나 변경하고자 하는 경우에는 </a:t>
                      </a:r>
                      <a:r>
                        <a:rPr lang="en-US" altLang="ko-KR" sz="1400"/>
                        <a:t>"</a:t>
                      </a:r>
                      <a:r>
                        <a:rPr lang="ko-KR" altLang="en-US" sz="1400"/>
                        <a:t>사용자</a:t>
                      </a:r>
                      <a:r>
                        <a:rPr lang="en-US" altLang="ko-KR" sz="1400"/>
                        <a:t>"</a:t>
                      </a:r>
                      <a:r>
                        <a:rPr lang="ko-KR" altLang="en-US" sz="1400"/>
                        <a:t>에게 그 내용을 사전 고지하고 해당 전자금융거래서비스를 추가하거나 변경할 수 있습니다.</a:t>
                      </a:r>
                    </a:p>
                  </a:txBody>
                  <a:tcPr/>
                </a:tc>
                <a:tc>
                  <a:txBody>
                    <a:bodyPr/>
                    <a:lstStyle/>
                    <a:p>
                      <a:pPr latinLnBrk="1">
                        <a:defRPr lang="ko-KR" altLang="en-US"/>
                      </a:pPr>
                      <a:endParaRPr lang="ko-KR" altLang="en-US" sz="1400"/>
                    </a:p>
                  </a:txBody>
                  <a:tcPr/>
                </a:tc>
              </a:tr>
            </a:tbl>
          </a:graphicData>
        </a:graphic>
      </p:graphicFrame>
    </p:spTree>
    <p:extLst>
      <p:ext uri="{BB962C8B-B14F-4D97-AF65-F5344CB8AC3E}">
        <p14:creationId xmlns:p14="http://schemas.microsoft.com/office/powerpoint/2010/main" val="1438238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7337441" cy="576878"/>
          </a:xfrm>
          <a:prstGeom prst="rect">
            <a:avLst/>
          </a:prstGeom>
          <a:noFill/>
        </p:spPr>
        <p:txBody>
          <a:bodyPr wrap="none">
            <a:spAutoFit/>
          </a:bodyPr>
          <a:lstStyle/>
          <a:p>
            <a:pPr lvl="0">
              <a:defRPr lang="ko-KR" altLang="en-US"/>
            </a:pPr>
            <a:r>
              <a:rPr lang="ko-KR" altLang="en-US" sz="3200"/>
              <a:t>&lt;</a:t>
            </a:r>
            <a:r>
              <a:rPr lang="en-US" altLang="ko-KR" sz="3200"/>
              <a:t>수신확인통지•구매신청 변경 및 취소&gt;</a:t>
            </a:r>
          </a:p>
        </p:txBody>
      </p:sp>
      <p:graphicFrame>
        <p:nvGraphicFramePr>
          <p:cNvPr id="24" name="표 23"/>
          <p:cNvGraphicFramePr>
            <a:graphicFrameLocks noGrp="1"/>
          </p:cNvGraphicFramePr>
          <p:nvPr/>
        </p:nvGraphicFramePr>
        <p:xfrm>
          <a:off x="179390" y="764704"/>
          <a:ext cx="8785571" cy="1802184"/>
        </p:xfrm>
        <a:graphic>
          <a:graphicData uri="http://schemas.openxmlformats.org/drawingml/2006/table">
            <a:tbl>
              <a:tblPr firstRow="1" bandRow="1">
                <a:tableStyleId>{5C22544A-7EE6-4342-B048-85BDC9FD1C3A}</a:tableStyleId>
              </a:tblPr>
              <a:tblGrid>
                <a:gridCol w="1143501"/>
                <a:gridCol w="5697855"/>
                <a:gridCol w="1944215"/>
              </a:tblGrid>
              <a:tr h="295916">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640896">
                <a:tc>
                  <a:txBody>
                    <a:bodyPr/>
                    <a:lstStyle/>
                    <a:p>
                      <a:pPr algn="ctr" latinLnBrk="1">
                        <a:defRPr lang="ko-KR" altLang="en-US"/>
                      </a:pPr>
                      <a:r>
                        <a:rPr lang="en-US" altLang="ko-KR" sz="1600"/>
                        <a:t>Rule1</a:t>
                      </a:r>
                      <a:endParaRPr lang="ko-KR" altLang="en-US" sz="160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"회사"는 "사용자"의 구매신청이 있는 경우 "사용자"에게 수신확인통지를 합니다.</a:t>
                      </a:r>
                    </a:p>
                  </a:txBody>
                  <a:tcPr/>
                </a:tc>
                <a:tc>
                  <a:txBody>
                    <a:bodyPr/>
                    <a:lstStyle/>
                    <a:p>
                      <a:pPr latinLnBrk="1">
                        <a:defRPr lang="ko-KR" altLang="en-US"/>
                      </a:pPr>
                      <a:endParaRPr lang="ko-KR" altLang="en-US" sz="1400"/>
                    </a:p>
                  </a:txBody>
                  <a:tcPr/>
                </a:tc>
              </a:tr>
              <a:tr h="640896">
                <a:tc>
                  <a:txBody>
                    <a:bodyPr/>
                    <a:lstStyle/>
                    <a:p>
                      <a:pPr algn="ctr" latinLnBrk="1">
                        <a:defRPr lang="ko-KR" altLang="en-US"/>
                      </a:pPr>
                      <a:r>
                        <a:rPr lang="en-US" altLang="ko-KR" sz="1600"/>
                        <a:t>Rule2</a:t>
                      </a:r>
                    </a:p>
                  </a:txBody>
                  <a:tcPr/>
                </a:tc>
                <a:tc>
                  <a:txBody>
                    <a:bodyPr/>
                    <a:lstStyle/>
                    <a:p>
                      <a:pPr latinLnBrk="1">
                        <a:lnSpc>
                          <a:spcPct val="110000"/>
                        </a:lnSpc>
                        <a:defRPr lang="ko-KR" altLang="en-US"/>
                      </a:pPr>
                      <a:r>
                        <a:rPr lang="ko-KR" altLang="en-US" sz="1400"/>
                        <a:t>수신확인통지를 받은 "사용자"는 통지를 받은 날로부터 7일 이내에 청약의 철회를 할 수 있다. 다만, 이미 대금을 지불한 경우에는 &lt;청약철회 등&gt;에 관한 규정에 따릅니다.</a:t>
                      </a:r>
                    </a:p>
                  </a:txBody>
                  <a:tcPr/>
                </a:tc>
                <a:tc>
                  <a:txBody>
                    <a:bodyPr/>
                    <a:lstStyle/>
                    <a:p>
                      <a:pPr latinLnBrk="1">
                        <a:defRPr lang="ko-KR" altLang="en-US"/>
                      </a:pPr>
                      <a:endParaRPr lang="ko-KR" altLang="en-US" sz="1400"/>
                    </a:p>
                  </a:txBody>
                  <a:tcPr/>
                </a:tc>
              </a:tr>
            </a:tbl>
          </a:graphicData>
        </a:graphic>
      </p:graphicFrame>
    </p:spTree>
    <p:extLst>
      <p:ext uri="{BB962C8B-B14F-4D97-AF65-F5344CB8AC3E}">
        <p14:creationId xmlns:p14="http://schemas.microsoft.com/office/powerpoint/2010/main" val="4436996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2851166" cy="576878"/>
          </a:xfrm>
          <a:prstGeom prst="rect">
            <a:avLst/>
          </a:prstGeom>
          <a:noFill/>
        </p:spPr>
        <p:txBody>
          <a:bodyPr wrap="none">
            <a:spAutoFit/>
          </a:bodyPr>
          <a:lstStyle/>
          <a:p>
            <a:pPr lvl="0">
              <a:defRPr lang="ko-KR" altLang="en-US"/>
            </a:pPr>
            <a:r>
              <a:rPr lang="ko-KR" altLang="en-US" sz="3200"/>
              <a:t>&lt;</a:t>
            </a:r>
            <a:r>
              <a:rPr lang="en-US" altLang="ko-KR" sz="3200"/>
              <a:t>청약철회 등&gt;</a:t>
            </a:r>
          </a:p>
        </p:txBody>
      </p:sp>
      <p:graphicFrame>
        <p:nvGraphicFramePr>
          <p:cNvPr id="24" name="표 23"/>
          <p:cNvGraphicFramePr>
            <a:graphicFrameLocks noGrp="1"/>
          </p:cNvGraphicFramePr>
          <p:nvPr/>
        </p:nvGraphicFramePr>
        <p:xfrm>
          <a:off x="179390" y="764704"/>
          <a:ext cx="8785571" cy="5122117"/>
        </p:xfrm>
        <a:graphic>
          <a:graphicData uri="http://schemas.openxmlformats.org/drawingml/2006/table">
            <a:tbl>
              <a:tblPr firstRow="1" bandRow="1">
                <a:tableStyleId>{5C22544A-7EE6-4342-B048-85BDC9FD1C3A}</a:tableStyleId>
              </a:tblPr>
              <a:tblGrid>
                <a:gridCol w="1143501"/>
                <a:gridCol w="5697855"/>
                <a:gridCol w="1944215"/>
              </a:tblGrid>
              <a:tr h="337270">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730462">
                <a:tc>
                  <a:txBody>
                    <a:bodyPr/>
                    <a:lstStyle/>
                    <a:p>
                      <a:pPr algn="ctr" latinLnBrk="1">
                        <a:defRPr lang="ko-KR" altLang="en-US"/>
                      </a:pPr>
                      <a:r>
                        <a:rPr lang="en-US" altLang="ko-KR" sz="1600"/>
                        <a:t>Rule1</a:t>
                      </a:r>
                      <a:endParaRPr lang="ko-KR" altLang="en-US" sz="160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"회사"의 상품 등의 구매취소 및 환불 규정은 『전자상거래 등에서의 소비자보호에 관한 법률』, 『온라인디지털콘텐츠산업발전법』 등 관련 법령을 준수합니다.</a:t>
                      </a:r>
                    </a:p>
                  </a:txBody>
                  <a:tcPr/>
                </a:tc>
                <a:tc>
                  <a:txBody>
                    <a:bodyPr/>
                    <a:lstStyle/>
                    <a:p>
                      <a:pPr latinLnBrk="1">
                        <a:defRPr lang="ko-KR" altLang="en-US"/>
                      </a:pPr>
                      <a:endParaRPr lang="ko-KR" altLang="en-US" sz="1400"/>
                    </a:p>
                  </a:txBody>
                  <a:tcPr/>
                </a:tc>
              </a:tr>
              <a:tr h="2220421">
                <a:tc>
                  <a:txBody>
                    <a:bodyPr/>
                    <a:lstStyle/>
                    <a:p>
                      <a:pPr algn="ctr">
                        <a:defRPr lang="ko-KR" altLang="en-US"/>
                      </a:pPr>
                      <a:r>
                        <a:rPr lang="en-US" altLang="ko-KR" sz="1600"/>
                        <a:t>Rule2</a:t>
                      </a:r>
                    </a:p>
                  </a:txBody>
                  <a:tcPr/>
                </a:tc>
                <a:tc>
                  <a:txBody>
                    <a:bodyPr/>
                    <a:lstStyle/>
                    <a:p>
                      <a:pPr marL="0" indent="0" algn="l" defTabSz="914400" eaLnBrk="1" latinLnBrk="1" hangingPunct="1">
                        <a:lnSpc>
                          <a:spcPct val="110000"/>
                        </a:lnSpc>
                        <a:spcBef>
                          <a:spcPct val="0"/>
                        </a:spcBef>
                        <a:spcAft>
                          <a:spcPct val="0"/>
                        </a:spcAft>
                        <a:buNone/>
                        <a:defRPr lang="ko-KR" altLang="en-US"/>
                      </a:pPr>
                      <a:r>
                        <a:rPr lang="ko-KR" altLang="en-US" sz="1400"/>
                        <a:t>"회사"는 『온라인디지털콘텐츠산업발전법』 및 『디지털콘텐츠이용자보호지침』에 따라 "서비스"와 관련된 다음 각호에 해당하는 온라인콘텐츠를 청약철회가 불가능한 것으로 제시합니다.</a:t>
                      </a:r>
                    </a:p>
                    <a:p>
                      <a:pPr marL="457200" lvl="0" defTabSz="914400" latinLnBrk="1" hangingPunct="1">
                        <a:lnSpc>
                          <a:spcPct val="110000"/>
                        </a:lnSpc>
                        <a:buNone/>
                        <a:defRPr lang="ko-KR" altLang="en-US"/>
                      </a:pPr>
                      <a:r>
                        <a:rPr lang="ko-KR" altLang="en-US" sz="1400"/>
                        <a:t>가. 소비자의 전부 또는 일부 이용에 의하여 온라인콘텐츠의 이용가치가 현저히 감소한 경우(단시간 또는 일회성으로 이용할 수 있는 각종 문화 콘텐츠 등)</a:t>
                      </a:r>
                    </a:p>
                    <a:p>
                      <a:pPr marL="457200" lvl="0" defTabSz="914400" latinLnBrk="1" hangingPunct="1">
                        <a:lnSpc>
                          <a:spcPct val="110000"/>
                        </a:lnSpc>
                        <a:buNone/>
                        <a:defRPr lang="ko-KR" altLang="en-US"/>
                      </a:pPr>
                      <a:r>
                        <a:rPr lang="ko-KR" altLang="en-US" sz="1400"/>
                        <a:t>나. 시간의 경과에 의하여 재판매가 곤란할 정도로 온라인콘텐츠의 이용가치가 현저히 감소한 경우(아바타, 스킨, 블로그 월페이퍼 등)</a:t>
                      </a:r>
                    </a:p>
                  </a:txBody>
                  <a:tcPr/>
                </a:tc>
                <a:tc>
                  <a:txBody>
                    <a:bodyPr/>
                    <a:lstStyle/>
                    <a:p>
                      <a:pPr>
                        <a:defRPr lang="ko-KR" altLang="en-US"/>
                      </a:pPr>
                      <a:endParaRPr lang="ko-KR" altLang="en-US"/>
                    </a:p>
                  </a:txBody>
                  <a:tcPr/>
                </a:tc>
              </a:tr>
              <a:tr h="730462">
                <a:tc>
                  <a:txBody>
                    <a:bodyPr/>
                    <a:lstStyle/>
                    <a:p>
                      <a:pPr algn="ctr">
                        <a:defRPr lang="ko-KR" altLang="en-US"/>
                      </a:pPr>
                      <a:r>
                        <a:rPr lang="en-US" altLang="ko-KR" sz="1600"/>
                        <a:t>Rule3</a:t>
                      </a:r>
                    </a:p>
                  </a:txBody>
                  <a:tcPr/>
                </a:tc>
                <a:tc>
                  <a:txBody>
                    <a:bodyPr/>
                    <a:lstStyle/>
                    <a:p>
                      <a:pPr marL="0" indent="0" algn="l" defTabSz="914400" eaLnBrk="1" latinLnBrk="1" hangingPunct="1">
                        <a:lnSpc>
                          <a:spcPct val="110000"/>
                        </a:lnSpc>
                        <a:spcBef>
                          <a:spcPct val="0"/>
                        </a:spcBef>
                        <a:spcAft>
                          <a:spcPct val="0"/>
                        </a:spcAft>
                        <a:buNone/>
                        <a:defRPr lang="ko-KR" altLang="en-US"/>
                      </a:pPr>
                      <a:r>
                        <a:rPr lang="ko-KR" altLang="en-US" sz="1400"/>
                        <a:t>"회사"는 "서비스" 내 디지털콘텐츠 구매에 있어 "사용자"의 단순구매의사변경만으로 청약철회가 불가능하다는 사실을 『온라인디지털콘텐츠산업발전법』 제 17조의 규정에 의해 "사용자"에게 안내해야 합니다.</a:t>
                      </a:r>
                    </a:p>
                  </a:txBody>
                  <a:tcPr/>
                </a:tc>
                <a:tc>
                  <a:txBody>
                    <a:bodyPr/>
                    <a:lstStyle/>
                    <a:p>
                      <a:pPr>
                        <a:defRPr lang="ko-KR" altLang="en-US"/>
                      </a:pPr>
                      <a:endParaRPr lang="ko-KR" altLang="en-US"/>
                    </a:p>
                  </a:txBody>
                  <a:tcPr/>
                </a:tc>
              </a:tr>
              <a:tr h="796290">
                <a:tc>
                  <a:txBody>
                    <a:bodyPr/>
                    <a:lstStyle/>
                    <a:p>
                      <a:pPr algn="ctr">
                        <a:defRPr lang="ko-KR" altLang="en-US"/>
                      </a:pPr>
                      <a:r>
                        <a:rPr lang="en-US" altLang="ko-KR" sz="1600"/>
                        <a:t>Rule4</a:t>
                      </a:r>
                    </a:p>
                  </a:txBody>
                  <a:tcPr/>
                </a:tc>
                <a:tc>
                  <a:txBody>
                    <a:bodyPr/>
                    <a:lstStyle/>
                    <a:p>
                      <a:pPr>
                        <a:defRPr lang="ko-KR" altLang="en-US"/>
                      </a:pPr>
                      <a:r>
                        <a:rPr lang="ko-KR" altLang="en-US" sz="1400"/>
                        <a:t>전</a:t>
                      </a:r>
                      <a:r>
                        <a:rPr lang="en-US" altLang="ko-KR" sz="1400"/>
                        <a:t> </a:t>
                      </a:r>
                      <a:r>
                        <a:rPr lang="ko-KR" altLang="en-US" sz="1400"/>
                        <a:t>항에 의거해 "회사"는 온라인콘텐츠가 서비스되는 이용 초기화면에 가독성이 높은 서체 및 크기(중요사항은 굵은 문자로), 또는 팝업화면, 연결화면(링크) 등으로 청약철회가 불가능한 온라인콘텐츠에 대해 표시합니다.</a:t>
                      </a:r>
                    </a:p>
                  </a:txBody>
                  <a:tcPr/>
                </a:tc>
                <a:tc>
                  <a:txBody>
                    <a:bodyPr/>
                    <a:lstStyle/>
                    <a:p>
                      <a:pPr>
                        <a:defRPr lang="ko-KR" altLang="en-US"/>
                      </a:pPr>
                      <a:endParaRPr lang="ko-KR" altLang="en-US"/>
                    </a:p>
                  </a:txBody>
                  <a:tcPr/>
                </a:tc>
              </a:tr>
            </a:tbl>
          </a:graphicData>
        </a:graphic>
      </p:graphicFrame>
    </p:spTree>
    <p:extLst>
      <p:ext uri="{BB962C8B-B14F-4D97-AF65-F5344CB8AC3E}">
        <p14:creationId xmlns:p14="http://schemas.microsoft.com/office/powerpoint/2010/main" val="1993992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2851166" cy="576878"/>
          </a:xfrm>
          <a:prstGeom prst="rect">
            <a:avLst/>
          </a:prstGeom>
          <a:noFill/>
        </p:spPr>
        <p:txBody>
          <a:bodyPr wrap="none">
            <a:spAutoFit/>
          </a:bodyPr>
          <a:lstStyle/>
          <a:p>
            <a:pPr lvl="0">
              <a:defRPr lang="ko-KR" altLang="en-US"/>
            </a:pPr>
            <a:r>
              <a:rPr lang="ko-KR" altLang="en-US" sz="3200"/>
              <a:t>&lt;</a:t>
            </a:r>
            <a:r>
              <a:rPr lang="en-US" altLang="ko-KR" sz="3200"/>
              <a:t>청약철회 등&gt;</a:t>
            </a:r>
          </a:p>
        </p:txBody>
      </p:sp>
      <p:graphicFrame>
        <p:nvGraphicFramePr>
          <p:cNvPr id="24" name="표 23"/>
          <p:cNvGraphicFramePr>
            <a:graphicFrameLocks noGrp="1"/>
          </p:cNvGraphicFramePr>
          <p:nvPr/>
        </p:nvGraphicFramePr>
        <p:xfrm>
          <a:off x="179390" y="764704"/>
          <a:ext cx="8785571" cy="1630680"/>
        </p:xfrm>
        <a:graphic>
          <a:graphicData uri="http://schemas.openxmlformats.org/drawingml/2006/table">
            <a:tbl>
              <a:tblPr firstRow="1" bandRow="1">
                <a:tableStyleId>{5C22544A-7EE6-4342-B048-85BDC9FD1C3A}</a:tableStyleId>
              </a:tblPr>
              <a:tblGrid>
                <a:gridCol w="1143501"/>
                <a:gridCol w="5697855"/>
                <a:gridCol w="1944215"/>
              </a:tblGrid>
              <a:tr h="337270">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730462">
                <a:tc>
                  <a:txBody>
                    <a:bodyPr/>
                    <a:lstStyle/>
                    <a:p>
                      <a:pPr algn="ctr" latinLnBrk="1">
                        <a:defRPr lang="ko-KR" altLang="en-US"/>
                      </a:pPr>
                      <a:r>
                        <a:rPr lang="en-US" altLang="ko-KR" sz="1600"/>
                        <a:t>Rule</a:t>
                      </a:r>
                      <a:r>
                        <a:rPr lang="ko-KR" altLang="en-US" sz="1600"/>
                        <a:t>5</a:t>
                      </a:r>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"사용자"는 수신확인의 통지를 받은 날로부터 7일 이내에 청약의 철회를 할 수 있습니다. 다만 "회사"가 청약의 철회가 불가능한 콘텐츠에 대한 사실을 표시사항에 포함한 경우, 시용상품을 제공한 경우 또는 한시적 또는 일부이용 등의 방법을 제공한 경우에 소비자의 청약 철회권은 제한됩니다.</a:t>
                      </a:r>
                    </a:p>
                  </a:txBody>
                  <a:tcPr/>
                </a:tc>
                <a:tc>
                  <a:txBody>
                    <a:bodyPr/>
                    <a:lstStyle/>
                    <a:p>
                      <a:pPr latinLnBrk="1">
                        <a:defRPr lang="ko-KR" altLang="en-US"/>
                      </a:pPr>
                      <a:endParaRPr lang="ko-KR" altLang="en-US" sz="1400"/>
                    </a:p>
                  </a:txBody>
                  <a:tcPr/>
                </a:tc>
              </a:tr>
            </a:tbl>
          </a:graphicData>
        </a:graphic>
      </p:graphicFrame>
    </p:spTree>
    <p:extLst>
      <p:ext uri="{BB962C8B-B14F-4D97-AF65-F5344CB8AC3E}">
        <p14:creationId xmlns:p14="http://schemas.microsoft.com/office/powerpoint/2010/main" val="42543278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851167" cy="576878"/>
          </a:xfrm>
          <a:prstGeom prst="rect">
            <a:avLst/>
          </a:prstGeom>
          <a:noFill/>
        </p:spPr>
        <p:txBody>
          <a:bodyPr wrap="none">
            <a:spAutoFit/>
          </a:bodyPr>
          <a:lstStyle/>
          <a:p>
            <a:pPr lvl="0">
              <a:defRPr lang="ko-KR" altLang="en-US"/>
            </a:pPr>
            <a:r>
              <a:rPr lang="en-US" altLang="ko-KR" sz="3200"/>
              <a:t>&lt;</a:t>
            </a:r>
            <a:r>
              <a:rPr lang="ko-KR" altLang="en-US" sz="3200"/>
              <a:t>권리의 귀속</a:t>
            </a:r>
            <a:r>
              <a:rPr lang="en-US" altLang="ko-KR" sz="3200"/>
              <a:t>&gt;</a:t>
            </a:r>
          </a:p>
        </p:txBody>
      </p:sp>
      <p:graphicFrame>
        <p:nvGraphicFramePr>
          <p:cNvPr id="24" name="표 23"/>
          <p:cNvGraphicFramePr>
            <a:graphicFrameLocks noGrp="1"/>
          </p:cNvGraphicFramePr>
          <p:nvPr/>
        </p:nvGraphicFramePr>
        <p:xfrm>
          <a:off x="179390" y="764704"/>
          <a:ext cx="8785571" cy="2191512"/>
        </p:xfrm>
        <a:graphic>
          <a:graphicData uri="http://schemas.openxmlformats.org/drawingml/2006/table">
            <a:tbl>
              <a:tblPr firstRow="1" bandRow="1">
                <a:tableStyleId>{5C22544A-7EE6-4342-B048-85BDC9FD1C3A}</a:tableStyleId>
              </a:tblPr>
              <a:tblGrid>
                <a:gridCol w="1143501"/>
                <a:gridCol w="5697855"/>
                <a:gridCol w="1944215"/>
              </a:tblGrid>
              <a:tr h="363010">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756475">
                <a:tc>
                  <a:txBody>
                    <a:bodyPr/>
                    <a:lstStyle/>
                    <a:p>
                      <a:pPr algn="ctr" latinLnBrk="1">
                        <a:defRPr lang="ko-KR" altLang="en-US"/>
                      </a:pPr>
                      <a:r>
                        <a:rPr lang="en-US" altLang="ko-KR" sz="1600"/>
                        <a:t>Rule1</a:t>
                      </a:r>
                      <a:endParaRPr lang="ko-KR" altLang="en-US" sz="160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"서비스"에 대한 저작권 및 지적재산권은 "회사"에 귀속됩니다. 단, "사용자"의 "게시물" 및 제휴계약에 따라 제공된 저작물 등은 제외합니다.</a:t>
                      </a:r>
                    </a:p>
                  </a:txBody>
                  <a:tcPr/>
                </a:tc>
                <a:tc>
                  <a:txBody>
                    <a:bodyPr/>
                    <a:lstStyle/>
                    <a:p>
                      <a:pPr latinLnBrk="1">
                        <a:defRPr lang="ko-KR" altLang="en-US"/>
                      </a:pPr>
                      <a:r>
                        <a:rPr lang="ko-KR" altLang="en-US" sz="1400"/>
                        <a:t>낮음</a:t>
                      </a:r>
                    </a:p>
                  </a:txBody>
                  <a:tcPr/>
                </a:tc>
              </a:tr>
              <a:tr h="982694">
                <a:tc>
                  <a:txBody>
                    <a:bodyPr/>
                    <a:lstStyle/>
                    <a:p>
                      <a:pPr algn="ctr" latinLnBrk="1">
                        <a:defRPr lang="ko-KR" altLang="en-US"/>
                      </a:pPr>
                      <a:r>
                        <a:rPr lang="en-US" altLang="ko-KR" sz="1600"/>
                        <a:t>Rule2</a:t>
                      </a:r>
                      <a:endParaRPr lang="ko-KR" altLang="en-US" sz="1600"/>
                    </a:p>
                  </a:txBody>
                  <a:tcPr/>
                </a:tc>
                <a:tc>
                  <a:txBody>
                    <a:bodyPr/>
                    <a:lstStyle/>
                    <a:p>
                      <a:pPr latinLnBrk="1">
                        <a:lnSpc>
                          <a:spcPct val="110000"/>
                        </a:lnSpc>
                        <a:defRPr lang="ko-KR" altLang="en-US"/>
                      </a:pPr>
                      <a:r>
                        <a:rPr lang="ko-KR" altLang="en-US" sz="1400"/>
                        <a:t>"회사"는 서비스와 관련하여 "사용자"에게 "회사"가 정한 이용조건에 따라 “필명”, “게시물” 콘텐츠를 이용할 수 있는 이용권만을 부여하며, "사용자"은 이를 양도, 판매, 담보제공 등의 처분행위를 할 수 없습니다.</a:t>
                      </a:r>
                    </a:p>
                  </a:txBody>
                  <a:tcPr/>
                </a:tc>
                <a:tc>
                  <a:txBody>
                    <a:bodyPr/>
                    <a:lstStyle/>
                    <a:p>
                      <a:pPr latinLnBrk="1">
                        <a:defRPr lang="ko-KR" altLang="en-US"/>
                      </a:pPr>
                      <a:endParaRPr lang="ko-KR" altLang="en-US" sz="1400"/>
                    </a:p>
                  </a:txBody>
                  <a:tcPr/>
                </a:tc>
              </a:tr>
            </a:tbl>
          </a:graphicData>
        </a:graphic>
      </p:graphicFrame>
    </p:spTree>
    <p:extLst>
      <p:ext uri="{BB962C8B-B14F-4D97-AF65-F5344CB8AC3E}">
        <p14:creationId xmlns:p14="http://schemas.microsoft.com/office/powerpoint/2010/main" val="16078144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3127392" cy="576878"/>
          </a:xfrm>
          <a:prstGeom prst="rect">
            <a:avLst/>
          </a:prstGeom>
          <a:noFill/>
        </p:spPr>
        <p:txBody>
          <a:bodyPr wrap="none">
            <a:spAutoFit/>
          </a:bodyPr>
          <a:lstStyle/>
          <a:p>
            <a:pPr lvl="0">
              <a:defRPr lang="ko-KR" altLang="en-US"/>
            </a:pPr>
            <a:r>
              <a:rPr lang="en-US" altLang="ko-KR" sz="3200"/>
              <a:t>&lt;</a:t>
            </a:r>
            <a:r>
              <a:rPr lang="ko-KR" altLang="en-US" sz="3200"/>
              <a:t>개인정보수집</a:t>
            </a:r>
            <a:r>
              <a:rPr lang="en-US" altLang="ko-KR" sz="3200"/>
              <a:t>&gt;</a:t>
            </a:r>
          </a:p>
        </p:txBody>
      </p:sp>
      <p:graphicFrame>
        <p:nvGraphicFramePr>
          <p:cNvPr id="24" name="표 23"/>
          <p:cNvGraphicFramePr>
            <a:graphicFrameLocks noGrp="1"/>
          </p:cNvGraphicFramePr>
          <p:nvPr/>
        </p:nvGraphicFramePr>
        <p:xfrm>
          <a:off x="179390" y="764704"/>
          <a:ext cx="8788566" cy="5472184"/>
        </p:xfrm>
        <a:graphic>
          <a:graphicData uri="http://schemas.openxmlformats.org/drawingml/2006/table">
            <a:tbl>
              <a:tblPr firstRow="1" bandRow="1">
                <a:tableStyleId>{5C22544A-7EE6-4342-B048-85BDC9FD1C3A}</a:tableStyleId>
              </a:tblPr>
              <a:tblGrid>
                <a:gridCol w="1144406"/>
                <a:gridCol w="5697855"/>
                <a:gridCol w="1946305"/>
              </a:tblGrid>
              <a:tr h="372880">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530256">
                <a:tc>
                  <a:txBody>
                    <a:bodyPr/>
                    <a:lstStyle/>
                    <a:p>
                      <a:pPr algn="ctr" latinLnBrk="1">
                        <a:defRPr lang="ko-KR" altLang="en-US"/>
                      </a:pPr>
                      <a:r>
                        <a:rPr lang="en-US" altLang="ko-KR" sz="1600"/>
                        <a:t>Rule1</a:t>
                      </a:r>
                      <a:endParaRPr lang="ko-KR" altLang="en-US" sz="1600"/>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"회사"는 "사용자”로부터 동의를 기반으로 개인정보를 수집·이용 및 제공합니다.</a:t>
                      </a:r>
                    </a:p>
                  </a:txBody>
                  <a:tcPr/>
                </a:tc>
                <a:tc>
                  <a:txBody>
                    <a:bodyPr/>
                    <a:lstStyle/>
                    <a:p>
                      <a:pPr latinLnBrk="1">
                        <a:defRPr lang="ko-KR" altLang="en-US"/>
                      </a:pPr>
                      <a:r>
                        <a:rPr lang="ko-KR" altLang="en-US" sz="1400"/>
                        <a:t>낮음</a:t>
                      </a:r>
                    </a:p>
                  </a:txBody>
                  <a:tcPr/>
                </a:tc>
              </a:tr>
              <a:tr h="1199864">
                <a:tc>
                  <a:txBody>
                    <a:bodyPr/>
                    <a:lstStyle/>
                    <a:p>
                      <a:pPr algn="ctr" latinLnBrk="1">
                        <a:defRPr lang="ko-KR" altLang="en-US"/>
                      </a:pPr>
                      <a:r>
                        <a:rPr lang="en-US" altLang="ko-KR" sz="1600"/>
                        <a:t>Rule2</a:t>
                      </a:r>
                      <a:endParaRPr lang="ko-KR" altLang="en-US" sz="1600"/>
                    </a:p>
                  </a:txBody>
                  <a:tcPr/>
                </a:tc>
                <a:tc>
                  <a:txBody>
                    <a:bodyPr/>
                    <a:lstStyle/>
                    <a:p>
                      <a:pPr latinLnBrk="1">
                        <a:lnSpc>
                          <a:spcPct val="110000"/>
                        </a:lnSpc>
                        <a:defRPr lang="ko-KR" altLang="en-US"/>
                      </a:pPr>
                      <a:r>
                        <a:rPr lang="ko-KR" altLang="en-US" sz="1400"/>
                        <a:t>"회사”가 "사용자”로부터 수집하는 필수개인정보는 아래와 같습니다.</a:t>
                      </a:r>
                    </a:p>
                    <a:p>
                      <a:pPr marL="511175" lvl="5" eaLnBrk="0" latinLnBrk="1">
                        <a:lnSpc>
                          <a:spcPct val="110000"/>
                        </a:lnSpc>
                        <a:defRPr lang="ko-KR" altLang="en-US"/>
                      </a:pPr>
                      <a:r>
                        <a:rPr lang="ko-KR" altLang="en-US" sz="1400"/>
                        <a:t>가. 아이디, 비밀번호</a:t>
                      </a:r>
                    </a:p>
                    <a:p>
                      <a:pPr marL="511175" lvl="5" eaLnBrk="0" latinLnBrk="1">
                        <a:lnSpc>
                          <a:spcPct val="110000"/>
                        </a:lnSpc>
                        <a:defRPr lang="ko-KR" altLang="en-US"/>
                      </a:pPr>
                      <a:r>
                        <a:rPr lang="ko-KR" altLang="en-US" sz="1400"/>
                        <a:t>나. 이름, 성별, 연락처(휴대전화번호), 생년월일, 이메일</a:t>
                      </a:r>
                    </a:p>
                    <a:p>
                      <a:pPr marL="511175" lvl="5" eaLnBrk="0" latinLnBrk="1">
                        <a:lnSpc>
                          <a:spcPct val="110000"/>
                        </a:lnSpc>
                        <a:defRPr lang="ko-KR" altLang="en-US"/>
                      </a:pPr>
                      <a:r>
                        <a:rPr lang="ko-KR" altLang="en-US" sz="1400"/>
                        <a:t>다. 쿠키, 서비스 이용기록(방문일시,</a:t>
                      </a:r>
                      <a:r>
                        <a:rPr lang="en-US" altLang="ko-KR" sz="1400"/>
                        <a:t> IP,</a:t>
                      </a:r>
                      <a:r>
                        <a:rPr lang="ko-KR" altLang="en-US" sz="1400"/>
                        <a:t> 불량 이용 기록 등)</a:t>
                      </a:r>
                    </a:p>
                    <a:p>
                      <a:pPr marL="511175" lvl="5" eaLnBrk="0" latinLnBrk="1">
                        <a:lnSpc>
                          <a:spcPct val="110000"/>
                        </a:lnSpc>
                        <a:defRPr lang="ko-KR" altLang="en-US"/>
                      </a:pPr>
                      <a:r>
                        <a:rPr lang="ko-KR" altLang="en-US" sz="1400"/>
                        <a:t>라. 기기정보(고유기기식별값, </a:t>
                      </a:r>
                      <a:r>
                        <a:rPr lang="en-US" altLang="ko-KR" sz="1400"/>
                        <a:t>OS</a:t>
                      </a:r>
                      <a:r>
                        <a:rPr lang="ko-KR" altLang="en-US" sz="1400"/>
                        <a:t>버전)</a:t>
                      </a:r>
                    </a:p>
                  </a:txBody>
                  <a:tcPr/>
                </a:tc>
                <a:tc>
                  <a:txBody>
                    <a:bodyPr/>
                    <a:lstStyle/>
                    <a:p>
                      <a:pPr latinLnBrk="1">
                        <a:defRPr lang="ko-KR" altLang="en-US"/>
                      </a:pPr>
                      <a:endParaRPr lang="ko-KR" altLang="en-US" sz="1400"/>
                    </a:p>
                  </a:txBody>
                  <a:tcPr/>
                </a:tc>
              </a:tr>
              <a:tr h="738377">
                <a:tc>
                  <a:txBody>
                    <a:bodyPr/>
                    <a:lstStyle/>
                    <a:p>
                      <a:pPr algn="ctr">
                        <a:defRPr lang="ko-KR" altLang="en-US"/>
                      </a:pPr>
                      <a:r>
                        <a:rPr lang="en-US" altLang="ko-KR" sz="1600" b="0" i="0" spc="5">
                          <a:solidFill>
                            <a:schemeClr val="dk1"/>
                          </a:solidFill>
                          <a:latin typeface="+mn-lt"/>
                          <a:ea typeface="+mn-ea"/>
                          <a:cs typeface="+mn-cs"/>
                        </a:rPr>
                        <a:t>Rule</a:t>
                      </a:r>
                      <a:r>
                        <a:rPr lang="ko-KR" altLang="en-US" sz="1600" b="0" i="0" spc="5">
                          <a:solidFill>
                            <a:schemeClr val="dk1"/>
                          </a:solidFill>
                          <a:latin typeface="+mn-lt"/>
                          <a:ea typeface="+mn-ea"/>
                          <a:cs typeface="+mn-cs"/>
                        </a:rPr>
                        <a:t>3</a:t>
                      </a:r>
                    </a:p>
                  </a:txBody>
                  <a:tcPr/>
                </a:tc>
                <a:tc>
                  <a:txBody>
                    <a:bodyPr/>
                    <a:lstStyle/>
                    <a:p>
                      <a:pPr>
                        <a:defRPr lang="ko-KR" altLang="en-US"/>
                      </a:pPr>
                      <a:r>
                        <a:rPr lang="en-US" altLang="ko-KR" sz="1400"/>
                        <a:t>"</a:t>
                      </a:r>
                      <a:r>
                        <a:rPr lang="ko-KR" altLang="en-US" sz="1400"/>
                        <a:t>회사</a:t>
                      </a:r>
                      <a:r>
                        <a:rPr lang="en-US" altLang="ko-KR" sz="1400"/>
                        <a:t>"</a:t>
                      </a:r>
                      <a:r>
                        <a:rPr lang="ko-KR" altLang="en-US" sz="1400"/>
                        <a:t>가 "사용자"로부터 수집하는 추가개인정보는 아래와 같습니다.</a:t>
                      </a:r>
                    </a:p>
                    <a:p>
                      <a:pPr marL="511175" lvl="1" eaLnBrk="0" latinLnBrk="1">
                        <a:lnSpc>
                          <a:spcPct val="110000"/>
                        </a:lnSpc>
                        <a:defRPr lang="ko-KR" altLang="en-US"/>
                      </a:pPr>
                      <a:r>
                        <a:rPr lang="ko-KR" altLang="en-US" sz="1400"/>
                        <a:t>가. 신용카드 : 카드사명, 카드번호, 유효기간,</a:t>
                      </a:r>
                      <a:r>
                        <a:rPr lang="en-US" altLang="ko-KR" sz="1400"/>
                        <a:t> cvc</a:t>
                      </a:r>
                    </a:p>
                    <a:p>
                      <a:pPr marL="511175" lvl="1" eaLnBrk="0" latinLnBrk="1">
                        <a:lnSpc>
                          <a:spcPct val="110000"/>
                        </a:lnSpc>
                        <a:defRPr lang="ko-KR" altLang="en-US"/>
                      </a:pPr>
                      <a:r>
                        <a:rPr lang="ko-KR" altLang="en-US" sz="1400"/>
                        <a:t>나. 휴대전화 : 휴대전화번호, 통신사명</a:t>
                      </a:r>
                    </a:p>
                  </a:txBody>
                  <a:tcPr/>
                </a:tc>
                <a:tc>
                  <a:txBody>
                    <a:bodyPr/>
                    <a:lstStyle/>
                    <a:p>
                      <a:pPr>
                        <a:defRPr lang="ko-KR" altLang="en-US"/>
                      </a:pPr>
                      <a:endParaRPr lang="ko-KR" altLang="en-US"/>
                    </a:p>
                  </a:txBody>
                  <a:tcPr/>
                </a:tc>
              </a:tr>
              <a:tr h="693134">
                <a:tc>
                  <a:txBody>
                    <a:bodyPr/>
                    <a:lstStyle/>
                    <a:p>
                      <a:pPr algn="ctr">
                        <a:defRPr lang="ko-KR" altLang="en-US"/>
                      </a:pPr>
                      <a:r>
                        <a:rPr lang="en-US" altLang="ko-KR" sz="1600" b="0" i="0" spc="5">
                          <a:solidFill>
                            <a:schemeClr val="dk1"/>
                          </a:solidFill>
                          <a:latin typeface="+mn-lt"/>
                          <a:ea typeface="+mn-ea"/>
                          <a:cs typeface="+mn-cs"/>
                        </a:rPr>
                        <a:t>Rule</a:t>
                      </a:r>
                      <a:r>
                        <a:rPr lang="ko-KR" altLang="en-US" sz="1600" b="0" i="0" spc="5">
                          <a:solidFill>
                            <a:schemeClr val="dk1"/>
                          </a:solidFill>
                          <a:latin typeface="+mn-lt"/>
                          <a:ea typeface="+mn-ea"/>
                          <a:cs typeface="+mn-cs"/>
                        </a:rPr>
                        <a:t>4</a:t>
                      </a:r>
                    </a:p>
                  </a:txBody>
                  <a:tcPr/>
                </a:tc>
                <a:tc>
                  <a:txBody>
                    <a:bodyPr/>
                    <a:lstStyle/>
                    <a:p>
                      <a:pPr>
                        <a:defRPr lang="ko-KR" altLang="en-US"/>
                      </a:pPr>
                      <a:r>
                        <a:rPr lang="ko-KR" altLang="en-US" sz="1400"/>
                        <a:t>"아이디", "비밀번호", "이름", "성별", "연락처", "생년월일", "이메일"은 "사용자"의 본인 확인 및 서비스 이용과 상담, 저작권 보호 등의 용도로 사용됩니다.</a:t>
                      </a:r>
                    </a:p>
                  </a:txBody>
                  <a:tcPr/>
                </a:tc>
                <a:tc>
                  <a:txBody>
                    <a:bodyPr/>
                    <a:lstStyle/>
                    <a:p>
                      <a:pPr>
                        <a:defRPr lang="ko-KR" altLang="en-US"/>
                      </a:pPr>
                      <a:endParaRPr lang="ko-KR" altLang="en-US"/>
                    </a:p>
                  </a:txBody>
                  <a:tcPr/>
                </a:tc>
              </a:tr>
              <a:tr h="494061">
                <a:tc>
                  <a:txBody>
                    <a:bodyPr/>
                    <a:lstStyle/>
                    <a:p>
                      <a:pPr algn="ctr">
                        <a:defRPr lang="ko-KR" altLang="en-US"/>
                      </a:pPr>
                      <a:r>
                        <a:rPr lang="en-US" altLang="ko-KR" sz="1600" b="0" i="0" spc="5">
                          <a:solidFill>
                            <a:schemeClr val="dk1"/>
                          </a:solidFill>
                          <a:latin typeface="+mn-lt"/>
                          <a:ea typeface="+mn-ea"/>
                          <a:cs typeface="+mn-cs"/>
                        </a:rPr>
                        <a:t>Rule</a:t>
                      </a:r>
                      <a:r>
                        <a:rPr lang="ko-KR" altLang="en-US" sz="1600" b="0" i="0" spc="5">
                          <a:solidFill>
                            <a:schemeClr val="dk1"/>
                          </a:solidFill>
                          <a:latin typeface="+mn-lt"/>
                          <a:ea typeface="+mn-ea"/>
                          <a:cs typeface="+mn-cs"/>
                        </a:rPr>
                        <a:t>5</a:t>
                      </a:r>
                    </a:p>
                  </a:txBody>
                  <a:tcPr/>
                </a:tc>
                <a:tc>
                  <a:txBody>
                    <a:bodyPr/>
                    <a:lstStyle/>
                    <a:p>
                      <a:pPr>
                        <a:defRPr lang="ko-KR" altLang="en-US"/>
                      </a:pPr>
                      <a:r>
                        <a:rPr lang="ko-KR" altLang="en-US" sz="1400"/>
                        <a:t>"쿠키", "서비스 이용기록"은 "서비스"의 부정이용 확인·방지와 서비스 기능 향상 및 환경 개선을 위해 사용됩니다.</a:t>
                      </a:r>
                    </a:p>
                  </a:txBody>
                  <a:tcPr/>
                </a:tc>
                <a:tc>
                  <a:txBody>
                    <a:bodyPr/>
                    <a:lstStyle/>
                    <a:p>
                      <a:pPr>
                        <a:defRPr lang="ko-KR" altLang="en-US"/>
                      </a:pPr>
                      <a:endParaRPr lang="ko-KR" altLang="en-US"/>
                    </a:p>
                  </a:txBody>
                  <a:tcPr/>
                </a:tc>
              </a:tr>
              <a:tr h="693134">
                <a:tc>
                  <a:txBody>
                    <a:bodyPr/>
                    <a:lstStyle/>
                    <a:p>
                      <a:pPr algn="ctr">
                        <a:defRPr lang="ko-KR" altLang="en-US"/>
                      </a:pPr>
                      <a:r>
                        <a:rPr lang="en-US" altLang="ko-KR" sz="1600" b="0" i="0" spc="5">
                          <a:solidFill>
                            <a:schemeClr val="dk1"/>
                          </a:solidFill>
                          <a:latin typeface="+mn-lt"/>
                          <a:ea typeface="+mn-ea"/>
                          <a:cs typeface="+mn-cs"/>
                        </a:rPr>
                        <a:t>Rule</a:t>
                      </a:r>
                      <a:r>
                        <a:rPr lang="ko-KR" altLang="en-US" sz="1600" b="0" i="0" spc="5">
                          <a:solidFill>
                            <a:schemeClr val="dk1"/>
                          </a:solidFill>
                          <a:latin typeface="+mn-lt"/>
                          <a:ea typeface="+mn-ea"/>
                          <a:cs typeface="+mn-cs"/>
                        </a:rPr>
                        <a:t>6</a:t>
                      </a:r>
                    </a:p>
                  </a:txBody>
                  <a:tcPr/>
                </a:tc>
                <a:tc>
                  <a:txBody>
                    <a:bodyPr/>
                    <a:lstStyle/>
                    <a:p>
                      <a:pPr>
                        <a:defRPr lang="ko-KR" altLang="en-US"/>
                      </a:pPr>
                      <a:r>
                        <a:rPr lang="ko-KR" altLang="en-US" sz="1400"/>
                        <a:t>"기기정보"에서는 하드웨어 모델, 운영체제 버전, 고유 기기 식별자, 모바일 네트워크 정보와 같은 기기별 정보를 수집합니다. 수집된 “기기정보” 는 서비스 기능 향상 및 환경 개선을 위해 사용됩니다.</a:t>
                      </a:r>
                    </a:p>
                  </a:txBody>
                  <a:tcPr/>
                </a:tc>
                <a:tc>
                  <a:txBody>
                    <a:bodyPr/>
                    <a:lstStyle/>
                    <a:p>
                      <a:pPr>
                        <a:defRPr lang="ko-KR" altLang="en-US"/>
                      </a:pPr>
                      <a:endParaRPr lang="ko-KR" altLang="en-US"/>
                    </a:p>
                  </a:txBody>
                  <a:tcPr/>
                </a:tc>
              </a:tr>
              <a:tr h="494061">
                <a:tc>
                  <a:txBody>
                    <a:bodyPr/>
                    <a:lstStyle/>
                    <a:p>
                      <a:pPr algn="ctr">
                        <a:defRPr lang="ko-KR" altLang="en-US"/>
                      </a:pPr>
                      <a:r>
                        <a:rPr lang="en-US" altLang="ko-KR" sz="1600"/>
                        <a:t>Rule7</a:t>
                      </a:r>
                    </a:p>
                  </a:txBody>
                  <a:tcPr/>
                </a:tc>
                <a:tc>
                  <a:txBody>
                    <a:bodyPr/>
                    <a:lstStyle/>
                    <a:p>
                      <a:pPr>
                        <a:defRPr lang="ko-KR" altLang="en-US"/>
                      </a:pPr>
                      <a:r>
                        <a:rPr lang="en-US" altLang="ko-KR" sz="1400"/>
                        <a:t>"</a:t>
                      </a:r>
                      <a:r>
                        <a:rPr lang="ko-KR" altLang="en-US" sz="1400"/>
                        <a:t>신용카드"와 "휴대전화"는 "서비스"와 관련된 결제 단계에서 사용됩니다.</a:t>
                      </a:r>
                    </a:p>
                  </a:txBody>
                  <a:tcPr/>
                </a:tc>
                <a:tc>
                  <a:txBody>
                    <a:bodyPr/>
                    <a:lstStyle/>
                    <a:p>
                      <a:pPr>
                        <a:defRPr lang="ko-KR" altLang="en-US"/>
                      </a:pPr>
                      <a:endParaRPr lang="ko-KR" altLang="en-US"/>
                    </a:p>
                  </a:txBody>
                  <a:tcPr/>
                </a:tc>
              </a:tr>
            </a:tbl>
          </a:graphicData>
        </a:graphic>
      </p:graphicFrame>
    </p:spTree>
    <p:extLst>
      <p:ext uri="{BB962C8B-B14F-4D97-AF65-F5344CB8AC3E}">
        <p14:creationId xmlns:p14="http://schemas.microsoft.com/office/powerpoint/2010/main" val="2376972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3127392" cy="576878"/>
          </a:xfrm>
          <a:prstGeom prst="rect">
            <a:avLst/>
          </a:prstGeom>
          <a:noFill/>
        </p:spPr>
        <p:txBody>
          <a:bodyPr wrap="none">
            <a:spAutoFit/>
          </a:bodyPr>
          <a:lstStyle/>
          <a:p>
            <a:pPr lvl="0">
              <a:defRPr lang="ko-KR" altLang="en-US"/>
            </a:pPr>
            <a:r>
              <a:rPr lang="en-US" altLang="ko-KR" sz="3200"/>
              <a:t>&lt;</a:t>
            </a:r>
            <a:r>
              <a:rPr lang="ko-KR" altLang="en-US" sz="3200"/>
              <a:t>개인정보수집</a:t>
            </a:r>
            <a:r>
              <a:rPr lang="en-US" altLang="ko-KR" sz="3200"/>
              <a:t>&gt;</a:t>
            </a:r>
          </a:p>
        </p:txBody>
      </p:sp>
      <p:graphicFrame>
        <p:nvGraphicFramePr>
          <p:cNvPr id="24" name="표 23"/>
          <p:cNvGraphicFramePr>
            <a:graphicFrameLocks noGrp="1"/>
          </p:cNvGraphicFramePr>
          <p:nvPr/>
        </p:nvGraphicFramePr>
        <p:xfrm>
          <a:off x="179390" y="876315"/>
          <a:ext cx="8788566" cy="1422729"/>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492121">
                <a:tc>
                  <a:txBody>
                    <a:bodyPr/>
                    <a:lstStyle/>
                    <a:p>
                      <a:pPr algn="ctr" latinLnBrk="1">
                        <a:defRPr lang="ko-KR" altLang="en-US"/>
                      </a:pPr>
                      <a:r>
                        <a:rPr lang="en-US" altLang="ko-KR" sz="1600"/>
                        <a:t>Rule</a:t>
                      </a:r>
                      <a:r>
                        <a:rPr lang="ko-KR" altLang="en-US" sz="1600"/>
                        <a:t>8</a:t>
                      </a:r>
                    </a:p>
                  </a:txBody>
                  <a:tcPr/>
                </a:tc>
                <a:tc>
                  <a:txBody>
                    <a:bodyPr/>
                    <a:lstStyle/>
                    <a:p>
                      <a:pPr marL="0" indent="0" algn="l" defTabSz="914400" eaLnBrk="1" latinLnBrk="1" hangingPunct="1">
                        <a:lnSpc>
                          <a:spcPct val="110000"/>
                        </a:lnSpc>
                        <a:spcBef>
                          <a:spcPct val="0"/>
                        </a:spcBef>
                        <a:spcAft>
                          <a:spcPct val="0"/>
                        </a:spcAft>
                        <a:buNone/>
                        <a:defRPr lang="ko-KR"/>
                      </a:pPr>
                      <a:r>
                        <a:rPr lang="ko-KR" altLang="en-US" sz="1400"/>
                        <a:t>“사용자”가 “서비스”의 계정탈퇴를 한 경우 "이름", "생년월일", "성별", “이메일”과 “비밀번호”, “게시물” 등의 정보는 즉각 파기되며, 일부 "아이디", “로그정보”의 기록 등 위의 파기한 정보와 관련되지 않은 항목에 대하여 &lt;개인정보취급방침&gt;에 따라 일정기간 보존됩니다.</a:t>
                      </a:r>
                    </a:p>
                  </a:txBody>
                  <a:tcPr/>
                </a:tc>
                <a:tc>
                  <a:txBody>
                    <a:bodyPr/>
                    <a:lstStyle/>
                    <a:p>
                      <a:pPr latinLnBrk="1">
                        <a:defRPr lang="ko-KR" altLang="en-US"/>
                      </a:pPr>
                      <a:r>
                        <a:rPr lang="ko-KR" altLang="en-US" sz="1400"/>
                        <a:t>낮음</a:t>
                      </a:r>
                    </a:p>
                  </a:txBody>
                  <a:tcPr/>
                </a:tc>
              </a:tr>
            </a:tbl>
          </a:graphicData>
        </a:graphic>
      </p:graphicFrame>
    </p:spTree>
    <p:extLst>
      <p:ext uri="{BB962C8B-B14F-4D97-AF65-F5344CB8AC3E}">
        <p14:creationId xmlns:p14="http://schemas.microsoft.com/office/powerpoint/2010/main" val="32767240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3937017" cy="576878"/>
          </a:xfrm>
          <a:prstGeom prst="rect">
            <a:avLst/>
          </a:prstGeom>
          <a:noFill/>
        </p:spPr>
        <p:txBody>
          <a:bodyPr wrap="none">
            <a:spAutoFit/>
          </a:bodyPr>
          <a:lstStyle/>
          <a:p>
            <a:pPr lvl="0">
              <a:defRPr lang="ko-KR" altLang="en-US"/>
            </a:pPr>
            <a:r>
              <a:rPr lang="en-US" altLang="ko-KR" sz="3200"/>
              <a:t>&lt;</a:t>
            </a:r>
            <a:r>
              <a:rPr lang="ko-KR" altLang="en-US" sz="3200"/>
              <a:t>개인정보취급방침</a:t>
            </a:r>
            <a:r>
              <a:rPr lang="en-US" altLang="ko-KR" sz="3200"/>
              <a:t>&gt;</a:t>
            </a:r>
          </a:p>
        </p:txBody>
      </p:sp>
      <p:graphicFrame>
        <p:nvGraphicFramePr>
          <p:cNvPr id="24" name="표 23"/>
          <p:cNvGraphicFramePr>
            <a:graphicFrameLocks noGrp="1"/>
          </p:cNvGraphicFramePr>
          <p:nvPr/>
        </p:nvGraphicFramePr>
        <p:xfrm>
          <a:off x="179390" y="876315"/>
          <a:ext cx="8788566" cy="4650561"/>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1113572">
                <a:tc>
                  <a:txBody>
                    <a:bodyPr/>
                    <a:lstStyle/>
                    <a:p>
                      <a:pPr algn="ctr" latinLnBrk="1">
                        <a:defRPr lang="ko-KR" altLang="en-US"/>
                      </a:pPr>
                      <a:r>
                        <a:rPr lang="en-US" altLang="ko-KR" sz="1600"/>
                        <a:t>Rule</a:t>
                      </a:r>
                      <a:r>
                        <a:rPr lang="ko-KR" altLang="en-US" sz="1600"/>
                        <a:t>1</a:t>
                      </a:r>
                    </a:p>
                  </a:txBody>
                  <a:tcPr/>
                </a:tc>
                <a:tc>
                  <a:txBody>
                    <a:bodyPr/>
                    <a:lstStyle/>
                    <a:p>
                      <a:pPr latinLnBrk="1">
                        <a:lnSpc>
                          <a:spcPct val="110000"/>
                        </a:lnSpc>
                        <a:defRPr lang="ko-KR" altLang="en-US"/>
                      </a:pPr>
                      <a:r>
                        <a:rPr lang="ko-KR" altLang="en-US" sz="1400"/>
                        <a:t>"회사"는 "사용자”로부터 수집한 개인정보를 명기된 방침에 따라 관리하며, 전자상거래 등에서의 소비자 보호에 관한 법률, 통신비밀보호법 등 법령에서 일정기간 정보의 보관을 규정하는 경우는 아래와 같습니다.</a:t>
                      </a:r>
                    </a:p>
                    <a:p>
                      <a:pPr lvl="1" latinLnBrk="1">
                        <a:lnSpc>
                          <a:spcPct val="110000"/>
                        </a:lnSpc>
                        <a:defRPr lang="ko-KR" altLang="en-US"/>
                      </a:pPr>
                      <a:r>
                        <a:rPr lang="ko-KR" altLang="en-US" sz="1400"/>
                        <a:t>가. 아이디는 부정이용 이슈 방지를 위해 탈퇴</a:t>
                      </a:r>
                      <a:r>
                        <a:rPr lang="en-US" altLang="ko-KR" sz="1400"/>
                        <a:t> DB</a:t>
                      </a:r>
                      <a:r>
                        <a:rPr lang="ko-KR" altLang="en-US" sz="1400"/>
                        <a:t>에서 6개월 후 삭제</a:t>
                      </a:r>
                    </a:p>
                    <a:p>
                      <a:pPr lvl="1" latinLnBrk="1">
                        <a:lnSpc>
                          <a:spcPct val="110000"/>
                        </a:lnSpc>
                        <a:defRPr lang="ko-KR" altLang="en-US"/>
                      </a:pPr>
                      <a:r>
                        <a:rPr lang="ko-KR" altLang="en-US" sz="1400"/>
                        <a:t>나. "서비스" 구매 이력이 있는 회원의 경우 5년간 보관(전자상거래 등에서의 소비자보호에 관한 법률)</a:t>
                      </a:r>
                    </a:p>
                    <a:p>
                      <a:pPr lvl="1" latinLnBrk="1">
                        <a:lnSpc>
                          <a:spcPct val="110000"/>
                        </a:lnSpc>
                        <a:defRPr lang="ko-KR" altLang="en-US"/>
                      </a:pPr>
                      <a:r>
                        <a:rPr lang="ko-KR" altLang="en-US" sz="1400"/>
                        <a:t>다. IP의 경우 3개월 보관(통신비밀보호법)</a:t>
                      </a:r>
                    </a:p>
                    <a:p>
                      <a:pPr lvl="1" latinLnBrk="1">
                        <a:lnSpc>
                          <a:spcPct val="110000"/>
                        </a:lnSpc>
                        <a:defRPr lang="ko-KR" altLang="en-US"/>
                      </a:pPr>
                      <a:r>
                        <a:rPr lang="ko-KR" altLang="en-US" sz="1400"/>
                        <a:t>라. 결제에 사용된 "신용카드", "휴대전화" 기록은 5년 보관(전자상거래 등에서의 소비자보호에 관한 법률)</a:t>
                      </a:r>
                    </a:p>
                  </a:txBody>
                  <a:tcPr/>
                </a:tc>
                <a:tc>
                  <a:txBody>
                    <a:bodyPr/>
                    <a:lstStyle/>
                    <a:p>
                      <a:pPr latinLnBrk="1">
                        <a:defRPr lang="ko-KR" altLang="en-US"/>
                      </a:pPr>
                      <a:endParaRPr lang="ko-KR" altLang="en-US" sz="1400"/>
                    </a:p>
                  </a:txBody>
                  <a:tcPr/>
                </a:tc>
              </a:tr>
              <a:tr h="539290">
                <a:tc>
                  <a:txBody>
                    <a:bodyPr/>
                    <a:lstStyle/>
                    <a:p>
                      <a:pPr algn="ctr">
                        <a:defRPr lang="ko-KR" altLang="en-US"/>
                      </a:pPr>
                      <a:r>
                        <a:rPr lang="en-US" altLang="ko-KR" sz="1600" b="0" i="0" spc="5">
                          <a:solidFill>
                            <a:schemeClr val="dk1"/>
                          </a:solidFill>
                          <a:latin typeface="+mn-lt"/>
                          <a:ea typeface="+mn-ea"/>
                          <a:cs typeface="+mn-cs"/>
                        </a:rPr>
                        <a:t>Rule</a:t>
                      </a:r>
                      <a:r>
                        <a:rPr lang="ko-KR" altLang="en-US" sz="1600" b="0" i="0" spc="5">
                          <a:solidFill>
                            <a:schemeClr val="dk1"/>
                          </a:solidFill>
                          <a:latin typeface="+mn-lt"/>
                          <a:ea typeface="+mn-ea"/>
                          <a:cs typeface="+mn-cs"/>
                        </a:rPr>
                        <a:t>2</a:t>
                      </a:r>
                    </a:p>
                  </a:txBody>
                  <a:tcPr/>
                </a:tc>
                <a:tc>
                  <a:txBody>
                    <a:bodyPr/>
                    <a:lstStyle/>
                    <a:p>
                      <a:pPr>
                        <a:defRPr lang="ko-KR" altLang="en-US"/>
                      </a:pPr>
                      <a:r>
                        <a:rPr lang="ko-KR" altLang="en-US" sz="1400"/>
                        <a:t>“사용자”의 개인정보에 대해 개인정보의 수집·이용 목적이 달성된 후에는 해당 정보를 지체 없이 파기합니다. 다만 관계법령에 의해 보관해야 하는 정보는 법령이 정한 기간 동안 보관한 후 파기합니다. 이때 별도 저장 관리되는 개인정보는 법령에 정한 경우가 아니고서는 절대 다른 용도로 이용되지 않습니다. 전자적 파일 형태인 경우 복구 및 재생되지 않도록 기술적인 방법을 이용하여 완전하게 삭제하고, 그 밖에 기록물, 인쇄물, 서면 등의 경우 분쇄하거나 소각하여 파기합니다.</a:t>
                      </a:r>
                    </a:p>
                  </a:txBody>
                  <a:tcPr/>
                </a:tc>
                <a:tc>
                  <a:txBody>
                    <a:bodyPr/>
                    <a:lstStyle/>
                    <a:p>
                      <a:pPr>
                        <a:defRPr lang="ko-KR" altLang="en-US"/>
                      </a:pPr>
                      <a:endParaRPr lang="ko-KR" altLang="en-US"/>
                    </a:p>
                  </a:txBody>
                  <a:tcPr/>
                </a:tc>
              </a:tr>
            </a:tbl>
          </a:graphicData>
        </a:graphic>
      </p:graphicFrame>
    </p:spTree>
    <p:extLst>
      <p:ext uri="{BB962C8B-B14F-4D97-AF65-F5344CB8AC3E}">
        <p14:creationId xmlns:p14="http://schemas.microsoft.com/office/powerpoint/2010/main" val="39100837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17767" cy="576878"/>
          </a:xfrm>
          <a:prstGeom prst="rect">
            <a:avLst/>
          </a:prstGeom>
          <a:noFill/>
        </p:spPr>
        <p:txBody>
          <a:bodyPr wrap="none">
            <a:spAutoFit/>
          </a:bodyPr>
          <a:lstStyle/>
          <a:p>
            <a:pPr lvl="0">
              <a:defRPr lang="ko-KR" altLang="en-US"/>
            </a:pPr>
            <a:r>
              <a:rPr lang="en-US" altLang="ko-KR" sz="3200"/>
              <a:t>&lt;</a:t>
            </a:r>
            <a:r>
              <a:rPr lang="ko-KR" altLang="en-US" sz="3200"/>
              <a:t>책임제한</a:t>
            </a:r>
            <a:r>
              <a:rPr lang="en-US" altLang="ko-KR" sz="3200"/>
              <a:t>&gt;</a:t>
            </a:r>
          </a:p>
        </p:txBody>
      </p:sp>
      <p:graphicFrame>
        <p:nvGraphicFramePr>
          <p:cNvPr id="24" name="표 23"/>
          <p:cNvGraphicFramePr>
            <a:graphicFrameLocks noGrp="1"/>
          </p:cNvGraphicFramePr>
          <p:nvPr/>
        </p:nvGraphicFramePr>
        <p:xfrm>
          <a:off x="179390" y="876315"/>
          <a:ext cx="8788566" cy="3125668"/>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a:t>ID</a:t>
                      </a:r>
                      <a:endParaRPr lang="ko-KR" altLang="en-US"/>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576003">
                <a:tc>
                  <a:txBody>
                    <a:bodyPr/>
                    <a:lstStyle/>
                    <a:p>
                      <a:pPr algn="ctr" latinLnBrk="1">
                        <a:defRPr lang="ko-KR" altLang="en-US"/>
                      </a:pPr>
                      <a:r>
                        <a:rPr lang="en-US" altLang="ko-KR" sz="1600"/>
                        <a:t>Rule</a:t>
                      </a:r>
                      <a:r>
                        <a:rPr lang="ko-KR" altLang="en-US" sz="1600"/>
                        <a:t>1</a:t>
                      </a:r>
                    </a:p>
                  </a:txBody>
                  <a:tcPr/>
                </a:tc>
                <a:tc>
                  <a:txBody>
                    <a:bodyPr/>
                    <a:lstStyle/>
                    <a:p>
                      <a:pPr latinLnBrk="1">
                        <a:lnSpc>
                          <a:spcPct val="110000"/>
                        </a:lnSpc>
                        <a:defRPr lang="ko-KR" altLang="en-US"/>
                      </a:pPr>
                      <a:r>
                        <a:rPr lang="ko-KR" altLang="en-US" sz="1400"/>
                        <a:t>회사는 천재지변 또는 이에 준하는 불가항력으로 인하여 "서비스"를 제공할 수 없는 경우에는 "서비스" 제공에 관한 책임이 면제됩니다.</a:t>
                      </a:r>
                    </a:p>
                  </a:txBody>
                  <a:tcPr/>
                </a:tc>
                <a:tc>
                  <a:txBody>
                    <a:bodyPr/>
                    <a:lstStyle/>
                    <a:p>
                      <a:pPr latinLnBrk="1">
                        <a:defRPr lang="ko-KR" altLang="en-US"/>
                      </a:pPr>
                      <a:endParaRPr lang="ko-KR" altLang="en-US" sz="1400"/>
                    </a:p>
                  </a:txBody>
                  <a:tcPr/>
                </a:tc>
              </a:tr>
              <a:tr h="539290">
                <a:tc>
                  <a:txBody>
                    <a:bodyPr/>
                    <a:lstStyle/>
                    <a:p>
                      <a:pPr algn="ctr">
                        <a:defRPr lang="ko-KR" altLang="en-US"/>
                      </a:pPr>
                      <a:r>
                        <a:rPr lang="en-US" altLang="ko-KR" sz="1600" b="0" i="0" spc="5">
                          <a:solidFill>
                            <a:schemeClr val="dk1"/>
                          </a:solidFill>
                          <a:latin typeface="+mn-lt"/>
                          <a:ea typeface="+mn-ea"/>
                          <a:cs typeface="+mn-cs"/>
                        </a:rPr>
                        <a:t>Rule</a:t>
                      </a:r>
                      <a:r>
                        <a:rPr lang="ko-KR" altLang="en-US" sz="1600" b="0" i="0" spc="5">
                          <a:solidFill>
                            <a:schemeClr val="dk1"/>
                          </a:solidFill>
                          <a:latin typeface="+mn-lt"/>
                          <a:ea typeface="+mn-ea"/>
                          <a:cs typeface="+mn-cs"/>
                        </a:rPr>
                        <a:t>2</a:t>
                      </a:r>
                    </a:p>
                  </a:txBody>
                  <a:tcPr/>
                </a:tc>
                <a:tc>
                  <a:txBody>
                    <a:bodyPr/>
                    <a:lstStyle/>
                    <a:p>
                      <a:pPr>
                        <a:defRPr lang="ko-KR" altLang="en-US"/>
                      </a:pPr>
                      <a:r>
                        <a:rPr lang="ko-KR" altLang="en-US" sz="1400"/>
                        <a:t>회사는 사용자의 귀책사유로 인한 "서비스" 이용의 장애에 대하여는 책임을 지지 않습니다.</a:t>
                      </a:r>
                    </a:p>
                  </a:txBody>
                  <a:tcPr/>
                </a:tc>
                <a:tc>
                  <a:txBody>
                    <a:bodyPr/>
                    <a:lstStyle/>
                    <a:p>
                      <a:pPr>
                        <a:defRPr lang="ko-KR" altLang="en-US"/>
                      </a:pPr>
                      <a:endParaRPr lang="ko-KR" altLang="en-US"/>
                    </a:p>
                  </a:txBody>
                  <a:tcPr/>
                </a:tc>
              </a:tr>
              <a:tr h="539290">
                <a:tc>
                  <a:txBody>
                    <a:bodyPr/>
                    <a:lstStyle/>
                    <a:p>
                      <a:pPr algn="ctr">
                        <a:defRPr lang="ko-KR" altLang="en-US"/>
                      </a:pPr>
                      <a:r>
                        <a:rPr lang="en-US" altLang="ko-KR" sz="1600"/>
                        <a:t>Rule3</a:t>
                      </a:r>
                    </a:p>
                  </a:txBody>
                  <a:tcPr/>
                </a:tc>
                <a:tc>
                  <a:txBody>
                    <a:bodyPr/>
                    <a:lstStyle/>
                    <a:p>
                      <a:pPr>
                        <a:defRPr lang="ko-KR" altLang="en-US"/>
                      </a:pPr>
                      <a:r>
                        <a:rPr lang="ko-KR" altLang="en-US" sz="1400"/>
                        <a:t>회사는</a:t>
                      </a:r>
                      <a:r>
                        <a:rPr lang="en-US" altLang="ko-KR" sz="1400"/>
                        <a:t> </a:t>
                      </a:r>
                      <a:r>
                        <a:rPr lang="ko-KR" altLang="en-US" sz="1400"/>
                        <a:t>사용자가 "서비스"와 관련하여 게재한 정보, 자료, 사실의 신뢰도, 정확성 등의 내용에 관하여는 책임을 지지 않습니다.</a:t>
                      </a:r>
                    </a:p>
                  </a:txBody>
                  <a:tcPr/>
                </a:tc>
                <a:tc>
                  <a:txBody>
                    <a:bodyPr/>
                    <a:lstStyle/>
                    <a:p>
                      <a:pPr>
                        <a:defRPr lang="ko-KR" altLang="en-US"/>
                      </a:pPr>
                      <a:endParaRPr lang="ko-KR" altLang="en-US"/>
                    </a:p>
                  </a:txBody>
                  <a:tcPr/>
                </a:tc>
              </a:tr>
              <a:tr h="539290">
                <a:tc>
                  <a:txBody>
                    <a:bodyPr/>
                    <a:lstStyle/>
                    <a:p>
                      <a:pPr algn="ctr">
                        <a:defRPr lang="ko-KR" altLang="en-US"/>
                      </a:pPr>
                      <a:r>
                        <a:rPr lang="en-US" altLang="ko-KR" sz="1600"/>
                        <a:t>Rule4</a:t>
                      </a:r>
                    </a:p>
                  </a:txBody>
                  <a:tcPr/>
                </a:tc>
                <a:tc>
                  <a:txBody>
                    <a:bodyPr/>
                    <a:lstStyle/>
                    <a:p>
                      <a:pPr>
                        <a:defRPr lang="ko-KR" altLang="en-US"/>
                      </a:pPr>
                      <a:r>
                        <a:rPr lang="ko-KR" altLang="en-US" sz="1400"/>
                        <a:t>회사는 사용자 간 또는 사용자와 제3자 상호간에 "서비스"를 매개로 하여 거래 등을 한 경우에는 책임이 면제됩니다.</a:t>
                      </a:r>
                    </a:p>
                  </a:txBody>
                  <a:tcPr/>
                </a:tc>
                <a:tc>
                  <a:txBody>
                    <a:bodyPr/>
                    <a:lstStyle/>
                    <a:p>
                      <a:pPr>
                        <a:defRPr lang="ko-KR" altLang="en-US"/>
                      </a:pPr>
                      <a:endParaRPr lang="ko-KR" altLang="en-US"/>
                    </a:p>
                  </a:txBody>
                  <a:tcPr/>
                </a:tc>
              </a:tr>
              <a:tr h="539290">
                <a:tc>
                  <a:txBody>
                    <a:bodyPr/>
                    <a:lstStyle/>
                    <a:p>
                      <a:pPr algn="ctr">
                        <a:defRPr lang="ko-KR" altLang="en-US"/>
                      </a:pPr>
                      <a:r>
                        <a:rPr lang="en-US" altLang="ko-KR" sz="1600" b="0" i="0" spc="5">
                          <a:solidFill>
                            <a:schemeClr val="dk1"/>
                          </a:solidFill>
                          <a:latin typeface="+mn-lt"/>
                          <a:ea typeface="+mn-ea"/>
                          <a:cs typeface="+mn-cs"/>
                        </a:rPr>
                        <a:t>Rule5</a:t>
                      </a:r>
                    </a:p>
                  </a:txBody>
                  <a:tcPr/>
                </a:tc>
                <a:tc>
                  <a:txBody>
                    <a:bodyPr/>
                    <a:lstStyle/>
                    <a:p>
                      <a:pPr>
                        <a:defRPr lang="ko-KR" altLang="en-US"/>
                      </a:pPr>
                      <a:r>
                        <a:rPr lang="ko-KR" altLang="en-US" sz="1400"/>
                        <a:t>회사</a:t>
                      </a:r>
                      <a:r>
                        <a:rPr lang="en-US" altLang="ko-KR" sz="1400"/>
                        <a:t>는 무료로 제공되는 서비스 이용과 관련하여 관련법에 특별한 규정이 없는 한 책임을 지지 않습니다.</a:t>
                      </a:r>
                    </a:p>
                  </a:txBody>
                  <a:tcPr/>
                </a:tc>
                <a:tc>
                  <a:txBody>
                    <a:bodyPr/>
                    <a:lstStyle/>
                    <a:p>
                      <a:pPr>
                        <a:defRPr lang="ko-KR" altLang="en-US"/>
                      </a:pPr>
                      <a:endParaRPr lang="ko-KR" altLang="en-US"/>
                    </a:p>
                  </a:txBody>
                  <a:tcPr/>
                </a:tc>
              </a:tr>
            </a:tbl>
          </a:graphicData>
        </a:graphic>
      </p:graphicFrame>
    </p:spTree>
    <p:extLst>
      <p:ext uri="{BB962C8B-B14F-4D97-AF65-F5344CB8AC3E}">
        <p14:creationId xmlns:p14="http://schemas.microsoft.com/office/powerpoint/2010/main" val="1385677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1498616" cy="576878"/>
          </a:xfrm>
          <a:prstGeom prst="rect">
            <a:avLst/>
          </a:prstGeom>
          <a:noFill/>
        </p:spPr>
        <p:txBody>
          <a:bodyPr wrap="none">
            <a:spAutoFit/>
          </a:bodyPr>
          <a:lstStyle/>
          <a:p>
            <a:pPr lvl="0">
              <a:defRPr lang="ko-KR" altLang="en-US"/>
            </a:pPr>
            <a:r>
              <a:rPr lang="ko-KR" altLang="en-US" sz="3200"/>
              <a:t>&lt;정의</a:t>
            </a:r>
            <a:r>
              <a:rPr lang="en-US" altLang="ko-KR" sz="3200"/>
              <a:t>&gt;</a:t>
            </a:r>
          </a:p>
        </p:txBody>
      </p:sp>
      <p:graphicFrame>
        <p:nvGraphicFramePr>
          <p:cNvPr id="24" name="표 23"/>
          <p:cNvGraphicFramePr>
            <a:graphicFrameLocks noGrp="1"/>
          </p:cNvGraphicFramePr>
          <p:nvPr>
            <p:extLst>
              <p:ext uri="{D42A27DB-BD31-4B8C-83A1-F6EECF244321}">
                <p14:modId xmlns:p14="http://schemas.microsoft.com/office/powerpoint/2010/main" val="1411743900"/>
              </p:ext>
            </p:extLst>
          </p:nvPr>
        </p:nvGraphicFramePr>
        <p:xfrm>
          <a:off x="179390" y="881431"/>
          <a:ext cx="8782589" cy="5131245"/>
        </p:xfrm>
        <a:graphic>
          <a:graphicData uri="http://schemas.openxmlformats.org/drawingml/2006/table">
            <a:tbl>
              <a:tblPr firstRow="1" bandRow="1">
                <a:tableStyleId>{5C22544A-7EE6-4342-B048-85BDC9FD1C3A}</a:tableStyleId>
              </a:tblPr>
              <a:tblGrid>
                <a:gridCol w="1143501"/>
                <a:gridCol w="5678805"/>
                <a:gridCol w="1960283"/>
              </a:tblGrid>
              <a:tr h="341146">
                <a:tc>
                  <a:txBody>
                    <a:bodyPr/>
                    <a:lstStyle/>
                    <a:p>
                      <a:pPr algn="ctr" latinLnBrk="1">
                        <a:defRPr lang="ko-KR" altLang="en-US"/>
                      </a:pPr>
                      <a:r>
                        <a:rPr lang="en-US" altLang="ko-KR" dirty="0"/>
                        <a:t>ID</a:t>
                      </a:r>
                      <a:endParaRPr lang="ko-KR" altLang="en-US" dirty="0"/>
                    </a:p>
                  </a:txBody>
                  <a:tcPr anchor="ctr"/>
                </a:tc>
                <a:tc>
                  <a:txBody>
                    <a:bodyPr/>
                    <a:lstStyle/>
                    <a:p>
                      <a:pPr algn="ctr" latinLnBrk="1">
                        <a:defRPr lang="ko-KR" altLang="en-US"/>
                      </a:pPr>
                      <a:r>
                        <a:rPr lang="ko-KR" altLang="en-US" dirty="0"/>
                        <a:t>규칙</a:t>
                      </a:r>
                    </a:p>
                  </a:txBody>
                  <a:tcPr anchor="ctr"/>
                </a:tc>
                <a:tc>
                  <a:txBody>
                    <a:bodyPr/>
                    <a:lstStyle/>
                    <a:p>
                      <a:pPr algn="ctr" latinLnBrk="1">
                        <a:defRPr lang="ko-KR" altLang="en-US"/>
                      </a:pPr>
                      <a:r>
                        <a:rPr lang="ko-KR" altLang="en-US"/>
                        <a:t>변화 가능성</a:t>
                      </a:r>
                    </a:p>
                  </a:txBody>
                  <a:tcPr anchor="ctr"/>
                </a:tc>
              </a:tr>
              <a:tr h="655080">
                <a:tc>
                  <a:txBody>
                    <a:bodyPr/>
                    <a:lstStyle/>
                    <a:p>
                      <a:pPr algn="ctr" latinLnBrk="1">
                        <a:defRPr lang="ko-KR" altLang="en-US"/>
                      </a:pPr>
                      <a:r>
                        <a:rPr lang="en-US" altLang="ko-KR" sz="1600"/>
                        <a:t>Rule1</a:t>
                      </a:r>
                      <a:endParaRPr lang="ko-KR" altLang="en-US" sz="1600"/>
                    </a:p>
                  </a:txBody>
                  <a:tcPr/>
                </a:tc>
                <a:tc>
                  <a:txBody>
                    <a:bodyPr/>
                    <a:lstStyle/>
                    <a:p>
                      <a:pPr lvl="1" algn="l" defTabSz="914400" eaLnBrk="1" latinLnBrk="1" hangingPunct="1">
                        <a:lnSpc>
                          <a:spcPct val="110000"/>
                        </a:lnSpc>
                        <a:spcBef>
                          <a:spcPct val="0"/>
                        </a:spcBef>
                        <a:spcAft>
                          <a:spcPct val="0"/>
                        </a:spcAft>
                        <a:buNone/>
                        <a:defRPr lang="ko-KR"/>
                      </a:pPr>
                      <a:r>
                        <a:rPr lang="en-US" altLang="ko-KR" sz="1400" dirty="0" smtClean="0"/>
                        <a:t>6</a:t>
                      </a:r>
                      <a:r>
                        <a:rPr lang="ko-KR" altLang="en-US" sz="1400" dirty="0" smtClean="0"/>
                        <a:t>.  "서비스"는 사이트에서 제공되는 모든 관련 제반 서비스를 의미합니다.</a:t>
                      </a:r>
                    </a:p>
                    <a:p>
                      <a:pPr lvl="1" algn="l" defTabSz="914400" eaLnBrk="1" latinLnBrk="1" hangingPunct="1">
                        <a:lnSpc>
                          <a:spcPct val="110000"/>
                        </a:lnSpc>
                        <a:spcBef>
                          <a:spcPct val="0"/>
                        </a:spcBef>
                        <a:spcAft>
                          <a:spcPct val="0"/>
                        </a:spcAft>
                        <a:buNone/>
                        <a:defRPr lang="ko-KR"/>
                      </a:pPr>
                      <a:r>
                        <a:rPr lang="en-US" altLang="ko-KR" sz="1400" dirty="0" smtClean="0"/>
                        <a:t>7</a:t>
                      </a:r>
                      <a:r>
                        <a:rPr lang="ko-KR" altLang="en-US" sz="1400" dirty="0" smtClean="0"/>
                        <a:t>.  “전자금융거래”라 함은 회사가 전자적 장치를 통하여 전자금융서비스를 제공(이하 ‘전자금융업무’라고 합니다)하고, 회원 회사의 종사자와 직접 대면하거나 의사 소통을 하지 아니하고, 자동화된 방식으로 이를 이용하는 거래를 말합니다.</a:t>
                      </a:r>
                    </a:p>
                    <a:p>
                      <a:pPr lvl="1" algn="l" defTabSz="914400" eaLnBrk="1" latinLnBrk="1" hangingPunct="1">
                        <a:lnSpc>
                          <a:spcPct val="110000"/>
                        </a:lnSpc>
                        <a:spcBef>
                          <a:spcPct val="0"/>
                        </a:spcBef>
                        <a:spcAft>
                          <a:spcPct val="0"/>
                        </a:spcAft>
                        <a:buNone/>
                        <a:defRPr lang="ko-KR"/>
                      </a:pPr>
                      <a:r>
                        <a:rPr lang="en-US" altLang="ko-KR" sz="1400" dirty="0" smtClean="0"/>
                        <a:t>8.</a:t>
                      </a:r>
                      <a:r>
                        <a:rPr lang="ko-KR" altLang="en-US" sz="1400" dirty="0" smtClean="0"/>
                        <a:t>  “전자지급거래”라 함은 자금을 주는 자(이하 ‘지급인’이라고 합니다)가 회사로 하여금 전자지급수단을 이용하여 자금을 받는 자(이하 ‘수취인’이라고 합니다)에게 자금을 이동하게 하는 전자금융거래를 말합니다.</a:t>
                      </a:r>
                      <a:endParaRPr lang="en-US" altLang="ko-KR" sz="1400" dirty="0" smtClean="0"/>
                    </a:p>
                    <a:p>
                      <a:pPr lvl="1" algn="l" defTabSz="914400" eaLnBrk="1" latinLnBrk="1" hangingPunct="1">
                        <a:lnSpc>
                          <a:spcPct val="110000"/>
                        </a:lnSpc>
                        <a:spcBef>
                          <a:spcPct val="0"/>
                        </a:spcBef>
                        <a:spcAft>
                          <a:spcPct val="0"/>
                        </a:spcAft>
                        <a:buNone/>
                        <a:defRPr lang="ko-KR"/>
                      </a:pPr>
                      <a:r>
                        <a:rPr lang="en-US" altLang="ko-KR" sz="1400" dirty="0" smtClean="0"/>
                        <a:t>9</a:t>
                      </a:r>
                      <a:r>
                        <a:rPr lang="ko-KR" altLang="en-US" sz="1400" dirty="0" smtClean="0"/>
                        <a:t>.  “전자지급결제대행서비스”라 함은 전자적 방법으로 재화 등의 구매에 있어서 지급결제정보를 송신하거나 수신하는 것 또는 그 대가의 정산을 대행하거나 매개하는 서비스를 말합니다.</a:t>
                      </a:r>
                    </a:p>
                    <a:p>
                      <a:pPr lvl="1" algn="l" defTabSz="914400" eaLnBrk="1" latinLnBrk="1" hangingPunct="1">
                        <a:lnSpc>
                          <a:spcPct val="110000"/>
                        </a:lnSpc>
                        <a:spcBef>
                          <a:spcPct val="0"/>
                        </a:spcBef>
                        <a:spcAft>
                          <a:spcPct val="0"/>
                        </a:spcAft>
                        <a:buNone/>
                        <a:defRPr lang="ko-KR"/>
                      </a:pPr>
                      <a:r>
                        <a:rPr lang="ko-KR" altLang="en-US" sz="1400" dirty="0" smtClean="0"/>
                        <a:t>자. “전자지급수단”이라 함은 전자자금이체, 직불전자지급수단, 선불전자지급수단, 전자화폐, 신용카드, 전자채권 그 밖에 전자적 방법에 따른 지급수단을 말합니다.</a:t>
                      </a:r>
                    </a:p>
                    <a:p>
                      <a:pPr lvl="1" algn="l" defTabSz="914400" eaLnBrk="1" latinLnBrk="1" hangingPunct="1">
                        <a:lnSpc>
                          <a:spcPct val="110000"/>
                        </a:lnSpc>
                        <a:spcBef>
                          <a:spcPct val="0"/>
                        </a:spcBef>
                        <a:spcAft>
                          <a:spcPct val="0"/>
                        </a:spcAft>
                        <a:buNone/>
                        <a:defRPr lang="ko-KR"/>
                      </a:pPr>
                      <a:r>
                        <a:rPr lang="en-US" altLang="ko-KR" sz="1400" dirty="0" smtClean="0"/>
                        <a:t>10</a:t>
                      </a:r>
                      <a:r>
                        <a:rPr lang="ko-KR" altLang="en-US" sz="1400" dirty="0" smtClean="0"/>
                        <a:t>.  “전자적 장치”라 함은 전자금융거래정보를 전자적 방법으로 전송하거나 처리하는데 이용되는 장치로서 현금자동지급기, 자동입출금기, 지급용 단말기, 컴퓨터, 전화기, 그 밖에 전자적 방법으로 정보를 전송하거나 처리하는 장치를 말합니다.</a:t>
                      </a:r>
                      <a:endParaRPr lang="en-US" altLang="ko-KR" sz="1400" dirty="0" smtClean="0"/>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848796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1498616" cy="576878"/>
          </a:xfrm>
          <a:prstGeom prst="rect">
            <a:avLst/>
          </a:prstGeom>
          <a:noFill/>
        </p:spPr>
        <p:txBody>
          <a:bodyPr wrap="none">
            <a:spAutoFit/>
          </a:bodyPr>
          <a:lstStyle/>
          <a:p>
            <a:pPr lvl="0">
              <a:defRPr lang="ko-KR" altLang="en-US"/>
            </a:pPr>
            <a:r>
              <a:rPr lang="ko-KR" altLang="en-US" sz="3200"/>
              <a:t>&lt;정의</a:t>
            </a:r>
            <a:r>
              <a:rPr lang="en-US" altLang="ko-KR" sz="3200"/>
              <a:t>&gt;</a:t>
            </a:r>
          </a:p>
        </p:txBody>
      </p:sp>
      <p:graphicFrame>
        <p:nvGraphicFramePr>
          <p:cNvPr id="24" name="표 23"/>
          <p:cNvGraphicFramePr>
            <a:graphicFrameLocks noGrp="1"/>
          </p:cNvGraphicFramePr>
          <p:nvPr>
            <p:extLst>
              <p:ext uri="{D42A27DB-BD31-4B8C-83A1-F6EECF244321}">
                <p14:modId xmlns:p14="http://schemas.microsoft.com/office/powerpoint/2010/main" val="3972037691"/>
              </p:ext>
            </p:extLst>
          </p:nvPr>
        </p:nvGraphicFramePr>
        <p:xfrm>
          <a:off x="179390" y="881431"/>
          <a:ext cx="8782589" cy="2833053"/>
        </p:xfrm>
        <a:graphic>
          <a:graphicData uri="http://schemas.openxmlformats.org/drawingml/2006/table">
            <a:tbl>
              <a:tblPr firstRow="1" bandRow="1">
                <a:tableStyleId>{5C22544A-7EE6-4342-B048-85BDC9FD1C3A}</a:tableStyleId>
              </a:tblPr>
              <a:tblGrid>
                <a:gridCol w="1143501"/>
                <a:gridCol w="5678805"/>
                <a:gridCol w="1960283"/>
              </a:tblGrid>
              <a:tr h="341146">
                <a:tc>
                  <a:txBody>
                    <a:bodyPr/>
                    <a:lstStyle/>
                    <a:p>
                      <a:pPr algn="ctr" latinLnBrk="1">
                        <a:defRPr lang="ko-KR" altLang="en-US"/>
                      </a:pPr>
                      <a:r>
                        <a:rPr lang="en-US" altLang="ko-KR" dirty="0"/>
                        <a:t>ID</a:t>
                      </a:r>
                      <a:endParaRPr lang="ko-KR" altLang="en-US" dirty="0"/>
                    </a:p>
                  </a:txBody>
                  <a:tcPr anchor="ctr"/>
                </a:tc>
                <a:tc>
                  <a:txBody>
                    <a:bodyPr/>
                    <a:lstStyle/>
                    <a:p>
                      <a:pPr algn="ctr" latinLnBrk="1">
                        <a:defRPr lang="ko-KR" altLang="en-US"/>
                      </a:pPr>
                      <a:r>
                        <a:rPr lang="ko-KR" altLang="en-US"/>
                        <a:t>규칙</a:t>
                      </a:r>
                    </a:p>
                  </a:txBody>
                  <a:tcPr anchor="ctr"/>
                </a:tc>
                <a:tc>
                  <a:txBody>
                    <a:bodyPr/>
                    <a:lstStyle/>
                    <a:p>
                      <a:pPr algn="ctr" latinLnBrk="1">
                        <a:defRPr lang="ko-KR" altLang="en-US"/>
                      </a:pPr>
                      <a:r>
                        <a:rPr lang="ko-KR" altLang="en-US"/>
                        <a:t>변화 가능성</a:t>
                      </a:r>
                    </a:p>
                  </a:txBody>
                  <a:tcPr anchor="ctr"/>
                </a:tc>
              </a:tr>
              <a:tr h="655080">
                <a:tc>
                  <a:txBody>
                    <a:bodyPr/>
                    <a:lstStyle/>
                    <a:p>
                      <a:pPr algn="ctr" latinLnBrk="1">
                        <a:defRPr lang="ko-KR" altLang="en-US"/>
                      </a:pPr>
                      <a:r>
                        <a:rPr lang="en-US" altLang="ko-KR" sz="1600"/>
                        <a:t>Rule1</a:t>
                      </a:r>
                      <a:endParaRPr lang="ko-KR" altLang="en-US" sz="1600"/>
                    </a:p>
                  </a:txBody>
                  <a:tcPr/>
                </a:tc>
                <a:tc>
                  <a:txBody>
                    <a:bodyPr/>
                    <a:lstStyle/>
                    <a:p>
                      <a:pPr lvl="1" algn="l" defTabSz="914400" eaLnBrk="1" latinLnBrk="1" hangingPunct="1">
                        <a:lnSpc>
                          <a:spcPct val="110000"/>
                        </a:lnSpc>
                        <a:spcBef>
                          <a:spcPct val="0"/>
                        </a:spcBef>
                        <a:spcAft>
                          <a:spcPct val="0"/>
                        </a:spcAft>
                        <a:buNone/>
                        <a:defRPr lang="ko-KR"/>
                      </a:pPr>
                      <a:r>
                        <a:rPr lang="en-US" altLang="ko-KR" sz="1400" dirty="0" smtClean="0"/>
                        <a:t>11</a:t>
                      </a:r>
                      <a:r>
                        <a:rPr lang="ko-KR" altLang="en-US" sz="1400" dirty="0" smtClean="0"/>
                        <a:t>.  </a:t>
                      </a:r>
                      <a:r>
                        <a:rPr lang="ko-KR" altLang="en-US" sz="1400" dirty="0"/>
                        <a:t>“전자문서"라 함은 「전자문서 및 전자거래 기본법」 제2조제1호에 따른 작성, </a:t>
                      </a:r>
                      <a:r>
                        <a:rPr lang="ko-KR" altLang="en-US" sz="1400" dirty="0" err="1"/>
                        <a:t>송신ㆍ수신</a:t>
                      </a:r>
                      <a:r>
                        <a:rPr lang="ko-KR" altLang="en-US" sz="1400" dirty="0"/>
                        <a:t> 또는 저장된 정보를 말합니다.</a:t>
                      </a:r>
                    </a:p>
                    <a:p>
                      <a:pPr lvl="1" algn="l" defTabSz="914400" eaLnBrk="1" latinLnBrk="1" hangingPunct="1">
                        <a:lnSpc>
                          <a:spcPct val="110000"/>
                        </a:lnSpc>
                        <a:spcBef>
                          <a:spcPct val="0"/>
                        </a:spcBef>
                        <a:spcAft>
                          <a:spcPct val="0"/>
                        </a:spcAft>
                        <a:buNone/>
                        <a:defRPr lang="ko-KR"/>
                      </a:pPr>
                      <a:r>
                        <a:rPr lang="en-US" altLang="ko-KR" sz="1400" dirty="0" smtClean="0"/>
                        <a:t>12</a:t>
                      </a:r>
                      <a:r>
                        <a:rPr lang="ko-KR" altLang="en-US" sz="1400" dirty="0" smtClean="0"/>
                        <a:t>.  </a:t>
                      </a:r>
                      <a:r>
                        <a:rPr lang="ko-KR" altLang="en-US" sz="1400" dirty="0"/>
                        <a:t>“거래지시”라 함은 </a:t>
                      </a:r>
                      <a:r>
                        <a:rPr lang="ko-KR" altLang="en-US" sz="1400" dirty="0" smtClean="0"/>
                        <a:t>회원이 </a:t>
                      </a:r>
                      <a:r>
                        <a:rPr lang="ko-KR" altLang="en-US" sz="1400" dirty="0"/>
                        <a:t>전자금융거래계약에 따라 금융기관 또는 전자금융업자에게 전자금융거래의 처리를 지시하는 것을 말합니다.</a:t>
                      </a:r>
                    </a:p>
                    <a:p>
                      <a:pPr lvl="1" algn="l" defTabSz="914400" eaLnBrk="1" latinLnBrk="1" hangingPunct="1">
                        <a:lnSpc>
                          <a:spcPct val="110000"/>
                        </a:lnSpc>
                        <a:spcBef>
                          <a:spcPct val="0"/>
                        </a:spcBef>
                        <a:spcAft>
                          <a:spcPct val="0"/>
                        </a:spcAft>
                        <a:buNone/>
                        <a:defRPr lang="ko-KR"/>
                      </a:pPr>
                      <a:r>
                        <a:rPr lang="en-US" altLang="ko-KR" sz="1400" dirty="0" smtClean="0"/>
                        <a:t>13</a:t>
                      </a:r>
                      <a:r>
                        <a:rPr lang="ko-KR" altLang="en-US" sz="1400" dirty="0" smtClean="0"/>
                        <a:t>. </a:t>
                      </a:r>
                      <a:r>
                        <a:rPr lang="ko-KR" altLang="en-US" sz="1400" dirty="0"/>
                        <a:t>“오류”라 함은 </a:t>
                      </a:r>
                      <a:r>
                        <a:rPr lang="ko-KR" altLang="en-US" sz="1400" dirty="0" smtClean="0"/>
                        <a:t>회원의 </a:t>
                      </a:r>
                      <a:r>
                        <a:rPr lang="ko-KR" altLang="en-US" sz="1400" dirty="0"/>
                        <a:t>고의 또는 과실 없이 전자금융거래가 전자금융거래계약 또는 </a:t>
                      </a:r>
                      <a:r>
                        <a:rPr lang="ko-KR" altLang="en-US" sz="1400" dirty="0" smtClean="0"/>
                        <a:t>회원의 </a:t>
                      </a:r>
                      <a:r>
                        <a:rPr lang="ko-KR" altLang="en-US" sz="1400" dirty="0"/>
                        <a:t>거래지시에 따라 이행되지 아니한 경우를 말합니다.</a:t>
                      </a:r>
                    </a:p>
                  </a:txBody>
                  <a:tcPr/>
                </a:tc>
                <a:tc>
                  <a:txBody>
                    <a:bodyPr/>
                    <a:lstStyle/>
                    <a:p>
                      <a:pPr latinLnBrk="1">
                        <a:defRPr lang="ko-KR" altLang="en-US"/>
                      </a:pPr>
                      <a:endParaRPr lang="ko-KR" altLang="en-US" sz="1400" dirty="0"/>
                    </a:p>
                  </a:txBody>
                  <a:tcPr/>
                </a:tc>
              </a:tr>
              <a:tr h="451652">
                <a:tc>
                  <a:txBody>
                    <a:bodyPr/>
                    <a:lstStyle/>
                    <a:p>
                      <a:pPr algn="ctr">
                        <a:defRPr lang="ko-KR" altLang="en-US"/>
                      </a:pPr>
                      <a:r>
                        <a:rPr lang="en-US" altLang="ko-KR" sz="1600" b="0" i="0" spc="5">
                          <a:solidFill>
                            <a:schemeClr val="dk1"/>
                          </a:solidFill>
                          <a:latin typeface="+mn-lt"/>
                          <a:ea typeface="+mn-ea"/>
                          <a:cs typeface="+mn-cs"/>
                        </a:rPr>
                        <a:t>Rule2</a:t>
                      </a:r>
                    </a:p>
                  </a:txBody>
                  <a:tcPr/>
                </a:tc>
                <a:tc>
                  <a:txBody>
                    <a:bodyPr/>
                    <a:lstStyle/>
                    <a:p>
                      <a:pPr>
                        <a:defRPr lang="ko-KR" altLang="en-US"/>
                      </a:pPr>
                      <a:r>
                        <a:rPr lang="ko-KR" altLang="en-US" sz="1400" dirty="0"/>
                        <a:t>본 약관에서 별도로 정하지 아니한 용어의 정의는 「전자금융거래법」 등 관련 법령에서 정하는 바에 따릅니다.</a:t>
                      </a:r>
                    </a:p>
                  </a:txBody>
                  <a:tcPr/>
                </a:tc>
                <a:tc>
                  <a:txBody>
                    <a:bodyPr/>
                    <a:lstStyle/>
                    <a:p>
                      <a:pPr>
                        <a:defRPr lang="ko-KR" altLang="en-US"/>
                      </a:pPr>
                      <a:endParaRPr lang="ko-KR" altLang="en-US" dirty="0"/>
                    </a:p>
                  </a:txBody>
                  <a:tcPr/>
                </a:tc>
              </a:tr>
            </a:tbl>
          </a:graphicData>
        </a:graphic>
      </p:graphicFrame>
    </p:spTree>
    <p:extLst>
      <p:ext uri="{BB962C8B-B14F-4D97-AF65-F5344CB8AC3E}">
        <p14:creationId xmlns:p14="http://schemas.microsoft.com/office/powerpoint/2010/main" val="197524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3775393" cy="584775"/>
          </a:xfrm>
          <a:prstGeom prst="rect">
            <a:avLst/>
          </a:prstGeom>
          <a:noFill/>
        </p:spPr>
        <p:txBody>
          <a:bodyPr wrap="none">
            <a:spAutoFit/>
          </a:bodyPr>
          <a:lstStyle/>
          <a:p>
            <a:pPr lvl="0">
              <a:defRPr lang="ko-KR" altLang="en-US"/>
            </a:pPr>
            <a:r>
              <a:rPr lang="ko-KR" altLang="en-US" sz="3200" dirty="0" smtClean="0"/>
              <a:t>&lt;</a:t>
            </a:r>
            <a:r>
              <a:rPr lang="ko-KR" altLang="en-US" sz="3200" dirty="0" smtClean="0"/>
              <a:t>서비스 이용계약</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747018866"/>
              </p:ext>
            </p:extLst>
          </p:nvPr>
        </p:nvGraphicFramePr>
        <p:xfrm>
          <a:off x="179390" y="881431"/>
          <a:ext cx="8782589" cy="6052289"/>
        </p:xfrm>
        <a:graphic>
          <a:graphicData uri="http://schemas.openxmlformats.org/drawingml/2006/table">
            <a:tbl>
              <a:tblPr firstRow="1" bandRow="1">
                <a:tableStyleId>{5C22544A-7EE6-4342-B048-85BDC9FD1C3A}</a:tableStyleId>
              </a:tblPr>
              <a:tblGrid>
                <a:gridCol w="1143501"/>
                <a:gridCol w="5678805"/>
                <a:gridCol w="1960283"/>
              </a:tblGrid>
              <a:tr h="341146">
                <a:tc>
                  <a:txBody>
                    <a:bodyPr/>
                    <a:lstStyle/>
                    <a:p>
                      <a:pPr algn="ctr" latinLnBrk="1">
                        <a:defRPr lang="ko-KR" altLang="en-US"/>
                      </a:pPr>
                      <a:r>
                        <a:rPr lang="en-US" altLang="ko-KR" dirty="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655080">
                <a:tc>
                  <a:txBody>
                    <a:bodyPr/>
                    <a:lstStyle/>
                    <a:p>
                      <a:pPr algn="ctr" latinLnBrk="1">
                        <a:defRPr lang="ko-KR" altLang="en-US"/>
                      </a:pPr>
                      <a:r>
                        <a:rPr lang="en-US" altLang="ko-KR" sz="1600"/>
                        <a:t>Rule1</a:t>
                      </a:r>
                      <a:endParaRPr lang="ko-KR" altLang="en-US" sz="1600"/>
                    </a:p>
                  </a:txBody>
                  <a:tcPr/>
                </a:tc>
                <a:tc>
                  <a:txBody>
                    <a:bodyPr/>
                    <a:lstStyle/>
                    <a:p>
                      <a:pPr lvl="1" algn="l" defTabSz="914400" eaLnBrk="1" latinLnBrk="1" hangingPunct="1">
                        <a:lnSpc>
                          <a:spcPct val="110000"/>
                        </a:lnSpc>
                        <a:spcBef>
                          <a:spcPct val="0"/>
                        </a:spcBef>
                        <a:spcAft>
                          <a:spcPct val="0"/>
                        </a:spcAft>
                        <a:buNone/>
                        <a:defRPr lang="ko-KR"/>
                      </a:pPr>
                      <a:r>
                        <a:rPr lang="en-US" altLang="ko-KR" sz="1400" dirty="0" smtClean="0"/>
                        <a:t>1. </a:t>
                      </a:r>
                      <a:r>
                        <a:rPr lang="ko-KR" altLang="en-US" sz="1400" dirty="0" smtClean="0"/>
                        <a:t>회원 가입을 희망하는 이용자는 회사가 정한 가입 양식에 따라 회원정보를 기입하고 </a:t>
                      </a:r>
                      <a:r>
                        <a:rPr lang="en-US" altLang="ko-KR" sz="1400" dirty="0" smtClean="0"/>
                        <a:t>"</a:t>
                      </a:r>
                      <a:r>
                        <a:rPr lang="ko-KR" altLang="en-US" sz="1400" dirty="0" smtClean="0"/>
                        <a:t>동의</a:t>
                      </a:r>
                      <a:r>
                        <a:rPr lang="en-US" altLang="ko-KR" sz="1400" dirty="0" smtClean="0"/>
                        <a:t>" </a:t>
                      </a:r>
                      <a:r>
                        <a:rPr lang="ko-KR" altLang="en-US" sz="1400" dirty="0" smtClean="0"/>
                        <a:t>버튼을 누르는 방법으로 회원 가입을 신청합니다</a:t>
                      </a:r>
                      <a:r>
                        <a:rPr lang="en-US" altLang="ko-KR" sz="1400" dirty="0" smtClean="0"/>
                        <a:t>.</a:t>
                      </a:r>
                    </a:p>
                    <a:p>
                      <a:pPr lvl="1" algn="l" defTabSz="914400" eaLnBrk="1" latinLnBrk="1" hangingPunct="1">
                        <a:lnSpc>
                          <a:spcPct val="110000"/>
                        </a:lnSpc>
                        <a:spcBef>
                          <a:spcPct val="0"/>
                        </a:spcBef>
                        <a:spcAft>
                          <a:spcPct val="0"/>
                        </a:spcAft>
                        <a:buNone/>
                        <a:defRPr lang="ko-KR"/>
                      </a:pPr>
                      <a:endParaRPr lang="en-US" altLang="ko-KR" sz="1400" dirty="0" smtClean="0"/>
                    </a:p>
                    <a:p>
                      <a:pPr lvl="1" algn="l" defTabSz="914400" eaLnBrk="1" latinLnBrk="1" hangingPunct="1">
                        <a:lnSpc>
                          <a:spcPct val="110000"/>
                        </a:lnSpc>
                        <a:spcBef>
                          <a:spcPct val="0"/>
                        </a:spcBef>
                        <a:spcAft>
                          <a:spcPct val="0"/>
                        </a:spcAft>
                        <a:buNone/>
                        <a:defRPr lang="ko-KR"/>
                      </a:pPr>
                      <a:r>
                        <a:rPr lang="en-US" altLang="ko-KR" sz="1400" dirty="0" smtClean="0"/>
                        <a:t>2. </a:t>
                      </a:r>
                      <a:r>
                        <a:rPr lang="ko-KR" altLang="en-US" sz="1400" dirty="0" smtClean="0"/>
                        <a:t>회사는 제</a:t>
                      </a:r>
                      <a:r>
                        <a:rPr lang="en-US" altLang="ko-KR" sz="1400" dirty="0" smtClean="0"/>
                        <a:t>1</a:t>
                      </a:r>
                      <a:r>
                        <a:rPr lang="ko-KR" altLang="en-US" sz="1400" dirty="0" smtClean="0"/>
                        <a:t>항과 같이 회원으로 가입을 신청한 자가 다음 각 호에 해당하지 않는 한 신청한 자를 회원으로 등록합니다</a:t>
                      </a:r>
                      <a:r>
                        <a:rPr lang="en-US" altLang="ko-KR" sz="1400" dirty="0" smtClean="0"/>
                        <a:t>.</a:t>
                      </a:r>
                    </a:p>
                    <a:p>
                      <a:pPr lvl="1" algn="l" defTabSz="914400" eaLnBrk="1" latinLnBrk="1" hangingPunct="1">
                        <a:lnSpc>
                          <a:spcPct val="110000"/>
                        </a:lnSpc>
                        <a:spcBef>
                          <a:spcPct val="0"/>
                        </a:spcBef>
                        <a:spcAft>
                          <a:spcPct val="0"/>
                        </a:spcAft>
                        <a:buNone/>
                        <a:defRPr lang="ko-KR"/>
                      </a:pPr>
                      <a:r>
                        <a:rPr lang="en-US" altLang="ko-KR" sz="1400" dirty="0" smtClean="0"/>
                        <a:t> - </a:t>
                      </a:r>
                      <a:r>
                        <a:rPr lang="ko-KR" altLang="en-US" sz="1400" dirty="0" smtClean="0"/>
                        <a:t>등록 내용에 허위</a:t>
                      </a:r>
                      <a:r>
                        <a:rPr lang="en-US" altLang="ko-KR" sz="1400" dirty="0" smtClean="0"/>
                        <a:t>, </a:t>
                      </a:r>
                      <a:r>
                        <a:rPr lang="ko-KR" altLang="en-US" sz="1400" dirty="0" smtClean="0"/>
                        <a:t>기재누락</a:t>
                      </a:r>
                      <a:r>
                        <a:rPr lang="en-US" altLang="ko-KR" sz="1400" dirty="0" smtClean="0"/>
                        <a:t>, </a:t>
                      </a:r>
                      <a:r>
                        <a:rPr lang="ko-KR" altLang="en-US" sz="1400" dirty="0" smtClean="0"/>
                        <a:t>오기가 있는 경우</a:t>
                      </a:r>
                    </a:p>
                    <a:p>
                      <a:pPr lvl="1" algn="l" defTabSz="914400" eaLnBrk="1" latinLnBrk="1" hangingPunct="1">
                        <a:lnSpc>
                          <a:spcPct val="110000"/>
                        </a:lnSpc>
                        <a:spcBef>
                          <a:spcPct val="0"/>
                        </a:spcBef>
                        <a:spcAft>
                          <a:spcPct val="0"/>
                        </a:spcAft>
                        <a:buNone/>
                        <a:defRPr lang="ko-KR"/>
                      </a:pPr>
                      <a:r>
                        <a:rPr lang="ko-KR" altLang="en-US" sz="1400" dirty="0" smtClean="0"/>
                        <a:t> </a:t>
                      </a:r>
                      <a:r>
                        <a:rPr lang="en-US" altLang="ko-KR" sz="1400" dirty="0" smtClean="0"/>
                        <a:t>- </a:t>
                      </a:r>
                      <a:r>
                        <a:rPr lang="ko-KR" altLang="en-US" sz="1400" dirty="0" smtClean="0"/>
                        <a:t>제</a:t>
                      </a:r>
                      <a:r>
                        <a:rPr lang="en-US" altLang="ko-KR" sz="1400" dirty="0" smtClean="0"/>
                        <a:t>6</a:t>
                      </a:r>
                      <a:r>
                        <a:rPr lang="ko-KR" altLang="en-US" sz="1400" dirty="0" smtClean="0"/>
                        <a:t>조 제</a:t>
                      </a:r>
                      <a:r>
                        <a:rPr lang="en-US" altLang="ko-KR" sz="1400" dirty="0" smtClean="0"/>
                        <a:t>2</a:t>
                      </a:r>
                      <a:r>
                        <a:rPr lang="ko-KR" altLang="en-US" sz="1400" dirty="0" smtClean="0"/>
                        <a:t>항에 해당하는 회원 자격 제한 및 정지</a:t>
                      </a:r>
                      <a:r>
                        <a:rPr lang="en-US" altLang="ko-KR" sz="1400" dirty="0" smtClean="0"/>
                        <a:t>, </a:t>
                      </a:r>
                      <a:r>
                        <a:rPr lang="ko-KR" altLang="en-US" sz="1400" dirty="0" smtClean="0"/>
                        <a:t>상실을 한 경험이 있었던 경우</a:t>
                      </a:r>
                    </a:p>
                    <a:p>
                      <a:pPr lvl="1" algn="l" defTabSz="914400" eaLnBrk="1" latinLnBrk="1" hangingPunct="1">
                        <a:lnSpc>
                          <a:spcPct val="110000"/>
                        </a:lnSpc>
                        <a:spcBef>
                          <a:spcPct val="0"/>
                        </a:spcBef>
                        <a:spcAft>
                          <a:spcPct val="0"/>
                        </a:spcAft>
                        <a:buNone/>
                        <a:defRPr lang="ko-KR"/>
                      </a:pPr>
                      <a:r>
                        <a:rPr lang="ko-KR" altLang="en-US" sz="1400" dirty="0" smtClean="0"/>
                        <a:t> </a:t>
                      </a:r>
                      <a:r>
                        <a:rPr lang="en-US" altLang="ko-KR" sz="1400" dirty="0" smtClean="0"/>
                        <a:t>- </a:t>
                      </a:r>
                      <a:r>
                        <a:rPr lang="ko-KR" altLang="en-US" sz="1400" dirty="0" smtClean="0"/>
                        <a:t>기타 회원으로 등록하는 것이 회사의 서비스 운영 및 기술상 현저히 지장이 있다고 판단되는 경우</a:t>
                      </a:r>
                    </a:p>
                    <a:p>
                      <a:pPr lvl="1" algn="l" defTabSz="914400" eaLnBrk="1" latinLnBrk="1" hangingPunct="1">
                        <a:lnSpc>
                          <a:spcPct val="110000"/>
                        </a:lnSpc>
                        <a:spcBef>
                          <a:spcPct val="0"/>
                        </a:spcBef>
                        <a:spcAft>
                          <a:spcPct val="0"/>
                        </a:spcAft>
                        <a:buNone/>
                        <a:defRPr lang="ko-KR"/>
                      </a:pPr>
                      <a:endParaRPr lang="ko-KR" altLang="en-US" sz="1400" dirty="0" smtClean="0"/>
                    </a:p>
                    <a:p>
                      <a:pPr lvl="1" algn="l" defTabSz="914400" eaLnBrk="1" latinLnBrk="1" hangingPunct="1">
                        <a:lnSpc>
                          <a:spcPct val="110000"/>
                        </a:lnSpc>
                        <a:spcBef>
                          <a:spcPct val="0"/>
                        </a:spcBef>
                        <a:spcAft>
                          <a:spcPct val="0"/>
                        </a:spcAft>
                        <a:buNone/>
                        <a:defRPr lang="ko-KR"/>
                      </a:pPr>
                      <a:r>
                        <a:rPr lang="en-US" altLang="ko-KR" sz="1400" dirty="0" smtClean="0"/>
                        <a:t>3. </a:t>
                      </a:r>
                      <a:r>
                        <a:rPr lang="ko-KR" altLang="en-US" sz="1400" dirty="0" smtClean="0"/>
                        <a:t>회원가입계약의 성립시기는 회사의 승낙이 가입신청자에게 도달한 시점으로 합니다</a:t>
                      </a:r>
                      <a:r>
                        <a:rPr lang="en-US" altLang="ko-KR" sz="1400" dirty="0" smtClean="0"/>
                        <a:t>.</a:t>
                      </a:r>
                    </a:p>
                    <a:p>
                      <a:pPr lvl="1" algn="l" defTabSz="914400" eaLnBrk="1" latinLnBrk="1" hangingPunct="1">
                        <a:lnSpc>
                          <a:spcPct val="110000"/>
                        </a:lnSpc>
                        <a:spcBef>
                          <a:spcPct val="0"/>
                        </a:spcBef>
                        <a:spcAft>
                          <a:spcPct val="0"/>
                        </a:spcAft>
                        <a:buNone/>
                        <a:defRPr lang="ko-KR"/>
                      </a:pPr>
                      <a:endParaRPr lang="en-US" altLang="ko-KR" sz="1400" dirty="0" smtClean="0"/>
                    </a:p>
                    <a:p>
                      <a:pPr lvl="1" algn="l" defTabSz="914400" eaLnBrk="1" latinLnBrk="1" hangingPunct="1">
                        <a:lnSpc>
                          <a:spcPct val="110000"/>
                        </a:lnSpc>
                        <a:spcBef>
                          <a:spcPct val="0"/>
                        </a:spcBef>
                        <a:spcAft>
                          <a:spcPct val="0"/>
                        </a:spcAft>
                        <a:buNone/>
                        <a:defRPr lang="ko-KR"/>
                      </a:pPr>
                      <a:r>
                        <a:rPr lang="en-US" altLang="ko-KR" sz="1400" dirty="0" smtClean="0"/>
                        <a:t>4. </a:t>
                      </a:r>
                      <a:r>
                        <a:rPr lang="ko-KR" altLang="en-US" sz="1400" dirty="0" smtClean="0"/>
                        <a:t>회원은 제</a:t>
                      </a:r>
                      <a:r>
                        <a:rPr lang="en-US" altLang="ko-KR" sz="1400" dirty="0" smtClean="0"/>
                        <a:t>1</a:t>
                      </a:r>
                      <a:r>
                        <a:rPr lang="ko-KR" altLang="en-US" sz="1400" dirty="0" smtClean="0"/>
                        <a:t>항의 회원정보 기재 내용에 변경이 발생한 경우</a:t>
                      </a:r>
                      <a:r>
                        <a:rPr lang="en-US" altLang="ko-KR" sz="1400" dirty="0" smtClean="0"/>
                        <a:t>, </a:t>
                      </a:r>
                      <a:r>
                        <a:rPr lang="ko-KR" altLang="en-US" sz="1400" dirty="0" smtClean="0"/>
                        <a:t>즉시 변경사항을 정정하여 기재하여야 합니다</a:t>
                      </a:r>
                      <a:r>
                        <a:rPr lang="en-US" altLang="ko-KR" sz="1400" dirty="0" smtClean="0"/>
                        <a:t>.</a:t>
                      </a:r>
                    </a:p>
                    <a:p>
                      <a:pPr marL="457200" marR="0" lvl="1" indent="0" algn="l" defTabSz="914400" rtl="0" eaLnBrk="1" fontAlgn="auto" latinLnBrk="1" hangingPunct="1">
                        <a:lnSpc>
                          <a:spcPct val="110000"/>
                        </a:lnSpc>
                        <a:spcBef>
                          <a:spcPct val="0"/>
                        </a:spcBef>
                        <a:spcAft>
                          <a:spcPct val="0"/>
                        </a:spcAft>
                        <a:buClrTx/>
                        <a:buSzTx/>
                        <a:buFontTx/>
                        <a:buNone/>
                        <a:tabLst/>
                        <a:defRPr lang="ko-KR"/>
                      </a:pPr>
                      <a:endParaRPr lang="en-US" altLang="ko-KR" sz="1400" dirty="0" smtClean="0"/>
                    </a:p>
                    <a:p>
                      <a:pPr marL="457200" marR="0" lvl="1" indent="0" algn="l" defTabSz="914400" rtl="0" eaLnBrk="1" fontAlgn="auto" latinLnBrk="1" hangingPunct="1">
                        <a:lnSpc>
                          <a:spcPct val="110000"/>
                        </a:lnSpc>
                        <a:spcBef>
                          <a:spcPct val="0"/>
                        </a:spcBef>
                        <a:spcAft>
                          <a:spcPct val="0"/>
                        </a:spcAft>
                        <a:buClrTx/>
                        <a:buSzTx/>
                        <a:buFontTx/>
                        <a:buNone/>
                        <a:tabLst/>
                        <a:defRPr lang="ko-KR"/>
                      </a:pPr>
                      <a:r>
                        <a:rPr lang="en-US" altLang="ko-KR" sz="1400" dirty="0" smtClean="0"/>
                        <a:t>5.</a:t>
                      </a:r>
                      <a:r>
                        <a:rPr lang="ko-KR" altLang="en-US" sz="1400" dirty="0" smtClean="0"/>
                        <a:t>  "회사"는 ＂회원"에 대해 회사정책에 따라 등급별로 구분하여 이용시간, 이용횟수, 서비스 메뉴 등을 세분하여 이용에 차등을 둘 수 있습니다.</a:t>
                      </a:r>
                    </a:p>
                    <a:p>
                      <a:pPr lvl="1" algn="l" defTabSz="914400" eaLnBrk="1" latinLnBrk="1" hangingPunct="1">
                        <a:lnSpc>
                          <a:spcPct val="110000"/>
                        </a:lnSpc>
                        <a:spcBef>
                          <a:spcPct val="0"/>
                        </a:spcBef>
                        <a:spcAft>
                          <a:spcPct val="0"/>
                        </a:spcAft>
                        <a:buNone/>
                        <a:defRPr lang="ko-KR"/>
                      </a:pPr>
                      <a:endParaRPr lang="ko-KR" altLang="en-US" sz="1400" dirty="0"/>
                    </a:p>
                  </a:txBody>
                  <a:tcPr/>
                </a:tc>
                <a:tc>
                  <a:txBody>
                    <a:bodyPr/>
                    <a:lstStyle/>
                    <a:p>
                      <a:pPr latinLnBrk="1">
                        <a:defRPr lang="ko-KR" altLang="en-US"/>
                      </a:pPr>
                      <a:endParaRPr lang="ko-KR" altLang="en-US" sz="1400" dirty="0"/>
                    </a:p>
                  </a:txBody>
                  <a:tcPr/>
                </a:tc>
              </a:tr>
              <a:tr h="451652">
                <a:tc>
                  <a:txBody>
                    <a:bodyPr/>
                    <a:lstStyle/>
                    <a:p>
                      <a:pPr algn="ctr">
                        <a:defRPr lang="ko-KR" altLang="en-US"/>
                      </a:pPr>
                      <a:endParaRPr lang="en-US" altLang="ko-KR" sz="1600" b="0" i="0" spc="5" dirty="0">
                        <a:solidFill>
                          <a:schemeClr val="dk1"/>
                        </a:solidFill>
                        <a:latin typeface="+mn-lt"/>
                        <a:ea typeface="+mn-ea"/>
                        <a:cs typeface="+mn-cs"/>
                      </a:endParaRPr>
                    </a:p>
                  </a:txBody>
                  <a:tcPr/>
                </a:tc>
                <a:tc>
                  <a:txBody>
                    <a:bodyPr/>
                    <a:lstStyle/>
                    <a:p>
                      <a:pPr>
                        <a:defRPr lang="ko-KR" altLang="en-US"/>
                      </a:pPr>
                      <a:endParaRPr lang="ko-KR" altLang="en-US" sz="1400" dirty="0"/>
                    </a:p>
                  </a:txBody>
                  <a:tcPr/>
                </a:tc>
                <a:tc>
                  <a:txBody>
                    <a:bodyPr/>
                    <a:lstStyle/>
                    <a:p>
                      <a:pPr>
                        <a:defRPr lang="ko-KR" altLang="en-US"/>
                      </a:pPr>
                      <a:endParaRPr lang="ko-KR" altLang="en-US" dirty="0"/>
                    </a:p>
                  </a:txBody>
                  <a:tcPr/>
                </a:tc>
              </a:tr>
            </a:tbl>
          </a:graphicData>
        </a:graphic>
      </p:graphicFrame>
    </p:spTree>
    <p:extLst>
      <p:ext uri="{BB962C8B-B14F-4D97-AF65-F5344CB8AC3E}">
        <p14:creationId xmlns:p14="http://schemas.microsoft.com/office/powerpoint/2010/main" val="1118557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5295039" cy="584775"/>
          </a:xfrm>
          <a:prstGeom prst="rect">
            <a:avLst/>
          </a:prstGeom>
          <a:noFill/>
        </p:spPr>
        <p:txBody>
          <a:bodyPr wrap="none">
            <a:spAutoFit/>
          </a:bodyPr>
          <a:lstStyle/>
          <a:p>
            <a:pPr lvl="0">
              <a:defRPr lang="ko-KR" altLang="en-US"/>
            </a:pPr>
            <a:r>
              <a:rPr lang="ko-KR" altLang="en-US" sz="3200" dirty="0"/>
              <a:t>&lt;이용약관의 효력 및 변경</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3181189855"/>
              </p:ext>
            </p:extLst>
          </p:nvPr>
        </p:nvGraphicFramePr>
        <p:xfrm>
          <a:off x="179390" y="881431"/>
          <a:ext cx="8782589" cy="4427157"/>
        </p:xfrm>
        <a:graphic>
          <a:graphicData uri="http://schemas.openxmlformats.org/drawingml/2006/table">
            <a:tbl>
              <a:tblPr firstRow="1" bandRow="1">
                <a:tableStyleId>{5C22544A-7EE6-4342-B048-85BDC9FD1C3A}</a:tableStyleId>
              </a:tblPr>
              <a:tblGrid>
                <a:gridCol w="1143501"/>
                <a:gridCol w="5678805"/>
                <a:gridCol w="1960283"/>
              </a:tblGrid>
              <a:tr h="341146">
                <a:tc>
                  <a:txBody>
                    <a:bodyPr/>
                    <a:lstStyle/>
                    <a:p>
                      <a:pPr algn="ctr" latinLnBrk="1">
                        <a:defRPr lang="ko-KR" altLang="en-US"/>
                      </a:pPr>
                      <a:r>
                        <a:rPr lang="en-US" altLang="ko-KR" dirty="0"/>
                        <a:t>ID</a:t>
                      </a:r>
                      <a:endParaRPr lang="ko-KR" altLang="en-US" dirty="0"/>
                    </a:p>
                  </a:txBody>
                  <a:tcPr anchor="ctr"/>
                </a:tc>
                <a:tc>
                  <a:txBody>
                    <a:bodyPr/>
                    <a:lstStyle/>
                    <a:p>
                      <a:pPr algn="ctr" latinLnBrk="1">
                        <a:defRPr lang="ko-KR" altLang="en-US"/>
                      </a:pPr>
                      <a:r>
                        <a:rPr lang="ko-KR" altLang="en-US" dirty="0"/>
                        <a:t>규칙</a:t>
                      </a:r>
                    </a:p>
                  </a:txBody>
                  <a:tcPr anchor="ctr"/>
                </a:tc>
                <a:tc>
                  <a:txBody>
                    <a:bodyPr/>
                    <a:lstStyle/>
                    <a:p>
                      <a:pPr algn="ctr" latinLnBrk="1">
                        <a:defRPr lang="ko-KR" altLang="en-US"/>
                      </a:pPr>
                      <a:r>
                        <a:rPr lang="ko-KR" altLang="en-US"/>
                        <a:t>변화 가능성</a:t>
                      </a:r>
                    </a:p>
                  </a:txBody>
                  <a:tcPr anchor="ctr"/>
                </a:tc>
              </a:tr>
              <a:tr h="655080">
                <a:tc>
                  <a:txBody>
                    <a:bodyPr/>
                    <a:lstStyle/>
                    <a:p>
                      <a:pPr algn="ctr" latinLnBrk="1">
                        <a:defRPr lang="ko-KR" altLang="en-US"/>
                      </a:pPr>
                      <a:r>
                        <a:rPr lang="en-US" altLang="ko-KR" sz="1600"/>
                        <a:t>Rule1</a:t>
                      </a:r>
                      <a:endParaRPr lang="ko-KR" altLang="en-US" sz="1600"/>
                    </a:p>
                  </a:txBody>
                  <a:tcPr/>
                </a:tc>
                <a:tc>
                  <a:txBody>
                    <a:bodyPr/>
                    <a:lstStyle/>
                    <a:p>
                      <a:pPr lvl="1" algn="l" defTabSz="914400" eaLnBrk="1" latinLnBrk="1" hangingPunct="1">
                        <a:lnSpc>
                          <a:spcPct val="110000"/>
                        </a:lnSpc>
                        <a:spcBef>
                          <a:spcPct val="0"/>
                        </a:spcBef>
                        <a:spcAft>
                          <a:spcPct val="0"/>
                        </a:spcAft>
                        <a:buNone/>
                        <a:defRPr lang="ko-KR"/>
                      </a:pPr>
                      <a:r>
                        <a:rPr lang="en-US" altLang="ko-KR" sz="1400" dirty="0" smtClean="0"/>
                        <a:t>1. </a:t>
                      </a:r>
                      <a:r>
                        <a:rPr lang="ko-KR" altLang="en-US" sz="1400" dirty="0" smtClean="0"/>
                        <a:t>이 약관은 서비스를 이용하고자 하는 모든 회원에 대하여 그 효력을 발생합니다</a:t>
                      </a:r>
                      <a:r>
                        <a:rPr lang="en-US" altLang="ko-KR" sz="1400" dirty="0" smtClean="0"/>
                        <a:t>.</a:t>
                      </a:r>
                    </a:p>
                    <a:p>
                      <a:pPr lvl="1" algn="l" defTabSz="914400" eaLnBrk="1" latinLnBrk="1" hangingPunct="1">
                        <a:lnSpc>
                          <a:spcPct val="110000"/>
                        </a:lnSpc>
                        <a:spcBef>
                          <a:spcPct val="0"/>
                        </a:spcBef>
                        <a:spcAft>
                          <a:spcPct val="0"/>
                        </a:spcAft>
                        <a:buNone/>
                        <a:defRPr lang="ko-KR"/>
                      </a:pPr>
                      <a:endParaRPr lang="en-US" altLang="ko-KR" sz="1400" dirty="0" smtClean="0"/>
                    </a:p>
                    <a:p>
                      <a:pPr lvl="1" algn="l" defTabSz="914400" eaLnBrk="1" latinLnBrk="1" hangingPunct="1">
                        <a:lnSpc>
                          <a:spcPct val="110000"/>
                        </a:lnSpc>
                        <a:spcBef>
                          <a:spcPct val="0"/>
                        </a:spcBef>
                        <a:spcAft>
                          <a:spcPct val="0"/>
                        </a:spcAft>
                        <a:buNone/>
                        <a:defRPr lang="ko-KR"/>
                      </a:pPr>
                      <a:r>
                        <a:rPr lang="en-US" altLang="ko-KR" sz="1400" dirty="0" smtClean="0"/>
                        <a:t>2. </a:t>
                      </a:r>
                      <a:r>
                        <a:rPr lang="ko-KR" altLang="en-US" sz="1400" dirty="0" smtClean="0"/>
                        <a:t>이 약관의 내용은 서비스를 통해 게시하여 회원에게 공시하고</a:t>
                      </a:r>
                      <a:r>
                        <a:rPr lang="en-US" altLang="ko-KR" sz="1400" dirty="0" smtClean="0"/>
                        <a:t>, </a:t>
                      </a:r>
                      <a:r>
                        <a:rPr lang="ko-KR" altLang="en-US" sz="1400" dirty="0" smtClean="0"/>
                        <a:t>이에 동의한 회원이 서비스에 가입함으로써 효력이 발생합니다</a:t>
                      </a:r>
                      <a:r>
                        <a:rPr lang="en-US" altLang="ko-KR" sz="1400" dirty="0" smtClean="0"/>
                        <a:t>.</a:t>
                      </a:r>
                    </a:p>
                    <a:p>
                      <a:pPr lvl="1" algn="l" defTabSz="914400" eaLnBrk="1" latinLnBrk="1" hangingPunct="1">
                        <a:lnSpc>
                          <a:spcPct val="110000"/>
                        </a:lnSpc>
                        <a:spcBef>
                          <a:spcPct val="0"/>
                        </a:spcBef>
                        <a:spcAft>
                          <a:spcPct val="0"/>
                        </a:spcAft>
                        <a:buNone/>
                        <a:defRPr lang="ko-KR"/>
                      </a:pPr>
                      <a:endParaRPr lang="en-US" altLang="ko-KR" sz="1400" dirty="0" smtClean="0"/>
                    </a:p>
                    <a:p>
                      <a:pPr lvl="1" algn="l" defTabSz="914400" eaLnBrk="1" latinLnBrk="1" hangingPunct="1">
                        <a:lnSpc>
                          <a:spcPct val="110000"/>
                        </a:lnSpc>
                        <a:spcBef>
                          <a:spcPct val="0"/>
                        </a:spcBef>
                        <a:spcAft>
                          <a:spcPct val="0"/>
                        </a:spcAft>
                        <a:buNone/>
                        <a:defRPr lang="ko-KR"/>
                      </a:pPr>
                      <a:r>
                        <a:rPr lang="en-US" altLang="ko-KR" sz="1400" dirty="0" smtClean="0"/>
                        <a:t>3. </a:t>
                      </a:r>
                      <a:r>
                        <a:rPr lang="ko-KR" altLang="en-US" sz="1400" dirty="0" smtClean="0"/>
                        <a:t>회사는 필요한 사유가 발생할 경우 관련 법령에 위배되지 않는 범위 안에서 약관을 개정할 수 있으며</a:t>
                      </a:r>
                      <a:r>
                        <a:rPr lang="en-US" altLang="ko-KR" sz="1400" dirty="0" smtClean="0"/>
                        <a:t>, </a:t>
                      </a:r>
                      <a:r>
                        <a:rPr lang="ko-KR" altLang="en-US" sz="1400" dirty="0" smtClean="0"/>
                        <a:t>개정된 약관은 서비스를 통해 게시함으로써 효력을 발휘합니다</a:t>
                      </a:r>
                      <a:r>
                        <a:rPr lang="en-US" altLang="ko-KR" sz="1400" dirty="0" smtClean="0"/>
                        <a:t>. </a:t>
                      </a:r>
                      <a:r>
                        <a:rPr lang="ko-KR" altLang="en-US" sz="1400" dirty="0" smtClean="0"/>
                        <a:t>단</a:t>
                      </a:r>
                      <a:r>
                        <a:rPr lang="en-US" altLang="ko-KR" sz="1400" dirty="0" smtClean="0"/>
                        <a:t>, </a:t>
                      </a:r>
                      <a:r>
                        <a:rPr lang="ko-KR" altLang="en-US" sz="1400" dirty="0" smtClean="0"/>
                        <a:t>이용자의 권리와 의무에 관한 중요한 규정의 변경은 최소한 적용일자 </a:t>
                      </a:r>
                      <a:r>
                        <a:rPr lang="en-US" altLang="ko-KR" sz="1400" dirty="0" smtClean="0"/>
                        <a:t>7</a:t>
                      </a:r>
                      <a:r>
                        <a:rPr lang="ko-KR" altLang="en-US" sz="1400" dirty="0" smtClean="0"/>
                        <a:t>일 전부터 공지합니다</a:t>
                      </a:r>
                      <a:r>
                        <a:rPr lang="en-US" altLang="ko-KR" sz="1400" dirty="0" smtClean="0"/>
                        <a:t>.</a:t>
                      </a:r>
                    </a:p>
                    <a:p>
                      <a:pPr lvl="1" algn="l" defTabSz="914400" eaLnBrk="1" latinLnBrk="1" hangingPunct="1">
                        <a:lnSpc>
                          <a:spcPct val="110000"/>
                        </a:lnSpc>
                        <a:spcBef>
                          <a:spcPct val="0"/>
                        </a:spcBef>
                        <a:spcAft>
                          <a:spcPct val="0"/>
                        </a:spcAft>
                        <a:buNone/>
                        <a:defRPr lang="ko-KR"/>
                      </a:pPr>
                      <a:endParaRPr lang="en-US" altLang="ko-KR" sz="1400" dirty="0" smtClean="0"/>
                    </a:p>
                    <a:p>
                      <a:pPr lvl="1" algn="l" defTabSz="914400" eaLnBrk="1" latinLnBrk="1" hangingPunct="1">
                        <a:lnSpc>
                          <a:spcPct val="110000"/>
                        </a:lnSpc>
                        <a:spcBef>
                          <a:spcPct val="0"/>
                        </a:spcBef>
                        <a:spcAft>
                          <a:spcPct val="0"/>
                        </a:spcAft>
                        <a:buNone/>
                        <a:defRPr lang="ko-KR"/>
                      </a:pPr>
                      <a:r>
                        <a:rPr lang="en-US" altLang="ko-KR" sz="1400" dirty="0" smtClean="0"/>
                        <a:t>4. </a:t>
                      </a:r>
                      <a:r>
                        <a:rPr lang="ko-KR" altLang="en-US" sz="1400" dirty="0" smtClean="0"/>
                        <a:t>회원은 변경된 약관에 대하여 동의하지 않을 경우 서비스 이용을 중단하고 이용 계약을 해지할 수 있으며</a:t>
                      </a:r>
                      <a:r>
                        <a:rPr lang="en-US" altLang="ko-KR" sz="1400" dirty="0" smtClean="0"/>
                        <a:t>, </a:t>
                      </a:r>
                      <a:r>
                        <a:rPr lang="ko-KR" altLang="en-US" sz="1400" dirty="0" smtClean="0"/>
                        <a:t>만약 변경된 약관의 적용 이후에도 서비스를 계속 이용하는 경우에는 약관의 변경 사항에 동의한 것으로 간주합니다</a:t>
                      </a:r>
                      <a:r>
                        <a:rPr lang="en-US" altLang="ko-KR" sz="1400" dirty="0" smtClean="0"/>
                        <a:t>.</a:t>
                      </a: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4013703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4884671" cy="584775"/>
          </a:xfrm>
          <a:prstGeom prst="rect">
            <a:avLst/>
          </a:prstGeom>
          <a:noFill/>
        </p:spPr>
        <p:txBody>
          <a:bodyPr wrap="none">
            <a:spAutoFit/>
          </a:bodyPr>
          <a:lstStyle/>
          <a:p>
            <a:pPr lvl="0">
              <a:defRPr lang="ko-KR" altLang="en-US"/>
            </a:pPr>
            <a:r>
              <a:rPr lang="ko-KR" altLang="en-US" sz="3200" dirty="0"/>
              <a:t>&lt;서비스의 제공 및 변경</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172311160"/>
              </p:ext>
            </p:extLst>
          </p:nvPr>
        </p:nvGraphicFramePr>
        <p:xfrm>
          <a:off x="179390" y="881431"/>
          <a:ext cx="8782589" cy="2314893"/>
        </p:xfrm>
        <a:graphic>
          <a:graphicData uri="http://schemas.openxmlformats.org/drawingml/2006/table">
            <a:tbl>
              <a:tblPr firstRow="1" bandRow="1">
                <a:tableStyleId>{5C22544A-7EE6-4342-B048-85BDC9FD1C3A}</a:tableStyleId>
              </a:tblPr>
              <a:tblGrid>
                <a:gridCol w="1143501"/>
                <a:gridCol w="5678805"/>
                <a:gridCol w="1960283"/>
              </a:tblGrid>
              <a:tr h="341146">
                <a:tc>
                  <a:txBody>
                    <a:bodyPr/>
                    <a:lstStyle/>
                    <a:p>
                      <a:pPr algn="ctr" latinLnBrk="1">
                        <a:defRPr lang="ko-KR" altLang="en-US"/>
                      </a:pPr>
                      <a:r>
                        <a:rPr lang="en-US" altLang="ko-KR" dirty="0"/>
                        <a:t>ID</a:t>
                      </a:r>
                      <a:endParaRPr lang="ko-KR" altLang="en-US" dirty="0"/>
                    </a:p>
                  </a:txBody>
                  <a:tcPr anchor="ctr"/>
                </a:tc>
                <a:tc>
                  <a:txBody>
                    <a:bodyPr/>
                    <a:lstStyle/>
                    <a:p>
                      <a:pPr algn="ctr" latinLnBrk="1">
                        <a:defRPr lang="ko-KR" altLang="en-US"/>
                      </a:pPr>
                      <a:r>
                        <a:rPr lang="ko-KR" altLang="en-US" dirty="0"/>
                        <a:t>규칙</a:t>
                      </a:r>
                    </a:p>
                  </a:txBody>
                  <a:tcPr anchor="ctr"/>
                </a:tc>
                <a:tc>
                  <a:txBody>
                    <a:bodyPr/>
                    <a:lstStyle/>
                    <a:p>
                      <a:pPr algn="ctr" latinLnBrk="1">
                        <a:defRPr lang="ko-KR" altLang="en-US"/>
                      </a:pPr>
                      <a:r>
                        <a:rPr lang="ko-KR" altLang="en-US"/>
                        <a:t>변화 가능성</a:t>
                      </a:r>
                    </a:p>
                  </a:txBody>
                  <a:tcPr anchor="ctr"/>
                </a:tc>
              </a:tr>
              <a:tr h="655080">
                <a:tc>
                  <a:txBody>
                    <a:bodyPr/>
                    <a:lstStyle/>
                    <a:p>
                      <a:pPr algn="ctr" latinLnBrk="1">
                        <a:defRPr lang="ko-KR" altLang="en-US"/>
                      </a:pPr>
                      <a:r>
                        <a:rPr lang="en-US" altLang="ko-KR" sz="1600"/>
                        <a:t>Rule1</a:t>
                      </a:r>
                      <a:endParaRPr lang="ko-KR" altLang="en-US" sz="1600"/>
                    </a:p>
                  </a:txBody>
                  <a:tcPr/>
                </a:tc>
                <a:tc>
                  <a:txBody>
                    <a:bodyPr/>
                    <a:lstStyle/>
                    <a:p>
                      <a:pPr lvl="1" algn="l" defTabSz="914400" eaLnBrk="1" latinLnBrk="1" hangingPunct="1">
                        <a:lnSpc>
                          <a:spcPct val="110000"/>
                        </a:lnSpc>
                        <a:spcBef>
                          <a:spcPct val="0"/>
                        </a:spcBef>
                        <a:spcAft>
                          <a:spcPct val="0"/>
                        </a:spcAft>
                        <a:buNone/>
                        <a:defRPr lang="ko-KR"/>
                      </a:pPr>
                      <a:r>
                        <a:rPr lang="en-US" altLang="ko-KR" sz="1400" dirty="0" smtClean="0"/>
                        <a:t>1. </a:t>
                      </a:r>
                      <a:r>
                        <a:rPr lang="ko-KR" altLang="en-US" sz="1400" dirty="0" smtClean="0"/>
                        <a:t>회사는 회원에게 아래와 같은 서비스를 제공합니다</a:t>
                      </a:r>
                      <a:r>
                        <a:rPr lang="en-US" altLang="ko-KR" sz="1400" dirty="0" smtClean="0"/>
                        <a:t>.</a:t>
                      </a:r>
                    </a:p>
                    <a:p>
                      <a:pPr lvl="1" algn="l" defTabSz="914400" eaLnBrk="1" latinLnBrk="1" hangingPunct="1">
                        <a:lnSpc>
                          <a:spcPct val="110000"/>
                        </a:lnSpc>
                        <a:spcBef>
                          <a:spcPct val="0"/>
                        </a:spcBef>
                        <a:spcAft>
                          <a:spcPct val="0"/>
                        </a:spcAft>
                        <a:buNone/>
                        <a:defRPr lang="ko-KR"/>
                      </a:pPr>
                      <a:r>
                        <a:rPr lang="en-US" altLang="ko-KR" sz="1400" dirty="0" smtClean="0"/>
                        <a:t>- </a:t>
                      </a:r>
                      <a:r>
                        <a:rPr lang="ko-KR" altLang="en-US" sz="1400" dirty="0" smtClean="0"/>
                        <a:t>사이트</a:t>
                      </a:r>
                      <a:r>
                        <a:rPr lang="en-US" altLang="ko-KR" sz="1400" dirty="0" smtClean="0"/>
                        <a:t> </a:t>
                      </a:r>
                      <a:r>
                        <a:rPr lang="ko-KR" altLang="en-US" sz="1400" dirty="0" smtClean="0"/>
                        <a:t>서비스</a:t>
                      </a:r>
                    </a:p>
                    <a:p>
                      <a:pPr lvl="1" algn="l" defTabSz="914400" eaLnBrk="1" latinLnBrk="1" hangingPunct="1">
                        <a:lnSpc>
                          <a:spcPct val="110000"/>
                        </a:lnSpc>
                        <a:spcBef>
                          <a:spcPct val="0"/>
                        </a:spcBef>
                        <a:spcAft>
                          <a:spcPct val="0"/>
                        </a:spcAft>
                        <a:buNone/>
                        <a:defRPr lang="ko-KR"/>
                      </a:pPr>
                      <a:r>
                        <a:rPr lang="en-US" altLang="ko-KR" sz="1400" dirty="0" smtClean="0"/>
                        <a:t>- </a:t>
                      </a:r>
                      <a:r>
                        <a:rPr lang="ko-KR" altLang="en-US" sz="1400" dirty="0" smtClean="0"/>
                        <a:t>회사가 자체 개발하거나 다른 회사와의 협력계약 등을 통해 회원들에게 제공할 일체의 서비스</a:t>
                      </a:r>
                    </a:p>
                    <a:p>
                      <a:pPr lvl="1" algn="l" defTabSz="914400" eaLnBrk="1" latinLnBrk="1" hangingPunct="1">
                        <a:lnSpc>
                          <a:spcPct val="110000"/>
                        </a:lnSpc>
                        <a:spcBef>
                          <a:spcPct val="0"/>
                        </a:spcBef>
                        <a:spcAft>
                          <a:spcPct val="0"/>
                        </a:spcAft>
                        <a:buNone/>
                        <a:defRPr lang="ko-KR"/>
                      </a:pPr>
                      <a:endParaRPr lang="ko-KR" altLang="en-US" sz="1400" dirty="0" smtClean="0"/>
                    </a:p>
                    <a:p>
                      <a:pPr lvl="1" algn="l" defTabSz="914400" eaLnBrk="1" latinLnBrk="1" hangingPunct="1">
                        <a:lnSpc>
                          <a:spcPct val="110000"/>
                        </a:lnSpc>
                        <a:spcBef>
                          <a:spcPct val="0"/>
                        </a:spcBef>
                        <a:spcAft>
                          <a:spcPct val="0"/>
                        </a:spcAft>
                        <a:buNone/>
                        <a:defRPr lang="ko-KR"/>
                      </a:pPr>
                      <a:r>
                        <a:rPr lang="en-US" altLang="ko-KR" sz="1400" dirty="0" smtClean="0"/>
                        <a:t>2. "</a:t>
                      </a:r>
                      <a:r>
                        <a:rPr lang="ko-KR" altLang="en-US" sz="1400" dirty="0" smtClean="0"/>
                        <a:t>서비스제공자</a:t>
                      </a:r>
                      <a:r>
                        <a:rPr lang="en-US" altLang="ko-KR" sz="1400" dirty="0" smtClean="0"/>
                        <a:t>"</a:t>
                      </a:r>
                      <a:r>
                        <a:rPr lang="ko-KR" altLang="en-US" sz="1400" dirty="0" smtClean="0"/>
                        <a:t>는 그 변경될 서비스의 내용 및 제공일자를 제</a:t>
                      </a:r>
                      <a:r>
                        <a:rPr lang="en-US" altLang="ko-KR" sz="1400" dirty="0" smtClean="0"/>
                        <a:t>7</a:t>
                      </a:r>
                      <a:r>
                        <a:rPr lang="ko-KR" altLang="en-US" sz="1400" dirty="0" smtClean="0"/>
                        <a:t>조 제</a:t>
                      </a:r>
                      <a:r>
                        <a:rPr lang="en-US" altLang="ko-KR" sz="1400" dirty="0" smtClean="0"/>
                        <a:t>2</a:t>
                      </a:r>
                      <a:r>
                        <a:rPr lang="ko-KR" altLang="en-US" sz="1400" dirty="0" smtClean="0"/>
                        <a:t>항에서 정한 방법으로 이용자에게 통지하고</a:t>
                      </a:r>
                      <a:r>
                        <a:rPr lang="en-US" altLang="ko-KR" sz="1400" dirty="0" smtClean="0"/>
                        <a:t>, </a:t>
                      </a:r>
                      <a:r>
                        <a:rPr lang="ko-KR" altLang="en-US" sz="1400" dirty="0" smtClean="0"/>
                        <a:t>제</a:t>
                      </a:r>
                      <a:r>
                        <a:rPr lang="en-US" altLang="ko-KR" sz="1400" dirty="0" smtClean="0"/>
                        <a:t>1</a:t>
                      </a:r>
                      <a:r>
                        <a:rPr lang="ko-KR" altLang="en-US" sz="1400" dirty="0" smtClean="0"/>
                        <a:t>항에 정한 서비스를 변경하여 제공할 수 있습니다</a:t>
                      </a:r>
                      <a:r>
                        <a:rPr lang="en-US" altLang="ko-KR" sz="1400" dirty="0" smtClean="0"/>
                        <a:t>.</a:t>
                      </a: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2176062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4" y="2242"/>
            <a:ext cx="3365024" cy="584775"/>
          </a:xfrm>
          <a:prstGeom prst="rect">
            <a:avLst/>
          </a:prstGeom>
          <a:noFill/>
        </p:spPr>
        <p:txBody>
          <a:bodyPr wrap="none">
            <a:spAutoFit/>
          </a:bodyPr>
          <a:lstStyle/>
          <a:p>
            <a:pPr lvl="0">
              <a:defRPr lang="ko-KR" altLang="en-US"/>
            </a:pPr>
            <a:r>
              <a:rPr lang="ko-KR" altLang="en-US" sz="3200" dirty="0"/>
              <a:t>&lt;서비스의 중단</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1490278186"/>
              </p:ext>
            </p:extLst>
          </p:nvPr>
        </p:nvGraphicFramePr>
        <p:xfrm>
          <a:off x="179390" y="881431"/>
          <a:ext cx="8782589" cy="3253677"/>
        </p:xfrm>
        <a:graphic>
          <a:graphicData uri="http://schemas.openxmlformats.org/drawingml/2006/table">
            <a:tbl>
              <a:tblPr firstRow="1" bandRow="1">
                <a:tableStyleId>{5C22544A-7EE6-4342-B048-85BDC9FD1C3A}</a:tableStyleId>
              </a:tblPr>
              <a:tblGrid>
                <a:gridCol w="1143501"/>
                <a:gridCol w="5678805"/>
                <a:gridCol w="1960283"/>
              </a:tblGrid>
              <a:tr h="341146">
                <a:tc>
                  <a:txBody>
                    <a:bodyPr/>
                    <a:lstStyle/>
                    <a:p>
                      <a:pPr algn="ctr" latinLnBrk="1">
                        <a:defRPr lang="ko-KR" altLang="en-US"/>
                      </a:pPr>
                      <a:r>
                        <a:rPr lang="en-US" altLang="ko-KR" dirty="0"/>
                        <a:t>ID</a:t>
                      </a:r>
                      <a:endParaRPr lang="ko-KR" altLang="en-US" dirty="0"/>
                    </a:p>
                  </a:txBody>
                  <a:tcPr anchor="ctr"/>
                </a:tc>
                <a:tc>
                  <a:txBody>
                    <a:bodyPr/>
                    <a:lstStyle/>
                    <a:p>
                      <a:pPr algn="ctr" latinLnBrk="1">
                        <a:defRPr lang="ko-KR" altLang="en-US"/>
                      </a:pPr>
                      <a:r>
                        <a:rPr lang="ko-KR" altLang="en-US" dirty="0"/>
                        <a:t>규칙</a:t>
                      </a:r>
                    </a:p>
                  </a:txBody>
                  <a:tcPr anchor="ctr"/>
                </a:tc>
                <a:tc>
                  <a:txBody>
                    <a:bodyPr/>
                    <a:lstStyle/>
                    <a:p>
                      <a:pPr algn="ctr" latinLnBrk="1">
                        <a:defRPr lang="ko-KR" altLang="en-US"/>
                      </a:pPr>
                      <a:r>
                        <a:rPr lang="ko-KR" altLang="en-US"/>
                        <a:t>변화 가능성</a:t>
                      </a:r>
                    </a:p>
                  </a:txBody>
                  <a:tcPr anchor="ctr"/>
                </a:tc>
              </a:tr>
              <a:tr h="655080">
                <a:tc>
                  <a:txBody>
                    <a:bodyPr/>
                    <a:lstStyle/>
                    <a:p>
                      <a:pPr algn="ctr" latinLnBrk="1">
                        <a:defRPr lang="ko-KR" altLang="en-US"/>
                      </a:pPr>
                      <a:r>
                        <a:rPr lang="en-US" altLang="ko-KR" sz="1600"/>
                        <a:t>Rule1</a:t>
                      </a:r>
                      <a:endParaRPr lang="ko-KR" altLang="en-US" sz="1600"/>
                    </a:p>
                  </a:txBody>
                  <a:tcPr/>
                </a:tc>
                <a:tc>
                  <a:txBody>
                    <a:bodyPr/>
                    <a:lstStyle/>
                    <a:p>
                      <a:pPr lvl="1" algn="l" defTabSz="914400" eaLnBrk="1" latinLnBrk="1" hangingPunct="1">
                        <a:lnSpc>
                          <a:spcPct val="110000"/>
                        </a:lnSpc>
                        <a:spcBef>
                          <a:spcPct val="0"/>
                        </a:spcBef>
                        <a:spcAft>
                          <a:spcPct val="0"/>
                        </a:spcAft>
                        <a:buNone/>
                        <a:defRPr lang="ko-KR"/>
                      </a:pPr>
                      <a:r>
                        <a:rPr lang="en-US" altLang="ko-KR" sz="1400" dirty="0" smtClean="0"/>
                        <a:t>1. </a:t>
                      </a:r>
                      <a:r>
                        <a:rPr lang="ko-KR" altLang="en-US" sz="1400" dirty="0" smtClean="0"/>
                        <a:t>회사는 컴퓨터 등 정보통신설비의 보수점검</a:t>
                      </a:r>
                      <a:r>
                        <a:rPr lang="en-US" altLang="ko-KR" sz="1400" dirty="0" smtClean="0"/>
                        <a:t>/</a:t>
                      </a:r>
                      <a:r>
                        <a:rPr lang="ko-KR" altLang="en-US" sz="1400" dirty="0" smtClean="0"/>
                        <a:t>교체 및 고장</a:t>
                      </a:r>
                      <a:r>
                        <a:rPr lang="en-US" altLang="ko-KR" sz="1400" dirty="0" smtClean="0"/>
                        <a:t>, </a:t>
                      </a:r>
                      <a:r>
                        <a:rPr lang="ko-KR" altLang="en-US" sz="1400" dirty="0" smtClean="0"/>
                        <a:t>통신의 두절 등의 사유가 발생한 경우에는 서비스의 제공을 일시적으로 중단할 수 있고</a:t>
                      </a:r>
                      <a:r>
                        <a:rPr lang="en-US" altLang="ko-KR" sz="1400" dirty="0" smtClean="0"/>
                        <a:t>,  </a:t>
                      </a:r>
                      <a:r>
                        <a:rPr lang="ko-KR" altLang="en-US" sz="1400" dirty="0" smtClean="0"/>
                        <a:t>새로운 서비스로의 교체 기타 </a:t>
                      </a:r>
                      <a:r>
                        <a:rPr lang="en-US" altLang="ko-KR" sz="1400" dirty="0" smtClean="0"/>
                        <a:t>"</a:t>
                      </a:r>
                      <a:r>
                        <a:rPr lang="ko-KR" altLang="en-US" sz="1400" dirty="0" smtClean="0"/>
                        <a:t>서비스제공자</a:t>
                      </a:r>
                      <a:r>
                        <a:rPr lang="en-US" altLang="ko-KR" sz="1400" dirty="0" smtClean="0"/>
                        <a:t>"</a:t>
                      </a:r>
                      <a:r>
                        <a:rPr lang="ko-KR" altLang="en-US" sz="1400" dirty="0" smtClean="0"/>
                        <a:t>가 적절하다고 판단하는 사유에 기하여 현재 제공되는 서비스를 완전히 중단할 수 있습니다</a:t>
                      </a:r>
                      <a:r>
                        <a:rPr lang="en-US" altLang="ko-KR" sz="1400" dirty="0" smtClean="0"/>
                        <a:t>.</a:t>
                      </a:r>
                    </a:p>
                    <a:p>
                      <a:pPr lvl="1" algn="l" defTabSz="914400" eaLnBrk="1" latinLnBrk="1" hangingPunct="1">
                        <a:lnSpc>
                          <a:spcPct val="110000"/>
                        </a:lnSpc>
                        <a:spcBef>
                          <a:spcPct val="0"/>
                        </a:spcBef>
                        <a:spcAft>
                          <a:spcPct val="0"/>
                        </a:spcAft>
                        <a:buNone/>
                        <a:defRPr lang="ko-KR"/>
                      </a:pPr>
                      <a:endParaRPr lang="en-US" altLang="ko-KR" sz="1400" dirty="0" smtClean="0"/>
                    </a:p>
                    <a:p>
                      <a:pPr lvl="1" algn="l" defTabSz="914400" eaLnBrk="1" latinLnBrk="1" hangingPunct="1">
                        <a:lnSpc>
                          <a:spcPct val="110000"/>
                        </a:lnSpc>
                        <a:spcBef>
                          <a:spcPct val="0"/>
                        </a:spcBef>
                        <a:spcAft>
                          <a:spcPct val="0"/>
                        </a:spcAft>
                        <a:buNone/>
                        <a:defRPr lang="ko-KR"/>
                      </a:pPr>
                      <a:r>
                        <a:rPr lang="en-US" altLang="ko-KR" sz="1400" dirty="0" smtClean="0"/>
                        <a:t>2. </a:t>
                      </a:r>
                      <a:r>
                        <a:rPr lang="ko-KR" altLang="en-US" sz="1400" dirty="0" smtClean="0"/>
                        <a:t>제</a:t>
                      </a:r>
                      <a:r>
                        <a:rPr lang="en-US" altLang="ko-KR" sz="1400" dirty="0" smtClean="0"/>
                        <a:t>1</a:t>
                      </a:r>
                      <a:r>
                        <a:rPr lang="ko-KR" altLang="en-US" sz="1400" dirty="0" smtClean="0"/>
                        <a:t>항에 의한 서비스 중단의 경우에는 </a:t>
                      </a:r>
                      <a:r>
                        <a:rPr lang="en-US" altLang="ko-KR" sz="1400" dirty="0" smtClean="0"/>
                        <a:t>＂</a:t>
                      </a:r>
                      <a:r>
                        <a:rPr lang="ko-KR" altLang="en-US" sz="1400" dirty="0" smtClean="0"/>
                        <a:t>서비스제공자</a:t>
                      </a:r>
                      <a:r>
                        <a:rPr lang="en-US" altLang="ko-KR" sz="1400" dirty="0" smtClean="0"/>
                        <a:t>"</a:t>
                      </a:r>
                      <a:r>
                        <a:rPr lang="ko-KR" altLang="en-US" sz="1400" dirty="0" smtClean="0"/>
                        <a:t>는 본 약관</a:t>
                      </a:r>
                      <a:r>
                        <a:rPr lang="ko-KR" altLang="en-US" sz="1400" baseline="0" dirty="0" smtClean="0"/>
                        <a:t> </a:t>
                      </a:r>
                      <a:r>
                        <a:rPr lang="en-US" altLang="ko-KR" sz="1400" baseline="0" dirty="0" smtClean="0"/>
                        <a:t>“</a:t>
                      </a:r>
                      <a:r>
                        <a:rPr lang="ko-KR" altLang="en-US" sz="1400" baseline="0" dirty="0" smtClean="0"/>
                        <a:t>회원 탈퇴 및 자격 상실 등</a:t>
                      </a:r>
                      <a:r>
                        <a:rPr lang="en-US" altLang="ko-KR" sz="1400" baseline="0" dirty="0" smtClean="0"/>
                        <a:t>”</a:t>
                      </a:r>
                      <a:r>
                        <a:rPr lang="ko-KR" altLang="en-US" sz="1400" dirty="0" smtClean="0"/>
                        <a:t>에서 정한 방법으로 </a:t>
                      </a:r>
                      <a:r>
                        <a:rPr lang="en-US" altLang="ko-KR" sz="1400" dirty="0" smtClean="0"/>
                        <a:t>"</a:t>
                      </a:r>
                      <a:r>
                        <a:rPr lang="ko-KR" altLang="en-US" sz="1400" dirty="0" smtClean="0"/>
                        <a:t>회원</a:t>
                      </a:r>
                      <a:r>
                        <a:rPr lang="en-US" altLang="ko-KR" sz="1400" dirty="0" smtClean="0"/>
                        <a:t>"</a:t>
                      </a:r>
                      <a:r>
                        <a:rPr lang="ko-KR" altLang="en-US" sz="1400" dirty="0" smtClean="0"/>
                        <a:t>에게 통지합니다</a:t>
                      </a:r>
                      <a:r>
                        <a:rPr lang="en-US" altLang="ko-KR" sz="1400" dirty="0" smtClean="0"/>
                        <a:t>. </a:t>
                      </a:r>
                      <a:r>
                        <a:rPr lang="ko-KR" altLang="en-US" sz="1400" dirty="0" smtClean="0"/>
                        <a:t>다만</a:t>
                      </a:r>
                      <a:r>
                        <a:rPr lang="en-US" altLang="ko-KR" sz="1400" dirty="0" smtClean="0"/>
                        <a:t>, </a:t>
                      </a:r>
                      <a:r>
                        <a:rPr lang="ko-KR" altLang="en-US" sz="1400" dirty="0" smtClean="0"/>
                        <a:t>회사가 통제할 수 없는 사유로 인한 서비스의 중단</a:t>
                      </a:r>
                      <a:r>
                        <a:rPr lang="en-US" altLang="ko-KR" sz="1400" dirty="0" smtClean="0"/>
                        <a:t>(</a:t>
                      </a:r>
                      <a:r>
                        <a:rPr lang="ko-KR" altLang="en-US" sz="1400" dirty="0" smtClean="0"/>
                        <a:t>시스템 관리자의 고의</a:t>
                      </a:r>
                      <a:r>
                        <a:rPr lang="en-US" altLang="ko-KR" sz="1400" dirty="0" smtClean="0"/>
                        <a:t>. </a:t>
                      </a:r>
                      <a:r>
                        <a:rPr lang="ko-KR" altLang="en-US" sz="1400" dirty="0" smtClean="0"/>
                        <a:t>중과실이 없는 시스템 장애 또는 다운 등</a:t>
                      </a:r>
                      <a:r>
                        <a:rPr lang="en-US" altLang="ko-KR" sz="1400" dirty="0" smtClean="0"/>
                        <a:t>)</a:t>
                      </a:r>
                      <a:r>
                        <a:rPr lang="ko-KR" altLang="en-US" sz="1400" dirty="0" smtClean="0"/>
                        <a:t>으로 인하여 사전 통지가 불가능한 경우에는 그러하지 아니합니다</a:t>
                      </a:r>
                      <a:r>
                        <a:rPr lang="en-US" altLang="ko-KR" sz="1400" dirty="0" smtClean="0"/>
                        <a:t>.</a:t>
                      </a: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56576800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TotalTime>
  <Words>4515</Words>
  <Application>Microsoft Office PowerPoint</Application>
  <PresentationFormat>화면 슬라이드 쇼(4:3)</PresentationFormat>
  <Paragraphs>455</Paragraphs>
  <Slides>38</Slides>
  <Notes>0</Notes>
  <HiddenSlides>0</HiddenSlides>
  <MMClips>0</MMClips>
  <ScaleCrop>false</ScaleCrop>
  <HeadingPairs>
    <vt:vector size="4" baseType="variant">
      <vt:variant>
        <vt:lpstr>테마</vt:lpstr>
      </vt:variant>
      <vt:variant>
        <vt:i4>1</vt:i4>
      </vt:variant>
      <vt:variant>
        <vt:lpstr>슬라이드 제목</vt:lpstr>
      </vt:variant>
      <vt:variant>
        <vt:i4>38</vt:i4>
      </vt:variant>
    </vt:vector>
  </HeadingPairs>
  <TitlesOfParts>
    <vt:vector size="39" baseType="lpstr">
      <vt:lpstr>Office 테마</vt:lpstr>
      <vt:lpstr>풋볼리즘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풋볼리즘</dc:title>
  <dc:creator>USER</dc:creator>
  <cp:lastModifiedBy>USER</cp:lastModifiedBy>
  <cp:revision>37</cp:revision>
  <dcterms:created xsi:type="dcterms:W3CDTF">2018-08-30T00:36:23Z</dcterms:created>
  <dcterms:modified xsi:type="dcterms:W3CDTF">2018-08-30T05:10:38Z</dcterms:modified>
</cp:coreProperties>
</file>