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Lst>
  <p:sldSz cx="18288000" cy="10287000"/>
  <p:notesSz cx="6858000" cy="9144000"/>
  <p:embeddedFontLst>
    <p:embeddedFont>
      <p:font typeface="Noto Sans Bold" panose="020B0802040504020204"/>
      <p:bold r:id="rId13"/>
    </p:embeddedFont>
    <p:embeddedFont>
      <p:font typeface="Noto Sans" panose="020B0502040504020204"/>
      <p:regular r:id="rId14"/>
    </p:embeddedFont>
    <p:embeddedFont>
      <p:font typeface="Dancing Script Bold" panose="03080800040507000D00"/>
      <p:bold r:id="rId15"/>
    </p:embeddedFont>
    <p:embeddedFont>
      <p:font typeface="Calibri" panose="020F050202020403020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rot="0">
            <a:off x="8902445" y="2053556"/>
            <a:ext cx="8217084" cy="6179887"/>
            <a:chOff x="0" y="0"/>
            <a:chExt cx="10956112" cy="8239850"/>
          </a:xfrm>
        </p:grpSpPr>
        <p:sp>
          <p:nvSpPr>
            <p:cNvPr id="3" name="TextBox 3"/>
            <p:cNvSpPr txBox="1"/>
            <p:nvPr/>
          </p:nvSpPr>
          <p:spPr>
            <a:xfrm>
              <a:off x="0" y="1660164"/>
              <a:ext cx="10956112" cy="4058489"/>
            </a:xfrm>
            <a:prstGeom prst="rect">
              <a:avLst/>
            </a:prstGeom>
          </p:spPr>
          <p:txBody>
            <a:bodyPr lIns="0" tIns="0" rIns="0" bIns="0" rtlCol="0" anchor="t">
              <a:spAutoFit/>
            </a:bodyPr>
            <a:lstStyle/>
            <a:p>
              <a:pPr algn="ctr">
                <a:lnSpc>
                  <a:spcPts val="4010"/>
                </a:lnSpc>
              </a:pPr>
              <a:r>
                <a:rPr lang="en-US" sz="3580" b="1">
                  <a:solidFill>
                    <a:srgbClr val="F7B4A7"/>
                  </a:solidFill>
                  <a:latin typeface="Noto Sans Bold" panose="020B0802040504020204"/>
                  <a:ea typeface="Noto Sans Bold" panose="020B0802040504020204"/>
                  <a:cs typeface="Noto Sans Bold" panose="020B0802040504020204"/>
                  <a:sym typeface="Noto Sans Bold" panose="020B0802040504020204"/>
                </a:rPr>
                <a:t>TÌM HIỂU NGÔN NGỮ LẬP TRÌNH PYTHON</a:t>
              </a:r>
              <a:endParaRPr lang="en-US" sz="3580" b="1">
                <a:solidFill>
                  <a:srgbClr val="F7B4A7"/>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4005"/>
                </a:lnSpc>
              </a:pPr>
              <a:r>
                <a:rPr lang="en-US" sz="3575" b="1">
                  <a:solidFill>
                    <a:srgbClr val="F7B4A7"/>
                  </a:solidFill>
                  <a:latin typeface="Noto Sans Bold" panose="020B0802040504020204"/>
                  <a:ea typeface="Noto Sans Bold" panose="020B0802040504020204"/>
                  <a:cs typeface="Noto Sans Bold" panose="020B0802040504020204"/>
                  <a:sym typeface="Noto Sans Bold" panose="020B0802040504020204"/>
                </a:rPr>
                <a:t>XÂY DỰNG HỆ THỐNG QUẢN LÝ GIỜ NGHIÊN CỨU KHOA HỌC CỦA KHOA KT&amp;CN - TRƯỜNG ĐẠI HỌC TRÀ VINH</a:t>
              </a:r>
              <a:endParaRPr lang="en-US" sz="3575" b="1">
                <a:solidFill>
                  <a:srgbClr val="F7B4A7"/>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4" name="TextBox 4"/>
            <p:cNvSpPr txBox="1"/>
            <p:nvPr/>
          </p:nvSpPr>
          <p:spPr>
            <a:xfrm>
              <a:off x="0" y="-43180"/>
              <a:ext cx="10956112" cy="515620"/>
            </a:xfrm>
            <a:prstGeom prst="rect">
              <a:avLst/>
            </a:prstGeom>
          </p:spPr>
          <p:txBody>
            <a:bodyPr lIns="0" tIns="0" rIns="0" bIns="0" rtlCol="0" anchor="t">
              <a:spAutoFit/>
            </a:bodyPr>
            <a:lstStyle/>
            <a:p>
              <a:pPr algn="ctr">
                <a:lnSpc>
                  <a:spcPts val="3360"/>
                </a:lnSpc>
              </a:pPr>
              <a:r>
                <a:rPr lang="en-US" sz="2400" spc="446">
                  <a:solidFill>
                    <a:srgbClr val="94DDDE"/>
                  </a:solidFill>
                  <a:latin typeface="Noto Sans" panose="020B0502040504020204"/>
                  <a:ea typeface="Noto Sans" panose="020B0502040504020204"/>
                  <a:cs typeface="Noto Sans" panose="020B0502040504020204"/>
                  <a:sym typeface="Noto Sans" panose="020B0502040504020204"/>
                </a:rPr>
                <a:t>ĐỒ ÁN CƠ SỞ NGÀNH </a:t>
              </a:r>
              <a:endParaRPr lang="en-US" sz="2400" spc="446">
                <a:solidFill>
                  <a:srgbClr val="94DDDE"/>
                </a:solidFill>
                <a:latin typeface="Noto Sans" panose="020B0502040504020204"/>
                <a:ea typeface="Noto Sans" panose="020B0502040504020204"/>
                <a:cs typeface="Noto Sans" panose="020B0502040504020204"/>
                <a:sym typeface="Noto Sans" panose="020B0502040504020204"/>
              </a:endParaRPr>
            </a:p>
          </p:txBody>
        </p:sp>
        <p:sp>
          <p:nvSpPr>
            <p:cNvPr id="5" name="TextBox 5"/>
            <p:cNvSpPr txBox="1"/>
            <p:nvPr/>
          </p:nvSpPr>
          <p:spPr>
            <a:xfrm>
              <a:off x="0" y="6694048"/>
              <a:ext cx="10956112" cy="1551728"/>
            </a:xfrm>
            <a:prstGeom prst="rect">
              <a:avLst/>
            </a:prstGeom>
          </p:spPr>
          <p:txBody>
            <a:bodyPr lIns="0" tIns="0" rIns="0" bIns="0" rtlCol="0" anchor="t">
              <a:spAutoFit/>
            </a:bodyPr>
            <a:lstStyle/>
            <a:p>
              <a:pPr algn="l">
                <a:lnSpc>
                  <a:spcPts val="4760"/>
                </a:lnSpc>
              </a:pPr>
              <a:r>
                <a:rPr lang="en-US" sz="3400">
                  <a:solidFill>
                    <a:srgbClr val="94DDDE"/>
                  </a:solidFill>
                  <a:latin typeface="Noto Sans" panose="020B0502040504020204"/>
                  <a:ea typeface="Noto Sans" panose="020B0502040504020204"/>
                  <a:cs typeface="Noto Sans" panose="020B0502040504020204"/>
                  <a:sym typeface="Noto Sans" panose="020B0502040504020204"/>
                </a:rPr>
                <a:t>GVHD: Trần Văn Nam</a:t>
              </a:r>
              <a:endParaRPr lang="en-US" sz="3400">
                <a:solidFill>
                  <a:srgbClr val="94DDDE"/>
                </a:solidFill>
                <a:latin typeface="Noto Sans" panose="020B0502040504020204"/>
                <a:ea typeface="Noto Sans" panose="020B0502040504020204"/>
                <a:cs typeface="Noto Sans" panose="020B0502040504020204"/>
                <a:sym typeface="Noto Sans" panose="020B0502040504020204"/>
              </a:endParaRPr>
            </a:p>
            <a:p>
              <a:pPr algn="l">
                <a:lnSpc>
                  <a:spcPts val="4760"/>
                </a:lnSpc>
              </a:pPr>
              <a:r>
                <a:rPr lang="en-US" sz="3400">
                  <a:solidFill>
                    <a:srgbClr val="94DDDE"/>
                  </a:solidFill>
                  <a:latin typeface="Noto Sans" panose="020B0502040504020204"/>
                  <a:ea typeface="Noto Sans" panose="020B0502040504020204"/>
                  <a:cs typeface="Noto Sans" panose="020B0502040504020204"/>
                  <a:sym typeface="Noto Sans" panose="020B0502040504020204"/>
                </a:rPr>
                <a:t>SVTH: Phan Nguyễn Hoàng Hân</a:t>
              </a:r>
              <a:endParaRPr lang="en-US" sz="3400">
                <a:solidFill>
                  <a:srgbClr val="94DDDE"/>
                </a:solidFill>
                <a:latin typeface="Noto Sans" panose="020B0502040504020204"/>
                <a:ea typeface="Noto Sans" panose="020B0502040504020204"/>
                <a:cs typeface="Noto Sans" panose="020B0502040504020204"/>
                <a:sym typeface="Noto Sans" panose="020B0502040504020204"/>
              </a:endParaRP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711480" y="2070495"/>
            <a:ext cx="5931795" cy="5931795"/>
          </a:xfrm>
          <a:custGeom>
            <a:avLst/>
            <a:gdLst/>
            <a:ahLst/>
            <a:cxnLst/>
            <a:rect l="l" t="t" r="r" b="b"/>
            <a:pathLst>
              <a:path w="5931795" h="5931795">
                <a:moveTo>
                  <a:pt x="0" y="0"/>
                </a:moveTo>
                <a:lnTo>
                  <a:pt x="5931794" y="0"/>
                </a:lnTo>
                <a:lnTo>
                  <a:pt x="5931794" y="5931795"/>
                </a:lnTo>
                <a:lnTo>
                  <a:pt x="0" y="5931795"/>
                </a:lnTo>
                <a:lnTo>
                  <a:pt x="0" y="0"/>
                </a:lnTo>
                <a:close/>
              </a:path>
            </a:pathLst>
          </a:custGeom>
          <a:blipFill>
            <a:blip r:embed="rId1"/>
            <a:stretch>
              <a:fillRect/>
            </a:stretch>
          </a:blipFill>
        </p:spPr>
      </p:sp>
      <p:sp>
        <p:nvSpPr>
          <p:cNvPr id="3" name="TextBox 3"/>
          <p:cNvSpPr txBox="1"/>
          <p:nvPr/>
        </p:nvSpPr>
        <p:spPr>
          <a:xfrm>
            <a:off x="9710238" y="1574419"/>
            <a:ext cx="7332154" cy="738492"/>
          </a:xfrm>
          <a:prstGeom prst="rect">
            <a:avLst/>
          </a:prstGeom>
        </p:spPr>
        <p:txBody>
          <a:bodyPr lIns="0" tIns="0" rIns="0" bIns="0" rtlCol="0" anchor="t">
            <a:spAutoFit/>
          </a:bodyPr>
          <a:lstStyle/>
          <a:p>
            <a:pPr algn="ctr">
              <a:lnSpc>
                <a:spcPts val="6020"/>
              </a:lnSpc>
            </a:pPr>
            <a:r>
              <a:rPr 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rPr>
              <a:t>Ngôn ngữ lập trình Python</a:t>
            </a:r>
            <a:endParaRPr 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4" name="TextBox 4"/>
          <p:cNvSpPr txBox="1"/>
          <p:nvPr/>
        </p:nvSpPr>
        <p:spPr>
          <a:xfrm>
            <a:off x="9710238" y="2949311"/>
            <a:ext cx="7549062" cy="3013432"/>
          </a:xfrm>
          <a:prstGeom prst="rect">
            <a:avLst/>
          </a:prstGeom>
        </p:spPr>
        <p:txBody>
          <a:bodyPr lIns="0" tIns="0" rIns="0" bIns="0" rtlCol="0" anchor="t">
            <a:spAutoFit/>
          </a:bodyPr>
          <a:lstStyle/>
          <a:p>
            <a:pPr algn="l">
              <a:lnSpc>
                <a:spcPts val="4005"/>
              </a:lnSpc>
            </a:pPr>
            <a:r>
              <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rPr>
              <a:t>Python là một ngôn ngữ lập trình bậc cao, thông dịch và đa năng, được tạo ra bởi Guido van Rossum vào năm 1991. Python nổi tiếng với cú pháp đơn giản, dễ đọc, dễ học, và tập trung vào sự rõ ràng của mã nguồn.</a:t>
            </a:r>
            <a:endPar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5" name="TextBox 5"/>
          <p:cNvSpPr txBox="1"/>
          <p:nvPr/>
        </p:nvSpPr>
        <p:spPr>
          <a:xfrm>
            <a:off x="9396558" y="6600918"/>
            <a:ext cx="4630579" cy="2647329"/>
          </a:xfrm>
          <a:prstGeom prst="rect">
            <a:avLst/>
          </a:prstGeom>
        </p:spPr>
        <p:txBody>
          <a:bodyPr lIns="0" tIns="0" rIns="0" bIns="0" rtlCol="0" anchor="t">
            <a:spAutoFit/>
          </a:bodyPr>
          <a:lstStyle/>
          <a:p>
            <a:pPr marL="652780" lvl="1" indent="-326390" algn="l">
              <a:lnSpc>
                <a:spcPts val="4235"/>
              </a:lnSpc>
              <a:buFont typeface="Arial" panose="020B0604020202020204"/>
              <a:buChar char="•"/>
            </a:pPr>
            <a:r>
              <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rPr>
              <a:t>Đa nền tảng</a:t>
            </a:r>
            <a:endPar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marL="652780" lvl="1" indent="-326390" algn="l">
              <a:lnSpc>
                <a:spcPts val="4235"/>
              </a:lnSpc>
              <a:buFont typeface="Arial" panose="020B0604020202020204"/>
              <a:buChar char="•"/>
            </a:pPr>
            <a:r>
              <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rPr>
              <a:t>Thư viện phong phú</a:t>
            </a:r>
            <a:endPar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marL="652780" lvl="1" indent="-326390" algn="l">
              <a:lnSpc>
                <a:spcPts val="4235"/>
              </a:lnSpc>
              <a:buFont typeface="Arial" panose="020B0604020202020204"/>
              <a:buChar char="•"/>
            </a:pPr>
            <a:r>
              <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rPr>
              <a:t>Hướng đối tượng</a:t>
            </a:r>
            <a:endPar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marL="652780" lvl="1" indent="-326390" algn="l">
              <a:lnSpc>
                <a:spcPts val="4235"/>
              </a:lnSpc>
              <a:buFont typeface="Arial" panose="020B0604020202020204"/>
              <a:buChar char="•"/>
            </a:pPr>
            <a:r>
              <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rPr>
              <a:t>Cộng đồng mạnh mẽ</a:t>
            </a:r>
            <a:endParaRPr lang="en-US" sz="302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l">
              <a:lnSpc>
                <a:spcPts val="4235"/>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0191771" y="2815715"/>
            <a:ext cx="7443660" cy="3716566"/>
          </a:xfrm>
          <a:custGeom>
            <a:avLst/>
            <a:gdLst/>
            <a:ahLst/>
            <a:cxnLst/>
            <a:rect l="l" t="t" r="r" b="b"/>
            <a:pathLst>
              <a:path w="7443660" h="3716566">
                <a:moveTo>
                  <a:pt x="0" y="0"/>
                </a:moveTo>
                <a:lnTo>
                  <a:pt x="7443660" y="0"/>
                </a:lnTo>
                <a:lnTo>
                  <a:pt x="7443660" y="3716566"/>
                </a:lnTo>
                <a:lnTo>
                  <a:pt x="0" y="3716566"/>
                </a:lnTo>
                <a:lnTo>
                  <a:pt x="0" y="0"/>
                </a:lnTo>
                <a:close/>
              </a:path>
            </a:pathLst>
          </a:custGeom>
          <a:blipFill>
            <a:blip r:embed="rId1"/>
            <a:stretch>
              <a:fillRect/>
            </a:stretch>
          </a:blipFill>
        </p:spPr>
      </p:sp>
      <p:grpSp>
        <p:nvGrpSpPr>
          <p:cNvPr id="3" name="Group 3"/>
          <p:cNvGrpSpPr/>
          <p:nvPr/>
        </p:nvGrpSpPr>
        <p:grpSpPr>
          <a:xfrm rot="0">
            <a:off x="804207" y="980779"/>
            <a:ext cx="9768230" cy="4381796"/>
            <a:chOff x="0" y="0"/>
            <a:chExt cx="13024306" cy="5842395"/>
          </a:xfrm>
        </p:grpSpPr>
        <p:sp>
          <p:nvSpPr>
            <p:cNvPr id="4" name="TextBox 4"/>
            <p:cNvSpPr txBox="1"/>
            <p:nvPr/>
          </p:nvSpPr>
          <p:spPr>
            <a:xfrm>
              <a:off x="0" y="642620"/>
              <a:ext cx="13024306" cy="1295400"/>
            </a:xfrm>
            <a:prstGeom prst="rect">
              <a:avLst/>
            </a:prstGeom>
          </p:spPr>
          <p:txBody>
            <a:bodyPr lIns="0" tIns="0" rIns="0" bIns="0" rtlCol="0" anchor="t">
              <a:spAutoFit/>
            </a:bodyPr>
            <a:lstStyle/>
            <a:p>
              <a:pPr algn="l">
                <a:lnSpc>
                  <a:spcPts val="7680"/>
                </a:lnSpc>
              </a:pPr>
              <a:r>
                <a:rPr lang="en-US" sz="6400" b="1">
                  <a:solidFill>
                    <a:srgbClr val="31356E"/>
                  </a:solidFill>
                  <a:latin typeface="Noto Sans Bold" panose="020B0802040504020204"/>
                  <a:ea typeface="Noto Sans Bold" panose="020B0802040504020204"/>
                  <a:cs typeface="Noto Sans Bold" panose="020B0802040504020204"/>
                  <a:sym typeface="Noto Sans Bold" panose="020B0802040504020204"/>
                </a:rPr>
                <a:t>FRAMEWORK DJANGO</a:t>
              </a:r>
              <a:endParaRPr lang="en-US" sz="6400" b="1">
                <a:solidFill>
                  <a:srgbClr val="31356E"/>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5" name="TextBox 5"/>
            <p:cNvSpPr txBox="1"/>
            <p:nvPr/>
          </p:nvSpPr>
          <p:spPr>
            <a:xfrm>
              <a:off x="0" y="3226195"/>
              <a:ext cx="12478551" cy="2921000"/>
            </a:xfrm>
            <a:prstGeom prst="rect">
              <a:avLst/>
            </a:prstGeom>
          </p:spPr>
          <p:txBody>
            <a:bodyPr lIns="0" tIns="0" rIns="0" bIns="0" rtlCol="0" anchor="t">
              <a:spAutoFit/>
            </a:bodyPr>
            <a:lstStyle/>
            <a:p>
              <a:pPr algn="l">
                <a:lnSpc>
                  <a:spcPts val="3480"/>
                </a:lnSpc>
              </a:pPr>
              <a:r>
                <a:rPr lang="en-US" sz="2900">
                  <a:solidFill>
                    <a:srgbClr val="2B4B82"/>
                  </a:solidFill>
                  <a:latin typeface="Noto Sans" panose="020B0502040504020204"/>
                  <a:ea typeface="Noto Sans" panose="020B0502040504020204"/>
                  <a:cs typeface="Noto Sans" panose="020B0502040504020204"/>
                  <a:sym typeface="Noto Sans" panose="020B0502040504020204"/>
                </a:rPr>
                <a:t>Django là một framework web mã nguồn mở được viết bằng Python, ra đời vào năm 2005 bởi Adrian Holovaty và Simon Willison. Django nổi bật với khả năng phát triển ứng dụng web nhanh chóng và bảo mật cao.</a:t>
              </a:r>
              <a:endParaRPr lang="en-US" sz="2900">
                <a:solidFill>
                  <a:srgbClr val="2B4B82"/>
                </a:solidFill>
                <a:latin typeface="Noto Sans" panose="020B0502040504020204"/>
                <a:ea typeface="Noto Sans" panose="020B0502040504020204"/>
                <a:cs typeface="Noto Sans" panose="020B0502040504020204"/>
                <a:sym typeface="Noto Sans" panose="020B0502040504020204"/>
              </a:endParaRPr>
            </a:p>
          </p:txBody>
        </p:sp>
      </p:grpSp>
      <p:sp>
        <p:nvSpPr>
          <p:cNvPr id="6" name="TextBox 6"/>
          <p:cNvSpPr txBox="1"/>
          <p:nvPr/>
        </p:nvSpPr>
        <p:spPr>
          <a:xfrm>
            <a:off x="502629" y="5720403"/>
            <a:ext cx="9689142" cy="4834666"/>
          </a:xfrm>
          <a:prstGeom prst="rect">
            <a:avLst/>
          </a:prstGeom>
        </p:spPr>
        <p:txBody>
          <a:bodyPr lIns="0" tIns="0" rIns="0" bIns="0" rtlCol="0" anchor="t">
            <a:spAutoFit/>
          </a:bodyPr>
          <a:lstStyle/>
          <a:p>
            <a:pPr marL="601345" lvl="1" indent="-300355" algn="l">
              <a:lnSpc>
                <a:spcPts val="3895"/>
              </a:lnSpc>
              <a:buFont typeface="Arial" panose="020B0604020202020204"/>
              <a:buChar char="•"/>
            </a:pPr>
            <a:r>
              <a:rPr lang="en-US" sz="2785">
                <a:solidFill>
                  <a:srgbClr val="2B4B82"/>
                </a:solidFill>
                <a:latin typeface="Noto Sans" panose="020B0502040504020204"/>
                <a:ea typeface="Noto Sans" panose="020B0502040504020204"/>
                <a:cs typeface="Noto Sans" panose="020B0502040504020204"/>
                <a:sym typeface="Noto Sans" panose="020B0502040504020204"/>
              </a:rPr>
              <a:t>MVC Pattern: </a:t>
            </a:r>
            <a:r>
              <a:rPr lang="en-US" sz="2785">
                <a:solidFill>
                  <a:srgbClr val="2B4B82"/>
                </a:solidFill>
                <a:latin typeface="Noto Sans" panose="020B0502040504020204"/>
                <a:ea typeface="Noto Sans" panose="020B0502040504020204"/>
                <a:cs typeface="Noto Sans" panose="020B0502040504020204"/>
                <a:sym typeface="Noto Sans" panose="020B0502040504020204"/>
              </a:rPr>
              <a:t>Tuân theo mô hình Model-View-Controller (trong Django gọi là Model-Template-View).</a:t>
            </a:r>
            <a:endParaRPr lang="en-US" sz="2785">
              <a:solidFill>
                <a:srgbClr val="2B4B82"/>
              </a:solidFill>
              <a:latin typeface="Noto Sans" panose="020B0502040504020204"/>
              <a:ea typeface="Noto Sans" panose="020B0502040504020204"/>
              <a:cs typeface="Noto Sans" panose="020B0502040504020204"/>
              <a:sym typeface="Noto Sans" panose="020B0502040504020204"/>
            </a:endParaRPr>
          </a:p>
          <a:p>
            <a:pPr marL="601345" lvl="1" indent="-300355" algn="l">
              <a:lnSpc>
                <a:spcPts val="3895"/>
              </a:lnSpc>
              <a:buFont typeface="Arial" panose="020B0604020202020204"/>
              <a:buChar char="•"/>
            </a:pPr>
            <a:r>
              <a:rPr lang="en-US" sz="2785">
                <a:solidFill>
                  <a:srgbClr val="2B4B82"/>
                </a:solidFill>
                <a:latin typeface="Noto Sans" panose="020B0502040504020204"/>
                <a:ea typeface="Noto Sans" panose="020B0502040504020204"/>
                <a:cs typeface="Noto Sans" panose="020B0502040504020204"/>
                <a:sym typeface="Noto Sans" panose="020B0502040504020204"/>
              </a:rPr>
              <a:t>Tích hợp sẵn: Bao gồm ORM (Object-Relational Mapping), hệ thống quản lý người dùng, bảo mật chống XSS, CSRF và các công cụ quản trị.</a:t>
            </a:r>
            <a:endParaRPr lang="en-US" sz="2785">
              <a:solidFill>
                <a:srgbClr val="2B4B82"/>
              </a:solidFill>
              <a:latin typeface="Noto Sans" panose="020B0502040504020204"/>
              <a:ea typeface="Noto Sans" panose="020B0502040504020204"/>
              <a:cs typeface="Noto Sans" panose="020B0502040504020204"/>
              <a:sym typeface="Noto Sans" panose="020B0502040504020204"/>
            </a:endParaRPr>
          </a:p>
          <a:p>
            <a:pPr marL="601345" lvl="1" indent="-300355" algn="l">
              <a:lnSpc>
                <a:spcPts val="3895"/>
              </a:lnSpc>
              <a:buFont typeface="Arial" panose="020B0604020202020204"/>
              <a:buChar char="•"/>
            </a:pPr>
            <a:r>
              <a:rPr lang="en-US" sz="2785">
                <a:solidFill>
                  <a:srgbClr val="2B4B82"/>
                </a:solidFill>
                <a:latin typeface="Noto Sans" panose="020B0502040504020204"/>
                <a:ea typeface="Noto Sans" panose="020B0502040504020204"/>
                <a:cs typeface="Noto Sans" panose="020B0502040504020204"/>
                <a:sym typeface="Noto Sans" panose="020B0502040504020204"/>
              </a:rPr>
              <a:t>Khả năng mở rộng: Hỗ trợ hàng loạt thư viện và công cụ để mở rộng ứng dụng.</a:t>
            </a:r>
            <a:endParaRPr lang="en-US" sz="2785">
              <a:solidFill>
                <a:srgbClr val="2B4B82"/>
              </a:solidFill>
              <a:latin typeface="Noto Sans" panose="020B0502040504020204"/>
              <a:ea typeface="Noto Sans" panose="020B0502040504020204"/>
              <a:cs typeface="Noto Sans" panose="020B0502040504020204"/>
              <a:sym typeface="Noto Sans" panose="020B0502040504020204"/>
            </a:endParaRPr>
          </a:p>
          <a:p>
            <a:pPr marL="601345" lvl="1" indent="-300355" algn="l">
              <a:lnSpc>
                <a:spcPts val="3895"/>
              </a:lnSpc>
              <a:buFont typeface="Arial" panose="020B0604020202020204"/>
              <a:buChar char="•"/>
            </a:pPr>
            <a:r>
              <a:rPr lang="en-US" sz="2785">
                <a:solidFill>
                  <a:srgbClr val="2B4B82"/>
                </a:solidFill>
                <a:latin typeface="Noto Sans" panose="020B0502040504020204"/>
                <a:ea typeface="Noto Sans" panose="020B0502040504020204"/>
                <a:cs typeface="Noto Sans" panose="020B0502040504020204"/>
                <a:sym typeface="Noto Sans" panose="020B0502040504020204"/>
              </a:rPr>
              <a:t>Cộng đồng mạnh: Được hỗ trợ bởi cộng đồng lớn, tài liệu phong phú.</a:t>
            </a:r>
            <a:endParaRPr lang="en-US" sz="2785">
              <a:solidFill>
                <a:srgbClr val="2B4B82"/>
              </a:solidFill>
              <a:latin typeface="Noto Sans" panose="020B0502040504020204"/>
              <a:ea typeface="Noto Sans" panose="020B0502040504020204"/>
              <a:cs typeface="Noto Sans" panose="020B0502040504020204"/>
              <a:sym typeface="Noto Sans" panose="020B0502040504020204"/>
            </a:endParaRPr>
          </a:p>
          <a:p>
            <a:pPr algn="l">
              <a:lnSpc>
                <a:spcPts val="3895"/>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157171" y="1711611"/>
            <a:ext cx="4859312" cy="6863779"/>
          </a:xfrm>
          <a:custGeom>
            <a:avLst/>
            <a:gdLst/>
            <a:ahLst/>
            <a:cxnLst/>
            <a:rect l="l" t="t" r="r" b="b"/>
            <a:pathLst>
              <a:path w="4859312" h="6863779">
                <a:moveTo>
                  <a:pt x="0" y="0"/>
                </a:moveTo>
                <a:lnTo>
                  <a:pt x="4859312" y="0"/>
                </a:lnTo>
                <a:lnTo>
                  <a:pt x="4859312" y="6863778"/>
                </a:lnTo>
                <a:lnTo>
                  <a:pt x="0" y="6863778"/>
                </a:lnTo>
                <a:lnTo>
                  <a:pt x="0" y="0"/>
                </a:lnTo>
                <a:close/>
              </a:path>
            </a:pathLst>
          </a:custGeom>
          <a:blipFill>
            <a:blip r:embed="rId1"/>
            <a:stretch>
              <a:fillRect/>
            </a:stretch>
          </a:blipFill>
        </p:spPr>
      </p:sp>
      <p:sp>
        <p:nvSpPr>
          <p:cNvPr id="3" name="TextBox 3"/>
          <p:cNvSpPr txBox="1"/>
          <p:nvPr/>
        </p:nvSpPr>
        <p:spPr>
          <a:xfrm>
            <a:off x="12597765" y="1574165"/>
            <a:ext cx="1918335" cy="771525"/>
          </a:xfrm>
          <a:prstGeom prst="rect">
            <a:avLst/>
          </a:prstGeom>
        </p:spPr>
        <p:txBody>
          <a:bodyPr wrap="square" lIns="0" tIns="0" rIns="0" bIns="0" rtlCol="0" anchor="t">
            <a:spAutoFit/>
          </a:bodyPr>
          <a:lstStyle/>
          <a:p>
            <a:pPr algn="ctr">
              <a:lnSpc>
                <a:spcPts val="6020"/>
              </a:lnSpc>
            </a:pPr>
            <a:r>
              <a:rPr 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rPr>
              <a:t>HTML</a:t>
            </a:r>
            <a:r>
              <a:rPr lang="vi-VN" alt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rPr>
              <a:t> </a:t>
            </a:r>
            <a:endParaRPr lang="vi-VN" alt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4" name="TextBox 4"/>
          <p:cNvSpPr txBox="1"/>
          <p:nvPr/>
        </p:nvSpPr>
        <p:spPr>
          <a:xfrm>
            <a:off x="9710238" y="2949311"/>
            <a:ext cx="7549062" cy="1498957"/>
          </a:xfrm>
          <a:prstGeom prst="rect">
            <a:avLst/>
          </a:prstGeom>
        </p:spPr>
        <p:txBody>
          <a:bodyPr lIns="0" tIns="0" rIns="0" bIns="0" rtlCol="0" anchor="t">
            <a:spAutoFit/>
          </a:bodyPr>
          <a:lstStyle/>
          <a:p>
            <a:pPr algn="l">
              <a:lnSpc>
                <a:spcPts val="4005"/>
              </a:lnSpc>
            </a:pPr>
            <a:r>
              <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rPr>
              <a:t>HTML (HyperText Markup Language) là ngôn ngữ đánh dấu được sử dụng để tạo cấu trúc và nội dung cho các trang web.</a:t>
            </a:r>
            <a:endPar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5" name="TextBox 5"/>
          <p:cNvSpPr txBox="1"/>
          <p:nvPr/>
        </p:nvSpPr>
        <p:spPr>
          <a:xfrm>
            <a:off x="9388218" y="4601695"/>
            <a:ext cx="7871082" cy="5528145"/>
          </a:xfrm>
          <a:prstGeom prst="rect">
            <a:avLst/>
          </a:prstGeom>
        </p:spPr>
        <p:txBody>
          <a:bodyPr lIns="0" tIns="0" rIns="0" bIns="0" rtlCol="0" anchor="t">
            <a:spAutoFit/>
          </a:bodyPr>
          <a:lstStyle/>
          <a:p>
            <a:pPr marL="616585" lvl="1" indent="-308610" algn="l">
              <a:lnSpc>
                <a:spcPts val="4000"/>
              </a:lnSpc>
              <a:buFont typeface="Arial" panose="020B0604020202020204"/>
              <a:buChar char="•"/>
            </a:pPr>
            <a:r>
              <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rPr>
              <a:t>Cấu trúc trang web: H</a:t>
            </a:r>
            <a:r>
              <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rPr>
              <a:t>TML dùng các thẻ (tags) để định nghĩa các thành phần như tiêu đề, đoạn văn, hình ảnh, liên kết, bảng biểu, và nhiều hơn nữa.</a:t>
            </a:r>
            <a:endPar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marL="616585" lvl="1" indent="-308610" algn="l">
              <a:lnSpc>
                <a:spcPts val="4000"/>
              </a:lnSpc>
              <a:buFont typeface="Arial" panose="020B0604020202020204"/>
              <a:buChar char="•"/>
            </a:pPr>
            <a:r>
              <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rPr>
              <a:t>Dễ học, dễ sử dụng: Cú pháp đơn giản, phù hợp cho người mới bắt đầu.</a:t>
            </a:r>
            <a:endPar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marL="616585" lvl="1" indent="-308610" algn="l">
              <a:lnSpc>
                <a:spcPts val="4000"/>
              </a:lnSpc>
              <a:buFont typeface="Arial" panose="020B0604020202020204"/>
              <a:buChar char="•"/>
            </a:pPr>
            <a:r>
              <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rPr>
              <a:t>Kết hợp với CSS và JavaScript: HTML phối hợp với CSS để thiết kế giao diện và JavaScript để thêm tính năng động cho trang web.</a:t>
            </a:r>
            <a:endParaRPr lang="en-US" sz="285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l">
              <a:lnSpc>
                <a:spcPts val="400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9144000" y="1799075"/>
            <a:ext cx="9200973" cy="5750608"/>
          </a:xfrm>
          <a:custGeom>
            <a:avLst/>
            <a:gdLst/>
            <a:ahLst/>
            <a:cxnLst/>
            <a:rect l="l" t="t" r="r" b="b"/>
            <a:pathLst>
              <a:path w="9200973" h="5750608">
                <a:moveTo>
                  <a:pt x="0" y="0"/>
                </a:moveTo>
                <a:lnTo>
                  <a:pt x="9200973" y="0"/>
                </a:lnTo>
                <a:lnTo>
                  <a:pt x="9200973" y="5750608"/>
                </a:lnTo>
                <a:lnTo>
                  <a:pt x="0" y="5750608"/>
                </a:lnTo>
                <a:lnTo>
                  <a:pt x="0" y="0"/>
                </a:lnTo>
                <a:close/>
              </a:path>
            </a:pathLst>
          </a:custGeom>
          <a:blipFill>
            <a:blip r:embed="rId1"/>
            <a:stretch>
              <a:fillRect/>
            </a:stretch>
          </a:blipFill>
        </p:spPr>
      </p:sp>
      <p:grpSp>
        <p:nvGrpSpPr>
          <p:cNvPr id="3" name="Group 3"/>
          <p:cNvGrpSpPr/>
          <p:nvPr/>
        </p:nvGrpSpPr>
        <p:grpSpPr>
          <a:xfrm rot="0">
            <a:off x="1028700" y="1028700"/>
            <a:ext cx="9768230" cy="6134396"/>
            <a:chOff x="0" y="0"/>
            <a:chExt cx="13024306" cy="8179195"/>
          </a:xfrm>
        </p:grpSpPr>
        <p:sp>
          <p:nvSpPr>
            <p:cNvPr id="4" name="TextBox 4"/>
            <p:cNvSpPr txBox="1"/>
            <p:nvPr/>
          </p:nvSpPr>
          <p:spPr>
            <a:xfrm>
              <a:off x="0" y="642620"/>
              <a:ext cx="13024306" cy="1295400"/>
            </a:xfrm>
            <a:prstGeom prst="rect">
              <a:avLst/>
            </a:prstGeom>
          </p:spPr>
          <p:txBody>
            <a:bodyPr lIns="0" tIns="0" rIns="0" bIns="0" rtlCol="0" anchor="t">
              <a:spAutoFit/>
            </a:bodyPr>
            <a:lstStyle/>
            <a:p>
              <a:pPr algn="ctr">
                <a:lnSpc>
                  <a:spcPts val="7680"/>
                </a:lnSpc>
              </a:pPr>
              <a:r>
                <a:rPr lang="en-US" sz="6400" b="1">
                  <a:solidFill>
                    <a:srgbClr val="31356E"/>
                  </a:solidFill>
                  <a:latin typeface="Noto Sans Bold" panose="020B0802040504020204"/>
                  <a:ea typeface="Noto Sans Bold" panose="020B0802040504020204"/>
                  <a:cs typeface="Noto Sans Bold" panose="020B0802040504020204"/>
                  <a:sym typeface="Noto Sans Bold" panose="020B0802040504020204"/>
                </a:rPr>
                <a:t>CSS</a:t>
              </a:r>
              <a:endParaRPr lang="en-US" sz="6400" b="1">
                <a:solidFill>
                  <a:srgbClr val="31356E"/>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5" name="TextBox 5"/>
            <p:cNvSpPr txBox="1"/>
            <p:nvPr/>
          </p:nvSpPr>
          <p:spPr>
            <a:xfrm>
              <a:off x="0" y="3226195"/>
              <a:ext cx="12478551" cy="5257800"/>
            </a:xfrm>
            <a:prstGeom prst="rect">
              <a:avLst/>
            </a:prstGeom>
          </p:spPr>
          <p:txBody>
            <a:bodyPr lIns="0" tIns="0" rIns="0" bIns="0" rtlCol="0" anchor="t">
              <a:spAutoFit/>
            </a:bodyPr>
            <a:lstStyle/>
            <a:p>
              <a:pPr algn="l">
                <a:lnSpc>
                  <a:spcPts val="3480"/>
                </a:lnSpc>
              </a:pPr>
              <a:r>
                <a:rPr lang="en-US" sz="2900">
                  <a:solidFill>
                    <a:srgbClr val="2B4B82"/>
                  </a:solidFill>
                  <a:latin typeface="Noto Sans" panose="020B0502040504020204"/>
                  <a:ea typeface="Noto Sans" panose="020B0502040504020204"/>
                  <a:cs typeface="Noto Sans" panose="020B0502040504020204"/>
                  <a:sym typeface="Noto Sans" panose="020B0502040504020204"/>
                </a:rPr>
                <a:t>CSS (Cascading Style Sheets) là ngôn ngữ dùng để định dạng giao diện và bố cục của các trang web.</a:t>
              </a:r>
              <a:endParaRPr lang="en-US" sz="2900">
                <a:solidFill>
                  <a:srgbClr val="2B4B82"/>
                </a:solidFill>
                <a:latin typeface="Noto Sans" panose="020B0502040504020204"/>
                <a:ea typeface="Noto Sans" panose="020B0502040504020204"/>
                <a:cs typeface="Noto Sans" panose="020B0502040504020204"/>
                <a:sym typeface="Noto Sans" panose="020B0502040504020204"/>
              </a:endParaRPr>
            </a:p>
            <a:p>
              <a:pPr algn="l">
                <a:lnSpc>
                  <a:spcPts val="3480"/>
                </a:lnSpc>
              </a:pPr>
            </a:p>
            <a:p>
              <a:pPr algn="l">
                <a:lnSpc>
                  <a:spcPts val="3480"/>
                </a:lnSpc>
              </a:pPr>
              <a:r>
                <a:rPr lang="en-US" sz="2900">
                  <a:solidFill>
                    <a:srgbClr val="2B4B82"/>
                  </a:solidFill>
                  <a:latin typeface="Noto Sans" panose="020B0502040504020204"/>
                  <a:ea typeface="Noto Sans" panose="020B0502040504020204"/>
                  <a:cs typeface="Noto Sans" panose="020B0502040504020204"/>
                  <a:sym typeface="Noto Sans" panose="020B0502040504020204"/>
                </a:rPr>
                <a:t>Được sử dụng để điều chỉnh màu sắc, phông chữ, kích thước, khoảng cách, và nhiều yếu tố khác.</a:t>
              </a:r>
              <a:endParaRPr lang="en-US" sz="2900">
                <a:solidFill>
                  <a:srgbClr val="2B4B82"/>
                </a:solidFill>
                <a:latin typeface="Noto Sans" panose="020B0502040504020204"/>
                <a:ea typeface="Noto Sans" panose="020B0502040504020204"/>
                <a:cs typeface="Noto Sans" panose="020B0502040504020204"/>
                <a:sym typeface="Noto Sans" panose="020B0502040504020204"/>
              </a:endParaRPr>
            </a:p>
            <a:p>
              <a:pPr algn="l">
                <a:lnSpc>
                  <a:spcPts val="3480"/>
                </a:lnSpc>
              </a:pPr>
            </a:p>
            <a:p>
              <a:pPr algn="l">
                <a:lnSpc>
                  <a:spcPts val="3480"/>
                </a:lnSpc>
              </a:pPr>
              <a:r>
                <a:rPr lang="en-US" sz="2900">
                  <a:solidFill>
                    <a:srgbClr val="2B4B82"/>
                  </a:solidFill>
                  <a:latin typeface="Noto Sans" panose="020B0502040504020204"/>
                  <a:ea typeface="Noto Sans" panose="020B0502040504020204"/>
                  <a:cs typeface="Noto Sans" panose="020B0502040504020204"/>
                  <a:sym typeface="Noto Sans" panose="020B0502040504020204"/>
                </a:rPr>
                <a:t>Giúp tách biệt nội dung (HTML) và kiểu dáng (CSS).</a:t>
              </a:r>
              <a:endParaRPr lang="en-US" sz="2900">
                <a:solidFill>
                  <a:srgbClr val="2B4B82"/>
                </a:solidFill>
                <a:latin typeface="Noto Sans" panose="020B0502040504020204"/>
                <a:ea typeface="Noto Sans" panose="020B0502040504020204"/>
                <a:cs typeface="Noto Sans" panose="020B0502040504020204"/>
                <a:sym typeface="Noto Sans" panose="020B0502040504020204"/>
              </a:endParaRPr>
            </a:p>
            <a:p>
              <a:pPr algn="l">
                <a:lnSpc>
                  <a:spcPts val="3480"/>
                </a:lnSpc>
              </a:pPr>
              <a:r>
                <a:rPr lang="en-US" sz="2900">
                  <a:solidFill>
                    <a:srgbClr val="2B4B82"/>
                  </a:solidFill>
                  <a:latin typeface="Noto Sans" panose="020B0502040504020204"/>
                  <a:ea typeface="Noto Sans" panose="020B0502040504020204"/>
                  <a:cs typeface="Noto Sans" panose="020B0502040504020204"/>
                  <a:sym typeface="Noto Sans" panose="020B0502040504020204"/>
                </a:rPr>
                <a:t>Dễ dàng tùy chỉnh và thay đổi giao diện.</a:t>
              </a:r>
              <a:endParaRPr lang="en-US" sz="2900">
                <a:solidFill>
                  <a:srgbClr val="2B4B82"/>
                </a:solidFill>
                <a:latin typeface="Noto Sans" panose="020B0502040504020204"/>
                <a:ea typeface="Noto Sans" panose="020B0502040504020204"/>
                <a:cs typeface="Noto Sans" panose="020B0502040504020204"/>
                <a:sym typeface="Noto Sans" panose="020B0502040504020204"/>
              </a:endParaRPr>
            </a:p>
            <a:p>
              <a:pPr algn="l">
                <a:lnSpc>
                  <a:spcPts val="3480"/>
                </a:lnSpc>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562043" y="2312910"/>
            <a:ext cx="6468426" cy="6468426"/>
          </a:xfrm>
          <a:custGeom>
            <a:avLst/>
            <a:gdLst/>
            <a:ahLst/>
            <a:cxnLst/>
            <a:rect l="l" t="t" r="r" b="b"/>
            <a:pathLst>
              <a:path w="6468426" h="6468426">
                <a:moveTo>
                  <a:pt x="0" y="0"/>
                </a:moveTo>
                <a:lnTo>
                  <a:pt x="6468426" y="0"/>
                </a:lnTo>
                <a:lnTo>
                  <a:pt x="6468426" y="6468426"/>
                </a:lnTo>
                <a:lnTo>
                  <a:pt x="0" y="6468426"/>
                </a:lnTo>
                <a:lnTo>
                  <a:pt x="0" y="0"/>
                </a:lnTo>
                <a:close/>
              </a:path>
            </a:pathLst>
          </a:custGeom>
          <a:blipFill>
            <a:blip r:embed="rId1"/>
            <a:stretch>
              <a:fillRect/>
            </a:stretch>
          </a:blipFill>
        </p:spPr>
      </p:sp>
      <p:sp>
        <p:nvSpPr>
          <p:cNvPr id="3" name="TextBox 3"/>
          <p:cNvSpPr txBox="1"/>
          <p:nvPr/>
        </p:nvSpPr>
        <p:spPr>
          <a:xfrm>
            <a:off x="11720108" y="1574419"/>
            <a:ext cx="3312414" cy="738492"/>
          </a:xfrm>
          <a:prstGeom prst="rect">
            <a:avLst/>
          </a:prstGeom>
        </p:spPr>
        <p:txBody>
          <a:bodyPr lIns="0" tIns="0" rIns="0" bIns="0" rtlCol="0" anchor="t">
            <a:spAutoFit/>
          </a:bodyPr>
          <a:lstStyle/>
          <a:p>
            <a:pPr algn="ctr">
              <a:lnSpc>
                <a:spcPts val="6020"/>
              </a:lnSpc>
            </a:pPr>
            <a:r>
              <a:rPr 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rPr>
              <a:t>JAVASCRIPT </a:t>
            </a:r>
            <a:endParaRPr lang="en-US" sz="4300" b="1">
              <a:solidFill>
                <a:srgbClr val="F7B4A7"/>
              </a:solidFill>
              <a:latin typeface="Noto Sans Bold" panose="020B0802040504020204"/>
              <a:ea typeface="Noto Sans Bold" panose="020B0802040504020204"/>
              <a:cs typeface="Noto Sans Bold" panose="020B0802040504020204"/>
              <a:sym typeface="Noto Sans Bold" panose="020B0802040504020204"/>
            </a:endParaRPr>
          </a:p>
        </p:txBody>
      </p:sp>
      <p:sp>
        <p:nvSpPr>
          <p:cNvPr id="4" name="TextBox 4"/>
          <p:cNvSpPr txBox="1"/>
          <p:nvPr/>
        </p:nvSpPr>
        <p:spPr>
          <a:xfrm>
            <a:off x="9710238" y="2949311"/>
            <a:ext cx="7549062" cy="5537557"/>
          </a:xfrm>
          <a:prstGeom prst="rect">
            <a:avLst/>
          </a:prstGeom>
        </p:spPr>
        <p:txBody>
          <a:bodyPr lIns="0" tIns="0" rIns="0" bIns="0" rtlCol="0" anchor="t">
            <a:spAutoFit/>
          </a:bodyPr>
          <a:lstStyle/>
          <a:p>
            <a:pPr algn="l">
              <a:lnSpc>
                <a:spcPts val="4005"/>
              </a:lnSpc>
            </a:pPr>
            <a:r>
              <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rPr>
              <a:t>JavaScript (JS) là ngôn ngữ lập trình dùng để tạo các trang web động, tương tác.</a:t>
            </a:r>
            <a:endPar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l">
              <a:lnSpc>
                <a:spcPts val="4005"/>
              </a:lnSpc>
            </a:pPr>
          </a:p>
          <a:p>
            <a:pPr algn="l">
              <a:lnSpc>
                <a:spcPts val="4005"/>
              </a:lnSpc>
            </a:pPr>
            <a:r>
              <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rPr>
              <a:t>Chạy trên trình duyệt và làm việc cùng với HTML, CSS.</a:t>
            </a:r>
            <a:endPar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l">
              <a:lnSpc>
                <a:spcPts val="4005"/>
              </a:lnSpc>
            </a:pPr>
          </a:p>
          <a:p>
            <a:pPr algn="l">
              <a:lnSpc>
                <a:spcPts val="4005"/>
              </a:lnSpc>
            </a:pPr>
            <a:r>
              <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rPr>
              <a:t>Giúp trang web sinh động và tương tác tốt hơn.</a:t>
            </a:r>
            <a:endPar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l">
              <a:lnSpc>
                <a:spcPts val="4005"/>
              </a:lnSpc>
            </a:pPr>
          </a:p>
          <a:p>
            <a:pPr algn="l">
              <a:lnSpc>
                <a:spcPts val="4005"/>
              </a:lnSpc>
            </a:pPr>
            <a:r>
              <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rPr>
              <a:t>Chạy trên tất cả các trình duyệt hiện đại.</a:t>
            </a:r>
            <a:endParaRPr lang="en-US" sz="2860"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l">
              <a:lnSpc>
                <a:spcPts val="4005"/>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TextBox 8"/>
          <p:cNvSpPr txBox="1"/>
          <p:nvPr/>
        </p:nvSpPr>
        <p:spPr>
          <a:xfrm>
            <a:off x="8681788" y="2662875"/>
            <a:ext cx="8714898" cy="1177412"/>
          </a:xfrm>
          <a:prstGeom prst="rect">
            <a:avLst/>
          </a:prstGeom>
        </p:spPr>
        <p:txBody>
          <a:bodyPr lIns="0" tIns="0" rIns="0" bIns="0" rtlCol="0" anchor="t">
            <a:spAutoFit/>
          </a:bodyPr>
          <a:lstStyle/>
          <a:p>
            <a:pPr algn="ctr">
              <a:lnSpc>
                <a:spcPts val="9655"/>
              </a:lnSpc>
            </a:pPr>
            <a:r>
              <a:rPr lang="en-US" sz="6895" b="1">
                <a:solidFill>
                  <a:srgbClr val="94DDDE"/>
                </a:solidFill>
                <a:latin typeface="Dancing Script Bold" panose="03080800040507000D00"/>
                <a:ea typeface="Dancing Script Bold" panose="03080800040507000D00"/>
                <a:cs typeface="Dancing Script Bold" panose="03080800040507000D00"/>
                <a:sym typeface="Dancing Script Bold" panose="03080800040507000D00"/>
              </a:rPr>
              <a:t>Cảm ơn thầy đã lắng nghe!</a:t>
            </a:r>
            <a:endParaRPr lang="en-US" sz="6895" b="1">
              <a:solidFill>
                <a:srgbClr val="94DDDE"/>
              </a:solidFill>
              <a:latin typeface="Dancing Script Bold" panose="03080800040507000D00"/>
              <a:ea typeface="Dancing Script Bold" panose="03080800040507000D00"/>
              <a:cs typeface="Dancing Script Bold" panose="03080800040507000D00"/>
              <a:sym typeface="Dancing Script Bold" panose="03080800040507000D00"/>
            </a:endParaRPr>
          </a:p>
        </p:txBody>
      </p:sp>
      <p:sp>
        <p:nvSpPr>
          <p:cNvPr id="9" name="TextBox 9"/>
          <p:cNvSpPr txBox="1"/>
          <p:nvPr/>
        </p:nvSpPr>
        <p:spPr>
          <a:xfrm>
            <a:off x="10618697" y="6206051"/>
            <a:ext cx="4841081" cy="1402132"/>
          </a:xfrm>
          <a:prstGeom prst="rect">
            <a:avLst/>
          </a:prstGeom>
        </p:spPr>
        <p:txBody>
          <a:bodyPr lIns="0" tIns="0" rIns="0" bIns="0" rtlCol="0" anchor="t">
            <a:spAutoFit/>
          </a:bodyPr>
          <a:lstStyle/>
          <a:p>
            <a:pPr algn="ctr">
              <a:lnSpc>
                <a:spcPts val="5665"/>
              </a:lnSpc>
            </a:pPr>
            <a:r>
              <a:rPr lang="en-US" sz="4045" b="1">
                <a:solidFill>
                  <a:srgbClr val="94DDDE"/>
                </a:solidFill>
                <a:latin typeface="Noto Sans Bold" panose="020B0802040504020204"/>
                <a:ea typeface="Noto Sans Bold" panose="020B0802040504020204"/>
                <a:cs typeface="Noto Sans Bold" panose="020B0802040504020204"/>
                <a:sym typeface="Noto Sans Bold" panose="020B0802040504020204"/>
              </a:rPr>
              <a:t>DA22TTA</a:t>
            </a:r>
            <a:endParaRPr lang="en-US" sz="4045" b="1">
              <a:solidFill>
                <a:srgbClr val="94DDDE"/>
              </a:solidFill>
              <a:latin typeface="Noto Sans Bold" panose="020B0802040504020204"/>
              <a:ea typeface="Noto Sans Bold" panose="020B0802040504020204"/>
              <a:cs typeface="Noto Sans Bold" panose="020B0802040504020204"/>
              <a:sym typeface="Noto Sans Bold" panose="020B0802040504020204"/>
            </a:endParaRPr>
          </a:p>
          <a:p>
            <a:pPr algn="ctr">
              <a:lnSpc>
                <a:spcPts val="5665"/>
              </a:lnSpc>
            </a:pPr>
            <a:r>
              <a:rPr lang="en-US" sz="4045" b="1">
                <a:solidFill>
                  <a:srgbClr val="94DDDE"/>
                </a:solidFill>
                <a:latin typeface="Dancing Script Bold" panose="03080800040507000D00"/>
                <a:ea typeface="Dancing Script Bold" panose="03080800040507000D00"/>
                <a:cs typeface="Dancing Script Bold" panose="03080800040507000D00"/>
                <a:sym typeface="Dancing Script Bold" panose="03080800040507000D00"/>
              </a:rPr>
              <a:t>Phan Nguyễn Hoàng Hân</a:t>
            </a:r>
            <a:endParaRPr lang="en-US" sz="4045" b="1">
              <a:solidFill>
                <a:srgbClr val="94DDDE"/>
              </a:solidFill>
              <a:latin typeface="Dancing Script Bold" panose="03080800040507000D00"/>
              <a:ea typeface="Dancing Script Bold" panose="03080800040507000D00"/>
              <a:cs typeface="Dancing Script Bold" panose="03080800040507000D00"/>
              <a:sym typeface="Dancing Script Bold" panose="03080800040507000D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2091</Words>
  <Application>WPS Presentation</Application>
  <PresentationFormat>On-screen Show (4:3)</PresentationFormat>
  <Paragraphs>63</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Noto Sans Bold</vt:lpstr>
      <vt:lpstr>Noto Sans</vt:lpstr>
      <vt:lpstr>Arial</vt:lpstr>
      <vt:lpstr>Dancing Script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
  <cp:lastModifiedBy>Hoàng Hân</cp:lastModifiedBy>
  <cp:revision>2</cp:revision>
  <dcterms:created xsi:type="dcterms:W3CDTF">2006-08-16T00:00:00Z</dcterms:created>
  <dcterms:modified xsi:type="dcterms:W3CDTF">2025-01-14T21:53:55Z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99F5A7E851EB417484063FBF2A73D6C4_12</vt:lpwstr>
  </property>
  <property fmtid="{D5CDD505-2E9C-101B-9397-08002B2CF9AE}" pid="3" name="KSOProductBuildVer">
    <vt:lpwstr>1033-12.2.0.19805</vt:lpwstr>
  </property>
</Properties>
</file>