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layfair Display"/>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C8040E-80CD-4AE9-9622-79270810F927}">
  <a:tblStyle styleId="{15C8040E-80CD-4AE9-9622-79270810F9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Montserrat-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c3776756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c3776756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c66675141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c66675141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c66675141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c66675141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c377675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c377675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c66675141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c66675141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c66675141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c66675141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c66675141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c66675141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c377675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c377675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c377675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c377675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c66675141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c66675141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c66675141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c66675141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c3776756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c3776756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log.reputationx.com/online-reputation-management-statist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t/>
            </a:r>
            <a:endParaRPr sz="4320"/>
          </a:p>
          <a:p>
            <a:pPr indent="0" lvl="0" marL="0" rtl="0" algn="ctr">
              <a:spcBef>
                <a:spcPts val="0"/>
              </a:spcBef>
              <a:spcAft>
                <a:spcPts val="0"/>
              </a:spcAft>
              <a:buSzPts val="990"/>
              <a:buNone/>
            </a:pPr>
            <a:r>
              <a:rPr lang="en" sz="4320"/>
              <a:t>Creating Validity and Extremity Metrics for Yelp Reviews</a:t>
            </a:r>
            <a:endParaRPr sz="4320"/>
          </a:p>
          <a:p>
            <a:pPr indent="0" lvl="0" marL="0" rtl="0" algn="ctr">
              <a:spcBef>
                <a:spcPts val="0"/>
              </a:spcBef>
              <a:spcAft>
                <a:spcPts val="0"/>
              </a:spcAft>
              <a:buSzPts val="990"/>
              <a:buNone/>
            </a:pPr>
            <a:r>
              <a:t/>
            </a:r>
            <a:endParaRPr sz="4320"/>
          </a:p>
        </p:txBody>
      </p:sp>
      <p:sp>
        <p:nvSpPr>
          <p:cNvPr id="59" name="Google Shape;59;p13"/>
          <p:cNvSpPr txBox="1"/>
          <p:nvPr>
            <p:ph idx="1" type="subTitle"/>
          </p:nvPr>
        </p:nvSpPr>
        <p:spPr>
          <a:xfrm>
            <a:off x="344250" y="3550650"/>
            <a:ext cx="4910100" cy="7989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Ying Han</a:t>
            </a:r>
            <a:endParaRPr/>
          </a:p>
          <a:p>
            <a:pPr indent="0" lvl="0" marL="0" rtl="0" algn="l">
              <a:spcBef>
                <a:spcPts val="0"/>
              </a:spcBef>
              <a:spcAft>
                <a:spcPts val="0"/>
              </a:spcAft>
              <a:buNone/>
            </a:pPr>
            <a:r>
              <a:rPr lang="en"/>
              <a:t>Brainstation</a:t>
            </a:r>
            <a:endParaRPr/>
          </a:p>
        </p:txBody>
      </p:sp>
      <p:pic>
        <p:nvPicPr>
          <p:cNvPr id="60" name="Google Shape;60;p13"/>
          <p:cNvPicPr preferRelativeResize="0"/>
          <p:nvPr/>
        </p:nvPicPr>
        <p:blipFill>
          <a:blip r:embed="rId3">
            <a:alphaModFix/>
          </a:blip>
          <a:stretch>
            <a:fillRect/>
          </a:stretch>
        </p:blipFill>
        <p:spPr>
          <a:xfrm>
            <a:off x="6598898" y="251700"/>
            <a:ext cx="1299825" cy="929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8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EDA – User</a:t>
            </a:r>
            <a:endParaRPr/>
          </a:p>
        </p:txBody>
      </p:sp>
      <p:pic>
        <p:nvPicPr>
          <p:cNvPr id="124" name="Google Shape;124;p22"/>
          <p:cNvPicPr preferRelativeResize="0"/>
          <p:nvPr/>
        </p:nvPicPr>
        <p:blipFill>
          <a:blip r:embed="rId3">
            <a:alphaModFix/>
          </a:blip>
          <a:stretch>
            <a:fillRect/>
          </a:stretch>
        </p:blipFill>
        <p:spPr>
          <a:xfrm>
            <a:off x="500075" y="1266475"/>
            <a:ext cx="3849525" cy="2887144"/>
          </a:xfrm>
          <a:prstGeom prst="rect">
            <a:avLst/>
          </a:prstGeom>
          <a:noFill/>
          <a:ln>
            <a:noFill/>
          </a:ln>
        </p:spPr>
      </p:pic>
      <p:pic>
        <p:nvPicPr>
          <p:cNvPr id="125" name="Google Shape;125;p22"/>
          <p:cNvPicPr preferRelativeResize="0"/>
          <p:nvPr/>
        </p:nvPicPr>
        <p:blipFill>
          <a:blip r:embed="rId4">
            <a:alphaModFix/>
          </a:blip>
          <a:stretch>
            <a:fillRect/>
          </a:stretch>
        </p:blipFill>
        <p:spPr>
          <a:xfrm>
            <a:off x="4572000" y="1266478"/>
            <a:ext cx="4047725" cy="303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38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EDA </a:t>
            </a:r>
            <a:r>
              <a:rPr lang="en"/>
              <a:t>– User</a:t>
            </a:r>
            <a:endParaRPr/>
          </a:p>
        </p:txBody>
      </p:sp>
      <p:graphicFrame>
        <p:nvGraphicFramePr>
          <p:cNvPr id="131" name="Google Shape;131;p23"/>
          <p:cNvGraphicFramePr/>
          <p:nvPr/>
        </p:nvGraphicFramePr>
        <p:xfrm>
          <a:off x="572325" y="1394800"/>
          <a:ext cx="3000000" cy="3000000"/>
        </p:xfrm>
        <a:graphic>
          <a:graphicData uri="http://schemas.openxmlformats.org/drawingml/2006/table">
            <a:tbl>
              <a:tblPr>
                <a:noFill/>
                <a:tableStyleId>{15C8040E-80CD-4AE9-9622-79270810F927}</a:tableStyleId>
              </a:tblPr>
              <a:tblGrid>
                <a:gridCol w="1324500"/>
                <a:gridCol w="810150"/>
              </a:tblGrid>
              <a:tr h="431325">
                <a:tc>
                  <a:txBody>
                    <a:bodyPr/>
                    <a:lstStyle/>
                    <a:p>
                      <a:pPr indent="0" lvl="0" marL="0" rtl="0" algn="l">
                        <a:spcBef>
                          <a:spcPts val="0"/>
                        </a:spcBef>
                        <a:spcAft>
                          <a:spcPts val="0"/>
                        </a:spcAft>
                        <a:buNone/>
                      </a:pPr>
                      <a:r>
                        <a:rPr lang="en"/>
                        <a:t>Total Reviews</a:t>
                      </a:r>
                      <a:endParaRPr/>
                    </a:p>
                  </a:txBody>
                  <a:tcPr marT="91425" marB="91425" marR="91425" marL="91425"/>
                </a:tc>
                <a:tc>
                  <a:txBody>
                    <a:bodyPr/>
                    <a:lstStyle/>
                    <a:p>
                      <a:pPr indent="0" lvl="0" marL="0" rtl="0" algn="l">
                        <a:spcBef>
                          <a:spcPts val="0"/>
                        </a:spcBef>
                        <a:spcAft>
                          <a:spcPts val="0"/>
                        </a:spcAft>
                        <a:buNone/>
                      </a:pPr>
                      <a:r>
                        <a:rPr lang="en"/>
                        <a:t>Percent</a:t>
                      </a:r>
                      <a:endParaRPr/>
                    </a:p>
                  </a:txBody>
                  <a:tcPr marT="91425" marB="91425" marR="91425" marL="91425"/>
                </a:tc>
              </a:tr>
              <a:tr h="431325">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r>
              <a:tr h="431325">
                <a:tc>
                  <a:txBody>
                    <a:bodyPr/>
                    <a:lstStyle/>
                    <a:p>
                      <a:pPr indent="0" lvl="0" marL="0" rtl="0" algn="l">
                        <a:spcBef>
                          <a:spcPts val="0"/>
                        </a:spcBef>
                        <a:spcAft>
                          <a:spcPts val="0"/>
                        </a:spcAft>
                        <a:buNone/>
                      </a:pPr>
                      <a:r>
                        <a:rPr lang="en"/>
                        <a:t>6-10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r>
              <a:tr h="431325">
                <a:tc>
                  <a:txBody>
                    <a:bodyPr/>
                    <a:lstStyle/>
                    <a:p>
                      <a:pPr indent="0" lvl="0" marL="0" rtl="0" algn="l">
                        <a:spcBef>
                          <a:spcPts val="0"/>
                        </a:spcBef>
                        <a:spcAft>
                          <a:spcPts val="0"/>
                        </a:spcAft>
                        <a:buNone/>
                      </a:pPr>
                      <a:r>
                        <a:rPr lang="en"/>
                        <a:t>11-50</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r h="431325">
                <a:tc>
                  <a:txBody>
                    <a:bodyPr/>
                    <a:lstStyle/>
                    <a:p>
                      <a:pPr indent="0" lvl="0" marL="0" rtl="0" algn="l">
                        <a:spcBef>
                          <a:spcPts val="0"/>
                        </a:spcBef>
                        <a:spcAft>
                          <a:spcPts val="0"/>
                        </a:spcAft>
                        <a:buNone/>
                      </a:pPr>
                      <a:r>
                        <a:rPr lang="en"/>
                        <a:t>51-100</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431325">
                <a:tc>
                  <a:txBody>
                    <a:bodyPr/>
                    <a:lstStyle/>
                    <a:p>
                      <a:pPr indent="0" lvl="0" marL="0" rtl="0" algn="l">
                        <a:spcBef>
                          <a:spcPts val="0"/>
                        </a:spcBef>
                        <a:spcAft>
                          <a:spcPts val="0"/>
                        </a:spcAft>
                        <a:buNone/>
                      </a:pPr>
                      <a:r>
                        <a:rPr lang="en"/>
                        <a:t>101-500</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1325">
                <a:tc>
                  <a:txBody>
                    <a:bodyPr/>
                    <a:lstStyle/>
                    <a:p>
                      <a:pPr indent="0" lvl="0" marL="0" rtl="0" algn="l">
                        <a:spcBef>
                          <a:spcPts val="0"/>
                        </a:spcBef>
                        <a:spcAft>
                          <a:spcPts val="0"/>
                        </a:spcAft>
                        <a:buNone/>
                      </a:pPr>
                      <a:r>
                        <a:rPr lang="en"/>
                        <a:t>Above 500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pic>
        <p:nvPicPr>
          <p:cNvPr id="132" name="Google Shape;132;p23"/>
          <p:cNvPicPr preferRelativeResize="0"/>
          <p:nvPr/>
        </p:nvPicPr>
        <p:blipFill rotWithShape="1">
          <a:blip r:embed="rId3">
            <a:alphaModFix/>
          </a:blip>
          <a:srcRect b="41390" l="0" r="0" t="0"/>
          <a:stretch/>
        </p:blipFill>
        <p:spPr>
          <a:xfrm>
            <a:off x="3415175" y="3685025"/>
            <a:ext cx="5369124" cy="610800"/>
          </a:xfrm>
          <a:prstGeom prst="rect">
            <a:avLst/>
          </a:prstGeom>
          <a:noFill/>
          <a:ln>
            <a:noFill/>
          </a:ln>
        </p:spPr>
      </p:pic>
      <p:sp>
        <p:nvSpPr>
          <p:cNvPr id="133" name="Google Shape;133;p23"/>
          <p:cNvSpPr txBox="1"/>
          <p:nvPr/>
        </p:nvSpPr>
        <p:spPr>
          <a:xfrm>
            <a:off x="3544550" y="1305875"/>
            <a:ext cx="4797000" cy="18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Playfair Display"/>
                <a:ea typeface="Playfair Display"/>
                <a:cs typeface="Playfair Display"/>
                <a:sym typeface="Playfair Display"/>
              </a:rPr>
              <a:t>Interesting observation:</a:t>
            </a:r>
            <a:endParaRPr b="1" u="sng">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I Filtered users that started their yelp account less than a year and sorted by the counts. Among these newest yelper, Yelper Carlos stood out, who wrote 128 reviews in 109 days, comparing to the overall average of yelp community, 3 posts per year. Then I extracted all the reviews wrote by this yelper and found out all of them are duplicated reviews posted for different business.</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266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Basic EDA – Review</a:t>
            </a:r>
            <a:endParaRPr/>
          </a:p>
        </p:txBody>
      </p:sp>
      <p:pic>
        <p:nvPicPr>
          <p:cNvPr id="139" name="Google Shape;139;p24"/>
          <p:cNvPicPr preferRelativeResize="0"/>
          <p:nvPr/>
        </p:nvPicPr>
        <p:blipFill>
          <a:blip r:embed="rId3">
            <a:alphaModFix/>
          </a:blip>
          <a:stretch>
            <a:fillRect/>
          </a:stretch>
        </p:blipFill>
        <p:spPr>
          <a:xfrm>
            <a:off x="428225" y="830538"/>
            <a:ext cx="4643226" cy="3482425"/>
          </a:xfrm>
          <a:prstGeom prst="rect">
            <a:avLst/>
          </a:prstGeom>
          <a:noFill/>
          <a:ln>
            <a:noFill/>
          </a:ln>
        </p:spPr>
      </p:pic>
      <p:sp>
        <p:nvSpPr>
          <p:cNvPr id="140" name="Google Shape;140;p24"/>
          <p:cNvSpPr txBox="1"/>
          <p:nvPr/>
        </p:nvSpPr>
        <p:spPr>
          <a:xfrm>
            <a:off x="670900" y="4312975"/>
            <a:ext cx="72222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Distribution of number of reviews over the years</a:t>
            </a:r>
            <a:endParaRPr b="1">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file:///Users/yhan/Desktop/Capstone/review_over_year.html</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41" name="Google Shape;141;p24"/>
          <p:cNvSpPr/>
          <p:nvPr/>
        </p:nvSpPr>
        <p:spPr>
          <a:xfrm>
            <a:off x="4942225" y="693250"/>
            <a:ext cx="3813000" cy="1766700"/>
          </a:xfrm>
          <a:prstGeom prst="cloudCallout">
            <a:avLst>
              <a:gd fmla="val -20833" name="adj1"/>
              <a:gd fmla="val 625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solidFill>
                  <a:schemeClr val="dk2"/>
                </a:solidFill>
                <a:latin typeface="Playfair Display"/>
                <a:ea typeface="Playfair Display"/>
                <a:cs typeface="Playfair Display"/>
                <a:sym typeface="Playfair Display"/>
              </a:rPr>
              <a:t>Matches the distribution of average ratings of users</a:t>
            </a:r>
            <a:endParaRPr sz="16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Thoughts and Future Plan</a:t>
            </a:r>
            <a:endParaRPr/>
          </a:p>
        </p:txBody>
      </p:sp>
      <p:sp>
        <p:nvSpPr>
          <p:cNvPr id="147" name="Google Shape;147;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One potential signal of fake reviews is </a:t>
            </a:r>
            <a:r>
              <a:rPr b="1" lang="en">
                <a:highlight>
                  <a:schemeClr val="dk1"/>
                </a:highlight>
              </a:rPr>
              <a:t>excessive amount of reviews in a short period of time</a:t>
            </a:r>
            <a:r>
              <a:rPr lang="en"/>
              <a:t> (as in the case observation). The other straightforward signal is duplicated reviews.</a:t>
            </a:r>
            <a:endParaRPr/>
          </a:p>
          <a:p>
            <a:pPr indent="0" lvl="0" marL="0" rtl="0" algn="l">
              <a:spcBef>
                <a:spcPts val="1200"/>
              </a:spcBef>
              <a:spcAft>
                <a:spcPts val="0"/>
              </a:spcAft>
              <a:buNone/>
            </a:pPr>
            <a:r>
              <a:rPr b="1" lang="en">
                <a:highlight>
                  <a:schemeClr val="dk1"/>
                </a:highlight>
              </a:rPr>
              <a:t>Other signals need to be tested</a:t>
            </a:r>
            <a:r>
              <a:rPr lang="en"/>
              <a:t>: the time gap between the time account was created and the time of review posted; </a:t>
            </a:r>
            <a:r>
              <a:rPr lang="en"/>
              <a:t>the time gap between the time business account was created and the time of review posted; </a:t>
            </a:r>
            <a:r>
              <a:rPr lang="en"/>
              <a:t>location difference of reviewer and business, ect.</a:t>
            </a:r>
            <a:endParaRPr/>
          </a:p>
          <a:p>
            <a:pPr indent="0" lvl="0" marL="0" rtl="0" algn="l">
              <a:spcBef>
                <a:spcPts val="1200"/>
              </a:spcBef>
              <a:spcAft>
                <a:spcPts val="0"/>
              </a:spcAft>
              <a:buNone/>
            </a:pPr>
            <a:r>
              <a:rPr b="1" lang="en">
                <a:highlight>
                  <a:schemeClr val="dk1"/>
                </a:highlight>
              </a:rPr>
              <a:t>Other potential approaches</a:t>
            </a:r>
            <a:r>
              <a:rPr lang="en"/>
              <a:t>:</a:t>
            </a:r>
            <a:endParaRPr/>
          </a:p>
          <a:p>
            <a:pPr indent="-342900" lvl="0" marL="457200" rtl="0" algn="l">
              <a:spcBef>
                <a:spcPts val="1200"/>
              </a:spcBef>
              <a:spcAft>
                <a:spcPts val="0"/>
              </a:spcAft>
              <a:buSzPts val="1800"/>
              <a:buChar char="●"/>
            </a:pPr>
            <a:r>
              <a:rPr lang="en"/>
              <a:t>Sentiment analysis of review text</a:t>
            </a:r>
            <a:endParaRPr/>
          </a:p>
          <a:p>
            <a:pPr indent="-342900" lvl="0" marL="457200" rtl="0" algn="l">
              <a:spcBef>
                <a:spcPts val="0"/>
              </a:spcBef>
              <a:spcAft>
                <a:spcPts val="0"/>
              </a:spcAft>
              <a:buSzPts val="1800"/>
              <a:buChar char="●"/>
            </a:pPr>
            <a:r>
              <a:rPr lang="en"/>
              <a:t>Unsupervised learning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t>Project Overview</a:t>
            </a:r>
            <a:endParaRPr sz="1900"/>
          </a:p>
          <a:p>
            <a:pPr indent="-349250" lvl="0" marL="457200" rtl="0" algn="l">
              <a:spcBef>
                <a:spcPts val="1200"/>
              </a:spcBef>
              <a:spcAft>
                <a:spcPts val="0"/>
              </a:spcAft>
              <a:buSzPts val="1900"/>
              <a:buChar char="●"/>
            </a:pPr>
            <a:r>
              <a:rPr lang="en" sz="1900"/>
              <a:t>Problems</a:t>
            </a:r>
            <a:endParaRPr sz="1900"/>
          </a:p>
          <a:p>
            <a:pPr indent="-349250" lvl="0" marL="457200" rtl="0" algn="l">
              <a:spcBef>
                <a:spcPts val="0"/>
              </a:spcBef>
              <a:spcAft>
                <a:spcPts val="0"/>
              </a:spcAft>
              <a:buSzPts val="1900"/>
              <a:buChar char="●"/>
            </a:pPr>
            <a:r>
              <a:rPr lang="en" sz="1900"/>
              <a:t>Solutions</a:t>
            </a:r>
            <a:endParaRPr sz="1900"/>
          </a:p>
          <a:p>
            <a:pPr indent="0" lvl="0" marL="0" rtl="0" algn="l">
              <a:spcBef>
                <a:spcPts val="1200"/>
              </a:spcBef>
              <a:spcAft>
                <a:spcPts val="0"/>
              </a:spcAft>
              <a:buNone/>
            </a:pPr>
            <a:r>
              <a:rPr lang="en" sz="1900"/>
              <a:t>Introduction to the Dataset</a:t>
            </a:r>
            <a:endParaRPr sz="1900"/>
          </a:p>
          <a:p>
            <a:pPr indent="0" lvl="0" marL="0" rtl="0" algn="l">
              <a:spcBef>
                <a:spcPts val="1200"/>
              </a:spcBef>
              <a:spcAft>
                <a:spcPts val="0"/>
              </a:spcAft>
              <a:buNone/>
            </a:pPr>
            <a:r>
              <a:rPr lang="en" sz="1900"/>
              <a:t>EDA</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t/>
            </a:r>
            <a:endParaRPr sz="1900"/>
          </a:p>
          <a:p>
            <a:pPr indent="0" lvl="0" marL="0" rtl="0" algn="l">
              <a:spcBef>
                <a:spcPts val="1200"/>
              </a:spcBef>
              <a:spcAft>
                <a:spcPts val="12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72" name="Google Shape;72;p15"/>
          <p:cNvSpPr txBox="1"/>
          <p:nvPr>
            <p:ph idx="1" type="body"/>
          </p:nvPr>
        </p:nvSpPr>
        <p:spPr>
          <a:xfrm>
            <a:off x="311700" y="1152475"/>
            <a:ext cx="8520600" cy="110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According to Nielsen, 92% of customers read Yelp review before they make a purchase. </a:t>
            </a:r>
            <a:r>
              <a:rPr b="1" lang="en" sz="1700"/>
              <a:t>Why </a:t>
            </a:r>
            <a:r>
              <a:rPr b="1" lang="en" sz="1700"/>
              <a:t>do</a:t>
            </a:r>
            <a:r>
              <a:rPr b="1" lang="en" sz="1700"/>
              <a:t> we ever need crowd-sourced review/rating systems, like Yelp and Google review?</a:t>
            </a:r>
            <a:endParaRPr b="1" sz="1100">
              <a:solidFill>
                <a:srgbClr val="1F2328"/>
              </a:solidFill>
              <a:latin typeface="Times New Roman"/>
              <a:ea typeface="Times New Roman"/>
              <a:cs typeface="Times New Roman"/>
              <a:sym typeface="Times New Roman"/>
            </a:endParaRPr>
          </a:p>
        </p:txBody>
      </p:sp>
      <p:sp>
        <p:nvSpPr>
          <p:cNvPr id="73" name="Google Shape;73;p15"/>
          <p:cNvSpPr txBox="1"/>
          <p:nvPr/>
        </p:nvSpPr>
        <p:spPr>
          <a:xfrm>
            <a:off x="524075" y="2253475"/>
            <a:ext cx="3563700" cy="2193600"/>
          </a:xfrm>
          <a:prstGeom prst="rect">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t/>
            </a:r>
            <a:endParaRPr b="1" sz="1600">
              <a:solidFill>
                <a:schemeClr val="dk2"/>
              </a:solidFill>
              <a:latin typeface="Playfair Display"/>
              <a:ea typeface="Playfair Display"/>
              <a:cs typeface="Playfair Display"/>
              <a:sym typeface="Playfair Display"/>
            </a:endParaRPr>
          </a:p>
          <a:p>
            <a:pPr indent="0" lvl="0" marL="0" marR="0" rtl="0" algn="ctr">
              <a:lnSpc>
                <a:spcPct val="115000"/>
              </a:lnSpc>
              <a:spcBef>
                <a:spcPts val="1200"/>
              </a:spcBef>
              <a:spcAft>
                <a:spcPts val="0"/>
              </a:spcAft>
              <a:buNone/>
            </a:pPr>
            <a:r>
              <a:rPr b="1" lang="en" sz="1600">
                <a:solidFill>
                  <a:schemeClr val="dk2"/>
                </a:solidFill>
                <a:latin typeface="Playfair Display"/>
                <a:ea typeface="Playfair Display"/>
                <a:cs typeface="Playfair Display"/>
                <a:sym typeface="Playfair Display"/>
              </a:rPr>
              <a:t>Consumer</a:t>
            </a:r>
            <a:endParaRPr b="1" sz="1600">
              <a:solidFill>
                <a:schemeClr val="dk2"/>
              </a:solidFill>
              <a:latin typeface="Playfair Display"/>
              <a:ea typeface="Playfair Display"/>
              <a:cs typeface="Playfair Display"/>
              <a:sym typeface="Playfair Display"/>
            </a:endParaRPr>
          </a:p>
          <a:p>
            <a:pPr indent="0" lvl="0" marL="0" marR="0" rtl="0" algn="ctr">
              <a:lnSpc>
                <a:spcPct val="115000"/>
              </a:lnSpc>
              <a:spcBef>
                <a:spcPts val="1200"/>
              </a:spcBef>
              <a:spcAft>
                <a:spcPts val="0"/>
              </a:spcAft>
              <a:buNone/>
            </a:pPr>
            <a:r>
              <a:rPr lang="en" sz="1600">
                <a:solidFill>
                  <a:schemeClr val="dk2"/>
                </a:solidFill>
                <a:latin typeface="Playfair Display"/>
                <a:ea typeface="Playfair Display"/>
                <a:cs typeface="Playfair Display"/>
                <a:sym typeface="Playfair Display"/>
              </a:rPr>
              <a:t>The only source where consumers can obtain a priori information before they decide to explore a new business/service that they have never been to.</a:t>
            </a:r>
            <a:endParaRPr sz="1600">
              <a:solidFill>
                <a:schemeClr val="dk2"/>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sz="1200">
              <a:latin typeface="Lato"/>
              <a:ea typeface="Lato"/>
              <a:cs typeface="Lato"/>
              <a:sym typeface="Lato"/>
            </a:endParaRPr>
          </a:p>
        </p:txBody>
      </p:sp>
      <p:sp>
        <p:nvSpPr>
          <p:cNvPr id="74" name="Google Shape;74;p15"/>
          <p:cNvSpPr txBox="1"/>
          <p:nvPr/>
        </p:nvSpPr>
        <p:spPr>
          <a:xfrm>
            <a:off x="4836550" y="2253475"/>
            <a:ext cx="3713400" cy="21714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t/>
            </a:r>
            <a:endParaRPr b="1" sz="1600">
              <a:solidFill>
                <a:schemeClr val="dk2"/>
              </a:solidFill>
              <a:latin typeface="Playfair Display"/>
              <a:ea typeface="Playfair Display"/>
              <a:cs typeface="Playfair Display"/>
              <a:sym typeface="Playfair Display"/>
            </a:endParaRPr>
          </a:p>
          <a:p>
            <a:pPr indent="0" lvl="0" marL="0" marR="0" rtl="0" algn="ctr">
              <a:lnSpc>
                <a:spcPct val="115000"/>
              </a:lnSpc>
              <a:spcBef>
                <a:spcPts val="1200"/>
              </a:spcBef>
              <a:spcAft>
                <a:spcPts val="0"/>
              </a:spcAft>
              <a:buNone/>
            </a:pPr>
            <a:r>
              <a:rPr b="1" lang="en" sz="1600">
                <a:solidFill>
                  <a:schemeClr val="dk2"/>
                </a:solidFill>
                <a:latin typeface="Playfair Display"/>
                <a:ea typeface="Playfair Display"/>
                <a:cs typeface="Playfair Display"/>
                <a:sym typeface="Playfair Display"/>
              </a:rPr>
              <a:t>Business</a:t>
            </a:r>
            <a:endParaRPr b="1" sz="1600">
              <a:solidFill>
                <a:schemeClr val="dk2"/>
              </a:solidFill>
              <a:latin typeface="Playfair Display"/>
              <a:ea typeface="Playfair Display"/>
              <a:cs typeface="Playfair Display"/>
              <a:sym typeface="Playfair Display"/>
            </a:endParaRPr>
          </a:p>
          <a:p>
            <a:pPr indent="0" lvl="0" marL="0" marR="0" rtl="0" algn="ctr">
              <a:lnSpc>
                <a:spcPct val="115000"/>
              </a:lnSpc>
              <a:spcBef>
                <a:spcPts val="1200"/>
              </a:spcBef>
              <a:spcAft>
                <a:spcPts val="0"/>
              </a:spcAft>
              <a:buNone/>
            </a:pPr>
            <a:r>
              <a:rPr lang="en" sz="1600">
                <a:solidFill>
                  <a:schemeClr val="dk2"/>
                </a:solidFill>
                <a:latin typeface="Playfair Display"/>
                <a:ea typeface="Playfair Display"/>
                <a:cs typeface="Playfair Display"/>
                <a:sym typeface="Playfair Display"/>
              </a:rPr>
              <a:t>Very good way to promote, for both small and large businesses. On average, each additional one-star Yelp rating causes a </a:t>
            </a:r>
            <a:r>
              <a:rPr lang="en" sz="1600">
                <a:solidFill>
                  <a:schemeClr val="dk2"/>
                </a:solidFill>
                <a:uFill>
                  <a:noFill/>
                </a:uFill>
                <a:latin typeface="Playfair Display"/>
                <a:ea typeface="Playfair Display"/>
                <a:cs typeface="Playfair Display"/>
                <a:sym typeface="Playfair Display"/>
                <a:hlinkClick r:id="rId3">
                  <a:extLst>
                    <a:ext uri="{A12FA001-AC4F-418D-AE19-62706E023703}">
                      <ahyp:hlinkClr val="tx"/>
                    </a:ext>
                  </a:extLst>
                </a:hlinkClick>
              </a:rPr>
              <a:t>9 percent</a:t>
            </a:r>
            <a:r>
              <a:rPr lang="en" sz="1600">
                <a:solidFill>
                  <a:schemeClr val="dk2"/>
                </a:solidFill>
                <a:latin typeface="Playfair Display"/>
                <a:ea typeface="Playfair Display"/>
                <a:cs typeface="Playfair Display"/>
                <a:sym typeface="Playfair Display"/>
              </a:rPr>
              <a:t> increase in business revenue.</a:t>
            </a:r>
            <a:endParaRPr sz="1600">
              <a:solidFill>
                <a:schemeClr val="dk2"/>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 Fake Reviews/Ratings  </a:t>
            </a:r>
            <a:endParaRPr/>
          </a:p>
        </p:txBody>
      </p:sp>
      <p:sp>
        <p:nvSpPr>
          <p:cNvPr id="80" name="Google Shape;80;p16"/>
          <p:cNvSpPr txBox="1"/>
          <p:nvPr/>
        </p:nvSpPr>
        <p:spPr>
          <a:xfrm>
            <a:off x="486950" y="1166675"/>
            <a:ext cx="7832100" cy="1299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Takes up about 20%</a:t>
            </a:r>
            <a:endParaRPr sz="1600">
              <a:solidFill>
                <a:schemeClr val="dk2"/>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Positive (more common) and negative fake reviews</a:t>
            </a:r>
            <a:endParaRPr sz="1600">
              <a:solidFill>
                <a:schemeClr val="dk2"/>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chemeClr val="dk2"/>
              </a:buClr>
              <a:buSzPts val="1600"/>
              <a:buFont typeface="Playfair Display"/>
              <a:buChar char="●"/>
            </a:pPr>
            <a:r>
              <a:rPr lang="en" sz="1600">
                <a:solidFill>
                  <a:schemeClr val="dk2"/>
                </a:solidFill>
                <a:latin typeface="Playfair Display"/>
                <a:ea typeface="Playfair Display"/>
                <a:cs typeface="Playfair Display"/>
                <a:sym typeface="Playfair Display"/>
              </a:rPr>
              <a:t>In most cases, fake reviews are paid to create by business owners for promoting own business or tainting reputations of competitors</a:t>
            </a:r>
            <a:endParaRPr sz="16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t/>
            </a:r>
            <a:endParaRPr sz="16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Clr>
                <a:schemeClr val="dk2"/>
              </a:buClr>
              <a:buSzPts val="1100"/>
              <a:buFont typeface="Arial"/>
              <a:buNone/>
            </a:pPr>
            <a:r>
              <a:t/>
            </a:r>
            <a:endParaRPr sz="1600">
              <a:solidFill>
                <a:schemeClr val="dk2"/>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latin typeface="Playfair Display"/>
              <a:ea typeface="Playfair Display"/>
              <a:cs typeface="Playfair Display"/>
              <a:sym typeface="Playfair Display"/>
            </a:endParaRPr>
          </a:p>
        </p:txBody>
      </p:sp>
      <p:pic>
        <p:nvPicPr>
          <p:cNvPr id="81" name="Google Shape;81;p16"/>
          <p:cNvPicPr preferRelativeResize="0"/>
          <p:nvPr/>
        </p:nvPicPr>
        <p:blipFill>
          <a:blip r:embed="rId3">
            <a:alphaModFix/>
          </a:blip>
          <a:stretch>
            <a:fillRect/>
          </a:stretch>
        </p:blipFill>
        <p:spPr>
          <a:xfrm>
            <a:off x="3053300" y="2465675"/>
            <a:ext cx="5381598" cy="2373025"/>
          </a:xfrm>
          <a:prstGeom prst="rect">
            <a:avLst/>
          </a:prstGeom>
          <a:noFill/>
          <a:ln>
            <a:noFill/>
          </a:ln>
        </p:spPr>
      </p:pic>
      <p:sp>
        <p:nvSpPr>
          <p:cNvPr id="82" name="Google Shape;82;p16"/>
          <p:cNvSpPr/>
          <p:nvPr/>
        </p:nvSpPr>
        <p:spPr>
          <a:xfrm>
            <a:off x="569025" y="2867425"/>
            <a:ext cx="1997100" cy="993000"/>
          </a:xfrm>
          <a:prstGeom prst="wedgeRoundRectCallout">
            <a:avLst>
              <a:gd fmla="val -20833" name="adj1"/>
              <a:gd fmla="val 62500" name="adj2"/>
              <a:gd fmla="val 0" name="adj3"/>
            </a:avLst>
          </a:prstGeom>
          <a:solidFill>
            <a:schemeClr val="dk1"/>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None/>
            </a:pPr>
            <a:r>
              <a:rPr b="1" lang="en" sz="1800">
                <a:solidFill>
                  <a:schemeClr val="dk2"/>
                </a:solidFill>
                <a:latin typeface="Playfair Display"/>
                <a:ea typeface="Playfair Display"/>
                <a:cs typeface="Playfair Display"/>
                <a:sym typeface="Playfair Display"/>
              </a:rPr>
              <a:t>Let’s see an example!</a:t>
            </a:r>
            <a:endParaRPr b="1" sz="1800">
              <a:solidFill>
                <a:schemeClr val="dk2"/>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Problems - Extreme/Inconsistent Reviews/Ratings  </a:t>
            </a:r>
            <a:endParaRPr/>
          </a:p>
        </p:txBody>
      </p:sp>
      <p:sp>
        <p:nvSpPr>
          <p:cNvPr id="88" name="Google Shape;88;p17"/>
          <p:cNvSpPr txBox="1"/>
          <p:nvPr>
            <p:ph idx="1" type="body"/>
          </p:nvPr>
        </p:nvSpPr>
        <p:spPr>
          <a:xfrm>
            <a:off x="311700" y="1234050"/>
            <a:ext cx="45783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Example :  Restaurant A = [ 4, 4, 4, 4, 4]  vs. Restaurant B = [ 5, 5, 5, </a:t>
            </a:r>
            <a:r>
              <a:rPr b="1" lang="en" sz="1600">
                <a:solidFill>
                  <a:srgbClr val="FF0000"/>
                </a:solidFill>
              </a:rPr>
              <a:t>2</a:t>
            </a:r>
            <a:r>
              <a:rPr lang="en" sz="1600"/>
              <a:t>, 3]</a:t>
            </a:r>
            <a:endParaRPr sz="1600"/>
          </a:p>
          <a:p>
            <a:pPr indent="-330200" lvl="0" marL="457200" rtl="0" algn="l">
              <a:spcBef>
                <a:spcPts val="1200"/>
              </a:spcBef>
              <a:spcAft>
                <a:spcPts val="0"/>
              </a:spcAft>
              <a:buSzPts val="1600"/>
              <a:buChar char="●"/>
            </a:pPr>
            <a:r>
              <a:rPr lang="en" sz="1600"/>
              <a:t>Which one will you pick?</a:t>
            </a:r>
            <a:endParaRPr sz="1600"/>
          </a:p>
          <a:p>
            <a:pPr indent="-330200" lvl="0" marL="457200" rtl="0" algn="l">
              <a:spcBef>
                <a:spcPts val="0"/>
              </a:spcBef>
              <a:spcAft>
                <a:spcPts val="0"/>
              </a:spcAft>
              <a:buSzPts val="1600"/>
              <a:buChar char="●"/>
            </a:pPr>
            <a:r>
              <a:rPr lang="en" sz="1600"/>
              <a:t>What if we know that 2 stars of Restaurant B was given by a </a:t>
            </a:r>
            <a:r>
              <a:rPr lang="en" sz="1600">
                <a:solidFill>
                  <a:srgbClr val="FF0000"/>
                </a:solidFill>
              </a:rPr>
              <a:t>yelper X</a:t>
            </a:r>
            <a:r>
              <a:rPr lang="en" sz="1600"/>
              <a:t> whose distribution of ratings are like this.</a:t>
            </a:r>
            <a:endParaRPr sz="1600"/>
          </a:p>
          <a:p>
            <a:pPr indent="-330200" lvl="0" marL="457200" rtl="0" algn="l">
              <a:spcBef>
                <a:spcPts val="0"/>
              </a:spcBef>
              <a:spcAft>
                <a:spcPts val="0"/>
              </a:spcAft>
              <a:buSzPts val="1600"/>
              <a:buChar char="●"/>
            </a:pPr>
            <a:r>
              <a:rPr lang="en" sz="1600"/>
              <a:t>Can we conclude that yelper X is too nitpicky? </a:t>
            </a:r>
            <a:endParaRPr sz="1600"/>
          </a:p>
          <a:p>
            <a:pPr indent="-330200" lvl="0" marL="457200" rtl="0" algn="l">
              <a:spcBef>
                <a:spcPts val="0"/>
              </a:spcBef>
              <a:spcAft>
                <a:spcPts val="0"/>
              </a:spcAft>
              <a:buSzPts val="1600"/>
              <a:buChar char="●"/>
            </a:pPr>
            <a:r>
              <a:rPr lang="en" sz="1600"/>
              <a:t>What if the average ratings of the business yelper X has reviewed range from </a:t>
            </a:r>
            <a:r>
              <a:rPr lang="en" sz="1600">
                <a:solidFill>
                  <a:srgbClr val="FF0000"/>
                </a:solidFill>
              </a:rPr>
              <a:t>2-3.5 stars</a:t>
            </a:r>
            <a:r>
              <a:rPr lang="en" sz="1600"/>
              <a:t>?</a:t>
            </a:r>
            <a:endParaRPr/>
          </a:p>
        </p:txBody>
      </p:sp>
      <p:pic>
        <p:nvPicPr>
          <p:cNvPr id="89" name="Google Shape;89;p17"/>
          <p:cNvPicPr preferRelativeResize="0"/>
          <p:nvPr/>
        </p:nvPicPr>
        <p:blipFill rotWithShape="1">
          <a:blip r:embed="rId3">
            <a:alphaModFix/>
          </a:blip>
          <a:srcRect b="0" l="0" r="0" t="17627"/>
          <a:stretch/>
        </p:blipFill>
        <p:spPr>
          <a:xfrm>
            <a:off x="5048825" y="1298550"/>
            <a:ext cx="3646525" cy="2207175"/>
          </a:xfrm>
          <a:prstGeom prst="rect">
            <a:avLst/>
          </a:prstGeom>
          <a:noFill/>
          <a:ln>
            <a:noFill/>
          </a:ln>
        </p:spPr>
      </p:pic>
      <p:cxnSp>
        <p:nvCxnSpPr>
          <p:cNvPr id="90" name="Google Shape;90;p17"/>
          <p:cNvCxnSpPr/>
          <p:nvPr/>
        </p:nvCxnSpPr>
        <p:spPr>
          <a:xfrm flipH="1" rot="10800000">
            <a:off x="4257425" y="2323238"/>
            <a:ext cx="997800" cy="470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1343250"/>
            <a:ext cx="3999900" cy="34422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marR="0" rtl="0" algn="ctr">
              <a:lnSpc>
                <a:spcPct val="115000"/>
              </a:lnSpc>
              <a:spcBef>
                <a:spcPts val="0"/>
              </a:spcBef>
              <a:spcAft>
                <a:spcPts val="0"/>
              </a:spcAft>
              <a:buNone/>
            </a:pPr>
            <a:r>
              <a:rPr b="1" lang="en" sz="1600" u="sng"/>
              <a:t>Fake Review</a:t>
            </a:r>
            <a:endParaRPr b="1" sz="1600" u="sng"/>
          </a:p>
          <a:p>
            <a:pPr indent="-330200" lvl="0" marL="457200" marR="0" rtl="0" algn="l">
              <a:lnSpc>
                <a:spcPct val="115000"/>
              </a:lnSpc>
              <a:spcBef>
                <a:spcPts val="1200"/>
              </a:spcBef>
              <a:spcAft>
                <a:spcPts val="0"/>
              </a:spcAft>
              <a:buSzPts val="1600"/>
              <a:buChar char="●"/>
            </a:pPr>
            <a:r>
              <a:rPr lang="en" sz="1600"/>
              <a:t>Screening methodology</a:t>
            </a:r>
            <a:endParaRPr sz="1600"/>
          </a:p>
          <a:p>
            <a:pPr indent="-330200" lvl="0" marL="457200" marR="0" rtl="0" algn="l">
              <a:lnSpc>
                <a:spcPct val="115000"/>
              </a:lnSpc>
              <a:spcBef>
                <a:spcPts val="0"/>
              </a:spcBef>
              <a:spcAft>
                <a:spcPts val="0"/>
              </a:spcAft>
              <a:buSzPts val="1600"/>
              <a:buChar char="●"/>
            </a:pPr>
            <a:r>
              <a:rPr lang="en" sz="1600"/>
              <a:t>Several screening standards (from the least strict to the most strict level)</a:t>
            </a:r>
            <a:endParaRPr sz="1600"/>
          </a:p>
          <a:p>
            <a:pPr indent="-330200" lvl="0" marL="457200" marR="0" rtl="0" algn="l">
              <a:lnSpc>
                <a:spcPct val="115000"/>
              </a:lnSpc>
              <a:spcBef>
                <a:spcPts val="0"/>
              </a:spcBef>
              <a:spcAft>
                <a:spcPts val="0"/>
              </a:spcAft>
              <a:buSzPts val="1600"/>
              <a:buChar char="●"/>
            </a:pPr>
            <a:r>
              <a:rPr lang="en" sz="1600"/>
              <a:t>Each standard developed based on the review, user and business relevant variables.</a:t>
            </a:r>
            <a:endParaRPr sz="1600"/>
          </a:p>
          <a:p>
            <a:pPr indent="-330200" lvl="0" marL="457200" marR="0" rtl="0" algn="l">
              <a:lnSpc>
                <a:spcPct val="115000"/>
              </a:lnSpc>
              <a:spcBef>
                <a:spcPts val="0"/>
              </a:spcBef>
              <a:spcAft>
                <a:spcPts val="0"/>
              </a:spcAft>
              <a:buSzPts val="1600"/>
              <a:buChar char="●"/>
            </a:pPr>
            <a:r>
              <a:rPr lang="en" sz="1600"/>
              <a:t>A validity score will be computed, with low validity score suggesting a high chance of being a fake review</a:t>
            </a:r>
            <a:endParaRPr/>
          </a:p>
        </p:txBody>
      </p:sp>
      <p:sp>
        <p:nvSpPr>
          <p:cNvPr id="96" name="Google Shape;96;p18"/>
          <p:cNvSpPr txBox="1"/>
          <p:nvPr>
            <p:ph idx="2" type="body"/>
          </p:nvPr>
        </p:nvSpPr>
        <p:spPr>
          <a:xfrm>
            <a:off x="4476925" y="338250"/>
            <a:ext cx="4355400" cy="4447200"/>
          </a:xfrm>
          <a:prstGeom prst="rect">
            <a:avLst/>
          </a:prstGeom>
          <a:noFill/>
          <a:ln cap="flat" cmpd="sng" w="38100">
            <a:solidFill>
              <a:srgbClr val="00FFFF"/>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marR="0" rtl="0" algn="ctr">
              <a:lnSpc>
                <a:spcPct val="115000"/>
              </a:lnSpc>
              <a:spcBef>
                <a:spcPts val="0"/>
              </a:spcBef>
              <a:spcAft>
                <a:spcPts val="0"/>
              </a:spcAft>
              <a:buNone/>
            </a:pPr>
            <a:r>
              <a:rPr b="1" lang="en" sz="1600" u="sng"/>
              <a:t>Extremity Problem</a:t>
            </a:r>
            <a:endParaRPr b="1" sz="1600" u="sng"/>
          </a:p>
          <a:p>
            <a:pPr indent="-322580" lvl="0" marL="457200" rtl="0" algn="l">
              <a:spcBef>
                <a:spcPts val="1200"/>
              </a:spcBef>
              <a:spcAft>
                <a:spcPts val="0"/>
              </a:spcAft>
              <a:buSzPct val="100000"/>
              <a:buChar char="●"/>
            </a:pPr>
            <a:r>
              <a:rPr lang="en" sz="1600"/>
              <a:t>E</a:t>
            </a:r>
            <a:r>
              <a:rPr lang="en" sz="1600"/>
              <a:t>valuate a reviewer's rating pattern and extremity</a:t>
            </a:r>
            <a:endParaRPr sz="1600"/>
          </a:p>
          <a:p>
            <a:pPr indent="-322580" lvl="0" marL="457200" marR="0" rtl="0" algn="l">
              <a:lnSpc>
                <a:spcPct val="115000"/>
              </a:lnSpc>
              <a:spcBef>
                <a:spcPts val="0"/>
              </a:spcBef>
              <a:spcAft>
                <a:spcPts val="0"/>
              </a:spcAft>
              <a:buSzPct val="100000"/>
              <a:buChar char="●"/>
            </a:pPr>
            <a:r>
              <a:rPr lang="en" sz="1600"/>
              <a:t>Use reviewer's of reviews/ratings distribution and the reviews/rating distribution of the business the reviewer has reviewed</a:t>
            </a:r>
            <a:endParaRPr sz="1600"/>
          </a:p>
          <a:p>
            <a:pPr indent="-322580" lvl="0" marL="457200" rtl="0" algn="l">
              <a:spcBef>
                <a:spcPts val="0"/>
              </a:spcBef>
              <a:spcAft>
                <a:spcPts val="0"/>
              </a:spcAft>
              <a:buSzPct val="100000"/>
              <a:buChar char="●"/>
            </a:pPr>
            <a:r>
              <a:rPr lang="en" sz="1600"/>
              <a:t>Extremity</a:t>
            </a:r>
            <a:r>
              <a:rPr lang="en" sz="1600"/>
              <a:t>  metric will be computed based on  quantiles. </a:t>
            </a:r>
            <a:endParaRPr sz="1600"/>
          </a:p>
          <a:p>
            <a:pPr indent="-322580" lvl="1" marL="914400" rtl="0" algn="l">
              <a:spcBef>
                <a:spcPts val="0"/>
              </a:spcBef>
              <a:spcAft>
                <a:spcPts val="0"/>
              </a:spcAft>
              <a:buSzPct val="100000"/>
              <a:buChar char="○"/>
            </a:pPr>
            <a:r>
              <a:rPr lang="en" sz="1600"/>
              <a:t>E.g., if a reviewer is always in the lowest 5% of the rating distribution, across different business =&gt; “strict” reviewer</a:t>
            </a:r>
            <a:endParaRPr sz="1600"/>
          </a:p>
          <a:p>
            <a:pPr indent="0" lvl="0" marL="0" rtl="0" algn="l">
              <a:spcBef>
                <a:spcPts val="1200"/>
              </a:spcBef>
              <a:spcAft>
                <a:spcPts val="1200"/>
              </a:spcAft>
              <a:buNone/>
            </a:pPr>
            <a:r>
              <a:rPr lang="en" sz="1491" u="sng"/>
              <a:t>Further thought</a:t>
            </a:r>
            <a:r>
              <a:rPr lang="en" sz="1491"/>
              <a:t>: Using similar logic, an extremity score can be generated for each business. If people tend to give more extreme ratings compared to their average level, the business can be considered as “love or hate” type.</a:t>
            </a:r>
            <a:endParaRPr sz="1491"/>
          </a:p>
        </p:txBody>
      </p:sp>
      <p:sp>
        <p:nvSpPr>
          <p:cNvPr id="97" name="Google Shape;97;p18"/>
          <p:cNvSpPr txBox="1"/>
          <p:nvPr/>
        </p:nvSpPr>
        <p:spPr>
          <a:xfrm>
            <a:off x="547900" y="313075"/>
            <a:ext cx="3387900" cy="8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100">
                <a:latin typeface="Playfair Display"/>
                <a:ea typeface="Playfair Display"/>
                <a:cs typeface="Playfair Display"/>
                <a:sym typeface="Playfair Display"/>
              </a:rPr>
              <a:t>Solutions</a:t>
            </a:r>
            <a:endParaRPr sz="4100">
              <a:latin typeface="Playfair Display"/>
              <a:ea typeface="Playfair Display"/>
              <a:cs typeface="Playfair Display"/>
              <a:sym typeface="Playfair Display"/>
            </a:endParaRPr>
          </a:p>
        </p:txBody>
      </p:sp>
      <p:sp>
        <p:nvSpPr>
          <p:cNvPr id="98" name="Google Shape;98;p18"/>
          <p:cNvSpPr/>
          <p:nvPr/>
        </p:nvSpPr>
        <p:spPr>
          <a:xfrm>
            <a:off x="2963100" y="441625"/>
            <a:ext cx="693300" cy="615000"/>
          </a:xfrm>
          <a:prstGeom prst="smileyFace">
            <a:avLst>
              <a:gd fmla="val 4653"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04" name="Google Shape;104;p19"/>
          <p:cNvSpPr txBox="1"/>
          <p:nvPr>
            <p:ph idx="1" type="body"/>
          </p:nvPr>
        </p:nvSpPr>
        <p:spPr>
          <a:xfrm>
            <a:off x="311700" y="1234075"/>
            <a:ext cx="8520600" cy="3334800"/>
          </a:xfrm>
          <a:prstGeom prst="rect">
            <a:avLst/>
          </a:prstGeom>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600"/>
              <a:t>Provided by Yelp for academic research</a:t>
            </a:r>
            <a:endParaRPr sz="1600"/>
          </a:p>
          <a:p>
            <a:pPr indent="-330200" lvl="0" marL="457200" marR="0" rtl="0" algn="l">
              <a:lnSpc>
                <a:spcPct val="115000"/>
              </a:lnSpc>
              <a:spcBef>
                <a:spcPts val="1200"/>
              </a:spcBef>
              <a:spcAft>
                <a:spcPts val="0"/>
              </a:spcAft>
              <a:buSzPts val="1600"/>
              <a:buChar char="●"/>
            </a:pPr>
            <a:r>
              <a:rPr b="1" lang="en" sz="1600"/>
              <a:t>Business data</a:t>
            </a:r>
            <a:r>
              <a:rPr lang="en" sz="1600"/>
              <a:t>: 150,346 business and </a:t>
            </a:r>
            <a:r>
              <a:rPr lang="en" sz="1600"/>
              <a:t>14 business-relevant variables </a:t>
            </a:r>
            <a:endParaRPr sz="1600"/>
          </a:p>
          <a:p>
            <a:pPr indent="-330200" lvl="0" marL="457200" marR="0" rtl="0" algn="l">
              <a:lnSpc>
                <a:spcPct val="115000"/>
              </a:lnSpc>
              <a:spcBef>
                <a:spcPts val="0"/>
              </a:spcBef>
              <a:spcAft>
                <a:spcPts val="0"/>
              </a:spcAft>
              <a:buSzPts val="1600"/>
              <a:buChar char="●"/>
            </a:pPr>
            <a:r>
              <a:rPr b="1" lang="en" sz="1600"/>
              <a:t>Review data</a:t>
            </a:r>
            <a:r>
              <a:rPr lang="en" sz="1600"/>
              <a:t>: 6,990,280 reviews and 9 review-relevant variables</a:t>
            </a:r>
            <a:endParaRPr sz="1600"/>
          </a:p>
          <a:p>
            <a:pPr indent="-330200" lvl="0" marL="457200" marR="0" rtl="0" algn="l">
              <a:lnSpc>
                <a:spcPct val="115000"/>
              </a:lnSpc>
              <a:spcBef>
                <a:spcPts val="0"/>
              </a:spcBef>
              <a:spcAft>
                <a:spcPts val="0"/>
              </a:spcAft>
              <a:buSzPts val="1600"/>
              <a:buChar char="●"/>
            </a:pPr>
            <a:r>
              <a:rPr b="1" lang="en" sz="1600"/>
              <a:t>User data</a:t>
            </a:r>
            <a:r>
              <a:rPr lang="en" sz="1600"/>
              <a:t>: 1,987,897 users and 22 user-relevant information</a:t>
            </a:r>
            <a:endParaRPr sz="1600"/>
          </a:p>
          <a:p>
            <a:pPr indent="-330200" lvl="0" marL="457200" marR="0" rtl="0" algn="l">
              <a:lnSpc>
                <a:spcPct val="115000"/>
              </a:lnSpc>
              <a:spcBef>
                <a:spcPts val="0"/>
              </a:spcBef>
              <a:spcAft>
                <a:spcPts val="0"/>
              </a:spcAft>
              <a:buSzPts val="1600"/>
              <a:buChar char="●"/>
            </a:pPr>
            <a:r>
              <a:rPr b="1" lang="en" sz="1600"/>
              <a:t>Tip data</a:t>
            </a:r>
            <a:r>
              <a:rPr lang="en" sz="1600"/>
              <a:t>: 908,915 tips and </a:t>
            </a:r>
            <a:r>
              <a:rPr lang="en" sz="1600"/>
              <a:t>5 tip-relevant variables</a:t>
            </a:r>
            <a:endParaRPr sz="1600"/>
          </a:p>
          <a:p>
            <a:pPr indent="-330200" lvl="0" marL="457200" marR="0" rtl="0" algn="l">
              <a:lnSpc>
                <a:spcPct val="115000"/>
              </a:lnSpc>
              <a:spcBef>
                <a:spcPts val="0"/>
              </a:spcBef>
              <a:spcAft>
                <a:spcPts val="0"/>
              </a:spcAft>
              <a:buSzPts val="1600"/>
              <a:buChar char="●"/>
            </a:pPr>
            <a:r>
              <a:rPr b="1" lang="en" sz="1600"/>
              <a:t>Check-in data</a:t>
            </a:r>
            <a:r>
              <a:rPr lang="en" sz="1600"/>
              <a:t>: 131,930 check-in records (business ID and check-in date.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94450" y="435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Basic EDA – Business</a:t>
            </a:r>
            <a:endParaRPr/>
          </a:p>
        </p:txBody>
      </p:sp>
      <p:pic>
        <p:nvPicPr>
          <p:cNvPr id="110" name="Google Shape;110;p20"/>
          <p:cNvPicPr preferRelativeResize="0"/>
          <p:nvPr/>
        </p:nvPicPr>
        <p:blipFill>
          <a:blip r:embed="rId3">
            <a:alphaModFix/>
          </a:blip>
          <a:stretch>
            <a:fillRect/>
          </a:stretch>
        </p:blipFill>
        <p:spPr>
          <a:xfrm>
            <a:off x="494450" y="1008162"/>
            <a:ext cx="3910925" cy="2933200"/>
          </a:xfrm>
          <a:prstGeom prst="rect">
            <a:avLst/>
          </a:prstGeom>
          <a:noFill/>
          <a:ln>
            <a:noFill/>
          </a:ln>
        </p:spPr>
      </p:pic>
      <p:graphicFrame>
        <p:nvGraphicFramePr>
          <p:cNvPr id="111" name="Google Shape;111;p20"/>
          <p:cNvGraphicFramePr/>
          <p:nvPr/>
        </p:nvGraphicFramePr>
        <p:xfrm>
          <a:off x="5675200" y="1205280"/>
          <a:ext cx="3000000" cy="3000000"/>
        </p:xfrm>
        <a:graphic>
          <a:graphicData uri="http://schemas.openxmlformats.org/drawingml/2006/table">
            <a:tbl>
              <a:tblPr>
                <a:noFill/>
                <a:tableStyleId>{15C8040E-80CD-4AE9-9622-79270810F927}</a:tableStyleId>
              </a:tblPr>
              <a:tblGrid>
                <a:gridCol w="1468325"/>
                <a:gridCol w="808150"/>
              </a:tblGrid>
              <a:tr h="576050">
                <a:tc>
                  <a:txBody>
                    <a:bodyPr/>
                    <a:lstStyle/>
                    <a:p>
                      <a:pPr indent="0" lvl="0" marL="0" marR="0" rtl="0" algn="l">
                        <a:lnSpc>
                          <a:spcPct val="115000"/>
                        </a:lnSpc>
                        <a:spcBef>
                          <a:spcPts val="0"/>
                        </a:spcBef>
                        <a:spcAft>
                          <a:spcPts val="1200"/>
                        </a:spcAft>
                        <a:buNone/>
                      </a:pPr>
                      <a:r>
                        <a:rPr b="1" lang="en" sz="1200">
                          <a:solidFill>
                            <a:schemeClr val="dk2"/>
                          </a:solidFill>
                          <a:latin typeface="Playfair Display"/>
                          <a:ea typeface="Playfair Display"/>
                          <a:cs typeface="Playfair Display"/>
                          <a:sym typeface="Playfair Display"/>
                        </a:rPr>
                        <a:t>Review Counts</a:t>
                      </a:r>
                      <a:endParaRPr b="1"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c>
                  <a:txBody>
                    <a:bodyPr/>
                    <a:lstStyle/>
                    <a:p>
                      <a:pPr indent="0" lvl="0" marL="0" marR="0" rtl="0" algn="l">
                        <a:lnSpc>
                          <a:spcPct val="115000"/>
                        </a:lnSpc>
                        <a:spcBef>
                          <a:spcPts val="0"/>
                        </a:spcBef>
                        <a:spcAft>
                          <a:spcPts val="1200"/>
                        </a:spcAft>
                        <a:buNone/>
                      </a:pPr>
                      <a:r>
                        <a:rPr b="1" lang="en" sz="1200">
                          <a:solidFill>
                            <a:schemeClr val="dk2"/>
                          </a:solidFill>
                          <a:latin typeface="Playfair Display"/>
                          <a:ea typeface="Playfair Display"/>
                          <a:cs typeface="Playfair Display"/>
                          <a:sym typeface="Playfair Display"/>
                        </a:rPr>
                        <a:t>Percent</a:t>
                      </a:r>
                      <a:endParaRPr b="1"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r>
              <a:tr h="368300">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5-10</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28%</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r>
              <a:tr h="368300">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11-20</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22%</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r>
              <a:tr h="368300">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21-50</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20%</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r>
              <a:tr h="368300">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51-100</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9.5%</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r>
              <a:tr h="368300">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101-500</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8.7%</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r>
              <a:tr h="368300">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501-1000</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0.7%</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r>
              <a:tr h="368300">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Above 1001</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c>
                  <a:txBody>
                    <a:bodyPr/>
                    <a:lstStyle/>
                    <a:p>
                      <a:pPr indent="0" lvl="0" marL="0" marR="0" rtl="0" algn="ctr">
                        <a:lnSpc>
                          <a:spcPct val="115000"/>
                        </a:lnSpc>
                        <a:spcBef>
                          <a:spcPts val="0"/>
                        </a:spcBef>
                        <a:spcAft>
                          <a:spcPts val="1200"/>
                        </a:spcAft>
                        <a:buNone/>
                      </a:pPr>
                      <a:r>
                        <a:rPr lang="en" sz="1200">
                          <a:solidFill>
                            <a:schemeClr val="dk2"/>
                          </a:solidFill>
                          <a:latin typeface="Playfair Display"/>
                          <a:ea typeface="Playfair Display"/>
                          <a:cs typeface="Playfair Display"/>
                          <a:sym typeface="Playfair Display"/>
                        </a:rPr>
                        <a:t>0.2%</a:t>
                      </a:r>
                      <a:endParaRPr sz="1200">
                        <a:solidFill>
                          <a:schemeClr val="dk2"/>
                        </a:solidFill>
                        <a:latin typeface="Playfair Display"/>
                        <a:ea typeface="Playfair Display"/>
                        <a:cs typeface="Playfair Display"/>
                        <a:sym typeface="Playfair Display"/>
                      </a:endParaRPr>
                    </a:p>
                  </a:txBody>
                  <a:tcPr marT="91425" marB="91425" marR="91425" marL="91425" anchor="ctr">
                    <a:solidFill>
                      <a:srgbClr val="CFE2F3"/>
                    </a:solidFill>
                  </a:tcPr>
                </a:tc>
              </a:tr>
            </a:tbl>
          </a:graphicData>
        </a:graphic>
      </p:graphicFrame>
      <p:sp>
        <p:nvSpPr>
          <p:cNvPr id="112" name="Google Shape;112;p20"/>
          <p:cNvSpPr txBox="1"/>
          <p:nvPr/>
        </p:nvSpPr>
        <p:spPr>
          <a:xfrm>
            <a:off x="265150" y="4084675"/>
            <a:ext cx="4772700" cy="752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200"/>
              </a:spcAft>
              <a:buNone/>
            </a:pPr>
            <a:r>
              <a:rPr lang="en" sz="1100">
                <a:solidFill>
                  <a:schemeClr val="dk2"/>
                </a:solidFill>
                <a:latin typeface="Playfair Display"/>
                <a:ea typeface="Playfair Display"/>
                <a:cs typeface="Playfair Display"/>
                <a:sym typeface="Playfair Display"/>
              </a:rPr>
              <a:t>The distribution is skewed toward left and peaking at 4 star, meaning more higher rating. The ratings are aggregated results but not strictly average. Because ratings are in a incremental scale of 0.5 from 1-5.</a:t>
            </a:r>
            <a:endParaRPr sz="110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EDA – Business</a:t>
            </a:r>
            <a:endParaRPr/>
          </a:p>
        </p:txBody>
      </p:sp>
      <p:sp>
        <p:nvSpPr>
          <p:cNvPr id="118" name="Google Shape;118;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Top 10 categories:</a:t>
            </a:r>
            <a:endParaRPr b="1"/>
          </a:p>
          <a:p>
            <a:pPr indent="0" lvl="0" marL="0" rtl="0" algn="l">
              <a:spcBef>
                <a:spcPts val="1200"/>
              </a:spcBef>
              <a:spcAft>
                <a:spcPts val="0"/>
              </a:spcAft>
              <a:buNone/>
            </a:pPr>
            <a:r>
              <a:rPr lang="en"/>
              <a:t>Restaurants, Food, Shopping, Home Service, Beauty &amp; Spa, Nightlight, Health&amp; Medical, Local Services, Bar</a:t>
            </a:r>
            <a:endParaRPr/>
          </a:p>
          <a:p>
            <a:pPr indent="0" lvl="0" marL="0" rtl="0" algn="l">
              <a:spcBef>
                <a:spcPts val="1200"/>
              </a:spcBef>
              <a:spcAft>
                <a:spcPts val="0"/>
              </a:spcAft>
              <a:buClr>
                <a:schemeClr val="dk2"/>
              </a:buClr>
              <a:buSzPct val="61111"/>
              <a:buFont typeface="Arial"/>
              <a:buNone/>
            </a:pPr>
            <a:r>
              <a:rPr b="1" lang="en"/>
              <a:t>Top 10 cities:</a:t>
            </a:r>
            <a:endParaRPr b="1"/>
          </a:p>
          <a:p>
            <a:pPr indent="0" lvl="0" marL="0" rtl="0" algn="l">
              <a:spcBef>
                <a:spcPts val="1200"/>
              </a:spcBef>
              <a:spcAft>
                <a:spcPts val="0"/>
              </a:spcAft>
              <a:buClr>
                <a:schemeClr val="dk2"/>
              </a:buClr>
              <a:buSzPct val="61111"/>
              <a:buFont typeface="Arial"/>
              <a:buNone/>
            </a:pPr>
            <a:r>
              <a:rPr lang="en"/>
              <a:t>Philadelphia, Tucson, Tampa, Indianapolis, Nashville, New Orleans, Reno, Edmonton, Saint Louis, Santa Barbara</a:t>
            </a:r>
            <a:endParaRPr/>
          </a:p>
          <a:p>
            <a:pPr indent="0" lvl="0" marL="0" rtl="0" algn="l">
              <a:spcBef>
                <a:spcPts val="1200"/>
              </a:spcBef>
              <a:spcAft>
                <a:spcPts val="0"/>
              </a:spcAft>
              <a:buClr>
                <a:schemeClr val="dk2"/>
              </a:buClr>
              <a:buSzPct val="61111"/>
              <a:buFont typeface="Arial"/>
              <a:buNone/>
            </a:pPr>
            <a:r>
              <a:rPr b="1" lang="en"/>
              <a:t>Top 10 states:</a:t>
            </a:r>
            <a:r>
              <a:rPr lang="en"/>
              <a:t> </a:t>
            </a:r>
            <a:endParaRPr/>
          </a:p>
          <a:p>
            <a:pPr indent="0" lvl="0" marL="0" rtl="0" algn="l">
              <a:spcBef>
                <a:spcPts val="1200"/>
              </a:spcBef>
              <a:spcAft>
                <a:spcPts val="0"/>
              </a:spcAft>
              <a:buClr>
                <a:schemeClr val="dk2"/>
              </a:buClr>
              <a:buSzPct val="61111"/>
              <a:buFont typeface="Arial"/>
              <a:buNone/>
            </a:pPr>
            <a:r>
              <a:rPr lang="en"/>
              <a:t>PA, FL, TN, IN, MO, LA, AZ, NJ, NV, AB</a:t>
            </a:r>
            <a:endParaRPr/>
          </a:p>
          <a:p>
            <a:pPr indent="0" lvl="0" marL="0" rtl="0" algn="l">
              <a:spcBef>
                <a:spcPts val="1200"/>
              </a:spcBef>
              <a:spcAft>
                <a:spcPts val="1200"/>
              </a:spcAft>
              <a:buClr>
                <a:schemeClr val="dk2"/>
              </a:buClr>
              <a:buSzPct val="61111"/>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