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50"/>
  </p:notesMasterIdLst>
  <p:handoutMasterIdLst>
    <p:handoutMasterId r:id="rId51"/>
  </p:handoutMasterIdLst>
  <p:sldIdLst>
    <p:sldId id="275" r:id="rId2"/>
    <p:sldId id="316" r:id="rId3"/>
    <p:sldId id="380" r:id="rId4"/>
    <p:sldId id="321" r:id="rId5"/>
    <p:sldId id="389" r:id="rId6"/>
    <p:sldId id="399" r:id="rId7"/>
    <p:sldId id="390" r:id="rId8"/>
    <p:sldId id="391" r:id="rId9"/>
    <p:sldId id="392" r:id="rId10"/>
    <p:sldId id="393" r:id="rId11"/>
    <p:sldId id="394" r:id="rId12"/>
    <p:sldId id="395" r:id="rId13"/>
    <p:sldId id="396" r:id="rId14"/>
    <p:sldId id="397" r:id="rId15"/>
    <p:sldId id="398" r:id="rId16"/>
    <p:sldId id="379" r:id="rId17"/>
    <p:sldId id="302" r:id="rId18"/>
    <p:sldId id="322" r:id="rId19"/>
    <p:sldId id="330" r:id="rId20"/>
    <p:sldId id="388" r:id="rId21"/>
    <p:sldId id="365" r:id="rId22"/>
    <p:sldId id="320" r:id="rId23"/>
    <p:sldId id="367" r:id="rId24"/>
    <p:sldId id="385" r:id="rId25"/>
    <p:sldId id="362" r:id="rId26"/>
    <p:sldId id="372" r:id="rId27"/>
    <p:sldId id="346" r:id="rId28"/>
    <p:sldId id="357" r:id="rId29"/>
    <p:sldId id="356" r:id="rId30"/>
    <p:sldId id="305" r:id="rId31"/>
    <p:sldId id="400" r:id="rId32"/>
    <p:sldId id="386" r:id="rId33"/>
    <p:sldId id="374" r:id="rId34"/>
    <p:sldId id="334" r:id="rId35"/>
    <p:sldId id="383" r:id="rId36"/>
    <p:sldId id="347" r:id="rId37"/>
    <p:sldId id="337" r:id="rId38"/>
    <p:sldId id="333" r:id="rId39"/>
    <p:sldId id="339" r:id="rId40"/>
    <p:sldId id="358" r:id="rId41"/>
    <p:sldId id="375" r:id="rId42"/>
    <p:sldId id="324" r:id="rId43"/>
    <p:sldId id="325" r:id="rId44"/>
    <p:sldId id="326" r:id="rId45"/>
    <p:sldId id="328" r:id="rId46"/>
    <p:sldId id="355" r:id="rId47"/>
    <p:sldId id="341" r:id="rId48"/>
    <p:sldId id="384" r:id="rId49"/>
  </p:sldIdLst>
  <p:sldSz cx="12195175" cy="6858000"/>
  <p:notesSz cx="6858000" cy="9144000"/>
  <p:defaultTextStyle>
    <a:defPPr lvl="0">
      <a:defRPr lang="nl-NL"/>
    </a:defPPr>
    <a:lvl1pPr marL="0" lvl="1" algn="l" defTabSz="914400" rtl="0" eaLnBrk="1" latinLnBrk="0" hangingPunct="1">
      <a:defRPr sz="1800" kern="1200">
        <a:solidFill>
          <a:schemeClr val="tx1"/>
        </a:solidFill>
        <a:latin typeface="+mn-lt"/>
        <a:ea typeface="+mn-ea"/>
        <a:cs typeface="+mn-cs"/>
      </a:defRPr>
    </a:lvl1pPr>
    <a:lvl2pPr marL="457200" lvl="2" algn="l" defTabSz="914400" rtl="0" eaLnBrk="1" latinLnBrk="0" hangingPunct="1">
      <a:defRPr sz="1800" kern="1200">
        <a:solidFill>
          <a:schemeClr val="tx1"/>
        </a:solidFill>
        <a:latin typeface="+mn-lt"/>
        <a:ea typeface="+mn-ea"/>
        <a:cs typeface="+mn-cs"/>
      </a:defRPr>
    </a:lvl2pPr>
    <a:lvl3pPr marL="914400" lvl="3" algn="l" defTabSz="914400" rtl="0" eaLnBrk="1" latinLnBrk="0" hangingPunct="1">
      <a:defRPr sz="1800" kern="1200">
        <a:solidFill>
          <a:schemeClr val="tx1"/>
        </a:solidFill>
        <a:latin typeface="+mn-lt"/>
        <a:ea typeface="+mn-ea"/>
        <a:cs typeface="+mn-cs"/>
      </a:defRPr>
    </a:lvl3pPr>
    <a:lvl4pPr marL="1371600" lvl="4"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93" userDrawn="1">
          <p15:clr>
            <a:srgbClr val="A4A3A4"/>
          </p15:clr>
        </p15:guide>
        <p15:guide id="2" orient="horz" pos="4038">
          <p15:clr>
            <a:srgbClr val="A4A3A4"/>
          </p15:clr>
        </p15:guide>
        <p15:guide id="3" orient="horz" pos="989">
          <p15:clr>
            <a:srgbClr val="A4A3A4"/>
          </p15:clr>
        </p15:guide>
        <p15:guide id="4" orient="horz" pos="2682">
          <p15:clr>
            <a:srgbClr val="A4A3A4"/>
          </p15:clr>
        </p15:guide>
        <p15:guide id="5" orient="horz" pos="104">
          <p15:clr>
            <a:srgbClr val="A4A3A4"/>
          </p15:clr>
        </p15:guide>
        <p15:guide id="6" orient="horz" pos="3351">
          <p15:clr>
            <a:srgbClr val="A4A3A4"/>
          </p15:clr>
        </p15:guide>
        <p15:guide id="7" orient="horz" pos="3181">
          <p15:clr>
            <a:srgbClr val="A4A3A4"/>
          </p15:clr>
        </p15:guide>
        <p15:guide id="8" orient="horz" pos="1094" userDrawn="1">
          <p15:clr>
            <a:srgbClr val="A4A3A4"/>
          </p15:clr>
        </p15:guide>
        <p15:guide id="9" orient="horz" pos="3593">
          <p15:clr>
            <a:srgbClr val="A4A3A4"/>
          </p15:clr>
        </p15:guide>
        <p15:guide id="10" pos="3777">
          <p15:clr>
            <a:srgbClr val="A4A3A4"/>
          </p15:clr>
        </p15:guide>
        <p15:guide id="11" pos="739">
          <p15:clr>
            <a:srgbClr val="A4A3A4"/>
          </p15:clr>
        </p15:guide>
        <p15:guide id="12" pos="7273">
          <p15:clr>
            <a:srgbClr val="A4A3A4"/>
          </p15:clr>
        </p15:guide>
        <p15:guide id="13" pos="1604">
          <p15:clr>
            <a:srgbClr val="A4A3A4"/>
          </p15:clr>
        </p15:guide>
        <p15:guide id="14" pos="5145">
          <p15:clr>
            <a:srgbClr val="A4A3A4"/>
          </p15:clr>
        </p15:guide>
        <p15:guide id="15" pos="5282">
          <p15:clr>
            <a:srgbClr val="A4A3A4"/>
          </p15:clr>
        </p15:guide>
        <p15:guide id="16" pos="1447">
          <p15:clr>
            <a:srgbClr val="A4A3A4"/>
          </p15:clr>
        </p15:guide>
        <p15:guide id="17" pos="6651">
          <p15:clr>
            <a:srgbClr val="A4A3A4"/>
          </p15:clr>
        </p15:guide>
        <p15:guide id="18" pos="361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3F2B"/>
    <a:srgbClr val="522980"/>
    <a:srgbClr val="6687C3"/>
    <a:srgbClr val="171D42"/>
    <a:srgbClr val="63A593"/>
    <a:srgbClr val="921E56"/>
    <a:srgbClr val="DD9562"/>
    <a:srgbClr val="D49562"/>
    <a:srgbClr val="D49868"/>
    <a:srgbClr val="C00A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82789" autoAdjust="0"/>
  </p:normalViewPr>
  <p:slideViewPr>
    <p:cSldViewPr snapToGrid="0">
      <p:cViewPr varScale="1">
        <p:scale>
          <a:sx n="94" d="100"/>
          <a:sy n="94" d="100"/>
        </p:scale>
        <p:origin x="816" y="90"/>
      </p:cViewPr>
      <p:guideLst>
        <p:guide orient="horz" pos="1593"/>
        <p:guide orient="horz" pos="4038"/>
        <p:guide orient="horz" pos="989"/>
        <p:guide orient="horz" pos="2682"/>
        <p:guide orient="horz" pos="104"/>
        <p:guide orient="horz" pos="3351"/>
        <p:guide orient="horz" pos="3181"/>
        <p:guide orient="horz" pos="1094"/>
        <p:guide orient="horz" pos="3593"/>
        <p:guide pos="3777"/>
        <p:guide pos="739"/>
        <p:guide pos="7273"/>
        <p:guide pos="1604"/>
        <p:guide pos="5145"/>
        <p:guide pos="5282"/>
        <p:guide pos="1447"/>
        <p:guide pos="6651"/>
        <p:guide pos="3614"/>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170" d="100"/>
          <a:sy n="170" d="100"/>
        </p:scale>
        <p:origin x="5464" y="19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latin typeface="Merriweather Regular" panose="02060503050406030704" pitchFamily="18" charset="77"/>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6D562E9-F970-40C5-8076-BA5383048925}" type="datetimeFigureOut">
              <a:rPr lang="en-GB" smtClean="0">
                <a:latin typeface="Merriweather Regular" panose="02060503050406030704" pitchFamily="18" charset="77"/>
              </a:rPr>
              <a:t>15/04/2024</a:t>
            </a:fld>
            <a:endParaRPr lang="en-GB">
              <a:latin typeface="Merriweather Regular" panose="02060503050406030704" pitchFamily="18" charset="77"/>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latin typeface="Merriweather Regular" panose="02060503050406030704" pitchFamily="18" charset="77"/>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517BDD4-EA2B-47CA-A27F-5DCC43F23FEF}" type="slidenum">
              <a:rPr lang="en-GB" smtClean="0">
                <a:latin typeface="Merriweather Regular" panose="02060503050406030704" pitchFamily="18" charset="77"/>
              </a:rPr>
              <a:t>‹#›</a:t>
            </a:fld>
            <a:endParaRPr lang="en-GB">
              <a:latin typeface="Merriweather Regular" panose="02060503050406030704" pitchFamily="18" charset="77"/>
            </a:endParaRPr>
          </a:p>
        </p:txBody>
      </p:sp>
    </p:spTree>
    <p:extLst>
      <p:ext uri="{BB962C8B-B14F-4D97-AF65-F5344CB8AC3E}">
        <p14:creationId xmlns:p14="http://schemas.microsoft.com/office/powerpoint/2010/main" val="2868726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erriweather Regular" panose="02060503050406030704" pitchFamily="18" charset="77"/>
              </a:defRPr>
            </a:lvl1pPr>
          </a:lstStyle>
          <a:p>
            <a:endParaRPr lang="en-GB"/>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erriweather Regular" panose="02060503050406030704" pitchFamily="18" charset="77"/>
              </a:defRPr>
            </a:lvl1pPr>
          </a:lstStyle>
          <a:p>
            <a:fld id="{7CAC0B33-3943-42F1-973C-9CDD51C76BBD}" type="datetimeFigureOut">
              <a:rPr lang="en-GB" smtClean="0"/>
              <a:pPr/>
              <a:t>15/04/2024</a:t>
            </a:fld>
            <a:endParaRPr lang="en-GB"/>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dirty="0" err="1"/>
              <a:t>Klik</a:t>
            </a:r>
            <a:r>
              <a:rPr lang="en-GB" dirty="0"/>
              <a:t> om de </a:t>
            </a:r>
            <a:r>
              <a:rPr lang="en-GB" dirty="0" err="1"/>
              <a:t>modelstijlen</a:t>
            </a:r>
            <a:r>
              <a:rPr lang="en-GB" dirty="0"/>
              <a:t> </a:t>
            </a:r>
            <a:r>
              <a:rPr lang="en-GB" dirty="0" err="1"/>
              <a:t>te</a:t>
            </a:r>
            <a:r>
              <a:rPr lang="en-GB" dirty="0"/>
              <a:t> </a:t>
            </a:r>
            <a:r>
              <a:rPr lang="en-GB" dirty="0" err="1"/>
              <a:t>bewerken</a:t>
            </a:r>
            <a:endParaRPr lang="en-GB" dirty="0"/>
          </a:p>
          <a:p>
            <a:pPr lvl="1"/>
            <a:r>
              <a:rPr lang="en-GB" dirty="0" err="1"/>
              <a:t>Tweede</a:t>
            </a:r>
            <a:r>
              <a:rPr lang="en-GB" dirty="0"/>
              <a:t> </a:t>
            </a:r>
            <a:r>
              <a:rPr lang="en-GB" dirty="0" err="1"/>
              <a:t>niveau</a:t>
            </a:r>
            <a:endParaRPr lang="en-GB" dirty="0"/>
          </a:p>
          <a:p>
            <a:pPr lvl="2"/>
            <a:r>
              <a:rPr lang="en-GB" dirty="0" err="1"/>
              <a:t>Derde</a:t>
            </a:r>
            <a:r>
              <a:rPr lang="en-GB" dirty="0"/>
              <a:t> </a:t>
            </a:r>
            <a:r>
              <a:rPr lang="en-GB" dirty="0" err="1"/>
              <a:t>niveau</a:t>
            </a:r>
            <a:endParaRPr lang="en-GB" dirty="0"/>
          </a:p>
          <a:p>
            <a:pPr lvl="3"/>
            <a:r>
              <a:rPr lang="en-GB" dirty="0" err="1"/>
              <a:t>Vierde</a:t>
            </a:r>
            <a:r>
              <a:rPr lang="en-GB" dirty="0"/>
              <a:t> </a:t>
            </a:r>
            <a:r>
              <a:rPr lang="en-GB" dirty="0" err="1"/>
              <a:t>niveau</a:t>
            </a:r>
            <a:endParaRPr lang="en-GB" dirty="0"/>
          </a:p>
          <a:p>
            <a:pPr lvl="4"/>
            <a:r>
              <a:rPr lang="en-GB" dirty="0" err="1"/>
              <a:t>Vijfde</a:t>
            </a:r>
            <a:r>
              <a:rPr lang="en-GB" dirty="0"/>
              <a:t> </a:t>
            </a:r>
            <a:r>
              <a:rPr lang="en-GB" dirty="0" err="1"/>
              <a:t>niveau</a:t>
            </a:r>
            <a:endParaRPr lang="en-GB" dirty="0"/>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erriweather Regular" panose="02060503050406030704" pitchFamily="18" charset="77"/>
              </a:defRPr>
            </a:lvl1pPr>
          </a:lstStyle>
          <a:p>
            <a:endParaRPr lang="en-GB"/>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erriweather Regular" panose="02060503050406030704" pitchFamily="18" charset="77"/>
              </a:defRPr>
            </a:lvl1pPr>
          </a:lstStyle>
          <a:p>
            <a:fld id="{697381A9-0C9E-4D3A-A28B-AC4E168A57BC}" type="slidenum">
              <a:rPr lang="en-GB" smtClean="0"/>
              <a:pPr/>
              <a:t>‹#›</a:t>
            </a:fld>
            <a:endParaRPr lang="en-GB"/>
          </a:p>
        </p:txBody>
      </p:sp>
    </p:spTree>
    <p:extLst>
      <p:ext uri="{BB962C8B-B14F-4D97-AF65-F5344CB8AC3E}">
        <p14:creationId xmlns:p14="http://schemas.microsoft.com/office/powerpoint/2010/main" val="2800893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erriweather Regular" panose="02060503050406030704" pitchFamily="18" charset="77"/>
        <a:ea typeface="+mn-ea"/>
        <a:cs typeface="+mn-cs"/>
      </a:defRPr>
    </a:lvl1pPr>
    <a:lvl2pPr marL="457200" algn="l" defTabSz="914400" rtl="0" eaLnBrk="1" latinLnBrk="0" hangingPunct="1">
      <a:defRPr sz="1200" b="0" i="0" kern="1200">
        <a:solidFill>
          <a:schemeClr val="tx1"/>
        </a:solidFill>
        <a:latin typeface="Merriweather Regular" panose="02060503050406030704" pitchFamily="18" charset="77"/>
        <a:ea typeface="+mn-ea"/>
        <a:cs typeface="+mn-cs"/>
      </a:defRPr>
    </a:lvl2pPr>
    <a:lvl3pPr marL="914400" algn="l" defTabSz="914400" rtl="0" eaLnBrk="1" latinLnBrk="0" hangingPunct="1">
      <a:defRPr sz="1200" b="0" i="0" kern="1200">
        <a:solidFill>
          <a:schemeClr val="tx1"/>
        </a:solidFill>
        <a:latin typeface="Merriweather Regular" panose="02060503050406030704" pitchFamily="18" charset="77"/>
        <a:ea typeface="+mn-ea"/>
        <a:cs typeface="+mn-cs"/>
      </a:defRPr>
    </a:lvl3pPr>
    <a:lvl4pPr marL="1371600" algn="l" defTabSz="914400" rtl="0" eaLnBrk="1" latinLnBrk="0" hangingPunct="1">
      <a:defRPr sz="1200" b="0" i="0" kern="1200">
        <a:solidFill>
          <a:schemeClr val="tx1"/>
        </a:solidFill>
        <a:latin typeface="Merriweather Regular" panose="02060503050406030704" pitchFamily="18" charset="77"/>
        <a:ea typeface="+mn-ea"/>
        <a:cs typeface="+mn-cs"/>
      </a:defRPr>
    </a:lvl4pPr>
    <a:lvl5pPr marL="1828800" algn="l" defTabSz="914400" rtl="0" eaLnBrk="1" latinLnBrk="0" hangingPunct="1">
      <a:defRPr sz="1200" b="0" i="0" kern="1200">
        <a:solidFill>
          <a:schemeClr val="tx1"/>
        </a:solidFill>
        <a:latin typeface="Merriweather Regular" panose="02060503050406030704" pitchFamily="18"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a:t>
            </a:r>
            <a:r>
              <a:rPr lang="en-US" dirty="0" err="1"/>
              <a:t>alle</a:t>
            </a:r>
            <a:r>
              <a:rPr lang="en-US" dirty="0"/>
              <a:t> slides (circle appearance) a la the slides in de </a:t>
            </a:r>
            <a:r>
              <a:rPr lang="en-US" dirty="0" err="1"/>
              <a:t>docenten</a:t>
            </a:r>
            <a:r>
              <a:rPr lang="en-US" dirty="0"/>
              <a:t> </a:t>
            </a:r>
            <a:r>
              <a:rPr lang="en-US" dirty="0" err="1"/>
              <a:t>versie</a:t>
            </a:r>
            <a:r>
              <a:rPr lang="en-US" dirty="0"/>
              <a:t> – idem </a:t>
            </a:r>
            <a:r>
              <a:rPr lang="en-US" dirty="0" err="1"/>
              <a:t>voor</a:t>
            </a:r>
            <a:r>
              <a:rPr lang="en-US" dirty="0"/>
              <a:t> </a:t>
            </a:r>
            <a:r>
              <a:rPr lang="en-US" dirty="0" err="1"/>
              <a:t>materialen</a:t>
            </a:r>
            <a:r>
              <a:rPr lang="en-US" dirty="0"/>
              <a:t> </a:t>
            </a:r>
            <a:r>
              <a:rPr lang="en-US" dirty="0" err="1"/>
              <a:t>beschikbaar</a:t>
            </a:r>
            <a:r>
              <a:rPr lang="en-US" dirty="0"/>
              <a:t> </a:t>
            </a:r>
            <a:r>
              <a:rPr lang="en-US" dirty="0" err="1"/>
              <a:t>stellen</a:t>
            </a:r>
            <a:r>
              <a:rPr lang="en-US" dirty="0"/>
              <a:t> </a:t>
            </a:r>
            <a:r>
              <a:rPr lang="en-US" dirty="0" err="1"/>
              <a:t>en</a:t>
            </a:r>
            <a:r>
              <a:rPr lang="en-US" dirty="0"/>
              <a:t> ppt in de </a:t>
            </a:r>
            <a:r>
              <a:rPr lang="en-US" dirty="0" err="1"/>
              <a:t>niet-filmpje</a:t>
            </a:r>
            <a:r>
              <a:rPr lang="en-US" dirty="0"/>
              <a:t> </a:t>
            </a:r>
            <a:r>
              <a:rPr lang="en-US"/>
              <a:t>versie</a:t>
            </a:r>
          </a:p>
        </p:txBody>
      </p:sp>
      <p:sp>
        <p:nvSpPr>
          <p:cNvPr id="4" name="Slide Number Placeholder 3"/>
          <p:cNvSpPr>
            <a:spLocks noGrp="1"/>
          </p:cNvSpPr>
          <p:nvPr>
            <p:ph type="sldNum" sz="quarter" idx="5"/>
          </p:nvPr>
        </p:nvSpPr>
        <p:spPr/>
        <p:txBody>
          <a:bodyPr/>
          <a:lstStyle/>
          <a:p>
            <a:fld id="{697381A9-0C9E-4D3A-A28B-AC4E168A57BC}" type="slidenum">
              <a:rPr lang="en-GB" smtClean="0"/>
              <a:pPr/>
              <a:t>1</a:t>
            </a:fld>
            <a:endParaRPr lang="en-GB"/>
          </a:p>
        </p:txBody>
      </p:sp>
    </p:spTree>
    <p:extLst>
      <p:ext uri="{BB962C8B-B14F-4D97-AF65-F5344CB8AC3E}">
        <p14:creationId xmlns:p14="http://schemas.microsoft.com/office/powerpoint/2010/main" val="12414850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Laat</a:t>
            </a:r>
            <a:r>
              <a:rPr lang="en-US" dirty="0"/>
              <a:t> de </a:t>
            </a:r>
            <a:r>
              <a:rPr lang="en-US" dirty="0" err="1"/>
              <a:t>cirkels</a:t>
            </a:r>
            <a:r>
              <a:rPr lang="en-US" dirty="0"/>
              <a:t> </a:t>
            </a:r>
            <a:r>
              <a:rPr lang="en-US" dirty="0" err="1"/>
              <a:t>één</a:t>
            </a:r>
            <a:r>
              <a:rPr lang="en-US" dirty="0"/>
              <a:t> </a:t>
            </a:r>
            <a:r>
              <a:rPr lang="en-US" dirty="0" err="1"/>
              <a:t>voor</a:t>
            </a:r>
            <a:r>
              <a:rPr lang="en-US" dirty="0"/>
              <a:t> </a:t>
            </a:r>
            <a:r>
              <a:rPr lang="en-US" dirty="0" err="1"/>
              <a:t>één</a:t>
            </a:r>
            <a:r>
              <a:rPr lang="en-US" dirty="0"/>
              <a:t> </a:t>
            </a:r>
            <a:r>
              <a:rPr lang="en-US" dirty="0" err="1"/>
              <a:t>verschijnen</a:t>
            </a:r>
            <a:endParaRPr lang="en-US" dirty="0"/>
          </a:p>
        </p:txBody>
      </p:sp>
      <p:sp>
        <p:nvSpPr>
          <p:cNvPr id="4" name="Slide Number Placeholder 3"/>
          <p:cNvSpPr>
            <a:spLocks noGrp="1"/>
          </p:cNvSpPr>
          <p:nvPr>
            <p:ph type="sldNum" sz="quarter" idx="5"/>
          </p:nvPr>
        </p:nvSpPr>
        <p:spPr/>
        <p:txBody>
          <a:bodyPr/>
          <a:lstStyle/>
          <a:p>
            <a:fld id="{697381A9-0C9E-4D3A-A28B-AC4E168A57BC}" type="slidenum">
              <a:rPr lang="en-GB" smtClean="0"/>
              <a:pPr/>
              <a:t>36</a:t>
            </a:fld>
            <a:endParaRPr lang="en-GB"/>
          </a:p>
        </p:txBody>
      </p:sp>
    </p:spTree>
    <p:extLst>
      <p:ext uri="{BB962C8B-B14F-4D97-AF65-F5344CB8AC3E}">
        <p14:creationId xmlns:p14="http://schemas.microsoft.com/office/powerpoint/2010/main" val="2171187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Laat</a:t>
            </a:r>
            <a:r>
              <a:rPr lang="en-US" dirty="0"/>
              <a:t> de </a:t>
            </a:r>
            <a:r>
              <a:rPr lang="en-US" dirty="0" err="1"/>
              <a:t>cirkels</a:t>
            </a:r>
            <a:r>
              <a:rPr lang="en-US" dirty="0"/>
              <a:t> </a:t>
            </a:r>
            <a:r>
              <a:rPr lang="en-US" dirty="0" err="1"/>
              <a:t>één</a:t>
            </a:r>
            <a:r>
              <a:rPr lang="en-US" dirty="0"/>
              <a:t> </a:t>
            </a:r>
            <a:r>
              <a:rPr lang="en-US" dirty="0" err="1"/>
              <a:t>voor</a:t>
            </a:r>
            <a:r>
              <a:rPr lang="en-US" dirty="0"/>
              <a:t> </a:t>
            </a:r>
            <a:r>
              <a:rPr lang="en-US" dirty="0" err="1"/>
              <a:t>één</a:t>
            </a:r>
            <a:r>
              <a:rPr lang="en-US" dirty="0"/>
              <a:t> </a:t>
            </a:r>
            <a:r>
              <a:rPr lang="en-US" dirty="0" err="1"/>
              <a:t>verschjijnen</a:t>
            </a:r>
            <a:endParaRPr lang="en-US" dirty="0"/>
          </a:p>
        </p:txBody>
      </p:sp>
      <p:sp>
        <p:nvSpPr>
          <p:cNvPr id="4" name="Slide Number Placeholder 3"/>
          <p:cNvSpPr>
            <a:spLocks noGrp="1"/>
          </p:cNvSpPr>
          <p:nvPr>
            <p:ph type="sldNum" sz="quarter" idx="5"/>
          </p:nvPr>
        </p:nvSpPr>
        <p:spPr/>
        <p:txBody>
          <a:bodyPr/>
          <a:lstStyle/>
          <a:p>
            <a:fld id="{697381A9-0C9E-4D3A-A28B-AC4E168A57BC}" type="slidenum">
              <a:rPr lang="en-GB" smtClean="0"/>
              <a:pPr/>
              <a:t>37</a:t>
            </a:fld>
            <a:endParaRPr lang="en-GB"/>
          </a:p>
        </p:txBody>
      </p:sp>
    </p:spTree>
    <p:extLst>
      <p:ext uri="{BB962C8B-B14F-4D97-AF65-F5344CB8AC3E}">
        <p14:creationId xmlns:p14="http://schemas.microsoft.com/office/powerpoint/2010/main" val="3469629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 crash course is </a:t>
            </a:r>
            <a:r>
              <a:rPr lang="en-US" dirty="0" err="1"/>
              <a:t>er</a:t>
            </a:r>
            <a:r>
              <a:rPr lang="en-US" dirty="0"/>
              <a:t> </a:t>
            </a:r>
            <a:r>
              <a:rPr lang="en-US" dirty="0" err="1"/>
              <a:t>nog</a:t>
            </a:r>
            <a:r>
              <a:rPr lang="en-US" dirty="0"/>
              <a:t> </a:t>
            </a:r>
            <a:r>
              <a:rPr lang="en-US" dirty="0" err="1"/>
              <a:t>niet</a:t>
            </a:r>
            <a:r>
              <a:rPr lang="en-US" dirty="0"/>
              <a:t>!</a:t>
            </a:r>
          </a:p>
        </p:txBody>
      </p:sp>
      <p:sp>
        <p:nvSpPr>
          <p:cNvPr id="4" name="Slide Number Placeholder 3"/>
          <p:cNvSpPr>
            <a:spLocks noGrp="1"/>
          </p:cNvSpPr>
          <p:nvPr>
            <p:ph type="sldNum" sz="quarter" idx="5"/>
          </p:nvPr>
        </p:nvSpPr>
        <p:spPr/>
        <p:txBody>
          <a:bodyPr/>
          <a:lstStyle/>
          <a:p>
            <a:fld id="{697381A9-0C9E-4D3A-A28B-AC4E168A57BC}" type="slidenum">
              <a:rPr lang="en-GB" smtClean="0"/>
              <a:pPr/>
              <a:t>38</a:t>
            </a:fld>
            <a:endParaRPr lang="en-GB"/>
          </a:p>
        </p:txBody>
      </p:sp>
    </p:spTree>
    <p:extLst>
      <p:ext uri="{BB962C8B-B14F-4D97-AF65-F5344CB8AC3E}">
        <p14:creationId xmlns:p14="http://schemas.microsoft.com/office/powerpoint/2010/main" val="2186787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7381A9-0C9E-4D3A-A28B-AC4E168A57BC}" type="slidenum">
              <a:rPr lang="en-GB" smtClean="0"/>
              <a:pPr/>
              <a:t>39</a:t>
            </a:fld>
            <a:endParaRPr lang="en-GB"/>
          </a:p>
        </p:txBody>
      </p:sp>
    </p:spTree>
    <p:extLst>
      <p:ext uri="{BB962C8B-B14F-4D97-AF65-F5344CB8AC3E}">
        <p14:creationId xmlns:p14="http://schemas.microsoft.com/office/powerpoint/2010/main" val="955015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Laat</a:t>
            </a:r>
            <a:r>
              <a:rPr lang="en-US" dirty="0"/>
              <a:t> de </a:t>
            </a:r>
            <a:r>
              <a:rPr lang="en-US" dirty="0" err="1"/>
              <a:t>cirkels</a:t>
            </a:r>
            <a:r>
              <a:rPr lang="en-US" dirty="0"/>
              <a:t> </a:t>
            </a:r>
            <a:r>
              <a:rPr lang="en-US" dirty="0" err="1"/>
              <a:t>één</a:t>
            </a:r>
            <a:r>
              <a:rPr lang="en-US" dirty="0"/>
              <a:t> </a:t>
            </a:r>
            <a:r>
              <a:rPr lang="en-US" dirty="0" err="1"/>
              <a:t>voor</a:t>
            </a:r>
            <a:r>
              <a:rPr lang="en-US" dirty="0"/>
              <a:t> </a:t>
            </a:r>
            <a:r>
              <a:rPr lang="en-US" dirty="0" err="1"/>
              <a:t>één</a:t>
            </a:r>
            <a:r>
              <a:rPr lang="en-US" dirty="0"/>
              <a:t> </a:t>
            </a:r>
            <a:r>
              <a:rPr lang="en-US" dirty="0" err="1"/>
              <a:t>verschijnen</a:t>
            </a:r>
            <a:endParaRPr lang="en-US" dirty="0"/>
          </a:p>
        </p:txBody>
      </p:sp>
      <p:sp>
        <p:nvSpPr>
          <p:cNvPr id="4" name="Slide Number Placeholder 3"/>
          <p:cNvSpPr>
            <a:spLocks noGrp="1"/>
          </p:cNvSpPr>
          <p:nvPr>
            <p:ph type="sldNum" sz="quarter" idx="5"/>
          </p:nvPr>
        </p:nvSpPr>
        <p:spPr/>
        <p:txBody>
          <a:bodyPr/>
          <a:lstStyle/>
          <a:p>
            <a:fld id="{697381A9-0C9E-4D3A-A28B-AC4E168A57BC}" type="slidenum">
              <a:rPr lang="en-GB" smtClean="0"/>
              <a:pPr/>
              <a:t>40</a:t>
            </a:fld>
            <a:endParaRPr lang="en-GB"/>
          </a:p>
        </p:txBody>
      </p:sp>
    </p:spTree>
    <p:extLst>
      <p:ext uri="{BB962C8B-B14F-4D97-AF65-F5344CB8AC3E}">
        <p14:creationId xmlns:p14="http://schemas.microsoft.com/office/powerpoint/2010/main" val="3010522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Laat</a:t>
            </a:r>
            <a:r>
              <a:rPr lang="en-US" dirty="0"/>
              <a:t> de </a:t>
            </a:r>
            <a:r>
              <a:rPr lang="en-US" dirty="0" err="1"/>
              <a:t>cirkels</a:t>
            </a:r>
            <a:r>
              <a:rPr lang="en-US" dirty="0"/>
              <a:t> </a:t>
            </a:r>
            <a:r>
              <a:rPr lang="en-US" dirty="0" err="1"/>
              <a:t>één</a:t>
            </a:r>
            <a:r>
              <a:rPr lang="en-US" dirty="0"/>
              <a:t> </a:t>
            </a:r>
            <a:r>
              <a:rPr lang="en-US" dirty="0" err="1"/>
              <a:t>voor</a:t>
            </a:r>
            <a:r>
              <a:rPr lang="en-US" dirty="0"/>
              <a:t> </a:t>
            </a:r>
            <a:r>
              <a:rPr lang="en-US" dirty="0" err="1"/>
              <a:t>één</a:t>
            </a:r>
            <a:r>
              <a:rPr lang="en-US" dirty="0"/>
              <a:t> </a:t>
            </a:r>
            <a:r>
              <a:rPr lang="en-US" dirty="0" err="1"/>
              <a:t>verschijnen</a:t>
            </a:r>
            <a:endParaRPr lang="en-US" dirty="0"/>
          </a:p>
        </p:txBody>
      </p:sp>
      <p:sp>
        <p:nvSpPr>
          <p:cNvPr id="4" name="Slide Number Placeholder 3"/>
          <p:cNvSpPr>
            <a:spLocks noGrp="1"/>
          </p:cNvSpPr>
          <p:nvPr>
            <p:ph type="sldNum" sz="quarter" idx="5"/>
          </p:nvPr>
        </p:nvSpPr>
        <p:spPr/>
        <p:txBody>
          <a:bodyPr/>
          <a:lstStyle/>
          <a:p>
            <a:fld id="{697381A9-0C9E-4D3A-A28B-AC4E168A57BC}" type="slidenum">
              <a:rPr lang="en-GB" smtClean="0"/>
              <a:pPr/>
              <a:t>46</a:t>
            </a:fld>
            <a:endParaRPr lang="en-GB"/>
          </a:p>
        </p:txBody>
      </p:sp>
    </p:spTree>
    <p:extLst>
      <p:ext uri="{BB962C8B-B14F-4D97-AF65-F5344CB8AC3E}">
        <p14:creationId xmlns:p14="http://schemas.microsoft.com/office/powerpoint/2010/main" val="4228082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Pick up all my stuff from </a:t>
            </a:r>
            <a:r>
              <a:rPr lang="en-US" dirty="0" err="1"/>
              <a:t>osf</a:t>
            </a:r>
            <a:r>
              <a:rPr lang="en-US" dirty="0"/>
              <a:t> to try yourself.</a:t>
            </a:r>
          </a:p>
        </p:txBody>
      </p:sp>
      <p:sp>
        <p:nvSpPr>
          <p:cNvPr id="4" name="Slide Number Placeholder 3"/>
          <p:cNvSpPr>
            <a:spLocks noGrp="1"/>
          </p:cNvSpPr>
          <p:nvPr>
            <p:ph type="sldNum" sz="quarter" idx="5"/>
          </p:nvPr>
        </p:nvSpPr>
        <p:spPr/>
        <p:txBody>
          <a:bodyPr/>
          <a:lstStyle/>
          <a:p>
            <a:fld id="{697381A9-0C9E-4D3A-A28B-AC4E168A57BC}" type="slidenum">
              <a:rPr lang="en-GB" smtClean="0"/>
              <a:pPr/>
              <a:t>47</a:t>
            </a:fld>
            <a:endParaRPr lang="en-GB"/>
          </a:p>
        </p:txBody>
      </p:sp>
    </p:spTree>
    <p:extLst>
      <p:ext uri="{BB962C8B-B14F-4D97-AF65-F5344CB8AC3E}">
        <p14:creationId xmlns:p14="http://schemas.microsoft.com/office/powerpoint/2010/main" val="324402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7381A9-0C9E-4D3A-A28B-AC4E168A57BC}" type="slidenum">
              <a:rPr lang="en-GB" smtClean="0"/>
              <a:pPr/>
              <a:t>3</a:t>
            </a:fld>
            <a:endParaRPr lang="en-GB"/>
          </a:p>
        </p:txBody>
      </p:sp>
    </p:spTree>
    <p:extLst>
      <p:ext uri="{BB962C8B-B14F-4D97-AF65-F5344CB8AC3E}">
        <p14:creationId xmlns:p14="http://schemas.microsoft.com/office/powerpoint/2010/main" val="3749454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7381A9-0C9E-4D3A-A28B-AC4E168A57BC}" type="slidenum">
              <a:rPr lang="en-GB" smtClean="0"/>
              <a:pPr/>
              <a:t>4</a:t>
            </a:fld>
            <a:endParaRPr lang="en-GB"/>
          </a:p>
        </p:txBody>
      </p:sp>
    </p:spTree>
    <p:extLst>
      <p:ext uri="{BB962C8B-B14F-4D97-AF65-F5344CB8AC3E}">
        <p14:creationId xmlns:p14="http://schemas.microsoft.com/office/powerpoint/2010/main" val="1434258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Empirical_Cycle.png: </a:t>
            </a:r>
            <a:r>
              <a:rPr lang="nl-NL" dirty="0" err="1"/>
              <a:t>TesseUndDaanderivative</a:t>
            </a:r>
            <a:r>
              <a:rPr lang="nl-NL" dirty="0"/>
              <a:t> </a:t>
            </a:r>
            <a:r>
              <a:rPr lang="nl-NL" dirty="0" err="1"/>
              <a:t>work</a:t>
            </a:r>
            <a:r>
              <a:rPr lang="nl-NL" dirty="0"/>
              <a:t>: </a:t>
            </a:r>
            <a:r>
              <a:rPr lang="nl-NL" dirty="0" err="1"/>
              <a:t>Beao</a:t>
            </a:r>
            <a:r>
              <a:rPr lang="nl-NL" dirty="0"/>
              <a:t>, CC BY 3.0 &lt;https://creativecommons.org/licenses/by/3.0&gt;, via Wikimedia </a:t>
            </a:r>
            <a:r>
              <a:rPr lang="nl-NL" dirty="0" err="1"/>
              <a:t>Commons</a:t>
            </a:r>
            <a:endParaRPr lang="nl-NL" dirty="0"/>
          </a:p>
        </p:txBody>
      </p:sp>
      <p:sp>
        <p:nvSpPr>
          <p:cNvPr id="4" name="Slide Number Placeholder 3"/>
          <p:cNvSpPr>
            <a:spLocks noGrp="1"/>
          </p:cNvSpPr>
          <p:nvPr>
            <p:ph type="sldNum" sz="quarter" idx="5"/>
          </p:nvPr>
        </p:nvSpPr>
        <p:spPr/>
        <p:txBody>
          <a:bodyPr/>
          <a:lstStyle/>
          <a:p>
            <a:fld id="{697381A9-0C9E-4D3A-A28B-AC4E168A57BC}" type="slidenum">
              <a:rPr lang="en-GB" smtClean="0"/>
              <a:pPr/>
              <a:t>5</a:t>
            </a:fld>
            <a:endParaRPr lang="en-GB"/>
          </a:p>
        </p:txBody>
      </p:sp>
    </p:spTree>
    <p:extLst>
      <p:ext uri="{BB962C8B-B14F-4D97-AF65-F5344CB8AC3E}">
        <p14:creationId xmlns:p14="http://schemas.microsoft.com/office/powerpoint/2010/main" val="1024748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7381A9-0C9E-4D3A-A28B-AC4E168A57BC}" type="slidenum">
              <a:rPr lang="en-GB" smtClean="0"/>
              <a:pPr/>
              <a:t>18</a:t>
            </a:fld>
            <a:endParaRPr lang="en-GB"/>
          </a:p>
        </p:txBody>
      </p:sp>
    </p:spTree>
    <p:extLst>
      <p:ext uri="{BB962C8B-B14F-4D97-AF65-F5344CB8AC3E}">
        <p14:creationId xmlns:p14="http://schemas.microsoft.com/office/powerpoint/2010/main" val="1437951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7381A9-0C9E-4D3A-A28B-AC4E168A57BC}" type="slidenum">
              <a:rPr lang="en-GB" smtClean="0"/>
              <a:pPr/>
              <a:t>22</a:t>
            </a:fld>
            <a:endParaRPr lang="en-GB"/>
          </a:p>
        </p:txBody>
      </p:sp>
    </p:spTree>
    <p:extLst>
      <p:ext uri="{BB962C8B-B14F-4D97-AF65-F5344CB8AC3E}">
        <p14:creationId xmlns:p14="http://schemas.microsoft.com/office/powerpoint/2010/main" val="2339757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7381A9-0C9E-4D3A-A28B-AC4E168A57BC}" type="slidenum">
              <a:rPr lang="en-GB" smtClean="0"/>
              <a:pPr/>
              <a:t>24</a:t>
            </a:fld>
            <a:endParaRPr lang="en-GB"/>
          </a:p>
        </p:txBody>
      </p:sp>
    </p:spTree>
    <p:extLst>
      <p:ext uri="{BB962C8B-B14F-4D97-AF65-F5344CB8AC3E}">
        <p14:creationId xmlns:p14="http://schemas.microsoft.com/office/powerpoint/2010/main" val="790837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important to highlight that if you continue to add analyses, you create an annotated logbook of all the analyses you did. There are now Descriptive and ANOVA buttons in your JASP file, but you could continue and add other buttons. This will enable anybody opening your JASP file to see: which analyses you did, how you did them, and how interpreted the results. In this manner you adhere to the A in FAIR, and make your data and analyses ACCESIBLE.</a:t>
            </a:r>
          </a:p>
        </p:txBody>
      </p:sp>
      <p:sp>
        <p:nvSpPr>
          <p:cNvPr id="4" name="Slide Number Placeholder 3"/>
          <p:cNvSpPr>
            <a:spLocks noGrp="1"/>
          </p:cNvSpPr>
          <p:nvPr>
            <p:ph type="sldNum" sz="quarter" idx="5"/>
          </p:nvPr>
        </p:nvSpPr>
        <p:spPr/>
        <p:txBody>
          <a:bodyPr/>
          <a:lstStyle/>
          <a:p>
            <a:fld id="{697381A9-0C9E-4D3A-A28B-AC4E168A57BC}" type="slidenum">
              <a:rPr lang="en-GB" smtClean="0"/>
              <a:pPr/>
              <a:t>25</a:t>
            </a:fld>
            <a:endParaRPr lang="en-GB"/>
          </a:p>
        </p:txBody>
      </p:sp>
    </p:spTree>
    <p:extLst>
      <p:ext uri="{BB962C8B-B14F-4D97-AF65-F5344CB8AC3E}">
        <p14:creationId xmlns:p14="http://schemas.microsoft.com/office/powerpoint/2010/main" val="451718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7381A9-0C9E-4D3A-A28B-AC4E168A57BC}" type="slidenum">
              <a:rPr lang="en-GB" smtClean="0"/>
              <a:pPr/>
              <a:t>34</a:t>
            </a:fld>
            <a:endParaRPr lang="en-GB"/>
          </a:p>
        </p:txBody>
      </p:sp>
    </p:spTree>
    <p:extLst>
      <p:ext uri="{BB962C8B-B14F-4D97-AF65-F5344CB8AC3E}">
        <p14:creationId xmlns:p14="http://schemas.microsoft.com/office/powerpoint/2010/main" val="3899552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yellow">
    <p:bg bwMode="gray">
      <p:bgPr>
        <a:solidFill>
          <a:schemeClr val="accent1"/>
        </a:solidFill>
        <a:effectLst/>
      </p:bgPr>
    </p:bg>
    <p:spTree>
      <p:nvGrpSpPr>
        <p:cNvPr id="1" name=""/>
        <p:cNvGrpSpPr/>
        <p:nvPr/>
      </p:nvGrpSpPr>
      <p:grpSpPr>
        <a:xfrm>
          <a:off x="0" y="0"/>
          <a:ext cx="0" cy="0"/>
          <a:chOff x="0" y="0"/>
          <a:chExt cx="0" cy="0"/>
        </a:xfrm>
      </p:grpSpPr>
      <p:sp>
        <p:nvSpPr>
          <p:cNvPr id="9" name="Tijdelijke aanduiding voor datum 3">
            <a:extLst>
              <a:ext uri="{FF2B5EF4-FFF2-40B4-BE49-F238E27FC236}">
                <a16:creationId xmlns:a16="http://schemas.microsoft.com/office/drawing/2014/main" id="{9F183073-10E5-1148-8165-AEA6349E146A}"/>
              </a:ext>
            </a:extLst>
          </p:cNvPr>
          <p:cNvSpPr>
            <a:spLocks noGrp="1"/>
          </p:cNvSpPr>
          <p:nvPr>
            <p:ph type="dt" sz="half" idx="10"/>
          </p:nvPr>
        </p:nvSpPr>
        <p:spPr>
          <a:xfrm>
            <a:off x="9985375" y="512910"/>
            <a:ext cx="1853435" cy="216025"/>
          </a:xfrm>
          <a:prstGeom prst="rect">
            <a:avLst/>
          </a:prstGeom>
        </p:spPr>
        <p:txBody>
          <a:bodyPr/>
          <a:lstStyle>
            <a:lvl1pPr algn="r">
              <a:defRPr sz="1200" b="0" i="0">
                <a:latin typeface="Open Sans Light" panose="020B0306030504020204" pitchFamily="34" charset="0"/>
                <a:ea typeface="Open Sans Light" panose="020B0306030504020204" pitchFamily="34" charset="0"/>
                <a:cs typeface="Open Sans Light" panose="020B0306030504020204" pitchFamily="34" charset="0"/>
              </a:defRPr>
            </a:lvl1pPr>
          </a:lstStyle>
          <a:p>
            <a:fld id="{888EA3E1-C57B-354F-A509-7847EF0D89CA}" type="datetime1">
              <a:rPr lang="nl-NL" smtClean="0"/>
              <a:t>15-4-2024</a:t>
            </a:fld>
            <a:endParaRPr lang="en-GB" dirty="0"/>
          </a:p>
        </p:txBody>
      </p:sp>
      <p:pic>
        <p:nvPicPr>
          <p:cNvPr id="11" name="Afbeelding 10">
            <a:extLst>
              <a:ext uri="{FF2B5EF4-FFF2-40B4-BE49-F238E27FC236}">
                <a16:creationId xmlns:a16="http://schemas.microsoft.com/office/drawing/2014/main" id="{DA766916-94F7-0248-8885-8F8D13BD27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3" y="0"/>
            <a:ext cx="3198329" cy="1268759"/>
          </a:xfrm>
          <a:prstGeom prst="rect">
            <a:avLst/>
          </a:prstGeom>
          <a:ln>
            <a:noFill/>
          </a:ln>
        </p:spPr>
      </p:pic>
      <p:sp>
        <p:nvSpPr>
          <p:cNvPr id="31" name="Tijdelijke aanduiding voor tekst 30">
            <a:extLst>
              <a:ext uri="{FF2B5EF4-FFF2-40B4-BE49-F238E27FC236}">
                <a16:creationId xmlns:a16="http://schemas.microsoft.com/office/drawing/2014/main" id="{E6D5F428-993B-6A4C-A7CE-238F44C7C548}"/>
              </a:ext>
            </a:extLst>
          </p:cNvPr>
          <p:cNvSpPr>
            <a:spLocks noGrp="1"/>
          </p:cNvSpPr>
          <p:nvPr>
            <p:ph type="body" sz="quarter" idx="14" hasCustomPrompt="1"/>
          </p:nvPr>
        </p:nvSpPr>
        <p:spPr>
          <a:xfrm>
            <a:off x="2575859" y="501834"/>
            <a:ext cx="7008532" cy="227101"/>
          </a:xfrm>
          <a:prstGeom prst="rect">
            <a:avLst/>
          </a:prstGeom>
        </p:spPr>
        <p:txBody>
          <a:bodyPr/>
          <a:lstStyle>
            <a:lvl1pPr algn="ctr">
              <a:defRPr sz="1200" b="0" i="0" u="none" cap="all" spc="50" baseline="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Name sub-</a:t>
            </a:r>
            <a:r>
              <a:rPr lang="nl-NL" dirty="0" err="1"/>
              <a:t>sender</a:t>
            </a:r>
            <a:endParaRPr lang="nl-NL" dirty="0"/>
          </a:p>
        </p:txBody>
      </p:sp>
      <p:sp>
        <p:nvSpPr>
          <p:cNvPr id="33" name="Tijdelijke aanduiding voor tekst 32">
            <a:extLst>
              <a:ext uri="{FF2B5EF4-FFF2-40B4-BE49-F238E27FC236}">
                <a16:creationId xmlns:a16="http://schemas.microsoft.com/office/drawing/2014/main" id="{509A3404-C322-574D-996D-93CFC2296001}"/>
              </a:ext>
            </a:extLst>
          </p:cNvPr>
          <p:cNvSpPr>
            <a:spLocks noGrp="1"/>
          </p:cNvSpPr>
          <p:nvPr>
            <p:ph type="body" sz="quarter" idx="15" hasCustomPrompt="1"/>
          </p:nvPr>
        </p:nvSpPr>
        <p:spPr>
          <a:xfrm>
            <a:off x="3575177" y="5800328"/>
            <a:ext cx="5044821" cy="217169"/>
          </a:xfrm>
          <a:prstGeom prst="rect">
            <a:avLst/>
          </a:prstGeom>
        </p:spPr>
        <p:txBody>
          <a:bodyPr/>
          <a:lstStyle>
            <a:lvl1pPr algn="ctr">
              <a:defRPr sz="1200" b="1" i="0">
                <a:latin typeface="Open Sans" panose="020B0606030504020204" pitchFamily="34" charset="0"/>
                <a:ea typeface="Open Sans" panose="020B0606030504020204" pitchFamily="34" charset="0"/>
                <a:cs typeface="Open Sans" panose="020B0606030504020204" pitchFamily="34" charset="0"/>
              </a:defRPr>
            </a:lvl1pPr>
          </a:lstStyle>
          <a:p>
            <a:r>
              <a:rPr lang="nl-NL" dirty="0"/>
              <a:t>Name </a:t>
            </a:r>
            <a:r>
              <a:rPr lang="nl-NL" dirty="0" err="1"/>
              <a:t>Lastname</a:t>
            </a:r>
            <a:endParaRPr lang="nl-NL" dirty="0"/>
          </a:p>
        </p:txBody>
      </p:sp>
      <p:sp>
        <p:nvSpPr>
          <p:cNvPr id="35" name="Tijdelijke aanduiding voor tekst 34">
            <a:extLst>
              <a:ext uri="{FF2B5EF4-FFF2-40B4-BE49-F238E27FC236}">
                <a16:creationId xmlns:a16="http://schemas.microsoft.com/office/drawing/2014/main" id="{D6F025CA-08AA-BB4D-A7AA-3CD26CC85FA1}"/>
              </a:ext>
            </a:extLst>
          </p:cNvPr>
          <p:cNvSpPr>
            <a:spLocks noGrp="1"/>
          </p:cNvSpPr>
          <p:nvPr>
            <p:ph type="body" sz="quarter" idx="16" hasCustomPrompt="1"/>
          </p:nvPr>
        </p:nvSpPr>
        <p:spPr>
          <a:xfrm>
            <a:off x="3575177" y="6017497"/>
            <a:ext cx="5044821" cy="270592"/>
          </a:xfrm>
          <a:prstGeom prst="rect">
            <a:avLst/>
          </a:prstGeom>
        </p:spPr>
        <p:txBody>
          <a:bodyPr/>
          <a:lstStyle>
            <a:lvl1pPr algn="ctr">
              <a:defRPr sz="1200"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Job </a:t>
            </a:r>
            <a:r>
              <a:rPr lang="nl-NL" dirty="0" err="1"/>
              <a:t>title</a:t>
            </a:r>
            <a:endParaRPr lang="nl-NL" dirty="0"/>
          </a:p>
        </p:txBody>
      </p:sp>
      <p:sp>
        <p:nvSpPr>
          <p:cNvPr id="41" name="Titel 1">
            <a:extLst>
              <a:ext uri="{FF2B5EF4-FFF2-40B4-BE49-F238E27FC236}">
                <a16:creationId xmlns:a16="http://schemas.microsoft.com/office/drawing/2014/main" id="{75804E32-4442-4548-B1CA-E4A4F92AB285}"/>
              </a:ext>
            </a:extLst>
          </p:cNvPr>
          <p:cNvSpPr>
            <a:spLocks noGrp="1"/>
          </p:cNvSpPr>
          <p:nvPr>
            <p:ph type="ctrTitle" hasCustomPrompt="1"/>
          </p:nvPr>
        </p:nvSpPr>
        <p:spPr>
          <a:xfrm>
            <a:off x="393291" y="1196750"/>
            <a:ext cx="11374639" cy="4603578"/>
          </a:xfrm>
          <a:prstGeom prst="rect">
            <a:avLst/>
          </a:prstGeom>
        </p:spPr>
        <p:txBody>
          <a:bodyPr anchor="ctr" anchorCtr="0"/>
          <a:lstStyle>
            <a:lvl1pPr algn="ctr">
              <a:defRPr sz="4100" b="0" i="1">
                <a:latin typeface="Merriweather Light" panose="02060503050406030704" pitchFamily="18" charset="77"/>
              </a:defRPr>
            </a:lvl1pPr>
          </a:lstStyle>
          <a:p>
            <a:r>
              <a:rPr lang="en-GB" dirty="0"/>
              <a:t>Place your attention-grabbing</a:t>
            </a:r>
            <a:br>
              <a:rPr lang="en-GB" dirty="0"/>
            </a:br>
            <a:r>
              <a:rPr lang="en-GB" dirty="0"/>
              <a:t>headline here</a:t>
            </a:r>
          </a:p>
        </p:txBody>
      </p:sp>
    </p:spTree>
    <p:extLst>
      <p:ext uri="{BB962C8B-B14F-4D97-AF65-F5344CB8AC3E}">
        <p14:creationId xmlns:p14="http://schemas.microsoft.com/office/powerpoint/2010/main" val="2234253795"/>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11">
          <p15:clr>
            <a:srgbClr val="FBAE40"/>
          </p15:clr>
        </p15:guide>
        <p15:guide id="7" pos="6200">
          <p15:clr>
            <a:srgbClr val="FBAE40"/>
          </p15:clr>
        </p15:guide>
        <p15:guide id="8" pos="6290">
          <p15:clr>
            <a:srgbClr val="FBAE40"/>
          </p15:clr>
        </p15:guide>
        <p15:guide id="9" pos="4998">
          <p15:clr>
            <a:srgbClr val="FBAE40"/>
          </p15:clr>
        </p15:guide>
        <p15:guide id="10" pos="3864">
          <p15:clr>
            <a:srgbClr val="FBAE40"/>
          </p15:clr>
        </p15:guide>
        <p15:guide id="11" pos="3773">
          <p15:clr>
            <a:srgbClr val="FBAE40"/>
          </p15:clr>
        </p15:guide>
        <p15:guide id="12" pos="2662">
          <p15:clr>
            <a:srgbClr val="FBAE40"/>
          </p15:clr>
        </p15:guide>
        <p15:guide id="13" pos="2571">
          <p15:clr>
            <a:srgbClr val="FBAE40"/>
          </p15:clr>
        </p15:guide>
        <p15:guide id="14" pos="1460">
          <p15:clr>
            <a:srgbClr val="FBAE40"/>
          </p15:clr>
        </p15:guide>
        <p15:guide id="15" pos="1346">
          <p15:clr>
            <a:srgbClr val="FBAE40"/>
          </p15:clr>
        </p15:guide>
        <p15:guide id="18" orient="horz" pos="754" userDrawn="1">
          <p15:clr>
            <a:srgbClr val="FBAE40"/>
          </p15:clr>
        </p15:guide>
        <p15:guide id="19" orient="horz" pos="2115"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hapter / quote + image right">
    <p:bg bwMode="gray">
      <p:bgPr>
        <a:solidFill>
          <a:schemeClr val="bg1"/>
        </a:solidFill>
        <a:effectLst/>
      </p:bgPr>
    </p:bg>
    <p:spTree>
      <p:nvGrpSpPr>
        <p:cNvPr id="1" name=""/>
        <p:cNvGrpSpPr/>
        <p:nvPr/>
      </p:nvGrpSpPr>
      <p:grpSpPr>
        <a:xfrm>
          <a:off x="0" y="0"/>
          <a:ext cx="0" cy="0"/>
          <a:chOff x="0" y="0"/>
          <a:chExt cx="0" cy="0"/>
        </a:xfrm>
      </p:grpSpPr>
      <p:sp>
        <p:nvSpPr>
          <p:cNvPr id="18" name="Titel 1">
            <a:extLst>
              <a:ext uri="{FF2B5EF4-FFF2-40B4-BE49-F238E27FC236}">
                <a16:creationId xmlns:a16="http://schemas.microsoft.com/office/drawing/2014/main" id="{2133EB5A-69B9-1740-8101-0C004BB7DA6D}"/>
              </a:ext>
            </a:extLst>
          </p:cNvPr>
          <p:cNvSpPr>
            <a:spLocks noGrp="1"/>
          </p:cNvSpPr>
          <p:nvPr>
            <p:ph type="ctrTitle" hasCustomPrompt="1"/>
          </p:nvPr>
        </p:nvSpPr>
        <p:spPr>
          <a:xfrm>
            <a:off x="338138" y="371475"/>
            <a:ext cx="5580062" cy="4320000"/>
          </a:xfrm>
          <a:prstGeom prst="rect">
            <a:avLst/>
          </a:prstGeom>
        </p:spPr>
        <p:txBody>
          <a:bodyPr anchor="t" anchorCtr="0"/>
          <a:lstStyle>
            <a:lvl1pPr marL="0" marR="0" indent="0" algn="l" defTabSz="914400" rtl="0" eaLnBrk="1" fontAlgn="auto" latinLnBrk="0" hangingPunct="1">
              <a:lnSpc>
                <a:spcPct val="100000"/>
              </a:lnSpc>
              <a:spcBef>
                <a:spcPct val="0"/>
              </a:spcBef>
              <a:spcAft>
                <a:spcPts val="0"/>
              </a:spcAft>
              <a:buClrTx/>
              <a:buSzTx/>
              <a:buFontTx/>
              <a:buNone/>
              <a:tabLst/>
              <a:defRPr lang="nl-NL" sz="4100" b="0" i="1" smtClean="0">
                <a:effectLst/>
                <a:latin typeface="Merriweather Light" panose="02060503050406030704" pitchFamily="18" charset="77"/>
              </a:defRPr>
            </a:lvl1pPr>
          </a:lstStyle>
          <a:p>
            <a:r>
              <a:rPr lang="en-GB" dirty="0"/>
              <a:t>Chapter title or Quote slide. (Leave Name </a:t>
            </a:r>
            <a:r>
              <a:rPr lang="en-GB" dirty="0" err="1"/>
              <a:t>Lastname</a:t>
            </a:r>
            <a:r>
              <a:rPr lang="en-GB" dirty="0"/>
              <a:t> and Job title empty in case of chapter slide.)</a:t>
            </a:r>
          </a:p>
        </p:txBody>
      </p:sp>
      <p:sp>
        <p:nvSpPr>
          <p:cNvPr id="5" name="Tijdelijke aanduiding voor afbeelding 4">
            <a:extLst>
              <a:ext uri="{FF2B5EF4-FFF2-40B4-BE49-F238E27FC236}">
                <a16:creationId xmlns:a16="http://schemas.microsoft.com/office/drawing/2014/main" id="{6BA2A577-21F1-7046-AA42-DF49AEC8BCF0}"/>
              </a:ext>
            </a:extLst>
          </p:cNvPr>
          <p:cNvSpPr>
            <a:spLocks noGrp="1"/>
          </p:cNvSpPr>
          <p:nvPr>
            <p:ph type="pic" sz="quarter" idx="18" hasCustomPrompt="1"/>
          </p:nvPr>
        </p:nvSpPr>
        <p:spPr>
          <a:xfrm>
            <a:off x="6276975" y="368301"/>
            <a:ext cx="5581650" cy="6116905"/>
          </a:xfrm>
          <a:prstGeom prst="rect">
            <a:avLst/>
          </a:prstGeom>
          <a:solidFill>
            <a:schemeClr val="bg1"/>
          </a:solidFill>
          <a:ln>
            <a:noFill/>
          </a:ln>
        </p:spPr>
        <p:txBody>
          <a:bodyPr anchor="ctr" anchorCtr="0"/>
          <a:lstStyle>
            <a:lvl1pPr algn="ctr">
              <a:defRPr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Click icon </a:t>
            </a:r>
            <a:r>
              <a:rPr lang="nl-NL" dirty="0" err="1"/>
              <a:t>to</a:t>
            </a:r>
            <a:r>
              <a:rPr lang="nl-NL" dirty="0"/>
              <a:t> </a:t>
            </a:r>
            <a:r>
              <a:rPr lang="nl-NL" dirty="0" err="1"/>
              <a:t>add</a:t>
            </a:r>
            <a:r>
              <a:rPr lang="nl-NL" dirty="0"/>
              <a:t> </a:t>
            </a:r>
            <a:r>
              <a:rPr lang="nl-NL" dirty="0" err="1"/>
              <a:t>an</a:t>
            </a:r>
            <a:r>
              <a:rPr lang="nl-NL" dirty="0"/>
              <a:t> image</a:t>
            </a:r>
          </a:p>
        </p:txBody>
      </p:sp>
      <p:sp>
        <p:nvSpPr>
          <p:cNvPr id="6" name="Tijdelijke aanduiding voor tekst 32">
            <a:extLst>
              <a:ext uri="{FF2B5EF4-FFF2-40B4-BE49-F238E27FC236}">
                <a16:creationId xmlns:a16="http://schemas.microsoft.com/office/drawing/2014/main" id="{8A6E6E10-CABC-FF47-8209-224B9E9C5A85}"/>
              </a:ext>
            </a:extLst>
          </p:cNvPr>
          <p:cNvSpPr>
            <a:spLocks noGrp="1"/>
          </p:cNvSpPr>
          <p:nvPr>
            <p:ph type="body" sz="quarter" idx="15" hasCustomPrompt="1"/>
          </p:nvPr>
        </p:nvSpPr>
        <p:spPr>
          <a:xfrm>
            <a:off x="338138" y="5997445"/>
            <a:ext cx="5580062" cy="217169"/>
          </a:xfrm>
          <a:prstGeom prst="rect">
            <a:avLst/>
          </a:prstGeom>
        </p:spPr>
        <p:txBody>
          <a:bodyPr/>
          <a:lstStyle>
            <a:lvl1pPr algn="l">
              <a:defRPr sz="1200" b="1" i="0">
                <a:latin typeface="Open Sans" panose="020B0606030504020204" pitchFamily="34" charset="0"/>
                <a:ea typeface="Open Sans" panose="020B0606030504020204" pitchFamily="34" charset="0"/>
                <a:cs typeface="Open Sans" panose="020B0606030504020204" pitchFamily="34" charset="0"/>
              </a:defRPr>
            </a:lvl1pPr>
          </a:lstStyle>
          <a:p>
            <a:r>
              <a:rPr lang="nl-NL" dirty="0"/>
              <a:t>Name </a:t>
            </a:r>
            <a:r>
              <a:rPr lang="nl-NL" dirty="0" err="1"/>
              <a:t>Lastname</a:t>
            </a:r>
            <a:endParaRPr lang="nl-NL" dirty="0"/>
          </a:p>
        </p:txBody>
      </p:sp>
      <p:sp>
        <p:nvSpPr>
          <p:cNvPr id="7" name="Tijdelijke aanduiding voor tekst 34">
            <a:extLst>
              <a:ext uri="{FF2B5EF4-FFF2-40B4-BE49-F238E27FC236}">
                <a16:creationId xmlns:a16="http://schemas.microsoft.com/office/drawing/2014/main" id="{79749A39-F36C-EA43-9B19-3B58CEBDFCD8}"/>
              </a:ext>
            </a:extLst>
          </p:cNvPr>
          <p:cNvSpPr>
            <a:spLocks noGrp="1"/>
          </p:cNvSpPr>
          <p:nvPr>
            <p:ph type="body" sz="quarter" idx="16" hasCustomPrompt="1"/>
          </p:nvPr>
        </p:nvSpPr>
        <p:spPr>
          <a:xfrm>
            <a:off x="338138" y="6214614"/>
            <a:ext cx="5580062" cy="270592"/>
          </a:xfrm>
          <a:prstGeom prst="rect">
            <a:avLst/>
          </a:prstGeom>
        </p:spPr>
        <p:txBody>
          <a:bodyPr/>
          <a:lstStyle>
            <a:lvl1pPr algn="l">
              <a:defRPr sz="1200"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Job </a:t>
            </a:r>
            <a:r>
              <a:rPr lang="nl-NL" dirty="0" err="1"/>
              <a:t>title</a:t>
            </a:r>
            <a:endParaRPr lang="nl-NL" dirty="0"/>
          </a:p>
        </p:txBody>
      </p:sp>
    </p:spTree>
    <p:extLst>
      <p:ext uri="{BB962C8B-B14F-4D97-AF65-F5344CB8AC3E}">
        <p14:creationId xmlns:p14="http://schemas.microsoft.com/office/powerpoint/2010/main" val="2117999996"/>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79">
          <p15:clr>
            <a:srgbClr val="FBAE40"/>
          </p15:clr>
        </p15:guide>
        <p15:guide id="7" pos="6222">
          <p15:clr>
            <a:srgbClr val="FBAE40"/>
          </p15:clr>
        </p15:guide>
        <p15:guide id="8" pos="6426">
          <p15:clr>
            <a:srgbClr val="FBAE40"/>
          </p15:clr>
        </p15:guide>
        <p15:guide id="9" pos="4975">
          <p15:clr>
            <a:srgbClr val="FBAE40"/>
          </p15:clr>
        </p15:guide>
        <p15:guide id="10" pos="3954">
          <p15:clr>
            <a:srgbClr val="FBAE40"/>
          </p15:clr>
        </p15:guide>
        <p15:guide id="11" pos="3728">
          <p15:clr>
            <a:srgbClr val="FBAE40"/>
          </p15:clr>
        </p15:guide>
        <p15:guide id="12" pos="2707">
          <p15:clr>
            <a:srgbClr val="FBAE40"/>
          </p15:clr>
        </p15:guide>
        <p15:guide id="13" pos="2503">
          <p15:clr>
            <a:srgbClr val="FBAE40"/>
          </p15:clr>
        </p15:guide>
        <p15:guide id="14" pos="1460">
          <p15:clr>
            <a:srgbClr val="FBAE40"/>
          </p15:clr>
        </p15:guide>
        <p15:guide id="15" pos="1256">
          <p15:clr>
            <a:srgbClr val="FBAE40"/>
          </p15:clr>
        </p15:guide>
        <p15:guide id="17" orient="horz" pos="2115">
          <p15:clr>
            <a:srgbClr val="FBAE40"/>
          </p15:clr>
        </p15:guide>
        <p15:guide id="18" orient="horz" pos="75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hapter / quote + image left">
    <p:bg bwMode="gray">
      <p:bgPr>
        <a:solidFill>
          <a:schemeClr val="bg1"/>
        </a:solidFill>
        <a:effectLst/>
      </p:bgPr>
    </p:bg>
    <p:spTree>
      <p:nvGrpSpPr>
        <p:cNvPr id="1" name=""/>
        <p:cNvGrpSpPr/>
        <p:nvPr/>
      </p:nvGrpSpPr>
      <p:grpSpPr>
        <a:xfrm>
          <a:off x="0" y="0"/>
          <a:ext cx="0" cy="0"/>
          <a:chOff x="0" y="0"/>
          <a:chExt cx="0" cy="0"/>
        </a:xfrm>
      </p:grpSpPr>
      <p:sp>
        <p:nvSpPr>
          <p:cNvPr id="18" name="Titel 1">
            <a:extLst>
              <a:ext uri="{FF2B5EF4-FFF2-40B4-BE49-F238E27FC236}">
                <a16:creationId xmlns:a16="http://schemas.microsoft.com/office/drawing/2014/main" id="{2133EB5A-69B9-1740-8101-0C004BB7DA6D}"/>
              </a:ext>
            </a:extLst>
          </p:cNvPr>
          <p:cNvSpPr>
            <a:spLocks noGrp="1"/>
          </p:cNvSpPr>
          <p:nvPr>
            <p:ph type="ctrTitle" hasCustomPrompt="1"/>
          </p:nvPr>
        </p:nvSpPr>
        <p:spPr>
          <a:xfrm>
            <a:off x="6278563" y="371475"/>
            <a:ext cx="5580062" cy="4320000"/>
          </a:xfrm>
          <a:prstGeom prst="rect">
            <a:avLst/>
          </a:prstGeom>
        </p:spPr>
        <p:txBody>
          <a:bodyPr anchor="t" anchorCtr="0"/>
          <a:lstStyle>
            <a:lvl1pPr marL="0" marR="0" indent="0" algn="l" defTabSz="914400" rtl="0" eaLnBrk="1" fontAlgn="auto" latinLnBrk="0" hangingPunct="1">
              <a:lnSpc>
                <a:spcPct val="100000"/>
              </a:lnSpc>
              <a:spcBef>
                <a:spcPct val="0"/>
              </a:spcBef>
              <a:spcAft>
                <a:spcPts val="0"/>
              </a:spcAft>
              <a:buClrTx/>
              <a:buSzTx/>
              <a:buFontTx/>
              <a:buNone/>
              <a:tabLst/>
              <a:defRPr lang="nl-NL" sz="4100" b="0" i="1" smtClean="0">
                <a:effectLst/>
                <a:latin typeface="Merriweather Light" panose="02060503050406030704" pitchFamily="18" charset="77"/>
              </a:defRPr>
            </a:lvl1pPr>
          </a:lstStyle>
          <a:p>
            <a:r>
              <a:rPr lang="en-GB" dirty="0"/>
              <a:t>Chapter title or Quote slide. (Leave Name </a:t>
            </a:r>
            <a:r>
              <a:rPr lang="en-GB" dirty="0" err="1"/>
              <a:t>Lastname</a:t>
            </a:r>
            <a:r>
              <a:rPr lang="en-GB" dirty="0"/>
              <a:t> and Job title empty in case of chapter slide.)</a:t>
            </a:r>
          </a:p>
        </p:txBody>
      </p:sp>
      <p:sp>
        <p:nvSpPr>
          <p:cNvPr id="5" name="Tijdelijke aanduiding voor afbeelding 4">
            <a:extLst>
              <a:ext uri="{FF2B5EF4-FFF2-40B4-BE49-F238E27FC236}">
                <a16:creationId xmlns:a16="http://schemas.microsoft.com/office/drawing/2014/main" id="{6BA2A577-21F1-7046-AA42-DF49AEC8BCF0}"/>
              </a:ext>
            </a:extLst>
          </p:cNvPr>
          <p:cNvSpPr>
            <a:spLocks noGrp="1"/>
          </p:cNvSpPr>
          <p:nvPr>
            <p:ph type="pic" sz="quarter" idx="18" hasCustomPrompt="1"/>
          </p:nvPr>
        </p:nvSpPr>
        <p:spPr>
          <a:xfrm>
            <a:off x="336550" y="368300"/>
            <a:ext cx="5581650" cy="6088771"/>
          </a:xfrm>
          <a:prstGeom prst="rect">
            <a:avLst/>
          </a:prstGeom>
          <a:solidFill>
            <a:schemeClr val="bg1"/>
          </a:solidFill>
          <a:ln>
            <a:noFill/>
          </a:ln>
        </p:spPr>
        <p:txBody>
          <a:bodyPr anchor="ctr" anchorCtr="0"/>
          <a:lstStyle>
            <a:lvl1pPr algn="ctr">
              <a:defRPr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Click icon </a:t>
            </a:r>
            <a:r>
              <a:rPr lang="nl-NL" dirty="0" err="1"/>
              <a:t>to</a:t>
            </a:r>
            <a:r>
              <a:rPr lang="nl-NL" dirty="0"/>
              <a:t> </a:t>
            </a:r>
            <a:r>
              <a:rPr lang="nl-NL" dirty="0" err="1"/>
              <a:t>add</a:t>
            </a:r>
            <a:r>
              <a:rPr lang="nl-NL" dirty="0"/>
              <a:t> </a:t>
            </a:r>
            <a:r>
              <a:rPr lang="nl-NL" dirty="0" err="1"/>
              <a:t>an</a:t>
            </a:r>
            <a:r>
              <a:rPr lang="nl-NL" dirty="0"/>
              <a:t> image</a:t>
            </a:r>
          </a:p>
        </p:txBody>
      </p:sp>
      <p:sp>
        <p:nvSpPr>
          <p:cNvPr id="6" name="Tijdelijke aanduiding voor tekst 32">
            <a:extLst>
              <a:ext uri="{FF2B5EF4-FFF2-40B4-BE49-F238E27FC236}">
                <a16:creationId xmlns:a16="http://schemas.microsoft.com/office/drawing/2014/main" id="{8A6E6E10-CABC-FF47-8209-224B9E9C5A85}"/>
              </a:ext>
            </a:extLst>
          </p:cNvPr>
          <p:cNvSpPr>
            <a:spLocks noGrp="1"/>
          </p:cNvSpPr>
          <p:nvPr>
            <p:ph type="body" sz="quarter" idx="15" hasCustomPrompt="1"/>
          </p:nvPr>
        </p:nvSpPr>
        <p:spPr>
          <a:xfrm>
            <a:off x="6278563" y="5969310"/>
            <a:ext cx="5580062" cy="217169"/>
          </a:xfrm>
          <a:prstGeom prst="rect">
            <a:avLst/>
          </a:prstGeom>
        </p:spPr>
        <p:txBody>
          <a:bodyPr/>
          <a:lstStyle>
            <a:lvl1pPr algn="l">
              <a:defRPr sz="1200" b="1" i="0">
                <a:latin typeface="Open Sans" panose="020B0606030504020204" pitchFamily="34" charset="0"/>
                <a:ea typeface="Open Sans" panose="020B0606030504020204" pitchFamily="34" charset="0"/>
                <a:cs typeface="Open Sans" panose="020B0606030504020204" pitchFamily="34" charset="0"/>
              </a:defRPr>
            </a:lvl1pPr>
          </a:lstStyle>
          <a:p>
            <a:r>
              <a:rPr lang="nl-NL" dirty="0"/>
              <a:t>Name </a:t>
            </a:r>
            <a:r>
              <a:rPr lang="nl-NL" dirty="0" err="1"/>
              <a:t>Lastname</a:t>
            </a:r>
            <a:endParaRPr lang="nl-NL" dirty="0"/>
          </a:p>
        </p:txBody>
      </p:sp>
      <p:sp>
        <p:nvSpPr>
          <p:cNvPr id="7" name="Tijdelijke aanduiding voor tekst 34">
            <a:extLst>
              <a:ext uri="{FF2B5EF4-FFF2-40B4-BE49-F238E27FC236}">
                <a16:creationId xmlns:a16="http://schemas.microsoft.com/office/drawing/2014/main" id="{79749A39-F36C-EA43-9B19-3B58CEBDFCD8}"/>
              </a:ext>
            </a:extLst>
          </p:cNvPr>
          <p:cNvSpPr>
            <a:spLocks noGrp="1"/>
          </p:cNvSpPr>
          <p:nvPr>
            <p:ph type="body" sz="quarter" idx="16" hasCustomPrompt="1"/>
          </p:nvPr>
        </p:nvSpPr>
        <p:spPr>
          <a:xfrm>
            <a:off x="6278563" y="6186479"/>
            <a:ext cx="5580062" cy="270592"/>
          </a:xfrm>
          <a:prstGeom prst="rect">
            <a:avLst/>
          </a:prstGeom>
        </p:spPr>
        <p:txBody>
          <a:bodyPr/>
          <a:lstStyle>
            <a:lvl1pPr algn="l">
              <a:defRPr sz="1200"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Job </a:t>
            </a:r>
            <a:r>
              <a:rPr lang="nl-NL" dirty="0" err="1"/>
              <a:t>title</a:t>
            </a:r>
            <a:endParaRPr lang="nl-NL" dirty="0"/>
          </a:p>
        </p:txBody>
      </p:sp>
    </p:spTree>
    <p:extLst>
      <p:ext uri="{BB962C8B-B14F-4D97-AF65-F5344CB8AC3E}">
        <p14:creationId xmlns:p14="http://schemas.microsoft.com/office/powerpoint/2010/main" val="4065480969"/>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79">
          <p15:clr>
            <a:srgbClr val="FBAE40"/>
          </p15:clr>
        </p15:guide>
        <p15:guide id="7" pos="6222">
          <p15:clr>
            <a:srgbClr val="FBAE40"/>
          </p15:clr>
        </p15:guide>
        <p15:guide id="8" pos="6426">
          <p15:clr>
            <a:srgbClr val="FBAE40"/>
          </p15:clr>
        </p15:guide>
        <p15:guide id="9" pos="4975">
          <p15:clr>
            <a:srgbClr val="FBAE40"/>
          </p15:clr>
        </p15:guide>
        <p15:guide id="10" pos="3954">
          <p15:clr>
            <a:srgbClr val="FBAE40"/>
          </p15:clr>
        </p15:guide>
        <p15:guide id="11" pos="3728">
          <p15:clr>
            <a:srgbClr val="FBAE40"/>
          </p15:clr>
        </p15:guide>
        <p15:guide id="12" pos="2707">
          <p15:clr>
            <a:srgbClr val="FBAE40"/>
          </p15:clr>
        </p15:guide>
        <p15:guide id="13" pos="2503">
          <p15:clr>
            <a:srgbClr val="FBAE40"/>
          </p15:clr>
        </p15:guide>
        <p15:guide id="14" pos="1460">
          <p15:clr>
            <a:srgbClr val="FBAE40"/>
          </p15:clr>
        </p15:guide>
        <p15:guide id="15" pos="1256">
          <p15:clr>
            <a:srgbClr val="FBAE40"/>
          </p15:clr>
        </p15:guide>
        <p15:guide id="17" orient="horz" pos="2115">
          <p15:clr>
            <a:srgbClr val="FBAE40"/>
          </p15:clr>
        </p15:guide>
        <p15:guide id="18" orient="horz" pos="75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sclaimer">
    <p:bg bwMode="gray">
      <p:bgPr>
        <a:solidFill>
          <a:schemeClr val="tx2"/>
        </a:solidFill>
        <a:effectLst/>
      </p:bgPr>
    </p:bg>
    <p:spTree>
      <p:nvGrpSpPr>
        <p:cNvPr id="1" name=""/>
        <p:cNvGrpSpPr/>
        <p:nvPr/>
      </p:nvGrpSpPr>
      <p:grpSpPr>
        <a:xfrm>
          <a:off x="0" y="0"/>
          <a:ext cx="0" cy="0"/>
          <a:chOff x="0" y="0"/>
          <a:chExt cx="0" cy="0"/>
        </a:xfrm>
      </p:grpSpPr>
      <p:pic>
        <p:nvPicPr>
          <p:cNvPr id="11" name="Afbeelding 10">
            <a:extLst>
              <a:ext uri="{FF2B5EF4-FFF2-40B4-BE49-F238E27FC236}">
                <a16:creationId xmlns:a16="http://schemas.microsoft.com/office/drawing/2014/main" id="{DA766916-94F7-0248-8885-8F8D13BD27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3" y="0"/>
            <a:ext cx="3198329" cy="1268759"/>
          </a:xfrm>
          <a:prstGeom prst="rect">
            <a:avLst/>
          </a:prstGeom>
          <a:ln>
            <a:noFill/>
          </a:ln>
        </p:spPr>
      </p:pic>
      <p:sp>
        <p:nvSpPr>
          <p:cNvPr id="10" name="Tekstvak 9">
            <a:extLst>
              <a:ext uri="{FF2B5EF4-FFF2-40B4-BE49-F238E27FC236}">
                <a16:creationId xmlns:a16="http://schemas.microsoft.com/office/drawing/2014/main" id="{37E8D211-6E90-204B-950B-E915A871758A}"/>
              </a:ext>
            </a:extLst>
          </p:cNvPr>
          <p:cNvSpPr txBox="1"/>
          <p:nvPr userDrawn="1"/>
        </p:nvSpPr>
        <p:spPr>
          <a:xfrm>
            <a:off x="4315333" y="5861671"/>
            <a:ext cx="3529584" cy="192104"/>
          </a:xfrm>
          <a:prstGeom prst="rect">
            <a:avLst/>
          </a:prstGeom>
          <a:noFill/>
        </p:spPr>
        <p:txBody>
          <a:bodyPr wrap="square" lIns="0" tIns="0" rIns="0" bIns="0" rtlCol="0">
            <a:spAutoFit/>
          </a:bodyPr>
          <a:lstStyle/>
          <a:p>
            <a:pPr marL="0" marR="0" lvl="0" indent="0" algn="ctr" defTabSz="914400" rtl="0" eaLnBrk="1" fontAlgn="auto" latinLnBrk="0" hangingPunct="1">
              <a:lnSpc>
                <a:spcPct val="110000"/>
              </a:lnSpc>
              <a:spcBef>
                <a:spcPts val="0"/>
              </a:spcBef>
              <a:spcAft>
                <a:spcPts val="0"/>
              </a:spcAft>
              <a:buClrTx/>
              <a:buSzTx/>
              <a:buFont typeface="Arial" pitchFamily="34" charset="0"/>
              <a:buNone/>
              <a:tabLst/>
              <a:defRPr/>
            </a:pPr>
            <a:r>
              <a:rPr kumimoji="0" lang="nl-NL" sz="1200" b="0" i="0" u="none" strike="noStrike" kern="1200" cap="none" spc="0" normalizeH="0" baseline="0" noProof="0" dirty="0">
                <a:ln>
                  <a:noFill/>
                </a:ln>
                <a:solidFill>
                  <a:schemeClr val="bg1"/>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 Utrecht University</a:t>
            </a:r>
          </a:p>
        </p:txBody>
      </p:sp>
      <p:sp>
        <p:nvSpPr>
          <p:cNvPr id="12" name="Rechthoek 11">
            <a:extLst>
              <a:ext uri="{FF2B5EF4-FFF2-40B4-BE49-F238E27FC236}">
                <a16:creationId xmlns:a16="http://schemas.microsoft.com/office/drawing/2014/main" id="{BC7B9BD2-976D-E04A-9A75-DBA8D8F0D8AC}"/>
              </a:ext>
            </a:extLst>
          </p:cNvPr>
          <p:cNvSpPr/>
          <p:nvPr userDrawn="1"/>
        </p:nvSpPr>
        <p:spPr>
          <a:xfrm>
            <a:off x="2317751" y="3267706"/>
            <a:ext cx="7524749" cy="461665"/>
          </a:xfrm>
          <a:prstGeom prst="rect">
            <a:avLst/>
          </a:prstGeom>
        </p:spPr>
        <p:txBody>
          <a:bodyPr wrap="square">
            <a:spAutoFit/>
          </a:bodyPr>
          <a:lstStyle/>
          <a:p>
            <a:pPr algn="ctr"/>
            <a:r>
              <a:rPr kumimoji="0" lang="en-GB" sz="1200" b="0" i="0" u="none" strike="noStrike" kern="1200" cap="none" spc="0" normalizeH="0" baseline="0" noProof="0" dirty="0">
                <a:ln>
                  <a:noFill/>
                </a:ln>
                <a:solidFill>
                  <a:schemeClr val="bg1"/>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The information in this presentation has been compiled with the utmost care, </a:t>
            </a:r>
            <a:br>
              <a:rPr kumimoji="0" lang="en-GB" sz="1200" b="0" i="0" u="none" strike="noStrike" kern="1200" cap="none" spc="0" normalizeH="0" baseline="0" noProof="0" dirty="0">
                <a:ln>
                  <a:noFill/>
                </a:ln>
                <a:solidFill>
                  <a:schemeClr val="bg1"/>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br>
            <a:r>
              <a:rPr kumimoji="0" lang="en-GB" sz="1200" b="0" i="0" u="none" strike="noStrike" kern="1200" cap="none" spc="0" normalizeH="0" baseline="0" noProof="0" dirty="0">
                <a:ln>
                  <a:noFill/>
                </a:ln>
                <a:solidFill>
                  <a:schemeClr val="bg1"/>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but no rights can be derived from its contents.</a:t>
            </a:r>
            <a:endParaRPr lang="nl-NL" sz="1200" b="0" i="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endParaRPr>
          </a:p>
        </p:txBody>
      </p:sp>
      <p:sp>
        <p:nvSpPr>
          <p:cNvPr id="13" name="Rechthoek 12">
            <a:extLst>
              <a:ext uri="{FF2B5EF4-FFF2-40B4-BE49-F238E27FC236}">
                <a16:creationId xmlns:a16="http://schemas.microsoft.com/office/drawing/2014/main" id="{84A2E9C7-F151-1949-9BE7-F58EEB1BFCBA}"/>
              </a:ext>
            </a:extLst>
          </p:cNvPr>
          <p:cNvSpPr/>
          <p:nvPr userDrawn="1"/>
        </p:nvSpPr>
        <p:spPr>
          <a:xfrm>
            <a:off x="10305288" y="521643"/>
            <a:ext cx="1553082" cy="276999"/>
          </a:xfrm>
          <a:prstGeom prst="rect">
            <a:avLst/>
          </a:prstGeom>
        </p:spPr>
        <p:txBody>
          <a:bodyPr wrap="square">
            <a:spAutoFit/>
          </a:bodyPr>
          <a:lstStyle/>
          <a:p>
            <a:pPr algn="r"/>
            <a:r>
              <a:rPr lang="en-GB" sz="1200" b="0" i="0" u="none" kern="1200" cap="all" baseline="0" noProof="0"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rPr>
              <a:t>DISCLAIMER</a:t>
            </a:r>
          </a:p>
        </p:txBody>
      </p:sp>
    </p:spTree>
    <p:extLst>
      <p:ext uri="{BB962C8B-B14F-4D97-AF65-F5344CB8AC3E}">
        <p14:creationId xmlns:p14="http://schemas.microsoft.com/office/powerpoint/2010/main" val="3150545172"/>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7" pos="6200">
          <p15:clr>
            <a:srgbClr val="FBAE40"/>
          </p15:clr>
        </p15:guide>
        <p15:guide id="8" pos="6290">
          <p15:clr>
            <a:srgbClr val="FBAE40"/>
          </p15:clr>
        </p15:guide>
        <p15:guide id="10" pos="3864">
          <p15:clr>
            <a:srgbClr val="FBAE40"/>
          </p15:clr>
        </p15:guide>
        <p15:guide id="11" pos="3773">
          <p15:clr>
            <a:srgbClr val="FBAE40"/>
          </p15:clr>
        </p15:guide>
        <p15:guide id="12" pos="2662">
          <p15:clr>
            <a:srgbClr val="FBAE40"/>
          </p15:clr>
        </p15:guide>
        <p15:guide id="13" pos="2571">
          <p15:clr>
            <a:srgbClr val="FBAE40"/>
          </p15:clr>
        </p15:guide>
        <p15:guide id="14" pos="1460">
          <p15:clr>
            <a:srgbClr val="FBAE40"/>
          </p15:clr>
        </p15:guide>
        <p15:guide id="15" pos="1346">
          <p15:clr>
            <a:srgbClr val="FBAE40"/>
          </p15:clr>
        </p15:guide>
        <p15:guide id="16" orient="horz" pos="754">
          <p15:clr>
            <a:srgbClr val="FBAE40"/>
          </p15:clr>
        </p15:guide>
        <p15:guide id="17" orient="horz" pos="2115">
          <p15:clr>
            <a:srgbClr val="FBAE40"/>
          </p15:clr>
        </p15:guide>
        <p15:guide id="19" pos="5134" userDrawn="1">
          <p15:clr>
            <a:srgbClr val="FBAE40"/>
          </p15:clr>
        </p15:guide>
        <p15:guide id="20" pos="5043" userDrawn="1">
          <p15:clr>
            <a:srgbClr val="FBAE40"/>
          </p15:clr>
        </p15:guide>
        <p15:guide id="21" orient="horz" pos="377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Leeg">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086131"/>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34">
          <p15:clr>
            <a:srgbClr val="FBAE40"/>
          </p15:clr>
        </p15:guide>
        <p15:guide id="7" pos="6200">
          <p15:clr>
            <a:srgbClr val="FBAE40"/>
          </p15:clr>
        </p15:guide>
        <p15:guide id="8" pos="6290">
          <p15:clr>
            <a:srgbClr val="FBAE40"/>
          </p15:clr>
        </p15:guide>
        <p15:guide id="9" pos="5043">
          <p15:clr>
            <a:srgbClr val="FBAE40"/>
          </p15:clr>
        </p15:guide>
        <p15:guide id="10" pos="3864">
          <p15:clr>
            <a:srgbClr val="FBAE40"/>
          </p15:clr>
        </p15:guide>
        <p15:guide id="11" pos="3773">
          <p15:clr>
            <a:srgbClr val="FBAE40"/>
          </p15:clr>
        </p15:guide>
        <p15:guide id="12" pos="2662">
          <p15:clr>
            <a:srgbClr val="FBAE40"/>
          </p15:clr>
        </p15:guide>
        <p15:guide id="13" pos="2571">
          <p15:clr>
            <a:srgbClr val="FBAE40"/>
          </p15:clr>
        </p15:guide>
        <p15:guide id="14" pos="1460">
          <p15:clr>
            <a:srgbClr val="FBAE40"/>
          </p15:clr>
        </p15:guide>
        <p15:guide id="15" pos="1346">
          <p15:clr>
            <a:srgbClr val="FBAE40"/>
          </p15:clr>
        </p15:guide>
        <p15:guide id="16" orient="horz" pos="754">
          <p15:clr>
            <a:srgbClr val="FBAE40"/>
          </p15:clr>
        </p15:guide>
        <p15:guide id="17" orient="horz" pos="2115">
          <p15:clr>
            <a:srgbClr val="FBAE40"/>
          </p15:clr>
        </p15:guide>
        <p15:guide id="18" orient="horz" pos="377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hite">
    <p:bg bwMode="gray">
      <p:bgPr>
        <a:solidFill>
          <a:schemeClr val="bg1"/>
        </a:solidFill>
        <a:effectLst/>
      </p:bgPr>
    </p:bg>
    <p:spTree>
      <p:nvGrpSpPr>
        <p:cNvPr id="1" name=""/>
        <p:cNvGrpSpPr/>
        <p:nvPr/>
      </p:nvGrpSpPr>
      <p:grpSpPr>
        <a:xfrm>
          <a:off x="0" y="0"/>
          <a:ext cx="0" cy="0"/>
          <a:chOff x="0" y="0"/>
          <a:chExt cx="0" cy="0"/>
        </a:xfrm>
      </p:grpSpPr>
      <p:sp>
        <p:nvSpPr>
          <p:cNvPr id="9" name="Tijdelijke aanduiding voor datum 3">
            <a:extLst>
              <a:ext uri="{FF2B5EF4-FFF2-40B4-BE49-F238E27FC236}">
                <a16:creationId xmlns:a16="http://schemas.microsoft.com/office/drawing/2014/main" id="{9F183073-10E5-1148-8165-AEA6349E146A}"/>
              </a:ext>
            </a:extLst>
          </p:cNvPr>
          <p:cNvSpPr>
            <a:spLocks noGrp="1"/>
          </p:cNvSpPr>
          <p:nvPr>
            <p:ph type="dt" sz="half" idx="10"/>
          </p:nvPr>
        </p:nvSpPr>
        <p:spPr>
          <a:xfrm>
            <a:off x="9985375" y="512910"/>
            <a:ext cx="1853435" cy="216025"/>
          </a:xfrm>
          <a:prstGeom prst="rect">
            <a:avLst/>
          </a:prstGeom>
        </p:spPr>
        <p:txBody>
          <a:bodyPr/>
          <a:lstStyle>
            <a:lvl1pPr algn="r">
              <a:defRPr sz="1200" b="0" i="0">
                <a:latin typeface="Open Sans Light" panose="020B0306030504020204" pitchFamily="34" charset="0"/>
                <a:ea typeface="Open Sans Light" panose="020B0306030504020204" pitchFamily="34" charset="0"/>
                <a:cs typeface="Open Sans Light" panose="020B0306030504020204" pitchFamily="34" charset="0"/>
              </a:defRPr>
            </a:lvl1pPr>
          </a:lstStyle>
          <a:p>
            <a:fld id="{7921EB27-6C1B-D840-956D-529C87AC8247}" type="datetime1">
              <a:rPr lang="nl-NL" smtClean="0"/>
              <a:t>15-4-2024</a:t>
            </a:fld>
            <a:endParaRPr lang="en-GB" dirty="0"/>
          </a:p>
        </p:txBody>
      </p:sp>
      <p:pic>
        <p:nvPicPr>
          <p:cNvPr id="11" name="Afbeelding 10">
            <a:extLst>
              <a:ext uri="{FF2B5EF4-FFF2-40B4-BE49-F238E27FC236}">
                <a16:creationId xmlns:a16="http://schemas.microsoft.com/office/drawing/2014/main" id="{DA766916-94F7-0248-8885-8F8D13BD27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2" y="0"/>
            <a:ext cx="3198332" cy="1268760"/>
          </a:xfrm>
          <a:prstGeom prst="rect">
            <a:avLst/>
          </a:prstGeom>
          <a:ln>
            <a:noFill/>
          </a:ln>
        </p:spPr>
      </p:pic>
      <p:sp>
        <p:nvSpPr>
          <p:cNvPr id="33" name="Tijdelijke aanduiding voor tekst 32">
            <a:extLst>
              <a:ext uri="{FF2B5EF4-FFF2-40B4-BE49-F238E27FC236}">
                <a16:creationId xmlns:a16="http://schemas.microsoft.com/office/drawing/2014/main" id="{509A3404-C322-574D-996D-93CFC2296001}"/>
              </a:ext>
            </a:extLst>
          </p:cNvPr>
          <p:cNvSpPr>
            <a:spLocks noGrp="1"/>
          </p:cNvSpPr>
          <p:nvPr>
            <p:ph type="body" sz="quarter" idx="15" hasCustomPrompt="1"/>
          </p:nvPr>
        </p:nvSpPr>
        <p:spPr>
          <a:xfrm>
            <a:off x="3578214" y="5800328"/>
            <a:ext cx="5038747" cy="199729"/>
          </a:xfrm>
          <a:prstGeom prst="rect">
            <a:avLst/>
          </a:prstGeom>
        </p:spPr>
        <p:txBody>
          <a:bodyPr/>
          <a:lstStyle>
            <a:lvl1pPr algn="ctr">
              <a:defRPr sz="1200" b="1" i="0">
                <a:latin typeface="Open Sans" panose="020B0606030504020204" pitchFamily="34" charset="0"/>
                <a:ea typeface="Open Sans" panose="020B0606030504020204" pitchFamily="34" charset="0"/>
                <a:cs typeface="Open Sans" panose="020B0606030504020204" pitchFamily="34" charset="0"/>
              </a:defRPr>
            </a:lvl1pPr>
          </a:lstStyle>
          <a:p>
            <a:r>
              <a:rPr lang="nl-NL" dirty="0"/>
              <a:t>Name </a:t>
            </a:r>
            <a:r>
              <a:rPr lang="nl-NL" dirty="0" err="1"/>
              <a:t>Lastname</a:t>
            </a:r>
            <a:endParaRPr lang="nl-NL" dirty="0"/>
          </a:p>
        </p:txBody>
      </p:sp>
      <p:sp>
        <p:nvSpPr>
          <p:cNvPr id="35" name="Tijdelijke aanduiding voor tekst 34">
            <a:extLst>
              <a:ext uri="{FF2B5EF4-FFF2-40B4-BE49-F238E27FC236}">
                <a16:creationId xmlns:a16="http://schemas.microsoft.com/office/drawing/2014/main" id="{D6F025CA-08AA-BB4D-A7AA-3CD26CC85FA1}"/>
              </a:ext>
            </a:extLst>
          </p:cNvPr>
          <p:cNvSpPr>
            <a:spLocks noGrp="1"/>
          </p:cNvSpPr>
          <p:nvPr>
            <p:ph type="body" sz="quarter" idx="16" hasCustomPrompt="1"/>
          </p:nvPr>
        </p:nvSpPr>
        <p:spPr>
          <a:xfrm>
            <a:off x="3578225" y="6017497"/>
            <a:ext cx="5038725" cy="270592"/>
          </a:xfrm>
          <a:prstGeom prst="rect">
            <a:avLst/>
          </a:prstGeom>
        </p:spPr>
        <p:txBody>
          <a:bodyPr/>
          <a:lstStyle>
            <a:lvl1pPr algn="ctr">
              <a:defRPr sz="1200"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Job </a:t>
            </a:r>
            <a:r>
              <a:rPr lang="nl-NL" dirty="0" err="1"/>
              <a:t>title</a:t>
            </a:r>
            <a:endParaRPr lang="nl-NL" dirty="0"/>
          </a:p>
        </p:txBody>
      </p:sp>
      <p:sp>
        <p:nvSpPr>
          <p:cNvPr id="8" name="Titel 1">
            <a:extLst>
              <a:ext uri="{FF2B5EF4-FFF2-40B4-BE49-F238E27FC236}">
                <a16:creationId xmlns:a16="http://schemas.microsoft.com/office/drawing/2014/main" id="{8D0FC209-A5EA-0147-8CC1-DEEC093C7247}"/>
              </a:ext>
            </a:extLst>
          </p:cNvPr>
          <p:cNvSpPr>
            <a:spLocks noGrp="1"/>
          </p:cNvSpPr>
          <p:nvPr>
            <p:ph type="ctrTitle" hasCustomPrompt="1"/>
          </p:nvPr>
        </p:nvSpPr>
        <p:spPr>
          <a:xfrm>
            <a:off x="393291" y="1196750"/>
            <a:ext cx="11374639" cy="4603578"/>
          </a:xfrm>
          <a:prstGeom prst="rect">
            <a:avLst/>
          </a:prstGeom>
        </p:spPr>
        <p:txBody>
          <a:bodyPr anchor="ctr" anchorCtr="0"/>
          <a:lstStyle>
            <a:lvl1pPr algn="ctr">
              <a:defRPr sz="4100" b="0" i="1">
                <a:latin typeface="Merriweather Light" panose="02060503050406030704" pitchFamily="18" charset="77"/>
              </a:defRPr>
            </a:lvl1pPr>
          </a:lstStyle>
          <a:p>
            <a:r>
              <a:rPr lang="en-GB" dirty="0"/>
              <a:t>Place your attention-grabbing</a:t>
            </a:r>
            <a:br>
              <a:rPr lang="en-GB" dirty="0"/>
            </a:br>
            <a:r>
              <a:rPr lang="en-GB" dirty="0"/>
              <a:t>headline here</a:t>
            </a:r>
          </a:p>
        </p:txBody>
      </p:sp>
      <p:sp>
        <p:nvSpPr>
          <p:cNvPr id="16" name="Tijdelijke aanduiding voor tekst 30">
            <a:extLst>
              <a:ext uri="{FF2B5EF4-FFF2-40B4-BE49-F238E27FC236}">
                <a16:creationId xmlns:a16="http://schemas.microsoft.com/office/drawing/2014/main" id="{18DC5878-969C-0849-B41E-F7CAD75B0E14}"/>
              </a:ext>
            </a:extLst>
          </p:cNvPr>
          <p:cNvSpPr>
            <a:spLocks noGrp="1"/>
          </p:cNvSpPr>
          <p:nvPr>
            <p:ph type="body" sz="quarter" idx="14" hasCustomPrompt="1"/>
          </p:nvPr>
        </p:nvSpPr>
        <p:spPr>
          <a:xfrm>
            <a:off x="2575859" y="501834"/>
            <a:ext cx="7008532" cy="227101"/>
          </a:xfrm>
          <a:prstGeom prst="rect">
            <a:avLst/>
          </a:prstGeom>
        </p:spPr>
        <p:txBody>
          <a:bodyPr/>
          <a:lstStyle>
            <a:lvl1pPr algn="ctr">
              <a:defRPr sz="1200" b="0" i="0" u="none" cap="all" spc="5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Name sub-</a:t>
            </a:r>
            <a:r>
              <a:rPr lang="nl-NL" dirty="0" err="1"/>
              <a:t>sender</a:t>
            </a:r>
            <a:endParaRPr lang="nl-NL" dirty="0"/>
          </a:p>
        </p:txBody>
      </p:sp>
    </p:spTree>
    <p:extLst>
      <p:ext uri="{BB962C8B-B14F-4D97-AF65-F5344CB8AC3E}">
        <p14:creationId xmlns:p14="http://schemas.microsoft.com/office/powerpoint/2010/main" val="3369294606"/>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11">
          <p15:clr>
            <a:srgbClr val="FBAE40"/>
          </p15:clr>
        </p15:guide>
        <p15:guide id="7" pos="6200">
          <p15:clr>
            <a:srgbClr val="FBAE40"/>
          </p15:clr>
        </p15:guide>
        <p15:guide id="8" pos="6290">
          <p15:clr>
            <a:srgbClr val="FBAE40"/>
          </p15:clr>
        </p15:guide>
        <p15:guide id="9" pos="4998">
          <p15:clr>
            <a:srgbClr val="FBAE40"/>
          </p15:clr>
        </p15:guide>
        <p15:guide id="10" pos="3864">
          <p15:clr>
            <a:srgbClr val="FBAE40"/>
          </p15:clr>
        </p15:guide>
        <p15:guide id="11" pos="3773">
          <p15:clr>
            <a:srgbClr val="FBAE40"/>
          </p15:clr>
        </p15:guide>
        <p15:guide id="12" pos="2662">
          <p15:clr>
            <a:srgbClr val="FBAE40"/>
          </p15:clr>
        </p15:guide>
        <p15:guide id="13" pos="2571">
          <p15:clr>
            <a:srgbClr val="FBAE40"/>
          </p15:clr>
        </p15:guide>
        <p15:guide id="14" pos="1460">
          <p15:clr>
            <a:srgbClr val="FBAE40"/>
          </p15:clr>
        </p15:guide>
        <p15:guide id="15" pos="1346">
          <p15:clr>
            <a:srgbClr val="FBAE40"/>
          </p15:clr>
        </p15:guide>
        <p15:guide id="16" orient="horz" pos="754">
          <p15:clr>
            <a:srgbClr val="FBAE40"/>
          </p15:clr>
        </p15:guide>
        <p15:guide id="17" orient="horz" pos="211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ver white + image">
    <p:bg bwMode="gray">
      <p:bgPr>
        <a:solidFill>
          <a:schemeClr val="bg1"/>
        </a:solidFill>
        <a:effectLst/>
      </p:bgPr>
    </p:bg>
    <p:spTree>
      <p:nvGrpSpPr>
        <p:cNvPr id="1" name=""/>
        <p:cNvGrpSpPr/>
        <p:nvPr/>
      </p:nvGrpSpPr>
      <p:grpSpPr>
        <a:xfrm>
          <a:off x="0" y="0"/>
          <a:ext cx="0" cy="0"/>
          <a:chOff x="0" y="0"/>
          <a:chExt cx="0" cy="0"/>
        </a:xfrm>
      </p:grpSpPr>
      <p:sp>
        <p:nvSpPr>
          <p:cNvPr id="9" name="Tijdelijke aanduiding voor datum 3">
            <a:extLst>
              <a:ext uri="{FF2B5EF4-FFF2-40B4-BE49-F238E27FC236}">
                <a16:creationId xmlns:a16="http://schemas.microsoft.com/office/drawing/2014/main" id="{9F183073-10E5-1148-8165-AEA6349E146A}"/>
              </a:ext>
            </a:extLst>
          </p:cNvPr>
          <p:cNvSpPr>
            <a:spLocks noGrp="1"/>
          </p:cNvSpPr>
          <p:nvPr>
            <p:ph type="dt" sz="half" idx="10"/>
          </p:nvPr>
        </p:nvSpPr>
        <p:spPr>
          <a:xfrm>
            <a:off x="9971903" y="512910"/>
            <a:ext cx="1866907" cy="216025"/>
          </a:xfrm>
          <a:prstGeom prst="rect">
            <a:avLst/>
          </a:prstGeom>
        </p:spPr>
        <p:txBody>
          <a:bodyPr/>
          <a:lstStyle>
            <a:lvl1pPr algn="r">
              <a:defRPr sz="1200" b="0" i="0">
                <a:latin typeface="Open Sans Light" panose="020B0306030504020204" pitchFamily="34" charset="0"/>
                <a:ea typeface="Open Sans Light" panose="020B0306030504020204" pitchFamily="34" charset="0"/>
                <a:cs typeface="Open Sans Light" panose="020B0306030504020204" pitchFamily="34" charset="0"/>
              </a:defRPr>
            </a:lvl1pPr>
          </a:lstStyle>
          <a:p>
            <a:fld id="{8D3462A6-C9E6-4047-B6F4-021B57F6E9D9}" type="datetime1">
              <a:rPr lang="nl-NL" smtClean="0"/>
              <a:t>15-4-2024</a:t>
            </a:fld>
            <a:endParaRPr lang="en-GB" dirty="0"/>
          </a:p>
        </p:txBody>
      </p:sp>
      <p:sp>
        <p:nvSpPr>
          <p:cNvPr id="18" name="Titel 1">
            <a:extLst>
              <a:ext uri="{FF2B5EF4-FFF2-40B4-BE49-F238E27FC236}">
                <a16:creationId xmlns:a16="http://schemas.microsoft.com/office/drawing/2014/main" id="{2133EB5A-69B9-1740-8101-0C004BB7DA6D}"/>
              </a:ext>
            </a:extLst>
          </p:cNvPr>
          <p:cNvSpPr>
            <a:spLocks noGrp="1"/>
          </p:cNvSpPr>
          <p:nvPr>
            <p:ph type="ctrTitle" hasCustomPrompt="1"/>
          </p:nvPr>
        </p:nvSpPr>
        <p:spPr>
          <a:xfrm>
            <a:off x="333733" y="1196750"/>
            <a:ext cx="5584468" cy="4603578"/>
          </a:xfrm>
          <a:prstGeom prst="rect">
            <a:avLst/>
          </a:prstGeom>
        </p:spPr>
        <p:txBody>
          <a:bodyPr anchor="ctr" anchorCtr="0"/>
          <a:lstStyle>
            <a:lvl1pPr algn="ctr">
              <a:defRPr sz="4100" b="0" i="1">
                <a:latin typeface="Merriweather Light" panose="02060503050406030704" pitchFamily="18" charset="77"/>
              </a:defRPr>
            </a:lvl1pPr>
          </a:lstStyle>
          <a:p>
            <a:r>
              <a:rPr lang="en-GB" dirty="0"/>
              <a:t>Place your attention-grabbing headline here</a:t>
            </a:r>
          </a:p>
        </p:txBody>
      </p:sp>
      <p:sp>
        <p:nvSpPr>
          <p:cNvPr id="33" name="Tijdelijke aanduiding voor tekst 32">
            <a:extLst>
              <a:ext uri="{FF2B5EF4-FFF2-40B4-BE49-F238E27FC236}">
                <a16:creationId xmlns:a16="http://schemas.microsoft.com/office/drawing/2014/main" id="{509A3404-C322-574D-996D-93CFC2296001}"/>
              </a:ext>
            </a:extLst>
          </p:cNvPr>
          <p:cNvSpPr>
            <a:spLocks noGrp="1"/>
          </p:cNvSpPr>
          <p:nvPr>
            <p:ph type="body" sz="quarter" idx="15" hasCustomPrompt="1"/>
          </p:nvPr>
        </p:nvSpPr>
        <p:spPr>
          <a:xfrm>
            <a:off x="333732" y="6084055"/>
            <a:ext cx="5584468" cy="217169"/>
          </a:xfrm>
          <a:prstGeom prst="rect">
            <a:avLst/>
          </a:prstGeom>
        </p:spPr>
        <p:txBody>
          <a:bodyPr/>
          <a:lstStyle>
            <a:lvl1pPr algn="ctr">
              <a:defRPr sz="1200" b="1" i="0">
                <a:latin typeface="Open Sans" panose="020B0606030504020204" pitchFamily="34" charset="0"/>
                <a:ea typeface="Open Sans" panose="020B0606030504020204" pitchFamily="34" charset="0"/>
                <a:cs typeface="Open Sans" panose="020B0606030504020204" pitchFamily="34" charset="0"/>
              </a:defRPr>
            </a:lvl1pPr>
          </a:lstStyle>
          <a:p>
            <a:r>
              <a:rPr lang="nl-NL" dirty="0"/>
              <a:t>Name </a:t>
            </a:r>
            <a:r>
              <a:rPr lang="nl-NL" dirty="0" err="1"/>
              <a:t>Lastname</a:t>
            </a:r>
            <a:endParaRPr lang="nl-NL" dirty="0"/>
          </a:p>
        </p:txBody>
      </p:sp>
      <p:sp>
        <p:nvSpPr>
          <p:cNvPr id="35" name="Tijdelijke aanduiding voor tekst 34">
            <a:extLst>
              <a:ext uri="{FF2B5EF4-FFF2-40B4-BE49-F238E27FC236}">
                <a16:creationId xmlns:a16="http://schemas.microsoft.com/office/drawing/2014/main" id="{D6F025CA-08AA-BB4D-A7AA-3CD26CC85FA1}"/>
              </a:ext>
            </a:extLst>
          </p:cNvPr>
          <p:cNvSpPr>
            <a:spLocks noGrp="1"/>
          </p:cNvSpPr>
          <p:nvPr>
            <p:ph type="body" sz="quarter" idx="16" hasCustomPrompt="1"/>
          </p:nvPr>
        </p:nvSpPr>
        <p:spPr>
          <a:xfrm>
            <a:off x="336550" y="6309175"/>
            <a:ext cx="5581650" cy="270592"/>
          </a:xfrm>
          <a:prstGeom prst="rect">
            <a:avLst/>
          </a:prstGeom>
        </p:spPr>
        <p:txBody>
          <a:bodyPr/>
          <a:lstStyle>
            <a:lvl1pPr algn="ctr">
              <a:defRPr sz="1200"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Job </a:t>
            </a:r>
            <a:r>
              <a:rPr lang="nl-NL" dirty="0" err="1"/>
              <a:t>title</a:t>
            </a:r>
            <a:endParaRPr lang="nl-NL" dirty="0"/>
          </a:p>
        </p:txBody>
      </p:sp>
      <p:pic>
        <p:nvPicPr>
          <p:cNvPr id="10" name="Afbeelding 9">
            <a:extLst>
              <a:ext uri="{FF2B5EF4-FFF2-40B4-BE49-F238E27FC236}">
                <a16:creationId xmlns:a16="http://schemas.microsoft.com/office/drawing/2014/main" id="{A2CC677B-B7D7-DB49-BF89-96F1FEEBA2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2" y="0"/>
            <a:ext cx="3198332" cy="1268760"/>
          </a:xfrm>
          <a:prstGeom prst="rect">
            <a:avLst/>
          </a:prstGeom>
          <a:ln>
            <a:noFill/>
          </a:ln>
        </p:spPr>
      </p:pic>
      <p:sp>
        <p:nvSpPr>
          <p:cNvPr id="4" name="Tijdelijke aanduiding voor afbeelding 3">
            <a:extLst>
              <a:ext uri="{FF2B5EF4-FFF2-40B4-BE49-F238E27FC236}">
                <a16:creationId xmlns:a16="http://schemas.microsoft.com/office/drawing/2014/main" id="{0899AEA0-D03E-3444-8E81-C754D975C6B2}"/>
              </a:ext>
            </a:extLst>
          </p:cNvPr>
          <p:cNvSpPr>
            <a:spLocks noGrp="1"/>
          </p:cNvSpPr>
          <p:nvPr>
            <p:ph type="pic" sz="quarter" idx="17" hasCustomPrompt="1"/>
          </p:nvPr>
        </p:nvSpPr>
        <p:spPr>
          <a:xfrm>
            <a:off x="6276975" y="1196751"/>
            <a:ext cx="5562600" cy="5292950"/>
          </a:xfrm>
          <a:prstGeom prst="rect">
            <a:avLst/>
          </a:prstGeom>
          <a:solidFill>
            <a:schemeClr val="bg1"/>
          </a:solidFill>
        </p:spPr>
        <p:txBody>
          <a:bodyPr anchor="ctr" anchorCtr="0"/>
          <a:lstStyle>
            <a:lvl1pPr algn="ctr">
              <a:defRPr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Click icon </a:t>
            </a:r>
            <a:r>
              <a:rPr lang="nl-NL" dirty="0" err="1"/>
              <a:t>to</a:t>
            </a:r>
            <a:r>
              <a:rPr lang="nl-NL" dirty="0"/>
              <a:t> </a:t>
            </a:r>
            <a:r>
              <a:rPr lang="nl-NL" dirty="0" err="1"/>
              <a:t>add</a:t>
            </a:r>
            <a:r>
              <a:rPr lang="nl-NL" dirty="0"/>
              <a:t> </a:t>
            </a:r>
            <a:r>
              <a:rPr lang="nl-NL" dirty="0" err="1"/>
              <a:t>an</a:t>
            </a:r>
            <a:r>
              <a:rPr lang="nl-NL" dirty="0"/>
              <a:t> image</a:t>
            </a:r>
          </a:p>
        </p:txBody>
      </p:sp>
      <p:sp>
        <p:nvSpPr>
          <p:cNvPr id="13" name="Tijdelijke aanduiding voor tekst 30">
            <a:extLst>
              <a:ext uri="{FF2B5EF4-FFF2-40B4-BE49-F238E27FC236}">
                <a16:creationId xmlns:a16="http://schemas.microsoft.com/office/drawing/2014/main" id="{7D271618-79F1-014C-8317-A706919B0EA9}"/>
              </a:ext>
            </a:extLst>
          </p:cNvPr>
          <p:cNvSpPr>
            <a:spLocks noGrp="1"/>
          </p:cNvSpPr>
          <p:nvPr>
            <p:ph type="body" sz="quarter" idx="14" hasCustomPrompt="1"/>
          </p:nvPr>
        </p:nvSpPr>
        <p:spPr>
          <a:xfrm>
            <a:off x="2581835" y="501834"/>
            <a:ext cx="6996580" cy="227101"/>
          </a:xfrm>
          <a:prstGeom prst="rect">
            <a:avLst/>
          </a:prstGeom>
        </p:spPr>
        <p:txBody>
          <a:bodyPr/>
          <a:lstStyle>
            <a:lvl1pPr marL="0" marR="0" indent="0" algn="ctr" defTabSz="914400" rtl="0" eaLnBrk="1" fontAlgn="auto" latinLnBrk="0" hangingPunct="1">
              <a:lnSpc>
                <a:spcPct val="110000"/>
              </a:lnSpc>
              <a:spcBef>
                <a:spcPts val="0"/>
              </a:spcBef>
              <a:spcAft>
                <a:spcPts val="0"/>
              </a:spcAft>
              <a:buClrTx/>
              <a:buSzTx/>
              <a:buFont typeface="Arial" pitchFamily="34" charset="0"/>
              <a:buNone/>
              <a:tabLst/>
              <a:defRPr sz="1200" b="0" i="0" u="none" cap="all" spc="50" baseline="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Name sub-</a:t>
            </a:r>
            <a:r>
              <a:rPr lang="nl-NL" dirty="0" err="1"/>
              <a:t>sender</a:t>
            </a:r>
            <a:endParaRPr lang="nl-NL" dirty="0"/>
          </a:p>
        </p:txBody>
      </p:sp>
    </p:spTree>
    <p:extLst>
      <p:ext uri="{BB962C8B-B14F-4D97-AF65-F5344CB8AC3E}">
        <p14:creationId xmlns:p14="http://schemas.microsoft.com/office/powerpoint/2010/main" val="3132225375"/>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79">
          <p15:clr>
            <a:srgbClr val="FBAE40"/>
          </p15:clr>
        </p15:guide>
        <p15:guide id="7" pos="6222">
          <p15:clr>
            <a:srgbClr val="FBAE40"/>
          </p15:clr>
        </p15:guide>
        <p15:guide id="8" pos="6426">
          <p15:clr>
            <a:srgbClr val="FBAE40"/>
          </p15:clr>
        </p15:guide>
        <p15:guide id="9" pos="4975">
          <p15:clr>
            <a:srgbClr val="FBAE40"/>
          </p15:clr>
        </p15:guide>
        <p15:guide id="10" pos="3954">
          <p15:clr>
            <a:srgbClr val="FBAE40"/>
          </p15:clr>
        </p15:guide>
        <p15:guide id="11" pos="3728">
          <p15:clr>
            <a:srgbClr val="FBAE40"/>
          </p15:clr>
        </p15:guide>
        <p15:guide id="12" pos="2707">
          <p15:clr>
            <a:srgbClr val="FBAE40"/>
          </p15:clr>
        </p15:guide>
        <p15:guide id="13" pos="2503">
          <p15:clr>
            <a:srgbClr val="FBAE40"/>
          </p15:clr>
        </p15:guide>
        <p15:guide id="14" pos="1460">
          <p15:clr>
            <a:srgbClr val="FBAE40"/>
          </p15:clr>
        </p15:guide>
        <p15:guide id="15" pos="1256">
          <p15:clr>
            <a:srgbClr val="FBAE40"/>
          </p15:clr>
        </p15:guide>
        <p15:guide id="18" orient="horz" pos="754" userDrawn="1">
          <p15:clr>
            <a:srgbClr val="FBAE40"/>
          </p15:clr>
        </p15:guide>
        <p15:guide id="19" orient="horz" pos="21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ext only">
    <p:bg bwMode="gray">
      <p:bgPr>
        <a:solidFill>
          <a:schemeClr val="bg1"/>
        </a:solidFill>
        <a:effectLst/>
      </p:bgPr>
    </p:bg>
    <p:spTree>
      <p:nvGrpSpPr>
        <p:cNvPr id="1" name=""/>
        <p:cNvGrpSpPr/>
        <p:nvPr/>
      </p:nvGrpSpPr>
      <p:grpSpPr>
        <a:xfrm>
          <a:off x="0" y="0"/>
          <a:ext cx="0" cy="0"/>
          <a:chOff x="0" y="0"/>
          <a:chExt cx="0" cy="0"/>
        </a:xfrm>
      </p:grpSpPr>
      <p:sp>
        <p:nvSpPr>
          <p:cNvPr id="9" name="Titel 1">
            <a:extLst>
              <a:ext uri="{FF2B5EF4-FFF2-40B4-BE49-F238E27FC236}">
                <a16:creationId xmlns:a16="http://schemas.microsoft.com/office/drawing/2014/main" id="{C1824C1D-4906-3A4A-B5A7-7CF6C4EB7B5A}"/>
              </a:ext>
            </a:extLst>
          </p:cNvPr>
          <p:cNvSpPr>
            <a:spLocks noGrp="1"/>
          </p:cNvSpPr>
          <p:nvPr>
            <p:ph type="ctrTitle" hasCustomPrompt="1"/>
          </p:nvPr>
        </p:nvSpPr>
        <p:spPr>
          <a:xfrm>
            <a:off x="2317750" y="1196975"/>
            <a:ext cx="7559675" cy="1253617"/>
          </a:xfrm>
          <a:prstGeom prst="rect">
            <a:avLst/>
          </a:prstGeom>
        </p:spPr>
        <p:txBody>
          <a:bodyPr anchor="t" anchorCtr="0"/>
          <a:lstStyle>
            <a:lvl1pPr marL="0" marR="0" indent="0" algn="l" defTabSz="914400" rtl="0" eaLnBrk="1" fontAlgn="auto" latinLnBrk="0" hangingPunct="1">
              <a:lnSpc>
                <a:spcPct val="100000"/>
              </a:lnSpc>
              <a:spcBef>
                <a:spcPct val="0"/>
              </a:spcBef>
              <a:spcAft>
                <a:spcPts val="0"/>
              </a:spcAft>
              <a:buClrTx/>
              <a:buSzTx/>
              <a:buFontTx/>
              <a:buNone/>
              <a:tabLst/>
              <a:defRPr lang="nl-NL" sz="2300" b="1" i="0" smtClean="0">
                <a:effectLst/>
                <a:latin typeface="Open Sans" panose="020B0606030504020204" pitchFamily="34" charset="0"/>
                <a:ea typeface="Open Sans" panose="020B0606030504020204" pitchFamily="34" charset="0"/>
                <a:cs typeface="Open Sans" panose="020B0606030504020204" pitchFamily="34" charset="0"/>
              </a:defRPr>
            </a:lvl1pPr>
          </a:lstStyle>
          <a:p>
            <a:r>
              <a:rPr lang="en-GB" dirty="0"/>
              <a:t>Title</a:t>
            </a:r>
          </a:p>
        </p:txBody>
      </p:sp>
      <p:sp>
        <p:nvSpPr>
          <p:cNvPr id="10" name="Tijdelijke aanduiding voor tekst 2">
            <a:extLst>
              <a:ext uri="{FF2B5EF4-FFF2-40B4-BE49-F238E27FC236}">
                <a16:creationId xmlns:a16="http://schemas.microsoft.com/office/drawing/2014/main" id="{5E1B5542-E518-FB47-95E8-2B71A026A2A9}"/>
              </a:ext>
            </a:extLst>
          </p:cNvPr>
          <p:cNvSpPr>
            <a:spLocks noGrp="1"/>
          </p:cNvSpPr>
          <p:nvPr>
            <p:ph type="body" sz="quarter" idx="10" hasCustomPrompt="1"/>
          </p:nvPr>
        </p:nvSpPr>
        <p:spPr>
          <a:xfrm>
            <a:off x="2317750" y="2450593"/>
            <a:ext cx="7559675" cy="3443316"/>
          </a:xfrm>
          <a:prstGeom prst="rect">
            <a:avLst/>
          </a:prstGeom>
        </p:spPr>
        <p:txBody>
          <a:bodyPr/>
          <a:lstStyle>
            <a:lvl1pPr marL="0" marR="0" indent="0" algn="l" defTabSz="914400" rtl="0" eaLnBrk="1" fontAlgn="auto" latinLnBrk="0" hangingPunct="1">
              <a:lnSpc>
                <a:spcPct val="110000"/>
              </a:lnSpc>
              <a:spcBef>
                <a:spcPts val="0"/>
              </a:spcBef>
              <a:spcAft>
                <a:spcPts val="0"/>
              </a:spcAft>
              <a:buClrTx/>
              <a:buSzTx/>
              <a:buFont typeface="Arial" pitchFamily="34" charset="0"/>
              <a:buNone/>
              <a:tabLst/>
              <a:defRPr lang="nl-NL" sz="2200" b="0" i="0" kern="1200" baseline="0" dirty="0" err="1">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err="1"/>
              <a:t>Molorepudit</a:t>
            </a:r>
            <a:r>
              <a:rPr lang="nl-NL" dirty="0"/>
              <a:t> </a:t>
            </a:r>
            <a:r>
              <a:rPr lang="nl-NL" dirty="0" err="1"/>
              <a:t>ressimus</a:t>
            </a:r>
            <a:r>
              <a:rPr lang="nl-NL" dirty="0"/>
              <a:t> </a:t>
            </a:r>
            <a:r>
              <a:rPr lang="nl-NL" dirty="0" err="1"/>
              <a:t>exeri</a:t>
            </a:r>
            <a:r>
              <a:rPr lang="nl-NL" dirty="0"/>
              <a:t> </a:t>
            </a:r>
            <a:r>
              <a:rPr lang="nl-NL" dirty="0" err="1"/>
              <a:t>nus</a:t>
            </a:r>
            <a:r>
              <a:rPr lang="nl-NL" dirty="0"/>
              <a:t> et </a:t>
            </a:r>
            <a:r>
              <a:rPr lang="nl-NL" dirty="0" err="1"/>
              <a:t>ipienda</a:t>
            </a:r>
            <a:r>
              <a:rPr lang="nl-NL" dirty="0"/>
              <a:t> et </a:t>
            </a:r>
            <a:r>
              <a:rPr lang="nl-NL" dirty="0" err="1"/>
              <a:t>adiantot</a:t>
            </a:r>
            <a:r>
              <a:rPr lang="nl-NL" dirty="0"/>
              <a:t> </a:t>
            </a:r>
            <a:r>
              <a:rPr lang="nl-NL" dirty="0" err="1"/>
              <a:t>Ique</a:t>
            </a:r>
            <a:r>
              <a:rPr lang="nl-NL" dirty="0"/>
              <a:t> </a:t>
            </a:r>
            <a:r>
              <a:rPr lang="nl-NL" dirty="0" err="1"/>
              <a:t>niminti</a:t>
            </a:r>
            <a:r>
              <a:rPr lang="nl-NL" dirty="0"/>
              <a:t> </a:t>
            </a:r>
            <a:r>
              <a:rPr lang="nl-NL" dirty="0" err="1"/>
              <a:t>nonsendaecae</a:t>
            </a:r>
            <a:r>
              <a:rPr lang="nl-NL" dirty="0"/>
              <a:t> </a:t>
            </a:r>
            <a:r>
              <a:rPr lang="nl-NL" dirty="0" err="1"/>
              <a:t>volor</a:t>
            </a:r>
            <a:r>
              <a:rPr lang="nl-NL" dirty="0"/>
              <a:t> a ad et ut </a:t>
            </a:r>
            <a:r>
              <a:rPr lang="nl-NL" dirty="0" err="1"/>
              <a:t>eum</a:t>
            </a:r>
            <a:r>
              <a:rPr lang="nl-NL" dirty="0"/>
              <a:t> se pos mos </a:t>
            </a:r>
            <a:r>
              <a:rPr lang="nl-NL" dirty="0" err="1"/>
              <a:t>sed</a:t>
            </a:r>
            <a:r>
              <a:rPr lang="nl-NL" dirty="0"/>
              <a:t> </a:t>
            </a:r>
            <a:r>
              <a:rPr lang="nl-NL" dirty="0" err="1"/>
              <a:t>ulpa</a:t>
            </a:r>
            <a:r>
              <a:rPr lang="nl-NL" dirty="0"/>
              <a:t> </a:t>
            </a:r>
            <a:r>
              <a:rPr lang="nl-NL" dirty="0" err="1"/>
              <a:t>vitas</a:t>
            </a:r>
            <a:r>
              <a:rPr lang="nl-NL" dirty="0"/>
              <a:t> </a:t>
            </a:r>
            <a:r>
              <a:rPr lang="nl-NL" dirty="0" err="1"/>
              <a:t>aut</a:t>
            </a:r>
            <a:r>
              <a:rPr lang="nl-NL" dirty="0"/>
              <a:t> </a:t>
            </a:r>
            <a:r>
              <a:rPr lang="nl-NL" dirty="0" err="1"/>
              <a:t>quia</a:t>
            </a:r>
            <a:r>
              <a:rPr lang="nl-NL" dirty="0"/>
              <a:t> </a:t>
            </a:r>
            <a:r>
              <a:rPr lang="nl-NL" dirty="0" err="1"/>
              <a:t>doluptio</a:t>
            </a:r>
            <a:r>
              <a:rPr lang="nl-NL" dirty="0"/>
              <a:t> </a:t>
            </a:r>
            <a:r>
              <a:rPr lang="nl-NL" dirty="0" err="1"/>
              <a:t>iduciis</a:t>
            </a:r>
            <a:r>
              <a:rPr lang="nl-NL" dirty="0"/>
              <a:t> </a:t>
            </a:r>
            <a:r>
              <a:rPr lang="nl-NL" dirty="0" err="1"/>
              <a:t>sedis</a:t>
            </a:r>
            <a:r>
              <a:rPr lang="nl-NL" dirty="0"/>
              <a:t> </a:t>
            </a:r>
            <a:r>
              <a:rPr lang="nl-NL" dirty="0" err="1"/>
              <a:t>sitat</a:t>
            </a:r>
            <a:r>
              <a:rPr lang="nl-NL" dirty="0"/>
              <a:t> es </a:t>
            </a:r>
            <a:r>
              <a:rPr lang="nl-NL" dirty="0" err="1"/>
              <a:t>nihition</a:t>
            </a:r>
            <a:r>
              <a:rPr lang="nl-NL" dirty="0"/>
              <a:t> </a:t>
            </a:r>
            <a:r>
              <a:rPr lang="nl-NL" dirty="0" err="1"/>
              <a:t>nonsecturi</a:t>
            </a:r>
            <a:r>
              <a:rPr lang="nl-NL" dirty="0"/>
              <a:t> </a:t>
            </a:r>
            <a:r>
              <a:rPr lang="nl-NL" dirty="0" err="1"/>
              <a:t>officidis</a:t>
            </a:r>
            <a:r>
              <a:rPr lang="nl-NL" dirty="0"/>
              <a:t> ex et que </a:t>
            </a:r>
            <a:r>
              <a:rPr lang="nl-NL" dirty="0" err="1"/>
              <a:t>esecto</a:t>
            </a:r>
            <a:r>
              <a:rPr lang="nl-NL" dirty="0"/>
              <a:t> </a:t>
            </a:r>
            <a:r>
              <a:rPr lang="nl-NL" dirty="0" err="1"/>
              <a:t>dolorumenis</a:t>
            </a:r>
            <a:r>
              <a:rPr lang="nl-NL" dirty="0"/>
              <a:t> </a:t>
            </a:r>
            <a:r>
              <a:rPr lang="nl-NL" dirty="0" err="1"/>
              <a:t>aritat</a:t>
            </a:r>
            <a:r>
              <a:rPr lang="nl-NL" dirty="0"/>
              <a:t> et des </a:t>
            </a:r>
            <a:r>
              <a:rPr lang="nl-NL" dirty="0" err="1"/>
              <a:t>earcit</a:t>
            </a:r>
            <a:r>
              <a:rPr lang="nl-NL" dirty="0"/>
              <a:t>, </a:t>
            </a:r>
            <a:r>
              <a:rPr lang="nl-NL" dirty="0" err="1"/>
              <a:t>ium</a:t>
            </a:r>
            <a:r>
              <a:rPr lang="nl-NL" dirty="0"/>
              <a:t> ad </a:t>
            </a:r>
            <a:r>
              <a:rPr lang="nl-NL" dirty="0" err="1"/>
              <a:t>quam</a:t>
            </a:r>
            <a:r>
              <a:rPr lang="nl-NL" dirty="0"/>
              <a:t> </a:t>
            </a:r>
            <a:r>
              <a:rPr lang="nl-NL" dirty="0" err="1"/>
              <a:t>faccupt</a:t>
            </a:r>
            <a:r>
              <a:rPr lang="nl-NL" dirty="0"/>
              <a:t> </a:t>
            </a:r>
            <a:r>
              <a:rPr lang="nl-NL" dirty="0" err="1"/>
              <a:t>atiature</a:t>
            </a:r>
            <a:r>
              <a:rPr lang="nl-NL" dirty="0"/>
              <a:t>, </a:t>
            </a:r>
            <a:r>
              <a:rPr lang="nl-NL" dirty="0" err="1"/>
              <a:t>qui</a:t>
            </a:r>
            <a:r>
              <a:rPr lang="nl-NL" dirty="0"/>
              <a:t> </a:t>
            </a:r>
            <a:r>
              <a:rPr lang="nl-NL" dirty="0" err="1"/>
              <a:t>officipis</a:t>
            </a:r>
            <a:r>
              <a:rPr lang="nl-NL" dirty="0"/>
              <a:t> </a:t>
            </a:r>
            <a:r>
              <a:rPr lang="nl-NL" dirty="0" err="1"/>
              <a:t>dolupta</a:t>
            </a:r>
            <a:r>
              <a:rPr lang="nl-NL" dirty="0"/>
              <a:t> </a:t>
            </a:r>
            <a:r>
              <a:rPr lang="nl-NL" dirty="0" err="1"/>
              <a:t>spereium</a:t>
            </a:r>
            <a:r>
              <a:rPr lang="nl-NL" dirty="0"/>
              <a:t> </a:t>
            </a:r>
            <a:r>
              <a:rPr lang="nl-NL" dirty="0" err="1"/>
              <a:t>quias</a:t>
            </a:r>
            <a:r>
              <a:rPr lang="nl-NL" dirty="0"/>
              <a:t> </a:t>
            </a:r>
            <a:r>
              <a:rPr lang="nl-NL" dirty="0" err="1"/>
              <a:t>sum</a:t>
            </a:r>
            <a:r>
              <a:rPr lang="nl-NL" dirty="0"/>
              <a:t> </a:t>
            </a:r>
            <a:r>
              <a:rPr lang="nl-NL" dirty="0" err="1"/>
              <a:t>aut</a:t>
            </a:r>
            <a:r>
              <a:rPr lang="nl-NL" dirty="0"/>
              <a:t> min </a:t>
            </a:r>
            <a:r>
              <a:rPr lang="nl-NL" dirty="0" err="1"/>
              <a:t>prae</a:t>
            </a:r>
            <a:r>
              <a:rPr lang="nl-NL" dirty="0"/>
              <a:t> nam </a:t>
            </a:r>
            <a:r>
              <a:rPr lang="nl-NL" dirty="0" err="1"/>
              <a:t>aut</a:t>
            </a:r>
            <a:r>
              <a:rPr lang="nl-NL" dirty="0"/>
              <a:t> que </a:t>
            </a:r>
            <a:r>
              <a:rPr lang="nl-NL" dirty="0" err="1"/>
              <a:t>nobitatur</a:t>
            </a:r>
            <a:r>
              <a:rPr lang="nl-NL" dirty="0"/>
              <a:t>, </a:t>
            </a:r>
            <a:r>
              <a:rPr lang="nl-NL" dirty="0" err="1"/>
              <a:t>cus</a:t>
            </a:r>
            <a:r>
              <a:rPr lang="nl-NL" dirty="0"/>
              <a:t> </a:t>
            </a:r>
            <a:r>
              <a:rPr lang="nl-NL" dirty="0" err="1"/>
              <a:t>eario</a:t>
            </a:r>
            <a:r>
              <a:rPr lang="nl-NL" dirty="0"/>
              <a:t> </a:t>
            </a:r>
            <a:r>
              <a:rPr lang="nl-NL" dirty="0" err="1"/>
              <a:t>omnihic</a:t>
            </a:r>
            <a:r>
              <a:rPr lang="nl-NL" dirty="0"/>
              <a:t> </a:t>
            </a:r>
            <a:r>
              <a:rPr lang="nl-NL" dirty="0" err="1"/>
              <a:t>aeruptur</a:t>
            </a:r>
            <a:r>
              <a:rPr lang="nl-NL" dirty="0"/>
              <a:t>, </a:t>
            </a:r>
            <a:r>
              <a:rPr lang="nl-NL" dirty="0" err="1"/>
              <a:t>sunt</a:t>
            </a:r>
            <a:r>
              <a:rPr lang="nl-NL" dirty="0"/>
              <a:t> </a:t>
            </a:r>
            <a:r>
              <a:rPr lang="nl-NL" dirty="0" err="1"/>
              <a:t>eruptat</a:t>
            </a:r>
            <a:r>
              <a:rPr lang="nl-NL" dirty="0"/>
              <a:t> </a:t>
            </a:r>
            <a:r>
              <a:rPr lang="nl-NL" dirty="0" err="1"/>
              <a:t>volorep</a:t>
            </a:r>
            <a:r>
              <a:rPr lang="nl-NL" dirty="0"/>
              <a:t>. &lt;Max. 70 </a:t>
            </a:r>
            <a:r>
              <a:rPr lang="nl-NL" dirty="0" err="1"/>
              <a:t>words</a:t>
            </a:r>
            <a:r>
              <a:rPr lang="nl-NL" dirty="0"/>
              <a:t>&gt; </a:t>
            </a:r>
          </a:p>
        </p:txBody>
      </p:sp>
    </p:spTree>
    <p:extLst>
      <p:ext uri="{BB962C8B-B14F-4D97-AF65-F5344CB8AC3E}">
        <p14:creationId xmlns:p14="http://schemas.microsoft.com/office/powerpoint/2010/main" val="3320298667"/>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79">
          <p15:clr>
            <a:srgbClr val="FBAE40"/>
          </p15:clr>
        </p15:guide>
        <p15:guide id="7" pos="6222">
          <p15:clr>
            <a:srgbClr val="FBAE40"/>
          </p15:clr>
        </p15:guide>
        <p15:guide id="8" pos="6426">
          <p15:clr>
            <a:srgbClr val="FBAE40"/>
          </p15:clr>
        </p15:guide>
        <p15:guide id="9" pos="4975">
          <p15:clr>
            <a:srgbClr val="FBAE40"/>
          </p15:clr>
        </p15:guide>
        <p15:guide id="10" pos="3954">
          <p15:clr>
            <a:srgbClr val="FBAE40"/>
          </p15:clr>
        </p15:guide>
        <p15:guide id="11" pos="3728">
          <p15:clr>
            <a:srgbClr val="FBAE40"/>
          </p15:clr>
        </p15:guide>
        <p15:guide id="12" pos="2707">
          <p15:clr>
            <a:srgbClr val="FBAE40"/>
          </p15:clr>
        </p15:guide>
        <p15:guide id="13" pos="2503">
          <p15:clr>
            <a:srgbClr val="FBAE40"/>
          </p15:clr>
        </p15:guide>
        <p15:guide id="14" pos="1460">
          <p15:clr>
            <a:srgbClr val="FBAE40"/>
          </p15:clr>
        </p15:guide>
        <p15:guide id="15" pos="1256">
          <p15:clr>
            <a:srgbClr val="FBAE40"/>
          </p15:clr>
        </p15:guide>
        <p15:guide id="17" orient="horz" pos="2115">
          <p15:clr>
            <a:srgbClr val="FBAE40"/>
          </p15:clr>
        </p15:guide>
        <p15:guide id="18" orient="horz" pos="75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ext left, image right">
    <p:bg bwMode="gray">
      <p:bgPr>
        <a:solidFill>
          <a:schemeClr val="bg1"/>
        </a:solidFill>
        <a:effectLst/>
      </p:bgPr>
    </p:bg>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6BA2A577-21F1-7046-AA42-DF49AEC8BCF0}"/>
              </a:ext>
            </a:extLst>
          </p:cNvPr>
          <p:cNvSpPr>
            <a:spLocks noGrp="1"/>
          </p:cNvSpPr>
          <p:nvPr>
            <p:ph type="pic" sz="quarter" idx="18" hasCustomPrompt="1"/>
          </p:nvPr>
        </p:nvSpPr>
        <p:spPr>
          <a:xfrm>
            <a:off x="4297363" y="368301"/>
            <a:ext cx="7561262" cy="6159108"/>
          </a:xfrm>
          <a:prstGeom prst="rect">
            <a:avLst/>
          </a:prstGeom>
          <a:solidFill>
            <a:schemeClr val="bg1"/>
          </a:solidFill>
          <a:ln>
            <a:noFill/>
          </a:ln>
        </p:spPr>
        <p:txBody>
          <a:bodyPr anchor="ctr" anchorCtr="0"/>
          <a:lstStyle>
            <a:lvl1pPr algn="ctr">
              <a:defRPr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Click icon </a:t>
            </a:r>
            <a:r>
              <a:rPr lang="nl-NL" dirty="0" err="1"/>
              <a:t>to</a:t>
            </a:r>
            <a:r>
              <a:rPr lang="nl-NL" dirty="0"/>
              <a:t> </a:t>
            </a:r>
            <a:r>
              <a:rPr lang="nl-NL" dirty="0" err="1"/>
              <a:t>add</a:t>
            </a:r>
            <a:r>
              <a:rPr lang="nl-NL" dirty="0"/>
              <a:t> </a:t>
            </a:r>
            <a:r>
              <a:rPr lang="nl-NL" dirty="0" err="1"/>
              <a:t>an</a:t>
            </a:r>
            <a:r>
              <a:rPr lang="nl-NL" dirty="0"/>
              <a:t> image</a:t>
            </a:r>
          </a:p>
        </p:txBody>
      </p:sp>
      <p:sp>
        <p:nvSpPr>
          <p:cNvPr id="9" name="Titel 1">
            <a:extLst>
              <a:ext uri="{FF2B5EF4-FFF2-40B4-BE49-F238E27FC236}">
                <a16:creationId xmlns:a16="http://schemas.microsoft.com/office/drawing/2014/main" id="{A07AE5D3-2C03-CD49-8B96-489B7649C6D1}"/>
              </a:ext>
            </a:extLst>
          </p:cNvPr>
          <p:cNvSpPr>
            <a:spLocks noGrp="1"/>
          </p:cNvSpPr>
          <p:nvPr>
            <p:ph type="ctrTitle" hasCustomPrompt="1"/>
          </p:nvPr>
        </p:nvSpPr>
        <p:spPr>
          <a:xfrm>
            <a:off x="338138" y="371475"/>
            <a:ext cx="3635375" cy="1080000"/>
          </a:xfrm>
          <a:prstGeom prst="rect">
            <a:avLst/>
          </a:prstGeom>
        </p:spPr>
        <p:txBody>
          <a:bodyPr anchor="t" anchorCtr="0"/>
          <a:lstStyle>
            <a:lvl1pPr marL="0" marR="0" indent="0" algn="l" defTabSz="914400" rtl="0" eaLnBrk="1" fontAlgn="auto" latinLnBrk="0" hangingPunct="1">
              <a:lnSpc>
                <a:spcPct val="100000"/>
              </a:lnSpc>
              <a:spcBef>
                <a:spcPct val="0"/>
              </a:spcBef>
              <a:spcAft>
                <a:spcPts val="0"/>
              </a:spcAft>
              <a:buClrTx/>
              <a:buSzTx/>
              <a:buFontTx/>
              <a:buNone/>
              <a:tabLst/>
              <a:defRPr lang="nl-NL" sz="2300" b="1" i="0" smtClean="0">
                <a:effectLst/>
                <a:latin typeface="Open Sans" panose="020B0606030504020204" pitchFamily="34" charset="0"/>
                <a:ea typeface="Open Sans" panose="020B0606030504020204" pitchFamily="34" charset="0"/>
                <a:cs typeface="Open Sans" panose="020B0606030504020204" pitchFamily="34" charset="0"/>
              </a:defRPr>
            </a:lvl1pPr>
          </a:lstStyle>
          <a:p>
            <a:r>
              <a:rPr lang="en-GB" dirty="0"/>
              <a:t>Title</a:t>
            </a:r>
          </a:p>
        </p:txBody>
      </p:sp>
      <p:sp>
        <p:nvSpPr>
          <p:cNvPr id="10" name="Tijdelijke aanduiding voor tekst 2">
            <a:extLst>
              <a:ext uri="{FF2B5EF4-FFF2-40B4-BE49-F238E27FC236}">
                <a16:creationId xmlns:a16="http://schemas.microsoft.com/office/drawing/2014/main" id="{34EE854C-23EF-BD45-A084-2AE0D435916C}"/>
              </a:ext>
            </a:extLst>
          </p:cNvPr>
          <p:cNvSpPr>
            <a:spLocks noGrp="1"/>
          </p:cNvSpPr>
          <p:nvPr>
            <p:ph type="body" sz="quarter" idx="10" hasCustomPrompt="1"/>
          </p:nvPr>
        </p:nvSpPr>
        <p:spPr>
          <a:xfrm>
            <a:off x="337513" y="1664208"/>
            <a:ext cx="3636000" cy="4863201"/>
          </a:xfrm>
          <a:prstGeom prst="rect">
            <a:avLst/>
          </a:prstGeom>
        </p:spPr>
        <p:txBody>
          <a:bodyPr bIns="0" anchor="b" anchorCtr="0"/>
          <a:lstStyle>
            <a:lvl1pPr marL="0" marR="0" indent="0" algn="l" defTabSz="914400" rtl="0" eaLnBrk="1" fontAlgn="auto" latinLnBrk="0" hangingPunct="1">
              <a:lnSpc>
                <a:spcPct val="110000"/>
              </a:lnSpc>
              <a:spcBef>
                <a:spcPts val="0"/>
              </a:spcBef>
              <a:spcAft>
                <a:spcPts val="0"/>
              </a:spcAft>
              <a:buClrTx/>
              <a:buSzTx/>
              <a:buFont typeface="Arial" pitchFamily="34" charset="0"/>
              <a:buNone/>
              <a:tabLst/>
              <a:defRPr lang="nl-NL" sz="2200" b="0" i="0" kern="1200" baseline="0" dirty="0">
                <a:solidFill>
                  <a:schemeClr val="tx1"/>
                </a:solidFill>
                <a:effectLst/>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err="1"/>
              <a:t>Molorepudit</a:t>
            </a:r>
            <a:r>
              <a:rPr lang="nl-NL" dirty="0"/>
              <a:t> </a:t>
            </a:r>
            <a:r>
              <a:rPr lang="nl-NL" dirty="0" err="1"/>
              <a:t>ressimus</a:t>
            </a:r>
            <a:r>
              <a:rPr lang="nl-NL" dirty="0"/>
              <a:t> </a:t>
            </a:r>
            <a:r>
              <a:rPr lang="nl-NL" dirty="0" err="1"/>
              <a:t>exeri</a:t>
            </a:r>
            <a:r>
              <a:rPr lang="nl-NL" dirty="0"/>
              <a:t> </a:t>
            </a:r>
            <a:r>
              <a:rPr lang="nl-NL" dirty="0" err="1"/>
              <a:t>nus</a:t>
            </a:r>
            <a:r>
              <a:rPr lang="nl-NL" dirty="0"/>
              <a:t> et </a:t>
            </a:r>
            <a:r>
              <a:rPr lang="nl-NL" dirty="0" err="1"/>
              <a:t>ipienda</a:t>
            </a:r>
            <a:r>
              <a:rPr lang="nl-NL" dirty="0"/>
              <a:t> et </a:t>
            </a:r>
            <a:r>
              <a:rPr lang="nl-NL" dirty="0" err="1"/>
              <a:t>adiantot</a:t>
            </a:r>
            <a:r>
              <a:rPr lang="nl-NL" dirty="0"/>
              <a:t> </a:t>
            </a:r>
            <a:r>
              <a:rPr lang="nl-NL" dirty="0" err="1"/>
              <a:t>Ique</a:t>
            </a:r>
            <a:r>
              <a:rPr lang="nl-NL" dirty="0"/>
              <a:t> </a:t>
            </a:r>
            <a:r>
              <a:rPr lang="nl-NL" dirty="0" err="1"/>
              <a:t>niminti</a:t>
            </a:r>
            <a:r>
              <a:rPr lang="nl-NL" dirty="0"/>
              <a:t> </a:t>
            </a:r>
            <a:r>
              <a:rPr lang="nl-NL" dirty="0" err="1"/>
              <a:t>nonsendaecae</a:t>
            </a:r>
            <a:r>
              <a:rPr lang="nl-NL" dirty="0"/>
              <a:t> </a:t>
            </a:r>
            <a:r>
              <a:rPr lang="nl-NL" dirty="0" err="1"/>
              <a:t>volor</a:t>
            </a:r>
            <a:r>
              <a:rPr lang="nl-NL" dirty="0"/>
              <a:t> a ad et ut </a:t>
            </a:r>
            <a:r>
              <a:rPr lang="nl-NL" dirty="0" err="1"/>
              <a:t>eum</a:t>
            </a:r>
            <a:r>
              <a:rPr lang="nl-NL" dirty="0"/>
              <a:t> se pos mos </a:t>
            </a:r>
            <a:r>
              <a:rPr lang="nl-NL" dirty="0" err="1"/>
              <a:t>sed</a:t>
            </a:r>
            <a:r>
              <a:rPr lang="nl-NL" dirty="0"/>
              <a:t> </a:t>
            </a:r>
            <a:r>
              <a:rPr lang="nl-NL" dirty="0" err="1"/>
              <a:t>ulpa</a:t>
            </a:r>
            <a:r>
              <a:rPr lang="nl-NL" dirty="0"/>
              <a:t> </a:t>
            </a:r>
            <a:r>
              <a:rPr lang="nl-NL" dirty="0" err="1"/>
              <a:t>vitas</a:t>
            </a:r>
            <a:r>
              <a:rPr lang="nl-NL" dirty="0"/>
              <a:t> </a:t>
            </a:r>
            <a:r>
              <a:rPr lang="nl-NL" dirty="0" err="1"/>
              <a:t>aut</a:t>
            </a:r>
            <a:r>
              <a:rPr lang="nl-NL" dirty="0"/>
              <a:t> </a:t>
            </a:r>
            <a:r>
              <a:rPr lang="nl-NL" dirty="0" err="1"/>
              <a:t>quia</a:t>
            </a:r>
            <a:r>
              <a:rPr lang="nl-NL" dirty="0"/>
              <a:t> </a:t>
            </a:r>
            <a:r>
              <a:rPr lang="nl-NL" dirty="0" err="1"/>
              <a:t>doluptio</a:t>
            </a:r>
            <a:r>
              <a:rPr lang="nl-NL" dirty="0"/>
              <a:t> </a:t>
            </a:r>
            <a:r>
              <a:rPr lang="nl-NL" dirty="0" err="1"/>
              <a:t>iduciis</a:t>
            </a:r>
            <a:r>
              <a:rPr lang="nl-NL" dirty="0"/>
              <a:t> </a:t>
            </a:r>
            <a:r>
              <a:rPr lang="nl-NL" dirty="0" err="1"/>
              <a:t>sedis</a:t>
            </a:r>
            <a:r>
              <a:rPr lang="nl-NL" dirty="0"/>
              <a:t> </a:t>
            </a:r>
            <a:r>
              <a:rPr lang="nl-NL" dirty="0" err="1"/>
              <a:t>sitat</a:t>
            </a:r>
            <a:r>
              <a:rPr lang="nl-NL" dirty="0"/>
              <a:t> es </a:t>
            </a:r>
            <a:r>
              <a:rPr lang="nl-NL" dirty="0" err="1"/>
              <a:t>nihition</a:t>
            </a:r>
            <a:r>
              <a:rPr lang="nl-NL" dirty="0"/>
              <a:t> </a:t>
            </a:r>
            <a:r>
              <a:rPr lang="nl-NL" dirty="0" err="1"/>
              <a:t>nonsecturi</a:t>
            </a:r>
            <a:r>
              <a:rPr lang="nl-NL" dirty="0"/>
              <a:t> </a:t>
            </a:r>
            <a:r>
              <a:rPr lang="nl-NL" dirty="0" err="1"/>
              <a:t>officidis</a:t>
            </a:r>
            <a:r>
              <a:rPr lang="nl-NL" dirty="0"/>
              <a:t> ex et que </a:t>
            </a:r>
            <a:r>
              <a:rPr lang="nl-NL" dirty="0" err="1"/>
              <a:t>esecto</a:t>
            </a:r>
            <a:r>
              <a:rPr lang="nl-NL" dirty="0"/>
              <a:t> </a:t>
            </a:r>
            <a:r>
              <a:rPr lang="nl-NL" dirty="0" err="1"/>
              <a:t>dolorumenis</a:t>
            </a:r>
            <a:r>
              <a:rPr lang="nl-NL" dirty="0"/>
              <a:t> </a:t>
            </a:r>
            <a:r>
              <a:rPr lang="nl-NL" dirty="0" err="1"/>
              <a:t>aritat</a:t>
            </a:r>
            <a:r>
              <a:rPr lang="nl-NL" dirty="0"/>
              <a:t> et. </a:t>
            </a:r>
            <a:br>
              <a:rPr lang="nl-NL" dirty="0"/>
            </a:br>
            <a:r>
              <a:rPr lang="nl-NL" dirty="0"/>
              <a:t>&lt;Max. 40 </a:t>
            </a:r>
            <a:r>
              <a:rPr lang="nl-NL" dirty="0" err="1"/>
              <a:t>words</a:t>
            </a:r>
            <a:r>
              <a:rPr lang="nl-NL" dirty="0"/>
              <a:t>&gt; </a:t>
            </a:r>
          </a:p>
        </p:txBody>
      </p:sp>
    </p:spTree>
    <p:extLst>
      <p:ext uri="{BB962C8B-B14F-4D97-AF65-F5344CB8AC3E}">
        <p14:creationId xmlns:p14="http://schemas.microsoft.com/office/powerpoint/2010/main" val="1963991063"/>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79">
          <p15:clr>
            <a:srgbClr val="FBAE40"/>
          </p15:clr>
        </p15:guide>
        <p15:guide id="7" pos="6222">
          <p15:clr>
            <a:srgbClr val="FBAE40"/>
          </p15:clr>
        </p15:guide>
        <p15:guide id="8" pos="6426">
          <p15:clr>
            <a:srgbClr val="FBAE40"/>
          </p15:clr>
        </p15:guide>
        <p15:guide id="9" pos="4975">
          <p15:clr>
            <a:srgbClr val="FBAE40"/>
          </p15:clr>
        </p15:guide>
        <p15:guide id="10" pos="3954">
          <p15:clr>
            <a:srgbClr val="FBAE40"/>
          </p15:clr>
        </p15:guide>
        <p15:guide id="11" pos="3728">
          <p15:clr>
            <a:srgbClr val="FBAE40"/>
          </p15:clr>
        </p15:guide>
        <p15:guide id="12" pos="2707">
          <p15:clr>
            <a:srgbClr val="FBAE40"/>
          </p15:clr>
        </p15:guide>
        <p15:guide id="13" pos="2503">
          <p15:clr>
            <a:srgbClr val="FBAE40"/>
          </p15:clr>
        </p15:guide>
        <p15:guide id="14" pos="1460">
          <p15:clr>
            <a:srgbClr val="FBAE40"/>
          </p15:clr>
        </p15:guide>
        <p15:guide id="15" pos="1256">
          <p15:clr>
            <a:srgbClr val="FBAE40"/>
          </p15:clr>
        </p15:guide>
        <p15:guide id="17" orient="horz" pos="2115">
          <p15:clr>
            <a:srgbClr val="FBAE40"/>
          </p15:clr>
        </p15:guide>
        <p15:guide id="18" orient="horz" pos="75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Image left, text right">
    <p:bg bwMode="gray">
      <p:bgPr>
        <a:solidFill>
          <a:schemeClr val="bg1"/>
        </a:solidFill>
        <a:effectLst/>
      </p:bgPr>
    </p:bg>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6BA2A577-21F1-7046-AA42-DF49AEC8BCF0}"/>
              </a:ext>
            </a:extLst>
          </p:cNvPr>
          <p:cNvSpPr>
            <a:spLocks noGrp="1"/>
          </p:cNvSpPr>
          <p:nvPr>
            <p:ph type="pic" sz="quarter" idx="18" hasCustomPrompt="1"/>
          </p:nvPr>
        </p:nvSpPr>
        <p:spPr>
          <a:xfrm>
            <a:off x="336550" y="371475"/>
            <a:ext cx="7561262" cy="6141867"/>
          </a:xfrm>
          <a:prstGeom prst="rect">
            <a:avLst/>
          </a:prstGeom>
          <a:solidFill>
            <a:schemeClr val="bg1"/>
          </a:solidFill>
          <a:ln>
            <a:noFill/>
          </a:ln>
        </p:spPr>
        <p:txBody>
          <a:bodyPr anchor="ctr" anchorCtr="0"/>
          <a:lstStyle>
            <a:lvl1pPr algn="ctr">
              <a:defRPr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Click icon </a:t>
            </a:r>
            <a:r>
              <a:rPr lang="nl-NL" dirty="0" err="1"/>
              <a:t>to</a:t>
            </a:r>
            <a:r>
              <a:rPr lang="nl-NL" dirty="0"/>
              <a:t> </a:t>
            </a:r>
            <a:r>
              <a:rPr lang="nl-NL" dirty="0" err="1"/>
              <a:t>add</a:t>
            </a:r>
            <a:r>
              <a:rPr lang="nl-NL" dirty="0"/>
              <a:t> </a:t>
            </a:r>
            <a:r>
              <a:rPr lang="nl-NL" dirty="0" err="1"/>
              <a:t>an</a:t>
            </a:r>
            <a:r>
              <a:rPr lang="nl-NL" dirty="0"/>
              <a:t> image</a:t>
            </a:r>
          </a:p>
        </p:txBody>
      </p:sp>
      <p:sp>
        <p:nvSpPr>
          <p:cNvPr id="8" name="Titel 1">
            <a:extLst>
              <a:ext uri="{FF2B5EF4-FFF2-40B4-BE49-F238E27FC236}">
                <a16:creationId xmlns:a16="http://schemas.microsoft.com/office/drawing/2014/main" id="{219C4ACB-0E7C-2E49-975D-15A9366B7B16}"/>
              </a:ext>
            </a:extLst>
          </p:cNvPr>
          <p:cNvSpPr>
            <a:spLocks noGrp="1"/>
          </p:cNvSpPr>
          <p:nvPr>
            <p:ph type="ctrTitle" hasCustomPrompt="1"/>
          </p:nvPr>
        </p:nvSpPr>
        <p:spPr>
          <a:xfrm>
            <a:off x="8241243" y="371475"/>
            <a:ext cx="3616761" cy="1080000"/>
          </a:xfrm>
          <a:prstGeom prst="rect">
            <a:avLst/>
          </a:prstGeom>
        </p:spPr>
        <p:txBody>
          <a:bodyPr anchor="t" anchorCtr="0"/>
          <a:lstStyle>
            <a:lvl1pPr marL="0" marR="0" indent="0" algn="l" defTabSz="914400" rtl="0" eaLnBrk="1" fontAlgn="auto" latinLnBrk="0" hangingPunct="1">
              <a:lnSpc>
                <a:spcPct val="100000"/>
              </a:lnSpc>
              <a:spcBef>
                <a:spcPct val="0"/>
              </a:spcBef>
              <a:spcAft>
                <a:spcPts val="0"/>
              </a:spcAft>
              <a:buClrTx/>
              <a:buSzTx/>
              <a:buFontTx/>
              <a:buNone/>
              <a:tabLst/>
              <a:defRPr lang="nl-NL" sz="2300" b="1" i="0" smtClean="0">
                <a:effectLst/>
                <a:latin typeface="Open Sans" panose="020B0606030504020204" pitchFamily="34" charset="0"/>
                <a:ea typeface="Open Sans" panose="020B0606030504020204" pitchFamily="34" charset="0"/>
                <a:cs typeface="Open Sans" panose="020B0606030504020204" pitchFamily="34" charset="0"/>
              </a:defRPr>
            </a:lvl1pPr>
          </a:lstStyle>
          <a:p>
            <a:r>
              <a:rPr lang="en-GB" dirty="0"/>
              <a:t>Title</a:t>
            </a:r>
          </a:p>
        </p:txBody>
      </p:sp>
      <p:sp>
        <p:nvSpPr>
          <p:cNvPr id="3" name="Tijdelijke aanduiding voor tekst 2">
            <a:extLst>
              <a:ext uri="{FF2B5EF4-FFF2-40B4-BE49-F238E27FC236}">
                <a16:creationId xmlns:a16="http://schemas.microsoft.com/office/drawing/2014/main" id="{F82AB650-E7FC-9C49-B3D3-F4866960771A}"/>
              </a:ext>
            </a:extLst>
          </p:cNvPr>
          <p:cNvSpPr>
            <a:spLocks noGrp="1"/>
          </p:cNvSpPr>
          <p:nvPr>
            <p:ph type="body" sz="quarter" idx="10" hasCustomPrompt="1"/>
          </p:nvPr>
        </p:nvSpPr>
        <p:spPr>
          <a:xfrm>
            <a:off x="8241242" y="1627632"/>
            <a:ext cx="3617383" cy="4885710"/>
          </a:xfrm>
          <a:prstGeom prst="rect">
            <a:avLst/>
          </a:prstGeom>
        </p:spPr>
        <p:txBody>
          <a:bodyPr bIns="0" anchor="b" anchorCtr="0"/>
          <a:lstStyle>
            <a:lvl1pPr marL="0" marR="0" indent="0" algn="l" defTabSz="914400" rtl="0" eaLnBrk="1" fontAlgn="auto" latinLnBrk="0" hangingPunct="1">
              <a:lnSpc>
                <a:spcPct val="110000"/>
              </a:lnSpc>
              <a:spcBef>
                <a:spcPts val="0"/>
              </a:spcBef>
              <a:spcAft>
                <a:spcPts val="0"/>
              </a:spcAft>
              <a:buClr>
                <a:schemeClr val="tx1"/>
              </a:buClr>
              <a:buSzPct val="80000"/>
              <a:buFont typeface="Arial" panose="020B0604020202020204" pitchFamily="34" charset="0"/>
              <a:buNone/>
              <a:tabLst/>
              <a:defRPr lang="nl-NL" sz="2200" b="0" i="0" smtClean="0">
                <a:effectLst/>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Pos mos </a:t>
            </a:r>
            <a:r>
              <a:rPr lang="nl-NL" dirty="0" err="1"/>
              <a:t>sed</a:t>
            </a:r>
            <a:r>
              <a:rPr lang="nl-NL" dirty="0"/>
              <a:t> </a:t>
            </a:r>
            <a:r>
              <a:rPr lang="nl-NL" dirty="0" err="1"/>
              <a:t>ulpa</a:t>
            </a:r>
            <a:r>
              <a:rPr lang="nl-NL" dirty="0"/>
              <a:t> </a:t>
            </a:r>
            <a:r>
              <a:rPr lang="nl-NL" dirty="0" err="1"/>
              <a:t>vitas</a:t>
            </a:r>
            <a:br>
              <a:rPr lang="nl-NL" dirty="0"/>
            </a:br>
            <a:r>
              <a:rPr lang="nl-NL" dirty="0" err="1"/>
              <a:t>Volor</a:t>
            </a:r>
            <a:r>
              <a:rPr lang="nl-NL" dirty="0"/>
              <a:t> a ad et ut </a:t>
            </a:r>
            <a:r>
              <a:rPr lang="nl-NL" dirty="0" err="1"/>
              <a:t>eum</a:t>
            </a:r>
            <a:r>
              <a:rPr lang="nl-NL" dirty="0"/>
              <a:t> se pos mos </a:t>
            </a:r>
            <a:r>
              <a:rPr lang="nl-NL" dirty="0" err="1"/>
              <a:t>sed</a:t>
            </a:r>
            <a:r>
              <a:rPr lang="nl-NL" dirty="0"/>
              <a:t> </a:t>
            </a:r>
            <a:r>
              <a:rPr lang="nl-NL" dirty="0" err="1"/>
              <a:t>ulpa</a:t>
            </a:r>
            <a:r>
              <a:rPr lang="nl-NL" dirty="0"/>
              <a:t> </a:t>
            </a:r>
            <a:r>
              <a:rPr lang="nl-NL" dirty="0" err="1"/>
              <a:t>vitas</a:t>
            </a:r>
            <a:r>
              <a:rPr lang="nl-NL" dirty="0"/>
              <a:t> </a:t>
            </a:r>
            <a:r>
              <a:rPr lang="nl-NL" dirty="0" err="1"/>
              <a:t>aut</a:t>
            </a:r>
            <a:r>
              <a:rPr lang="nl-NL" dirty="0"/>
              <a:t> </a:t>
            </a:r>
            <a:r>
              <a:rPr lang="nl-NL" dirty="0" err="1"/>
              <a:t>quia</a:t>
            </a:r>
            <a:r>
              <a:rPr lang="nl-NL" dirty="0"/>
              <a:t> </a:t>
            </a:r>
            <a:r>
              <a:rPr lang="nl-NL" dirty="0" err="1"/>
              <a:t>doluptioMolorepudit</a:t>
            </a:r>
            <a:r>
              <a:rPr lang="nl-NL" dirty="0"/>
              <a:t> </a:t>
            </a:r>
            <a:r>
              <a:rPr lang="nl-NL" dirty="0" err="1"/>
              <a:t>ressimus</a:t>
            </a:r>
            <a:r>
              <a:rPr lang="nl-NL" dirty="0"/>
              <a:t> </a:t>
            </a:r>
            <a:r>
              <a:rPr lang="nl-NL" dirty="0" err="1"/>
              <a:t>exeri</a:t>
            </a:r>
            <a:r>
              <a:rPr lang="nl-NL" dirty="0"/>
              <a:t> </a:t>
            </a:r>
            <a:r>
              <a:rPr lang="nl-NL" dirty="0" err="1"/>
              <a:t>nus</a:t>
            </a:r>
            <a:r>
              <a:rPr lang="nl-NL" dirty="0"/>
              <a:t> et </a:t>
            </a:r>
            <a:r>
              <a:rPr lang="nl-NL" dirty="0" err="1"/>
              <a:t>ipiendaMos</a:t>
            </a:r>
            <a:r>
              <a:rPr lang="nl-NL" dirty="0"/>
              <a:t> </a:t>
            </a:r>
            <a:r>
              <a:rPr lang="nl-NL" dirty="0" err="1"/>
              <a:t>sed</a:t>
            </a:r>
            <a:r>
              <a:rPr lang="nl-NL" dirty="0"/>
              <a:t> </a:t>
            </a:r>
            <a:r>
              <a:rPr lang="nl-NL" dirty="0" err="1"/>
              <a:t>ulpa</a:t>
            </a:r>
            <a:r>
              <a:rPr lang="nl-NL" dirty="0"/>
              <a:t> </a:t>
            </a:r>
            <a:r>
              <a:rPr lang="nl-NL" dirty="0" err="1"/>
              <a:t>vitas</a:t>
            </a:r>
            <a:r>
              <a:rPr lang="nl-NL" dirty="0"/>
              <a:t> </a:t>
            </a:r>
            <a:r>
              <a:rPr lang="nl-NL" dirty="0" err="1"/>
              <a:t>aut</a:t>
            </a:r>
            <a:r>
              <a:rPr lang="nl-NL" dirty="0"/>
              <a:t> </a:t>
            </a:r>
            <a:r>
              <a:rPr lang="nl-NL" dirty="0" err="1"/>
              <a:t>quia</a:t>
            </a:r>
            <a:r>
              <a:rPr lang="nl-NL" dirty="0"/>
              <a:t> </a:t>
            </a:r>
            <a:r>
              <a:rPr lang="nl-NL" dirty="0" err="1"/>
              <a:t>doluptio</a:t>
            </a:r>
            <a:r>
              <a:rPr lang="nl-NL" dirty="0"/>
              <a:t> </a:t>
            </a:r>
            <a:r>
              <a:rPr lang="nl-NL" dirty="0" err="1"/>
              <a:t>iduciis</a:t>
            </a:r>
            <a:r>
              <a:rPr lang="nl-NL" dirty="0"/>
              <a:t> </a:t>
            </a:r>
            <a:r>
              <a:rPr lang="nl-NL" dirty="0" err="1"/>
              <a:t>sedis</a:t>
            </a:r>
            <a:r>
              <a:rPr lang="nl-NL" dirty="0"/>
              <a:t> </a:t>
            </a:r>
            <a:r>
              <a:rPr lang="nl-NL" dirty="0" err="1"/>
              <a:t>sitat</a:t>
            </a:r>
            <a:r>
              <a:rPr lang="nl-NL" dirty="0"/>
              <a:t> es </a:t>
            </a:r>
            <a:r>
              <a:rPr lang="nl-NL" dirty="0" err="1"/>
              <a:t>nihition</a:t>
            </a:r>
            <a:r>
              <a:rPr lang="nl-NL" dirty="0"/>
              <a:t> </a:t>
            </a:r>
            <a:r>
              <a:rPr lang="nl-NL" dirty="0" err="1"/>
              <a:t>nonsecturi</a:t>
            </a:r>
            <a:r>
              <a:rPr lang="nl-NL" dirty="0"/>
              <a:t> </a:t>
            </a:r>
            <a:r>
              <a:rPr lang="nl-NL" dirty="0" err="1"/>
              <a:t>officidis</a:t>
            </a:r>
            <a:r>
              <a:rPr lang="nl-NL" dirty="0"/>
              <a:t> ex et que </a:t>
            </a:r>
            <a:r>
              <a:rPr lang="nl-NL" dirty="0" err="1"/>
              <a:t>esect</a:t>
            </a:r>
            <a:r>
              <a:rPr lang="nl-NL" dirty="0"/>
              <a:t>. &lt;Max. 40 </a:t>
            </a:r>
            <a:r>
              <a:rPr lang="nl-NL" dirty="0" err="1"/>
              <a:t>words</a:t>
            </a:r>
            <a:r>
              <a:rPr lang="nl-NL" dirty="0"/>
              <a:t>&gt; </a:t>
            </a:r>
          </a:p>
        </p:txBody>
      </p:sp>
    </p:spTree>
    <p:extLst>
      <p:ext uri="{BB962C8B-B14F-4D97-AF65-F5344CB8AC3E}">
        <p14:creationId xmlns:p14="http://schemas.microsoft.com/office/powerpoint/2010/main" val="3429024006"/>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79">
          <p15:clr>
            <a:srgbClr val="FBAE40"/>
          </p15:clr>
        </p15:guide>
        <p15:guide id="7" pos="6222">
          <p15:clr>
            <a:srgbClr val="FBAE40"/>
          </p15:clr>
        </p15:guide>
        <p15:guide id="8" pos="6426">
          <p15:clr>
            <a:srgbClr val="FBAE40"/>
          </p15:clr>
        </p15:guide>
        <p15:guide id="9" pos="4975">
          <p15:clr>
            <a:srgbClr val="FBAE40"/>
          </p15:clr>
        </p15:guide>
        <p15:guide id="10" pos="3954">
          <p15:clr>
            <a:srgbClr val="FBAE40"/>
          </p15:clr>
        </p15:guide>
        <p15:guide id="11" pos="3728">
          <p15:clr>
            <a:srgbClr val="FBAE40"/>
          </p15:clr>
        </p15:guide>
        <p15:guide id="12" pos="2707">
          <p15:clr>
            <a:srgbClr val="FBAE40"/>
          </p15:clr>
        </p15:guide>
        <p15:guide id="13" pos="2503">
          <p15:clr>
            <a:srgbClr val="FBAE40"/>
          </p15:clr>
        </p15:guide>
        <p15:guide id="14" pos="1460">
          <p15:clr>
            <a:srgbClr val="FBAE40"/>
          </p15:clr>
        </p15:guide>
        <p15:guide id="15" pos="1256">
          <p15:clr>
            <a:srgbClr val="FBAE40"/>
          </p15:clr>
        </p15:guide>
        <p15:guide id="17" orient="horz" pos="2115">
          <p15:clr>
            <a:srgbClr val="FBAE40"/>
          </p15:clr>
        </p15:guide>
        <p15:guide id="18" orient="horz" pos="75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Full screen image">
    <p:bg bwMode="gray">
      <p:bgPr>
        <a:solidFill>
          <a:schemeClr val="bg1"/>
        </a:solidFill>
        <a:effectLst/>
      </p:bgPr>
    </p:bg>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6BA2A577-21F1-7046-AA42-DF49AEC8BCF0}"/>
              </a:ext>
            </a:extLst>
          </p:cNvPr>
          <p:cNvSpPr>
            <a:spLocks noGrp="1"/>
          </p:cNvSpPr>
          <p:nvPr>
            <p:ph type="pic" sz="quarter" idx="18" hasCustomPrompt="1"/>
          </p:nvPr>
        </p:nvSpPr>
        <p:spPr>
          <a:xfrm>
            <a:off x="336551" y="368300"/>
            <a:ext cx="11522074" cy="6121400"/>
          </a:xfrm>
          <a:prstGeom prst="rect">
            <a:avLst/>
          </a:prstGeom>
          <a:solidFill>
            <a:schemeClr val="bg1"/>
          </a:solidFill>
          <a:ln>
            <a:noFill/>
          </a:ln>
        </p:spPr>
        <p:txBody>
          <a:bodyPr anchor="ctr" anchorCtr="0"/>
          <a:lstStyle>
            <a:lvl1pPr algn="ctr">
              <a:defRPr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Click icon </a:t>
            </a:r>
            <a:r>
              <a:rPr lang="nl-NL" dirty="0" err="1"/>
              <a:t>to</a:t>
            </a:r>
            <a:r>
              <a:rPr lang="nl-NL" dirty="0"/>
              <a:t> </a:t>
            </a:r>
            <a:r>
              <a:rPr lang="nl-NL" dirty="0" err="1"/>
              <a:t>add</a:t>
            </a:r>
            <a:r>
              <a:rPr lang="nl-NL" dirty="0"/>
              <a:t> </a:t>
            </a:r>
            <a:r>
              <a:rPr lang="nl-NL" dirty="0" err="1"/>
              <a:t>an</a:t>
            </a:r>
            <a:r>
              <a:rPr lang="nl-NL" dirty="0"/>
              <a:t> image</a:t>
            </a:r>
          </a:p>
        </p:txBody>
      </p:sp>
    </p:spTree>
    <p:extLst>
      <p:ext uri="{BB962C8B-B14F-4D97-AF65-F5344CB8AC3E}">
        <p14:creationId xmlns:p14="http://schemas.microsoft.com/office/powerpoint/2010/main" val="1664076288"/>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79">
          <p15:clr>
            <a:srgbClr val="FBAE40"/>
          </p15:clr>
        </p15:guide>
        <p15:guide id="7" pos="6222">
          <p15:clr>
            <a:srgbClr val="FBAE40"/>
          </p15:clr>
        </p15:guide>
        <p15:guide id="8" pos="6426">
          <p15:clr>
            <a:srgbClr val="FBAE40"/>
          </p15:clr>
        </p15:guide>
        <p15:guide id="9" pos="4975">
          <p15:clr>
            <a:srgbClr val="FBAE40"/>
          </p15:clr>
        </p15:guide>
        <p15:guide id="10" pos="3954">
          <p15:clr>
            <a:srgbClr val="FBAE40"/>
          </p15:clr>
        </p15:guide>
        <p15:guide id="11" pos="3728">
          <p15:clr>
            <a:srgbClr val="FBAE40"/>
          </p15:clr>
        </p15:guide>
        <p15:guide id="12" pos="2707">
          <p15:clr>
            <a:srgbClr val="FBAE40"/>
          </p15:clr>
        </p15:guide>
        <p15:guide id="13" pos="2503">
          <p15:clr>
            <a:srgbClr val="FBAE40"/>
          </p15:clr>
        </p15:guide>
        <p15:guide id="14" pos="1460">
          <p15:clr>
            <a:srgbClr val="FBAE40"/>
          </p15:clr>
        </p15:guide>
        <p15:guide id="15" pos="1256">
          <p15:clr>
            <a:srgbClr val="FBAE40"/>
          </p15:clr>
        </p15:guide>
        <p15:guide id="17" orient="horz" pos="2115">
          <p15:clr>
            <a:srgbClr val="FBAE40"/>
          </p15:clr>
        </p15:guide>
        <p15:guide id="18" orient="horz" pos="75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Full screen image + caption">
    <p:bg bwMode="gray">
      <p:bgPr>
        <a:solidFill>
          <a:schemeClr val="bg1"/>
        </a:solidFill>
        <a:effectLst/>
      </p:bgPr>
    </p:bg>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6BA2A577-21F1-7046-AA42-DF49AEC8BCF0}"/>
              </a:ext>
            </a:extLst>
          </p:cNvPr>
          <p:cNvSpPr>
            <a:spLocks noGrp="1"/>
          </p:cNvSpPr>
          <p:nvPr>
            <p:ph type="pic" sz="quarter" idx="18" hasCustomPrompt="1"/>
          </p:nvPr>
        </p:nvSpPr>
        <p:spPr>
          <a:xfrm>
            <a:off x="336551" y="368300"/>
            <a:ext cx="11522074" cy="5580000"/>
          </a:xfrm>
          <a:prstGeom prst="rect">
            <a:avLst/>
          </a:prstGeom>
          <a:solidFill>
            <a:schemeClr val="bg1"/>
          </a:solidFill>
          <a:ln>
            <a:noFill/>
          </a:ln>
        </p:spPr>
        <p:txBody>
          <a:bodyPr anchor="ctr" anchorCtr="0"/>
          <a:lstStyle>
            <a:lvl1pPr algn="ctr">
              <a:defRPr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Click icon </a:t>
            </a:r>
            <a:r>
              <a:rPr lang="nl-NL" dirty="0" err="1"/>
              <a:t>to</a:t>
            </a:r>
            <a:r>
              <a:rPr lang="nl-NL" dirty="0"/>
              <a:t> </a:t>
            </a:r>
            <a:r>
              <a:rPr lang="nl-NL" dirty="0" err="1"/>
              <a:t>add</a:t>
            </a:r>
            <a:r>
              <a:rPr lang="nl-NL" dirty="0"/>
              <a:t> </a:t>
            </a:r>
            <a:r>
              <a:rPr lang="nl-NL" dirty="0" err="1"/>
              <a:t>an</a:t>
            </a:r>
            <a:r>
              <a:rPr lang="nl-NL" dirty="0"/>
              <a:t> image</a:t>
            </a:r>
          </a:p>
        </p:txBody>
      </p:sp>
      <p:sp>
        <p:nvSpPr>
          <p:cNvPr id="4" name="Tijdelijke aanduiding voor tekst 3">
            <a:extLst>
              <a:ext uri="{FF2B5EF4-FFF2-40B4-BE49-F238E27FC236}">
                <a16:creationId xmlns:a16="http://schemas.microsoft.com/office/drawing/2014/main" id="{2644E85E-CA6A-F844-A413-BC9479C4FF28}"/>
              </a:ext>
            </a:extLst>
          </p:cNvPr>
          <p:cNvSpPr>
            <a:spLocks noGrp="1"/>
          </p:cNvSpPr>
          <p:nvPr>
            <p:ph type="body" sz="quarter" idx="19" hasCustomPrompt="1"/>
          </p:nvPr>
        </p:nvSpPr>
        <p:spPr>
          <a:xfrm>
            <a:off x="336550" y="5948300"/>
            <a:ext cx="11522075" cy="541399"/>
          </a:xfrm>
          <a:prstGeom prst="rect">
            <a:avLst/>
          </a:prstGeom>
        </p:spPr>
        <p:txBody>
          <a:bodyPr lIns="0" bIns="0" anchor="b" anchorCtr="0"/>
          <a:lstStyle>
            <a:lvl1pPr marL="0" marR="0" indent="0" algn="l" defTabSz="914400" rtl="0" eaLnBrk="1" fontAlgn="auto" latinLnBrk="0" hangingPunct="1">
              <a:lnSpc>
                <a:spcPct val="110000"/>
              </a:lnSpc>
              <a:spcBef>
                <a:spcPts val="0"/>
              </a:spcBef>
              <a:spcAft>
                <a:spcPts val="0"/>
              </a:spcAft>
              <a:buClrTx/>
              <a:buSzTx/>
              <a:buFont typeface="Arial" pitchFamily="34" charset="0"/>
              <a:buNone/>
              <a:tabLst/>
              <a:defRPr lang="nl-NL" sz="1200" b="0" i="0" smtClean="0">
                <a:effectLst/>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err="1"/>
              <a:t>Itasita</a:t>
            </a:r>
            <a:r>
              <a:rPr lang="nl-NL" dirty="0"/>
              <a:t> </a:t>
            </a:r>
            <a:r>
              <a:rPr lang="nl-NL" dirty="0" err="1"/>
              <a:t>sima</a:t>
            </a:r>
            <a:r>
              <a:rPr lang="nl-NL" dirty="0"/>
              <a:t> </a:t>
            </a:r>
            <a:r>
              <a:rPr lang="nl-NL" dirty="0" err="1"/>
              <a:t>dolor</a:t>
            </a:r>
            <a:r>
              <a:rPr lang="nl-NL" dirty="0"/>
              <a:t> min </a:t>
            </a:r>
            <a:r>
              <a:rPr lang="nl-NL" dirty="0" err="1"/>
              <a:t>evellor</a:t>
            </a:r>
            <a:r>
              <a:rPr lang="nl-NL" dirty="0"/>
              <a:t> </a:t>
            </a:r>
            <a:r>
              <a:rPr lang="nl-NL" dirty="0" err="1"/>
              <a:t>ratum</a:t>
            </a:r>
            <a:r>
              <a:rPr lang="nl-NL" dirty="0"/>
              <a:t> </a:t>
            </a:r>
            <a:r>
              <a:rPr lang="nl-NL" dirty="0" err="1"/>
              <a:t>laciis</a:t>
            </a:r>
            <a:r>
              <a:rPr lang="nl-NL" dirty="0"/>
              <a:t> et </a:t>
            </a:r>
            <a:r>
              <a:rPr lang="nl-NL" dirty="0" err="1"/>
              <a:t>quam</a:t>
            </a:r>
            <a:r>
              <a:rPr lang="nl-NL" dirty="0"/>
              <a:t> </a:t>
            </a:r>
            <a:r>
              <a:rPr lang="nl-NL" dirty="0" err="1"/>
              <a:t>voluptat</a:t>
            </a:r>
            <a:r>
              <a:rPr lang="nl-NL" dirty="0"/>
              <a:t> ut </a:t>
            </a:r>
            <a:r>
              <a:rPr lang="nl-NL" dirty="0" err="1"/>
              <a:t>lanis</a:t>
            </a:r>
            <a:r>
              <a:rPr lang="nl-NL" dirty="0"/>
              <a:t> </a:t>
            </a:r>
            <a:r>
              <a:rPr lang="nl-NL" dirty="0" err="1"/>
              <a:t>nit</a:t>
            </a:r>
            <a:r>
              <a:rPr lang="nl-NL" dirty="0"/>
              <a:t>, </a:t>
            </a:r>
            <a:r>
              <a:rPr lang="nl-NL" dirty="0" err="1"/>
              <a:t>eium</a:t>
            </a:r>
            <a:r>
              <a:rPr lang="nl-NL" dirty="0"/>
              <a:t> </a:t>
            </a:r>
            <a:r>
              <a:rPr lang="nl-NL" dirty="0" err="1"/>
              <a:t>quidus</a:t>
            </a:r>
            <a:r>
              <a:rPr lang="nl-NL" dirty="0"/>
              <a:t>, </a:t>
            </a:r>
            <a:r>
              <a:rPr lang="nl-NL" dirty="0" err="1"/>
              <a:t>quas</a:t>
            </a:r>
            <a:r>
              <a:rPr lang="nl-NL" dirty="0"/>
              <a:t> </a:t>
            </a:r>
            <a:r>
              <a:rPr lang="nl-NL" dirty="0" err="1"/>
              <a:t>nobis</a:t>
            </a:r>
            <a:r>
              <a:rPr lang="nl-NL" dirty="0"/>
              <a:t> </a:t>
            </a:r>
            <a:r>
              <a:rPr lang="nl-NL" dirty="0" err="1"/>
              <a:t>inusam</a:t>
            </a:r>
            <a:r>
              <a:rPr lang="nl-NL" dirty="0"/>
              <a:t> </a:t>
            </a:r>
            <a:r>
              <a:rPr lang="nl-NL" dirty="0" err="1"/>
              <a:t>cuptate</a:t>
            </a:r>
            <a:r>
              <a:rPr lang="nl-NL" dirty="0"/>
              <a:t> </a:t>
            </a:r>
            <a:r>
              <a:rPr lang="nl-NL" dirty="0" err="1"/>
              <a:t>mper</a:t>
            </a:r>
            <a:r>
              <a:rPr lang="nl-NL" dirty="0"/>
              <a:t> </a:t>
            </a:r>
            <a:r>
              <a:rPr lang="nl-NL" dirty="0" err="1"/>
              <a:t>nobit</a:t>
            </a:r>
            <a:r>
              <a:rPr lang="nl-NL" dirty="0"/>
              <a:t> hit </a:t>
            </a:r>
            <a:r>
              <a:rPr lang="nl-NL" dirty="0" err="1"/>
              <a:t>eliquam</a:t>
            </a:r>
            <a:r>
              <a:rPr lang="nl-NL" dirty="0"/>
              <a:t> </a:t>
            </a:r>
            <a:r>
              <a:rPr lang="nl-NL" dirty="0" err="1"/>
              <a:t>cori</a:t>
            </a:r>
            <a:r>
              <a:rPr lang="nl-NL" dirty="0"/>
              <a:t> </a:t>
            </a:r>
            <a:r>
              <a:rPr lang="nl-NL" dirty="0" err="1"/>
              <a:t>voloreicid</a:t>
            </a:r>
            <a:r>
              <a:rPr lang="nl-NL" dirty="0"/>
              <a:t> </a:t>
            </a:r>
            <a:r>
              <a:rPr lang="nl-NL" dirty="0" err="1"/>
              <a:t>mil</a:t>
            </a:r>
            <a:r>
              <a:rPr lang="nl-NL" dirty="0"/>
              <a:t> </a:t>
            </a:r>
            <a:r>
              <a:rPr lang="nl-NL" dirty="0" err="1"/>
              <a:t>minihilis</a:t>
            </a:r>
            <a:r>
              <a:rPr lang="nl-NL" dirty="0"/>
              <a:t> </a:t>
            </a:r>
            <a:r>
              <a:rPr lang="nl-NL" dirty="0" err="1"/>
              <a:t>aut</a:t>
            </a:r>
            <a:r>
              <a:rPr lang="nl-NL" dirty="0"/>
              <a:t> </a:t>
            </a:r>
            <a:r>
              <a:rPr lang="nl-NL" dirty="0" err="1"/>
              <a:t>milit</a:t>
            </a:r>
            <a:r>
              <a:rPr lang="nl-NL" dirty="0"/>
              <a:t> es </a:t>
            </a:r>
            <a:r>
              <a:rPr lang="nl-NL" dirty="0" err="1"/>
              <a:t>sum</a:t>
            </a:r>
            <a:r>
              <a:rPr lang="nl-NL" dirty="0"/>
              <a:t> </a:t>
            </a:r>
            <a:r>
              <a:rPr lang="nl-NL" dirty="0" err="1"/>
              <a:t>eicatet</a:t>
            </a:r>
            <a:r>
              <a:rPr lang="nl-NL" dirty="0"/>
              <a:t> ad mi, </a:t>
            </a:r>
            <a:r>
              <a:rPr lang="nl-NL" dirty="0" err="1"/>
              <a:t>unt</a:t>
            </a:r>
            <a:r>
              <a:rPr lang="nl-NL" dirty="0"/>
              <a:t> </a:t>
            </a:r>
            <a:r>
              <a:rPr lang="nl-NL" dirty="0" err="1"/>
              <a:t>qui</a:t>
            </a:r>
            <a:r>
              <a:rPr lang="nl-NL" dirty="0"/>
              <a:t> </a:t>
            </a:r>
            <a:r>
              <a:rPr lang="nl-NL" dirty="0" err="1"/>
              <a:t>dionseq</a:t>
            </a:r>
            <a:r>
              <a:rPr lang="nl-NL" dirty="0"/>
              <a:t> </a:t>
            </a:r>
            <a:r>
              <a:rPr lang="nl-NL" dirty="0" err="1"/>
              <a:t>uatusae</a:t>
            </a:r>
            <a:r>
              <a:rPr lang="nl-NL" dirty="0"/>
              <a:t> </a:t>
            </a:r>
            <a:r>
              <a:rPr lang="nl-NL" dirty="0" err="1"/>
              <a:t>verferf</a:t>
            </a:r>
            <a:r>
              <a:rPr lang="nl-NL" dirty="0"/>
              <a:t> </a:t>
            </a:r>
            <a:r>
              <a:rPr lang="nl-NL" dirty="0" err="1"/>
              <a:t>erumquunt</a:t>
            </a:r>
            <a:r>
              <a:rPr lang="nl-NL" dirty="0"/>
              <a:t>. &lt; Max. 40 </a:t>
            </a:r>
            <a:r>
              <a:rPr lang="nl-NL" dirty="0" err="1"/>
              <a:t>words</a:t>
            </a:r>
            <a:r>
              <a:rPr lang="nl-NL" dirty="0"/>
              <a:t>&gt; </a:t>
            </a:r>
          </a:p>
        </p:txBody>
      </p:sp>
    </p:spTree>
    <p:extLst>
      <p:ext uri="{BB962C8B-B14F-4D97-AF65-F5344CB8AC3E}">
        <p14:creationId xmlns:p14="http://schemas.microsoft.com/office/powerpoint/2010/main" val="3828969105"/>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79">
          <p15:clr>
            <a:srgbClr val="FBAE40"/>
          </p15:clr>
        </p15:guide>
        <p15:guide id="7" pos="6222">
          <p15:clr>
            <a:srgbClr val="FBAE40"/>
          </p15:clr>
        </p15:guide>
        <p15:guide id="8" pos="6426">
          <p15:clr>
            <a:srgbClr val="FBAE40"/>
          </p15:clr>
        </p15:guide>
        <p15:guide id="9" pos="4975">
          <p15:clr>
            <a:srgbClr val="FBAE40"/>
          </p15:clr>
        </p15:guide>
        <p15:guide id="10" pos="3954">
          <p15:clr>
            <a:srgbClr val="FBAE40"/>
          </p15:clr>
        </p15:guide>
        <p15:guide id="11" pos="3728">
          <p15:clr>
            <a:srgbClr val="FBAE40"/>
          </p15:clr>
        </p15:guide>
        <p15:guide id="12" pos="2707">
          <p15:clr>
            <a:srgbClr val="FBAE40"/>
          </p15:clr>
        </p15:guide>
        <p15:guide id="13" pos="2503">
          <p15:clr>
            <a:srgbClr val="FBAE40"/>
          </p15:clr>
        </p15:guide>
        <p15:guide id="14" pos="1460">
          <p15:clr>
            <a:srgbClr val="FBAE40"/>
          </p15:clr>
        </p15:guide>
        <p15:guide id="15" pos="1256">
          <p15:clr>
            <a:srgbClr val="FBAE40"/>
          </p15:clr>
        </p15:guide>
        <p15:guide id="17" orient="horz" pos="2115">
          <p15:clr>
            <a:srgbClr val="FBAE40"/>
          </p15:clr>
        </p15:guide>
        <p15:guide id="18" orient="horz" pos="75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hapter / quote">
    <p:bg bwMode="gray">
      <p:bgPr>
        <a:solidFill>
          <a:schemeClr val="bg1"/>
        </a:solidFill>
        <a:effectLst/>
      </p:bgPr>
    </p:bg>
    <p:spTree>
      <p:nvGrpSpPr>
        <p:cNvPr id="1" name=""/>
        <p:cNvGrpSpPr/>
        <p:nvPr/>
      </p:nvGrpSpPr>
      <p:grpSpPr>
        <a:xfrm>
          <a:off x="0" y="0"/>
          <a:ext cx="0" cy="0"/>
          <a:chOff x="0" y="0"/>
          <a:chExt cx="0" cy="0"/>
        </a:xfrm>
      </p:grpSpPr>
      <p:sp>
        <p:nvSpPr>
          <p:cNvPr id="18" name="Titel 1">
            <a:extLst>
              <a:ext uri="{FF2B5EF4-FFF2-40B4-BE49-F238E27FC236}">
                <a16:creationId xmlns:a16="http://schemas.microsoft.com/office/drawing/2014/main" id="{2133EB5A-69B9-1740-8101-0C004BB7DA6D}"/>
              </a:ext>
            </a:extLst>
          </p:cNvPr>
          <p:cNvSpPr>
            <a:spLocks noGrp="1"/>
          </p:cNvSpPr>
          <p:nvPr>
            <p:ph type="ctrTitle" hasCustomPrompt="1"/>
          </p:nvPr>
        </p:nvSpPr>
        <p:spPr>
          <a:xfrm>
            <a:off x="393291" y="1180848"/>
            <a:ext cx="11374640" cy="4726372"/>
          </a:xfrm>
          <a:prstGeom prst="rect">
            <a:avLst/>
          </a:prstGeom>
        </p:spPr>
        <p:txBody>
          <a:bodyPr anchor="ctr" anchorCtr="0"/>
          <a:lstStyle>
            <a:lvl1pPr marL="0" marR="0" indent="0" algn="ctr" defTabSz="914400" rtl="0" eaLnBrk="1" fontAlgn="auto" latinLnBrk="0" hangingPunct="1">
              <a:lnSpc>
                <a:spcPct val="100000"/>
              </a:lnSpc>
              <a:spcBef>
                <a:spcPct val="0"/>
              </a:spcBef>
              <a:spcAft>
                <a:spcPts val="0"/>
              </a:spcAft>
              <a:buClrTx/>
              <a:buSzTx/>
              <a:buFontTx/>
              <a:buNone/>
              <a:tabLst/>
              <a:defRPr sz="4100" b="0" i="1">
                <a:latin typeface="Merriweather Light" panose="02060503050406030704" pitchFamily="18" charset="77"/>
              </a:defRPr>
            </a:lvl1pPr>
          </a:lstStyle>
          <a:p>
            <a:r>
              <a:rPr lang="en-GB" dirty="0"/>
              <a:t>Chapter title or Quote slide.</a:t>
            </a:r>
            <a:br>
              <a:rPr lang="en-GB" dirty="0"/>
            </a:br>
            <a:r>
              <a:rPr lang="en-GB" dirty="0"/>
              <a:t>(Leave Name </a:t>
            </a:r>
            <a:r>
              <a:rPr lang="en-GB" dirty="0" err="1"/>
              <a:t>Lastname</a:t>
            </a:r>
            <a:r>
              <a:rPr lang="en-GB" dirty="0"/>
              <a:t> and Job title</a:t>
            </a:r>
            <a:br>
              <a:rPr lang="en-GB" dirty="0"/>
            </a:br>
            <a:r>
              <a:rPr lang="en-GB" dirty="0"/>
              <a:t>empty in case of chapter slide.)</a:t>
            </a:r>
          </a:p>
        </p:txBody>
      </p:sp>
      <p:sp>
        <p:nvSpPr>
          <p:cNvPr id="33" name="Tijdelijke aanduiding voor tekst 32">
            <a:extLst>
              <a:ext uri="{FF2B5EF4-FFF2-40B4-BE49-F238E27FC236}">
                <a16:creationId xmlns:a16="http://schemas.microsoft.com/office/drawing/2014/main" id="{509A3404-C322-574D-996D-93CFC2296001}"/>
              </a:ext>
            </a:extLst>
          </p:cNvPr>
          <p:cNvSpPr>
            <a:spLocks noGrp="1"/>
          </p:cNvSpPr>
          <p:nvPr>
            <p:ph type="body" sz="quarter" idx="15" hasCustomPrompt="1"/>
          </p:nvPr>
        </p:nvSpPr>
        <p:spPr>
          <a:xfrm>
            <a:off x="3578225" y="5915171"/>
            <a:ext cx="5038725" cy="217169"/>
          </a:xfrm>
          <a:prstGeom prst="rect">
            <a:avLst/>
          </a:prstGeom>
        </p:spPr>
        <p:txBody>
          <a:bodyPr/>
          <a:lstStyle>
            <a:lvl1pPr algn="ctr">
              <a:defRPr sz="1200" b="1" i="0">
                <a:latin typeface="Open Sans" panose="020B0606030504020204" pitchFamily="34" charset="0"/>
                <a:ea typeface="Open Sans" panose="020B0606030504020204" pitchFamily="34" charset="0"/>
                <a:cs typeface="Open Sans" panose="020B0606030504020204" pitchFamily="34" charset="0"/>
              </a:defRPr>
            </a:lvl1pPr>
          </a:lstStyle>
          <a:p>
            <a:r>
              <a:rPr lang="nl-NL" dirty="0"/>
              <a:t>Name </a:t>
            </a:r>
            <a:r>
              <a:rPr lang="nl-NL" dirty="0" err="1"/>
              <a:t>Lastname</a:t>
            </a:r>
            <a:endParaRPr lang="nl-NL" dirty="0"/>
          </a:p>
        </p:txBody>
      </p:sp>
      <p:sp>
        <p:nvSpPr>
          <p:cNvPr id="35" name="Tijdelijke aanduiding voor tekst 34">
            <a:extLst>
              <a:ext uri="{FF2B5EF4-FFF2-40B4-BE49-F238E27FC236}">
                <a16:creationId xmlns:a16="http://schemas.microsoft.com/office/drawing/2014/main" id="{D6F025CA-08AA-BB4D-A7AA-3CD26CC85FA1}"/>
              </a:ext>
            </a:extLst>
          </p:cNvPr>
          <p:cNvSpPr>
            <a:spLocks noGrp="1"/>
          </p:cNvSpPr>
          <p:nvPr>
            <p:ph type="body" sz="quarter" idx="16" hasCustomPrompt="1"/>
          </p:nvPr>
        </p:nvSpPr>
        <p:spPr>
          <a:xfrm>
            <a:off x="3578225" y="6140291"/>
            <a:ext cx="5038725" cy="270592"/>
          </a:xfrm>
          <a:prstGeom prst="rect">
            <a:avLst/>
          </a:prstGeom>
        </p:spPr>
        <p:txBody>
          <a:bodyPr/>
          <a:lstStyle>
            <a:lvl1pPr algn="ctr">
              <a:defRPr sz="1200"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nl-NL" dirty="0"/>
              <a:t>Job </a:t>
            </a:r>
            <a:r>
              <a:rPr lang="nl-NL" dirty="0" err="1"/>
              <a:t>title</a:t>
            </a:r>
            <a:endParaRPr lang="nl-NL" dirty="0"/>
          </a:p>
        </p:txBody>
      </p:sp>
    </p:spTree>
    <p:extLst>
      <p:ext uri="{BB962C8B-B14F-4D97-AF65-F5344CB8AC3E}">
        <p14:creationId xmlns:p14="http://schemas.microsoft.com/office/powerpoint/2010/main" val="1510959481"/>
      </p:ext>
    </p:extLst>
  </p:cSld>
  <p:clrMapOvr>
    <a:masterClrMapping/>
  </p:clrMapOvr>
  <p:extLst>
    <p:ext uri="{DCECCB84-F9BA-43D5-87BE-67443E8EF086}">
      <p15:sldGuideLst xmlns:p15="http://schemas.microsoft.com/office/powerpoint/2012/main">
        <p15:guide id="1" orient="horz" pos="232">
          <p15:clr>
            <a:srgbClr val="FBAE40"/>
          </p15:clr>
        </p15:guide>
        <p15:guide id="2" pos="212">
          <p15:clr>
            <a:srgbClr val="FBAE40"/>
          </p15:clr>
        </p15:guide>
        <p15:guide id="3" pos="7470">
          <p15:clr>
            <a:srgbClr val="FBAE40"/>
          </p15:clr>
        </p15:guide>
        <p15:guide id="4" orient="horz" pos="436">
          <p15:clr>
            <a:srgbClr val="FBAE40"/>
          </p15:clr>
        </p15:guide>
        <p15:guide id="5" orient="horz" pos="4088">
          <p15:clr>
            <a:srgbClr val="FBAE40"/>
          </p15:clr>
        </p15:guide>
        <p15:guide id="6" pos="5111">
          <p15:clr>
            <a:srgbClr val="FBAE40"/>
          </p15:clr>
        </p15:guide>
        <p15:guide id="7" pos="6200">
          <p15:clr>
            <a:srgbClr val="FBAE40"/>
          </p15:clr>
        </p15:guide>
        <p15:guide id="8" pos="6290">
          <p15:clr>
            <a:srgbClr val="FBAE40"/>
          </p15:clr>
        </p15:guide>
        <p15:guide id="9" pos="4998">
          <p15:clr>
            <a:srgbClr val="FBAE40"/>
          </p15:clr>
        </p15:guide>
        <p15:guide id="10" pos="3864">
          <p15:clr>
            <a:srgbClr val="FBAE40"/>
          </p15:clr>
        </p15:guide>
        <p15:guide id="11" pos="3773">
          <p15:clr>
            <a:srgbClr val="FBAE40"/>
          </p15:clr>
        </p15:guide>
        <p15:guide id="12" pos="2662">
          <p15:clr>
            <a:srgbClr val="FBAE40"/>
          </p15:clr>
        </p15:guide>
        <p15:guide id="13" pos="2571">
          <p15:clr>
            <a:srgbClr val="FBAE40"/>
          </p15:clr>
        </p15:guide>
        <p15:guide id="14" pos="1460">
          <p15:clr>
            <a:srgbClr val="FBAE40"/>
          </p15:clr>
        </p15:guide>
        <p15:guide id="15" pos="1346">
          <p15:clr>
            <a:srgbClr val="FBAE40"/>
          </p15:clr>
        </p15:guide>
        <p15:guide id="16" orient="horz" pos="754">
          <p15:clr>
            <a:srgbClr val="FBAE40"/>
          </p15:clr>
        </p15:guide>
        <p15:guide id="17" orient="horz" pos="2115">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459715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Lst>
  <p:hf hdr="0" ftr="0"/>
  <p:txStyles>
    <p:titleStyle>
      <a:lvl1pPr algn="l" defTabSz="914400" rtl="0" eaLnBrk="1" latinLnBrk="0" hangingPunct="1">
        <a:spcBef>
          <a:spcPct val="0"/>
        </a:spcBef>
        <a:buNone/>
        <a:defRPr sz="2100" b="0" i="0" kern="1200">
          <a:solidFill>
            <a:schemeClr val="tx1"/>
          </a:solidFill>
          <a:latin typeface="Merriweather Regular" panose="02060503050406030704" pitchFamily="18" charset="77"/>
          <a:ea typeface="+mj-ea"/>
          <a:cs typeface="+mj-cs"/>
        </a:defRPr>
      </a:lvl1pPr>
    </p:titleStyle>
    <p:bodyStyle>
      <a:lvl1pPr marL="0" indent="0" algn="l" defTabSz="914400" rtl="0" eaLnBrk="1" latinLnBrk="0" hangingPunct="1">
        <a:lnSpc>
          <a:spcPct val="110000"/>
        </a:lnSpc>
        <a:spcBef>
          <a:spcPts val="0"/>
        </a:spcBef>
        <a:buFont typeface="Arial" pitchFamily="34" charset="0"/>
        <a:buNone/>
        <a:defRPr sz="1600" b="0"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0" indent="0" algn="l" defTabSz="914400" rtl="0" eaLnBrk="1" latinLnBrk="0" hangingPunct="1">
        <a:lnSpc>
          <a:spcPct val="110000"/>
        </a:lnSpc>
        <a:spcBef>
          <a:spcPts val="0"/>
        </a:spcBef>
        <a:buFont typeface="Arial" pitchFamily="34" charset="0"/>
        <a:buNone/>
        <a:defRPr sz="1600" b="1"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270000" indent="-270000" algn="l" defTabSz="914400" rtl="0" eaLnBrk="1" latinLnBrk="0" hangingPunct="1">
        <a:lnSpc>
          <a:spcPct val="110000"/>
        </a:lnSpc>
        <a:spcBef>
          <a:spcPts val="2100"/>
        </a:spcBef>
        <a:buFont typeface="Verdana" pitchFamily="34" charset="0"/>
        <a:buChar char="•"/>
        <a:defRPr sz="1600" b="0"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270000" indent="-270000" algn="l" defTabSz="914400" rtl="0" eaLnBrk="1" latinLnBrk="0" hangingPunct="1">
        <a:lnSpc>
          <a:spcPct val="110000"/>
        </a:lnSpc>
        <a:spcBef>
          <a:spcPts val="2100"/>
        </a:spcBef>
        <a:buFont typeface="Verdana" pitchFamily="34" charset="0"/>
        <a:buChar char="•"/>
        <a:defRPr sz="1600" b="0"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810000" indent="-270000" algn="l" defTabSz="914400" rtl="0" eaLnBrk="1" latinLnBrk="0" hangingPunct="1">
        <a:lnSpc>
          <a:spcPct val="110000"/>
        </a:lnSpc>
        <a:spcBef>
          <a:spcPts val="0"/>
        </a:spcBef>
        <a:buFont typeface="Verdana" pitchFamily="34" charset="0"/>
        <a:buChar char="–"/>
        <a:defRPr sz="1600" b="0"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H.Hoijtink@uu.n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sv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hyperlink" Target="https://www.uu.nl/en/research/research-data-management/guides/how-to-make-your-data-fair"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www.uu.nl/en/research/research-data-management/tools/fair-cheatsheets-to-publish-your-research-data-and-software-fair"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tmp"/><Relationship Id="rId1" Type="http://schemas.openxmlformats.org/officeDocument/2006/relationships/slideLayout" Target="../slideLayouts/slideLayout13.xml"/><Relationship Id="rId6" Type="http://schemas.openxmlformats.org/officeDocument/2006/relationships/hyperlink" Target="https://jasp-stats.org/how-to-use-jasp/" TargetMode="External"/><Relationship Id="rId5" Type="http://schemas.openxmlformats.org/officeDocument/2006/relationships/hyperlink" Target="https://osf.io/z7tbg/" TargetMode="External"/><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8.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tmp"/><Relationship Id="rId1" Type="http://schemas.openxmlformats.org/officeDocument/2006/relationships/slideLayout" Target="../slideLayouts/slideLayout13.xml"/><Relationship Id="rId4" Type="http://schemas.openxmlformats.org/officeDocument/2006/relationships/image" Target="../media/image8.sv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1.xml"/><Relationship Id="rId6" Type="http://schemas.openxmlformats.org/officeDocument/2006/relationships/image" Target="../media/image14.tmp"/><Relationship Id="rId5" Type="http://schemas.openxmlformats.org/officeDocument/2006/relationships/image" Target="../media/image8.sv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8.sv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hyperlink" Target="https://creativecommons.org/publicdomain/zero/1.0/" TargetMode="Externa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s://gdpr-info.eu/" TargetMode="External"/><Relationship Id="rId2" Type="http://schemas.openxmlformats.org/officeDocument/2006/relationships/hyperlink" Target="https://www.uu.nl/en/research/research-data-management/training-workshops/handling-personal-data-in-research" TargetMode="Externa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hyperlink" Target="https://www.openaire.eu/how-do-i-license-my-research-data" TargetMode="Externa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hyperlink" Target="https://osf.io/a78bm/" TargetMode="External"/><Relationship Id="rId4" Type="http://schemas.openxmlformats.org/officeDocument/2006/relationships/image" Target="../media/image8.svg"/></Relationships>
</file>

<file path=ppt/slides/_rels/slide30.xml.rels><?xml version="1.0" encoding="UTF-8" standalone="yes"?>
<Relationships xmlns="http://schemas.openxmlformats.org/package/2006/relationships"><Relationship Id="rId8" Type="http://schemas.openxmlformats.org/officeDocument/2006/relationships/hyperlink" Target="https://www.uu.nl/en/research/yoda" TargetMode="External"/><Relationship Id="rId13" Type="http://schemas.openxmlformats.org/officeDocument/2006/relationships/hyperlink" Target="https://www.uu.nl/en/research/research-data-management/tools/fair-cheatsheets-to-publish-your-research-data-and-software-fair" TargetMode="External"/><Relationship Id="rId3" Type="http://schemas.openxmlformats.org/officeDocument/2006/relationships/image" Target="../media/image8.svg"/><Relationship Id="rId7" Type="http://schemas.openxmlformats.org/officeDocument/2006/relationships/hyperlink" Target="https://osf.io/" TargetMode="External"/><Relationship Id="rId12" Type="http://schemas.openxmlformats.org/officeDocument/2006/relationships/hyperlink" Target="https://www.uu.nl/en/research/research-data-management/guides/handling-personal-data" TargetMode="External"/><Relationship Id="rId2" Type="http://schemas.openxmlformats.org/officeDocument/2006/relationships/image" Target="../media/image7.png"/><Relationship Id="rId16" Type="http://schemas.openxmlformats.org/officeDocument/2006/relationships/hyperlink" Target="https://utrechtsummerschool.nl/courses/data-science/open-science-bootcamp" TargetMode="External"/><Relationship Id="rId1" Type="http://schemas.openxmlformats.org/officeDocument/2006/relationships/slideLayout" Target="../slideLayouts/slideLayout13.xml"/><Relationship Id="rId6" Type="http://schemas.openxmlformats.org/officeDocument/2006/relationships/hyperlink" Target="https://jasp-stats.org/how-to-use-jasp/" TargetMode="External"/><Relationship Id="rId11" Type="http://schemas.openxmlformats.org/officeDocument/2006/relationships/hyperlink" Target="https://www.uu.nl/en/research/research-data-management/guides/how-to-make-your-data-fair" TargetMode="External"/><Relationship Id="rId5" Type="http://schemas.openxmlformats.org/officeDocument/2006/relationships/hyperlink" Target="https://osf.io/z7tbg/" TargetMode="External"/><Relationship Id="rId15" Type="http://schemas.openxmlformats.org/officeDocument/2006/relationships/hyperlink" Target="https://openscience-utrecht.com/" TargetMode="External"/><Relationship Id="rId10" Type="http://schemas.openxmlformats.org/officeDocument/2006/relationships/hyperlink" Target="https://www.openaire.eu/how-do-i-license-my-research-data" TargetMode="External"/><Relationship Id="rId4" Type="http://schemas.openxmlformats.org/officeDocument/2006/relationships/image" Target="../media/image17.png"/><Relationship Id="rId9" Type="http://schemas.openxmlformats.org/officeDocument/2006/relationships/hyperlink" Target="https://creativecommons.org/publicdomain/zero/1.0/deed.en" TargetMode="External"/><Relationship Id="rId14" Type="http://schemas.openxmlformats.org/officeDocument/2006/relationships/hyperlink" Target="https://gdpr-info.eu/"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3.xml"/><Relationship Id="rId5" Type="http://schemas.openxmlformats.org/officeDocument/2006/relationships/hyperlink" Target="https://osf.io/z7tbg/" TargetMode="Externa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hyperlink" Target="https://jasp-stats.org/download/" TargetMode="Externa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tmp"/><Relationship Id="rId1" Type="http://schemas.openxmlformats.org/officeDocument/2006/relationships/slideLayout" Target="../slideLayouts/slideLayout13.xml"/><Relationship Id="rId4" Type="http://schemas.openxmlformats.org/officeDocument/2006/relationships/image" Target="../media/image8.svg"/></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hyperlink" Target="https://jasp-stats.org/how-to-use-jasp/" TargetMode="External"/><Relationship Id="rId4" Type="http://schemas.openxmlformats.org/officeDocument/2006/relationships/hyperlink" Target="https://osf.io/z7tbg/"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osf.io/ezcuj/"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hyperlink" Target="https://www.rathenau.nl/en/science-figures/impact/trust-science/public-trust-science" TargetMode="External"/><Relationship Id="rId5" Type="http://schemas.openxmlformats.org/officeDocument/2006/relationships/hyperlink" Target="https://www.volkskrant.nl/columns-opinie/is-psychologie-wel-een-echte-wetenschap~b9978e6c" TargetMode="External"/><Relationship Id="rId4" Type="http://schemas.openxmlformats.org/officeDocument/2006/relationships/hyperlink" Target="https://elifesciences.org/collections/9b1e83d1/reproducibility-project-cancer-biology"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23.tmp"/><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8.svg"/><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hyperlink" Target="https://commons.wikimedia.org/wiki/File:Empirical_Cycle.svg"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B10FE16A-3EC4-1A49-BFF7-C234B97B9A07}"/>
              </a:ext>
            </a:extLst>
          </p:cNvPr>
          <p:cNvSpPr>
            <a:spLocks noGrp="1"/>
          </p:cNvSpPr>
          <p:nvPr>
            <p:ph type="dt" sz="half" idx="10"/>
          </p:nvPr>
        </p:nvSpPr>
        <p:spPr/>
        <p:txBody>
          <a:bodyPr/>
          <a:lstStyle/>
          <a:p>
            <a:fld id="{331BEBD0-F76D-5747-A0AD-B9B876916FA5}" type="datetime1">
              <a:rPr lang="nl-NL" smtClean="0"/>
              <a:t>15-4-2024</a:t>
            </a:fld>
            <a:endParaRPr lang="en-GB" dirty="0"/>
          </a:p>
        </p:txBody>
      </p:sp>
      <p:sp>
        <p:nvSpPr>
          <p:cNvPr id="3" name="Tijdelijke aanduiding voor tekst 2">
            <a:extLst>
              <a:ext uri="{FF2B5EF4-FFF2-40B4-BE49-F238E27FC236}">
                <a16:creationId xmlns:a16="http://schemas.microsoft.com/office/drawing/2014/main" id="{5DC2DE01-7D0F-7B47-8160-8B9C9A0E9B81}"/>
              </a:ext>
            </a:extLst>
          </p:cNvPr>
          <p:cNvSpPr>
            <a:spLocks noGrp="1"/>
          </p:cNvSpPr>
          <p:nvPr>
            <p:ph type="body" sz="quarter" idx="14"/>
          </p:nvPr>
        </p:nvSpPr>
        <p:spPr>
          <a:xfrm>
            <a:off x="3090764" y="522753"/>
            <a:ext cx="7008532" cy="227101"/>
          </a:xfrm>
        </p:spPr>
        <p:txBody>
          <a:bodyPr/>
          <a:lstStyle/>
          <a:p>
            <a:r>
              <a:rPr lang="en-US" dirty="0"/>
              <a:t>Section methodology and statistics/faculty social and behavioral sciences</a:t>
            </a:r>
            <a:endParaRPr lang="nl-NL" dirty="0"/>
          </a:p>
        </p:txBody>
      </p:sp>
      <p:sp>
        <p:nvSpPr>
          <p:cNvPr id="4" name="Tijdelijke aanduiding voor tekst 3">
            <a:extLst>
              <a:ext uri="{FF2B5EF4-FFF2-40B4-BE49-F238E27FC236}">
                <a16:creationId xmlns:a16="http://schemas.microsoft.com/office/drawing/2014/main" id="{94DB64B3-E50D-4E48-8A2B-AEF05305381F}"/>
              </a:ext>
            </a:extLst>
          </p:cNvPr>
          <p:cNvSpPr>
            <a:spLocks noGrp="1"/>
          </p:cNvSpPr>
          <p:nvPr>
            <p:ph type="body" sz="quarter" idx="15"/>
          </p:nvPr>
        </p:nvSpPr>
        <p:spPr/>
        <p:txBody>
          <a:bodyPr/>
          <a:lstStyle/>
          <a:p>
            <a:r>
              <a:rPr lang="en-US" dirty="0"/>
              <a:t>Presented by Hanne Oberman</a:t>
            </a:r>
            <a:endParaRPr lang="nl-NL" dirty="0"/>
          </a:p>
        </p:txBody>
      </p:sp>
      <p:sp>
        <p:nvSpPr>
          <p:cNvPr id="5" name="Tijdelijke aanduiding voor tekst 4">
            <a:extLst>
              <a:ext uri="{FF2B5EF4-FFF2-40B4-BE49-F238E27FC236}">
                <a16:creationId xmlns:a16="http://schemas.microsoft.com/office/drawing/2014/main" id="{43EFAD46-0C01-8744-B2A5-529A1B461ECD}"/>
              </a:ext>
            </a:extLst>
          </p:cNvPr>
          <p:cNvSpPr>
            <a:spLocks noGrp="1"/>
          </p:cNvSpPr>
          <p:nvPr>
            <p:ph type="body" sz="quarter" idx="16"/>
          </p:nvPr>
        </p:nvSpPr>
        <p:spPr/>
        <p:txBody>
          <a:bodyPr/>
          <a:lstStyle/>
          <a:p>
            <a:r>
              <a:rPr lang="en-US" dirty="0">
                <a:hlinkClick r:id="rId3"/>
              </a:rPr>
              <a:t>h.i.oberman@uu.nl</a:t>
            </a:r>
            <a:endParaRPr lang="en-US" dirty="0"/>
          </a:p>
          <a:p>
            <a:endParaRPr lang="nl-NL" dirty="0"/>
          </a:p>
        </p:txBody>
      </p:sp>
      <p:sp>
        <p:nvSpPr>
          <p:cNvPr id="6" name="Titel 5">
            <a:extLst>
              <a:ext uri="{FF2B5EF4-FFF2-40B4-BE49-F238E27FC236}">
                <a16:creationId xmlns:a16="http://schemas.microsoft.com/office/drawing/2014/main" id="{3DC10616-FA6C-AB4C-8F84-7696C7142C5C}"/>
              </a:ext>
            </a:extLst>
          </p:cNvPr>
          <p:cNvSpPr>
            <a:spLocks noGrp="1"/>
          </p:cNvSpPr>
          <p:nvPr>
            <p:ph type="ctrTitle"/>
          </p:nvPr>
        </p:nvSpPr>
        <p:spPr>
          <a:xfrm>
            <a:off x="393291" y="1196750"/>
            <a:ext cx="11374639" cy="4662512"/>
          </a:xfrm>
        </p:spPr>
        <p:txBody>
          <a:bodyPr/>
          <a:lstStyle/>
          <a:p>
            <a:r>
              <a:rPr lang="en-US" sz="6600" dirty="0"/>
              <a:t>Open Science </a:t>
            </a:r>
            <a:br>
              <a:rPr lang="en-US" dirty="0"/>
            </a:br>
            <a:r>
              <a:rPr lang="en-US" sz="3200" dirty="0"/>
              <a:t>using the statistical package </a:t>
            </a:r>
            <a:br>
              <a:rPr lang="en-US" dirty="0"/>
            </a:br>
            <a:r>
              <a:rPr lang="en-US" dirty="0"/>
              <a:t>JASP</a:t>
            </a:r>
            <a:br>
              <a:rPr lang="en-US" dirty="0"/>
            </a:br>
            <a:endParaRPr lang="nl-NL" dirty="0"/>
          </a:p>
        </p:txBody>
      </p:sp>
      <p:pic>
        <p:nvPicPr>
          <p:cNvPr id="8" name="Graphic 7" descr="Cat">
            <a:extLst>
              <a:ext uri="{FF2B5EF4-FFF2-40B4-BE49-F238E27FC236}">
                <a16:creationId xmlns:a16="http://schemas.microsoft.com/office/drawing/2014/main" id="{49DDAB85-8075-4C1A-8763-7FD7D33C61D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5937487"/>
            <a:ext cx="914400" cy="914400"/>
          </a:xfrm>
          <a:prstGeom prst="rect">
            <a:avLst/>
          </a:prstGeom>
        </p:spPr>
      </p:pic>
      <p:sp>
        <p:nvSpPr>
          <p:cNvPr id="7" name="Tijdelijke aanduiding voor tekst 3">
            <a:extLst>
              <a:ext uri="{FF2B5EF4-FFF2-40B4-BE49-F238E27FC236}">
                <a16:creationId xmlns:a16="http://schemas.microsoft.com/office/drawing/2014/main" id="{112FABDD-CFFF-1006-A592-AD6EDCF642D9}"/>
              </a:ext>
            </a:extLst>
          </p:cNvPr>
          <p:cNvSpPr txBox="1">
            <a:spLocks/>
          </p:cNvSpPr>
          <p:nvPr/>
        </p:nvSpPr>
        <p:spPr>
          <a:xfrm>
            <a:off x="3575177" y="5312567"/>
            <a:ext cx="5044821" cy="217169"/>
          </a:xfrm>
          <a:prstGeom prst="rect">
            <a:avLst/>
          </a:prstGeom>
        </p:spPr>
        <p:txBody>
          <a:bodyPr/>
          <a:lstStyle>
            <a:lvl1pPr marL="0" indent="0" algn="ctr" defTabSz="914400" rtl="0" eaLnBrk="1" latinLnBrk="0" hangingPunct="1">
              <a:lnSpc>
                <a:spcPct val="110000"/>
              </a:lnSpc>
              <a:spcBef>
                <a:spcPts val="0"/>
              </a:spcBef>
              <a:buFont typeface="Arial" pitchFamily="34" charset="0"/>
              <a:buNone/>
              <a:defRPr sz="1200" b="1"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0" indent="0" algn="l" defTabSz="914400" rtl="0" eaLnBrk="1" latinLnBrk="0" hangingPunct="1">
              <a:lnSpc>
                <a:spcPct val="110000"/>
              </a:lnSpc>
              <a:spcBef>
                <a:spcPts val="0"/>
              </a:spcBef>
              <a:buFont typeface="Arial" pitchFamily="34" charset="0"/>
              <a:buNone/>
              <a:defRPr sz="1600" b="1"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270000" indent="-270000" algn="l" defTabSz="914400" rtl="0" eaLnBrk="1" latinLnBrk="0" hangingPunct="1">
              <a:lnSpc>
                <a:spcPct val="110000"/>
              </a:lnSpc>
              <a:spcBef>
                <a:spcPts val="2100"/>
              </a:spcBef>
              <a:buFont typeface="Verdana" pitchFamily="34" charset="0"/>
              <a:buChar char="•"/>
              <a:defRPr sz="1600" b="0"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270000" indent="-270000" algn="l" defTabSz="914400" rtl="0" eaLnBrk="1" latinLnBrk="0" hangingPunct="1">
              <a:lnSpc>
                <a:spcPct val="110000"/>
              </a:lnSpc>
              <a:spcBef>
                <a:spcPts val="2100"/>
              </a:spcBef>
              <a:buFont typeface="Verdana" pitchFamily="34" charset="0"/>
              <a:buChar char="•"/>
              <a:defRPr sz="1600" b="0"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810000" indent="-270000" algn="l" defTabSz="914400" rtl="0" eaLnBrk="1" latinLnBrk="0" hangingPunct="1">
              <a:lnSpc>
                <a:spcPct val="110000"/>
              </a:lnSpc>
              <a:spcBef>
                <a:spcPts val="0"/>
              </a:spcBef>
              <a:buFont typeface="Verdana" pitchFamily="34" charset="0"/>
              <a:buChar char="–"/>
              <a:defRPr sz="1600" b="0"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a:t>Developed by Herbert Hoijtink </a:t>
            </a:r>
            <a:endParaRPr lang="nl-NL" dirty="0"/>
          </a:p>
        </p:txBody>
      </p:sp>
      <p:sp>
        <p:nvSpPr>
          <p:cNvPr id="9" name="Tijdelijke aanduiding voor tekst 4">
            <a:extLst>
              <a:ext uri="{FF2B5EF4-FFF2-40B4-BE49-F238E27FC236}">
                <a16:creationId xmlns:a16="http://schemas.microsoft.com/office/drawing/2014/main" id="{28DF3EC1-41A7-5875-2AC4-5FD45C663D02}"/>
              </a:ext>
            </a:extLst>
          </p:cNvPr>
          <p:cNvSpPr txBox="1">
            <a:spLocks/>
          </p:cNvSpPr>
          <p:nvPr/>
        </p:nvSpPr>
        <p:spPr>
          <a:xfrm>
            <a:off x="3575177" y="5529736"/>
            <a:ext cx="5044821" cy="270592"/>
          </a:xfrm>
          <a:prstGeom prst="rect">
            <a:avLst/>
          </a:prstGeom>
        </p:spPr>
        <p:txBody>
          <a:bodyPr/>
          <a:lstStyle>
            <a:lvl1pPr marL="0" indent="0" algn="ctr" defTabSz="914400" rtl="0" eaLnBrk="1" latinLnBrk="0" hangingPunct="1">
              <a:lnSpc>
                <a:spcPct val="110000"/>
              </a:lnSpc>
              <a:spcBef>
                <a:spcPts val="0"/>
              </a:spcBef>
              <a:buFont typeface="Arial" pitchFamily="34" charset="0"/>
              <a:buNone/>
              <a:defRPr sz="1200" b="0" i="0"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0" indent="0" algn="l" defTabSz="914400" rtl="0" eaLnBrk="1" latinLnBrk="0" hangingPunct="1">
              <a:lnSpc>
                <a:spcPct val="110000"/>
              </a:lnSpc>
              <a:spcBef>
                <a:spcPts val="0"/>
              </a:spcBef>
              <a:buFont typeface="Arial" pitchFamily="34" charset="0"/>
              <a:buNone/>
              <a:defRPr sz="1600" b="1"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270000" indent="-270000" algn="l" defTabSz="914400" rtl="0" eaLnBrk="1" latinLnBrk="0" hangingPunct="1">
              <a:lnSpc>
                <a:spcPct val="110000"/>
              </a:lnSpc>
              <a:spcBef>
                <a:spcPts val="2100"/>
              </a:spcBef>
              <a:buFont typeface="Verdana" pitchFamily="34" charset="0"/>
              <a:buChar char="•"/>
              <a:defRPr sz="1600" b="0"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270000" indent="-270000" algn="l" defTabSz="914400" rtl="0" eaLnBrk="1" latinLnBrk="0" hangingPunct="1">
              <a:lnSpc>
                <a:spcPct val="110000"/>
              </a:lnSpc>
              <a:spcBef>
                <a:spcPts val="2100"/>
              </a:spcBef>
              <a:buFont typeface="Verdana" pitchFamily="34" charset="0"/>
              <a:buChar char="•"/>
              <a:defRPr sz="1600" b="0"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810000" indent="-270000" algn="l" defTabSz="914400" rtl="0" eaLnBrk="1" latinLnBrk="0" hangingPunct="1">
              <a:lnSpc>
                <a:spcPct val="110000"/>
              </a:lnSpc>
              <a:spcBef>
                <a:spcPts val="0"/>
              </a:spcBef>
              <a:buFont typeface="Verdana" pitchFamily="34" charset="0"/>
              <a:buChar char="–"/>
              <a:defRPr sz="1600" b="0"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dirty="0">
                <a:hlinkClick r:id="rId3"/>
              </a:rPr>
              <a:t>H.Hoijtink@uu.nl</a:t>
            </a:r>
            <a:endParaRPr lang="en-US" dirty="0"/>
          </a:p>
          <a:p>
            <a:pPr lvl="0"/>
            <a:endParaRPr lang="nl-NL" dirty="0"/>
          </a:p>
        </p:txBody>
      </p:sp>
    </p:spTree>
    <p:extLst>
      <p:ext uri="{BB962C8B-B14F-4D97-AF65-F5344CB8AC3E}">
        <p14:creationId xmlns:p14="http://schemas.microsoft.com/office/powerpoint/2010/main" val="3368348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06A4B5-C908-49F2-B0C7-A0B196986288}"/>
              </a:ext>
            </a:extLst>
          </p:cNvPr>
          <p:cNvSpPr/>
          <p:nvPr/>
        </p:nvSpPr>
        <p:spPr>
          <a:xfrm>
            <a:off x="3742802" y="778005"/>
            <a:ext cx="5315518" cy="5553256"/>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285750" indent="-285750">
              <a:buFont typeface="Arial" panose="020B0604020202020204" pitchFamily="34" charset="0"/>
              <a:buChar char="•"/>
            </a:pPr>
            <a:r>
              <a:rPr lang="en-US" dirty="0"/>
              <a:t>Much of the previous three steps</a:t>
            </a:r>
          </a:p>
          <a:p>
            <a:pPr marL="285750" indent="-285750">
              <a:buFont typeface="Arial" panose="020B0604020202020204" pitchFamily="34" charset="0"/>
              <a:buChar char="•"/>
            </a:pPr>
            <a:r>
              <a:rPr lang="en-US" dirty="0"/>
              <a:t>Informed consent forms</a:t>
            </a:r>
          </a:p>
          <a:p>
            <a:pPr marL="285750" indent="-285750">
              <a:buFont typeface="Arial" panose="020B0604020202020204" pitchFamily="34" charset="0"/>
              <a:buChar char="•"/>
            </a:pPr>
            <a:r>
              <a:rPr lang="en-US" dirty="0"/>
              <a:t>Data management plan</a:t>
            </a:r>
          </a:p>
        </p:txBody>
      </p:sp>
      <p:sp>
        <p:nvSpPr>
          <p:cNvPr id="3" name="Freeform: Shape 2">
            <a:extLst>
              <a:ext uri="{FF2B5EF4-FFF2-40B4-BE49-F238E27FC236}">
                <a16:creationId xmlns:a16="http://schemas.microsoft.com/office/drawing/2014/main" id="{129D7BC1-F005-4C4B-A01F-6999A8776B7F}"/>
              </a:ext>
            </a:extLst>
          </p:cNvPr>
          <p:cNvSpPr/>
          <p:nvPr/>
        </p:nvSpPr>
        <p:spPr>
          <a:xfrm>
            <a:off x="2103888" y="467300"/>
            <a:ext cx="8378889"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sz="3600" dirty="0">
                <a:solidFill>
                  <a:schemeClr val="tx1"/>
                </a:solidFill>
              </a:rPr>
              <a:t>Step 4: (M)ETC and Data Management Plan</a:t>
            </a:r>
            <a:endParaRPr lang="nl-NL" sz="3600" kern="1200" dirty="0">
              <a:solidFill>
                <a:schemeClr val="tx1"/>
              </a:solidFill>
            </a:endParaRPr>
          </a:p>
        </p:txBody>
      </p:sp>
    </p:spTree>
    <p:extLst>
      <p:ext uri="{BB962C8B-B14F-4D97-AF65-F5344CB8AC3E}">
        <p14:creationId xmlns:p14="http://schemas.microsoft.com/office/powerpoint/2010/main" val="3650426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EC8BB6-3C86-4173-AEAB-E0CF986F5539}"/>
              </a:ext>
            </a:extLst>
          </p:cNvPr>
          <p:cNvSpPr/>
          <p:nvPr/>
        </p:nvSpPr>
        <p:spPr>
          <a:xfrm>
            <a:off x="3523771" y="756422"/>
            <a:ext cx="5315518" cy="5553256"/>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endParaRPr lang="en-US" dirty="0"/>
          </a:p>
          <a:p>
            <a:pPr algn="ctr"/>
            <a:r>
              <a:rPr lang="en-US" dirty="0"/>
              <a:t>This is the </a:t>
            </a:r>
          </a:p>
          <a:p>
            <a:pPr algn="ctr"/>
            <a:r>
              <a:rPr lang="en-US" dirty="0"/>
              <a:t>pre-data-</a:t>
            </a:r>
            <a:r>
              <a:rPr lang="en-US" i="1" dirty="0"/>
              <a:t>collection</a:t>
            </a:r>
            <a:r>
              <a:rPr lang="en-US" dirty="0"/>
              <a:t> </a:t>
            </a:r>
          </a:p>
          <a:p>
            <a:pPr algn="ctr"/>
            <a:r>
              <a:rPr lang="en-US" dirty="0"/>
              <a:t>or pre-data-</a:t>
            </a:r>
            <a:r>
              <a:rPr lang="en-US" i="1" dirty="0"/>
              <a:t>access</a:t>
            </a:r>
            <a:r>
              <a:rPr lang="en-US" dirty="0"/>
              <a:t> </a:t>
            </a:r>
          </a:p>
          <a:p>
            <a:pPr algn="ctr"/>
            <a:r>
              <a:rPr lang="en-US" dirty="0"/>
              <a:t>account </a:t>
            </a:r>
          </a:p>
          <a:p>
            <a:pPr algn="ctr"/>
            <a:r>
              <a:rPr lang="en-US" dirty="0"/>
              <a:t>of all that has been covered </a:t>
            </a:r>
          </a:p>
          <a:p>
            <a:pPr algn="ctr"/>
            <a:r>
              <a:rPr lang="en-US" dirty="0"/>
              <a:t>in the previous four steps.</a:t>
            </a:r>
          </a:p>
        </p:txBody>
      </p:sp>
      <p:sp>
        <p:nvSpPr>
          <p:cNvPr id="3" name="Freeform: Shape 2">
            <a:extLst>
              <a:ext uri="{FF2B5EF4-FFF2-40B4-BE49-F238E27FC236}">
                <a16:creationId xmlns:a16="http://schemas.microsoft.com/office/drawing/2014/main" id="{6FE8D1B8-1F92-4650-9D80-CE9AE1483938}"/>
              </a:ext>
            </a:extLst>
          </p:cNvPr>
          <p:cNvSpPr/>
          <p:nvPr/>
        </p:nvSpPr>
        <p:spPr>
          <a:xfrm>
            <a:off x="1427584" y="520262"/>
            <a:ext cx="9507893"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sz="3600" kern="1200" dirty="0">
                <a:solidFill>
                  <a:schemeClr val="tx1"/>
                </a:solidFill>
              </a:rPr>
              <a:t>Step 5: Preregistration and Preregistered Reports</a:t>
            </a:r>
            <a:endParaRPr lang="nl-NL" sz="3600" kern="1200" dirty="0">
              <a:solidFill>
                <a:schemeClr val="tx1"/>
              </a:solidFill>
            </a:endParaRPr>
          </a:p>
        </p:txBody>
      </p:sp>
    </p:spTree>
    <p:extLst>
      <p:ext uri="{BB962C8B-B14F-4D97-AF65-F5344CB8AC3E}">
        <p14:creationId xmlns:p14="http://schemas.microsoft.com/office/powerpoint/2010/main" val="58064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CC72D3-D0F5-4161-B51D-FAC1C095BFBC}"/>
              </a:ext>
            </a:extLst>
          </p:cNvPr>
          <p:cNvSpPr/>
          <p:nvPr/>
        </p:nvSpPr>
        <p:spPr>
          <a:xfrm>
            <a:off x="3603082" y="784482"/>
            <a:ext cx="5315518" cy="5553256"/>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dirty="0"/>
          </a:p>
          <a:p>
            <a:endParaRPr lang="en-US" dirty="0"/>
          </a:p>
          <a:p>
            <a:endParaRPr lang="en-US" dirty="0"/>
          </a:p>
          <a:p>
            <a:endParaRPr lang="en-US" dirty="0"/>
          </a:p>
          <a:p>
            <a:endParaRPr lang="en-US" dirty="0"/>
          </a:p>
          <a:p>
            <a:endParaRPr lang="en-US" dirty="0"/>
          </a:p>
          <a:p>
            <a:endParaRPr lang="en-US" dirty="0"/>
          </a:p>
          <a:p>
            <a:pPr algn="ctr"/>
            <a:r>
              <a:rPr lang="en-US" dirty="0"/>
              <a:t>Proof that data </a:t>
            </a:r>
            <a:r>
              <a:rPr lang="en-US" i="1" dirty="0"/>
              <a:t>collection</a:t>
            </a:r>
            <a:r>
              <a:rPr lang="en-US" dirty="0"/>
              <a:t> </a:t>
            </a:r>
          </a:p>
          <a:p>
            <a:pPr algn="ctr"/>
            <a:r>
              <a:rPr lang="en-US" dirty="0"/>
              <a:t>takes place after preregistration.</a:t>
            </a:r>
          </a:p>
          <a:p>
            <a:pPr algn="ctr"/>
            <a:endParaRPr lang="en-US" dirty="0"/>
          </a:p>
          <a:p>
            <a:pPr algn="ctr"/>
            <a:r>
              <a:rPr lang="en-US" dirty="0"/>
              <a:t>Proof that data </a:t>
            </a:r>
            <a:r>
              <a:rPr lang="en-US" i="1" dirty="0"/>
              <a:t>access </a:t>
            </a:r>
          </a:p>
          <a:p>
            <a:pPr algn="ctr"/>
            <a:r>
              <a:rPr lang="en-US" dirty="0"/>
              <a:t>takes place after preregistration.</a:t>
            </a:r>
          </a:p>
        </p:txBody>
      </p:sp>
      <p:sp>
        <p:nvSpPr>
          <p:cNvPr id="3" name="Freeform: Shape 2">
            <a:extLst>
              <a:ext uri="{FF2B5EF4-FFF2-40B4-BE49-F238E27FC236}">
                <a16:creationId xmlns:a16="http://schemas.microsoft.com/office/drawing/2014/main" id="{12584A51-3023-4E31-9E25-2B66FD797C88}"/>
              </a:ext>
            </a:extLst>
          </p:cNvPr>
          <p:cNvSpPr/>
          <p:nvPr/>
        </p:nvSpPr>
        <p:spPr>
          <a:xfrm>
            <a:off x="1548882" y="520262"/>
            <a:ext cx="9423918"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sz="3600" kern="1200" dirty="0">
                <a:solidFill>
                  <a:schemeClr val="tx1"/>
                </a:solidFill>
              </a:rPr>
              <a:t>Step 6: Execution of Data Collection and Analysis</a:t>
            </a:r>
            <a:endParaRPr lang="nl-NL" sz="3600" kern="1200" dirty="0">
              <a:solidFill>
                <a:schemeClr val="tx1"/>
              </a:solidFill>
            </a:endParaRPr>
          </a:p>
        </p:txBody>
      </p:sp>
    </p:spTree>
    <p:extLst>
      <p:ext uri="{BB962C8B-B14F-4D97-AF65-F5344CB8AC3E}">
        <p14:creationId xmlns:p14="http://schemas.microsoft.com/office/powerpoint/2010/main" val="3911505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06A4B5-C908-49F2-B0C7-A0B196986288}"/>
              </a:ext>
            </a:extLst>
          </p:cNvPr>
          <p:cNvSpPr/>
          <p:nvPr/>
        </p:nvSpPr>
        <p:spPr>
          <a:xfrm>
            <a:off x="3439828" y="784482"/>
            <a:ext cx="5315518" cy="5553256"/>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dirty="0"/>
              <a:t>Data and analyses should be </a:t>
            </a:r>
            <a:r>
              <a:rPr lang="en-US" b="1" dirty="0"/>
              <a:t>FAIR</a:t>
            </a:r>
            <a:r>
              <a:rPr lang="en-US" dirty="0"/>
              <a:t>, </a:t>
            </a:r>
          </a:p>
          <a:p>
            <a:pPr algn="ctr"/>
            <a:r>
              <a:rPr lang="en-US" b="1" dirty="0"/>
              <a:t>F</a:t>
            </a:r>
            <a:r>
              <a:rPr lang="en-US" dirty="0"/>
              <a:t>indable, </a:t>
            </a:r>
          </a:p>
          <a:p>
            <a:pPr algn="ctr"/>
            <a:r>
              <a:rPr lang="en-US" b="1" dirty="0"/>
              <a:t>A</a:t>
            </a:r>
            <a:r>
              <a:rPr lang="en-US" dirty="0"/>
              <a:t>ccessible, </a:t>
            </a:r>
          </a:p>
          <a:p>
            <a:pPr algn="ctr"/>
            <a:r>
              <a:rPr lang="en-US" b="1" dirty="0"/>
              <a:t>I</a:t>
            </a:r>
            <a:r>
              <a:rPr lang="en-US" dirty="0"/>
              <a:t>nteroperable,</a:t>
            </a:r>
          </a:p>
          <a:p>
            <a:pPr algn="ctr"/>
            <a:r>
              <a:rPr lang="en-US" b="1" dirty="0"/>
              <a:t>R</a:t>
            </a:r>
            <a:r>
              <a:rPr lang="en-US" dirty="0"/>
              <a:t>eusable,</a:t>
            </a:r>
          </a:p>
          <a:p>
            <a:pPr algn="ctr"/>
            <a:r>
              <a:rPr lang="en-US" dirty="0"/>
              <a:t>that is, accessible to all interested parties. </a:t>
            </a:r>
          </a:p>
          <a:p>
            <a:pPr algn="ctr"/>
            <a:endParaRPr lang="en-US" dirty="0"/>
          </a:p>
          <a:p>
            <a:pPr algn="ctr"/>
            <a:r>
              <a:rPr lang="en-US" dirty="0"/>
              <a:t>Most of the remainder of this presentation </a:t>
            </a:r>
          </a:p>
          <a:p>
            <a:pPr algn="ctr"/>
            <a:r>
              <a:rPr lang="en-US" dirty="0"/>
              <a:t>discusses how that can be achieved.</a:t>
            </a:r>
          </a:p>
        </p:txBody>
      </p:sp>
      <p:sp>
        <p:nvSpPr>
          <p:cNvPr id="3" name="Freeform: Shape 2">
            <a:extLst>
              <a:ext uri="{FF2B5EF4-FFF2-40B4-BE49-F238E27FC236}">
                <a16:creationId xmlns:a16="http://schemas.microsoft.com/office/drawing/2014/main" id="{8C46CB9D-EFFD-4418-A2F4-C1ABD4F6FD34}"/>
              </a:ext>
            </a:extLst>
          </p:cNvPr>
          <p:cNvSpPr/>
          <p:nvPr/>
        </p:nvSpPr>
        <p:spPr>
          <a:xfrm>
            <a:off x="2727433" y="520262"/>
            <a:ext cx="6740308"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sz="3600" kern="1200" dirty="0">
                <a:solidFill>
                  <a:schemeClr val="tx1"/>
                </a:solidFill>
              </a:rPr>
              <a:t>Step 7: Publish Data and Analyses</a:t>
            </a:r>
            <a:endParaRPr lang="nl-NL" sz="3600" kern="1200" dirty="0">
              <a:solidFill>
                <a:schemeClr val="tx1"/>
              </a:solidFill>
            </a:endParaRPr>
          </a:p>
        </p:txBody>
      </p:sp>
    </p:spTree>
    <p:extLst>
      <p:ext uri="{BB962C8B-B14F-4D97-AF65-F5344CB8AC3E}">
        <p14:creationId xmlns:p14="http://schemas.microsoft.com/office/powerpoint/2010/main" val="101778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EC8BB6-3C86-4173-AEAB-E0CF986F5539}"/>
              </a:ext>
            </a:extLst>
          </p:cNvPr>
          <p:cNvSpPr/>
          <p:nvPr/>
        </p:nvSpPr>
        <p:spPr>
          <a:xfrm>
            <a:off x="3888253" y="652372"/>
            <a:ext cx="5315518" cy="5553256"/>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pPr algn="l"/>
            <a:endParaRPr lang="en-US" sz="1800" b="0" i="0" u="none" strike="noStrike" baseline="0" dirty="0">
              <a:latin typeface="LMRoman12-Regular"/>
            </a:endParaRPr>
          </a:p>
          <a:p>
            <a:pPr algn="l"/>
            <a:r>
              <a:rPr lang="en-US" dirty="0"/>
              <a:t>Include a link to your pre-registration.</a:t>
            </a:r>
          </a:p>
          <a:p>
            <a:pPr algn="l"/>
            <a:endParaRPr lang="en-US" dirty="0"/>
          </a:p>
          <a:p>
            <a:pPr algn="l"/>
            <a:r>
              <a:rPr lang="en-US" dirty="0"/>
              <a:t>Include a link to your data-analyses repository.</a:t>
            </a:r>
          </a:p>
          <a:p>
            <a:pPr algn="l"/>
            <a:endParaRPr lang="en-US" sz="1800" b="0" i="0" u="none" strike="noStrike" baseline="0" dirty="0"/>
          </a:p>
          <a:p>
            <a:pPr algn="l"/>
            <a:r>
              <a:rPr lang="en-US" sz="1800" b="0" i="0" u="none" strike="noStrike" baseline="0" dirty="0"/>
              <a:t>Publishing open access is an important feature of open science. </a:t>
            </a:r>
          </a:p>
          <a:p>
            <a:pPr algn="l"/>
            <a:endParaRPr lang="en-US" dirty="0"/>
          </a:p>
          <a:p>
            <a:pPr algn="l"/>
            <a:r>
              <a:rPr lang="en-US" sz="1800" b="0" i="0" u="none" strike="noStrike" baseline="0" dirty="0"/>
              <a:t>Being able to </a:t>
            </a:r>
            <a:r>
              <a:rPr lang="en-US" sz="1800" b="0" i="0" u="none" strike="noStrike" baseline="0" dirty="0" err="1"/>
              <a:t>unobstructedly</a:t>
            </a:r>
            <a:r>
              <a:rPr lang="en-US" sz="1800" b="0" i="0" u="none" strike="noStrike" baseline="0" dirty="0"/>
              <a:t> obtain everything (also the report) related to a research project will enable</a:t>
            </a:r>
            <a:r>
              <a:rPr lang="en-US" sz="1800" b="0" i="0" u="none" strike="noStrike" dirty="0"/>
              <a:t> </a:t>
            </a:r>
            <a:br>
              <a:rPr lang="en-US" sz="1800" b="0" i="0" u="none" strike="noStrike" dirty="0"/>
            </a:br>
            <a:r>
              <a:rPr lang="en-US" sz="1800" b="0" i="0" u="none" strike="noStrike" baseline="0" dirty="0"/>
              <a:t>anyone to: </a:t>
            </a:r>
          </a:p>
          <a:p>
            <a:pPr marL="285750" indent="-285750" algn="l">
              <a:buFont typeface="Arial" panose="020B0604020202020204" pitchFamily="34" charset="0"/>
              <a:buChar char="•"/>
            </a:pPr>
            <a:r>
              <a:rPr lang="en-US" sz="1800" b="0" i="0" u="none" strike="noStrike" baseline="0" dirty="0"/>
              <a:t>benefit from your research</a:t>
            </a:r>
          </a:p>
          <a:p>
            <a:pPr marL="285750" indent="-285750" algn="l">
              <a:buFont typeface="Arial" panose="020B0604020202020204" pitchFamily="34" charset="0"/>
              <a:buChar char="•"/>
            </a:pPr>
            <a:r>
              <a:rPr lang="en-US" sz="1800" b="0" i="0" u="none" strike="noStrike" baseline="0" dirty="0"/>
              <a:t>reuse (parts) of your research</a:t>
            </a:r>
          </a:p>
          <a:p>
            <a:pPr marL="285750" indent="-285750" algn="l">
              <a:buFont typeface="Arial" panose="020B0604020202020204" pitchFamily="34" charset="0"/>
              <a:buChar char="•"/>
            </a:pPr>
            <a:r>
              <a:rPr lang="en-US" sz="1800" b="0" i="0" u="none" strike="noStrike" baseline="0" dirty="0"/>
              <a:t>engage in a fully informed discussion about your research.</a:t>
            </a:r>
          </a:p>
          <a:p>
            <a:pPr marL="285750" indent="-285750" algn="l">
              <a:buFont typeface="Arial" panose="020B0604020202020204" pitchFamily="34" charset="0"/>
              <a:buChar char="•"/>
            </a:pPr>
            <a:endParaRPr lang="en-US" dirty="0"/>
          </a:p>
          <a:p>
            <a:pPr algn="l"/>
            <a:r>
              <a:rPr lang="en-US" sz="1800" b="0" i="0" u="none" strike="noStrike" baseline="0" dirty="0"/>
              <a:t>This should both increase the impact of your research and increase the trust in your research and the trust in science in general.</a:t>
            </a:r>
            <a:endParaRPr lang="en-US" dirty="0"/>
          </a:p>
        </p:txBody>
      </p:sp>
      <p:sp>
        <p:nvSpPr>
          <p:cNvPr id="3" name="Freeform: Shape 2">
            <a:extLst>
              <a:ext uri="{FF2B5EF4-FFF2-40B4-BE49-F238E27FC236}">
                <a16:creationId xmlns:a16="http://schemas.microsoft.com/office/drawing/2014/main" id="{A55EF451-BD9C-46D8-B887-F61BAEA5DE8B}"/>
              </a:ext>
            </a:extLst>
          </p:cNvPr>
          <p:cNvSpPr/>
          <p:nvPr/>
        </p:nvSpPr>
        <p:spPr>
          <a:xfrm>
            <a:off x="3079670" y="408462"/>
            <a:ext cx="7216169"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sz="3600" kern="1200" dirty="0">
                <a:solidFill>
                  <a:schemeClr val="tx1"/>
                </a:solidFill>
              </a:rPr>
              <a:t>Step 8: Write an Open Access Report</a:t>
            </a:r>
            <a:endParaRPr lang="nl-NL" sz="3600" kern="1200" dirty="0">
              <a:solidFill>
                <a:schemeClr val="tx1"/>
              </a:solidFill>
            </a:endParaRPr>
          </a:p>
        </p:txBody>
      </p:sp>
    </p:spTree>
    <p:extLst>
      <p:ext uri="{BB962C8B-B14F-4D97-AF65-F5344CB8AC3E}">
        <p14:creationId xmlns:p14="http://schemas.microsoft.com/office/powerpoint/2010/main" val="2974543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CC72D3-D0F5-4161-B51D-FAC1C095BFBC}"/>
              </a:ext>
            </a:extLst>
          </p:cNvPr>
          <p:cNvSpPr/>
          <p:nvPr/>
        </p:nvSpPr>
        <p:spPr>
          <a:xfrm>
            <a:off x="3911661" y="784482"/>
            <a:ext cx="5315518" cy="5553256"/>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pPr algn="ctr"/>
            <a:r>
              <a:rPr lang="en-US" dirty="0"/>
              <a:t>May lead to </a:t>
            </a:r>
          </a:p>
          <a:p>
            <a:pPr algn="ctr"/>
            <a:r>
              <a:rPr lang="en-US" dirty="0"/>
              <a:t>changes in your report </a:t>
            </a:r>
          </a:p>
          <a:p>
            <a:pPr algn="ctr"/>
            <a:r>
              <a:rPr lang="en-US" dirty="0"/>
              <a:t>and possibly </a:t>
            </a:r>
          </a:p>
          <a:p>
            <a:pPr algn="ctr"/>
            <a:r>
              <a:rPr lang="en-US" dirty="0"/>
              <a:t>deviations from your pre-registration.</a:t>
            </a:r>
          </a:p>
          <a:p>
            <a:pPr algn="ctr"/>
            <a:endParaRPr lang="en-US" dirty="0"/>
          </a:p>
          <a:p>
            <a:pPr algn="ctr"/>
            <a:endParaRPr lang="en-US" dirty="0"/>
          </a:p>
          <a:p>
            <a:pPr algn="ctr"/>
            <a:r>
              <a:rPr lang="en-US" dirty="0"/>
              <a:t>These deviations can be highlighted </a:t>
            </a:r>
          </a:p>
          <a:p>
            <a:pPr algn="ctr"/>
            <a:r>
              <a:rPr lang="en-US" dirty="0"/>
              <a:t>in your report using footnotes.</a:t>
            </a:r>
          </a:p>
        </p:txBody>
      </p:sp>
      <p:sp>
        <p:nvSpPr>
          <p:cNvPr id="3" name="Freeform: Shape 2">
            <a:extLst>
              <a:ext uri="{FF2B5EF4-FFF2-40B4-BE49-F238E27FC236}">
                <a16:creationId xmlns:a16="http://schemas.microsoft.com/office/drawing/2014/main" id="{2FB2111C-8809-4997-A72E-15661777812E}"/>
              </a:ext>
            </a:extLst>
          </p:cNvPr>
          <p:cNvSpPr/>
          <p:nvPr/>
        </p:nvSpPr>
        <p:spPr>
          <a:xfrm>
            <a:off x="3093666" y="520262"/>
            <a:ext cx="7188177"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sz="3600" kern="1200" dirty="0">
                <a:solidFill>
                  <a:schemeClr val="tx1"/>
                </a:solidFill>
              </a:rPr>
              <a:t>Step 9: Having your Report Reviewed</a:t>
            </a:r>
            <a:endParaRPr lang="nl-NL" sz="3600" kern="1200" dirty="0">
              <a:solidFill>
                <a:schemeClr val="tx1"/>
              </a:solidFill>
            </a:endParaRPr>
          </a:p>
        </p:txBody>
      </p:sp>
    </p:spTree>
    <p:extLst>
      <p:ext uri="{BB962C8B-B14F-4D97-AF65-F5344CB8AC3E}">
        <p14:creationId xmlns:p14="http://schemas.microsoft.com/office/powerpoint/2010/main" val="3133229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0E21DD0-E591-4275-90A7-73BB80682966}"/>
              </a:ext>
            </a:extLst>
          </p:cNvPr>
          <p:cNvGrpSpPr/>
          <p:nvPr/>
        </p:nvGrpSpPr>
        <p:grpSpPr>
          <a:xfrm>
            <a:off x="262868" y="1751346"/>
            <a:ext cx="11464163" cy="3355308"/>
            <a:chOff x="4775799" y="3052271"/>
            <a:chExt cx="9486929" cy="5647263"/>
          </a:xfrm>
          <a:solidFill>
            <a:schemeClr val="bg1"/>
          </a:solidFill>
        </p:grpSpPr>
        <p:sp>
          <p:nvSpPr>
            <p:cNvPr id="3" name="Rectangle 2">
              <a:extLst>
                <a:ext uri="{FF2B5EF4-FFF2-40B4-BE49-F238E27FC236}">
                  <a16:creationId xmlns:a16="http://schemas.microsoft.com/office/drawing/2014/main" id="{8E58451D-21FC-42D8-8BC7-623FF830A8CE}"/>
                </a:ext>
              </a:extLst>
            </p:cNvPr>
            <p:cNvSpPr/>
            <p:nvPr/>
          </p:nvSpPr>
          <p:spPr>
            <a:xfrm>
              <a:off x="4775799" y="3546755"/>
              <a:ext cx="9486929" cy="5152779"/>
            </a:xfrm>
            <a:prstGeom prst="rect">
              <a:avLst/>
            </a:prstGeom>
            <a:no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 name="Freeform: Shape 3">
              <a:extLst>
                <a:ext uri="{FF2B5EF4-FFF2-40B4-BE49-F238E27FC236}">
                  <a16:creationId xmlns:a16="http://schemas.microsoft.com/office/drawing/2014/main" id="{5616BE0C-B16B-4311-B5FB-82DE3F6E5E78}"/>
                </a:ext>
              </a:extLst>
            </p:cNvPr>
            <p:cNvSpPr/>
            <p:nvPr/>
          </p:nvSpPr>
          <p:spPr>
            <a:xfrm>
              <a:off x="5059848" y="3052271"/>
              <a:ext cx="4061740" cy="814087"/>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solidFill>
              <a:schemeClr val="accent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kern="1200" dirty="0">
                  <a:solidFill>
                    <a:schemeClr val="tx1"/>
                  </a:solidFill>
                </a:rPr>
                <a:t>Continued: Step 7: Publish Data and Analyses</a:t>
              </a:r>
              <a:endParaRPr lang="nl-NL" kern="1200" dirty="0">
                <a:solidFill>
                  <a:schemeClr val="tx1"/>
                </a:solidFill>
              </a:endParaRPr>
            </a:p>
          </p:txBody>
        </p:sp>
      </p:grpSp>
      <p:sp>
        <p:nvSpPr>
          <p:cNvPr id="5" name="TextBox 4">
            <a:extLst>
              <a:ext uri="{FF2B5EF4-FFF2-40B4-BE49-F238E27FC236}">
                <a16:creationId xmlns:a16="http://schemas.microsoft.com/office/drawing/2014/main" id="{21430A6D-AD90-4A0C-A5D0-B1C8731AB45C}"/>
              </a:ext>
            </a:extLst>
          </p:cNvPr>
          <p:cNvSpPr txBox="1"/>
          <p:nvPr/>
        </p:nvSpPr>
        <p:spPr>
          <a:xfrm flipH="1">
            <a:off x="708755" y="2382142"/>
            <a:ext cx="11131314" cy="2492990"/>
          </a:xfrm>
          <a:prstGeom prst="rect">
            <a:avLst/>
          </a:prstGeom>
          <a:noFill/>
        </p:spPr>
        <p:txBody>
          <a:bodyPr wrap="square" lIns="0" tIns="0" rIns="0" bIns="0" rtlCol="0">
            <a:spAutoFit/>
          </a:bodyPr>
          <a:lstStyle/>
          <a:p>
            <a:r>
              <a:rPr lang="en-US" dirty="0"/>
              <a:t>Opening, that is, publishing, your data, analyses input, analyses results, and interpretation of the results</a:t>
            </a:r>
          </a:p>
          <a:p>
            <a:endParaRPr lang="en-US" dirty="0"/>
          </a:p>
          <a:p>
            <a:r>
              <a:rPr lang="en-US" dirty="0"/>
              <a:t>Others can:</a:t>
            </a:r>
          </a:p>
          <a:p>
            <a:r>
              <a:rPr lang="en-US" dirty="0"/>
              <a:t>      - Inspect your data</a:t>
            </a:r>
          </a:p>
          <a:p>
            <a:r>
              <a:rPr lang="en-US" dirty="0"/>
              <a:t>      - Reproduce your analyses (and get all the information, cf., the missing m</a:t>
            </a:r>
            <a:r>
              <a:rPr lang="en-US" baseline="-25000" dirty="0"/>
              <a:t>intermediate</a:t>
            </a:r>
            <a:r>
              <a:rPr lang="en-US" dirty="0"/>
              <a:t> in Williams and </a:t>
            </a:r>
            <a:r>
              <a:rPr lang="en-US" dirty="0" err="1"/>
              <a:t>Bargh</a:t>
            </a:r>
            <a:r>
              <a:rPr lang="en-US" dirty="0"/>
              <a:t>, 2008)</a:t>
            </a:r>
          </a:p>
          <a:p>
            <a:r>
              <a:rPr lang="en-US" dirty="0"/>
              <a:t>      - Read your interpretation of the analyses</a:t>
            </a:r>
          </a:p>
          <a:p>
            <a:r>
              <a:rPr lang="en-US" dirty="0"/>
              <a:t>      - Data are available for meta analyses and “null-findings” become accessible</a:t>
            </a:r>
          </a:p>
          <a:p>
            <a:endParaRPr lang="en-US" dirty="0"/>
          </a:p>
          <a:p>
            <a:r>
              <a:rPr lang="en-US" dirty="0"/>
              <a:t>Being open will add to the trust in your research, that of the group to which you belong, and science in general</a:t>
            </a:r>
          </a:p>
        </p:txBody>
      </p:sp>
    </p:spTree>
    <p:extLst>
      <p:ext uri="{BB962C8B-B14F-4D97-AF65-F5344CB8AC3E}">
        <p14:creationId xmlns:p14="http://schemas.microsoft.com/office/powerpoint/2010/main" val="287564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D7576AD-3661-4A27-9143-6825D8F0914B}"/>
              </a:ext>
            </a:extLst>
          </p:cNvPr>
          <p:cNvSpPr/>
          <p:nvPr/>
        </p:nvSpPr>
        <p:spPr>
          <a:xfrm>
            <a:off x="1142477" y="2233350"/>
            <a:ext cx="4808618" cy="1583293"/>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0" name="Freeform: Shape 9">
            <a:extLst>
              <a:ext uri="{FF2B5EF4-FFF2-40B4-BE49-F238E27FC236}">
                <a16:creationId xmlns:a16="http://schemas.microsoft.com/office/drawing/2014/main" id="{80BDC0DD-DE55-45A0-9E0D-66D20AB18ED3}"/>
              </a:ext>
            </a:extLst>
          </p:cNvPr>
          <p:cNvSpPr/>
          <p:nvPr/>
        </p:nvSpPr>
        <p:spPr>
          <a:xfrm>
            <a:off x="1432849" y="1997190"/>
            <a:ext cx="3085093"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kern="1200" dirty="0">
                <a:solidFill>
                  <a:schemeClr val="tx1"/>
                </a:solidFill>
              </a:rPr>
              <a:t>… can easily be done using: </a:t>
            </a:r>
            <a:endParaRPr lang="nl-NL" kern="1200" dirty="0">
              <a:solidFill>
                <a:schemeClr val="tx1"/>
              </a:solidFill>
            </a:endParaRPr>
          </a:p>
        </p:txBody>
      </p:sp>
      <p:sp>
        <p:nvSpPr>
          <p:cNvPr id="13" name="Freeform: Shape 12">
            <a:extLst>
              <a:ext uri="{FF2B5EF4-FFF2-40B4-BE49-F238E27FC236}">
                <a16:creationId xmlns:a16="http://schemas.microsoft.com/office/drawing/2014/main" id="{95D9E5B8-5D1A-4B1F-9E6A-DEE25D8DF657}"/>
              </a:ext>
            </a:extLst>
          </p:cNvPr>
          <p:cNvSpPr/>
          <p:nvPr/>
        </p:nvSpPr>
        <p:spPr>
          <a:xfrm>
            <a:off x="553480" y="580219"/>
            <a:ext cx="11088209" cy="707043"/>
          </a:xfrm>
          <a:custGeom>
            <a:avLst/>
            <a:gdLst>
              <a:gd name="connsiteX0" fmla="*/ 0 w 9406096"/>
              <a:gd name="connsiteY0" fmla="*/ 117843 h 707043"/>
              <a:gd name="connsiteX1" fmla="*/ 117843 w 9406096"/>
              <a:gd name="connsiteY1" fmla="*/ 0 h 707043"/>
              <a:gd name="connsiteX2" fmla="*/ 9288253 w 9406096"/>
              <a:gd name="connsiteY2" fmla="*/ 0 h 707043"/>
              <a:gd name="connsiteX3" fmla="*/ 9406096 w 9406096"/>
              <a:gd name="connsiteY3" fmla="*/ 117843 h 707043"/>
              <a:gd name="connsiteX4" fmla="*/ 9406096 w 9406096"/>
              <a:gd name="connsiteY4" fmla="*/ 589200 h 707043"/>
              <a:gd name="connsiteX5" fmla="*/ 9288253 w 9406096"/>
              <a:gd name="connsiteY5" fmla="*/ 707043 h 707043"/>
              <a:gd name="connsiteX6" fmla="*/ 117843 w 9406096"/>
              <a:gd name="connsiteY6" fmla="*/ 707043 h 707043"/>
              <a:gd name="connsiteX7" fmla="*/ 0 w 9406096"/>
              <a:gd name="connsiteY7" fmla="*/ 589200 h 707043"/>
              <a:gd name="connsiteX8" fmla="*/ 0 w 9406096"/>
              <a:gd name="connsiteY8" fmla="*/ 117843 h 7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096" h="707043">
                <a:moveTo>
                  <a:pt x="0" y="117843"/>
                </a:moveTo>
                <a:cubicBezTo>
                  <a:pt x="0" y="52760"/>
                  <a:pt x="52760" y="0"/>
                  <a:pt x="117843" y="0"/>
                </a:cubicBezTo>
                <a:lnTo>
                  <a:pt x="9288253" y="0"/>
                </a:lnTo>
                <a:cubicBezTo>
                  <a:pt x="9353336" y="0"/>
                  <a:pt x="9406096" y="52760"/>
                  <a:pt x="9406096" y="117843"/>
                </a:cubicBezTo>
                <a:lnTo>
                  <a:pt x="9406096" y="589200"/>
                </a:lnTo>
                <a:cubicBezTo>
                  <a:pt x="9406096" y="654283"/>
                  <a:pt x="9353336" y="707043"/>
                  <a:pt x="9288253" y="707043"/>
                </a:cubicBezTo>
                <a:lnTo>
                  <a:pt x="117843" y="707043"/>
                </a:lnTo>
                <a:cubicBezTo>
                  <a:pt x="52760" y="707043"/>
                  <a:pt x="0" y="654283"/>
                  <a:pt x="0" y="589200"/>
                </a:cubicBezTo>
                <a:lnTo>
                  <a:pt x="0" y="117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2035" tIns="34515" rIns="332035" bIns="34515" numCol="1" spcCol="1270" anchor="ctr" anchorCtr="0">
            <a:noAutofit/>
          </a:bodyPr>
          <a:lstStyle/>
          <a:p>
            <a:pPr marL="0" lvl="0" indent="0" algn="ctr" defTabSz="1600200">
              <a:lnSpc>
                <a:spcPct val="90000"/>
              </a:lnSpc>
              <a:spcBef>
                <a:spcPct val="0"/>
              </a:spcBef>
              <a:spcAft>
                <a:spcPct val="35000"/>
              </a:spcAft>
              <a:buNone/>
            </a:pPr>
            <a:r>
              <a:rPr lang="en-US" sz="3600" dirty="0">
                <a:solidFill>
                  <a:schemeClr val="tx1"/>
                </a:solidFill>
              </a:rPr>
              <a:t>Open the Data Analyses of your Thesis </a:t>
            </a:r>
            <a:endParaRPr lang="nl-NL" sz="3600" kern="1200" dirty="0">
              <a:solidFill>
                <a:schemeClr val="tx1"/>
              </a:solidFill>
            </a:endParaRPr>
          </a:p>
        </p:txBody>
      </p:sp>
      <p:sp>
        <p:nvSpPr>
          <p:cNvPr id="16" name="Rectangle 15">
            <a:extLst>
              <a:ext uri="{FF2B5EF4-FFF2-40B4-BE49-F238E27FC236}">
                <a16:creationId xmlns:a16="http://schemas.microsoft.com/office/drawing/2014/main" id="{2D31257B-E30A-4D69-956A-120A0638648A}"/>
              </a:ext>
            </a:extLst>
          </p:cNvPr>
          <p:cNvSpPr/>
          <p:nvPr/>
        </p:nvSpPr>
        <p:spPr>
          <a:xfrm>
            <a:off x="7230268" y="2235189"/>
            <a:ext cx="3067829" cy="1583293"/>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7" name="Freeform: Shape 16">
            <a:extLst>
              <a:ext uri="{FF2B5EF4-FFF2-40B4-BE49-F238E27FC236}">
                <a16:creationId xmlns:a16="http://schemas.microsoft.com/office/drawing/2014/main" id="{2A412BB5-F4AD-416A-9191-C886FDF6F029}"/>
              </a:ext>
            </a:extLst>
          </p:cNvPr>
          <p:cNvSpPr/>
          <p:nvPr/>
        </p:nvSpPr>
        <p:spPr>
          <a:xfrm>
            <a:off x="7520641" y="1999029"/>
            <a:ext cx="1665793"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kern="1200" dirty="0">
                <a:solidFill>
                  <a:schemeClr val="tx1"/>
                </a:solidFill>
              </a:rPr>
              <a:t>… applies to:</a:t>
            </a:r>
            <a:endParaRPr lang="nl-NL" kern="1200" dirty="0">
              <a:solidFill>
                <a:schemeClr val="tx1"/>
              </a:solidFill>
            </a:endParaRPr>
          </a:p>
        </p:txBody>
      </p:sp>
      <p:pic>
        <p:nvPicPr>
          <p:cNvPr id="11" name="Picture 10" descr="Logo&#10;&#10;Description automatically generated">
            <a:extLst>
              <a:ext uri="{FF2B5EF4-FFF2-40B4-BE49-F238E27FC236}">
                <a16:creationId xmlns:a16="http://schemas.microsoft.com/office/drawing/2014/main" id="{E9ED5A87-86C2-4114-9671-B697E98FF105}"/>
              </a:ext>
            </a:extLst>
          </p:cNvPr>
          <p:cNvPicPr>
            <a:picLocks noChangeAspect="1"/>
          </p:cNvPicPr>
          <p:nvPr/>
        </p:nvPicPr>
        <p:blipFill>
          <a:blip r:embed="rId2"/>
          <a:stretch>
            <a:fillRect/>
          </a:stretch>
        </p:blipFill>
        <p:spPr>
          <a:xfrm>
            <a:off x="2694529" y="2817534"/>
            <a:ext cx="1704514" cy="688248"/>
          </a:xfrm>
          <a:prstGeom prst="rect">
            <a:avLst/>
          </a:prstGeom>
        </p:spPr>
      </p:pic>
      <p:sp>
        <p:nvSpPr>
          <p:cNvPr id="3" name="TextBox 2">
            <a:extLst>
              <a:ext uri="{FF2B5EF4-FFF2-40B4-BE49-F238E27FC236}">
                <a16:creationId xmlns:a16="http://schemas.microsoft.com/office/drawing/2014/main" id="{A615D466-C5E6-46E4-9CF4-EA516963DBE3}"/>
              </a:ext>
            </a:extLst>
          </p:cNvPr>
          <p:cNvSpPr txBox="1"/>
          <p:nvPr/>
        </p:nvSpPr>
        <p:spPr>
          <a:xfrm>
            <a:off x="7363995" y="2886498"/>
            <a:ext cx="2854203" cy="553998"/>
          </a:xfrm>
          <a:prstGeom prst="rect">
            <a:avLst/>
          </a:prstGeom>
          <a:noFill/>
        </p:spPr>
        <p:txBody>
          <a:bodyPr wrap="square" lIns="0" tIns="0" rIns="0" bIns="0" rtlCol="0">
            <a:spAutoFit/>
          </a:bodyPr>
          <a:lstStyle/>
          <a:p>
            <a:r>
              <a:rPr lang="en-US" dirty="0"/>
              <a:t>All research based on quantitative data</a:t>
            </a:r>
          </a:p>
        </p:txBody>
      </p:sp>
    </p:spTree>
    <p:extLst>
      <p:ext uri="{BB962C8B-B14F-4D97-AF65-F5344CB8AC3E}">
        <p14:creationId xmlns:p14="http://schemas.microsoft.com/office/powerpoint/2010/main" val="682283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8FA30624-4234-4BA9-8019-2600647A9C4D}"/>
              </a:ext>
            </a:extLst>
          </p:cNvPr>
          <p:cNvSpPr/>
          <p:nvPr/>
        </p:nvSpPr>
        <p:spPr>
          <a:xfrm>
            <a:off x="553482" y="536028"/>
            <a:ext cx="11088210" cy="580252"/>
          </a:xfrm>
          <a:custGeom>
            <a:avLst/>
            <a:gdLst>
              <a:gd name="connsiteX0" fmla="*/ 0 w 9406096"/>
              <a:gd name="connsiteY0" fmla="*/ 117843 h 707043"/>
              <a:gd name="connsiteX1" fmla="*/ 117843 w 9406096"/>
              <a:gd name="connsiteY1" fmla="*/ 0 h 707043"/>
              <a:gd name="connsiteX2" fmla="*/ 9288253 w 9406096"/>
              <a:gd name="connsiteY2" fmla="*/ 0 h 707043"/>
              <a:gd name="connsiteX3" fmla="*/ 9406096 w 9406096"/>
              <a:gd name="connsiteY3" fmla="*/ 117843 h 707043"/>
              <a:gd name="connsiteX4" fmla="*/ 9406096 w 9406096"/>
              <a:gd name="connsiteY4" fmla="*/ 589200 h 707043"/>
              <a:gd name="connsiteX5" fmla="*/ 9288253 w 9406096"/>
              <a:gd name="connsiteY5" fmla="*/ 707043 h 707043"/>
              <a:gd name="connsiteX6" fmla="*/ 117843 w 9406096"/>
              <a:gd name="connsiteY6" fmla="*/ 707043 h 707043"/>
              <a:gd name="connsiteX7" fmla="*/ 0 w 9406096"/>
              <a:gd name="connsiteY7" fmla="*/ 589200 h 707043"/>
              <a:gd name="connsiteX8" fmla="*/ 0 w 9406096"/>
              <a:gd name="connsiteY8" fmla="*/ 117843 h 7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096" h="707043">
                <a:moveTo>
                  <a:pt x="0" y="117843"/>
                </a:moveTo>
                <a:cubicBezTo>
                  <a:pt x="0" y="52760"/>
                  <a:pt x="52760" y="0"/>
                  <a:pt x="117843" y="0"/>
                </a:cubicBezTo>
                <a:lnTo>
                  <a:pt x="9288253" y="0"/>
                </a:lnTo>
                <a:cubicBezTo>
                  <a:pt x="9353336" y="0"/>
                  <a:pt x="9406096" y="52760"/>
                  <a:pt x="9406096" y="117843"/>
                </a:cubicBezTo>
                <a:lnTo>
                  <a:pt x="9406096" y="589200"/>
                </a:lnTo>
                <a:cubicBezTo>
                  <a:pt x="9406096" y="654283"/>
                  <a:pt x="9353336" y="707043"/>
                  <a:pt x="9288253" y="707043"/>
                </a:cubicBezTo>
                <a:lnTo>
                  <a:pt x="117843" y="707043"/>
                </a:lnTo>
                <a:cubicBezTo>
                  <a:pt x="52760" y="707043"/>
                  <a:pt x="0" y="654283"/>
                  <a:pt x="0" y="589200"/>
                </a:cubicBezTo>
                <a:lnTo>
                  <a:pt x="0" y="117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2035" tIns="34515" rIns="332035" bIns="34515" numCol="1" spcCol="1270" anchor="ctr" anchorCtr="0">
            <a:noAutofit/>
          </a:bodyPr>
          <a:lstStyle/>
          <a:p>
            <a:pPr marL="0" lvl="0" indent="0" algn="ctr" defTabSz="1600200">
              <a:lnSpc>
                <a:spcPct val="90000"/>
              </a:lnSpc>
              <a:spcBef>
                <a:spcPct val="0"/>
              </a:spcBef>
              <a:spcAft>
                <a:spcPct val="35000"/>
              </a:spcAft>
              <a:buNone/>
            </a:pPr>
            <a:r>
              <a:rPr lang="en-US" sz="3600" dirty="0">
                <a:solidFill>
                  <a:schemeClr val="tx1"/>
                </a:solidFill>
              </a:rPr>
              <a:t>Open </a:t>
            </a:r>
            <a:r>
              <a:rPr lang="en-US" sz="3600" kern="1200" dirty="0">
                <a:solidFill>
                  <a:schemeClr val="tx1"/>
                </a:solidFill>
              </a:rPr>
              <a:t>Data </a:t>
            </a:r>
            <a:r>
              <a:rPr lang="en-US" sz="3600" kern="1200">
                <a:solidFill>
                  <a:schemeClr val="tx1"/>
                </a:solidFill>
              </a:rPr>
              <a:t>Analyses should be </a:t>
            </a:r>
            <a:r>
              <a:rPr lang="en-US" sz="3600" kern="1200" dirty="0">
                <a:solidFill>
                  <a:schemeClr val="tx1"/>
                </a:solidFill>
              </a:rPr>
              <a:t>FAIR </a:t>
            </a:r>
            <a:endParaRPr lang="nl-NL" sz="3600" kern="1200" dirty="0">
              <a:solidFill>
                <a:schemeClr val="tx1"/>
              </a:solidFill>
            </a:endParaRPr>
          </a:p>
        </p:txBody>
      </p:sp>
      <p:sp>
        <p:nvSpPr>
          <p:cNvPr id="6" name="Rectangle 5">
            <a:extLst>
              <a:ext uri="{FF2B5EF4-FFF2-40B4-BE49-F238E27FC236}">
                <a16:creationId xmlns:a16="http://schemas.microsoft.com/office/drawing/2014/main" id="{5B085D51-F229-4A21-A9C5-12F91C9AF53F}"/>
              </a:ext>
            </a:extLst>
          </p:cNvPr>
          <p:cNvSpPr/>
          <p:nvPr/>
        </p:nvSpPr>
        <p:spPr>
          <a:xfrm>
            <a:off x="1010580" y="2382029"/>
            <a:ext cx="10174013" cy="2093942"/>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7" name="TextBox 16">
            <a:extLst>
              <a:ext uri="{FF2B5EF4-FFF2-40B4-BE49-F238E27FC236}">
                <a16:creationId xmlns:a16="http://schemas.microsoft.com/office/drawing/2014/main" id="{4F8697E2-A719-4696-8736-DEEEB1E00656}"/>
              </a:ext>
            </a:extLst>
          </p:cNvPr>
          <p:cNvSpPr txBox="1"/>
          <p:nvPr/>
        </p:nvSpPr>
        <p:spPr>
          <a:xfrm>
            <a:off x="1188543" y="2716083"/>
            <a:ext cx="9852080" cy="1107996"/>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b="1" dirty="0"/>
              <a:t>Findable: </a:t>
            </a:r>
            <a:r>
              <a:rPr lang="en-US" dirty="0"/>
              <a:t>Place your data and analyses in a public repository</a:t>
            </a:r>
          </a:p>
          <a:p>
            <a:pPr marL="285750" indent="-285750">
              <a:buFont typeface="Arial" panose="020B0604020202020204" pitchFamily="34" charset="0"/>
              <a:buChar char="•"/>
            </a:pPr>
            <a:r>
              <a:rPr lang="en-US" b="1" dirty="0"/>
              <a:t>Accessible:</a:t>
            </a:r>
            <a:r>
              <a:rPr lang="en-US" dirty="0"/>
              <a:t> Make certain your data come with a codebook, and your analyses with annotations</a:t>
            </a:r>
          </a:p>
          <a:p>
            <a:pPr marL="285750" indent="-285750">
              <a:buFont typeface="Arial" panose="020B0604020202020204" pitchFamily="34" charset="0"/>
              <a:buChar char="•"/>
            </a:pPr>
            <a:r>
              <a:rPr lang="en-US" b="1" dirty="0"/>
              <a:t>Interoperable:</a:t>
            </a:r>
            <a:r>
              <a:rPr lang="en-US" dirty="0"/>
              <a:t> Ensure that data and analyses can be opened on different types of computers</a:t>
            </a:r>
          </a:p>
          <a:p>
            <a:pPr marL="285750" indent="-285750">
              <a:buFont typeface="Arial" panose="020B0604020202020204" pitchFamily="34" charset="0"/>
              <a:buChar char="•"/>
            </a:pPr>
            <a:r>
              <a:rPr lang="en-US" b="1" dirty="0"/>
              <a:t>Reusable: </a:t>
            </a:r>
            <a:r>
              <a:rPr lang="en-US" dirty="0"/>
              <a:t>Include a license, that is, make clear what others are (not) allowed to do with your data</a:t>
            </a:r>
            <a:endParaRPr lang="nl-NL" dirty="0"/>
          </a:p>
        </p:txBody>
      </p:sp>
      <p:sp>
        <p:nvSpPr>
          <p:cNvPr id="4" name="TextBox 3">
            <a:extLst>
              <a:ext uri="{FF2B5EF4-FFF2-40B4-BE49-F238E27FC236}">
                <a16:creationId xmlns:a16="http://schemas.microsoft.com/office/drawing/2014/main" id="{94008575-EE8D-4985-94AE-C6DD2C2CE026}"/>
              </a:ext>
            </a:extLst>
          </p:cNvPr>
          <p:cNvSpPr txBox="1"/>
          <p:nvPr/>
        </p:nvSpPr>
        <p:spPr>
          <a:xfrm flipH="1">
            <a:off x="1010643" y="5646198"/>
            <a:ext cx="8701527" cy="553998"/>
          </a:xfrm>
          <a:prstGeom prst="rect">
            <a:avLst/>
          </a:prstGeom>
          <a:noFill/>
        </p:spPr>
        <p:txBody>
          <a:bodyPr wrap="square" lIns="0" tIns="0" rIns="0" bIns="0" rtlCol="0">
            <a:spAutoFit/>
          </a:bodyPr>
          <a:lstStyle/>
          <a:p>
            <a:r>
              <a:rPr lang="en-US" sz="1200" dirty="0"/>
              <a:t>For further elaboration and information see “</a:t>
            </a:r>
            <a:r>
              <a:rPr lang="en-US" sz="1200" dirty="0">
                <a:hlinkClick r:id="rId3">
                  <a:extLst>
                    <a:ext uri="{A12FA001-AC4F-418D-AE19-62706E023703}">
                      <ahyp:hlinkClr xmlns:ahyp="http://schemas.microsoft.com/office/drawing/2018/hyperlinkcolor" val="tx"/>
                    </a:ext>
                  </a:extLst>
                </a:hlinkClick>
              </a:rPr>
              <a:t>How to make your data FAIR</a:t>
            </a:r>
            <a:r>
              <a:rPr lang="en-US" sz="1200" dirty="0"/>
              <a:t>” (Research Data Management Support, Utrecht University). To verify if your data is FAIR already, see </a:t>
            </a:r>
            <a:r>
              <a:rPr lang="en-US" sz="1200" dirty="0">
                <a:hlinkClick r:id="rId4">
                  <a:extLst>
                    <a:ext uri="{A12FA001-AC4F-418D-AE19-62706E023703}">
                      <ahyp:hlinkClr xmlns:ahyp="http://schemas.microsoft.com/office/drawing/2018/hyperlinkcolor" val="tx"/>
                    </a:ext>
                  </a:extLst>
                </a:hlinkClick>
              </a:rPr>
              <a:t>FAIR </a:t>
            </a:r>
            <a:r>
              <a:rPr lang="en-US" sz="1200" dirty="0" err="1">
                <a:hlinkClick r:id="rId4">
                  <a:extLst>
                    <a:ext uri="{A12FA001-AC4F-418D-AE19-62706E023703}">
                      <ahyp:hlinkClr xmlns:ahyp="http://schemas.microsoft.com/office/drawing/2018/hyperlinkcolor" val="tx"/>
                    </a:ext>
                  </a:extLst>
                </a:hlinkClick>
              </a:rPr>
              <a:t>Cheatsheets</a:t>
            </a:r>
            <a:r>
              <a:rPr lang="en-US" sz="1200" dirty="0">
                <a:hlinkClick r:id="rId4">
                  <a:extLst>
                    <a:ext uri="{A12FA001-AC4F-418D-AE19-62706E023703}">
                      <ahyp:hlinkClr xmlns:ahyp="http://schemas.microsoft.com/office/drawing/2018/hyperlinkcolor" val="tx"/>
                    </a:ext>
                  </a:extLst>
                </a:hlinkClick>
              </a:rPr>
              <a:t>: to publish your research data and software FAIR - Research Data Management Support - Utrecht University (uu.nl)</a:t>
            </a:r>
            <a:r>
              <a:rPr lang="en-US" sz="1200" dirty="0"/>
              <a:t>.</a:t>
            </a:r>
          </a:p>
        </p:txBody>
      </p:sp>
    </p:spTree>
    <p:extLst>
      <p:ext uri="{BB962C8B-B14F-4D97-AF65-F5344CB8AC3E}">
        <p14:creationId xmlns:p14="http://schemas.microsoft.com/office/powerpoint/2010/main" val="3467063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DBABB5F7-D7BC-4DDB-A860-4DFAEC2AE667}"/>
              </a:ext>
            </a:extLst>
          </p:cNvPr>
          <p:cNvSpPr/>
          <p:nvPr/>
        </p:nvSpPr>
        <p:spPr>
          <a:xfrm>
            <a:off x="553482" y="219874"/>
            <a:ext cx="11088209" cy="707043"/>
          </a:xfrm>
          <a:custGeom>
            <a:avLst/>
            <a:gdLst>
              <a:gd name="connsiteX0" fmla="*/ 0 w 9406096"/>
              <a:gd name="connsiteY0" fmla="*/ 117843 h 707043"/>
              <a:gd name="connsiteX1" fmla="*/ 117843 w 9406096"/>
              <a:gd name="connsiteY1" fmla="*/ 0 h 707043"/>
              <a:gd name="connsiteX2" fmla="*/ 9288253 w 9406096"/>
              <a:gd name="connsiteY2" fmla="*/ 0 h 707043"/>
              <a:gd name="connsiteX3" fmla="*/ 9406096 w 9406096"/>
              <a:gd name="connsiteY3" fmla="*/ 117843 h 707043"/>
              <a:gd name="connsiteX4" fmla="*/ 9406096 w 9406096"/>
              <a:gd name="connsiteY4" fmla="*/ 589200 h 707043"/>
              <a:gd name="connsiteX5" fmla="*/ 9288253 w 9406096"/>
              <a:gd name="connsiteY5" fmla="*/ 707043 h 707043"/>
              <a:gd name="connsiteX6" fmla="*/ 117843 w 9406096"/>
              <a:gd name="connsiteY6" fmla="*/ 707043 h 707043"/>
              <a:gd name="connsiteX7" fmla="*/ 0 w 9406096"/>
              <a:gd name="connsiteY7" fmla="*/ 589200 h 707043"/>
              <a:gd name="connsiteX8" fmla="*/ 0 w 9406096"/>
              <a:gd name="connsiteY8" fmla="*/ 117843 h 7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096" h="707043">
                <a:moveTo>
                  <a:pt x="0" y="117843"/>
                </a:moveTo>
                <a:cubicBezTo>
                  <a:pt x="0" y="52760"/>
                  <a:pt x="52760" y="0"/>
                  <a:pt x="117843" y="0"/>
                </a:cubicBezTo>
                <a:lnTo>
                  <a:pt x="9288253" y="0"/>
                </a:lnTo>
                <a:cubicBezTo>
                  <a:pt x="9353336" y="0"/>
                  <a:pt x="9406096" y="52760"/>
                  <a:pt x="9406096" y="117843"/>
                </a:cubicBezTo>
                <a:lnTo>
                  <a:pt x="9406096" y="589200"/>
                </a:lnTo>
                <a:cubicBezTo>
                  <a:pt x="9406096" y="654283"/>
                  <a:pt x="9353336" y="707043"/>
                  <a:pt x="9288253" y="707043"/>
                </a:cubicBezTo>
                <a:lnTo>
                  <a:pt x="117843" y="707043"/>
                </a:lnTo>
                <a:cubicBezTo>
                  <a:pt x="52760" y="707043"/>
                  <a:pt x="0" y="654283"/>
                  <a:pt x="0" y="589200"/>
                </a:cubicBezTo>
                <a:lnTo>
                  <a:pt x="0" y="117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2035" tIns="34515" rIns="332035" bIns="34515"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tx1"/>
                </a:solidFill>
              </a:rPr>
              <a:t>Interoperable</a:t>
            </a:r>
            <a:endParaRPr lang="nl-NL" sz="3600" kern="1200" dirty="0">
              <a:solidFill>
                <a:schemeClr val="tx1"/>
              </a:solidFill>
            </a:endParaRPr>
          </a:p>
        </p:txBody>
      </p:sp>
      <p:pic>
        <p:nvPicPr>
          <p:cNvPr id="5" name="Picture 4" descr="Graphical user interface, website&#10;&#10;Description automatically generated">
            <a:extLst>
              <a:ext uri="{FF2B5EF4-FFF2-40B4-BE49-F238E27FC236}">
                <a16:creationId xmlns:a16="http://schemas.microsoft.com/office/drawing/2014/main" id="{406F4238-46A1-4619-A5E7-C6C946FD9226}"/>
              </a:ext>
            </a:extLst>
          </p:cNvPr>
          <p:cNvPicPr>
            <a:picLocks noChangeAspect="1"/>
          </p:cNvPicPr>
          <p:nvPr/>
        </p:nvPicPr>
        <p:blipFill>
          <a:blip r:embed="rId2"/>
          <a:stretch>
            <a:fillRect/>
          </a:stretch>
        </p:blipFill>
        <p:spPr>
          <a:xfrm>
            <a:off x="553482" y="1217209"/>
            <a:ext cx="8882283" cy="5290953"/>
          </a:xfrm>
          <a:prstGeom prst="rect">
            <a:avLst/>
          </a:prstGeom>
        </p:spPr>
      </p:pic>
      <p:pic>
        <p:nvPicPr>
          <p:cNvPr id="4" name="Graphic 3" descr="Cat">
            <a:extLst>
              <a:ext uri="{FF2B5EF4-FFF2-40B4-BE49-F238E27FC236}">
                <a16:creationId xmlns:a16="http://schemas.microsoft.com/office/drawing/2014/main" id="{A5A3BD3C-58E8-4BEC-9C81-BEC98B7EDB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277" y="5943600"/>
            <a:ext cx="914400" cy="914400"/>
          </a:xfrm>
          <a:prstGeom prst="rect">
            <a:avLst/>
          </a:prstGeom>
        </p:spPr>
      </p:pic>
      <p:sp>
        <p:nvSpPr>
          <p:cNvPr id="2" name="Oval 1">
            <a:extLst>
              <a:ext uri="{FF2B5EF4-FFF2-40B4-BE49-F238E27FC236}">
                <a16:creationId xmlns:a16="http://schemas.microsoft.com/office/drawing/2014/main" id="{8059A444-0248-4E84-8C1C-B9D965C1582E}"/>
              </a:ext>
            </a:extLst>
          </p:cNvPr>
          <p:cNvSpPr/>
          <p:nvPr/>
        </p:nvSpPr>
        <p:spPr>
          <a:xfrm>
            <a:off x="4994623" y="3605233"/>
            <a:ext cx="2325949" cy="51490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FF06C5D-D1A4-4403-B523-6717F634C666}"/>
              </a:ext>
            </a:extLst>
          </p:cNvPr>
          <p:cNvSpPr/>
          <p:nvPr/>
        </p:nvSpPr>
        <p:spPr>
          <a:xfrm>
            <a:off x="8922175" y="5650914"/>
            <a:ext cx="2956148" cy="646331"/>
          </a:xfrm>
          <a:prstGeom prst="rect">
            <a:avLst/>
          </a:prstGeom>
        </p:spPr>
        <p:txBody>
          <a:bodyPr wrap="square">
            <a:spAutoFit/>
          </a:bodyPr>
          <a:lstStyle/>
          <a:p>
            <a:pPr algn="ctr"/>
            <a:r>
              <a:rPr lang="en-US" dirty="0">
                <a:hlinkClick r:id="rId5">
                  <a:extLst>
                    <a:ext uri="{A12FA001-AC4F-418D-AE19-62706E023703}">
                      <ahyp:hlinkClr xmlns:ahyp="http://schemas.microsoft.com/office/drawing/2018/hyperlinkcolor" val="tx"/>
                    </a:ext>
                  </a:extLst>
                </a:hlinkClick>
              </a:rPr>
              <a:t>A Crash Course into JASP </a:t>
            </a:r>
            <a:endParaRPr lang="en-US" dirty="0"/>
          </a:p>
          <a:p>
            <a:pPr algn="ctr"/>
            <a:r>
              <a:rPr lang="en-US" dirty="0">
                <a:hlinkClick r:id="rId6">
                  <a:extLst>
                    <a:ext uri="{A12FA001-AC4F-418D-AE19-62706E023703}">
                      <ahyp:hlinkClr xmlns:ahyp="http://schemas.microsoft.com/office/drawing/2018/hyperlinkcolor" val="tx"/>
                    </a:ext>
                  </a:extLst>
                </a:hlinkClick>
              </a:rPr>
              <a:t>How to use JASP</a:t>
            </a:r>
            <a:endParaRPr lang="en-US" dirty="0"/>
          </a:p>
        </p:txBody>
      </p:sp>
      <p:sp>
        <p:nvSpPr>
          <p:cNvPr id="8" name="Oval 7">
            <a:extLst>
              <a:ext uri="{FF2B5EF4-FFF2-40B4-BE49-F238E27FC236}">
                <a16:creationId xmlns:a16="http://schemas.microsoft.com/office/drawing/2014/main" id="{1AA0F9A8-9FCE-465D-8F6C-47669D6EAD11}"/>
              </a:ext>
            </a:extLst>
          </p:cNvPr>
          <p:cNvSpPr/>
          <p:nvPr/>
        </p:nvSpPr>
        <p:spPr>
          <a:xfrm>
            <a:off x="8922176" y="5419226"/>
            <a:ext cx="2956147" cy="101205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4650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38C379-91DA-438E-B0FB-0898B19E8A7A}"/>
              </a:ext>
            </a:extLst>
          </p:cNvPr>
          <p:cNvSpPr/>
          <p:nvPr/>
        </p:nvSpPr>
        <p:spPr>
          <a:xfrm>
            <a:off x="460734" y="1432979"/>
            <a:ext cx="4654291" cy="1524353"/>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 name="Freeform: Shape 1">
            <a:extLst>
              <a:ext uri="{FF2B5EF4-FFF2-40B4-BE49-F238E27FC236}">
                <a16:creationId xmlns:a16="http://schemas.microsoft.com/office/drawing/2014/main" id="{3FA93530-03E8-4E47-A951-DC87EBA3C527}"/>
              </a:ext>
            </a:extLst>
          </p:cNvPr>
          <p:cNvSpPr/>
          <p:nvPr/>
        </p:nvSpPr>
        <p:spPr>
          <a:xfrm>
            <a:off x="553482" y="334958"/>
            <a:ext cx="11088209" cy="566470"/>
          </a:xfrm>
          <a:custGeom>
            <a:avLst/>
            <a:gdLst>
              <a:gd name="connsiteX0" fmla="*/ 0 w 9406096"/>
              <a:gd name="connsiteY0" fmla="*/ 117843 h 707043"/>
              <a:gd name="connsiteX1" fmla="*/ 117843 w 9406096"/>
              <a:gd name="connsiteY1" fmla="*/ 0 h 707043"/>
              <a:gd name="connsiteX2" fmla="*/ 9288253 w 9406096"/>
              <a:gd name="connsiteY2" fmla="*/ 0 h 707043"/>
              <a:gd name="connsiteX3" fmla="*/ 9406096 w 9406096"/>
              <a:gd name="connsiteY3" fmla="*/ 117843 h 707043"/>
              <a:gd name="connsiteX4" fmla="*/ 9406096 w 9406096"/>
              <a:gd name="connsiteY4" fmla="*/ 589200 h 707043"/>
              <a:gd name="connsiteX5" fmla="*/ 9288253 w 9406096"/>
              <a:gd name="connsiteY5" fmla="*/ 707043 h 707043"/>
              <a:gd name="connsiteX6" fmla="*/ 117843 w 9406096"/>
              <a:gd name="connsiteY6" fmla="*/ 707043 h 707043"/>
              <a:gd name="connsiteX7" fmla="*/ 0 w 9406096"/>
              <a:gd name="connsiteY7" fmla="*/ 589200 h 707043"/>
              <a:gd name="connsiteX8" fmla="*/ 0 w 9406096"/>
              <a:gd name="connsiteY8" fmla="*/ 117843 h 7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096" h="707043">
                <a:moveTo>
                  <a:pt x="0" y="117843"/>
                </a:moveTo>
                <a:cubicBezTo>
                  <a:pt x="0" y="52760"/>
                  <a:pt x="52760" y="0"/>
                  <a:pt x="117843" y="0"/>
                </a:cubicBezTo>
                <a:lnTo>
                  <a:pt x="9288253" y="0"/>
                </a:lnTo>
                <a:cubicBezTo>
                  <a:pt x="9353336" y="0"/>
                  <a:pt x="9406096" y="52760"/>
                  <a:pt x="9406096" y="117843"/>
                </a:cubicBezTo>
                <a:lnTo>
                  <a:pt x="9406096" y="589200"/>
                </a:lnTo>
                <a:cubicBezTo>
                  <a:pt x="9406096" y="654283"/>
                  <a:pt x="9353336" y="707043"/>
                  <a:pt x="9288253" y="707043"/>
                </a:cubicBezTo>
                <a:lnTo>
                  <a:pt x="117843" y="707043"/>
                </a:lnTo>
                <a:cubicBezTo>
                  <a:pt x="52760" y="707043"/>
                  <a:pt x="0" y="654283"/>
                  <a:pt x="0" y="589200"/>
                </a:cubicBezTo>
                <a:lnTo>
                  <a:pt x="0" y="117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2035" tIns="34515" rIns="332035" bIns="34515" numCol="1" spcCol="1270" anchor="ctr" anchorCtr="0">
            <a:noAutofit/>
          </a:bodyPr>
          <a:lstStyle/>
          <a:p>
            <a:pPr marL="0" lvl="0" indent="0" algn="ctr" defTabSz="1600200">
              <a:lnSpc>
                <a:spcPct val="90000"/>
              </a:lnSpc>
              <a:spcBef>
                <a:spcPct val="0"/>
              </a:spcBef>
              <a:spcAft>
                <a:spcPct val="35000"/>
              </a:spcAft>
              <a:buNone/>
            </a:pPr>
            <a:r>
              <a:rPr lang="en-US" sz="3600" dirty="0">
                <a:solidFill>
                  <a:schemeClr val="tx1"/>
                </a:solidFill>
              </a:rPr>
              <a:t>An Experiment and its Replication</a:t>
            </a:r>
            <a:endParaRPr lang="nl-NL" sz="3600" kern="1200" dirty="0">
              <a:solidFill>
                <a:schemeClr val="tx1"/>
              </a:solidFill>
            </a:endParaRPr>
          </a:p>
        </p:txBody>
      </p:sp>
      <p:pic>
        <p:nvPicPr>
          <p:cNvPr id="3" name="Picture 2">
            <a:extLst>
              <a:ext uri="{FF2B5EF4-FFF2-40B4-BE49-F238E27FC236}">
                <a16:creationId xmlns:a16="http://schemas.microsoft.com/office/drawing/2014/main" id="{E1B841DC-B158-4F6E-AFBF-0078089E5D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530" y="3076772"/>
            <a:ext cx="4838700" cy="3629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Oval 7">
            <a:extLst>
              <a:ext uri="{FF2B5EF4-FFF2-40B4-BE49-F238E27FC236}">
                <a16:creationId xmlns:a16="http://schemas.microsoft.com/office/drawing/2014/main" id="{B735B04F-473E-444E-83E7-9D8DFED8DB4E}"/>
              </a:ext>
            </a:extLst>
          </p:cNvPr>
          <p:cNvSpPr/>
          <p:nvPr/>
        </p:nvSpPr>
        <p:spPr>
          <a:xfrm>
            <a:off x="3201880" y="4618378"/>
            <a:ext cx="133165" cy="142043"/>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Oval 8">
            <a:extLst>
              <a:ext uri="{FF2B5EF4-FFF2-40B4-BE49-F238E27FC236}">
                <a16:creationId xmlns:a16="http://schemas.microsoft.com/office/drawing/2014/main" id="{8DC09956-C901-49D4-BBEF-B76AFBC7A5B2}"/>
              </a:ext>
            </a:extLst>
          </p:cNvPr>
          <p:cNvSpPr/>
          <p:nvPr/>
        </p:nvSpPr>
        <p:spPr>
          <a:xfrm>
            <a:off x="2894966" y="4341691"/>
            <a:ext cx="133165" cy="142043"/>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Oval 15">
            <a:extLst>
              <a:ext uri="{FF2B5EF4-FFF2-40B4-BE49-F238E27FC236}">
                <a16:creationId xmlns:a16="http://schemas.microsoft.com/office/drawing/2014/main" id="{E6A5FAE2-16E0-4B70-B049-2BAF16EFA285}"/>
              </a:ext>
            </a:extLst>
          </p:cNvPr>
          <p:cNvSpPr/>
          <p:nvPr/>
        </p:nvSpPr>
        <p:spPr>
          <a:xfrm>
            <a:off x="3645564" y="4618377"/>
            <a:ext cx="133165" cy="14204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Oval 16">
            <a:extLst>
              <a:ext uri="{FF2B5EF4-FFF2-40B4-BE49-F238E27FC236}">
                <a16:creationId xmlns:a16="http://schemas.microsoft.com/office/drawing/2014/main" id="{B6A1E71F-4BCA-46FA-B9D1-270784A2871A}"/>
              </a:ext>
            </a:extLst>
          </p:cNvPr>
          <p:cNvSpPr/>
          <p:nvPr/>
        </p:nvSpPr>
        <p:spPr>
          <a:xfrm>
            <a:off x="4265324" y="3358820"/>
            <a:ext cx="133165" cy="1420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Oval 17">
            <a:extLst>
              <a:ext uri="{FF2B5EF4-FFF2-40B4-BE49-F238E27FC236}">
                <a16:creationId xmlns:a16="http://schemas.microsoft.com/office/drawing/2014/main" id="{6C56018A-97B7-42FE-BBA8-698F384C8C28}"/>
              </a:ext>
            </a:extLst>
          </p:cNvPr>
          <p:cNvSpPr/>
          <p:nvPr/>
        </p:nvSpPr>
        <p:spPr>
          <a:xfrm>
            <a:off x="3338791" y="3992921"/>
            <a:ext cx="133165" cy="14204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Oval 18">
            <a:extLst>
              <a:ext uri="{FF2B5EF4-FFF2-40B4-BE49-F238E27FC236}">
                <a16:creationId xmlns:a16="http://schemas.microsoft.com/office/drawing/2014/main" id="{C4244CE1-E1AD-407D-A0CF-74C0FD781A1E}"/>
              </a:ext>
            </a:extLst>
          </p:cNvPr>
          <p:cNvSpPr/>
          <p:nvPr/>
        </p:nvSpPr>
        <p:spPr>
          <a:xfrm>
            <a:off x="4580284" y="3657911"/>
            <a:ext cx="133165" cy="1420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2" name="TextBox 21">
            <a:extLst>
              <a:ext uri="{FF2B5EF4-FFF2-40B4-BE49-F238E27FC236}">
                <a16:creationId xmlns:a16="http://schemas.microsoft.com/office/drawing/2014/main" id="{CCA6ECAE-A0BD-4F48-B8E5-8B579E812E95}"/>
              </a:ext>
            </a:extLst>
          </p:cNvPr>
          <p:cNvSpPr txBox="1"/>
          <p:nvPr/>
        </p:nvSpPr>
        <p:spPr>
          <a:xfrm>
            <a:off x="5851594" y="6151799"/>
            <a:ext cx="6249315" cy="553998"/>
          </a:xfrm>
          <a:prstGeom prst="rect">
            <a:avLst/>
          </a:prstGeom>
          <a:noFill/>
        </p:spPr>
        <p:txBody>
          <a:bodyPr wrap="square" lIns="0" tIns="0" rIns="0" bIns="0" rtlCol="0">
            <a:spAutoFit/>
          </a:bodyPr>
          <a:lstStyle/>
          <a:p>
            <a:r>
              <a:rPr lang="en-US" sz="1200" dirty="0"/>
              <a:t>The description given here is a modification of and inspired by the actual experiment executed by</a:t>
            </a:r>
          </a:p>
          <a:p>
            <a:r>
              <a:rPr lang="en-US" sz="1200" dirty="0"/>
              <a:t>Williams, L.E. and </a:t>
            </a:r>
            <a:r>
              <a:rPr lang="en-US" sz="1200" dirty="0" err="1"/>
              <a:t>Bargh</a:t>
            </a:r>
            <a:r>
              <a:rPr lang="en-US" sz="1200" dirty="0"/>
              <a:t>, J.A. (2008). Keeping One’s Distance. The Influence of Spatial Distance Cues on Affect and Evaluation. </a:t>
            </a:r>
            <a:r>
              <a:rPr lang="en-US" sz="1200" i="1" dirty="0"/>
              <a:t>Psychological Science, 19,</a:t>
            </a:r>
            <a:r>
              <a:rPr lang="en-US" sz="1200" dirty="0"/>
              <a:t> 302-308.</a:t>
            </a:r>
          </a:p>
        </p:txBody>
      </p:sp>
      <p:pic>
        <p:nvPicPr>
          <p:cNvPr id="23" name="Graphic 22" descr="Cat">
            <a:extLst>
              <a:ext uri="{FF2B5EF4-FFF2-40B4-BE49-F238E27FC236}">
                <a16:creationId xmlns:a16="http://schemas.microsoft.com/office/drawing/2014/main" id="{358EECC4-C2AE-4257-83C2-F65A2A809C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19358" y="4618377"/>
            <a:ext cx="508773" cy="461665"/>
          </a:xfrm>
          <a:prstGeom prst="rect">
            <a:avLst/>
          </a:prstGeom>
        </p:spPr>
      </p:pic>
      <p:grpSp>
        <p:nvGrpSpPr>
          <p:cNvPr id="4" name="Group 3">
            <a:extLst>
              <a:ext uri="{FF2B5EF4-FFF2-40B4-BE49-F238E27FC236}">
                <a16:creationId xmlns:a16="http://schemas.microsoft.com/office/drawing/2014/main" id="{410B0A80-5EE7-4114-A7BE-30DE67756BCD}"/>
              </a:ext>
            </a:extLst>
          </p:cNvPr>
          <p:cNvGrpSpPr/>
          <p:nvPr/>
        </p:nvGrpSpPr>
        <p:grpSpPr>
          <a:xfrm>
            <a:off x="863528" y="1826383"/>
            <a:ext cx="4552101" cy="899978"/>
            <a:chOff x="1425143" y="1729623"/>
            <a:chExt cx="4552101" cy="913575"/>
          </a:xfrm>
        </p:grpSpPr>
        <p:sp>
          <p:nvSpPr>
            <p:cNvPr id="10" name="TextBox 9">
              <a:extLst>
                <a:ext uri="{FF2B5EF4-FFF2-40B4-BE49-F238E27FC236}">
                  <a16:creationId xmlns:a16="http://schemas.microsoft.com/office/drawing/2014/main" id="{A3501F0F-DCEB-44F8-902F-10A15A52B5D7}"/>
                </a:ext>
              </a:extLst>
            </p:cNvPr>
            <p:cNvSpPr txBox="1"/>
            <p:nvPr/>
          </p:nvSpPr>
          <p:spPr>
            <a:xfrm>
              <a:off x="1849127" y="1729623"/>
              <a:ext cx="4128117" cy="276999"/>
            </a:xfrm>
            <a:prstGeom prst="rect">
              <a:avLst/>
            </a:prstGeom>
            <a:noFill/>
          </p:spPr>
          <p:txBody>
            <a:bodyPr wrap="square" lIns="0" tIns="0" rIns="0" bIns="0" rtlCol="0">
              <a:spAutoFit/>
            </a:bodyPr>
            <a:lstStyle/>
            <a:p>
              <a:r>
                <a:rPr lang="en-US" dirty="0"/>
                <a:t>The “close” condition </a:t>
              </a:r>
              <a:endParaRPr lang="nl-NL" dirty="0"/>
            </a:p>
          </p:txBody>
        </p:sp>
        <p:sp>
          <p:nvSpPr>
            <p:cNvPr id="11" name="TextBox 10">
              <a:extLst>
                <a:ext uri="{FF2B5EF4-FFF2-40B4-BE49-F238E27FC236}">
                  <a16:creationId xmlns:a16="http://schemas.microsoft.com/office/drawing/2014/main" id="{8B272470-7897-4FCD-9B5C-B80676C84591}"/>
                </a:ext>
              </a:extLst>
            </p:cNvPr>
            <p:cNvSpPr txBox="1"/>
            <p:nvPr/>
          </p:nvSpPr>
          <p:spPr>
            <a:xfrm>
              <a:off x="1849127" y="2023442"/>
              <a:ext cx="4128117" cy="208114"/>
            </a:xfrm>
            <a:prstGeom prst="rect">
              <a:avLst/>
            </a:prstGeom>
            <a:noFill/>
          </p:spPr>
          <p:txBody>
            <a:bodyPr wrap="square" lIns="0" tIns="0" rIns="0" bIns="0" rtlCol="0">
              <a:spAutoFit/>
            </a:bodyPr>
            <a:lstStyle/>
            <a:p>
              <a:r>
                <a:rPr lang="en-US" dirty="0"/>
                <a:t>The “intermediate” condition </a:t>
              </a:r>
              <a:endParaRPr lang="nl-NL" dirty="0"/>
            </a:p>
          </p:txBody>
        </p:sp>
        <p:sp>
          <p:nvSpPr>
            <p:cNvPr id="12" name="TextBox 11">
              <a:extLst>
                <a:ext uri="{FF2B5EF4-FFF2-40B4-BE49-F238E27FC236}">
                  <a16:creationId xmlns:a16="http://schemas.microsoft.com/office/drawing/2014/main" id="{0DF4422A-E1F6-4A28-8DD9-EC52F007C981}"/>
                </a:ext>
              </a:extLst>
            </p:cNvPr>
            <p:cNvSpPr txBox="1"/>
            <p:nvPr/>
          </p:nvSpPr>
          <p:spPr>
            <a:xfrm>
              <a:off x="1849127" y="2366199"/>
              <a:ext cx="4128117" cy="276999"/>
            </a:xfrm>
            <a:prstGeom prst="rect">
              <a:avLst/>
            </a:prstGeom>
            <a:noFill/>
          </p:spPr>
          <p:txBody>
            <a:bodyPr wrap="square" lIns="0" tIns="0" rIns="0" bIns="0" rtlCol="0">
              <a:spAutoFit/>
            </a:bodyPr>
            <a:lstStyle/>
            <a:p>
              <a:r>
                <a:rPr lang="en-US" dirty="0"/>
                <a:t>The “distant” condition </a:t>
              </a:r>
              <a:endParaRPr lang="nl-NL" dirty="0"/>
            </a:p>
          </p:txBody>
        </p:sp>
        <p:sp>
          <p:nvSpPr>
            <p:cNvPr id="20" name="Oval 19">
              <a:extLst>
                <a:ext uri="{FF2B5EF4-FFF2-40B4-BE49-F238E27FC236}">
                  <a16:creationId xmlns:a16="http://schemas.microsoft.com/office/drawing/2014/main" id="{0648001B-F1AE-4DC4-91E4-FB553D6C751C}"/>
                </a:ext>
              </a:extLst>
            </p:cNvPr>
            <p:cNvSpPr/>
            <p:nvPr/>
          </p:nvSpPr>
          <p:spPr>
            <a:xfrm>
              <a:off x="1425143" y="1797100"/>
              <a:ext cx="133165" cy="142043"/>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Oval 23">
              <a:extLst>
                <a:ext uri="{FF2B5EF4-FFF2-40B4-BE49-F238E27FC236}">
                  <a16:creationId xmlns:a16="http://schemas.microsoft.com/office/drawing/2014/main" id="{8F18E639-E175-43B2-8D9B-F76E92AECA96}"/>
                </a:ext>
              </a:extLst>
            </p:cNvPr>
            <p:cNvSpPr/>
            <p:nvPr/>
          </p:nvSpPr>
          <p:spPr>
            <a:xfrm>
              <a:off x="1434179" y="2123058"/>
              <a:ext cx="133165" cy="14204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Oval 24">
              <a:extLst>
                <a:ext uri="{FF2B5EF4-FFF2-40B4-BE49-F238E27FC236}">
                  <a16:creationId xmlns:a16="http://schemas.microsoft.com/office/drawing/2014/main" id="{55982E6E-557A-4E46-B020-BBF2C673EF20}"/>
                </a:ext>
              </a:extLst>
            </p:cNvPr>
            <p:cNvSpPr/>
            <p:nvPr/>
          </p:nvSpPr>
          <p:spPr>
            <a:xfrm>
              <a:off x="1434179" y="2419752"/>
              <a:ext cx="133165" cy="14204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Rectangle 26">
            <a:extLst>
              <a:ext uri="{FF2B5EF4-FFF2-40B4-BE49-F238E27FC236}">
                <a16:creationId xmlns:a16="http://schemas.microsoft.com/office/drawing/2014/main" id="{0700949D-0EDE-4043-8B70-63F6893266B2}"/>
              </a:ext>
            </a:extLst>
          </p:cNvPr>
          <p:cNvSpPr/>
          <p:nvPr/>
        </p:nvSpPr>
        <p:spPr>
          <a:xfrm>
            <a:off x="6776878" y="1444173"/>
            <a:ext cx="4654291" cy="3801694"/>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8" name="Freeform: Shape 27">
            <a:extLst>
              <a:ext uri="{FF2B5EF4-FFF2-40B4-BE49-F238E27FC236}">
                <a16:creationId xmlns:a16="http://schemas.microsoft.com/office/drawing/2014/main" id="{5EF611E6-0B57-4A82-B624-B9F3F73C018F}"/>
              </a:ext>
            </a:extLst>
          </p:cNvPr>
          <p:cNvSpPr/>
          <p:nvPr/>
        </p:nvSpPr>
        <p:spPr>
          <a:xfrm>
            <a:off x="7326277" y="1178839"/>
            <a:ext cx="2106448"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r>
              <a:rPr lang="en-US" dirty="0">
                <a:solidFill>
                  <a:schemeClr val="tx1"/>
                </a:solidFill>
              </a:rPr>
              <a:t>Participants Rated:</a:t>
            </a:r>
          </a:p>
        </p:txBody>
      </p:sp>
      <p:sp>
        <p:nvSpPr>
          <p:cNvPr id="29" name="TextBox 28">
            <a:extLst>
              <a:ext uri="{FF2B5EF4-FFF2-40B4-BE49-F238E27FC236}">
                <a16:creationId xmlns:a16="http://schemas.microsoft.com/office/drawing/2014/main" id="{E36832CC-B69C-434D-A737-B79D19F3B58F}"/>
              </a:ext>
            </a:extLst>
          </p:cNvPr>
          <p:cNvSpPr txBox="1"/>
          <p:nvPr/>
        </p:nvSpPr>
        <p:spPr>
          <a:xfrm>
            <a:off x="8316445" y="1790320"/>
            <a:ext cx="1413592" cy="1107996"/>
          </a:xfrm>
          <a:prstGeom prst="rect">
            <a:avLst/>
          </a:prstGeom>
          <a:noFill/>
        </p:spPr>
        <p:txBody>
          <a:bodyPr wrap="none" lIns="0" tIns="0" rIns="0" bIns="0" rtlCol="0">
            <a:spAutoFit/>
          </a:bodyPr>
          <a:lstStyle/>
          <a:p>
            <a:r>
              <a:rPr lang="en-US" dirty="0"/>
              <a:t>Attachment to</a:t>
            </a:r>
          </a:p>
          <a:p>
            <a:pPr marL="285750" indent="-285750">
              <a:buFont typeface="Arial" panose="020B0604020202020204" pitchFamily="34" charset="0"/>
              <a:buChar char="•"/>
            </a:pPr>
            <a:r>
              <a:rPr lang="en-US" dirty="0"/>
              <a:t>Siblings</a:t>
            </a:r>
          </a:p>
          <a:p>
            <a:pPr marL="285750" indent="-285750">
              <a:buFont typeface="Arial" panose="020B0604020202020204" pitchFamily="34" charset="0"/>
              <a:buChar char="•"/>
            </a:pPr>
            <a:r>
              <a:rPr lang="en-US" dirty="0"/>
              <a:t>Parents</a:t>
            </a:r>
          </a:p>
          <a:p>
            <a:pPr marL="285750" indent="-285750">
              <a:buFont typeface="Arial" panose="020B0604020202020204" pitchFamily="34" charset="0"/>
              <a:buChar char="•"/>
            </a:pPr>
            <a:r>
              <a:rPr lang="en-US" dirty="0"/>
              <a:t>Home-town</a:t>
            </a:r>
            <a:endParaRPr lang="nl-NL" dirty="0"/>
          </a:p>
        </p:txBody>
      </p:sp>
      <p:sp>
        <p:nvSpPr>
          <p:cNvPr id="30" name="TextBox 29">
            <a:extLst>
              <a:ext uri="{FF2B5EF4-FFF2-40B4-BE49-F238E27FC236}">
                <a16:creationId xmlns:a16="http://schemas.microsoft.com/office/drawing/2014/main" id="{B69E249D-D2E3-4177-A490-5FBDF79608CC}"/>
              </a:ext>
            </a:extLst>
          </p:cNvPr>
          <p:cNvSpPr txBox="1"/>
          <p:nvPr/>
        </p:nvSpPr>
        <p:spPr>
          <a:xfrm>
            <a:off x="6819748" y="3128688"/>
            <a:ext cx="4367682" cy="830997"/>
          </a:xfrm>
          <a:prstGeom prst="rect">
            <a:avLst/>
          </a:prstGeom>
          <a:noFill/>
        </p:spPr>
        <p:txBody>
          <a:bodyPr wrap="square" lIns="0" tIns="0" rIns="0" bIns="0" rtlCol="0">
            <a:spAutoFit/>
          </a:bodyPr>
          <a:lstStyle/>
          <a:p>
            <a:pPr algn="ctr"/>
            <a:r>
              <a:rPr lang="en-US" dirty="0"/>
              <a:t>on a</a:t>
            </a:r>
          </a:p>
          <a:p>
            <a:pPr algn="ctr"/>
            <a:r>
              <a:rPr lang="en-US" dirty="0"/>
              <a:t>1 (not at all strong) – 7 (extremely strong)</a:t>
            </a:r>
          </a:p>
          <a:p>
            <a:pPr algn="ctr"/>
            <a:r>
              <a:rPr lang="en-US" dirty="0"/>
              <a:t>Likert scale</a:t>
            </a:r>
            <a:endParaRPr lang="nl-NL" dirty="0"/>
          </a:p>
        </p:txBody>
      </p:sp>
      <p:sp>
        <p:nvSpPr>
          <p:cNvPr id="31" name="TextBox 30">
            <a:extLst>
              <a:ext uri="{FF2B5EF4-FFF2-40B4-BE49-F238E27FC236}">
                <a16:creationId xmlns:a16="http://schemas.microsoft.com/office/drawing/2014/main" id="{B4198445-7DEB-4CAB-8D6A-748BF9C37BE7}"/>
              </a:ext>
            </a:extLst>
          </p:cNvPr>
          <p:cNvSpPr txBox="1"/>
          <p:nvPr/>
        </p:nvSpPr>
        <p:spPr>
          <a:xfrm flipH="1">
            <a:off x="7075187" y="4202878"/>
            <a:ext cx="4166815" cy="830997"/>
          </a:xfrm>
          <a:prstGeom prst="rect">
            <a:avLst/>
          </a:prstGeom>
          <a:noFill/>
        </p:spPr>
        <p:txBody>
          <a:bodyPr wrap="square" lIns="0" tIns="0" rIns="0" bIns="0" rtlCol="0">
            <a:spAutoFit/>
          </a:bodyPr>
          <a:lstStyle/>
          <a:p>
            <a:pPr algn="ctr"/>
            <a:r>
              <a:rPr lang="en-US" dirty="0"/>
              <a:t>which are averaged to obtain </a:t>
            </a:r>
          </a:p>
          <a:p>
            <a:pPr algn="ctr"/>
            <a:r>
              <a:rPr lang="en-US" dirty="0"/>
              <a:t>the dependent variable</a:t>
            </a:r>
          </a:p>
          <a:p>
            <a:pPr algn="ctr"/>
            <a:r>
              <a:rPr lang="en-US" dirty="0"/>
              <a:t>attachment</a:t>
            </a:r>
            <a:endParaRPr lang="nl-NL" dirty="0"/>
          </a:p>
        </p:txBody>
      </p:sp>
      <p:sp>
        <p:nvSpPr>
          <p:cNvPr id="32" name="Freeform: Shape 31">
            <a:extLst>
              <a:ext uri="{FF2B5EF4-FFF2-40B4-BE49-F238E27FC236}">
                <a16:creationId xmlns:a16="http://schemas.microsoft.com/office/drawing/2014/main" id="{C4102285-B143-4C10-8A99-2B149B15BD76}"/>
              </a:ext>
            </a:extLst>
          </p:cNvPr>
          <p:cNvSpPr/>
          <p:nvPr/>
        </p:nvSpPr>
        <p:spPr>
          <a:xfrm>
            <a:off x="781902" y="1178532"/>
            <a:ext cx="3918823"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r>
              <a:rPr lang="en-US" dirty="0">
                <a:solidFill>
                  <a:schemeClr val="tx1"/>
                </a:solidFill>
              </a:rPr>
              <a:t>An experiment with three conditions:</a:t>
            </a:r>
            <a:endParaRPr lang="nl-NL" dirty="0">
              <a:solidFill>
                <a:schemeClr val="tx1"/>
              </a:solidFill>
            </a:endParaRPr>
          </a:p>
        </p:txBody>
      </p:sp>
    </p:spTree>
    <p:extLst>
      <p:ext uri="{BB962C8B-B14F-4D97-AF65-F5344CB8AC3E}">
        <p14:creationId xmlns:p14="http://schemas.microsoft.com/office/powerpoint/2010/main" val="389093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FDCE7AB-D3F7-410B-AE8D-88C3A0A28A16}"/>
              </a:ext>
            </a:extLst>
          </p:cNvPr>
          <p:cNvSpPr/>
          <p:nvPr/>
        </p:nvSpPr>
        <p:spPr>
          <a:xfrm>
            <a:off x="2812252" y="2520449"/>
            <a:ext cx="7279550" cy="1296949"/>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 name="Freeform: Shape 5">
            <a:extLst>
              <a:ext uri="{FF2B5EF4-FFF2-40B4-BE49-F238E27FC236}">
                <a16:creationId xmlns:a16="http://schemas.microsoft.com/office/drawing/2014/main" id="{90A489BB-FD9C-46B4-A422-3870CE9AA33E}"/>
              </a:ext>
            </a:extLst>
          </p:cNvPr>
          <p:cNvSpPr/>
          <p:nvPr/>
        </p:nvSpPr>
        <p:spPr>
          <a:xfrm>
            <a:off x="3582559" y="2194739"/>
            <a:ext cx="4741637" cy="651419"/>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r>
              <a:rPr lang="en-US" dirty="0">
                <a:solidFill>
                  <a:schemeClr val="tx1"/>
                </a:solidFill>
              </a:rPr>
              <a:t>Joy-Gaba, Clay, and Cleary (2016) replicated </a:t>
            </a:r>
            <a:r>
              <a:rPr lang="en-US" dirty="0" err="1">
                <a:solidFill>
                  <a:schemeClr val="tx1"/>
                </a:solidFill>
              </a:rPr>
              <a:t>Willams</a:t>
            </a:r>
            <a:r>
              <a:rPr lang="en-US" dirty="0">
                <a:solidFill>
                  <a:schemeClr val="tx1"/>
                </a:solidFill>
              </a:rPr>
              <a:t> and </a:t>
            </a:r>
            <a:r>
              <a:rPr lang="en-US" dirty="0" err="1">
                <a:solidFill>
                  <a:schemeClr val="tx1"/>
                </a:solidFill>
              </a:rPr>
              <a:t>Bargh</a:t>
            </a:r>
            <a:r>
              <a:rPr lang="en-US" dirty="0">
                <a:solidFill>
                  <a:schemeClr val="tx1"/>
                </a:solidFill>
              </a:rPr>
              <a:t> (2008)</a:t>
            </a:r>
          </a:p>
        </p:txBody>
      </p:sp>
      <p:sp>
        <p:nvSpPr>
          <p:cNvPr id="8" name="TextBox 7">
            <a:extLst>
              <a:ext uri="{FF2B5EF4-FFF2-40B4-BE49-F238E27FC236}">
                <a16:creationId xmlns:a16="http://schemas.microsoft.com/office/drawing/2014/main" id="{24E7D12E-C9E5-4F03-96CD-F5C526CF6163}"/>
              </a:ext>
            </a:extLst>
          </p:cNvPr>
          <p:cNvSpPr txBox="1"/>
          <p:nvPr/>
        </p:nvSpPr>
        <p:spPr>
          <a:xfrm>
            <a:off x="3355097" y="4181822"/>
            <a:ext cx="65" cy="276999"/>
          </a:xfrm>
          <a:prstGeom prst="rect">
            <a:avLst/>
          </a:prstGeom>
          <a:noFill/>
        </p:spPr>
        <p:txBody>
          <a:bodyPr wrap="none" lIns="0" tIns="0" rIns="0" bIns="0" rtlCol="0">
            <a:spAutoFit/>
          </a:bodyPr>
          <a:lstStyle/>
          <a:p>
            <a:endParaRPr lang="nl-NL" dirty="0"/>
          </a:p>
        </p:txBody>
      </p:sp>
      <p:sp>
        <p:nvSpPr>
          <p:cNvPr id="9" name="TextBox 8">
            <a:extLst>
              <a:ext uri="{FF2B5EF4-FFF2-40B4-BE49-F238E27FC236}">
                <a16:creationId xmlns:a16="http://schemas.microsoft.com/office/drawing/2014/main" id="{C98B9DC3-F94F-4E87-A19E-A85CF85B3632}"/>
              </a:ext>
            </a:extLst>
          </p:cNvPr>
          <p:cNvSpPr txBox="1"/>
          <p:nvPr/>
        </p:nvSpPr>
        <p:spPr>
          <a:xfrm>
            <a:off x="3036293" y="3235305"/>
            <a:ext cx="6739920" cy="276999"/>
          </a:xfrm>
          <a:prstGeom prst="rect">
            <a:avLst/>
          </a:prstGeom>
          <a:noFill/>
        </p:spPr>
        <p:txBody>
          <a:bodyPr wrap="square" lIns="0" tIns="0" rIns="0" bIns="0" rtlCol="0">
            <a:spAutoFit/>
          </a:bodyPr>
          <a:lstStyle/>
          <a:p>
            <a:r>
              <a:rPr lang="en-US" dirty="0"/>
              <a:t>The replication data and analyses are contained in </a:t>
            </a:r>
            <a:r>
              <a:rPr lang="en-US" dirty="0" err="1"/>
              <a:t>openJoyGaba.jasp</a:t>
            </a:r>
            <a:endParaRPr lang="en-US" dirty="0"/>
          </a:p>
        </p:txBody>
      </p:sp>
      <p:sp>
        <p:nvSpPr>
          <p:cNvPr id="11" name="Freeform: Shape 10">
            <a:extLst>
              <a:ext uri="{FF2B5EF4-FFF2-40B4-BE49-F238E27FC236}">
                <a16:creationId xmlns:a16="http://schemas.microsoft.com/office/drawing/2014/main" id="{122A6960-42BC-4A0C-AF39-8C9C54B672B3}"/>
              </a:ext>
            </a:extLst>
          </p:cNvPr>
          <p:cNvSpPr/>
          <p:nvPr/>
        </p:nvSpPr>
        <p:spPr>
          <a:xfrm>
            <a:off x="691288" y="329855"/>
            <a:ext cx="11088209" cy="707043"/>
          </a:xfrm>
          <a:custGeom>
            <a:avLst/>
            <a:gdLst>
              <a:gd name="connsiteX0" fmla="*/ 0 w 9406096"/>
              <a:gd name="connsiteY0" fmla="*/ 117843 h 707043"/>
              <a:gd name="connsiteX1" fmla="*/ 117843 w 9406096"/>
              <a:gd name="connsiteY1" fmla="*/ 0 h 707043"/>
              <a:gd name="connsiteX2" fmla="*/ 9288253 w 9406096"/>
              <a:gd name="connsiteY2" fmla="*/ 0 h 707043"/>
              <a:gd name="connsiteX3" fmla="*/ 9406096 w 9406096"/>
              <a:gd name="connsiteY3" fmla="*/ 117843 h 707043"/>
              <a:gd name="connsiteX4" fmla="*/ 9406096 w 9406096"/>
              <a:gd name="connsiteY4" fmla="*/ 589200 h 707043"/>
              <a:gd name="connsiteX5" fmla="*/ 9288253 w 9406096"/>
              <a:gd name="connsiteY5" fmla="*/ 707043 h 707043"/>
              <a:gd name="connsiteX6" fmla="*/ 117843 w 9406096"/>
              <a:gd name="connsiteY6" fmla="*/ 707043 h 707043"/>
              <a:gd name="connsiteX7" fmla="*/ 0 w 9406096"/>
              <a:gd name="connsiteY7" fmla="*/ 589200 h 707043"/>
              <a:gd name="connsiteX8" fmla="*/ 0 w 9406096"/>
              <a:gd name="connsiteY8" fmla="*/ 117843 h 7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096" h="707043">
                <a:moveTo>
                  <a:pt x="0" y="117843"/>
                </a:moveTo>
                <a:cubicBezTo>
                  <a:pt x="0" y="52760"/>
                  <a:pt x="52760" y="0"/>
                  <a:pt x="117843" y="0"/>
                </a:cubicBezTo>
                <a:lnTo>
                  <a:pt x="9288253" y="0"/>
                </a:lnTo>
                <a:cubicBezTo>
                  <a:pt x="9353336" y="0"/>
                  <a:pt x="9406096" y="52760"/>
                  <a:pt x="9406096" y="117843"/>
                </a:cubicBezTo>
                <a:lnTo>
                  <a:pt x="9406096" y="589200"/>
                </a:lnTo>
                <a:cubicBezTo>
                  <a:pt x="9406096" y="654283"/>
                  <a:pt x="9353336" y="707043"/>
                  <a:pt x="9288253" y="707043"/>
                </a:cubicBezTo>
                <a:lnTo>
                  <a:pt x="117843" y="707043"/>
                </a:lnTo>
                <a:cubicBezTo>
                  <a:pt x="52760" y="707043"/>
                  <a:pt x="0" y="654283"/>
                  <a:pt x="0" y="589200"/>
                </a:cubicBezTo>
                <a:lnTo>
                  <a:pt x="0" y="117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2035" tIns="34515" rIns="332035" bIns="34515"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tx1"/>
                </a:solidFill>
              </a:rPr>
              <a:t>Accessible</a:t>
            </a:r>
            <a:endParaRPr lang="nl-NL" sz="3600" kern="1200" dirty="0">
              <a:solidFill>
                <a:schemeClr val="tx1"/>
              </a:solidFill>
            </a:endParaRPr>
          </a:p>
        </p:txBody>
      </p:sp>
    </p:spTree>
    <p:extLst>
      <p:ext uri="{BB962C8B-B14F-4D97-AF65-F5344CB8AC3E}">
        <p14:creationId xmlns:p14="http://schemas.microsoft.com/office/powerpoint/2010/main" val="1997660975"/>
      </p:ext>
    </p:extLst>
  </p:cSld>
  <p:clrMapOvr>
    <a:masterClrMapping/>
  </p:clrMapOvr>
  <mc:AlternateContent xmlns:mc="http://schemas.openxmlformats.org/markup-compatibility/2006" xmlns:p14="http://schemas.microsoft.com/office/powerpoint/2010/main">
    <mc:Choice Requires="p14">
      <p:transition spd="slow" p14:dur="2000" advTm="3807"/>
    </mc:Choice>
    <mc:Fallback xmlns="">
      <p:transition spd="slow" advTm="3807"/>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0F7ED6-1BCB-445F-85BD-851CB284C999}"/>
              </a:ext>
            </a:extLst>
          </p:cNvPr>
          <p:cNvSpPr/>
          <p:nvPr/>
        </p:nvSpPr>
        <p:spPr>
          <a:xfrm>
            <a:off x="1059033" y="453911"/>
            <a:ext cx="10996843" cy="6286909"/>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pic>
        <p:nvPicPr>
          <p:cNvPr id="3" name="Picture 2" descr="Graphical user interface, application, Word&#10;&#10;Description automatically generated">
            <a:extLst>
              <a:ext uri="{FF2B5EF4-FFF2-40B4-BE49-F238E27FC236}">
                <a16:creationId xmlns:a16="http://schemas.microsoft.com/office/drawing/2014/main" id="{34D3AEC0-2C86-4424-813D-D0FB113D0F55}"/>
              </a:ext>
            </a:extLst>
          </p:cNvPr>
          <p:cNvPicPr>
            <a:picLocks noChangeAspect="1"/>
          </p:cNvPicPr>
          <p:nvPr/>
        </p:nvPicPr>
        <p:blipFill>
          <a:blip r:embed="rId2"/>
          <a:stretch>
            <a:fillRect/>
          </a:stretch>
        </p:blipFill>
        <p:spPr>
          <a:xfrm>
            <a:off x="1108371" y="799148"/>
            <a:ext cx="10774748" cy="5826592"/>
          </a:xfrm>
          <a:prstGeom prst="rect">
            <a:avLst/>
          </a:prstGeom>
        </p:spPr>
      </p:pic>
      <p:sp>
        <p:nvSpPr>
          <p:cNvPr id="5" name="Freeform: Shape 4">
            <a:extLst>
              <a:ext uri="{FF2B5EF4-FFF2-40B4-BE49-F238E27FC236}">
                <a16:creationId xmlns:a16="http://schemas.microsoft.com/office/drawing/2014/main" id="{F2C39B67-45D2-4A3E-AB63-9745A2914229}"/>
              </a:ext>
            </a:extLst>
          </p:cNvPr>
          <p:cNvSpPr/>
          <p:nvPr/>
        </p:nvSpPr>
        <p:spPr>
          <a:xfrm>
            <a:off x="1420427" y="211749"/>
            <a:ext cx="5539666"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lvl="0" defTabSz="711200">
              <a:lnSpc>
                <a:spcPct val="90000"/>
              </a:lnSpc>
              <a:spcBef>
                <a:spcPct val="0"/>
              </a:spcBef>
              <a:spcAft>
                <a:spcPct val="35000"/>
              </a:spcAft>
            </a:pPr>
            <a:r>
              <a:rPr lang="en-US" dirty="0">
                <a:solidFill>
                  <a:schemeClr val="tx1"/>
                </a:solidFill>
              </a:rPr>
              <a:t>The Data Collected by Joy-Gaba, Clay, and Cleary (2016)</a:t>
            </a:r>
            <a:endParaRPr lang="nl-NL" kern="1200" dirty="0">
              <a:solidFill>
                <a:schemeClr val="tx1"/>
              </a:solidFill>
            </a:endParaRPr>
          </a:p>
        </p:txBody>
      </p:sp>
      <p:pic>
        <p:nvPicPr>
          <p:cNvPr id="6" name="Graphic 5" descr="Cat">
            <a:extLst>
              <a:ext uri="{FF2B5EF4-FFF2-40B4-BE49-F238E27FC236}">
                <a16:creationId xmlns:a16="http://schemas.microsoft.com/office/drawing/2014/main" id="{F9FCA468-DA60-47C2-B782-16B73AFB87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5943600"/>
            <a:ext cx="914400" cy="914400"/>
          </a:xfrm>
          <a:prstGeom prst="rect">
            <a:avLst/>
          </a:prstGeom>
        </p:spPr>
      </p:pic>
      <p:sp>
        <p:nvSpPr>
          <p:cNvPr id="7" name="Oval 6">
            <a:extLst>
              <a:ext uri="{FF2B5EF4-FFF2-40B4-BE49-F238E27FC236}">
                <a16:creationId xmlns:a16="http://schemas.microsoft.com/office/drawing/2014/main" id="{5AD764A7-B1DC-4AF4-9C9E-1517272A759C}"/>
              </a:ext>
            </a:extLst>
          </p:cNvPr>
          <p:cNvSpPr/>
          <p:nvPr/>
        </p:nvSpPr>
        <p:spPr>
          <a:xfrm>
            <a:off x="11668016" y="3804407"/>
            <a:ext cx="430207"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406083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FF97931-AE26-47F1-9FE7-C3EF8B5A3C9A}"/>
              </a:ext>
            </a:extLst>
          </p:cNvPr>
          <p:cNvSpPr/>
          <p:nvPr/>
        </p:nvSpPr>
        <p:spPr>
          <a:xfrm>
            <a:off x="1059033" y="453911"/>
            <a:ext cx="10996843" cy="6286909"/>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pic>
        <p:nvPicPr>
          <p:cNvPr id="9" name="Graphic 8" descr="Cat">
            <a:extLst>
              <a:ext uri="{FF2B5EF4-FFF2-40B4-BE49-F238E27FC236}">
                <a16:creationId xmlns:a16="http://schemas.microsoft.com/office/drawing/2014/main" id="{979CC908-DCD7-49D8-A89A-4B05D818400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5943600"/>
            <a:ext cx="914400" cy="914400"/>
          </a:xfrm>
          <a:prstGeom prst="rect">
            <a:avLst/>
          </a:prstGeom>
        </p:spPr>
      </p:pic>
      <p:grpSp>
        <p:nvGrpSpPr>
          <p:cNvPr id="2" name="Group 1">
            <a:extLst>
              <a:ext uri="{FF2B5EF4-FFF2-40B4-BE49-F238E27FC236}">
                <a16:creationId xmlns:a16="http://schemas.microsoft.com/office/drawing/2014/main" id="{4501A830-D4F5-418F-B5E1-86B7FCFE4DA5}"/>
              </a:ext>
            </a:extLst>
          </p:cNvPr>
          <p:cNvGrpSpPr/>
          <p:nvPr/>
        </p:nvGrpSpPr>
        <p:grpSpPr>
          <a:xfrm>
            <a:off x="1148286" y="817564"/>
            <a:ext cx="9898602" cy="5789760"/>
            <a:chOff x="1731146" y="850738"/>
            <a:chExt cx="9898602" cy="5789760"/>
          </a:xfrm>
        </p:grpSpPr>
        <p:pic>
          <p:nvPicPr>
            <p:cNvPr id="6" name="Picture 5" descr="Graphical user interface, text, application&#10;&#10;Description automatically generated">
              <a:extLst>
                <a:ext uri="{FF2B5EF4-FFF2-40B4-BE49-F238E27FC236}">
                  <a16:creationId xmlns:a16="http://schemas.microsoft.com/office/drawing/2014/main" id="{3A52DD50-38AB-4B55-8259-924968DB1CD7}"/>
                </a:ext>
              </a:extLst>
            </p:cNvPr>
            <p:cNvPicPr>
              <a:picLocks noChangeAspect="1"/>
            </p:cNvPicPr>
            <p:nvPr/>
          </p:nvPicPr>
          <p:blipFill rotWithShape="1">
            <a:blip r:embed="rId6"/>
            <a:srcRect r="18831" b="12206"/>
            <a:stretch/>
          </p:blipFill>
          <p:spPr>
            <a:xfrm>
              <a:off x="1731146" y="850738"/>
              <a:ext cx="9898602" cy="5789760"/>
            </a:xfrm>
            <a:prstGeom prst="rect">
              <a:avLst/>
            </a:prstGeom>
          </p:spPr>
        </p:pic>
        <p:sp>
          <p:nvSpPr>
            <p:cNvPr id="14" name="Oval 13">
              <a:extLst>
                <a:ext uri="{FF2B5EF4-FFF2-40B4-BE49-F238E27FC236}">
                  <a16:creationId xmlns:a16="http://schemas.microsoft.com/office/drawing/2014/main" id="{585759AB-6D24-4BDE-8822-49EF8CC17810}"/>
                </a:ext>
              </a:extLst>
            </p:cNvPr>
            <p:cNvSpPr/>
            <p:nvPr/>
          </p:nvSpPr>
          <p:spPr>
            <a:xfrm>
              <a:off x="6019060" y="1904585"/>
              <a:ext cx="1322773"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Oval 14">
              <a:extLst>
                <a:ext uri="{FF2B5EF4-FFF2-40B4-BE49-F238E27FC236}">
                  <a16:creationId xmlns:a16="http://schemas.microsoft.com/office/drawing/2014/main" id="{E9C7DECE-491B-4F7F-8C93-89390E60AC67}"/>
                </a:ext>
              </a:extLst>
            </p:cNvPr>
            <p:cNvSpPr/>
            <p:nvPr/>
          </p:nvSpPr>
          <p:spPr>
            <a:xfrm>
              <a:off x="6019060" y="2652530"/>
              <a:ext cx="1322773"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Oval 15">
              <a:extLst>
                <a:ext uri="{FF2B5EF4-FFF2-40B4-BE49-F238E27FC236}">
                  <a16:creationId xmlns:a16="http://schemas.microsoft.com/office/drawing/2014/main" id="{0D28BC51-E553-475E-A0E5-DD9AD18FF525}"/>
                </a:ext>
              </a:extLst>
            </p:cNvPr>
            <p:cNvSpPr/>
            <p:nvPr/>
          </p:nvSpPr>
          <p:spPr>
            <a:xfrm>
              <a:off x="6019059" y="3190901"/>
              <a:ext cx="1322773"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Oval 16">
              <a:extLst>
                <a:ext uri="{FF2B5EF4-FFF2-40B4-BE49-F238E27FC236}">
                  <a16:creationId xmlns:a16="http://schemas.microsoft.com/office/drawing/2014/main" id="{B5ABE848-99A0-4AB0-9027-9D4672714236}"/>
                </a:ext>
              </a:extLst>
            </p:cNvPr>
            <p:cNvSpPr/>
            <p:nvPr/>
          </p:nvSpPr>
          <p:spPr>
            <a:xfrm>
              <a:off x="6047532" y="3512697"/>
              <a:ext cx="1322773"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Oval 17">
              <a:extLst>
                <a:ext uri="{FF2B5EF4-FFF2-40B4-BE49-F238E27FC236}">
                  <a16:creationId xmlns:a16="http://schemas.microsoft.com/office/drawing/2014/main" id="{46E6D3C2-8C92-4F4B-935E-4B26D78B2E39}"/>
                </a:ext>
              </a:extLst>
            </p:cNvPr>
            <p:cNvSpPr/>
            <p:nvPr/>
          </p:nvSpPr>
          <p:spPr>
            <a:xfrm>
              <a:off x="6019059" y="5192440"/>
              <a:ext cx="1322773"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sp>
        <p:nvSpPr>
          <p:cNvPr id="12" name="Oval 11">
            <a:extLst>
              <a:ext uri="{FF2B5EF4-FFF2-40B4-BE49-F238E27FC236}">
                <a16:creationId xmlns:a16="http://schemas.microsoft.com/office/drawing/2014/main" id="{CDC9F20D-3318-4E4E-8897-B197E2E4F2AB}"/>
              </a:ext>
            </a:extLst>
          </p:cNvPr>
          <p:cNvSpPr/>
          <p:nvPr/>
        </p:nvSpPr>
        <p:spPr>
          <a:xfrm>
            <a:off x="1318333" y="1494549"/>
            <a:ext cx="1549154" cy="5681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324B284-5BC1-4D93-BB7C-D7F267D9733C}"/>
              </a:ext>
            </a:extLst>
          </p:cNvPr>
          <p:cNvSpPr/>
          <p:nvPr/>
        </p:nvSpPr>
        <p:spPr>
          <a:xfrm>
            <a:off x="1218257" y="4821322"/>
            <a:ext cx="1549154" cy="5681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D36487D-8F94-472C-9727-9D2AD7E436E8}"/>
              </a:ext>
            </a:extLst>
          </p:cNvPr>
          <p:cNvSpPr/>
          <p:nvPr/>
        </p:nvSpPr>
        <p:spPr>
          <a:xfrm>
            <a:off x="1059033" y="425631"/>
            <a:ext cx="10996843" cy="6286909"/>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pic>
        <p:nvPicPr>
          <p:cNvPr id="22" name="Picture 21" descr="Graphical user interface, text, application&#10;&#10;Description automatically generated">
            <a:extLst>
              <a:ext uri="{FF2B5EF4-FFF2-40B4-BE49-F238E27FC236}">
                <a16:creationId xmlns:a16="http://schemas.microsoft.com/office/drawing/2014/main" id="{D4D7724C-B8CF-435D-9227-FA2C6749EC40}"/>
              </a:ext>
            </a:extLst>
          </p:cNvPr>
          <p:cNvPicPr>
            <a:picLocks noChangeAspect="1"/>
          </p:cNvPicPr>
          <p:nvPr/>
        </p:nvPicPr>
        <p:blipFill rotWithShape="1">
          <a:blip r:embed="rId6"/>
          <a:srcRect r="18831" b="12206"/>
          <a:stretch/>
        </p:blipFill>
        <p:spPr>
          <a:xfrm>
            <a:off x="1078316" y="870172"/>
            <a:ext cx="9898602" cy="5789760"/>
          </a:xfrm>
          <a:prstGeom prst="rect">
            <a:avLst/>
          </a:prstGeom>
        </p:spPr>
      </p:pic>
      <p:sp>
        <p:nvSpPr>
          <p:cNvPr id="23" name="Oval 22">
            <a:extLst>
              <a:ext uri="{FF2B5EF4-FFF2-40B4-BE49-F238E27FC236}">
                <a16:creationId xmlns:a16="http://schemas.microsoft.com/office/drawing/2014/main" id="{43025180-5DC2-40E8-9653-4CE24DB360DF}"/>
              </a:ext>
            </a:extLst>
          </p:cNvPr>
          <p:cNvSpPr/>
          <p:nvPr/>
        </p:nvSpPr>
        <p:spPr>
          <a:xfrm>
            <a:off x="5420866" y="1910338"/>
            <a:ext cx="1322773"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Oval 23">
            <a:extLst>
              <a:ext uri="{FF2B5EF4-FFF2-40B4-BE49-F238E27FC236}">
                <a16:creationId xmlns:a16="http://schemas.microsoft.com/office/drawing/2014/main" id="{84CF7DF4-5DDD-41DC-BC40-2304B4CE701E}"/>
              </a:ext>
            </a:extLst>
          </p:cNvPr>
          <p:cNvSpPr/>
          <p:nvPr/>
        </p:nvSpPr>
        <p:spPr>
          <a:xfrm>
            <a:off x="5420866" y="2658283"/>
            <a:ext cx="1322773"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Oval 24">
            <a:extLst>
              <a:ext uri="{FF2B5EF4-FFF2-40B4-BE49-F238E27FC236}">
                <a16:creationId xmlns:a16="http://schemas.microsoft.com/office/drawing/2014/main" id="{1F66C593-4D93-453C-8201-2C9DEF4F755E}"/>
              </a:ext>
            </a:extLst>
          </p:cNvPr>
          <p:cNvSpPr/>
          <p:nvPr/>
        </p:nvSpPr>
        <p:spPr>
          <a:xfrm>
            <a:off x="5420865" y="3196654"/>
            <a:ext cx="1322773"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6" name="Oval 25">
            <a:extLst>
              <a:ext uri="{FF2B5EF4-FFF2-40B4-BE49-F238E27FC236}">
                <a16:creationId xmlns:a16="http://schemas.microsoft.com/office/drawing/2014/main" id="{745461DB-C943-455B-AD9A-1D234E201609}"/>
              </a:ext>
            </a:extLst>
          </p:cNvPr>
          <p:cNvSpPr/>
          <p:nvPr/>
        </p:nvSpPr>
        <p:spPr>
          <a:xfrm>
            <a:off x="5449338" y="3518450"/>
            <a:ext cx="1322773"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7" name="Oval 26">
            <a:extLst>
              <a:ext uri="{FF2B5EF4-FFF2-40B4-BE49-F238E27FC236}">
                <a16:creationId xmlns:a16="http://schemas.microsoft.com/office/drawing/2014/main" id="{2B3793ED-CA49-4C05-85B4-4ACC409C811E}"/>
              </a:ext>
            </a:extLst>
          </p:cNvPr>
          <p:cNvSpPr/>
          <p:nvPr/>
        </p:nvSpPr>
        <p:spPr>
          <a:xfrm>
            <a:off x="5420865" y="5198193"/>
            <a:ext cx="1322773"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28" name="Oval 27">
            <a:extLst>
              <a:ext uri="{FF2B5EF4-FFF2-40B4-BE49-F238E27FC236}">
                <a16:creationId xmlns:a16="http://schemas.microsoft.com/office/drawing/2014/main" id="{4A3DF047-7A41-42FC-9131-DD3A4A10A023}"/>
              </a:ext>
            </a:extLst>
          </p:cNvPr>
          <p:cNvSpPr/>
          <p:nvPr/>
        </p:nvSpPr>
        <p:spPr>
          <a:xfrm>
            <a:off x="1318333" y="1466269"/>
            <a:ext cx="1549154" cy="5681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EB7D63E-3AA2-4C21-A7BE-C1ECFA358E73}"/>
              </a:ext>
            </a:extLst>
          </p:cNvPr>
          <p:cNvSpPr/>
          <p:nvPr/>
        </p:nvSpPr>
        <p:spPr>
          <a:xfrm>
            <a:off x="1420427" y="211749"/>
            <a:ext cx="7954392"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lvl="0" defTabSz="711200">
              <a:lnSpc>
                <a:spcPct val="90000"/>
              </a:lnSpc>
              <a:spcBef>
                <a:spcPct val="0"/>
              </a:spcBef>
              <a:spcAft>
                <a:spcPct val="35000"/>
              </a:spcAft>
            </a:pPr>
            <a:r>
              <a:rPr lang="en-US" kern="1200" dirty="0">
                <a:solidFill>
                  <a:schemeClr val="tx1"/>
                </a:solidFill>
              </a:rPr>
              <a:t>Data collected by, License, Data </a:t>
            </a:r>
            <a:r>
              <a:rPr lang="en-US" dirty="0">
                <a:solidFill>
                  <a:schemeClr val="tx1"/>
                </a:solidFill>
              </a:rPr>
              <a:t>analyzed</a:t>
            </a:r>
            <a:r>
              <a:rPr lang="en-US" kern="1200" dirty="0">
                <a:solidFill>
                  <a:schemeClr val="tx1"/>
                </a:solidFill>
              </a:rPr>
              <a:t> by, Code book, and Descriptive Statistics</a:t>
            </a:r>
            <a:endParaRPr lang="nl-NL" kern="1200" dirty="0">
              <a:solidFill>
                <a:schemeClr val="tx1"/>
              </a:solidFill>
            </a:endParaRPr>
          </a:p>
        </p:txBody>
      </p:sp>
      <p:sp>
        <p:nvSpPr>
          <p:cNvPr id="29" name="Oval 28">
            <a:extLst>
              <a:ext uri="{FF2B5EF4-FFF2-40B4-BE49-F238E27FC236}">
                <a16:creationId xmlns:a16="http://schemas.microsoft.com/office/drawing/2014/main" id="{FB181AF1-145C-478B-9C1B-6261CDAE5047}"/>
              </a:ext>
            </a:extLst>
          </p:cNvPr>
          <p:cNvSpPr/>
          <p:nvPr/>
        </p:nvSpPr>
        <p:spPr>
          <a:xfrm>
            <a:off x="3364390" y="1834692"/>
            <a:ext cx="1322773" cy="97952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0" name="Oval 29">
            <a:extLst>
              <a:ext uri="{FF2B5EF4-FFF2-40B4-BE49-F238E27FC236}">
                <a16:creationId xmlns:a16="http://schemas.microsoft.com/office/drawing/2014/main" id="{8445B7B7-F871-4127-9D79-BCD639C42664}"/>
              </a:ext>
            </a:extLst>
          </p:cNvPr>
          <p:cNvSpPr/>
          <p:nvPr/>
        </p:nvSpPr>
        <p:spPr>
          <a:xfrm>
            <a:off x="1528193" y="1092245"/>
            <a:ext cx="726736" cy="5341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31" name="Oval 30">
            <a:extLst>
              <a:ext uri="{FF2B5EF4-FFF2-40B4-BE49-F238E27FC236}">
                <a16:creationId xmlns:a16="http://schemas.microsoft.com/office/drawing/2014/main" id="{0C9BC7D5-896F-4B29-9DB2-288C57CCEDC3}"/>
              </a:ext>
            </a:extLst>
          </p:cNvPr>
          <p:cNvSpPr/>
          <p:nvPr/>
        </p:nvSpPr>
        <p:spPr>
          <a:xfrm>
            <a:off x="5415966" y="1497439"/>
            <a:ext cx="1322773"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2" name="Oval 31">
            <a:extLst>
              <a:ext uri="{FF2B5EF4-FFF2-40B4-BE49-F238E27FC236}">
                <a16:creationId xmlns:a16="http://schemas.microsoft.com/office/drawing/2014/main" id="{7DCABBDB-8E84-49B1-AAF0-5358AEBADC4C}"/>
              </a:ext>
            </a:extLst>
          </p:cNvPr>
          <p:cNvSpPr/>
          <p:nvPr/>
        </p:nvSpPr>
        <p:spPr>
          <a:xfrm>
            <a:off x="2620364" y="1058093"/>
            <a:ext cx="726736" cy="5341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Tree>
    <p:custDataLst>
      <p:tags r:id="rId1"/>
    </p:custDataLst>
    <p:extLst>
      <p:ext uri="{BB962C8B-B14F-4D97-AF65-F5344CB8AC3E}">
        <p14:creationId xmlns:p14="http://schemas.microsoft.com/office/powerpoint/2010/main" val="3205921141"/>
      </p:ext>
    </p:extLst>
  </p:cSld>
  <p:clrMapOvr>
    <a:masterClrMapping/>
  </p:clrMapOvr>
  <mc:AlternateContent xmlns:mc="http://schemas.openxmlformats.org/markup-compatibility/2006" xmlns:p14="http://schemas.microsoft.com/office/powerpoint/2010/main">
    <mc:Choice Requires="p14">
      <p:transition spd="slow" p14:dur="2000" advTm="118118"/>
    </mc:Choice>
    <mc:Fallback xmlns="">
      <p:transition spd="slow" advTm="11811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par>
              <p:cTn id="43"/>
            </p:par>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3963943-3EE9-4BA9-B088-97922568CA54}"/>
              </a:ext>
            </a:extLst>
          </p:cNvPr>
          <p:cNvSpPr/>
          <p:nvPr/>
        </p:nvSpPr>
        <p:spPr>
          <a:xfrm>
            <a:off x="3082277" y="2486697"/>
            <a:ext cx="5851865" cy="1539488"/>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nl-NL" dirty="0"/>
          </a:p>
        </p:txBody>
      </p:sp>
      <p:sp>
        <p:nvSpPr>
          <p:cNvPr id="7" name="Freeform: Shape 6">
            <a:extLst>
              <a:ext uri="{FF2B5EF4-FFF2-40B4-BE49-F238E27FC236}">
                <a16:creationId xmlns:a16="http://schemas.microsoft.com/office/drawing/2014/main" id="{FB2577CD-E6CB-4D57-AE04-E53687082688}"/>
              </a:ext>
            </a:extLst>
          </p:cNvPr>
          <p:cNvSpPr/>
          <p:nvPr/>
        </p:nvSpPr>
        <p:spPr>
          <a:xfrm>
            <a:off x="3410316" y="2191028"/>
            <a:ext cx="3816647" cy="54059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kern="1200" dirty="0">
                <a:solidFill>
                  <a:schemeClr val="tx1"/>
                </a:solidFill>
              </a:rPr>
              <a:t>Include Annotations of your Analyses</a:t>
            </a:r>
            <a:endParaRPr lang="nl-NL" kern="1200" dirty="0">
              <a:solidFill>
                <a:schemeClr val="tx1"/>
              </a:solidFill>
            </a:endParaRPr>
          </a:p>
        </p:txBody>
      </p:sp>
      <p:sp>
        <p:nvSpPr>
          <p:cNvPr id="9" name="TextBox 8">
            <a:extLst>
              <a:ext uri="{FF2B5EF4-FFF2-40B4-BE49-F238E27FC236}">
                <a16:creationId xmlns:a16="http://schemas.microsoft.com/office/drawing/2014/main" id="{673E2A92-5FFF-4C27-9F09-53D69433CD22}"/>
              </a:ext>
            </a:extLst>
          </p:cNvPr>
          <p:cNvSpPr txBox="1"/>
          <p:nvPr/>
        </p:nvSpPr>
        <p:spPr>
          <a:xfrm>
            <a:off x="3449316" y="2976539"/>
            <a:ext cx="5117789" cy="830997"/>
          </a:xfrm>
          <a:prstGeom prst="rect">
            <a:avLst/>
          </a:prstGeom>
          <a:noFill/>
        </p:spPr>
        <p:txBody>
          <a:bodyPr wrap="square" lIns="0" tIns="0" rIns="0" bIns="0" rtlCol="0">
            <a:spAutoFit/>
          </a:bodyPr>
          <a:lstStyle/>
          <a:p>
            <a:r>
              <a:rPr lang="en-US" dirty="0"/>
              <a:t>Explain using annotations which analyses were executed and what your interpretation of the outcomes was</a:t>
            </a:r>
            <a:endParaRPr lang="nl-NL" dirty="0"/>
          </a:p>
        </p:txBody>
      </p:sp>
    </p:spTree>
    <p:extLst>
      <p:ext uri="{BB962C8B-B14F-4D97-AF65-F5344CB8AC3E}">
        <p14:creationId xmlns:p14="http://schemas.microsoft.com/office/powerpoint/2010/main" val="2790935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9EFFF57-A9F4-4837-9F39-F82DCE3DCFB1}"/>
              </a:ext>
            </a:extLst>
          </p:cNvPr>
          <p:cNvSpPr/>
          <p:nvPr/>
        </p:nvSpPr>
        <p:spPr>
          <a:xfrm>
            <a:off x="1059033" y="453911"/>
            <a:ext cx="10996843" cy="6286909"/>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pic>
        <p:nvPicPr>
          <p:cNvPr id="3" name="Picture 2" descr="Graphical user interface, text, application, email&#10;&#10;Description automatically generated">
            <a:extLst>
              <a:ext uri="{FF2B5EF4-FFF2-40B4-BE49-F238E27FC236}">
                <a16:creationId xmlns:a16="http://schemas.microsoft.com/office/drawing/2014/main" id="{53560419-1F15-4886-BF3C-5891FEB80E08}"/>
              </a:ext>
            </a:extLst>
          </p:cNvPr>
          <p:cNvPicPr>
            <a:picLocks noChangeAspect="1"/>
          </p:cNvPicPr>
          <p:nvPr/>
        </p:nvPicPr>
        <p:blipFill rotWithShape="1">
          <a:blip r:embed="rId3"/>
          <a:srcRect t="2850" r="18250" b="4397"/>
          <a:stretch/>
        </p:blipFill>
        <p:spPr>
          <a:xfrm>
            <a:off x="1171852" y="539007"/>
            <a:ext cx="9969623" cy="6116715"/>
          </a:xfrm>
          <a:prstGeom prst="rect">
            <a:avLst/>
          </a:prstGeom>
        </p:spPr>
      </p:pic>
      <p:pic>
        <p:nvPicPr>
          <p:cNvPr id="5" name="Graphic 4" descr="Cat">
            <a:extLst>
              <a:ext uri="{FF2B5EF4-FFF2-40B4-BE49-F238E27FC236}">
                <a16:creationId xmlns:a16="http://schemas.microsoft.com/office/drawing/2014/main" id="{71861AF0-4FA6-4DE8-862B-12660143C0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5943600"/>
            <a:ext cx="914400" cy="914400"/>
          </a:xfrm>
          <a:prstGeom prst="rect">
            <a:avLst/>
          </a:prstGeom>
        </p:spPr>
      </p:pic>
      <p:sp>
        <p:nvSpPr>
          <p:cNvPr id="7" name="Oval 6">
            <a:extLst>
              <a:ext uri="{FF2B5EF4-FFF2-40B4-BE49-F238E27FC236}">
                <a16:creationId xmlns:a16="http://schemas.microsoft.com/office/drawing/2014/main" id="{0116A6D8-DCC7-4124-B507-3B1E8AC59B40}"/>
              </a:ext>
            </a:extLst>
          </p:cNvPr>
          <p:cNvSpPr/>
          <p:nvPr/>
        </p:nvSpPr>
        <p:spPr>
          <a:xfrm>
            <a:off x="5402386" y="4185753"/>
            <a:ext cx="5620937" cy="102779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Oval 7">
            <a:extLst>
              <a:ext uri="{FF2B5EF4-FFF2-40B4-BE49-F238E27FC236}">
                <a16:creationId xmlns:a16="http://schemas.microsoft.com/office/drawing/2014/main" id="{D12377D1-9ACE-4640-B67F-77B1C305AA84}"/>
              </a:ext>
            </a:extLst>
          </p:cNvPr>
          <p:cNvSpPr/>
          <p:nvPr/>
        </p:nvSpPr>
        <p:spPr>
          <a:xfrm>
            <a:off x="8332053" y="3597364"/>
            <a:ext cx="1322773"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Freeform: Shape 9">
            <a:extLst>
              <a:ext uri="{FF2B5EF4-FFF2-40B4-BE49-F238E27FC236}">
                <a16:creationId xmlns:a16="http://schemas.microsoft.com/office/drawing/2014/main" id="{16AD9772-8413-4536-82DD-ED51BC5831CD}"/>
              </a:ext>
            </a:extLst>
          </p:cNvPr>
          <p:cNvSpPr/>
          <p:nvPr/>
        </p:nvSpPr>
        <p:spPr>
          <a:xfrm>
            <a:off x="1420427" y="211749"/>
            <a:ext cx="2246051"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lvl="0" defTabSz="711200">
              <a:lnSpc>
                <a:spcPct val="90000"/>
              </a:lnSpc>
              <a:spcBef>
                <a:spcPct val="0"/>
              </a:spcBef>
              <a:spcAft>
                <a:spcPct val="35000"/>
              </a:spcAft>
            </a:pPr>
            <a:r>
              <a:rPr lang="en-US" dirty="0">
                <a:solidFill>
                  <a:schemeClr val="tx1"/>
                </a:solidFill>
              </a:rPr>
              <a:t>Annotated Analyses</a:t>
            </a:r>
            <a:endParaRPr lang="nl-NL" kern="1200" dirty="0">
              <a:solidFill>
                <a:schemeClr val="tx1"/>
              </a:solidFill>
            </a:endParaRPr>
          </a:p>
        </p:txBody>
      </p:sp>
      <p:sp>
        <p:nvSpPr>
          <p:cNvPr id="11" name="Oval 10">
            <a:extLst>
              <a:ext uri="{FF2B5EF4-FFF2-40B4-BE49-F238E27FC236}">
                <a16:creationId xmlns:a16="http://schemas.microsoft.com/office/drawing/2014/main" id="{2786C554-B29F-4AA1-8E25-1FAA8D0B7634}"/>
              </a:ext>
            </a:extLst>
          </p:cNvPr>
          <p:cNvSpPr/>
          <p:nvPr/>
        </p:nvSpPr>
        <p:spPr>
          <a:xfrm>
            <a:off x="1171852" y="1441570"/>
            <a:ext cx="1322773"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Oval 11">
            <a:extLst>
              <a:ext uri="{FF2B5EF4-FFF2-40B4-BE49-F238E27FC236}">
                <a16:creationId xmlns:a16="http://schemas.microsoft.com/office/drawing/2014/main" id="{6F83DA2F-C124-46F6-BA12-F738543DF8F3}"/>
              </a:ext>
            </a:extLst>
          </p:cNvPr>
          <p:cNvSpPr/>
          <p:nvPr/>
        </p:nvSpPr>
        <p:spPr>
          <a:xfrm>
            <a:off x="3353160" y="1643241"/>
            <a:ext cx="1322773" cy="84887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Oval 12">
            <a:extLst>
              <a:ext uri="{FF2B5EF4-FFF2-40B4-BE49-F238E27FC236}">
                <a16:creationId xmlns:a16="http://schemas.microsoft.com/office/drawing/2014/main" id="{733DE35E-6A38-4E11-9318-5344CD474E06}"/>
              </a:ext>
            </a:extLst>
          </p:cNvPr>
          <p:cNvSpPr/>
          <p:nvPr/>
        </p:nvSpPr>
        <p:spPr>
          <a:xfrm>
            <a:off x="1171851" y="4300153"/>
            <a:ext cx="1526961" cy="91339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Oval 13">
            <a:extLst>
              <a:ext uri="{FF2B5EF4-FFF2-40B4-BE49-F238E27FC236}">
                <a16:creationId xmlns:a16="http://schemas.microsoft.com/office/drawing/2014/main" id="{70AFD00F-2D10-435A-9CAC-3CE9931BD0D6}"/>
              </a:ext>
            </a:extLst>
          </p:cNvPr>
          <p:cNvSpPr/>
          <p:nvPr/>
        </p:nvSpPr>
        <p:spPr>
          <a:xfrm>
            <a:off x="5402385" y="2903675"/>
            <a:ext cx="5620937"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Oval 14">
            <a:extLst>
              <a:ext uri="{FF2B5EF4-FFF2-40B4-BE49-F238E27FC236}">
                <a16:creationId xmlns:a16="http://schemas.microsoft.com/office/drawing/2014/main" id="{DF81A572-E11D-494C-9930-74AFF54811A0}"/>
              </a:ext>
            </a:extLst>
          </p:cNvPr>
          <p:cNvSpPr/>
          <p:nvPr/>
        </p:nvSpPr>
        <p:spPr>
          <a:xfrm>
            <a:off x="5402384" y="6236025"/>
            <a:ext cx="5620937"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Oval 15">
            <a:extLst>
              <a:ext uri="{FF2B5EF4-FFF2-40B4-BE49-F238E27FC236}">
                <a16:creationId xmlns:a16="http://schemas.microsoft.com/office/drawing/2014/main" id="{792CA948-CDB7-4F88-8990-841C386158D0}"/>
              </a:ext>
            </a:extLst>
          </p:cNvPr>
          <p:cNvSpPr/>
          <p:nvPr/>
        </p:nvSpPr>
        <p:spPr>
          <a:xfrm>
            <a:off x="2801565" y="539007"/>
            <a:ext cx="551595" cy="6246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98832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B3865D8-E37B-408F-B812-2F721E23789D}"/>
              </a:ext>
            </a:extLst>
          </p:cNvPr>
          <p:cNvSpPr/>
          <p:nvPr/>
        </p:nvSpPr>
        <p:spPr>
          <a:xfrm>
            <a:off x="506794" y="1017921"/>
            <a:ext cx="10999432" cy="5253392"/>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4" name="Freeform: Shape 3">
            <a:extLst>
              <a:ext uri="{FF2B5EF4-FFF2-40B4-BE49-F238E27FC236}">
                <a16:creationId xmlns:a16="http://schemas.microsoft.com/office/drawing/2014/main" id="{D923A866-6137-4F22-A71E-9F0D2A0DD3F8}"/>
              </a:ext>
            </a:extLst>
          </p:cNvPr>
          <p:cNvSpPr/>
          <p:nvPr/>
        </p:nvSpPr>
        <p:spPr>
          <a:xfrm>
            <a:off x="1107198" y="621545"/>
            <a:ext cx="6762184" cy="792750"/>
          </a:xfrm>
          <a:custGeom>
            <a:avLst/>
            <a:gdLst>
              <a:gd name="connsiteX0" fmla="*/ 0 w 9406096"/>
              <a:gd name="connsiteY0" fmla="*/ 117843 h 707043"/>
              <a:gd name="connsiteX1" fmla="*/ 117843 w 9406096"/>
              <a:gd name="connsiteY1" fmla="*/ 0 h 707043"/>
              <a:gd name="connsiteX2" fmla="*/ 9288253 w 9406096"/>
              <a:gd name="connsiteY2" fmla="*/ 0 h 707043"/>
              <a:gd name="connsiteX3" fmla="*/ 9406096 w 9406096"/>
              <a:gd name="connsiteY3" fmla="*/ 117843 h 707043"/>
              <a:gd name="connsiteX4" fmla="*/ 9406096 w 9406096"/>
              <a:gd name="connsiteY4" fmla="*/ 589200 h 707043"/>
              <a:gd name="connsiteX5" fmla="*/ 9288253 w 9406096"/>
              <a:gd name="connsiteY5" fmla="*/ 707043 h 707043"/>
              <a:gd name="connsiteX6" fmla="*/ 117843 w 9406096"/>
              <a:gd name="connsiteY6" fmla="*/ 707043 h 707043"/>
              <a:gd name="connsiteX7" fmla="*/ 0 w 9406096"/>
              <a:gd name="connsiteY7" fmla="*/ 589200 h 707043"/>
              <a:gd name="connsiteX8" fmla="*/ 0 w 9406096"/>
              <a:gd name="connsiteY8" fmla="*/ 117843 h 7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096" h="707043">
                <a:moveTo>
                  <a:pt x="0" y="117843"/>
                </a:moveTo>
                <a:cubicBezTo>
                  <a:pt x="0" y="52760"/>
                  <a:pt x="52760" y="0"/>
                  <a:pt x="117843" y="0"/>
                </a:cubicBezTo>
                <a:lnTo>
                  <a:pt x="9288253" y="0"/>
                </a:lnTo>
                <a:cubicBezTo>
                  <a:pt x="9353336" y="0"/>
                  <a:pt x="9406096" y="52760"/>
                  <a:pt x="9406096" y="117843"/>
                </a:cubicBezTo>
                <a:lnTo>
                  <a:pt x="9406096" y="589200"/>
                </a:lnTo>
                <a:cubicBezTo>
                  <a:pt x="9406096" y="654283"/>
                  <a:pt x="9353336" y="707043"/>
                  <a:pt x="9288253" y="707043"/>
                </a:cubicBezTo>
                <a:lnTo>
                  <a:pt x="117843" y="707043"/>
                </a:lnTo>
                <a:cubicBezTo>
                  <a:pt x="52760" y="707043"/>
                  <a:pt x="0" y="654283"/>
                  <a:pt x="0" y="589200"/>
                </a:cubicBezTo>
                <a:lnTo>
                  <a:pt x="0" y="117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2035" tIns="34515" rIns="332035" bIns="34515" numCol="1" spcCol="1270" anchor="ctr" anchorCtr="0">
            <a:noAutofit/>
          </a:bodyPr>
          <a:lstStyle/>
          <a:p>
            <a:pPr marL="0" lvl="0" indent="0" algn="l" defTabSz="1600200">
              <a:lnSpc>
                <a:spcPct val="90000"/>
              </a:lnSpc>
              <a:spcBef>
                <a:spcPct val="0"/>
              </a:spcBef>
              <a:spcAft>
                <a:spcPct val="35000"/>
              </a:spcAft>
              <a:buNone/>
            </a:pPr>
            <a:r>
              <a:rPr lang="en-US" kern="1200" dirty="0">
                <a:solidFill>
                  <a:schemeClr val="tx1"/>
                </a:solidFill>
              </a:rPr>
              <a:t>By doing this you Create an Annotated Logbook of your Analyses</a:t>
            </a:r>
            <a:endParaRPr lang="nl-NL" kern="1200" dirty="0">
              <a:solidFill>
                <a:schemeClr val="tx1"/>
              </a:solidFill>
            </a:endParaRPr>
          </a:p>
        </p:txBody>
      </p:sp>
      <p:sp>
        <p:nvSpPr>
          <p:cNvPr id="5" name="TextBox 4">
            <a:extLst>
              <a:ext uri="{FF2B5EF4-FFF2-40B4-BE49-F238E27FC236}">
                <a16:creationId xmlns:a16="http://schemas.microsoft.com/office/drawing/2014/main" id="{0757B049-6860-487D-B260-BBB28B49CCDC}"/>
              </a:ext>
            </a:extLst>
          </p:cNvPr>
          <p:cNvSpPr txBox="1"/>
          <p:nvPr/>
        </p:nvSpPr>
        <p:spPr>
          <a:xfrm>
            <a:off x="1107198" y="1810670"/>
            <a:ext cx="9979527" cy="4154984"/>
          </a:xfrm>
          <a:prstGeom prst="rect">
            <a:avLst/>
          </a:prstGeom>
          <a:noFill/>
        </p:spPr>
        <p:txBody>
          <a:bodyPr wrap="none" lIns="0" tIns="0" rIns="0" bIns="0" rtlCol="0">
            <a:spAutoFit/>
          </a:bodyPr>
          <a:lstStyle/>
          <a:p>
            <a:r>
              <a:rPr lang="en-US" dirty="0"/>
              <a:t>As shown on the previous two slides JASP tracks the analyses that you execute</a:t>
            </a:r>
          </a:p>
          <a:p>
            <a:endParaRPr lang="en-US" dirty="0"/>
          </a:p>
          <a:p>
            <a:pPr marL="285750" indent="-285750">
              <a:buFont typeface="Arial" panose="020B0604020202020204" pitchFamily="34" charset="0"/>
              <a:buChar char="•"/>
            </a:pPr>
            <a:r>
              <a:rPr lang="en-US" dirty="0"/>
              <a:t>There is a Descriptive Statistics button on the left side of the screen</a:t>
            </a:r>
          </a:p>
          <a:p>
            <a:r>
              <a:rPr lang="en-US" dirty="0"/>
              <a:t>                                                                      rendering the data overview on the right side of the screen</a:t>
            </a:r>
          </a:p>
          <a:p>
            <a:pPr marL="285750" indent="-285750">
              <a:buFont typeface="Arial" panose="020B0604020202020204" pitchFamily="34" charset="0"/>
              <a:buChar char="•"/>
            </a:pPr>
            <a:r>
              <a:rPr lang="en-US" dirty="0"/>
              <a:t>There is an ANOVA button on the left side of the screen</a:t>
            </a:r>
          </a:p>
          <a:p>
            <a:r>
              <a:rPr lang="en-US" dirty="0"/>
              <a:t>                                                                      rendering analyses with annotations on the right side of the screen</a:t>
            </a:r>
          </a:p>
          <a:p>
            <a:endParaRPr lang="en-US" dirty="0"/>
          </a:p>
          <a:p>
            <a:r>
              <a:rPr lang="en-US" dirty="0"/>
              <a:t>If you continue executing analyses and adding annotations to your analyses, you create a logbook that will</a:t>
            </a:r>
          </a:p>
          <a:p>
            <a:r>
              <a:rPr lang="en-US" dirty="0"/>
              <a:t>help you to track your traces, therefor it will be completely clear to others:</a:t>
            </a:r>
          </a:p>
          <a:p>
            <a:endParaRPr lang="en-US" dirty="0"/>
          </a:p>
          <a:p>
            <a:pPr marL="285750" indent="-285750">
              <a:buFont typeface="Arial" panose="020B0604020202020204" pitchFamily="34" charset="0"/>
              <a:buChar char="•"/>
            </a:pPr>
            <a:r>
              <a:rPr lang="en-US" dirty="0"/>
              <a:t>Which analyses you did</a:t>
            </a:r>
          </a:p>
          <a:p>
            <a:pPr marL="285750" indent="-285750">
              <a:buFont typeface="Arial" panose="020B0604020202020204" pitchFamily="34" charset="0"/>
              <a:buChar char="•"/>
            </a:pPr>
            <a:r>
              <a:rPr lang="en-US" dirty="0"/>
              <a:t>How you did them (this should shortly be explained in the annotations)</a:t>
            </a:r>
          </a:p>
          <a:p>
            <a:pPr marL="285750" indent="-285750">
              <a:buFont typeface="Arial" panose="020B0604020202020204" pitchFamily="34" charset="0"/>
              <a:buChar char="•"/>
            </a:pPr>
            <a:r>
              <a:rPr lang="en-US" dirty="0"/>
              <a:t>How you interpret the results (this should shortly be explained in the annotations)</a:t>
            </a:r>
          </a:p>
          <a:p>
            <a:pPr marL="285750" indent="-285750">
              <a:buFont typeface="Arial" panose="020B0604020202020204" pitchFamily="34" charset="0"/>
              <a:buChar char="•"/>
            </a:pPr>
            <a:endParaRPr lang="en-US" dirty="0"/>
          </a:p>
          <a:p>
            <a:r>
              <a:rPr lang="en-US" dirty="0"/>
              <a:t>In this manner you make the data and analyses from your study accessible</a:t>
            </a:r>
          </a:p>
        </p:txBody>
      </p:sp>
    </p:spTree>
    <p:extLst>
      <p:ext uri="{BB962C8B-B14F-4D97-AF65-F5344CB8AC3E}">
        <p14:creationId xmlns:p14="http://schemas.microsoft.com/office/powerpoint/2010/main" val="143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0A8ADDBC-8932-42EF-9781-B3B2594E8F5A}"/>
              </a:ext>
            </a:extLst>
          </p:cNvPr>
          <p:cNvSpPr/>
          <p:nvPr/>
        </p:nvSpPr>
        <p:spPr>
          <a:xfrm>
            <a:off x="679605" y="101505"/>
            <a:ext cx="11088209" cy="707043"/>
          </a:xfrm>
          <a:custGeom>
            <a:avLst/>
            <a:gdLst>
              <a:gd name="connsiteX0" fmla="*/ 0 w 9406096"/>
              <a:gd name="connsiteY0" fmla="*/ 117843 h 707043"/>
              <a:gd name="connsiteX1" fmla="*/ 117843 w 9406096"/>
              <a:gd name="connsiteY1" fmla="*/ 0 h 707043"/>
              <a:gd name="connsiteX2" fmla="*/ 9288253 w 9406096"/>
              <a:gd name="connsiteY2" fmla="*/ 0 h 707043"/>
              <a:gd name="connsiteX3" fmla="*/ 9406096 w 9406096"/>
              <a:gd name="connsiteY3" fmla="*/ 117843 h 707043"/>
              <a:gd name="connsiteX4" fmla="*/ 9406096 w 9406096"/>
              <a:gd name="connsiteY4" fmla="*/ 589200 h 707043"/>
              <a:gd name="connsiteX5" fmla="*/ 9288253 w 9406096"/>
              <a:gd name="connsiteY5" fmla="*/ 707043 h 707043"/>
              <a:gd name="connsiteX6" fmla="*/ 117843 w 9406096"/>
              <a:gd name="connsiteY6" fmla="*/ 707043 h 707043"/>
              <a:gd name="connsiteX7" fmla="*/ 0 w 9406096"/>
              <a:gd name="connsiteY7" fmla="*/ 589200 h 707043"/>
              <a:gd name="connsiteX8" fmla="*/ 0 w 9406096"/>
              <a:gd name="connsiteY8" fmla="*/ 117843 h 7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096" h="707043">
                <a:moveTo>
                  <a:pt x="0" y="117843"/>
                </a:moveTo>
                <a:cubicBezTo>
                  <a:pt x="0" y="52760"/>
                  <a:pt x="52760" y="0"/>
                  <a:pt x="117843" y="0"/>
                </a:cubicBezTo>
                <a:lnTo>
                  <a:pt x="9288253" y="0"/>
                </a:lnTo>
                <a:cubicBezTo>
                  <a:pt x="9353336" y="0"/>
                  <a:pt x="9406096" y="52760"/>
                  <a:pt x="9406096" y="117843"/>
                </a:cubicBezTo>
                <a:lnTo>
                  <a:pt x="9406096" y="589200"/>
                </a:lnTo>
                <a:cubicBezTo>
                  <a:pt x="9406096" y="654283"/>
                  <a:pt x="9353336" y="707043"/>
                  <a:pt x="9288253" y="707043"/>
                </a:cubicBezTo>
                <a:lnTo>
                  <a:pt x="117843" y="707043"/>
                </a:lnTo>
                <a:cubicBezTo>
                  <a:pt x="52760" y="707043"/>
                  <a:pt x="0" y="654283"/>
                  <a:pt x="0" y="589200"/>
                </a:cubicBezTo>
                <a:lnTo>
                  <a:pt x="0" y="117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2035" tIns="34515" rIns="332035" bIns="34515"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tx1"/>
                </a:solidFill>
              </a:rPr>
              <a:t>Findable Using the Open Science Foundation</a:t>
            </a:r>
            <a:endParaRPr lang="nl-NL" sz="3600" kern="1200" dirty="0">
              <a:solidFill>
                <a:schemeClr val="tx1"/>
              </a:solidFill>
            </a:endParaRPr>
          </a:p>
        </p:txBody>
      </p:sp>
      <p:pic>
        <p:nvPicPr>
          <p:cNvPr id="7" name="Picture 6" descr="Graphical user interface, text, application, email, website&#10;&#10;Description automatically generated">
            <a:extLst>
              <a:ext uri="{FF2B5EF4-FFF2-40B4-BE49-F238E27FC236}">
                <a16:creationId xmlns:a16="http://schemas.microsoft.com/office/drawing/2014/main" id="{2AD2BB54-EBCF-4142-B363-C93181722704}"/>
              </a:ext>
            </a:extLst>
          </p:cNvPr>
          <p:cNvPicPr>
            <a:picLocks noChangeAspect="1"/>
          </p:cNvPicPr>
          <p:nvPr/>
        </p:nvPicPr>
        <p:blipFill>
          <a:blip r:embed="rId2"/>
          <a:stretch>
            <a:fillRect/>
          </a:stretch>
        </p:blipFill>
        <p:spPr>
          <a:xfrm>
            <a:off x="2259724" y="808548"/>
            <a:ext cx="8777158" cy="5953990"/>
          </a:xfrm>
          <a:prstGeom prst="rect">
            <a:avLst/>
          </a:prstGeom>
        </p:spPr>
      </p:pic>
      <p:sp>
        <p:nvSpPr>
          <p:cNvPr id="10" name="Oval 9">
            <a:extLst>
              <a:ext uri="{FF2B5EF4-FFF2-40B4-BE49-F238E27FC236}">
                <a16:creationId xmlns:a16="http://schemas.microsoft.com/office/drawing/2014/main" id="{12FA5941-333E-457F-8E2A-688E01B1DA93}"/>
              </a:ext>
            </a:extLst>
          </p:cNvPr>
          <p:cNvSpPr/>
          <p:nvPr/>
        </p:nvSpPr>
        <p:spPr>
          <a:xfrm>
            <a:off x="2259724" y="693683"/>
            <a:ext cx="1933903" cy="4939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7E119E5-5FE5-44BF-B459-9500909E35A4}"/>
              </a:ext>
            </a:extLst>
          </p:cNvPr>
          <p:cNvSpPr/>
          <p:nvPr/>
        </p:nvSpPr>
        <p:spPr>
          <a:xfrm>
            <a:off x="9478251" y="1770994"/>
            <a:ext cx="914400" cy="4939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5F55175-A5DC-40EB-9E00-6CC8B99A501B}"/>
              </a:ext>
            </a:extLst>
          </p:cNvPr>
          <p:cNvSpPr/>
          <p:nvPr/>
        </p:nvSpPr>
        <p:spPr>
          <a:xfrm>
            <a:off x="2002221" y="1936752"/>
            <a:ext cx="3074276" cy="4939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7BFB18E-1F87-47A5-B985-2F96788B636B}"/>
              </a:ext>
            </a:extLst>
          </p:cNvPr>
          <p:cNvSpPr/>
          <p:nvPr/>
        </p:nvSpPr>
        <p:spPr>
          <a:xfrm>
            <a:off x="2372711" y="6100347"/>
            <a:ext cx="2504090" cy="70629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0497A46-A692-4522-A434-8566D162CE32}"/>
              </a:ext>
            </a:extLst>
          </p:cNvPr>
          <p:cNvSpPr/>
          <p:nvPr/>
        </p:nvSpPr>
        <p:spPr>
          <a:xfrm>
            <a:off x="6648303" y="5418083"/>
            <a:ext cx="1933903" cy="4939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6927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C13B85-EE42-4063-929D-40B3C0E1C576}"/>
              </a:ext>
            </a:extLst>
          </p:cNvPr>
          <p:cNvSpPr/>
          <p:nvPr/>
        </p:nvSpPr>
        <p:spPr>
          <a:xfrm>
            <a:off x="436526" y="2635792"/>
            <a:ext cx="11345662" cy="2556601"/>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nl-NL" dirty="0"/>
          </a:p>
        </p:txBody>
      </p:sp>
      <p:sp>
        <p:nvSpPr>
          <p:cNvPr id="5" name="Freeform: Shape 4">
            <a:extLst>
              <a:ext uri="{FF2B5EF4-FFF2-40B4-BE49-F238E27FC236}">
                <a16:creationId xmlns:a16="http://schemas.microsoft.com/office/drawing/2014/main" id="{84D316F3-AAEB-423B-8756-E3AEA1F6427A}"/>
              </a:ext>
            </a:extLst>
          </p:cNvPr>
          <p:cNvSpPr/>
          <p:nvPr/>
        </p:nvSpPr>
        <p:spPr>
          <a:xfrm>
            <a:off x="617448" y="2365497"/>
            <a:ext cx="7718684" cy="54059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kern="1200" dirty="0">
                <a:solidFill>
                  <a:schemeClr val="tx1"/>
                </a:solidFill>
              </a:rPr>
              <a:t>Fully Open Data Analyses: Include the CC0 1.0 Universal License With Your Data</a:t>
            </a:r>
            <a:endParaRPr lang="nl-NL" kern="1200" dirty="0">
              <a:solidFill>
                <a:schemeClr val="tx1"/>
              </a:solidFill>
            </a:endParaRPr>
          </a:p>
        </p:txBody>
      </p:sp>
      <p:sp>
        <p:nvSpPr>
          <p:cNvPr id="6" name="TextBox 5">
            <a:extLst>
              <a:ext uri="{FF2B5EF4-FFF2-40B4-BE49-F238E27FC236}">
                <a16:creationId xmlns:a16="http://schemas.microsoft.com/office/drawing/2014/main" id="{EE258B3B-B8ED-4228-9FF6-12EEAAA1A80C}"/>
              </a:ext>
            </a:extLst>
          </p:cNvPr>
          <p:cNvSpPr txBox="1"/>
          <p:nvPr/>
        </p:nvSpPr>
        <p:spPr>
          <a:xfrm>
            <a:off x="617147" y="3218243"/>
            <a:ext cx="10984421" cy="1661993"/>
          </a:xfrm>
          <a:prstGeom prst="rect">
            <a:avLst/>
          </a:prstGeom>
          <a:noFill/>
        </p:spPr>
        <p:txBody>
          <a:bodyPr wrap="square" lIns="0" tIns="0" rIns="0" bIns="0" rtlCol="0">
            <a:spAutoFit/>
          </a:bodyPr>
          <a:lstStyle/>
          <a:p>
            <a:r>
              <a:rPr lang="en-US" dirty="0"/>
              <a:t>The license can be included in your </a:t>
            </a:r>
            <a:r>
              <a:rPr lang="en-US" dirty="0" err="1"/>
              <a:t>mydata.jasp</a:t>
            </a:r>
            <a:r>
              <a:rPr lang="en-US" dirty="0"/>
              <a:t> file. </a:t>
            </a:r>
          </a:p>
          <a:p>
            <a:endParaRPr lang="en-US" dirty="0"/>
          </a:p>
          <a:p>
            <a:r>
              <a:rPr lang="en-US" dirty="0"/>
              <a:t>The CC0 1.0 Universal Public Domain Dedication:</a:t>
            </a:r>
          </a:p>
          <a:p>
            <a:pPr marL="285750" indent="-285750">
              <a:buFont typeface="Arial" panose="020B0604020202020204" pitchFamily="34" charset="0"/>
              <a:buChar char="•"/>
            </a:pPr>
            <a:r>
              <a:rPr lang="en-US" dirty="0"/>
              <a:t>Is truly open, that is, anybody can use your data for whatever purpose</a:t>
            </a:r>
          </a:p>
          <a:p>
            <a:pPr marL="285750" indent="-285750">
              <a:buFont typeface="Arial" panose="020B0604020202020204" pitchFamily="34" charset="0"/>
              <a:buChar char="•"/>
            </a:pPr>
            <a:r>
              <a:rPr lang="en-US" dirty="0"/>
              <a:t>If you include a reference to a paper or your contact information in the </a:t>
            </a:r>
            <a:r>
              <a:rPr lang="en-US" dirty="0" err="1"/>
              <a:t>mydata.jasp</a:t>
            </a:r>
            <a:r>
              <a:rPr lang="en-US" dirty="0"/>
              <a:t> file, </a:t>
            </a:r>
            <a:br>
              <a:rPr lang="en-US" dirty="0"/>
            </a:br>
            <a:r>
              <a:rPr lang="en-US" dirty="0"/>
              <a:t>anybody using your data can refer to you</a:t>
            </a:r>
          </a:p>
        </p:txBody>
      </p:sp>
      <p:sp>
        <p:nvSpPr>
          <p:cNvPr id="7" name="Rectangle 6">
            <a:extLst>
              <a:ext uri="{FF2B5EF4-FFF2-40B4-BE49-F238E27FC236}">
                <a16:creationId xmlns:a16="http://schemas.microsoft.com/office/drawing/2014/main" id="{25A930F0-CBAB-4397-BBCA-630738C79731}"/>
              </a:ext>
            </a:extLst>
          </p:cNvPr>
          <p:cNvSpPr/>
          <p:nvPr/>
        </p:nvSpPr>
        <p:spPr>
          <a:xfrm>
            <a:off x="312241" y="5414927"/>
            <a:ext cx="9120110" cy="276999"/>
          </a:xfrm>
          <a:prstGeom prst="rect">
            <a:avLst/>
          </a:prstGeom>
        </p:spPr>
        <p:txBody>
          <a:bodyPr wrap="square">
            <a:spAutoFit/>
          </a:bodyPr>
          <a:lstStyle/>
          <a:p>
            <a:r>
              <a:rPr lang="en-US" sz="1200" dirty="0"/>
              <a:t>The CC0 1.0 Universal Public Domain Dedication: </a:t>
            </a:r>
            <a:r>
              <a:rPr lang="nl-NL" sz="1200" dirty="0">
                <a:hlinkClick r:id="rId2"/>
              </a:rPr>
              <a:t>https://creativecommons.org/publicdomain/zero/1.0/</a:t>
            </a:r>
            <a:endParaRPr lang="nl-NL" sz="1200" dirty="0"/>
          </a:p>
        </p:txBody>
      </p:sp>
      <p:sp>
        <p:nvSpPr>
          <p:cNvPr id="8" name="Freeform: Shape 7">
            <a:extLst>
              <a:ext uri="{FF2B5EF4-FFF2-40B4-BE49-F238E27FC236}">
                <a16:creationId xmlns:a16="http://schemas.microsoft.com/office/drawing/2014/main" id="{63F5351F-7035-4ED9-946B-4CD01C3D1746}"/>
              </a:ext>
            </a:extLst>
          </p:cNvPr>
          <p:cNvSpPr/>
          <p:nvPr/>
        </p:nvSpPr>
        <p:spPr>
          <a:xfrm>
            <a:off x="615625" y="402036"/>
            <a:ext cx="11088209" cy="707043"/>
          </a:xfrm>
          <a:custGeom>
            <a:avLst/>
            <a:gdLst>
              <a:gd name="connsiteX0" fmla="*/ 0 w 9406096"/>
              <a:gd name="connsiteY0" fmla="*/ 117843 h 707043"/>
              <a:gd name="connsiteX1" fmla="*/ 117843 w 9406096"/>
              <a:gd name="connsiteY1" fmla="*/ 0 h 707043"/>
              <a:gd name="connsiteX2" fmla="*/ 9288253 w 9406096"/>
              <a:gd name="connsiteY2" fmla="*/ 0 h 707043"/>
              <a:gd name="connsiteX3" fmla="*/ 9406096 w 9406096"/>
              <a:gd name="connsiteY3" fmla="*/ 117843 h 707043"/>
              <a:gd name="connsiteX4" fmla="*/ 9406096 w 9406096"/>
              <a:gd name="connsiteY4" fmla="*/ 589200 h 707043"/>
              <a:gd name="connsiteX5" fmla="*/ 9288253 w 9406096"/>
              <a:gd name="connsiteY5" fmla="*/ 707043 h 707043"/>
              <a:gd name="connsiteX6" fmla="*/ 117843 w 9406096"/>
              <a:gd name="connsiteY6" fmla="*/ 707043 h 707043"/>
              <a:gd name="connsiteX7" fmla="*/ 0 w 9406096"/>
              <a:gd name="connsiteY7" fmla="*/ 589200 h 707043"/>
              <a:gd name="connsiteX8" fmla="*/ 0 w 9406096"/>
              <a:gd name="connsiteY8" fmla="*/ 117843 h 7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096" h="707043">
                <a:moveTo>
                  <a:pt x="0" y="117843"/>
                </a:moveTo>
                <a:cubicBezTo>
                  <a:pt x="0" y="52760"/>
                  <a:pt x="52760" y="0"/>
                  <a:pt x="117843" y="0"/>
                </a:cubicBezTo>
                <a:lnTo>
                  <a:pt x="9288253" y="0"/>
                </a:lnTo>
                <a:cubicBezTo>
                  <a:pt x="9353336" y="0"/>
                  <a:pt x="9406096" y="52760"/>
                  <a:pt x="9406096" y="117843"/>
                </a:cubicBezTo>
                <a:lnTo>
                  <a:pt x="9406096" y="589200"/>
                </a:lnTo>
                <a:cubicBezTo>
                  <a:pt x="9406096" y="654283"/>
                  <a:pt x="9353336" y="707043"/>
                  <a:pt x="9288253" y="707043"/>
                </a:cubicBezTo>
                <a:lnTo>
                  <a:pt x="117843" y="707043"/>
                </a:lnTo>
                <a:cubicBezTo>
                  <a:pt x="52760" y="707043"/>
                  <a:pt x="0" y="654283"/>
                  <a:pt x="0" y="589200"/>
                </a:cubicBezTo>
                <a:lnTo>
                  <a:pt x="0" y="117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2035" tIns="34515" rIns="332035" bIns="34515"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tx1"/>
                </a:solidFill>
              </a:rPr>
              <a:t>Reusable</a:t>
            </a:r>
            <a:endParaRPr lang="nl-NL" sz="3600" kern="1200" dirty="0">
              <a:solidFill>
                <a:schemeClr val="tx1"/>
              </a:solidFill>
            </a:endParaRPr>
          </a:p>
        </p:txBody>
      </p:sp>
    </p:spTree>
    <p:extLst>
      <p:ext uri="{BB962C8B-B14F-4D97-AF65-F5344CB8AC3E}">
        <p14:creationId xmlns:p14="http://schemas.microsoft.com/office/powerpoint/2010/main" val="975686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EA36133-AC6B-44E2-A399-A49089E9C0B9}"/>
              </a:ext>
            </a:extLst>
          </p:cNvPr>
          <p:cNvSpPr/>
          <p:nvPr/>
        </p:nvSpPr>
        <p:spPr>
          <a:xfrm>
            <a:off x="1162530" y="999401"/>
            <a:ext cx="10175885" cy="3908502"/>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nl-NL" dirty="0"/>
          </a:p>
        </p:txBody>
      </p:sp>
      <p:sp>
        <p:nvSpPr>
          <p:cNvPr id="11" name="Freeform: Shape 10">
            <a:extLst>
              <a:ext uri="{FF2B5EF4-FFF2-40B4-BE49-F238E27FC236}">
                <a16:creationId xmlns:a16="http://schemas.microsoft.com/office/drawing/2014/main" id="{FB786541-EAFC-4FD9-9ADE-3700426D05AE}"/>
              </a:ext>
            </a:extLst>
          </p:cNvPr>
          <p:cNvSpPr/>
          <p:nvPr/>
        </p:nvSpPr>
        <p:spPr>
          <a:xfrm>
            <a:off x="1481681" y="729106"/>
            <a:ext cx="7061736" cy="54059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kern="1200" dirty="0">
                <a:solidFill>
                  <a:schemeClr val="tx1"/>
                </a:solidFill>
              </a:rPr>
              <a:t>The Conflict between Fully Open Data Analyses and Privacy Regulations</a:t>
            </a:r>
            <a:endParaRPr lang="nl-NL" kern="1200" dirty="0">
              <a:solidFill>
                <a:schemeClr val="tx1"/>
              </a:solidFill>
            </a:endParaRPr>
          </a:p>
        </p:txBody>
      </p:sp>
      <p:sp>
        <p:nvSpPr>
          <p:cNvPr id="8" name="Rectangle 7">
            <a:extLst>
              <a:ext uri="{FF2B5EF4-FFF2-40B4-BE49-F238E27FC236}">
                <a16:creationId xmlns:a16="http://schemas.microsoft.com/office/drawing/2014/main" id="{B81A735D-FC9A-44A2-9343-891E1DA01685}"/>
              </a:ext>
            </a:extLst>
          </p:cNvPr>
          <p:cNvSpPr/>
          <p:nvPr/>
        </p:nvSpPr>
        <p:spPr>
          <a:xfrm>
            <a:off x="1359583" y="5716122"/>
            <a:ext cx="9527156" cy="276999"/>
          </a:xfrm>
          <a:prstGeom prst="rect">
            <a:avLst/>
          </a:prstGeom>
        </p:spPr>
        <p:txBody>
          <a:bodyPr wrap="square">
            <a:spAutoFit/>
          </a:bodyPr>
          <a:lstStyle/>
          <a:p>
            <a:r>
              <a:rPr lang="en-US" sz="1200" dirty="0"/>
              <a:t>This page was constructed using quotes and input from </a:t>
            </a:r>
            <a:r>
              <a:rPr lang="en-US" sz="1200" dirty="0">
                <a:hlinkClick r:id="rId2">
                  <a:extLst>
                    <a:ext uri="{A12FA001-AC4F-418D-AE19-62706E023703}">
                      <ahyp:hlinkClr xmlns:ahyp="http://schemas.microsoft.com/office/drawing/2018/hyperlinkcolor" val="tx"/>
                    </a:ext>
                  </a:extLst>
                </a:hlinkClick>
              </a:rPr>
              <a:t>Handling Personal Data in Research (Utrecht University)</a:t>
            </a:r>
            <a:endParaRPr lang="nl-NL" sz="1200" dirty="0"/>
          </a:p>
        </p:txBody>
      </p:sp>
      <p:sp>
        <p:nvSpPr>
          <p:cNvPr id="6" name="TextBox 5">
            <a:extLst>
              <a:ext uri="{FF2B5EF4-FFF2-40B4-BE49-F238E27FC236}">
                <a16:creationId xmlns:a16="http://schemas.microsoft.com/office/drawing/2014/main" id="{91BE3768-4036-4528-B8B7-6E21C998FC1E}"/>
              </a:ext>
            </a:extLst>
          </p:cNvPr>
          <p:cNvSpPr txBox="1"/>
          <p:nvPr/>
        </p:nvSpPr>
        <p:spPr>
          <a:xfrm>
            <a:off x="1481681" y="1520703"/>
            <a:ext cx="8885472" cy="3046988"/>
          </a:xfrm>
          <a:prstGeom prst="rect">
            <a:avLst/>
          </a:prstGeom>
          <a:noFill/>
        </p:spPr>
        <p:txBody>
          <a:bodyPr wrap="square" lIns="0" tIns="0" rIns="0" bIns="0" rtlCol="0">
            <a:spAutoFit/>
          </a:bodyPr>
          <a:lstStyle/>
          <a:p>
            <a:r>
              <a:rPr lang="en-US" dirty="0"/>
              <a:t>Personal data can only be published if privacy is guaranteed. One way to achieve this is, if data are truly anonymized (General Data Protection Regulation: </a:t>
            </a:r>
            <a:r>
              <a:rPr lang="en-US" dirty="0">
                <a:hlinkClick r:id="rId3"/>
              </a:rPr>
              <a:t>https://gdpr-info.eu/</a:t>
            </a:r>
            <a:r>
              <a:rPr lang="en-US" dirty="0"/>
              <a:t>).</a:t>
            </a:r>
          </a:p>
          <a:p>
            <a:endParaRPr lang="en-US" dirty="0"/>
          </a:p>
          <a:p>
            <a:pPr marL="285750" indent="-285750">
              <a:buFont typeface="Arial" panose="020B0604020202020204" pitchFamily="34" charset="0"/>
              <a:buChar char="•"/>
            </a:pPr>
            <a:r>
              <a:rPr lang="en-US" dirty="0"/>
              <a:t>Truly anonymized data is no longer personal data and thus no longer subject to the GDPR</a:t>
            </a:r>
          </a:p>
          <a:p>
            <a:pPr marL="285750" indent="-285750">
              <a:buFont typeface="Arial" panose="020B0604020202020204" pitchFamily="34" charset="0"/>
              <a:buChar char="•"/>
            </a:pPr>
            <a:r>
              <a:rPr lang="en-US" dirty="0"/>
              <a:t>It involves the complete and utter removal of all personal identifiers in a database</a:t>
            </a:r>
          </a:p>
          <a:p>
            <a:pPr marL="285750" indent="-285750">
              <a:buFont typeface="Arial" panose="020B0604020202020204" pitchFamily="34" charset="0"/>
              <a:buChar char="•"/>
            </a:pPr>
            <a:r>
              <a:rPr lang="en-US" dirty="0"/>
              <a:t>Anonymized data can no longer be attributed to any particular individual by any means</a:t>
            </a:r>
          </a:p>
          <a:p>
            <a:pPr marL="285750" indent="-285750">
              <a:buFont typeface="Arial" panose="020B0604020202020204" pitchFamily="34" charset="0"/>
              <a:buChar char="•"/>
            </a:pPr>
            <a:endParaRPr lang="en-US" dirty="0"/>
          </a:p>
          <a:p>
            <a:r>
              <a:rPr lang="en-US" dirty="0"/>
              <a:t>If anonymization cannot be achieved, you can still “Open your Analyses” by publishing only</a:t>
            </a:r>
          </a:p>
          <a:p>
            <a:r>
              <a:rPr lang="en-US" dirty="0"/>
              <a:t>your code book, results, references, license and annotated analyses (these are often called</a:t>
            </a:r>
          </a:p>
          <a:p>
            <a:r>
              <a:rPr lang="en-US" dirty="0"/>
              <a:t>meta data). This can be done using a myresults.html file that can be created based on your</a:t>
            </a:r>
          </a:p>
          <a:p>
            <a:r>
              <a:rPr lang="en-US" dirty="0" err="1"/>
              <a:t>mydata.jasp</a:t>
            </a:r>
            <a:r>
              <a:rPr lang="en-US" dirty="0"/>
              <a:t> file.</a:t>
            </a:r>
          </a:p>
        </p:txBody>
      </p:sp>
    </p:spTree>
    <p:extLst>
      <p:ext uri="{BB962C8B-B14F-4D97-AF65-F5344CB8AC3E}">
        <p14:creationId xmlns:p14="http://schemas.microsoft.com/office/powerpoint/2010/main" val="188221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5CB5A1-C96F-4F22-BAEE-FEFF68BB9B8B}"/>
              </a:ext>
            </a:extLst>
          </p:cNvPr>
          <p:cNvSpPr/>
          <p:nvPr/>
        </p:nvSpPr>
        <p:spPr>
          <a:xfrm>
            <a:off x="1199786" y="613000"/>
            <a:ext cx="10101488" cy="3302052"/>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nl-NL" dirty="0"/>
          </a:p>
        </p:txBody>
      </p:sp>
      <p:sp>
        <p:nvSpPr>
          <p:cNvPr id="2" name="Rectangle 1">
            <a:extLst>
              <a:ext uri="{FF2B5EF4-FFF2-40B4-BE49-F238E27FC236}">
                <a16:creationId xmlns:a16="http://schemas.microsoft.com/office/drawing/2014/main" id="{FA5C896E-1794-4DD1-B81F-A6C70B13F2DB}"/>
              </a:ext>
            </a:extLst>
          </p:cNvPr>
          <p:cNvSpPr/>
          <p:nvPr/>
        </p:nvSpPr>
        <p:spPr>
          <a:xfrm>
            <a:off x="1407762" y="832865"/>
            <a:ext cx="9685536" cy="2862322"/>
          </a:xfrm>
          <a:prstGeom prst="rect">
            <a:avLst/>
          </a:prstGeom>
        </p:spPr>
        <p:txBody>
          <a:bodyPr wrap="square">
            <a:spAutoFit/>
          </a:bodyPr>
          <a:lstStyle/>
          <a:p>
            <a:endParaRPr lang="en-US" dirty="0"/>
          </a:p>
          <a:p>
            <a:pPr marL="285750" indent="-285750">
              <a:buFont typeface="Arial" panose="020B0604020202020204" pitchFamily="34" charset="0"/>
              <a:buChar char="•"/>
            </a:pPr>
            <a:r>
              <a:rPr lang="en-US" dirty="0"/>
              <a:t>Therefore, you may want to impose restrictions on the use of your data, e.g., “can only be used to reproduce the analyses you executed”</a:t>
            </a:r>
          </a:p>
          <a:p>
            <a:pPr marL="285750" indent="-285750">
              <a:buFont typeface="Arial" panose="020B0604020202020204" pitchFamily="34" charset="0"/>
              <a:buChar char="•"/>
            </a:pPr>
            <a:r>
              <a:rPr lang="en-US" dirty="0"/>
              <a:t>However, this cannot be arranged via the application of a license, data are often considered to be facts and facts cannot be copyrighted (</a:t>
            </a:r>
            <a:r>
              <a:rPr lang="en-US" dirty="0" err="1"/>
              <a:t>OpenAIRE</a:t>
            </a:r>
            <a:r>
              <a:rPr lang="en-US" dirty="0"/>
              <a:t>)</a:t>
            </a:r>
          </a:p>
          <a:p>
            <a:pPr marL="285750" indent="-285750">
              <a:buFont typeface="Arial" panose="020B0604020202020204" pitchFamily="34" charset="0"/>
              <a:buChar char="•"/>
            </a:pPr>
            <a:r>
              <a:rPr lang="en-US" dirty="0"/>
              <a:t>In such cases you can consider publishing only a part of your data, e.g., only the data and analyses that are used in a specific research report (but do provide complete meta data, most importantly, the code book of your complete data set)</a:t>
            </a:r>
          </a:p>
          <a:p>
            <a:pPr marL="285750" indent="-285750">
              <a:buFont typeface="Arial" panose="020B0604020202020204" pitchFamily="34" charset="0"/>
              <a:buChar char="•"/>
            </a:pPr>
            <a:r>
              <a:rPr lang="en-US" dirty="0"/>
              <a:t>Then the unused data are only available for you and thereby you avoid being scooped out of your next paper</a:t>
            </a:r>
          </a:p>
        </p:txBody>
      </p:sp>
      <p:sp>
        <p:nvSpPr>
          <p:cNvPr id="3" name="Rectangle 2">
            <a:extLst>
              <a:ext uri="{FF2B5EF4-FFF2-40B4-BE49-F238E27FC236}">
                <a16:creationId xmlns:a16="http://schemas.microsoft.com/office/drawing/2014/main" id="{C20F0289-41B3-423A-95BC-DAC73F7CD023}"/>
              </a:ext>
            </a:extLst>
          </p:cNvPr>
          <p:cNvSpPr/>
          <p:nvPr/>
        </p:nvSpPr>
        <p:spPr>
          <a:xfrm>
            <a:off x="1464817" y="4176117"/>
            <a:ext cx="7958722" cy="276999"/>
          </a:xfrm>
          <a:prstGeom prst="rect">
            <a:avLst/>
          </a:prstGeom>
        </p:spPr>
        <p:txBody>
          <a:bodyPr wrap="square">
            <a:spAutoFit/>
          </a:bodyPr>
          <a:lstStyle/>
          <a:p>
            <a:r>
              <a:rPr lang="nl-NL" sz="1200" dirty="0" err="1"/>
              <a:t>OpenAIRE</a:t>
            </a:r>
            <a:r>
              <a:rPr lang="nl-NL" sz="1200" dirty="0"/>
              <a:t>: </a:t>
            </a:r>
            <a:r>
              <a:rPr lang="nl-NL" sz="1200" dirty="0">
                <a:hlinkClick r:id="rId2">
                  <a:extLst>
                    <a:ext uri="{A12FA001-AC4F-418D-AE19-62706E023703}">
                      <ahyp:hlinkClr xmlns:ahyp="http://schemas.microsoft.com/office/drawing/2018/hyperlinkcolor" val="tx"/>
                    </a:ext>
                  </a:extLst>
                </a:hlinkClick>
              </a:rPr>
              <a:t>https://www.openaire.eu/how-do-i-license-my-research-data</a:t>
            </a:r>
            <a:endParaRPr lang="nl-NL" sz="1200" dirty="0"/>
          </a:p>
        </p:txBody>
      </p:sp>
      <p:sp>
        <p:nvSpPr>
          <p:cNvPr id="6" name="Freeform: Shape 5">
            <a:extLst>
              <a:ext uri="{FF2B5EF4-FFF2-40B4-BE49-F238E27FC236}">
                <a16:creationId xmlns:a16="http://schemas.microsoft.com/office/drawing/2014/main" id="{064E800A-C46E-4671-B1C9-5558EE1D1AA9}"/>
              </a:ext>
            </a:extLst>
          </p:cNvPr>
          <p:cNvSpPr/>
          <p:nvPr/>
        </p:nvSpPr>
        <p:spPr>
          <a:xfrm>
            <a:off x="1593714" y="342705"/>
            <a:ext cx="7700928" cy="54059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kern="1200" dirty="0">
                <a:solidFill>
                  <a:schemeClr val="tx1"/>
                </a:solidFill>
              </a:rPr>
              <a:t>The Conflict between Fully Open Data Analyses and your Future Research Plans</a:t>
            </a:r>
            <a:endParaRPr lang="nl-NL" kern="1200" dirty="0">
              <a:solidFill>
                <a:schemeClr val="tx1"/>
              </a:solidFill>
            </a:endParaRPr>
          </a:p>
        </p:txBody>
      </p:sp>
    </p:spTree>
    <p:extLst>
      <p:ext uri="{BB962C8B-B14F-4D97-AF65-F5344CB8AC3E}">
        <p14:creationId xmlns:p14="http://schemas.microsoft.com/office/powerpoint/2010/main" val="245734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621E382-2D9C-4321-818E-F3D47BB23A4E}"/>
              </a:ext>
            </a:extLst>
          </p:cNvPr>
          <p:cNvGrpSpPr/>
          <p:nvPr/>
        </p:nvGrpSpPr>
        <p:grpSpPr>
          <a:xfrm>
            <a:off x="191903" y="536151"/>
            <a:ext cx="5315518" cy="5801587"/>
            <a:chOff x="2457812" y="1308025"/>
            <a:chExt cx="7279550" cy="4927354"/>
          </a:xfrm>
        </p:grpSpPr>
        <p:sp>
          <p:nvSpPr>
            <p:cNvPr id="5" name="Rectangle 4">
              <a:extLst>
                <a:ext uri="{FF2B5EF4-FFF2-40B4-BE49-F238E27FC236}">
                  <a16:creationId xmlns:a16="http://schemas.microsoft.com/office/drawing/2014/main" id="{86495049-47C0-46C6-927A-1066BACD4EC7}"/>
                </a:ext>
              </a:extLst>
            </p:cNvPr>
            <p:cNvSpPr/>
            <p:nvPr/>
          </p:nvSpPr>
          <p:spPr>
            <a:xfrm>
              <a:off x="2457812" y="1518935"/>
              <a:ext cx="7279550" cy="4716444"/>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 name="Freeform: Shape 5">
              <a:extLst>
                <a:ext uri="{FF2B5EF4-FFF2-40B4-BE49-F238E27FC236}">
                  <a16:creationId xmlns:a16="http://schemas.microsoft.com/office/drawing/2014/main" id="{37279C5C-1EC7-40DD-BD28-A2156257802B}"/>
                </a:ext>
              </a:extLst>
            </p:cNvPr>
            <p:cNvSpPr/>
            <p:nvPr/>
          </p:nvSpPr>
          <p:spPr>
            <a:xfrm>
              <a:off x="2892611" y="1308025"/>
              <a:ext cx="4887192"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r>
                <a:rPr lang="en-US" dirty="0">
                  <a:solidFill>
                    <a:schemeClr val="tx1"/>
                  </a:solidFill>
                </a:rPr>
                <a:t>Williams and </a:t>
              </a:r>
              <a:r>
                <a:rPr lang="en-US" dirty="0" err="1">
                  <a:solidFill>
                    <a:schemeClr val="tx1"/>
                  </a:solidFill>
                </a:rPr>
                <a:t>Bargh</a:t>
              </a:r>
              <a:r>
                <a:rPr lang="en-US" dirty="0">
                  <a:solidFill>
                    <a:schemeClr val="tx1"/>
                  </a:solidFill>
                </a:rPr>
                <a:t> (2008) tested:</a:t>
              </a:r>
            </a:p>
          </p:txBody>
        </p:sp>
      </p:grpSp>
      <p:sp>
        <p:nvSpPr>
          <p:cNvPr id="9" name="TextBox 8">
            <a:extLst>
              <a:ext uri="{FF2B5EF4-FFF2-40B4-BE49-F238E27FC236}">
                <a16:creationId xmlns:a16="http://schemas.microsoft.com/office/drawing/2014/main" id="{89E283D6-4BB9-4DCB-B9F7-53960B4F8960}"/>
              </a:ext>
            </a:extLst>
          </p:cNvPr>
          <p:cNvSpPr txBox="1"/>
          <p:nvPr/>
        </p:nvSpPr>
        <p:spPr>
          <a:xfrm flipH="1">
            <a:off x="191902" y="1308522"/>
            <a:ext cx="5294473" cy="4985980"/>
          </a:xfrm>
          <a:prstGeom prst="rect">
            <a:avLst/>
          </a:prstGeom>
          <a:noFill/>
        </p:spPr>
        <p:txBody>
          <a:bodyPr wrap="square" lIns="0" tIns="0" rIns="0" bIns="0" rtlCol="0">
            <a:spAutoFit/>
          </a:bodyPr>
          <a:lstStyle/>
          <a:p>
            <a:pPr algn="ctr"/>
            <a:r>
              <a:rPr lang="en-US" dirty="0"/>
              <a:t>H</a:t>
            </a:r>
            <a:r>
              <a:rPr lang="en-US" baseline="-25000" dirty="0"/>
              <a:t>0</a:t>
            </a:r>
            <a:r>
              <a:rPr lang="en-US" dirty="0"/>
              <a:t>: µ</a:t>
            </a:r>
            <a:r>
              <a:rPr lang="en-US" baseline="-25000" dirty="0"/>
              <a:t>close</a:t>
            </a:r>
            <a:r>
              <a:rPr lang="en-US" dirty="0"/>
              <a:t>=</a:t>
            </a:r>
            <a:r>
              <a:rPr lang="en-US" baseline="-25000" dirty="0"/>
              <a:t> </a:t>
            </a:r>
            <a:r>
              <a:rPr lang="en-US" dirty="0"/>
              <a:t>µ</a:t>
            </a:r>
            <a:r>
              <a:rPr lang="en-US" baseline="-25000" dirty="0"/>
              <a:t>intermediate</a:t>
            </a:r>
            <a:r>
              <a:rPr lang="en-US" dirty="0"/>
              <a:t> = µ</a:t>
            </a:r>
            <a:r>
              <a:rPr lang="en-US" baseline="-25000" dirty="0"/>
              <a:t>distant </a:t>
            </a:r>
            <a:r>
              <a:rPr lang="en-US" dirty="0"/>
              <a:t>, </a:t>
            </a:r>
          </a:p>
          <a:p>
            <a:pPr algn="ctr"/>
            <a:r>
              <a:rPr lang="en-US" dirty="0"/>
              <a:t>that is, the three means are equal</a:t>
            </a:r>
          </a:p>
          <a:p>
            <a:pPr algn="ctr"/>
            <a:endParaRPr lang="en-US" dirty="0"/>
          </a:p>
          <a:p>
            <a:pPr algn="ctr"/>
            <a:r>
              <a:rPr lang="en-US" dirty="0"/>
              <a:t>rendering</a:t>
            </a:r>
          </a:p>
          <a:p>
            <a:pPr algn="ctr"/>
            <a:endParaRPr lang="en-US" dirty="0"/>
          </a:p>
          <a:p>
            <a:pPr algn="ctr"/>
            <a:r>
              <a:rPr lang="en-US" dirty="0"/>
              <a:t>p-value = .01, that is, smaller than .05, </a:t>
            </a:r>
          </a:p>
          <a:p>
            <a:pPr algn="ctr"/>
            <a:r>
              <a:rPr lang="en-US" dirty="0"/>
              <a:t>that is, the means are significantly different</a:t>
            </a:r>
          </a:p>
          <a:p>
            <a:pPr algn="ctr"/>
            <a:endParaRPr lang="en-US" dirty="0"/>
          </a:p>
          <a:p>
            <a:pPr algn="ctr"/>
            <a:r>
              <a:rPr lang="en-US" dirty="0"/>
              <a:t>with</a:t>
            </a:r>
          </a:p>
          <a:p>
            <a:pPr algn="ctr"/>
            <a:endParaRPr lang="en-US" dirty="0"/>
          </a:p>
          <a:p>
            <a:pPr algn="ctr"/>
            <a:r>
              <a:rPr lang="en-US" dirty="0" err="1"/>
              <a:t>m</a:t>
            </a:r>
            <a:r>
              <a:rPr lang="en-US" baseline="-25000" dirty="0" err="1"/>
              <a:t>close</a:t>
            </a:r>
            <a:r>
              <a:rPr lang="en-US" baseline="-25000" dirty="0"/>
              <a:t> </a:t>
            </a:r>
            <a:r>
              <a:rPr lang="en-US" dirty="0"/>
              <a:t>= 5.61 , m</a:t>
            </a:r>
            <a:r>
              <a:rPr lang="en-US" baseline="-25000" dirty="0"/>
              <a:t>intermediate </a:t>
            </a:r>
            <a:r>
              <a:rPr lang="en-US" dirty="0"/>
              <a:t> =       , </a:t>
            </a:r>
            <a:r>
              <a:rPr lang="en-US" dirty="0" err="1"/>
              <a:t>m</a:t>
            </a:r>
            <a:r>
              <a:rPr lang="en-US" baseline="-25000" dirty="0" err="1"/>
              <a:t>distant</a:t>
            </a:r>
            <a:r>
              <a:rPr lang="en-US" dirty="0"/>
              <a:t> = 4.86</a:t>
            </a:r>
          </a:p>
          <a:p>
            <a:pPr algn="ctr"/>
            <a:endParaRPr lang="en-US" dirty="0"/>
          </a:p>
          <a:p>
            <a:pPr algn="ctr"/>
            <a:r>
              <a:rPr lang="en-US" dirty="0"/>
              <a:t>and</a:t>
            </a:r>
          </a:p>
          <a:p>
            <a:pPr algn="ctr"/>
            <a:endParaRPr lang="en-US" dirty="0"/>
          </a:p>
          <a:p>
            <a:pPr algn="ctr"/>
            <a:r>
              <a:rPr lang="el-GR" dirty="0"/>
              <a:t>η</a:t>
            </a:r>
            <a:r>
              <a:rPr lang="en-US" baseline="30000" dirty="0"/>
              <a:t>2</a:t>
            </a:r>
            <a:r>
              <a:rPr lang="en-US" dirty="0"/>
              <a:t> = .11 , </a:t>
            </a:r>
          </a:p>
          <a:p>
            <a:pPr algn="ctr"/>
            <a:r>
              <a:rPr lang="en-US" dirty="0"/>
              <a:t>that is, the three conditions explain </a:t>
            </a:r>
          </a:p>
          <a:p>
            <a:pPr algn="ctr"/>
            <a:r>
              <a:rPr lang="en-US" dirty="0"/>
              <a:t>11% of the variation in attachment, </a:t>
            </a:r>
          </a:p>
          <a:p>
            <a:pPr algn="ctr"/>
            <a:r>
              <a:rPr lang="en-US" dirty="0"/>
              <a:t>which is a medium to strong effect of condition</a:t>
            </a:r>
          </a:p>
        </p:txBody>
      </p:sp>
      <p:pic>
        <p:nvPicPr>
          <p:cNvPr id="12" name="Graphic 11" descr="Cat">
            <a:extLst>
              <a:ext uri="{FF2B5EF4-FFF2-40B4-BE49-F238E27FC236}">
                <a16:creationId xmlns:a16="http://schemas.microsoft.com/office/drawing/2014/main" id="{9776E1BD-4B78-4521-813A-224FB0B56EA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68585" y="3882987"/>
            <a:ext cx="508773" cy="461665"/>
          </a:xfrm>
          <a:prstGeom prst="rect">
            <a:avLst/>
          </a:prstGeom>
        </p:spPr>
      </p:pic>
      <p:grpSp>
        <p:nvGrpSpPr>
          <p:cNvPr id="19" name="Group 18">
            <a:extLst>
              <a:ext uri="{FF2B5EF4-FFF2-40B4-BE49-F238E27FC236}">
                <a16:creationId xmlns:a16="http://schemas.microsoft.com/office/drawing/2014/main" id="{2DA2F202-D94C-48DD-9D75-EA6E9462F77A}"/>
              </a:ext>
            </a:extLst>
          </p:cNvPr>
          <p:cNvGrpSpPr/>
          <p:nvPr/>
        </p:nvGrpSpPr>
        <p:grpSpPr>
          <a:xfrm>
            <a:off x="6370264" y="520262"/>
            <a:ext cx="5315518" cy="5801587"/>
            <a:chOff x="2457812" y="1308025"/>
            <a:chExt cx="7279550" cy="4927354"/>
          </a:xfrm>
        </p:grpSpPr>
        <p:sp>
          <p:nvSpPr>
            <p:cNvPr id="20" name="Rectangle 19">
              <a:extLst>
                <a:ext uri="{FF2B5EF4-FFF2-40B4-BE49-F238E27FC236}">
                  <a16:creationId xmlns:a16="http://schemas.microsoft.com/office/drawing/2014/main" id="{C2A18EDB-5164-4A0B-A8CD-203EB1923F3C}"/>
                </a:ext>
              </a:extLst>
            </p:cNvPr>
            <p:cNvSpPr/>
            <p:nvPr/>
          </p:nvSpPr>
          <p:spPr>
            <a:xfrm>
              <a:off x="2457812" y="1518935"/>
              <a:ext cx="7279550" cy="4716444"/>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1" name="Freeform: Shape 20">
              <a:extLst>
                <a:ext uri="{FF2B5EF4-FFF2-40B4-BE49-F238E27FC236}">
                  <a16:creationId xmlns:a16="http://schemas.microsoft.com/office/drawing/2014/main" id="{45379B22-E0E7-46F6-9B51-7084C7708563}"/>
                </a:ext>
              </a:extLst>
            </p:cNvPr>
            <p:cNvSpPr/>
            <p:nvPr/>
          </p:nvSpPr>
          <p:spPr>
            <a:xfrm>
              <a:off x="2892611" y="1308025"/>
              <a:ext cx="6659989"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r>
                <a:rPr lang="en-US" dirty="0">
                  <a:solidFill>
                    <a:schemeClr val="tx1"/>
                  </a:solidFill>
                </a:rPr>
                <a:t>The replication by Joy-Gaba, Clay, and Cleary (2016) rendered</a:t>
              </a:r>
            </a:p>
          </p:txBody>
        </p:sp>
      </p:grpSp>
      <p:sp>
        <p:nvSpPr>
          <p:cNvPr id="22" name="TextBox 21">
            <a:extLst>
              <a:ext uri="{FF2B5EF4-FFF2-40B4-BE49-F238E27FC236}">
                <a16:creationId xmlns:a16="http://schemas.microsoft.com/office/drawing/2014/main" id="{5AF8BB68-FA07-47E1-98AD-B4D6F6C340EE}"/>
              </a:ext>
            </a:extLst>
          </p:cNvPr>
          <p:cNvSpPr txBox="1"/>
          <p:nvPr/>
        </p:nvSpPr>
        <p:spPr>
          <a:xfrm flipH="1">
            <a:off x="6370263" y="1292633"/>
            <a:ext cx="5294473" cy="2769989"/>
          </a:xfrm>
          <a:prstGeom prst="rect">
            <a:avLst/>
          </a:prstGeom>
          <a:noFill/>
        </p:spPr>
        <p:txBody>
          <a:bodyPr wrap="square" lIns="0" tIns="0" rIns="0" bIns="0" rtlCol="0">
            <a:spAutoFit/>
          </a:bodyP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p-value = .79 </a:t>
            </a:r>
          </a:p>
          <a:p>
            <a:pPr algn="ctr"/>
            <a:endParaRPr lang="en-US" dirty="0"/>
          </a:p>
          <a:p>
            <a:pPr algn="ctr"/>
            <a:endParaRPr lang="en-US" dirty="0"/>
          </a:p>
          <a:p>
            <a:pPr algn="ctr"/>
            <a:r>
              <a:rPr lang="el-GR" dirty="0"/>
              <a:t>η</a:t>
            </a:r>
            <a:r>
              <a:rPr lang="en-US" baseline="30000" dirty="0"/>
              <a:t>2</a:t>
            </a:r>
            <a:r>
              <a:rPr lang="en-US" dirty="0"/>
              <a:t> = .00</a:t>
            </a:r>
          </a:p>
        </p:txBody>
      </p:sp>
      <p:sp>
        <p:nvSpPr>
          <p:cNvPr id="11" name="Rectangle 10">
            <a:extLst>
              <a:ext uri="{FF2B5EF4-FFF2-40B4-BE49-F238E27FC236}">
                <a16:creationId xmlns:a16="http://schemas.microsoft.com/office/drawing/2014/main" id="{1FB1CD98-9B52-4F86-A95A-5699208E22B0}"/>
              </a:ext>
            </a:extLst>
          </p:cNvPr>
          <p:cNvSpPr/>
          <p:nvPr/>
        </p:nvSpPr>
        <p:spPr>
          <a:xfrm>
            <a:off x="6581700" y="5447245"/>
            <a:ext cx="6096000" cy="830997"/>
          </a:xfrm>
          <a:prstGeom prst="rect">
            <a:avLst/>
          </a:prstGeom>
        </p:spPr>
        <p:txBody>
          <a:bodyPr>
            <a:spAutoFit/>
          </a:bodyPr>
          <a:lstStyle/>
          <a:p>
            <a:pPr algn="just"/>
            <a:r>
              <a:rPr lang="en-US" sz="1200" dirty="0"/>
              <a:t>Joy-Gaba, J., Clay, R., and Cleary, H. (2016). Replication of keeping one’s </a:t>
            </a:r>
          </a:p>
          <a:p>
            <a:pPr algn="just"/>
            <a:r>
              <a:rPr lang="en-US" sz="1200" dirty="0"/>
              <a:t>distance: The influence of spatial distance cues on affect and evaluation by </a:t>
            </a:r>
          </a:p>
          <a:p>
            <a:pPr algn="just"/>
            <a:r>
              <a:rPr lang="en-US" sz="1200" dirty="0"/>
              <a:t>Williams L.E. and </a:t>
            </a:r>
            <a:r>
              <a:rPr lang="en-US" sz="1200" dirty="0" err="1"/>
              <a:t>Bargh</a:t>
            </a:r>
            <a:r>
              <a:rPr lang="en-US" sz="1200" dirty="0"/>
              <a:t> J.A. (2008) </a:t>
            </a:r>
            <a:r>
              <a:rPr lang="en-US" sz="1200" i="1" dirty="0"/>
              <a:t>Psychological Science, 19, </a:t>
            </a:r>
            <a:r>
              <a:rPr lang="en-US" sz="1200" dirty="0"/>
              <a:t>302-308). </a:t>
            </a:r>
          </a:p>
          <a:p>
            <a:pPr algn="just"/>
            <a:r>
              <a:rPr lang="en-US" sz="1200" dirty="0"/>
              <a:t>Retrieved from </a:t>
            </a:r>
            <a:r>
              <a:rPr lang="en-US" sz="1200" dirty="0">
                <a:hlinkClick r:id="rId5"/>
              </a:rPr>
              <a:t>https://osf.io/a78bm/</a:t>
            </a:r>
            <a:endParaRPr lang="en-US" sz="1200" dirty="0"/>
          </a:p>
        </p:txBody>
      </p:sp>
    </p:spTree>
    <p:extLst>
      <p:ext uri="{BB962C8B-B14F-4D97-AF65-F5344CB8AC3E}">
        <p14:creationId xmlns:p14="http://schemas.microsoft.com/office/powerpoint/2010/main" val="3722583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xEl>
                                              <p:pRg st="15" end="1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22"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1CEB7FF-BF40-4E6A-B63E-FBD3A60396B7}"/>
              </a:ext>
            </a:extLst>
          </p:cNvPr>
          <p:cNvSpPr/>
          <p:nvPr/>
        </p:nvSpPr>
        <p:spPr>
          <a:xfrm>
            <a:off x="2987421" y="488575"/>
            <a:ext cx="8269463" cy="623333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2" name="Graphic 11" descr="Cat">
            <a:extLst>
              <a:ext uri="{FF2B5EF4-FFF2-40B4-BE49-F238E27FC236}">
                <a16:creationId xmlns:a16="http://schemas.microsoft.com/office/drawing/2014/main" id="{1340B94A-C891-462D-A50C-51A3DDCE49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56" y="5197089"/>
            <a:ext cx="914400" cy="914400"/>
          </a:xfrm>
          <a:prstGeom prst="rect">
            <a:avLst/>
          </a:prstGeom>
        </p:spPr>
      </p:pic>
      <p:pic>
        <p:nvPicPr>
          <p:cNvPr id="14" name="Picture 13" descr="A picture containing clock&#10;&#10;Description automatically generated">
            <a:extLst>
              <a:ext uri="{FF2B5EF4-FFF2-40B4-BE49-F238E27FC236}">
                <a16:creationId xmlns:a16="http://schemas.microsoft.com/office/drawing/2014/main" id="{1BCAFFAF-8034-4611-90D4-576D5657F43E}"/>
              </a:ext>
            </a:extLst>
          </p:cNvPr>
          <p:cNvPicPr>
            <a:picLocks noChangeAspect="1"/>
          </p:cNvPicPr>
          <p:nvPr/>
        </p:nvPicPr>
        <p:blipFill>
          <a:blip r:embed="rId4"/>
          <a:stretch>
            <a:fillRect/>
          </a:stretch>
        </p:blipFill>
        <p:spPr>
          <a:xfrm>
            <a:off x="-384582" y="5530067"/>
            <a:ext cx="4108712" cy="1621539"/>
          </a:xfrm>
          <a:prstGeom prst="rect">
            <a:avLst/>
          </a:prstGeom>
        </p:spPr>
      </p:pic>
      <p:sp>
        <p:nvSpPr>
          <p:cNvPr id="5" name="Freeform: Shape 4">
            <a:extLst>
              <a:ext uri="{FF2B5EF4-FFF2-40B4-BE49-F238E27FC236}">
                <a16:creationId xmlns:a16="http://schemas.microsoft.com/office/drawing/2014/main" id="{CBDF63D7-D3EA-43A7-B402-C895353CE678}"/>
              </a:ext>
            </a:extLst>
          </p:cNvPr>
          <p:cNvSpPr/>
          <p:nvPr/>
        </p:nvSpPr>
        <p:spPr>
          <a:xfrm>
            <a:off x="3071672" y="65374"/>
            <a:ext cx="2583572" cy="707043"/>
          </a:xfrm>
          <a:custGeom>
            <a:avLst/>
            <a:gdLst>
              <a:gd name="connsiteX0" fmla="*/ 0 w 9406096"/>
              <a:gd name="connsiteY0" fmla="*/ 117843 h 707043"/>
              <a:gd name="connsiteX1" fmla="*/ 117843 w 9406096"/>
              <a:gd name="connsiteY1" fmla="*/ 0 h 707043"/>
              <a:gd name="connsiteX2" fmla="*/ 9288253 w 9406096"/>
              <a:gd name="connsiteY2" fmla="*/ 0 h 707043"/>
              <a:gd name="connsiteX3" fmla="*/ 9406096 w 9406096"/>
              <a:gd name="connsiteY3" fmla="*/ 117843 h 707043"/>
              <a:gd name="connsiteX4" fmla="*/ 9406096 w 9406096"/>
              <a:gd name="connsiteY4" fmla="*/ 589200 h 707043"/>
              <a:gd name="connsiteX5" fmla="*/ 9288253 w 9406096"/>
              <a:gd name="connsiteY5" fmla="*/ 707043 h 707043"/>
              <a:gd name="connsiteX6" fmla="*/ 117843 w 9406096"/>
              <a:gd name="connsiteY6" fmla="*/ 707043 h 707043"/>
              <a:gd name="connsiteX7" fmla="*/ 0 w 9406096"/>
              <a:gd name="connsiteY7" fmla="*/ 589200 h 707043"/>
              <a:gd name="connsiteX8" fmla="*/ 0 w 9406096"/>
              <a:gd name="connsiteY8" fmla="*/ 117843 h 7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096" h="707043">
                <a:moveTo>
                  <a:pt x="0" y="117843"/>
                </a:moveTo>
                <a:cubicBezTo>
                  <a:pt x="0" y="52760"/>
                  <a:pt x="52760" y="0"/>
                  <a:pt x="117843" y="0"/>
                </a:cubicBezTo>
                <a:lnTo>
                  <a:pt x="9288253" y="0"/>
                </a:lnTo>
                <a:cubicBezTo>
                  <a:pt x="9353336" y="0"/>
                  <a:pt x="9406096" y="52760"/>
                  <a:pt x="9406096" y="117843"/>
                </a:cubicBezTo>
                <a:lnTo>
                  <a:pt x="9406096" y="589200"/>
                </a:lnTo>
                <a:cubicBezTo>
                  <a:pt x="9406096" y="654283"/>
                  <a:pt x="9353336" y="707043"/>
                  <a:pt x="9288253" y="707043"/>
                </a:cubicBezTo>
                <a:lnTo>
                  <a:pt x="117843" y="707043"/>
                </a:lnTo>
                <a:cubicBezTo>
                  <a:pt x="52760" y="707043"/>
                  <a:pt x="0" y="654283"/>
                  <a:pt x="0" y="589200"/>
                </a:cubicBezTo>
                <a:lnTo>
                  <a:pt x="0" y="117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2035" tIns="34515" rIns="332035" bIns="34515" numCol="1" spcCol="1270" anchor="ctr" anchorCtr="0">
            <a:noAutofit/>
          </a:bodyPr>
          <a:lstStyle/>
          <a:p>
            <a:pPr marL="0" lvl="0" indent="0" algn="l" defTabSz="1600200">
              <a:lnSpc>
                <a:spcPct val="90000"/>
              </a:lnSpc>
              <a:spcBef>
                <a:spcPct val="0"/>
              </a:spcBef>
              <a:spcAft>
                <a:spcPct val="35000"/>
              </a:spcAft>
              <a:buNone/>
            </a:pPr>
            <a:r>
              <a:rPr lang="en-US" sz="3600" dirty="0">
                <a:solidFill>
                  <a:schemeClr val="tx1"/>
                </a:solidFill>
              </a:rPr>
              <a:t>Links to …</a:t>
            </a:r>
            <a:endParaRPr lang="nl-NL" sz="3600" kern="1200" dirty="0">
              <a:solidFill>
                <a:schemeClr val="tx1"/>
              </a:solidFill>
            </a:endParaRPr>
          </a:p>
        </p:txBody>
      </p:sp>
      <p:sp>
        <p:nvSpPr>
          <p:cNvPr id="4" name="TextBox 3">
            <a:extLst>
              <a:ext uri="{FF2B5EF4-FFF2-40B4-BE49-F238E27FC236}">
                <a16:creationId xmlns:a16="http://schemas.microsoft.com/office/drawing/2014/main" id="{1A73278B-5F7B-43C5-A0CA-3564967C63CC}"/>
              </a:ext>
            </a:extLst>
          </p:cNvPr>
          <p:cNvSpPr txBox="1"/>
          <p:nvPr/>
        </p:nvSpPr>
        <p:spPr>
          <a:xfrm>
            <a:off x="3338002" y="592423"/>
            <a:ext cx="8185212" cy="5816977"/>
          </a:xfrm>
          <a:prstGeom prst="rect">
            <a:avLst/>
          </a:prstGeom>
          <a:noFill/>
        </p:spPr>
        <p:txBody>
          <a:bodyPr wrap="square" lIns="0" tIns="0" rIns="0" bIns="0" rtlCol="0">
            <a:spAutoFit/>
          </a:bodyPr>
          <a:lstStyle/>
          <a:p>
            <a:pPr algn="ctr"/>
            <a:r>
              <a:rPr lang="en-US" b="1" dirty="0"/>
              <a:t>JASP</a:t>
            </a:r>
          </a:p>
          <a:p>
            <a:pPr algn="ctr"/>
            <a:r>
              <a:rPr lang="en-US" dirty="0">
                <a:hlinkClick r:id="rId5">
                  <a:extLst>
                    <a:ext uri="{A12FA001-AC4F-418D-AE19-62706E023703}">
                      <ahyp:hlinkClr xmlns:ahyp="http://schemas.microsoft.com/office/drawing/2018/hyperlinkcolor" val="tx"/>
                    </a:ext>
                  </a:extLst>
                </a:hlinkClick>
              </a:rPr>
              <a:t>A Crash Course into JASP </a:t>
            </a:r>
            <a:endParaRPr lang="en-US" dirty="0"/>
          </a:p>
          <a:p>
            <a:pPr algn="ctr"/>
            <a:r>
              <a:rPr lang="en-US" dirty="0">
                <a:hlinkClick r:id="rId6">
                  <a:extLst>
                    <a:ext uri="{A12FA001-AC4F-418D-AE19-62706E023703}">
                      <ahyp:hlinkClr xmlns:ahyp="http://schemas.microsoft.com/office/drawing/2018/hyperlinkcolor" val="tx"/>
                    </a:ext>
                  </a:extLst>
                </a:hlinkClick>
              </a:rPr>
              <a:t>How to use JASP</a:t>
            </a:r>
            <a:endParaRPr lang="en-US" dirty="0"/>
          </a:p>
          <a:p>
            <a:pPr algn="ctr"/>
            <a:endParaRPr lang="en-US" dirty="0"/>
          </a:p>
          <a:p>
            <a:pPr algn="ctr"/>
            <a:r>
              <a:rPr lang="en-US" b="1" dirty="0"/>
              <a:t>REPOSITORIES</a:t>
            </a:r>
          </a:p>
          <a:p>
            <a:pPr algn="ctr"/>
            <a:r>
              <a:rPr lang="en-US" dirty="0">
                <a:hlinkClick r:id="rId7">
                  <a:extLst>
                    <a:ext uri="{A12FA001-AC4F-418D-AE19-62706E023703}">
                      <ahyp:hlinkClr xmlns:ahyp="http://schemas.microsoft.com/office/drawing/2018/hyperlinkcolor" val="tx"/>
                    </a:ext>
                  </a:extLst>
                </a:hlinkClick>
              </a:rPr>
              <a:t>Open Science Foundation</a:t>
            </a:r>
            <a:endParaRPr lang="en-US" dirty="0"/>
          </a:p>
          <a:p>
            <a:pPr algn="ctr"/>
            <a:r>
              <a:rPr lang="en-US" dirty="0">
                <a:hlinkClick r:id="rId8">
                  <a:extLst>
                    <a:ext uri="{A12FA001-AC4F-418D-AE19-62706E023703}">
                      <ahyp:hlinkClr xmlns:ahyp="http://schemas.microsoft.com/office/drawing/2018/hyperlinkcolor" val="tx"/>
                    </a:ext>
                  </a:extLst>
                </a:hlinkClick>
              </a:rPr>
              <a:t>Yoda (Utrecht University)</a:t>
            </a:r>
            <a:endParaRPr lang="en-US" dirty="0"/>
          </a:p>
          <a:p>
            <a:pPr algn="ctr"/>
            <a:endParaRPr lang="en-US" dirty="0"/>
          </a:p>
          <a:p>
            <a:pPr algn="ctr"/>
            <a:r>
              <a:rPr lang="en-US" b="1" dirty="0"/>
              <a:t>LICENCES </a:t>
            </a:r>
          </a:p>
          <a:p>
            <a:pPr algn="ctr"/>
            <a:r>
              <a:rPr lang="en-US" dirty="0">
                <a:hlinkClick r:id="rId9">
                  <a:extLst>
                    <a:ext uri="{A12FA001-AC4F-418D-AE19-62706E023703}">
                      <ahyp:hlinkClr xmlns:ahyp="http://schemas.microsoft.com/office/drawing/2018/hyperlinkcolor" val="tx"/>
                    </a:ext>
                  </a:extLst>
                </a:hlinkClick>
              </a:rPr>
              <a:t>Creative Commons</a:t>
            </a:r>
            <a:endParaRPr lang="en-US" dirty="0"/>
          </a:p>
          <a:p>
            <a:pPr algn="ctr"/>
            <a:r>
              <a:rPr lang="en-US" dirty="0" err="1">
                <a:hlinkClick r:id="rId10">
                  <a:extLst>
                    <a:ext uri="{A12FA001-AC4F-418D-AE19-62706E023703}">
                      <ahyp:hlinkClr xmlns:ahyp="http://schemas.microsoft.com/office/drawing/2018/hyperlinkcolor" val="tx"/>
                    </a:ext>
                  </a:extLst>
                </a:hlinkClick>
              </a:rPr>
              <a:t>OpenAIRE</a:t>
            </a:r>
            <a:endParaRPr lang="en-US" dirty="0"/>
          </a:p>
          <a:p>
            <a:pPr algn="ctr"/>
            <a:endParaRPr lang="en-US" dirty="0"/>
          </a:p>
          <a:p>
            <a:pPr algn="ctr"/>
            <a:r>
              <a:rPr lang="en-US" b="1" dirty="0"/>
              <a:t>ANONIMIZED AND FAIR DATA</a:t>
            </a:r>
          </a:p>
          <a:p>
            <a:pPr algn="ctr"/>
            <a:r>
              <a:rPr lang="en-US" dirty="0">
                <a:hlinkClick r:id="rId11">
                  <a:extLst>
                    <a:ext uri="{A12FA001-AC4F-418D-AE19-62706E023703}">
                      <ahyp:hlinkClr xmlns:ahyp="http://schemas.microsoft.com/office/drawing/2018/hyperlinkcolor" val="tx"/>
                    </a:ext>
                  </a:extLst>
                </a:hlinkClick>
              </a:rPr>
              <a:t>How to Make you Data FAIR </a:t>
            </a:r>
            <a:endParaRPr lang="en-US" dirty="0"/>
          </a:p>
          <a:p>
            <a:pPr algn="ctr"/>
            <a:r>
              <a:rPr lang="en-US" dirty="0">
                <a:hlinkClick r:id="rId12"/>
              </a:rPr>
              <a:t>Handling Personal Data</a:t>
            </a:r>
            <a:endParaRPr lang="en-US" dirty="0"/>
          </a:p>
          <a:p>
            <a:pPr algn="ctr"/>
            <a:r>
              <a:rPr lang="en-US" dirty="0">
                <a:hlinkClick r:id="rId13"/>
              </a:rPr>
              <a:t>FAIR </a:t>
            </a:r>
            <a:r>
              <a:rPr lang="en-US" dirty="0" err="1">
                <a:hlinkClick r:id="rId13"/>
              </a:rPr>
              <a:t>Cheatsheets</a:t>
            </a:r>
            <a:endParaRPr lang="en-US" dirty="0"/>
          </a:p>
          <a:p>
            <a:pPr algn="ctr"/>
            <a:r>
              <a:rPr lang="en-US" dirty="0">
                <a:hlinkClick r:id="rId14">
                  <a:extLst>
                    <a:ext uri="{A12FA001-AC4F-418D-AE19-62706E023703}">
                      <ahyp:hlinkClr xmlns:ahyp="http://schemas.microsoft.com/office/drawing/2018/hyperlinkcolor" val="tx"/>
                    </a:ext>
                  </a:extLst>
                </a:hlinkClick>
              </a:rPr>
              <a:t>General Data Protection Regulation</a:t>
            </a:r>
            <a:endParaRPr lang="en-US" dirty="0"/>
          </a:p>
          <a:p>
            <a:pPr algn="ctr"/>
            <a:endParaRPr lang="en-US" dirty="0"/>
          </a:p>
          <a:p>
            <a:pPr algn="ctr"/>
            <a:r>
              <a:rPr lang="en-US" b="1" dirty="0"/>
              <a:t>OPEN SCIENCE</a:t>
            </a:r>
          </a:p>
          <a:p>
            <a:pPr algn="ctr"/>
            <a:r>
              <a:rPr lang="en-US" dirty="0">
                <a:hlinkClick r:id="rId15">
                  <a:extLst>
                    <a:ext uri="{A12FA001-AC4F-418D-AE19-62706E023703}">
                      <ahyp:hlinkClr xmlns:ahyp="http://schemas.microsoft.com/office/drawing/2018/hyperlinkcolor" val="tx"/>
                    </a:ext>
                  </a:extLst>
                </a:hlinkClick>
              </a:rPr>
              <a:t>Open Science Community Utrecht </a:t>
            </a:r>
            <a:endParaRPr lang="en-US" dirty="0"/>
          </a:p>
          <a:p>
            <a:pPr algn="ctr"/>
            <a:r>
              <a:rPr lang="en-US" dirty="0">
                <a:hlinkClick r:id="rId16"/>
              </a:rPr>
              <a:t>Summer school ‘Open Science Bootcamp’</a:t>
            </a:r>
            <a:endParaRPr lang="en-US" dirty="0"/>
          </a:p>
        </p:txBody>
      </p:sp>
      <p:sp>
        <p:nvSpPr>
          <p:cNvPr id="7" name="TextBox 6">
            <a:extLst>
              <a:ext uri="{FF2B5EF4-FFF2-40B4-BE49-F238E27FC236}">
                <a16:creationId xmlns:a16="http://schemas.microsoft.com/office/drawing/2014/main" id="{9CFDE3F7-CBB3-451E-B1AF-4C0B24847519}"/>
              </a:ext>
            </a:extLst>
          </p:cNvPr>
          <p:cNvSpPr txBox="1"/>
          <p:nvPr/>
        </p:nvSpPr>
        <p:spPr>
          <a:xfrm>
            <a:off x="8425086" y="5289421"/>
            <a:ext cx="65" cy="276999"/>
          </a:xfrm>
          <a:prstGeom prst="rect">
            <a:avLst/>
          </a:prstGeom>
          <a:solidFill>
            <a:srgbClr val="FF0000"/>
          </a:solidFill>
        </p:spPr>
        <p:txBody>
          <a:bodyPr wrap="none" lIns="0" tIns="0" rIns="0" bIns="0" rtlCol="0">
            <a:spAutoFit/>
          </a:bodyPr>
          <a:lstStyle/>
          <a:p>
            <a:endParaRPr lang="nl-NL" dirty="0"/>
          </a:p>
        </p:txBody>
      </p:sp>
    </p:spTree>
    <p:extLst>
      <p:ext uri="{BB962C8B-B14F-4D97-AF65-F5344CB8AC3E}">
        <p14:creationId xmlns:p14="http://schemas.microsoft.com/office/powerpoint/2010/main" val="3485880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1CEB7FF-BF40-4E6A-B63E-FBD3A60396B7}"/>
              </a:ext>
            </a:extLst>
          </p:cNvPr>
          <p:cNvSpPr/>
          <p:nvPr/>
        </p:nvSpPr>
        <p:spPr>
          <a:xfrm>
            <a:off x="2987421" y="488575"/>
            <a:ext cx="8269463" cy="6233336"/>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2" name="Graphic 11" descr="Cat">
            <a:extLst>
              <a:ext uri="{FF2B5EF4-FFF2-40B4-BE49-F238E27FC236}">
                <a16:creationId xmlns:a16="http://schemas.microsoft.com/office/drawing/2014/main" id="{1340B94A-C891-462D-A50C-51A3DDCE49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9756" y="5197089"/>
            <a:ext cx="914400" cy="914400"/>
          </a:xfrm>
          <a:prstGeom prst="rect">
            <a:avLst/>
          </a:prstGeom>
        </p:spPr>
      </p:pic>
      <p:pic>
        <p:nvPicPr>
          <p:cNvPr id="14" name="Picture 13" descr="A picture containing clock&#10;&#10;Description automatically generated">
            <a:extLst>
              <a:ext uri="{FF2B5EF4-FFF2-40B4-BE49-F238E27FC236}">
                <a16:creationId xmlns:a16="http://schemas.microsoft.com/office/drawing/2014/main" id="{1BCAFFAF-8034-4611-90D4-576D5657F43E}"/>
              </a:ext>
            </a:extLst>
          </p:cNvPr>
          <p:cNvPicPr>
            <a:picLocks noChangeAspect="1"/>
          </p:cNvPicPr>
          <p:nvPr/>
        </p:nvPicPr>
        <p:blipFill>
          <a:blip r:embed="rId4"/>
          <a:stretch>
            <a:fillRect/>
          </a:stretch>
        </p:blipFill>
        <p:spPr>
          <a:xfrm>
            <a:off x="-384582" y="5530067"/>
            <a:ext cx="4108712" cy="1621539"/>
          </a:xfrm>
          <a:prstGeom prst="rect">
            <a:avLst/>
          </a:prstGeom>
        </p:spPr>
      </p:pic>
      <p:sp>
        <p:nvSpPr>
          <p:cNvPr id="5" name="Freeform: Shape 4">
            <a:extLst>
              <a:ext uri="{FF2B5EF4-FFF2-40B4-BE49-F238E27FC236}">
                <a16:creationId xmlns:a16="http://schemas.microsoft.com/office/drawing/2014/main" id="{CBDF63D7-D3EA-43A7-B402-C895353CE678}"/>
              </a:ext>
            </a:extLst>
          </p:cNvPr>
          <p:cNvSpPr/>
          <p:nvPr/>
        </p:nvSpPr>
        <p:spPr>
          <a:xfrm>
            <a:off x="3071672" y="65374"/>
            <a:ext cx="2583572" cy="707043"/>
          </a:xfrm>
          <a:custGeom>
            <a:avLst/>
            <a:gdLst>
              <a:gd name="connsiteX0" fmla="*/ 0 w 9406096"/>
              <a:gd name="connsiteY0" fmla="*/ 117843 h 707043"/>
              <a:gd name="connsiteX1" fmla="*/ 117843 w 9406096"/>
              <a:gd name="connsiteY1" fmla="*/ 0 h 707043"/>
              <a:gd name="connsiteX2" fmla="*/ 9288253 w 9406096"/>
              <a:gd name="connsiteY2" fmla="*/ 0 h 707043"/>
              <a:gd name="connsiteX3" fmla="*/ 9406096 w 9406096"/>
              <a:gd name="connsiteY3" fmla="*/ 117843 h 707043"/>
              <a:gd name="connsiteX4" fmla="*/ 9406096 w 9406096"/>
              <a:gd name="connsiteY4" fmla="*/ 589200 h 707043"/>
              <a:gd name="connsiteX5" fmla="*/ 9288253 w 9406096"/>
              <a:gd name="connsiteY5" fmla="*/ 707043 h 707043"/>
              <a:gd name="connsiteX6" fmla="*/ 117843 w 9406096"/>
              <a:gd name="connsiteY6" fmla="*/ 707043 h 707043"/>
              <a:gd name="connsiteX7" fmla="*/ 0 w 9406096"/>
              <a:gd name="connsiteY7" fmla="*/ 589200 h 707043"/>
              <a:gd name="connsiteX8" fmla="*/ 0 w 9406096"/>
              <a:gd name="connsiteY8" fmla="*/ 117843 h 7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096" h="707043">
                <a:moveTo>
                  <a:pt x="0" y="117843"/>
                </a:moveTo>
                <a:cubicBezTo>
                  <a:pt x="0" y="52760"/>
                  <a:pt x="52760" y="0"/>
                  <a:pt x="117843" y="0"/>
                </a:cubicBezTo>
                <a:lnTo>
                  <a:pt x="9288253" y="0"/>
                </a:lnTo>
                <a:cubicBezTo>
                  <a:pt x="9353336" y="0"/>
                  <a:pt x="9406096" y="52760"/>
                  <a:pt x="9406096" y="117843"/>
                </a:cubicBezTo>
                <a:lnTo>
                  <a:pt x="9406096" y="589200"/>
                </a:lnTo>
                <a:cubicBezTo>
                  <a:pt x="9406096" y="654283"/>
                  <a:pt x="9353336" y="707043"/>
                  <a:pt x="9288253" y="707043"/>
                </a:cubicBezTo>
                <a:lnTo>
                  <a:pt x="117843" y="707043"/>
                </a:lnTo>
                <a:cubicBezTo>
                  <a:pt x="52760" y="707043"/>
                  <a:pt x="0" y="654283"/>
                  <a:pt x="0" y="589200"/>
                </a:cubicBezTo>
                <a:lnTo>
                  <a:pt x="0" y="117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2035" tIns="34515" rIns="332035" bIns="34515" numCol="1" spcCol="1270" anchor="ctr" anchorCtr="0">
            <a:noAutofit/>
          </a:bodyPr>
          <a:lstStyle/>
          <a:p>
            <a:pPr marL="0" lvl="0" indent="0" algn="l" defTabSz="1600200">
              <a:lnSpc>
                <a:spcPct val="90000"/>
              </a:lnSpc>
              <a:spcBef>
                <a:spcPct val="0"/>
              </a:spcBef>
              <a:spcAft>
                <a:spcPct val="35000"/>
              </a:spcAft>
              <a:buNone/>
            </a:pPr>
            <a:r>
              <a:rPr lang="en-US" sz="3600" dirty="0">
                <a:solidFill>
                  <a:schemeClr val="tx1"/>
                </a:solidFill>
              </a:rPr>
              <a:t>Links to …</a:t>
            </a:r>
            <a:endParaRPr lang="nl-NL" sz="3600" kern="1200" dirty="0">
              <a:solidFill>
                <a:schemeClr val="tx1"/>
              </a:solidFill>
            </a:endParaRPr>
          </a:p>
        </p:txBody>
      </p:sp>
      <p:sp>
        <p:nvSpPr>
          <p:cNvPr id="4" name="TextBox 3">
            <a:extLst>
              <a:ext uri="{FF2B5EF4-FFF2-40B4-BE49-F238E27FC236}">
                <a16:creationId xmlns:a16="http://schemas.microsoft.com/office/drawing/2014/main" id="{1A73278B-5F7B-43C5-A0CA-3564967C63CC}"/>
              </a:ext>
            </a:extLst>
          </p:cNvPr>
          <p:cNvSpPr txBox="1"/>
          <p:nvPr/>
        </p:nvSpPr>
        <p:spPr>
          <a:xfrm>
            <a:off x="3338002" y="592423"/>
            <a:ext cx="8185212" cy="830997"/>
          </a:xfrm>
          <a:prstGeom prst="rect">
            <a:avLst/>
          </a:prstGeom>
          <a:noFill/>
        </p:spPr>
        <p:txBody>
          <a:bodyPr wrap="square" lIns="0" tIns="0" rIns="0" bIns="0" rtlCol="0">
            <a:spAutoFit/>
          </a:bodyPr>
          <a:lstStyle/>
          <a:p>
            <a:pPr algn="ctr"/>
            <a:r>
              <a:rPr lang="en-US" b="1" dirty="0"/>
              <a:t>THE WORKSHOP MATERIALS</a:t>
            </a:r>
          </a:p>
          <a:p>
            <a:pPr algn="ctr"/>
            <a:r>
              <a:rPr lang="en-US" dirty="0">
                <a:hlinkClick r:id="rId5">
                  <a:extLst>
                    <a:ext uri="{A12FA001-AC4F-418D-AE19-62706E023703}">
                      <ahyp:hlinkClr xmlns:ahyp="http://schemas.microsoft.com/office/drawing/2018/hyperlinkcolor" val="tx"/>
                    </a:ext>
                  </a:extLst>
                </a:hlinkClick>
              </a:rPr>
              <a:t>Open your Course/Bachelor Thesis</a:t>
            </a:r>
            <a:endParaRPr lang="en-US" dirty="0"/>
          </a:p>
          <a:p>
            <a:pPr algn="ctr"/>
            <a:endParaRPr lang="en-US" dirty="0"/>
          </a:p>
        </p:txBody>
      </p:sp>
      <p:sp>
        <p:nvSpPr>
          <p:cNvPr id="7" name="TextBox 6">
            <a:extLst>
              <a:ext uri="{FF2B5EF4-FFF2-40B4-BE49-F238E27FC236}">
                <a16:creationId xmlns:a16="http://schemas.microsoft.com/office/drawing/2014/main" id="{9CFDE3F7-CBB3-451E-B1AF-4C0B24847519}"/>
              </a:ext>
            </a:extLst>
          </p:cNvPr>
          <p:cNvSpPr txBox="1"/>
          <p:nvPr/>
        </p:nvSpPr>
        <p:spPr>
          <a:xfrm>
            <a:off x="8425086" y="5289421"/>
            <a:ext cx="65" cy="276999"/>
          </a:xfrm>
          <a:prstGeom prst="rect">
            <a:avLst/>
          </a:prstGeom>
          <a:solidFill>
            <a:srgbClr val="FF0000"/>
          </a:solidFill>
        </p:spPr>
        <p:txBody>
          <a:bodyPr wrap="none" lIns="0" tIns="0" rIns="0" bIns="0" rtlCol="0">
            <a:spAutoFit/>
          </a:bodyPr>
          <a:lstStyle/>
          <a:p>
            <a:endParaRPr lang="nl-NL" dirty="0"/>
          </a:p>
        </p:txBody>
      </p:sp>
    </p:spTree>
    <p:extLst>
      <p:ext uri="{BB962C8B-B14F-4D97-AF65-F5344CB8AC3E}">
        <p14:creationId xmlns:p14="http://schemas.microsoft.com/office/powerpoint/2010/main" val="11582880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86DD9C-9AB3-4458-87B4-F4A4BF97E9EA}"/>
              </a:ext>
            </a:extLst>
          </p:cNvPr>
          <p:cNvSpPr/>
          <p:nvPr/>
        </p:nvSpPr>
        <p:spPr>
          <a:xfrm>
            <a:off x="2457811" y="2407261"/>
            <a:ext cx="7279550" cy="2408569"/>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 name="Freeform: Shape 2">
            <a:extLst>
              <a:ext uri="{FF2B5EF4-FFF2-40B4-BE49-F238E27FC236}">
                <a16:creationId xmlns:a16="http://schemas.microsoft.com/office/drawing/2014/main" id="{2E619459-2FB2-459D-A490-5DEDFE808D66}"/>
              </a:ext>
            </a:extLst>
          </p:cNvPr>
          <p:cNvSpPr/>
          <p:nvPr/>
        </p:nvSpPr>
        <p:spPr>
          <a:xfrm>
            <a:off x="4835909" y="2129505"/>
            <a:ext cx="2523357" cy="707043"/>
          </a:xfrm>
          <a:custGeom>
            <a:avLst/>
            <a:gdLst>
              <a:gd name="connsiteX0" fmla="*/ 0 w 9406096"/>
              <a:gd name="connsiteY0" fmla="*/ 117843 h 707043"/>
              <a:gd name="connsiteX1" fmla="*/ 117843 w 9406096"/>
              <a:gd name="connsiteY1" fmla="*/ 0 h 707043"/>
              <a:gd name="connsiteX2" fmla="*/ 9288253 w 9406096"/>
              <a:gd name="connsiteY2" fmla="*/ 0 h 707043"/>
              <a:gd name="connsiteX3" fmla="*/ 9406096 w 9406096"/>
              <a:gd name="connsiteY3" fmla="*/ 117843 h 707043"/>
              <a:gd name="connsiteX4" fmla="*/ 9406096 w 9406096"/>
              <a:gd name="connsiteY4" fmla="*/ 589200 h 707043"/>
              <a:gd name="connsiteX5" fmla="*/ 9288253 w 9406096"/>
              <a:gd name="connsiteY5" fmla="*/ 707043 h 707043"/>
              <a:gd name="connsiteX6" fmla="*/ 117843 w 9406096"/>
              <a:gd name="connsiteY6" fmla="*/ 707043 h 707043"/>
              <a:gd name="connsiteX7" fmla="*/ 0 w 9406096"/>
              <a:gd name="connsiteY7" fmla="*/ 589200 h 707043"/>
              <a:gd name="connsiteX8" fmla="*/ 0 w 9406096"/>
              <a:gd name="connsiteY8" fmla="*/ 117843 h 7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096" h="707043">
                <a:moveTo>
                  <a:pt x="0" y="117843"/>
                </a:moveTo>
                <a:cubicBezTo>
                  <a:pt x="0" y="52760"/>
                  <a:pt x="52760" y="0"/>
                  <a:pt x="117843" y="0"/>
                </a:cubicBezTo>
                <a:lnTo>
                  <a:pt x="9288253" y="0"/>
                </a:lnTo>
                <a:cubicBezTo>
                  <a:pt x="9353336" y="0"/>
                  <a:pt x="9406096" y="52760"/>
                  <a:pt x="9406096" y="117843"/>
                </a:cubicBezTo>
                <a:lnTo>
                  <a:pt x="9406096" y="589200"/>
                </a:lnTo>
                <a:cubicBezTo>
                  <a:pt x="9406096" y="654283"/>
                  <a:pt x="9353336" y="707043"/>
                  <a:pt x="9288253" y="707043"/>
                </a:cubicBezTo>
                <a:lnTo>
                  <a:pt x="117843" y="707043"/>
                </a:lnTo>
                <a:cubicBezTo>
                  <a:pt x="52760" y="707043"/>
                  <a:pt x="0" y="654283"/>
                  <a:pt x="0" y="589200"/>
                </a:cubicBezTo>
                <a:lnTo>
                  <a:pt x="0" y="117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2035" tIns="34515" rIns="332035" bIns="34515"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tx1"/>
                </a:solidFill>
              </a:rPr>
              <a:t>How To …</a:t>
            </a:r>
            <a:endParaRPr lang="nl-NL" sz="3600" kern="1200" dirty="0">
              <a:solidFill>
                <a:schemeClr val="tx1"/>
              </a:solidFill>
            </a:endParaRPr>
          </a:p>
        </p:txBody>
      </p:sp>
      <p:sp>
        <p:nvSpPr>
          <p:cNvPr id="5" name="TextBox 4">
            <a:extLst>
              <a:ext uri="{FF2B5EF4-FFF2-40B4-BE49-F238E27FC236}">
                <a16:creationId xmlns:a16="http://schemas.microsoft.com/office/drawing/2014/main" id="{F92D982F-0C22-4EC7-8CA4-C3A9C7764C56}"/>
              </a:ext>
            </a:extLst>
          </p:cNvPr>
          <p:cNvSpPr txBox="1"/>
          <p:nvPr/>
        </p:nvSpPr>
        <p:spPr>
          <a:xfrm>
            <a:off x="3432035" y="3272191"/>
            <a:ext cx="5331101" cy="1107996"/>
          </a:xfrm>
          <a:prstGeom prst="rect">
            <a:avLst/>
          </a:prstGeom>
          <a:noFill/>
        </p:spPr>
        <p:txBody>
          <a:bodyPr wrap="square" lIns="0" tIns="0" rIns="0" bIns="0" rtlCol="0">
            <a:spAutoFit/>
          </a:bodyPr>
          <a:lstStyle/>
          <a:p>
            <a:r>
              <a:rPr lang="en-US" dirty="0"/>
              <a:t>Use one of the example data sets that downloaded with this presentation: </a:t>
            </a:r>
            <a:r>
              <a:rPr lang="en-US" dirty="0" err="1"/>
              <a:t>data.sav</a:t>
            </a:r>
            <a:r>
              <a:rPr lang="en-US" dirty="0"/>
              <a:t>, data.txt, or data.csv.</a:t>
            </a:r>
          </a:p>
          <a:p>
            <a:endParaRPr lang="en-US" dirty="0"/>
          </a:p>
          <a:p>
            <a:r>
              <a:rPr lang="en-US" dirty="0"/>
              <a:t>Execute each of the steps in the following slides.</a:t>
            </a:r>
          </a:p>
        </p:txBody>
      </p:sp>
    </p:spTree>
    <p:extLst>
      <p:ext uri="{BB962C8B-B14F-4D97-AF65-F5344CB8AC3E}">
        <p14:creationId xmlns:p14="http://schemas.microsoft.com/office/powerpoint/2010/main" val="7636455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F17019E-8D20-4148-96C2-DFA0305742D9}"/>
              </a:ext>
            </a:extLst>
          </p:cNvPr>
          <p:cNvSpPr/>
          <p:nvPr/>
        </p:nvSpPr>
        <p:spPr>
          <a:xfrm>
            <a:off x="577195" y="524832"/>
            <a:ext cx="11040784" cy="707043"/>
          </a:xfrm>
          <a:custGeom>
            <a:avLst/>
            <a:gdLst>
              <a:gd name="connsiteX0" fmla="*/ 0 w 9406096"/>
              <a:gd name="connsiteY0" fmla="*/ 117843 h 707043"/>
              <a:gd name="connsiteX1" fmla="*/ 117843 w 9406096"/>
              <a:gd name="connsiteY1" fmla="*/ 0 h 707043"/>
              <a:gd name="connsiteX2" fmla="*/ 9288253 w 9406096"/>
              <a:gd name="connsiteY2" fmla="*/ 0 h 707043"/>
              <a:gd name="connsiteX3" fmla="*/ 9406096 w 9406096"/>
              <a:gd name="connsiteY3" fmla="*/ 117843 h 707043"/>
              <a:gd name="connsiteX4" fmla="*/ 9406096 w 9406096"/>
              <a:gd name="connsiteY4" fmla="*/ 589200 h 707043"/>
              <a:gd name="connsiteX5" fmla="*/ 9288253 w 9406096"/>
              <a:gd name="connsiteY5" fmla="*/ 707043 h 707043"/>
              <a:gd name="connsiteX6" fmla="*/ 117843 w 9406096"/>
              <a:gd name="connsiteY6" fmla="*/ 707043 h 707043"/>
              <a:gd name="connsiteX7" fmla="*/ 0 w 9406096"/>
              <a:gd name="connsiteY7" fmla="*/ 589200 h 707043"/>
              <a:gd name="connsiteX8" fmla="*/ 0 w 9406096"/>
              <a:gd name="connsiteY8" fmla="*/ 117843 h 7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096" h="707043">
                <a:moveTo>
                  <a:pt x="0" y="117843"/>
                </a:moveTo>
                <a:cubicBezTo>
                  <a:pt x="0" y="52760"/>
                  <a:pt x="52760" y="0"/>
                  <a:pt x="117843" y="0"/>
                </a:cubicBezTo>
                <a:lnTo>
                  <a:pt x="9288253" y="0"/>
                </a:lnTo>
                <a:cubicBezTo>
                  <a:pt x="9353336" y="0"/>
                  <a:pt x="9406096" y="52760"/>
                  <a:pt x="9406096" y="117843"/>
                </a:cubicBezTo>
                <a:lnTo>
                  <a:pt x="9406096" y="589200"/>
                </a:lnTo>
                <a:cubicBezTo>
                  <a:pt x="9406096" y="654283"/>
                  <a:pt x="9353336" y="707043"/>
                  <a:pt x="9288253" y="707043"/>
                </a:cubicBezTo>
                <a:lnTo>
                  <a:pt x="117843" y="707043"/>
                </a:lnTo>
                <a:cubicBezTo>
                  <a:pt x="52760" y="707043"/>
                  <a:pt x="0" y="654283"/>
                  <a:pt x="0" y="589200"/>
                </a:cubicBezTo>
                <a:lnTo>
                  <a:pt x="0" y="117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2035" tIns="34515" rIns="332035" bIns="34515"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tx1"/>
                </a:solidFill>
              </a:rPr>
              <a:t>How to Create a </a:t>
            </a:r>
            <a:r>
              <a:rPr lang="en-US" sz="3600" kern="1200" dirty="0" err="1">
                <a:solidFill>
                  <a:schemeClr val="tx1"/>
                </a:solidFill>
              </a:rPr>
              <a:t>mydata.jasp</a:t>
            </a:r>
            <a:r>
              <a:rPr lang="en-US" sz="3600" kern="1200" dirty="0">
                <a:solidFill>
                  <a:schemeClr val="tx1"/>
                </a:solidFill>
              </a:rPr>
              <a:t> File</a:t>
            </a:r>
            <a:endParaRPr lang="nl-NL" sz="3600" kern="1200" dirty="0">
              <a:solidFill>
                <a:schemeClr val="tx1"/>
              </a:solidFill>
            </a:endParaRPr>
          </a:p>
        </p:txBody>
      </p:sp>
      <p:sp>
        <p:nvSpPr>
          <p:cNvPr id="4" name="TextBox 3">
            <a:extLst>
              <a:ext uri="{FF2B5EF4-FFF2-40B4-BE49-F238E27FC236}">
                <a16:creationId xmlns:a16="http://schemas.microsoft.com/office/drawing/2014/main" id="{DEF10864-616A-470F-A49D-D06B9AC86F9A}"/>
              </a:ext>
            </a:extLst>
          </p:cNvPr>
          <p:cNvSpPr txBox="1"/>
          <p:nvPr/>
        </p:nvSpPr>
        <p:spPr>
          <a:xfrm>
            <a:off x="1025380" y="2454876"/>
            <a:ext cx="10848513" cy="830997"/>
          </a:xfrm>
          <a:prstGeom prst="rect">
            <a:avLst/>
          </a:prstGeom>
          <a:noFill/>
        </p:spPr>
        <p:txBody>
          <a:bodyPr wrap="square" lIns="0" tIns="0" rIns="0" bIns="0" rtlCol="0">
            <a:spAutoFit/>
          </a:bodyPr>
          <a:lstStyle/>
          <a:p>
            <a:r>
              <a:rPr lang="en-US" dirty="0"/>
              <a:t>Make certain that JASP is installed on your computer. If not, install it from </a:t>
            </a:r>
            <a:r>
              <a:rPr lang="en-US" dirty="0">
                <a:hlinkClick r:id="rId2"/>
              </a:rPr>
              <a:t>https://jasp-stats.org/download/</a:t>
            </a:r>
            <a:endParaRPr lang="en-US" dirty="0"/>
          </a:p>
          <a:p>
            <a:endParaRPr lang="en-US" dirty="0"/>
          </a:p>
          <a:p>
            <a:r>
              <a:rPr lang="en-US" dirty="0"/>
              <a:t>If JASP is installed, start the program. </a:t>
            </a:r>
          </a:p>
        </p:txBody>
      </p:sp>
    </p:spTree>
    <p:extLst>
      <p:ext uri="{BB962C8B-B14F-4D97-AF65-F5344CB8AC3E}">
        <p14:creationId xmlns:p14="http://schemas.microsoft.com/office/powerpoint/2010/main" val="704826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8DB2B9-A567-49EF-AAD7-15A5C8AEF78C}"/>
              </a:ext>
            </a:extLst>
          </p:cNvPr>
          <p:cNvSpPr/>
          <p:nvPr/>
        </p:nvSpPr>
        <p:spPr>
          <a:xfrm>
            <a:off x="723661" y="563049"/>
            <a:ext cx="10999432" cy="6164623"/>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Freeform: Shape 6">
            <a:extLst>
              <a:ext uri="{FF2B5EF4-FFF2-40B4-BE49-F238E27FC236}">
                <a16:creationId xmlns:a16="http://schemas.microsoft.com/office/drawing/2014/main" id="{EEB039B9-93EC-41F8-88E8-55B23D4D86A2}"/>
              </a:ext>
            </a:extLst>
          </p:cNvPr>
          <p:cNvSpPr/>
          <p:nvPr/>
        </p:nvSpPr>
        <p:spPr>
          <a:xfrm>
            <a:off x="1513274" y="282189"/>
            <a:ext cx="5171305" cy="561721"/>
          </a:xfrm>
          <a:custGeom>
            <a:avLst/>
            <a:gdLst>
              <a:gd name="connsiteX0" fmla="*/ 0 w 9406096"/>
              <a:gd name="connsiteY0" fmla="*/ 117843 h 707043"/>
              <a:gd name="connsiteX1" fmla="*/ 117843 w 9406096"/>
              <a:gd name="connsiteY1" fmla="*/ 0 h 707043"/>
              <a:gd name="connsiteX2" fmla="*/ 9288253 w 9406096"/>
              <a:gd name="connsiteY2" fmla="*/ 0 h 707043"/>
              <a:gd name="connsiteX3" fmla="*/ 9406096 w 9406096"/>
              <a:gd name="connsiteY3" fmla="*/ 117843 h 707043"/>
              <a:gd name="connsiteX4" fmla="*/ 9406096 w 9406096"/>
              <a:gd name="connsiteY4" fmla="*/ 589200 h 707043"/>
              <a:gd name="connsiteX5" fmla="*/ 9288253 w 9406096"/>
              <a:gd name="connsiteY5" fmla="*/ 707043 h 707043"/>
              <a:gd name="connsiteX6" fmla="*/ 117843 w 9406096"/>
              <a:gd name="connsiteY6" fmla="*/ 707043 h 707043"/>
              <a:gd name="connsiteX7" fmla="*/ 0 w 9406096"/>
              <a:gd name="connsiteY7" fmla="*/ 589200 h 707043"/>
              <a:gd name="connsiteX8" fmla="*/ 0 w 9406096"/>
              <a:gd name="connsiteY8" fmla="*/ 117843 h 7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096" h="707043">
                <a:moveTo>
                  <a:pt x="0" y="117843"/>
                </a:moveTo>
                <a:cubicBezTo>
                  <a:pt x="0" y="52760"/>
                  <a:pt x="52760" y="0"/>
                  <a:pt x="117843" y="0"/>
                </a:cubicBezTo>
                <a:lnTo>
                  <a:pt x="9288253" y="0"/>
                </a:lnTo>
                <a:cubicBezTo>
                  <a:pt x="9353336" y="0"/>
                  <a:pt x="9406096" y="52760"/>
                  <a:pt x="9406096" y="117843"/>
                </a:cubicBezTo>
                <a:lnTo>
                  <a:pt x="9406096" y="589200"/>
                </a:lnTo>
                <a:cubicBezTo>
                  <a:pt x="9406096" y="654283"/>
                  <a:pt x="9353336" y="707043"/>
                  <a:pt x="9288253" y="707043"/>
                </a:cubicBezTo>
                <a:lnTo>
                  <a:pt x="117843" y="707043"/>
                </a:lnTo>
                <a:cubicBezTo>
                  <a:pt x="52760" y="707043"/>
                  <a:pt x="0" y="654283"/>
                  <a:pt x="0" y="589200"/>
                </a:cubicBezTo>
                <a:lnTo>
                  <a:pt x="0" y="117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2035" tIns="34515" rIns="332035" bIns="34515" numCol="1" spcCol="1270" anchor="ctr" anchorCtr="0">
            <a:noAutofit/>
          </a:bodyPr>
          <a:lstStyle/>
          <a:p>
            <a:pPr marL="0" lvl="0" indent="0" algn="l" defTabSz="1600200">
              <a:lnSpc>
                <a:spcPct val="90000"/>
              </a:lnSpc>
              <a:spcBef>
                <a:spcPct val="0"/>
              </a:spcBef>
              <a:spcAft>
                <a:spcPct val="35000"/>
              </a:spcAft>
              <a:buNone/>
            </a:pPr>
            <a:r>
              <a:rPr lang="en-US" dirty="0">
                <a:solidFill>
                  <a:schemeClr val="tx1"/>
                </a:solidFill>
              </a:rPr>
              <a:t>Open a .csv, .sav, or .txt file containing your data</a:t>
            </a:r>
            <a:endParaRPr lang="nl-NL" kern="1200" dirty="0">
              <a:solidFill>
                <a:schemeClr val="tx1"/>
              </a:solidFill>
            </a:endParaRPr>
          </a:p>
        </p:txBody>
      </p:sp>
      <p:pic>
        <p:nvPicPr>
          <p:cNvPr id="2" name="Picture 1" descr="Graphical user interface&#10;&#10;Description automatically generated">
            <a:extLst>
              <a:ext uri="{FF2B5EF4-FFF2-40B4-BE49-F238E27FC236}">
                <a16:creationId xmlns:a16="http://schemas.microsoft.com/office/drawing/2014/main" id="{F6B5FAAC-E17F-4F00-91C5-77D377CD7364}"/>
              </a:ext>
            </a:extLst>
          </p:cNvPr>
          <p:cNvPicPr>
            <a:picLocks noChangeAspect="1"/>
          </p:cNvPicPr>
          <p:nvPr/>
        </p:nvPicPr>
        <p:blipFill rotWithShape="1">
          <a:blip r:embed="rId3"/>
          <a:srcRect b="8990"/>
          <a:stretch/>
        </p:blipFill>
        <p:spPr>
          <a:xfrm>
            <a:off x="1513275" y="1097667"/>
            <a:ext cx="9607128" cy="5303133"/>
          </a:xfrm>
          <a:prstGeom prst="rect">
            <a:avLst/>
          </a:prstGeom>
        </p:spPr>
      </p:pic>
      <p:sp>
        <p:nvSpPr>
          <p:cNvPr id="5" name="Oval 4">
            <a:extLst>
              <a:ext uri="{FF2B5EF4-FFF2-40B4-BE49-F238E27FC236}">
                <a16:creationId xmlns:a16="http://schemas.microsoft.com/office/drawing/2014/main" id="{C96FEBCE-5BE2-4293-8ADC-C8AC6284B37D}"/>
              </a:ext>
            </a:extLst>
          </p:cNvPr>
          <p:cNvSpPr/>
          <p:nvPr/>
        </p:nvSpPr>
        <p:spPr>
          <a:xfrm>
            <a:off x="7137646" y="3429000"/>
            <a:ext cx="1047566" cy="6411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Oval 7">
            <a:extLst>
              <a:ext uri="{FF2B5EF4-FFF2-40B4-BE49-F238E27FC236}">
                <a16:creationId xmlns:a16="http://schemas.microsoft.com/office/drawing/2014/main" id="{CEF50C41-0664-47A7-AEDD-A33A21EC5B4C}"/>
              </a:ext>
            </a:extLst>
          </p:cNvPr>
          <p:cNvSpPr/>
          <p:nvPr/>
        </p:nvSpPr>
        <p:spPr>
          <a:xfrm>
            <a:off x="1225577" y="1594944"/>
            <a:ext cx="1047566" cy="6411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Oval 8">
            <a:extLst>
              <a:ext uri="{FF2B5EF4-FFF2-40B4-BE49-F238E27FC236}">
                <a16:creationId xmlns:a16="http://schemas.microsoft.com/office/drawing/2014/main" id="{2FE7FF5A-94EB-4AE9-92FE-A325D24CF108}"/>
              </a:ext>
            </a:extLst>
          </p:cNvPr>
          <p:cNvSpPr/>
          <p:nvPr/>
        </p:nvSpPr>
        <p:spPr>
          <a:xfrm>
            <a:off x="2560841" y="2015358"/>
            <a:ext cx="1047566" cy="6411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Oval 9">
            <a:extLst>
              <a:ext uri="{FF2B5EF4-FFF2-40B4-BE49-F238E27FC236}">
                <a16:creationId xmlns:a16="http://schemas.microsoft.com/office/drawing/2014/main" id="{7A80D72F-6C99-4B3C-A1A6-F2DADA94AFE5}"/>
              </a:ext>
            </a:extLst>
          </p:cNvPr>
          <p:cNvSpPr/>
          <p:nvPr/>
        </p:nvSpPr>
        <p:spPr>
          <a:xfrm>
            <a:off x="3780776" y="1915494"/>
            <a:ext cx="1047566" cy="6411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Oval 10">
            <a:extLst>
              <a:ext uri="{FF2B5EF4-FFF2-40B4-BE49-F238E27FC236}">
                <a16:creationId xmlns:a16="http://schemas.microsoft.com/office/drawing/2014/main" id="{E43678CD-0CAF-4707-AEEA-AE096E65DA84}"/>
              </a:ext>
            </a:extLst>
          </p:cNvPr>
          <p:cNvSpPr/>
          <p:nvPr/>
        </p:nvSpPr>
        <p:spPr>
          <a:xfrm>
            <a:off x="4736031" y="2450111"/>
            <a:ext cx="3346423" cy="6411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Oval 11">
            <a:extLst>
              <a:ext uri="{FF2B5EF4-FFF2-40B4-BE49-F238E27FC236}">
                <a16:creationId xmlns:a16="http://schemas.microsoft.com/office/drawing/2014/main" id="{BD998667-13F1-4CEA-A211-2BBFD5239EF4}"/>
              </a:ext>
            </a:extLst>
          </p:cNvPr>
          <p:cNvSpPr/>
          <p:nvPr/>
        </p:nvSpPr>
        <p:spPr>
          <a:xfrm>
            <a:off x="8453021" y="5759700"/>
            <a:ext cx="1047566" cy="6411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TextBox 2">
            <a:extLst>
              <a:ext uri="{FF2B5EF4-FFF2-40B4-BE49-F238E27FC236}">
                <a16:creationId xmlns:a16="http://schemas.microsoft.com/office/drawing/2014/main" id="{1030697C-56E2-46D4-91C1-60E8A838CC37}"/>
              </a:ext>
            </a:extLst>
          </p:cNvPr>
          <p:cNvSpPr txBox="1"/>
          <p:nvPr/>
        </p:nvSpPr>
        <p:spPr>
          <a:xfrm>
            <a:off x="1225577" y="1456444"/>
            <a:ext cx="117020" cy="276999"/>
          </a:xfrm>
          <a:prstGeom prst="rect">
            <a:avLst/>
          </a:prstGeom>
          <a:noFill/>
        </p:spPr>
        <p:txBody>
          <a:bodyPr wrap="none" lIns="0" tIns="0" rIns="0" bIns="0" rtlCol="0">
            <a:spAutoFit/>
          </a:bodyPr>
          <a:lstStyle/>
          <a:p>
            <a:r>
              <a:rPr lang="en-US" dirty="0">
                <a:solidFill>
                  <a:srgbClr val="FF0000"/>
                </a:solidFill>
              </a:rPr>
              <a:t>1</a:t>
            </a:r>
          </a:p>
        </p:txBody>
      </p:sp>
      <p:sp>
        <p:nvSpPr>
          <p:cNvPr id="13" name="TextBox 12">
            <a:extLst>
              <a:ext uri="{FF2B5EF4-FFF2-40B4-BE49-F238E27FC236}">
                <a16:creationId xmlns:a16="http://schemas.microsoft.com/office/drawing/2014/main" id="{63E3EECB-FDB8-4A72-BDE6-D197A1C44360}"/>
              </a:ext>
            </a:extLst>
          </p:cNvPr>
          <p:cNvSpPr txBox="1"/>
          <p:nvPr/>
        </p:nvSpPr>
        <p:spPr>
          <a:xfrm>
            <a:off x="2588654" y="1876857"/>
            <a:ext cx="117020" cy="276999"/>
          </a:xfrm>
          <a:prstGeom prst="rect">
            <a:avLst/>
          </a:prstGeom>
          <a:noFill/>
        </p:spPr>
        <p:txBody>
          <a:bodyPr wrap="none" lIns="0" tIns="0" rIns="0" bIns="0" rtlCol="0">
            <a:spAutoFit/>
          </a:bodyPr>
          <a:lstStyle/>
          <a:p>
            <a:r>
              <a:rPr lang="en-US" dirty="0">
                <a:solidFill>
                  <a:srgbClr val="FF0000"/>
                </a:solidFill>
              </a:rPr>
              <a:t>2</a:t>
            </a:r>
          </a:p>
        </p:txBody>
      </p:sp>
      <p:sp>
        <p:nvSpPr>
          <p:cNvPr id="14" name="TextBox 13">
            <a:extLst>
              <a:ext uri="{FF2B5EF4-FFF2-40B4-BE49-F238E27FC236}">
                <a16:creationId xmlns:a16="http://schemas.microsoft.com/office/drawing/2014/main" id="{4908147E-7416-4C8D-8DF7-8983B3DFBF6F}"/>
              </a:ext>
            </a:extLst>
          </p:cNvPr>
          <p:cNvSpPr txBox="1"/>
          <p:nvPr/>
        </p:nvSpPr>
        <p:spPr>
          <a:xfrm>
            <a:off x="3729239" y="1876858"/>
            <a:ext cx="117020" cy="276999"/>
          </a:xfrm>
          <a:prstGeom prst="rect">
            <a:avLst/>
          </a:prstGeom>
          <a:noFill/>
        </p:spPr>
        <p:txBody>
          <a:bodyPr wrap="none" lIns="0" tIns="0" rIns="0" bIns="0" rtlCol="0">
            <a:spAutoFit/>
          </a:bodyPr>
          <a:lstStyle/>
          <a:p>
            <a:r>
              <a:rPr lang="en-US" dirty="0">
                <a:solidFill>
                  <a:srgbClr val="FF0000"/>
                </a:solidFill>
              </a:rPr>
              <a:t>3</a:t>
            </a:r>
          </a:p>
        </p:txBody>
      </p:sp>
      <p:sp>
        <p:nvSpPr>
          <p:cNvPr id="15" name="TextBox 14">
            <a:extLst>
              <a:ext uri="{FF2B5EF4-FFF2-40B4-BE49-F238E27FC236}">
                <a16:creationId xmlns:a16="http://schemas.microsoft.com/office/drawing/2014/main" id="{38628EE8-964E-4349-9704-2F9292D9D68C}"/>
              </a:ext>
            </a:extLst>
          </p:cNvPr>
          <p:cNvSpPr txBox="1"/>
          <p:nvPr/>
        </p:nvSpPr>
        <p:spPr>
          <a:xfrm>
            <a:off x="4951851" y="2335908"/>
            <a:ext cx="117020" cy="276999"/>
          </a:xfrm>
          <a:prstGeom prst="rect">
            <a:avLst/>
          </a:prstGeom>
          <a:noFill/>
        </p:spPr>
        <p:txBody>
          <a:bodyPr wrap="none" lIns="0" tIns="0" rIns="0" bIns="0" rtlCol="0">
            <a:spAutoFit/>
          </a:bodyPr>
          <a:lstStyle/>
          <a:p>
            <a:r>
              <a:rPr lang="en-US" dirty="0">
                <a:solidFill>
                  <a:srgbClr val="FF0000"/>
                </a:solidFill>
              </a:rPr>
              <a:t>4</a:t>
            </a:r>
          </a:p>
        </p:txBody>
      </p:sp>
      <p:sp>
        <p:nvSpPr>
          <p:cNvPr id="16" name="TextBox 15">
            <a:extLst>
              <a:ext uri="{FF2B5EF4-FFF2-40B4-BE49-F238E27FC236}">
                <a16:creationId xmlns:a16="http://schemas.microsoft.com/office/drawing/2014/main" id="{3EA2A9E9-ABD5-48E9-BDAD-2C60308FE9BE}"/>
              </a:ext>
            </a:extLst>
          </p:cNvPr>
          <p:cNvSpPr txBox="1"/>
          <p:nvPr/>
        </p:nvSpPr>
        <p:spPr>
          <a:xfrm>
            <a:off x="7176672" y="3233571"/>
            <a:ext cx="117020" cy="276999"/>
          </a:xfrm>
          <a:prstGeom prst="rect">
            <a:avLst/>
          </a:prstGeom>
          <a:noFill/>
        </p:spPr>
        <p:txBody>
          <a:bodyPr wrap="none" lIns="0" tIns="0" rIns="0" bIns="0" rtlCol="0">
            <a:spAutoFit/>
          </a:bodyPr>
          <a:lstStyle/>
          <a:p>
            <a:r>
              <a:rPr lang="en-US" dirty="0">
                <a:solidFill>
                  <a:srgbClr val="FF0000"/>
                </a:solidFill>
              </a:rPr>
              <a:t>5</a:t>
            </a:r>
          </a:p>
        </p:txBody>
      </p:sp>
      <p:sp>
        <p:nvSpPr>
          <p:cNvPr id="17" name="TextBox 16">
            <a:extLst>
              <a:ext uri="{FF2B5EF4-FFF2-40B4-BE49-F238E27FC236}">
                <a16:creationId xmlns:a16="http://schemas.microsoft.com/office/drawing/2014/main" id="{FE513685-6B75-444F-B655-35B4FD47EAC5}"/>
              </a:ext>
            </a:extLst>
          </p:cNvPr>
          <p:cNvSpPr txBox="1"/>
          <p:nvPr/>
        </p:nvSpPr>
        <p:spPr>
          <a:xfrm>
            <a:off x="8453021" y="5621200"/>
            <a:ext cx="117020" cy="276999"/>
          </a:xfrm>
          <a:prstGeom prst="rect">
            <a:avLst/>
          </a:prstGeom>
          <a:noFill/>
        </p:spPr>
        <p:txBody>
          <a:bodyPr wrap="none" lIns="0" tIns="0" rIns="0" bIns="0" rtlCol="0">
            <a:spAutoFit/>
          </a:bodyPr>
          <a:lstStyle/>
          <a:p>
            <a:r>
              <a:rPr lang="en-US" dirty="0">
                <a:solidFill>
                  <a:srgbClr val="FF0000"/>
                </a:solidFill>
              </a:rPr>
              <a:t>6</a:t>
            </a:r>
          </a:p>
        </p:txBody>
      </p:sp>
    </p:spTree>
    <p:extLst>
      <p:ext uri="{BB962C8B-B14F-4D97-AF65-F5344CB8AC3E}">
        <p14:creationId xmlns:p14="http://schemas.microsoft.com/office/powerpoint/2010/main" val="44392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0F7ED6-1BCB-445F-85BD-851CB284C999}"/>
              </a:ext>
            </a:extLst>
          </p:cNvPr>
          <p:cNvSpPr/>
          <p:nvPr/>
        </p:nvSpPr>
        <p:spPr>
          <a:xfrm>
            <a:off x="1059033" y="453911"/>
            <a:ext cx="10996843" cy="6286909"/>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pic>
        <p:nvPicPr>
          <p:cNvPr id="3" name="Picture 2" descr="Graphical user interface, application, Word&#10;&#10;Description automatically generated">
            <a:extLst>
              <a:ext uri="{FF2B5EF4-FFF2-40B4-BE49-F238E27FC236}">
                <a16:creationId xmlns:a16="http://schemas.microsoft.com/office/drawing/2014/main" id="{34D3AEC0-2C86-4424-813D-D0FB113D0F55}"/>
              </a:ext>
            </a:extLst>
          </p:cNvPr>
          <p:cNvPicPr>
            <a:picLocks noChangeAspect="1"/>
          </p:cNvPicPr>
          <p:nvPr/>
        </p:nvPicPr>
        <p:blipFill>
          <a:blip r:embed="rId2"/>
          <a:stretch>
            <a:fillRect/>
          </a:stretch>
        </p:blipFill>
        <p:spPr>
          <a:xfrm>
            <a:off x="1170080" y="684069"/>
            <a:ext cx="10774748" cy="5826592"/>
          </a:xfrm>
          <a:prstGeom prst="rect">
            <a:avLst/>
          </a:prstGeom>
        </p:spPr>
      </p:pic>
      <p:pic>
        <p:nvPicPr>
          <p:cNvPr id="6" name="Graphic 5" descr="Cat">
            <a:extLst>
              <a:ext uri="{FF2B5EF4-FFF2-40B4-BE49-F238E27FC236}">
                <a16:creationId xmlns:a16="http://schemas.microsoft.com/office/drawing/2014/main" id="{F9FCA468-DA60-47C2-B782-16B73AFB87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5943600"/>
            <a:ext cx="914400" cy="914400"/>
          </a:xfrm>
          <a:prstGeom prst="rect">
            <a:avLst/>
          </a:prstGeom>
        </p:spPr>
      </p:pic>
      <p:sp>
        <p:nvSpPr>
          <p:cNvPr id="7" name="Oval 6">
            <a:extLst>
              <a:ext uri="{FF2B5EF4-FFF2-40B4-BE49-F238E27FC236}">
                <a16:creationId xmlns:a16="http://schemas.microsoft.com/office/drawing/2014/main" id="{5AD764A7-B1DC-4AF4-9C9E-1517272A759C}"/>
              </a:ext>
            </a:extLst>
          </p:cNvPr>
          <p:cNvSpPr/>
          <p:nvPr/>
        </p:nvSpPr>
        <p:spPr>
          <a:xfrm>
            <a:off x="1491450" y="877488"/>
            <a:ext cx="690416" cy="4568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TextBox 7">
            <a:extLst>
              <a:ext uri="{FF2B5EF4-FFF2-40B4-BE49-F238E27FC236}">
                <a16:creationId xmlns:a16="http://schemas.microsoft.com/office/drawing/2014/main" id="{F4558394-9E6B-470F-A8E3-C20311D43935}"/>
              </a:ext>
            </a:extLst>
          </p:cNvPr>
          <p:cNvSpPr txBox="1"/>
          <p:nvPr/>
        </p:nvSpPr>
        <p:spPr>
          <a:xfrm>
            <a:off x="5069124" y="1859262"/>
            <a:ext cx="5667007" cy="553998"/>
          </a:xfrm>
          <a:prstGeom prst="rect">
            <a:avLst/>
          </a:prstGeom>
          <a:noFill/>
        </p:spPr>
        <p:txBody>
          <a:bodyPr wrap="square" lIns="0" tIns="0" rIns="0" bIns="0" rtlCol="0">
            <a:spAutoFit/>
          </a:bodyPr>
          <a:lstStyle/>
          <a:p>
            <a:pPr marL="342900" indent="-342900">
              <a:buAutoNum type="arabicPeriod"/>
            </a:pPr>
            <a:r>
              <a:rPr lang="en-US" dirty="0">
                <a:solidFill>
                  <a:srgbClr val="FF0000"/>
                </a:solidFill>
              </a:rPr>
              <a:t>After the data spreadsheet opens </a:t>
            </a:r>
          </a:p>
          <a:p>
            <a:pPr marL="342900" indent="-342900">
              <a:buAutoNum type="arabicPeriod"/>
            </a:pPr>
            <a:r>
              <a:rPr lang="en-US" dirty="0">
                <a:solidFill>
                  <a:srgbClr val="FF0000"/>
                </a:solidFill>
              </a:rPr>
              <a:t>Click on Descriptives to open the analysis screen</a:t>
            </a:r>
          </a:p>
        </p:txBody>
      </p:sp>
    </p:spTree>
    <p:extLst>
      <p:ext uri="{BB962C8B-B14F-4D97-AF65-F5344CB8AC3E}">
        <p14:creationId xmlns:p14="http://schemas.microsoft.com/office/powerpoint/2010/main" val="332328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C1E7526-C342-4D9F-A5AA-B674F6AEF6C1}"/>
              </a:ext>
            </a:extLst>
          </p:cNvPr>
          <p:cNvPicPr>
            <a:picLocks noChangeAspect="1"/>
          </p:cNvPicPr>
          <p:nvPr/>
        </p:nvPicPr>
        <p:blipFill rotWithShape="1">
          <a:blip r:embed="rId3"/>
          <a:srcRect l="-947" t="2461" r="27852" b="14822"/>
          <a:stretch/>
        </p:blipFill>
        <p:spPr>
          <a:xfrm>
            <a:off x="1757558" y="692542"/>
            <a:ext cx="8911594" cy="5672714"/>
          </a:xfrm>
          <a:prstGeom prst="rect">
            <a:avLst/>
          </a:prstGeom>
        </p:spPr>
      </p:pic>
      <p:sp>
        <p:nvSpPr>
          <p:cNvPr id="5" name="Rectangle 4">
            <a:extLst>
              <a:ext uri="{FF2B5EF4-FFF2-40B4-BE49-F238E27FC236}">
                <a16:creationId xmlns:a16="http://schemas.microsoft.com/office/drawing/2014/main" id="{9BB6EEF5-7A01-4490-AA3A-3E7A5F640F40}"/>
              </a:ext>
            </a:extLst>
          </p:cNvPr>
          <p:cNvSpPr/>
          <p:nvPr/>
        </p:nvSpPr>
        <p:spPr>
          <a:xfrm>
            <a:off x="1023998" y="585858"/>
            <a:ext cx="10999432" cy="6090150"/>
          </a:xfrm>
          <a:prstGeom prst="rect">
            <a:avLst/>
          </a:prstGeom>
          <a:noFill/>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 name="Freeform: Shape 5">
            <a:extLst>
              <a:ext uri="{FF2B5EF4-FFF2-40B4-BE49-F238E27FC236}">
                <a16:creationId xmlns:a16="http://schemas.microsoft.com/office/drawing/2014/main" id="{0501D800-FDC4-4016-A097-2A4FD6F316CC}"/>
              </a:ext>
            </a:extLst>
          </p:cNvPr>
          <p:cNvSpPr/>
          <p:nvPr/>
        </p:nvSpPr>
        <p:spPr>
          <a:xfrm>
            <a:off x="1216031" y="158111"/>
            <a:ext cx="8780225" cy="561721"/>
          </a:xfrm>
          <a:custGeom>
            <a:avLst/>
            <a:gdLst>
              <a:gd name="connsiteX0" fmla="*/ 0 w 9406096"/>
              <a:gd name="connsiteY0" fmla="*/ 117843 h 707043"/>
              <a:gd name="connsiteX1" fmla="*/ 117843 w 9406096"/>
              <a:gd name="connsiteY1" fmla="*/ 0 h 707043"/>
              <a:gd name="connsiteX2" fmla="*/ 9288253 w 9406096"/>
              <a:gd name="connsiteY2" fmla="*/ 0 h 707043"/>
              <a:gd name="connsiteX3" fmla="*/ 9406096 w 9406096"/>
              <a:gd name="connsiteY3" fmla="*/ 117843 h 707043"/>
              <a:gd name="connsiteX4" fmla="*/ 9406096 w 9406096"/>
              <a:gd name="connsiteY4" fmla="*/ 589200 h 707043"/>
              <a:gd name="connsiteX5" fmla="*/ 9288253 w 9406096"/>
              <a:gd name="connsiteY5" fmla="*/ 707043 h 707043"/>
              <a:gd name="connsiteX6" fmla="*/ 117843 w 9406096"/>
              <a:gd name="connsiteY6" fmla="*/ 707043 h 707043"/>
              <a:gd name="connsiteX7" fmla="*/ 0 w 9406096"/>
              <a:gd name="connsiteY7" fmla="*/ 589200 h 707043"/>
              <a:gd name="connsiteX8" fmla="*/ 0 w 9406096"/>
              <a:gd name="connsiteY8" fmla="*/ 117843 h 7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096" h="707043">
                <a:moveTo>
                  <a:pt x="0" y="117843"/>
                </a:moveTo>
                <a:cubicBezTo>
                  <a:pt x="0" y="52760"/>
                  <a:pt x="52760" y="0"/>
                  <a:pt x="117843" y="0"/>
                </a:cubicBezTo>
                <a:lnTo>
                  <a:pt x="9288253" y="0"/>
                </a:lnTo>
                <a:cubicBezTo>
                  <a:pt x="9353336" y="0"/>
                  <a:pt x="9406096" y="52760"/>
                  <a:pt x="9406096" y="117843"/>
                </a:cubicBezTo>
                <a:lnTo>
                  <a:pt x="9406096" y="589200"/>
                </a:lnTo>
                <a:cubicBezTo>
                  <a:pt x="9406096" y="654283"/>
                  <a:pt x="9353336" y="707043"/>
                  <a:pt x="9288253" y="707043"/>
                </a:cubicBezTo>
                <a:lnTo>
                  <a:pt x="117843" y="707043"/>
                </a:lnTo>
                <a:cubicBezTo>
                  <a:pt x="52760" y="707043"/>
                  <a:pt x="0" y="654283"/>
                  <a:pt x="0" y="589200"/>
                </a:cubicBezTo>
                <a:lnTo>
                  <a:pt x="0" y="117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2035" tIns="34515" rIns="332035" bIns="34515" numCol="1" spcCol="1270" anchor="ctr" anchorCtr="0">
            <a:noAutofit/>
          </a:bodyPr>
          <a:lstStyle/>
          <a:p>
            <a:pPr marL="0" lvl="0" indent="0" algn="l" defTabSz="1600200">
              <a:lnSpc>
                <a:spcPct val="90000"/>
              </a:lnSpc>
              <a:spcBef>
                <a:spcPct val="0"/>
              </a:spcBef>
              <a:spcAft>
                <a:spcPct val="35000"/>
              </a:spcAft>
              <a:buNone/>
            </a:pPr>
            <a:r>
              <a:rPr lang="en-US" dirty="0">
                <a:solidFill>
                  <a:schemeClr val="tx1"/>
                </a:solidFill>
              </a:rPr>
              <a:t>Execute your Analyses – Start with Simple </a:t>
            </a:r>
            <a:r>
              <a:rPr lang="en-US" dirty="0" err="1">
                <a:solidFill>
                  <a:schemeClr val="tx1"/>
                </a:solidFill>
              </a:rPr>
              <a:t>Descriptives</a:t>
            </a:r>
            <a:r>
              <a:rPr lang="en-US" dirty="0">
                <a:solidFill>
                  <a:schemeClr val="tx1"/>
                </a:solidFill>
              </a:rPr>
              <a:t> – and Add Notes to your Results </a:t>
            </a:r>
            <a:endParaRPr lang="nl-NL" kern="1200" dirty="0">
              <a:solidFill>
                <a:schemeClr val="tx1"/>
              </a:solidFill>
            </a:endParaRPr>
          </a:p>
        </p:txBody>
      </p:sp>
      <p:sp>
        <p:nvSpPr>
          <p:cNvPr id="7" name="Oval 6">
            <a:extLst>
              <a:ext uri="{FF2B5EF4-FFF2-40B4-BE49-F238E27FC236}">
                <a16:creationId xmlns:a16="http://schemas.microsoft.com/office/drawing/2014/main" id="{64430C7A-4B64-44DA-B929-AAE84AFED7EE}"/>
              </a:ext>
            </a:extLst>
          </p:cNvPr>
          <p:cNvSpPr/>
          <p:nvPr/>
        </p:nvSpPr>
        <p:spPr>
          <a:xfrm>
            <a:off x="5831668" y="1334214"/>
            <a:ext cx="6009593" cy="9844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Oval 7">
            <a:extLst>
              <a:ext uri="{FF2B5EF4-FFF2-40B4-BE49-F238E27FC236}">
                <a16:creationId xmlns:a16="http://schemas.microsoft.com/office/drawing/2014/main" id="{113BB956-2F32-49A3-94AE-240236D5CA1F}"/>
              </a:ext>
            </a:extLst>
          </p:cNvPr>
          <p:cNvSpPr/>
          <p:nvPr/>
        </p:nvSpPr>
        <p:spPr>
          <a:xfrm>
            <a:off x="6690961" y="1166347"/>
            <a:ext cx="214436" cy="3018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Oval 8">
            <a:extLst>
              <a:ext uri="{FF2B5EF4-FFF2-40B4-BE49-F238E27FC236}">
                <a16:creationId xmlns:a16="http://schemas.microsoft.com/office/drawing/2014/main" id="{56BA456B-B494-4F9D-A88D-23F361235EFD}"/>
              </a:ext>
            </a:extLst>
          </p:cNvPr>
          <p:cNvSpPr/>
          <p:nvPr/>
        </p:nvSpPr>
        <p:spPr>
          <a:xfrm>
            <a:off x="2278441" y="765470"/>
            <a:ext cx="770878" cy="5617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Oval 10">
            <a:extLst>
              <a:ext uri="{FF2B5EF4-FFF2-40B4-BE49-F238E27FC236}">
                <a16:creationId xmlns:a16="http://schemas.microsoft.com/office/drawing/2014/main" id="{348F7B4B-E017-4FF2-A850-DF39F8C97C59}"/>
              </a:ext>
            </a:extLst>
          </p:cNvPr>
          <p:cNvSpPr/>
          <p:nvPr/>
        </p:nvSpPr>
        <p:spPr>
          <a:xfrm>
            <a:off x="4046178" y="1297579"/>
            <a:ext cx="1283466" cy="127225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Oval 13">
            <a:extLst>
              <a:ext uri="{FF2B5EF4-FFF2-40B4-BE49-F238E27FC236}">
                <a16:creationId xmlns:a16="http://schemas.microsoft.com/office/drawing/2014/main" id="{109DB41A-C0DC-4971-98B9-DBBACD81967B}"/>
              </a:ext>
            </a:extLst>
          </p:cNvPr>
          <p:cNvSpPr/>
          <p:nvPr/>
        </p:nvSpPr>
        <p:spPr>
          <a:xfrm>
            <a:off x="6031810" y="2543569"/>
            <a:ext cx="3386571" cy="9844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TextBox 14">
            <a:extLst>
              <a:ext uri="{FF2B5EF4-FFF2-40B4-BE49-F238E27FC236}">
                <a16:creationId xmlns:a16="http://schemas.microsoft.com/office/drawing/2014/main" id="{FE895E8E-8BD3-433F-B45E-9E944F26B4E4}"/>
              </a:ext>
            </a:extLst>
          </p:cNvPr>
          <p:cNvSpPr txBox="1"/>
          <p:nvPr/>
        </p:nvSpPr>
        <p:spPr>
          <a:xfrm>
            <a:off x="2198919" y="692541"/>
            <a:ext cx="117020" cy="276999"/>
          </a:xfrm>
          <a:prstGeom prst="rect">
            <a:avLst/>
          </a:prstGeom>
          <a:noFill/>
        </p:spPr>
        <p:txBody>
          <a:bodyPr wrap="square" lIns="0" tIns="0" rIns="0" bIns="0" rtlCol="0">
            <a:spAutoFit/>
          </a:bodyPr>
          <a:lstStyle/>
          <a:p>
            <a:r>
              <a:rPr lang="en-US" dirty="0">
                <a:solidFill>
                  <a:srgbClr val="FF0000"/>
                </a:solidFill>
              </a:rPr>
              <a:t>1</a:t>
            </a:r>
          </a:p>
        </p:txBody>
      </p:sp>
      <p:sp>
        <p:nvSpPr>
          <p:cNvPr id="2" name="Arrow: Right 1">
            <a:extLst>
              <a:ext uri="{FF2B5EF4-FFF2-40B4-BE49-F238E27FC236}">
                <a16:creationId xmlns:a16="http://schemas.microsoft.com/office/drawing/2014/main" id="{2B1657B3-6C6C-4B0A-A082-9471948CC305}"/>
              </a:ext>
            </a:extLst>
          </p:cNvPr>
          <p:cNvSpPr/>
          <p:nvPr/>
        </p:nvSpPr>
        <p:spPr>
          <a:xfrm>
            <a:off x="2734322" y="1882066"/>
            <a:ext cx="1283466" cy="1686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4099384-9367-4BBD-AF2F-852BCFEEEAC8}"/>
              </a:ext>
            </a:extLst>
          </p:cNvPr>
          <p:cNvSpPr/>
          <p:nvPr/>
        </p:nvSpPr>
        <p:spPr>
          <a:xfrm>
            <a:off x="3801943" y="1441101"/>
            <a:ext cx="417810" cy="4320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TextBox 16">
            <a:extLst>
              <a:ext uri="{FF2B5EF4-FFF2-40B4-BE49-F238E27FC236}">
                <a16:creationId xmlns:a16="http://schemas.microsoft.com/office/drawing/2014/main" id="{BC1FB014-9FD9-4E34-8355-1FB0459AF913}"/>
              </a:ext>
            </a:extLst>
          </p:cNvPr>
          <p:cNvSpPr txBox="1"/>
          <p:nvPr/>
        </p:nvSpPr>
        <p:spPr>
          <a:xfrm>
            <a:off x="2512813" y="1826457"/>
            <a:ext cx="117020" cy="276999"/>
          </a:xfrm>
          <a:prstGeom prst="rect">
            <a:avLst/>
          </a:prstGeom>
          <a:noFill/>
        </p:spPr>
        <p:txBody>
          <a:bodyPr wrap="square" lIns="0" tIns="0" rIns="0" bIns="0" rtlCol="0">
            <a:spAutoFit/>
          </a:bodyPr>
          <a:lstStyle/>
          <a:p>
            <a:r>
              <a:rPr lang="en-US" dirty="0">
                <a:solidFill>
                  <a:srgbClr val="FF0000"/>
                </a:solidFill>
              </a:rPr>
              <a:t>2</a:t>
            </a:r>
          </a:p>
        </p:txBody>
      </p:sp>
      <p:sp>
        <p:nvSpPr>
          <p:cNvPr id="18" name="TextBox 17">
            <a:extLst>
              <a:ext uri="{FF2B5EF4-FFF2-40B4-BE49-F238E27FC236}">
                <a16:creationId xmlns:a16="http://schemas.microsoft.com/office/drawing/2014/main" id="{C1246530-4B38-48AC-AC4E-DC4C54538359}"/>
              </a:ext>
            </a:extLst>
          </p:cNvPr>
          <p:cNvSpPr txBox="1"/>
          <p:nvPr/>
        </p:nvSpPr>
        <p:spPr>
          <a:xfrm>
            <a:off x="6097587" y="2543569"/>
            <a:ext cx="117020" cy="276999"/>
          </a:xfrm>
          <a:prstGeom prst="rect">
            <a:avLst/>
          </a:prstGeom>
          <a:noFill/>
        </p:spPr>
        <p:txBody>
          <a:bodyPr wrap="square" lIns="0" tIns="0" rIns="0" bIns="0" rtlCol="0">
            <a:spAutoFit/>
          </a:bodyPr>
          <a:lstStyle/>
          <a:p>
            <a:r>
              <a:rPr lang="en-US" dirty="0">
                <a:solidFill>
                  <a:srgbClr val="FF0000"/>
                </a:solidFill>
              </a:rPr>
              <a:t>3</a:t>
            </a:r>
          </a:p>
        </p:txBody>
      </p:sp>
      <p:sp>
        <p:nvSpPr>
          <p:cNvPr id="19" name="TextBox 18">
            <a:extLst>
              <a:ext uri="{FF2B5EF4-FFF2-40B4-BE49-F238E27FC236}">
                <a16:creationId xmlns:a16="http://schemas.microsoft.com/office/drawing/2014/main" id="{D89CD93E-3FEA-4516-AA07-E122EAA770CB}"/>
              </a:ext>
            </a:extLst>
          </p:cNvPr>
          <p:cNvSpPr txBox="1"/>
          <p:nvPr/>
        </p:nvSpPr>
        <p:spPr>
          <a:xfrm>
            <a:off x="6905396" y="997987"/>
            <a:ext cx="4395877" cy="276999"/>
          </a:xfrm>
          <a:prstGeom prst="rect">
            <a:avLst/>
          </a:prstGeom>
          <a:noFill/>
        </p:spPr>
        <p:txBody>
          <a:bodyPr wrap="square" lIns="0" tIns="0" rIns="0" bIns="0" rtlCol="0">
            <a:spAutoFit/>
          </a:bodyPr>
          <a:lstStyle/>
          <a:p>
            <a:r>
              <a:rPr lang="en-US" dirty="0">
                <a:solidFill>
                  <a:srgbClr val="FF0000"/>
                </a:solidFill>
              </a:rPr>
              <a:t>4. Click the black triangle and choose annotate </a:t>
            </a:r>
          </a:p>
        </p:txBody>
      </p:sp>
      <p:sp>
        <p:nvSpPr>
          <p:cNvPr id="20" name="TextBox 19">
            <a:extLst>
              <a:ext uri="{FF2B5EF4-FFF2-40B4-BE49-F238E27FC236}">
                <a16:creationId xmlns:a16="http://schemas.microsoft.com/office/drawing/2014/main" id="{F5BD93BE-E4E0-469C-8494-E6CF5B10A824}"/>
              </a:ext>
            </a:extLst>
          </p:cNvPr>
          <p:cNvSpPr txBox="1"/>
          <p:nvPr/>
        </p:nvSpPr>
        <p:spPr>
          <a:xfrm>
            <a:off x="8263578" y="1686184"/>
            <a:ext cx="3465356" cy="553998"/>
          </a:xfrm>
          <a:prstGeom prst="rect">
            <a:avLst/>
          </a:prstGeom>
          <a:noFill/>
        </p:spPr>
        <p:txBody>
          <a:bodyPr wrap="square" lIns="0" tIns="0" rIns="0" bIns="0" rtlCol="0">
            <a:spAutoFit/>
          </a:bodyPr>
          <a:lstStyle/>
          <a:p>
            <a:r>
              <a:rPr lang="en-US" dirty="0">
                <a:solidFill>
                  <a:srgbClr val="FF0000"/>
                </a:solidFill>
              </a:rPr>
              <a:t>5. Use the lay-out options such as bold face, font size, etc.</a:t>
            </a:r>
          </a:p>
        </p:txBody>
      </p:sp>
    </p:spTree>
    <p:extLst>
      <p:ext uri="{BB962C8B-B14F-4D97-AF65-F5344CB8AC3E}">
        <p14:creationId xmlns:p14="http://schemas.microsoft.com/office/powerpoint/2010/main" val="2830289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4" grpId="0" animBg="1"/>
      <p:bldP spid="2" grpId="0" animBg="1"/>
      <p:bldP spid="16" grpId="0" animBg="1"/>
      <p:bldP spid="19" grpId="0"/>
      <p:bldP spid="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C95C08-8033-463B-A4C3-4069E6D650DF}"/>
              </a:ext>
            </a:extLst>
          </p:cNvPr>
          <p:cNvSpPr/>
          <p:nvPr/>
        </p:nvSpPr>
        <p:spPr>
          <a:xfrm>
            <a:off x="825630" y="374914"/>
            <a:ext cx="10999432" cy="6447574"/>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 name="Freeform: Shape 4">
            <a:extLst>
              <a:ext uri="{FF2B5EF4-FFF2-40B4-BE49-F238E27FC236}">
                <a16:creationId xmlns:a16="http://schemas.microsoft.com/office/drawing/2014/main" id="{5BB91A4B-25CA-4ED3-A159-A25B9A4148FD}"/>
              </a:ext>
            </a:extLst>
          </p:cNvPr>
          <p:cNvSpPr/>
          <p:nvPr/>
        </p:nvSpPr>
        <p:spPr>
          <a:xfrm>
            <a:off x="1426034" y="94053"/>
            <a:ext cx="7433881" cy="561721"/>
          </a:xfrm>
          <a:custGeom>
            <a:avLst/>
            <a:gdLst>
              <a:gd name="connsiteX0" fmla="*/ 0 w 9406096"/>
              <a:gd name="connsiteY0" fmla="*/ 117843 h 707043"/>
              <a:gd name="connsiteX1" fmla="*/ 117843 w 9406096"/>
              <a:gd name="connsiteY1" fmla="*/ 0 h 707043"/>
              <a:gd name="connsiteX2" fmla="*/ 9288253 w 9406096"/>
              <a:gd name="connsiteY2" fmla="*/ 0 h 707043"/>
              <a:gd name="connsiteX3" fmla="*/ 9406096 w 9406096"/>
              <a:gd name="connsiteY3" fmla="*/ 117843 h 707043"/>
              <a:gd name="connsiteX4" fmla="*/ 9406096 w 9406096"/>
              <a:gd name="connsiteY4" fmla="*/ 589200 h 707043"/>
              <a:gd name="connsiteX5" fmla="*/ 9288253 w 9406096"/>
              <a:gd name="connsiteY5" fmla="*/ 707043 h 707043"/>
              <a:gd name="connsiteX6" fmla="*/ 117843 w 9406096"/>
              <a:gd name="connsiteY6" fmla="*/ 707043 h 707043"/>
              <a:gd name="connsiteX7" fmla="*/ 0 w 9406096"/>
              <a:gd name="connsiteY7" fmla="*/ 589200 h 707043"/>
              <a:gd name="connsiteX8" fmla="*/ 0 w 9406096"/>
              <a:gd name="connsiteY8" fmla="*/ 117843 h 7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096" h="707043">
                <a:moveTo>
                  <a:pt x="0" y="117843"/>
                </a:moveTo>
                <a:cubicBezTo>
                  <a:pt x="0" y="52760"/>
                  <a:pt x="52760" y="0"/>
                  <a:pt x="117843" y="0"/>
                </a:cubicBezTo>
                <a:lnTo>
                  <a:pt x="9288253" y="0"/>
                </a:lnTo>
                <a:cubicBezTo>
                  <a:pt x="9353336" y="0"/>
                  <a:pt x="9406096" y="52760"/>
                  <a:pt x="9406096" y="117843"/>
                </a:cubicBezTo>
                <a:lnTo>
                  <a:pt x="9406096" y="589200"/>
                </a:lnTo>
                <a:cubicBezTo>
                  <a:pt x="9406096" y="654283"/>
                  <a:pt x="9353336" y="707043"/>
                  <a:pt x="9288253" y="707043"/>
                </a:cubicBezTo>
                <a:lnTo>
                  <a:pt x="117843" y="707043"/>
                </a:lnTo>
                <a:cubicBezTo>
                  <a:pt x="52760" y="707043"/>
                  <a:pt x="0" y="654283"/>
                  <a:pt x="0" y="589200"/>
                </a:cubicBezTo>
                <a:lnTo>
                  <a:pt x="0" y="117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2035" tIns="34515" rIns="332035" bIns="34515" numCol="1" spcCol="1270" anchor="ctr" anchorCtr="0">
            <a:noAutofit/>
          </a:bodyPr>
          <a:lstStyle/>
          <a:p>
            <a:pPr marL="0" lvl="0" indent="0" algn="l" defTabSz="1600200">
              <a:lnSpc>
                <a:spcPct val="90000"/>
              </a:lnSpc>
              <a:spcBef>
                <a:spcPct val="0"/>
              </a:spcBef>
              <a:spcAft>
                <a:spcPct val="35000"/>
              </a:spcAft>
              <a:buNone/>
            </a:pPr>
            <a:r>
              <a:rPr lang="en-US" dirty="0">
                <a:solidFill>
                  <a:schemeClr val="tx1"/>
                </a:solidFill>
              </a:rPr>
              <a:t>Continue your Analyses with an ANOVA and Add Notes to your Results  </a:t>
            </a:r>
            <a:endParaRPr lang="nl-NL" kern="1200" dirty="0">
              <a:solidFill>
                <a:schemeClr val="tx1"/>
              </a:solidFill>
            </a:endParaRPr>
          </a:p>
        </p:txBody>
      </p:sp>
      <p:pic>
        <p:nvPicPr>
          <p:cNvPr id="2" name="Picture 1">
            <a:extLst>
              <a:ext uri="{FF2B5EF4-FFF2-40B4-BE49-F238E27FC236}">
                <a16:creationId xmlns:a16="http://schemas.microsoft.com/office/drawing/2014/main" id="{29A72557-3773-4EF8-8150-071DB96A1CD6}"/>
              </a:ext>
            </a:extLst>
          </p:cNvPr>
          <p:cNvPicPr>
            <a:picLocks noChangeAspect="1"/>
          </p:cNvPicPr>
          <p:nvPr/>
        </p:nvPicPr>
        <p:blipFill rotWithShape="1">
          <a:blip r:embed="rId3"/>
          <a:srcRect l="-13" t="-177" r="18618" b="16034"/>
          <a:stretch/>
        </p:blipFill>
        <p:spPr>
          <a:xfrm>
            <a:off x="1363522" y="713458"/>
            <a:ext cx="9923648" cy="5770485"/>
          </a:xfrm>
          <a:prstGeom prst="rect">
            <a:avLst/>
          </a:prstGeom>
        </p:spPr>
      </p:pic>
      <p:sp>
        <p:nvSpPr>
          <p:cNvPr id="8" name="Oval 7">
            <a:extLst>
              <a:ext uri="{FF2B5EF4-FFF2-40B4-BE49-F238E27FC236}">
                <a16:creationId xmlns:a16="http://schemas.microsoft.com/office/drawing/2014/main" id="{5D10BF6A-0581-48DB-A073-A7603DDB46B3}"/>
              </a:ext>
            </a:extLst>
          </p:cNvPr>
          <p:cNvSpPr/>
          <p:nvPr/>
        </p:nvSpPr>
        <p:spPr>
          <a:xfrm>
            <a:off x="2982896" y="827498"/>
            <a:ext cx="555543" cy="5574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Oval 9">
            <a:extLst>
              <a:ext uri="{FF2B5EF4-FFF2-40B4-BE49-F238E27FC236}">
                <a16:creationId xmlns:a16="http://schemas.microsoft.com/office/drawing/2014/main" id="{82416F0D-898B-42E3-9AB7-2C7F34B7351D}"/>
              </a:ext>
            </a:extLst>
          </p:cNvPr>
          <p:cNvSpPr/>
          <p:nvPr/>
        </p:nvSpPr>
        <p:spPr>
          <a:xfrm>
            <a:off x="1426032" y="1731831"/>
            <a:ext cx="1787683" cy="4210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Oval 10">
            <a:extLst>
              <a:ext uri="{FF2B5EF4-FFF2-40B4-BE49-F238E27FC236}">
                <a16:creationId xmlns:a16="http://schemas.microsoft.com/office/drawing/2014/main" id="{BFC140FB-2D4E-483C-B621-5801653E0A18}"/>
              </a:ext>
            </a:extLst>
          </p:cNvPr>
          <p:cNvSpPr/>
          <p:nvPr/>
        </p:nvSpPr>
        <p:spPr>
          <a:xfrm>
            <a:off x="5377259" y="3897297"/>
            <a:ext cx="6178857" cy="8788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Oval 11">
            <a:extLst>
              <a:ext uri="{FF2B5EF4-FFF2-40B4-BE49-F238E27FC236}">
                <a16:creationId xmlns:a16="http://schemas.microsoft.com/office/drawing/2014/main" id="{8471499C-7AC5-4DED-B951-DF44A1A8ED11}"/>
              </a:ext>
            </a:extLst>
          </p:cNvPr>
          <p:cNvSpPr/>
          <p:nvPr/>
        </p:nvSpPr>
        <p:spPr>
          <a:xfrm>
            <a:off x="5377258" y="4833870"/>
            <a:ext cx="6178857" cy="8788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Oval 12">
            <a:extLst>
              <a:ext uri="{FF2B5EF4-FFF2-40B4-BE49-F238E27FC236}">
                <a16:creationId xmlns:a16="http://schemas.microsoft.com/office/drawing/2014/main" id="{EBBA169B-1189-4AEC-9F71-3F45EB4AAA36}"/>
              </a:ext>
            </a:extLst>
          </p:cNvPr>
          <p:cNvSpPr/>
          <p:nvPr/>
        </p:nvSpPr>
        <p:spPr>
          <a:xfrm>
            <a:off x="6180739" y="3717524"/>
            <a:ext cx="264449" cy="2441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TextBox 14">
            <a:extLst>
              <a:ext uri="{FF2B5EF4-FFF2-40B4-BE49-F238E27FC236}">
                <a16:creationId xmlns:a16="http://schemas.microsoft.com/office/drawing/2014/main" id="{57810D72-9D6F-4D36-902D-42A0B9C9DFAA}"/>
              </a:ext>
            </a:extLst>
          </p:cNvPr>
          <p:cNvSpPr txBox="1"/>
          <p:nvPr/>
        </p:nvSpPr>
        <p:spPr>
          <a:xfrm>
            <a:off x="3202157" y="1360457"/>
            <a:ext cx="117020" cy="276999"/>
          </a:xfrm>
          <a:prstGeom prst="rect">
            <a:avLst/>
          </a:prstGeom>
          <a:noFill/>
        </p:spPr>
        <p:txBody>
          <a:bodyPr wrap="none" lIns="0" tIns="0" rIns="0" bIns="0" rtlCol="0">
            <a:spAutoFit/>
          </a:bodyPr>
          <a:lstStyle/>
          <a:p>
            <a:r>
              <a:rPr lang="en-US" dirty="0">
                <a:solidFill>
                  <a:srgbClr val="FF0000"/>
                </a:solidFill>
              </a:rPr>
              <a:t>1</a:t>
            </a:r>
          </a:p>
        </p:txBody>
      </p:sp>
      <p:sp>
        <p:nvSpPr>
          <p:cNvPr id="16" name="TextBox 15">
            <a:extLst>
              <a:ext uri="{FF2B5EF4-FFF2-40B4-BE49-F238E27FC236}">
                <a16:creationId xmlns:a16="http://schemas.microsoft.com/office/drawing/2014/main" id="{262CC85C-A23A-4D7F-82AC-800E15708813}"/>
              </a:ext>
            </a:extLst>
          </p:cNvPr>
          <p:cNvSpPr txBox="1"/>
          <p:nvPr/>
        </p:nvSpPr>
        <p:spPr>
          <a:xfrm>
            <a:off x="11090148" y="4746279"/>
            <a:ext cx="117020" cy="276999"/>
          </a:xfrm>
          <a:prstGeom prst="rect">
            <a:avLst/>
          </a:prstGeom>
          <a:noFill/>
        </p:spPr>
        <p:txBody>
          <a:bodyPr wrap="none" lIns="0" tIns="0" rIns="0" bIns="0" rtlCol="0">
            <a:spAutoFit/>
          </a:bodyPr>
          <a:lstStyle/>
          <a:p>
            <a:r>
              <a:rPr lang="en-US" dirty="0">
                <a:solidFill>
                  <a:srgbClr val="FF0000"/>
                </a:solidFill>
              </a:rPr>
              <a:t>3</a:t>
            </a:r>
          </a:p>
        </p:txBody>
      </p:sp>
      <p:sp>
        <p:nvSpPr>
          <p:cNvPr id="18" name="TextBox 17">
            <a:extLst>
              <a:ext uri="{FF2B5EF4-FFF2-40B4-BE49-F238E27FC236}">
                <a16:creationId xmlns:a16="http://schemas.microsoft.com/office/drawing/2014/main" id="{B0DE9002-AAFA-4894-98E7-A6C25038E184}"/>
              </a:ext>
            </a:extLst>
          </p:cNvPr>
          <p:cNvSpPr txBox="1"/>
          <p:nvPr/>
        </p:nvSpPr>
        <p:spPr>
          <a:xfrm>
            <a:off x="11073526" y="3839612"/>
            <a:ext cx="117020" cy="276999"/>
          </a:xfrm>
          <a:prstGeom prst="rect">
            <a:avLst/>
          </a:prstGeom>
          <a:noFill/>
        </p:spPr>
        <p:txBody>
          <a:bodyPr wrap="none" lIns="0" tIns="0" rIns="0" bIns="0" rtlCol="0">
            <a:spAutoFit/>
          </a:bodyPr>
          <a:lstStyle/>
          <a:p>
            <a:r>
              <a:rPr lang="en-US" dirty="0">
                <a:solidFill>
                  <a:srgbClr val="FF0000"/>
                </a:solidFill>
              </a:rPr>
              <a:t>5</a:t>
            </a:r>
          </a:p>
        </p:txBody>
      </p:sp>
      <p:sp>
        <p:nvSpPr>
          <p:cNvPr id="19" name="TextBox 18">
            <a:extLst>
              <a:ext uri="{FF2B5EF4-FFF2-40B4-BE49-F238E27FC236}">
                <a16:creationId xmlns:a16="http://schemas.microsoft.com/office/drawing/2014/main" id="{3A77EB13-1268-4331-9768-46B258A6CF90}"/>
              </a:ext>
            </a:extLst>
          </p:cNvPr>
          <p:cNvSpPr txBox="1"/>
          <p:nvPr/>
        </p:nvSpPr>
        <p:spPr>
          <a:xfrm>
            <a:off x="1215247" y="1803835"/>
            <a:ext cx="117020" cy="276999"/>
          </a:xfrm>
          <a:prstGeom prst="rect">
            <a:avLst/>
          </a:prstGeom>
          <a:noFill/>
        </p:spPr>
        <p:txBody>
          <a:bodyPr wrap="none" lIns="0" tIns="0" rIns="0" bIns="0" rtlCol="0">
            <a:spAutoFit/>
          </a:bodyPr>
          <a:lstStyle/>
          <a:p>
            <a:r>
              <a:rPr lang="en-US" dirty="0">
                <a:solidFill>
                  <a:srgbClr val="FF0000"/>
                </a:solidFill>
              </a:rPr>
              <a:t>2</a:t>
            </a:r>
          </a:p>
        </p:txBody>
      </p:sp>
      <p:sp>
        <p:nvSpPr>
          <p:cNvPr id="21" name="Oval 20">
            <a:extLst>
              <a:ext uri="{FF2B5EF4-FFF2-40B4-BE49-F238E27FC236}">
                <a16:creationId xmlns:a16="http://schemas.microsoft.com/office/drawing/2014/main" id="{84D027A2-2364-4657-BCD9-A403DE383ABA}"/>
              </a:ext>
            </a:extLst>
          </p:cNvPr>
          <p:cNvSpPr/>
          <p:nvPr/>
        </p:nvSpPr>
        <p:spPr>
          <a:xfrm>
            <a:off x="3122258" y="2018687"/>
            <a:ext cx="1787683" cy="8576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2" name="Arrow: Right 21">
            <a:extLst>
              <a:ext uri="{FF2B5EF4-FFF2-40B4-BE49-F238E27FC236}">
                <a16:creationId xmlns:a16="http://schemas.microsoft.com/office/drawing/2014/main" id="{6DF2C9F2-8265-4189-82FB-4CE62B4F3E36}"/>
              </a:ext>
            </a:extLst>
          </p:cNvPr>
          <p:cNvSpPr/>
          <p:nvPr/>
        </p:nvSpPr>
        <p:spPr>
          <a:xfrm>
            <a:off x="1892056" y="2533807"/>
            <a:ext cx="1283466" cy="16867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270D6FED-7C12-4F12-80E2-882C7EF35D75}"/>
              </a:ext>
            </a:extLst>
          </p:cNvPr>
          <p:cNvSpPr txBox="1"/>
          <p:nvPr/>
        </p:nvSpPr>
        <p:spPr>
          <a:xfrm>
            <a:off x="6476443" y="3530411"/>
            <a:ext cx="4395877" cy="276999"/>
          </a:xfrm>
          <a:prstGeom prst="rect">
            <a:avLst/>
          </a:prstGeom>
          <a:noFill/>
        </p:spPr>
        <p:txBody>
          <a:bodyPr wrap="square" lIns="0" tIns="0" rIns="0" bIns="0" rtlCol="0">
            <a:spAutoFit/>
          </a:bodyPr>
          <a:lstStyle/>
          <a:p>
            <a:r>
              <a:rPr lang="en-US" dirty="0">
                <a:solidFill>
                  <a:srgbClr val="FF0000"/>
                </a:solidFill>
              </a:rPr>
              <a:t>4: click the black triangle and choose annotate </a:t>
            </a:r>
          </a:p>
        </p:txBody>
      </p:sp>
    </p:spTree>
    <p:extLst>
      <p:ext uri="{BB962C8B-B14F-4D97-AF65-F5344CB8AC3E}">
        <p14:creationId xmlns:p14="http://schemas.microsoft.com/office/powerpoint/2010/main" val="42254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3" grpId="0" animBg="1"/>
      <p:bldP spid="21" grpId="0" animBg="1"/>
      <p:bldP spid="22" grpId="0" animBg="1"/>
      <p:bldP spid="2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244E455-2445-4BA1-858A-94F736332E66}"/>
              </a:ext>
            </a:extLst>
          </p:cNvPr>
          <p:cNvSpPr/>
          <p:nvPr/>
        </p:nvSpPr>
        <p:spPr>
          <a:xfrm>
            <a:off x="597871" y="490322"/>
            <a:ext cx="10999432" cy="6061395"/>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6" name="Freeform: Shape 5">
            <a:extLst>
              <a:ext uri="{FF2B5EF4-FFF2-40B4-BE49-F238E27FC236}">
                <a16:creationId xmlns:a16="http://schemas.microsoft.com/office/drawing/2014/main" id="{CA46EBC2-D38B-4A51-95DE-3C8CF304A88B}"/>
              </a:ext>
            </a:extLst>
          </p:cNvPr>
          <p:cNvSpPr/>
          <p:nvPr/>
        </p:nvSpPr>
        <p:spPr>
          <a:xfrm>
            <a:off x="1659914" y="209464"/>
            <a:ext cx="2397181" cy="561721"/>
          </a:xfrm>
          <a:custGeom>
            <a:avLst/>
            <a:gdLst>
              <a:gd name="connsiteX0" fmla="*/ 0 w 9406096"/>
              <a:gd name="connsiteY0" fmla="*/ 117843 h 707043"/>
              <a:gd name="connsiteX1" fmla="*/ 117843 w 9406096"/>
              <a:gd name="connsiteY1" fmla="*/ 0 h 707043"/>
              <a:gd name="connsiteX2" fmla="*/ 9288253 w 9406096"/>
              <a:gd name="connsiteY2" fmla="*/ 0 h 707043"/>
              <a:gd name="connsiteX3" fmla="*/ 9406096 w 9406096"/>
              <a:gd name="connsiteY3" fmla="*/ 117843 h 707043"/>
              <a:gd name="connsiteX4" fmla="*/ 9406096 w 9406096"/>
              <a:gd name="connsiteY4" fmla="*/ 589200 h 707043"/>
              <a:gd name="connsiteX5" fmla="*/ 9288253 w 9406096"/>
              <a:gd name="connsiteY5" fmla="*/ 707043 h 707043"/>
              <a:gd name="connsiteX6" fmla="*/ 117843 w 9406096"/>
              <a:gd name="connsiteY6" fmla="*/ 707043 h 707043"/>
              <a:gd name="connsiteX7" fmla="*/ 0 w 9406096"/>
              <a:gd name="connsiteY7" fmla="*/ 589200 h 707043"/>
              <a:gd name="connsiteX8" fmla="*/ 0 w 9406096"/>
              <a:gd name="connsiteY8" fmla="*/ 117843 h 7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096" h="707043">
                <a:moveTo>
                  <a:pt x="0" y="117843"/>
                </a:moveTo>
                <a:cubicBezTo>
                  <a:pt x="0" y="52760"/>
                  <a:pt x="52760" y="0"/>
                  <a:pt x="117843" y="0"/>
                </a:cubicBezTo>
                <a:lnTo>
                  <a:pt x="9288253" y="0"/>
                </a:lnTo>
                <a:cubicBezTo>
                  <a:pt x="9353336" y="0"/>
                  <a:pt x="9406096" y="52760"/>
                  <a:pt x="9406096" y="117843"/>
                </a:cubicBezTo>
                <a:lnTo>
                  <a:pt x="9406096" y="589200"/>
                </a:lnTo>
                <a:cubicBezTo>
                  <a:pt x="9406096" y="654283"/>
                  <a:pt x="9353336" y="707043"/>
                  <a:pt x="9288253" y="707043"/>
                </a:cubicBezTo>
                <a:lnTo>
                  <a:pt x="117843" y="707043"/>
                </a:lnTo>
                <a:cubicBezTo>
                  <a:pt x="52760" y="707043"/>
                  <a:pt x="0" y="654283"/>
                  <a:pt x="0" y="589200"/>
                </a:cubicBezTo>
                <a:lnTo>
                  <a:pt x="0" y="117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2035" tIns="34515" rIns="332035" bIns="34515" numCol="1" spcCol="1270" anchor="ctr" anchorCtr="0">
            <a:noAutofit/>
          </a:bodyPr>
          <a:lstStyle/>
          <a:p>
            <a:pPr marL="0" lvl="0" indent="0" algn="l" defTabSz="1600200">
              <a:lnSpc>
                <a:spcPct val="90000"/>
              </a:lnSpc>
              <a:spcBef>
                <a:spcPct val="0"/>
              </a:spcBef>
              <a:spcAft>
                <a:spcPct val="35000"/>
              </a:spcAft>
              <a:buNone/>
            </a:pPr>
            <a:r>
              <a:rPr lang="en-US" dirty="0">
                <a:solidFill>
                  <a:schemeClr val="tx1"/>
                </a:solidFill>
              </a:rPr>
              <a:t>Please note that …</a:t>
            </a:r>
            <a:endParaRPr lang="nl-NL" kern="1200" dirty="0">
              <a:solidFill>
                <a:schemeClr val="tx1"/>
              </a:solidFill>
            </a:endParaRPr>
          </a:p>
        </p:txBody>
      </p:sp>
      <p:sp>
        <p:nvSpPr>
          <p:cNvPr id="2" name="TextBox 1">
            <a:extLst>
              <a:ext uri="{FF2B5EF4-FFF2-40B4-BE49-F238E27FC236}">
                <a16:creationId xmlns:a16="http://schemas.microsoft.com/office/drawing/2014/main" id="{A95F579D-FA92-4E95-8858-6B3C280167D3}"/>
              </a:ext>
            </a:extLst>
          </p:cNvPr>
          <p:cNvSpPr txBox="1"/>
          <p:nvPr/>
        </p:nvSpPr>
        <p:spPr>
          <a:xfrm>
            <a:off x="713292" y="948233"/>
            <a:ext cx="10674782" cy="1384995"/>
          </a:xfrm>
          <a:prstGeom prst="rect">
            <a:avLst/>
          </a:prstGeom>
          <a:noFill/>
        </p:spPr>
        <p:txBody>
          <a:bodyPr wrap="none" lIns="0" tIns="0" rIns="0" bIns="0" rtlCol="0">
            <a:spAutoFit/>
          </a:bodyPr>
          <a:lstStyle/>
          <a:p>
            <a:r>
              <a:rPr lang="en-US" dirty="0"/>
              <a:t>Currently you have to make a different </a:t>
            </a:r>
            <a:r>
              <a:rPr lang="en-US" dirty="0" err="1"/>
              <a:t>mydata.jasp</a:t>
            </a:r>
            <a:r>
              <a:rPr lang="en-US" dirty="0"/>
              <a:t> file for each selection of cases you make, e.g., before filtering </a:t>
            </a:r>
          </a:p>
          <a:p>
            <a:r>
              <a:rPr lang="en-US" dirty="0"/>
              <a:t>(marked by the red ellipse), and before deleting or adding cases. Otherwise, all your analyses will be based on the</a:t>
            </a:r>
          </a:p>
          <a:p>
            <a:r>
              <a:rPr lang="en-US" dirty="0"/>
              <a:t>latest selection of cases created.</a:t>
            </a:r>
          </a:p>
          <a:p>
            <a:endParaRPr lang="en-US" dirty="0"/>
          </a:p>
          <a:p>
            <a:r>
              <a:rPr lang="en-US" dirty="0"/>
              <a:t>This will be remedied in one of the future JASP releases. </a:t>
            </a:r>
            <a:endParaRPr lang="nl-NL" dirty="0"/>
          </a:p>
        </p:txBody>
      </p:sp>
      <p:pic>
        <p:nvPicPr>
          <p:cNvPr id="8" name="Picture 7" descr="A picture containing table&#10;&#10;Description automatically generated">
            <a:extLst>
              <a:ext uri="{FF2B5EF4-FFF2-40B4-BE49-F238E27FC236}">
                <a16:creationId xmlns:a16="http://schemas.microsoft.com/office/drawing/2014/main" id="{79BA7F77-4EA9-4C08-8720-9BEB6F77FD20}"/>
              </a:ext>
            </a:extLst>
          </p:cNvPr>
          <p:cNvPicPr>
            <a:picLocks noChangeAspect="1"/>
          </p:cNvPicPr>
          <p:nvPr/>
        </p:nvPicPr>
        <p:blipFill rotWithShape="1">
          <a:blip r:embed="rId3"/>
          <a:srcRect r="31427" b="34412"/>
          <a:stretch/>
        </p:blipFill>
        <p:spPr>
          <a:xfrm>
            <a:off x="2192785" y="2571542"/>
            <a:ext cx="4823325" cy="2504097"/>
          </a:xfrm>
          <a:prstGeom prst="rect">
            <a:avLst/>
          </a:prstGeom>
        </p:spPr>
      </p:pic>
      <p:sp>
        <p:nvSpPr>
          <p:cNvPr id="9" name="Oval 8">
            <a:extLst>
              <a:ext uri="{FF2B5EF4-FFF2-40B4-BE49-F238E27FC236}">
                <a16:creationId xmlns:a16="http://schemas.microsoft.com/office/drawing/2014/main" id="{9C969A28-6A0A-4C17-A7ED-EFAB5487DDA0}"/>
              </a:ext>
            </a:extLst>
          </p:cNvPr>
          <p:cNvSpPr/>
          <p:nvPr/>
        </p:nvSpPr>
        <p:spPr>
          <a:xfrm>
            <a:off x="2015232" y="3164940"/>
            <a:ext cx="674703" cy="42100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TextBox 9">
            <a:extLst>
              <a:ext uri="{FF2B5EF4-FFF2-40B4-BE49-F238E27FC236}">
                <a16:creationId xmlns:a16="http://schemas.microsoft.com/office/drawing/2014/main" id="{2C809267-0A81-48EF-ADD7-CACC336F6418}"/>
              </a:ext>
            </a:extLst>
          </p:cNvPr>
          <p:cNvSpPr txBox="1"/>
          <p:nvPr/>
        </p:nvSpPr>
        <p:spPr>
          <a:xfrm>
            <a:off x="754137" y="5259680"/>
            <a:ext cx="10686900" cy="1107996"/>
          </a:xfrm>
          <a:prstGeom prst="rect">
            <a:avLst/>
          </a:prstGeom>
          <a:noFill/>
        </p:spPr>
        <p:txBody>
          <a:bodyPr wrap="none" lIns="0" tIns="0" rIns="0" bIns="0" rtlCol="0">
            <a:spAutoFit/>
          </a:bodyPr>
          <a:lstStyle/>
          <a:p>
            <a:r>
              <a:rPr lang="en-US" dirty="0"/>
              <a:t>A knowledge clip explaining the main features of JASP (selecting cases, computing variables, recoding, opening </a:t>
            </a:r>
          </a:p>
          <a:p>
            <a:r>
              <a:rPr lang="en-US" dirty="0"/>
              <a:t>a data file, saving a </a:t>
            </a:r>
            <a:r>
              <a:rPr lang="en-US" dirty="0" err="1"/>
              <a:t>mydata.jasp</a:t>
            </a:r>
            <a:r>
              <a:rPr lang="en-US" dirty="0"/>
              <a:t> file, executing analyses, getting help, etc.) can be found at </a:t>
            </a:r>
            <a:r>
              <a:rPr lang="en-US" dirty="0">
                <a:hlinkClick r:id="rId4"/>
              </a:rPr>
              <a:t>https://osf.io/z7tbg/</a:t>
            </a:r>
            <a:endParaRPr lang="en-US" dirty="0"/>
          </a:p>
          <a:p>
            <a:endParaRPr lang="en-US" dirty="0"/>
          </a:p>
          <a:p>
            <a:r>
              <a:rPr lang="en-US" dirty="0"/>
              <a:t>A virtually complete elaboration of all the features of JASP can be found at </a:t>
            </a:r>
            <a:r>
              <a:rPr lang="en-US" dirty="0">
                <a:hlinkClick r:id="rId5"/>
              </a:rPr>
              <a:t>https://jasp-stats.org/how-to-use-jasp/</a:t>
            </a:r>
            <a:endParaRPr lang="en-US" dirty="0"/>
          </a:p>
        </p:txBody>
      </p:sp>
    </p:spTree>
    <p:extLst>
      <p:ext uri="{BB962C8B-B14F-4D97-AF65-F5344CB8AC3E}">
        <p14:creationId xmlns:p14="http://schemas.microsoft.com/office/powerpoint/2010/main" val="250621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D7B5067-4977-4280-980A-AB350BB73B98}"/>
              </a:ext>
            </a:extLst>
          </p:cNvPr>
          <p:cNvSpPr/>
          <p:nvPr/>
        </p:nvSpPr>
        <p:spPr>
          <a:xfrm>
            <a:off x="1050632" y="319597"/>
            <a:ext cx="10999432" cy="6371276"/>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pic>
        <p:nvPicPr>
          <p:cNvPr id="8" name="Picture 7" descr="Graphical user interface, text, application&#10;&#10;Description automatically generated">
            <a:extLst>
              <a:ext uri="{FF2B5EF4-FFF2-40B4-BE49-F238E27FC236}">
                <a16:creationId xmlns:a16="http://schemas.microsoft.com/office/drawing/2014/main" id="{F6764AAA-2FBC-4A83-A288-A5BDC409898E}"/>
              </a:ext>
            </a:extLst>
          </p:cNvPr>
          <p:cNvPicPr>
            <a:picLocks noChangeAspect="1"/>
          </p:cNvPicPr>
          <p:nvPr/>
        </p:nvPicPr>
        <p:blipFill>
          <a:blip r:embed="rId3"/>
          <a:stretch>
            <a:fillRect/>
          </a:stretch>
        </p:blipFill>
        <p:spPr>
          <a:xfrm>
            <a:off x="1798390" y="654125"/>
            <a:ext cx="9774480" cy="5884278"/>
          </a:xfrm>
          <a:prstGeom prst="rect">
            <a:avLst/>
          </a:prstGeom>
        </p:spPr>
      </p:pic>
      <p:sp>
        <p:nvSpPr>
          <p:cNvPr id="6" name="Freeform: Shape 5">
            <a:extLst>
              <a:ext uri="{FF2B5EF4-FFF2-40B4-BE49-F238E27FC236}">
                <a16:creationId xmlns:a16="http://schemas.microsoft.com/office/drawing/2014/main" id="{DB97A173-70F6-4221-B750-C49E573A7288}"/>
              </a:ext>
            </a:extLst>
          </p:cNvPr>
          <p:cNvSpPr/>
          <p:nvPr/>
        </p:nvSpPr>
        <p:spPr>
          <a:xfrm>
            <a:off x="1633280" y="66644"/>
            <a:ext cx="9703314" cy="561721"/>
          </a:xfrm>
          <a:custGeom>
            <a:avLst/>
            <a:gdLst>
              <a:gd name="connsiteX0" fmla="*/ 0 w 9406096"/>
              <a:gd name="connsiteY0" fmla="*/ 117843 h 707043"/>
              <a:gd name="connsiteX1" fmla="*/ 117843 w 9406096"/>
              <a:gd name="connsiteY1" fmla="*/ 0 h 707043"/>
              <a:gd name="connsiteX2" fmla="*/ 9288253 w 9406096"/>
              <a:gd name="connsiteY2" fmla="*/ 0 h 707043"/>
              <a:gd name="connsiteX3" fmla="*/ 9406096 w 9406096"/>
              <a:gd name="connsiteY3" fmla="*/ 117843 h 707043"/>
              <a:gd name="connsiteX4" fmla="*/ 9406096 w 9406096"/>
              <a:gd name="connsiteY4" fmla="*/ 589200 h 707043"/>
              <a:gd name="connsiteX5" fmla="*/ 9288253 w 9406096"/>
              <a:gd name="connsiteY5" fmla="*/ 707043 h 707043"/>
              <a:gd name="connsiteX6" fmla="*/ 117843 w 9406096"/>
              <a:gd name="connsiteY6" fmla="*/ 707043 h 707043"/>
              <a:gd name="connsiteX7" fmla="*/ 0 w 9406096"/>
              <a:gd name="connsiteY7" fmla="*/ 589200 h 707043"/>
              <a:gd name="connsiteX8" fmla="*/ 0 w 9406096"/>
              <a:gd name="connsiteY8" fmla="*/ 117843 h 7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096" h="707043">
                <a:moveTo>
                  <a:pt x="0" y="117843"/>
                </a:moveTo>
                <a:cubicBezTo>
                  <a:pt x="0" y="52760"/>
                  <a:pt x="52760" y="0"/>
                  <a:pt x="117843" y="0"/>
                </a:cubicBezTo>
                <a:lnTo>
                  <a:pt x="9288253" y="0"/>
                </a:lnTo>
                <a:cubicBezTo>
                  <a:pt x="9353336" y="0"/>
                  <a:pt x="9406096" y="52760"/>
                  <a:pt x="9406096" y="117843"/>
                </a:cubicBezTo>
                <a:lnTo>
                  <a:pt x="9406096" y="589200"/>
                </a:lnTo>
                <a:cubicBezTo>
                  <a:pt x="9406096" y="654283"/>
                  <a:pt x="9353336" y="707043"/>
                  <a:pt x="9288253" y="707043"/>
                </a:cubicBezTo>
                <a:lnTo>
                  <a:pt x="117843" y="707043"/>
                </a:lnTo>
                <a:cubicBezTo>
                  <a:pt x="52760" y="707043"/>
                  <a:pt x="0" y="654283"/>
                  <a:pt x="0" y="589200"/>
                </a:cubicBezTo>
                <a:lnTo>
                  <a:pt x="0" y="117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2035" tIns="34515" rIns="332035" bIns="34515" numCol="1" spcCol="1270" anchor="ctr" anchorCtr="0">
            <a:noAutofit/>
          </a:bodyPr>
          <a:lstStyle/>
          <a:p>
            <a:pPr marL="0" lvl="0" indent="0" algn="l" defTabSz="1600200">
              <a:lnSpc>
                <a:spcPct val="90000"/>
              </a:lnSpc>
              <a:spcBef>
                <a:spcPct val="0"/>
              </a:spcBef>
              <a:spcAft>
                <a:spcPct val="35000"/>
              </a:spcAft>
              <a:buNone/>
            </a:pPr>
            <a:r>
              <a:rPr lang="en-US" dirty="0">
                <a:solidFill>
                  <a:schemeClr val="tx1"/>
                </a:solidFill>
              </a:rPr>
              <a:t>Save as a </a:t>
            </a:r>
            <a:r>
              <a:rPr lang="en-US" dirty="0" err="1">
                <a:solidFill>
                  <a:schemeClr val="tx1"/>
                </a:solidFill>
              </a:rPr>
              <a:t>mydata.jasp</a:t>
            </a:r>
            <a:r>
              <a:rPr lang="en-US" dirty="0">
                <a:solidFill>
                  <a:schemeClr val="tx1"/>
                </a:solidFill>
              </a:rPr>
              <a:t> File on your Computer – contains data, analyses input and annotated analyses results</a:t>
            </a:r>
            <a:endParaRPr lang="nl-NL" kern="1200" dirty="0">
              <a:solidFill>
                <a:schemeClr val="tx1"/>
              </a:solidFill>
            </a:endParaRPr>
          </a:p>
        </p:txBody>
      </p:sp>
      <p:sp>
        <p:nvSpPr>
          <p:cNvPr id="7" name="Oval 6">
            <a:extLst>
              <a:ext uri="{FF2B5EF4-FFF2-40B4-BE49-F238E27FC236}">
                <a16:creationId xmlns:a16="http://schemas.microsoft.com/office/drawing/2014/main" id="{8A2ED0E1-0CF7-4BF6-BDCD-1D7DA1E3EDFA}"/>
              </a:ext>
            </a:extLst>
          </p:cNvPr>
          <p:cNvSpPr/>
          <p:nvPr/>
        </p:nvSpPr>
        <p:spPr>
          <a:xfrm>
            <a:off x="1546142" y="1926021"/>
            <a:ext cx="1047566" cy="6411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Oval 8">
            <a:extLst>
              <a:ext uri="{FF2B5EF4-FFF2-40B4-BE49-F238E27FC236}">
                <a16:creationId xmlns:a16="http://schemas.microsoft.com/office/drawing/2014/main" id="{84E273D0-C788-49B1-9FA3-CB6B358E79AB}"/>
              </a:ext>
            </a:extLst>
          </p:cNvPr>
          <p:cNvSpPr/>
          <p:nvPr/>
        </p:nvSpPr>
        <p:spPr>
          <a:xfrm>
            <a:off x="3004984" y="1284921"/>
            <a:ext cx="1047566" cy="6411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Oval 9">
            <a:extLst>
              <a:ext uri="{FF2B5EF4-FFF2-40B4-BE49-F238E27FC236}">
                <a16:creationId xmlns:a16="http://schemas.microsoft.com/office/drawing/2014/main" id="{8B756903-3377-4279-96A7-84487D868489}"/>
              </a:ext>
            </a:extLst>
          </p:cNvPr>
          <p:cNvSpPr/>
          <p:nvPr/>
        </p:nvSpPr>
        <p:spPr>
          <a:xfrm>
            <a:off x="4289097" y="1516117"/>
            <a:ext cx="1047566" cy="6411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Oval 10">
            <a:extLst>
              <a:ext uri="{FF2B5EF4-FFF2-40B4-BE49-F238E27FC236}">
                <a16:creationId xmlns:a16="http://schemas.microsoft.com/office/drawing/2014/main" id="{11A7F103-E52E-4E9A-AD31-0EDA4AB9AA26}"/>
              </a:ext>
            </a:extLst>
          </p:cNvPr>
          <p:cNvSpPr/>
          <p:nvPr/>
        </p:nvSpPr>
        <p:spPr>
          <a:xfrm>
            <a:off x="5325539" y="2089620"/>
            <a:ext cx="3482129" cy="6411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Oval 11">
            <a:extLst>
              <a:ext uri="{FF2B5EF4-FFF2-40B4-BE49-F238E27FC236}">
                <a16:creationId xmlns:a16="http://schemas.microsoft.com/office/drawing/2014/main" id="{9959CE29-99A3-40F2-8733-CF41CA6EE2E5}"/>
              </a:ext>
            </a:extLst>
          </p:cNvPr>
          <p:cNvSpPr/>
          <p:nvPr/>
        </p:nvSpPr>
        <p:spPr>
          <a:xfrm>
            <a:off x="5502782" y="5026573"/>
            <a:ext cx="1047566" cy="6411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Oval 12">
            <a:extLst>
              <a:ext uri="{FF2B5EF4-FFF2-40B4-BE49-F238E27FC236}">
                <a16:creationId xmlns:a16="http://schemas.microsoft.com/office/drawing/2014/main" id="{98074C30-26E4-41DE-9E65-D8106DC40E4E}"/>
              </a:ext>
            </a:extLst>
          </p:cNvPr>
          <p:cNvSpPr/>
          <p:nvPr/>
        </p:nvSpPr>
        <p:spPr>
          <a:xfrm>
            <a:off x="9207174" y="5621197"/>
            <a:ext cx="1047566" cy="6411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 name="TextBox 13">
            <a:extLst>
              <a:ext uri="{FF2B5EF4-FFF2-40B4-BE49-F238E27FC236}">
                <a16:creationId xmlns:a16="http://schemas.microsoft.com/office/drawing/2014/main" id="{CA5958B9-55C9-4654-A6D8-29DD78943759}"/>
              </a:ext>
            </a:extLst>
          </p:cNvPr>
          <p:cNvSpPr txBox="1"/>
          <p:nvPr/>
        </p:nvSpPr>
        <p:spPr>
          <a:xfrm>
            <a:off x="2820350" y="1377617"/>
            <a:ext cx="117020" cy="276999"/>
          </a:xfrm>
          <a:prstGeom prst="rect">
            <a:avLst/>
          </a:prstGeom>
          <a:noFill/>
        </p:spPr>
        <p:txBody>
          <a:bodyPr wrap="none" lIns="0" tIns="0" rIns="0" bIns="0" rtlCol="0">
            <a:spAutoFit/>
          </a:bodyPr>
          <a:lstStyle/>
          <a:p>
            <a:r>
              <a:rPr lang="en-US" dirty="0">
                <a:solidFill>
                  <a:srgbClr val="FF0000"/>
                </a:solidFill>
              </a:rPr>
              <a:t>2</a:t>
            </a:r>
          </a:p>
        </p:txBody>
      </p:sp>
      <p:sp>
        <p:nvSpPr>
          <p:cNvPr id="15" name="TextBox 14">
            <a:extLst>
              <a:ext uri="{FF2B5EF4-FFF2-40B4-BE49-F238E27FC236}">
                <a16:creationId xmlns:a16="http://schemas.microsoft.com/office/drawing/2014/main" id="{9EE136CF-9A0A-4033-AE21-6CBD50FAC41C}"/>
              </a:ext>
            </a:extLst>
          </p:cNvPr>
          <p:cNvSpPr txBox="1"/>
          <p:nvPr/>
        </p:nvSpPr>
        <p:spPr>
          <a:xfrm>
            <a:off x="1367647" y="1956235"/>
            <a:ext cx="117020" cy="276999"/>
          </a:xfrm>
          <a:prstGeom prst="rect">
            <a:avLst/>
          </a:prstGeom>
          <a:noFill/>
        </p:spPr>
        <p:txBody>
          <a:bodyPr wrap="none" lIns="0" tIns="0" rIns="0" bIns="0" rtlCol="0">
            <a:spAutoFit/>
          </a:bodyPr>
          <a:lstStyle/>
          <a:p>
            <a:r>
              <a:rPr lang="en-US" dirty="0">
                <a:solidFill>
                  <a:srgbClr val="FF0000"/>
                </a:solidFill>
              </a:rPr>
              <a:t>1</a:t>
            </a:r>
          </a:p>
        </p:txBody>
      </p:sp>
      <p:sp>
        <p:nvSpPr>
          <p:cNvPr id="16" name="TextBox 15">
            <a:extLst>
              <a:ext uri="{FF2B5EF4-FFF2-40B4-BE49-F238E27FC236}">
                <a16:creationId xmlns:a16="http://schemas.microsoft.com/office/drawing/2014/main" id="{44581630-9A59-4129-82B3-30C2A234545E}"/>
              </a:ext>
            </a:extLst>
          </p:cNvPr>
          <p:cNvSpPr txBox="1"/>
          <p:nvPr/>
        </p:nvSpPr>
        <p:spPr>
          <a:xfrm>
            <a:off x="5336663" y="1547645"/>
            <a:ext cx="117020" cy="276999"/>
          </a:xfrm>
          <a:prstGeom prst="rect">
            <a:avLst/>
          </a:prstGeom>
          <a:noFill/>
        </p:spPr>
        <p:txBody>
          <a:bodyPr wrap="none" lIns="0" tIns="0" rIns="0" bIns="0" rtlCol="0">
            <a:spAutoFit/>
          </a:bodyPr>
          <a:lstStyle/>
          <a:p>
            <a:r>
              <a:rPr lang="en-US" dirty="0">
                <a:solidFill>
                  <a:srgbClr val="FF0000"/>
                </a:solidFill>
              </a:rPr>
              <a:t>3</a:t>
            </a:r>
          </a:p>
        </p:txBody>
      </p:sp>
      <p:sp>
        <p:nvSpPr>
          <p:cNvPr id="17" name="TextBox 16">
            <a:extLst>
              <a:ext uri="{FF2B5EF4-FFF2-40B4-BE49-F238E27FC236}">
                <a16:creationId xmlns:a16="http://schemas.microsoft.com/office/drawing/2014/main" id="{7E6DD3C8-24E1-4F59-9A08-B45F2A3EB39C}"/>
              </a:ext>
            </a:extLst>
          </p:cNvPr>
          <p:cNvSpPr txBox="1"/>
          <p:nvPr/>
        </p:nvSpPr>
        <p:spPr>
          <a:xfrm>
            <a:off x="5821158" y="1925360"/>
            <a:ext cx="117020" cy="276999"/>
          </a:xfrm>
          <a:prstGeom prst="rect">
            <a:avLst/>
          </a:prstGeom>
          <a:noFill/>
        </p:spPr>
        <p:txBody>
          <a:bodyPr wrap="none" lIns="0" tIns="0" rIns="0" bIns="0" rtlCol="0">
            <a:spAutoFit/>
          </a:bodyPr>
          <a:lstStyle/>
          <a:p>
            <a:r>
              <a:rPr lang="en-US" dirty="0">
                <a:solidFill>
                  <a:srgbClr val="FF0000"/>
                </a:solidFill>
              </a:rPr>
              <a:t>4</a:t>
            </a:r>
          </a:p>
        </p:txBody>
      </p:sp>
      <p:sp>
        <p:nvSpPr>
          <p:cNvPr id="18" name="TextBox 17">
            <a:extLst>
              <a:ext uri="{FF2B5EF4-FFF2-40B4-BE49-F238E27FC236}">
                <a16:creationId xmlns:a16="http://schemas.microsoft.com/office/drawing/2014/main" id="{12D1900E-41CF-4772-A9AF-79DB066CBDC6}"/>
              </a:ext>
            </a:extLst>
          </p:cNvPr>
          <p:cNvSpPr txBox="1"/>
          <p:nvPr/>
        </p:nvSpPr>
        <p:spPr>
          <a:xfrm>
            <a:off x="9207174" y="5460451"/>
            <a:ext cx="117020" cy="276999"/>
          </a:xfrm>
          <a:prstGeom prst="rect">
            <a:avLst/>
          </a:prstGeom>
          <a:noFill/>
        </p:spPr>
        <p:txBody>
          <a:bodyPr wrap="none" lIns="0" tIns="0" rIns="0" bIns="0" rtlCol="0">
            <a:spAutoFit/>
          </a:bodyPr>
          <a:lstStyle/>
          <a:p>
            <a:r>
              <a:rPr lang="en-US" dirty="0">
                <a:solidFill>
                  <a:srgbClr val="FF0000"/>
                </a:solidFill>
              </a:rPr>
              <a:t>6</a:t>
            </a:r>
          </a:p>
        </p:txBody>
      </p:sp>
      <p:sp>
        <p:nvSpPr>
          <p:cNvPr id="19" name="TextBox 18">
            <a:extLst>
              <a:ext uri="{FF2B5EF4-FFF2-40B4-BE49-F238E27FC236}">
                <a16:creationId xmlns:a16="http://schemas.microsoft.com/office/drawing/2014/main" id="{30582BCD-7CF9-4B05-9F54-71391B171E3F}"/>
              </a:ext>
            </a:extLst>
          </p:cNvPr>
          <p:cNvSpPr txBox="1"/>
          <p:nvPr/>
        </p:nvSpPr>
        <p:spPr>
          <a:xfrm>
            <a:off x="6229651" y="4761597"/>
            <a:ext cx="117020" cy="276999"/>
          </a:xfrm>
          <a:prstGeom prst="rect">
            <a:avLst/>
          </a:prstGeom>
          <a:noFill/>
        </p:spPr>
        <p:txBody>
          <a:bodyPr wrap="none" lIns="0" tIns="0" rIns="0" bIns="0" rtlCol="0">
            <a:spAutoFit/>
          </a:bodyPr>
          <a:lstStyle/>
          <a:p>
            <a:r>
              <a:rPr lang="en-US" dirty="0">
                <a:solidFill>
                  <a:srgbClr val="FF0000"/>
                </a:solidFill>
              </a:rPr>
              <a:t>5</a:t>
            </a:r>
          </a:p>
        </p:txBody>
      </p:sp>
    </p:spTree>
    <p:extLst>
      <p:ext uri="{BB962C8B-B14F-4D97-AF65-F5344CB8AC3E}">
        <p14:creationId xmlns:p14="http://schemas.microsoft.com/office/powerpoint/2010/main" val="377921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6583A27-5AE0-4289-8EA7-9A8546AE751C}"/>
              </a:ext>
            </a:extLst>
          </p:cNvPr>
          <p:cNvSpPr/>
          <p:nvPr/>
        </p:nvSpPr>
        <p:spPr>
          <a:xfrm>
            <a:off x="2681633" y="1031187"/>
            <a:ext cx="6776975" cy="1651808"/>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9" name="TextBox 8">
            <a:extLst>
              <a:ext uri="{FF2B5EF4-FFF2-40B4-BE49-F238E27FC236}">
                <a16:creationId xmlns:a16="http://schemas.microsoft.com/office/drawing/2014/main" id="{3D451C3F-4F1F-4D2C-8A8E-309C97E93F66}"/>
              </a:ext>
            </a:extLst>
          </p:cNvPr>
          <p:cNvSpPr txBox="1"/>
          <p:nvPr/>
        </p:nvSpPr>
        <p:spPr>
          <a:xfrm>
            <a:off x="2839793" y="1160850"/>
            <a:ext cx="6618815" cy="1384995"/>
          </a:xfrm>
          <a:prstGeom prst="rect">
            <a:avLst/>
          </a:prstGeom>
          <a:noFill/>
        </p:spPr>
        <p:txBody>
          <a:bodyPr wrap="square" lIns="0" tIns="0" rIns="0" bIns="0" rtlCol="0">
            <a:spAutoFit/>
          </a:bodyPr>
          <a:lstStyle/>
          <a:p>
            <a:r>
              <a:rPr lang="en-US" dirty="0"/>
              <a:t>This is only one of 100 psychological experiments of which </a:t>
            </a:r>
            <a:br>
              <a:rPr lang="en-US" dirty="0"/>
            </a:br>
            <a:r>
              <a:rPr lang="en-US" dirty="0"/>
              <a:t>only about 33% were successfully replicated (OSC, 2015).</a:t>
            </a:r>
          </a:p>
          <a:p>
            <a:endParaRPr lang="en-US" dirty="0"/>
          </a:p>
          <a:p>
            <a:r>
              <a:rPr lang="en-US" dirty="0"/>
              <a:t>This resulted in a reduced trust in science by scientists and society: </a:t>
            </a:r>
            <a:br>
              <a:rPr lang="en-US" dirty="0"/>
            </a:br>
            <a:r>
              <a:rPr lang="en-US" dirty="0"/>
              <a:t>The replication crisis was born.</a:t>
            </a:r>
          </a:p>
        </p:txBody>
      </p:sp>
      <p:sp>
        <p:nvSpPr>
          <p:cNvPr id="17" name="Rectangle 16">
            <a:extLst>
              <a:ext uri="{FF2B5EF4-FFF2-40B4-BE49-F238E27FC236}">
                <a16:creationId xmlns:a16="http://schemas.microsoft.com/office/drawing/2014/main" id="{F4D746D9-A349-4FE1-8D4F-BC593EE515AF}"/>
              </a:ext>
            </a:extLst>
          </p:cNvPr>
          <p:cNvSpPr/>
          <p:nvPr/>
        </p:nvSpPr>
        <p:spPr>
          <a:xfrm>
            <a:off x="420317" y="3414228"/>
            <a:ext cx="5452353" cy="1675151"/>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9" name="Freeform: Shape 18">
            <a:extLst>
              <a:ext uri="{FF2B5EF4-FFF2-40B4-BE49-F238E27FC236}">
                <a16:creationId xmlns:a16="http://schemas.microsoft.com/office/drawing/2014/main" id="{59610444-8C40-4F05-960F-77675A87BE78}"/>
              </a:ext>
            </a:extLst>
          </p:cNvPr>
          <p:cNvSpPr/>
          <p:nvPr/>
        </p:nvSpPr>
        <p:spPr>
          <a:xfrm>
            <a:off x="987298" y="3189935"/>
            <a:ext cx="2523055"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dirty="0">
                <a:solidFill>
                  <a:schemeClr val="tx1"/>
                </a:solidFill>
              </a:rPr>
              <a:t>Scientists are alerted:</a:t>
            </a:r>
            <a:endParaRPr lang="nl-NL" kern="1200" dirty="0">
              <a:solidFill>
                <a:schemeClr val="tx1"/>
              </a:solidFill>
            </a:endParaRPr>
          </a:p>
        </p:txBody>
      </p:sp>
      <p:sp>
        <p:nvSpPr>
          <p:cNvPr id="22" name="TextBox 21">
            <a:extLst>
              <a:ext uri="{FF2B5EF4-FFF2-40B4-BE49-F238E27FC236}">
                <a16:creationId xmlns:a16="http://schemas.microsoft.com/office/drawing/2014/main" id="{90A072D0-BAEF-44BB-B4C6-F25AF06A6E5E}"/>
              </a:ext>
            </a:extLst>
          </p:cNvPr>
          <p:cNvSpPr txBox="1"/>
          <p:nvPr/>
        </p:nvSpPr>
        <p:spPr>
          <a:xfrm>
            <a:off x="420317" y="5666575"/>
            <a:ext cx="10584513" cy="923330"/>
          </a:xfrm>
          <a:prstGeom prst="rect">
            <a:avLst/>
          </a:prstGeom>
          <a:noFill/>
        </p:spPr>
        <p:txBody>
          <a:bodyPr wrap="square" lIns="0" tIns="0" rIns="0" bIns="0" rtlCol="0">
            <a:spAutoFit/>
          </a:bodyPr>
          <a:lstStyle/>
          <a:p>
            <a:r>
              <a:rPr lang="en-US" sz="1200" dirty="0"/>
              <a:t>Open Science Collaboration. (2015). Estimating the reproducibility of psychological science. </a:t>
            </a:r>
            <a:r>
              <a:rPr lang="fr-FR" sz="1200" i="1" dirty="0"/>
              <a:t>Science, 349</a:t>
            </a:r>
            <a:r>
              <a:rPr lang="fr-FR" sz="1200" dirty="0"/>
              <a:t>, 6251. </a:t>
            </a:r>
            <a:r>
              <a:rPr lang="fr-FR" sz="1200" dirty="0">
                <a:hlinkClick r:id="rId3"/>
              </a:rPr>
              <a:t>https://osf.io/ezcuj/</a:t>
            </a:r>
            <a:endParaRPr lang="fr-FR" sz="1200" dirty="0"/>
          </a:p>
          <a:p>
            <a:r>
              <a:rPr lang="fr-FR" sz="1200" dirty="0" err="1"/>
              <a:t>Errington</a:t>
            </a:r>
            <a:r>
              <a:rPr lang="fr-FR" sz="1200" dirty="0"/>
              <a:t>, T.M., </a:t>
            </a:r>
            <a:r>
              <a:rPr lang="fr-FR" sz="1200" dirty="0" err="1"/>
              <a:t>Iorns</a:t>
            </a:r>
            <a:r>
              <a:rPr lang="fr-FR" sz="1200" dirty="0"/>
              <a:t>, E., Gunn, W., Tan, F.E., Lomax, J., and </a:t>
            </a:r>
            <a:r>
              <a:rPr lang="fr-FR" sz="1200" dirty="0" err="1"/>
              <a:t>Nosek</a:t>
            </a:r>
            <a:r>
              <a:rPr lang="fr-FR" sz="1200" dirty="0"/>
              <a:t>, B.A. (2014). An open investigation of the </a:t>
            </a:r>
            <a:r>
              <a:rPr lang="fr-FR" sz="1200" dirty="0" err="1"/>
              <a:t>reproducibilty</a:t>
            </a:r>
            <a:r>
              <a:rPr lang="fr-FR" sz="1200" dirty="0"/>
              <a:t> of cancer </a:t>
            </a:r>
            <a:r>
              <a:rPr lang="fr-FR" sz="1200" dirty="0" err="1"/>
              <a:t>biology</a:t>
            </a:r>
            <a:r>
              <a:rPr lang="fr-FR" sz="1200" dirty="0"/>
              <a:t> </a:t>
            </a:r>
            <a:r>
              <a:rPr lang="fr-FR" sz="1200" dirty="0" err="1"/>
              <a:t>research</a:t>
            </a:r>
            <a:r>
              <a:rPr lang="fr-FR" sz="1200" dirty="0"/>
              <a:t>. </a:t>
            </a:r>
            <a:r>
              <a:rPr lang="fr-FR" sz="1200" i="1" dirty="0" err="1"/>
              <a:t>eLIFE</a:t>
            </a:r>
            <a:r>
              <a:rPr lang="fr-FR" sz="1200" i="1" dirty="0"/>
              <a:t>, </a:t>
            </a:r>
            <a:r>
              <a:rPr lang="pt-BR" sz="1200" i="1" dirty="0"/>
              <a:t>3</a:t>
            </a:r>
            <a:r>
              <a:rPr lang="pt-BR" sz="1200" dirty="0"/>
              <a:t>, e04333. 	</a:t>
            </a:r>
            <a:r>
              <a:rPr lang="pt-BR" sz="1200" dirty="0">
                <a:hlinkClick r:id="rId4"/>
              </a:rPr>
              <a:t>h</a:t>
            </a:r>
            <a:r>
              <a:rPr lang="fr-FR" sz="1200" dirty="0">
                <a:hlinkClick r:id="rId4"/>
              </a:rPr>
              <a:t>ttps://elifesciences.org/collections/9b1e83d1/reproducibility-project-cancer-biology</a:t>
            </a:r>
            <a:endParaRPr lang="fr-FR" sz="1200" dirty="0"/>
          </a:p>
          <a:p>
            <a:r>
              <a:rPr lang="fr-FR" sz="1200" dirty="0" err="1"/>
              <a:t>Volkskrant</a:t>
            </a:r>
            <a:r>
              <a:rPr lang="fr-FR" sz="1200" dirty="0"/>
              <a:t> (2016). </a:t>
            </a:r>
            <a:r>
              <a:rPr lang="fr-FR" sz="1200" dirty="0">
                <a:hlinkClick r:id="rId5"/>
              </a:rPr>
              <a:t>https://www.volkskrant.nl/columns-opinie/is-psychologie-wel-een-echte-wetenschap~b9978e6c</a:t>
            </a:r>
            <a:endParaRPr lang="fr-FR" sz="1200" dirty="0"/>
          </a:p>
          <a:p>
            <a:r>
              <a:rPr lang="nl-NL" sz="1200" dirty="0" err="1"/>
              <a:t>Rathenau</a:t>
            </a:r>
            <a:r>
              <a:rPr lang="nl-NL" sz="1200" dirty="0"/>
              <a:t> Instituut (2018). Public Trust in </a:t>
            </a:r>
            <a:r>
              <a:rPr lang="nl-NL" sz="1200" dirty="0" err="1"/>
              <a:t>Science</a:t>
            </a:r>
            <a:r>
              <a:rPr lang="nl-NL" sz="1200" dirty="0"/>
              <a:t>. </a:t>
            </a:r>
            <a:r>
              <a:rPr lang="nl-NL" sz="1200" dirty="0">
                <a:hlinkClick r:id="rId6"/>
              </a:rPr>
              <a:t>https://www.rathenau.nl/en/science-figures/impact/trust-science/public-trust-science</a:t>
            </a:r>
            <a:endParaRPr lang="nl-NL" sz="1200" dirty="0"/>
          </a:p>
        </p:txBody>
      </p:sp>
      <p:sp>
        <p:nvSpPr>
          <p:cNvPr id="23" name="Rectangle 22">
            <a:extLst>
              <a:ext uri="{FF2B5EF4-FFF2-40B4-BE49-F238E27FC236}">
                <a16:creationId xmlns:a16="http://schemas.microsoft.com/office/drawing/2014/main" id="{BFDA3B5D-685F-4091-A055-87A3043C5768}"/>
              </a:ext>
            </a:extLst>
          </p:cNvPr>
          <p:cNvSpPr/>
          <p:nvPr/>
        </p:nvSpPr>
        <p:spPr>
          <a:xfrm>
            <a:off x="6380587" y="3429000"/>
            <a:ext cx="5452353" cy="1651808"/>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Freeform: Shape 23">
            <a:extLst>
              <a:ext uri="{FF2B5EF4-FFF2-40B4-BE49-F238E27FC236}">
                <a16:creationId xmlns:a16="http://schemas.microsoft.com/office/drawing/2014/main" id="{A7E9F903-FFD1-440A-B9C2-3739A2C4796E}"/>
              </a:ext>
            </a:extLst>
          </p:cNvPr>
          <p:cNvSpPr/>
          <p:nvPr/>
        </p:nvSpPr>
        <p:spPr>
          <a:xfrm>
            <a:off x="6823077" y="3127739"/>
            <a:ext cx="2523056"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dirty="0">
                <a:solidFill>
                  <a:schemeClr val="tx1"/>
                </a:solidFill>
              </a:rPr>
              <a:t>“Society” is alerted:</a:t>
            </a:r>
            <a:endParaRPr lang="nl-NL" kern="1200" dirty="0">
              <a:solidFill>
                <a:schemeClr val="tx1"/>
              </a:solidFill>
            </a:endParaRPr>
          </a:p>
        </p:txBody>
      </p:sp>
      <p:sp>
        <p:nvSpPr>
          <p:cNvPr id="25" name="TextBox 24">
            <a:extLst>
              <a:ext uri="{FF2B5EF4-FFF2-40B4-BE49-F238E27FC236}">
                <a16:creationId xmlns:a16="http://schemas.microsoft.com/office/drawing/2014/main" id="{9FC04CE4-95E0-474E-8A13-52AF333EFD73}"/>
              </a:ext>
            </a:extLst>
          </p:cNvPr>
          <p:cNvSpPr txBox="1"/>
          <p:nvPr/>
        </p:nvSpPr>
        <p:spPr>
          <a:xfrm>
            <a:off x="6542170" y="3821819"/>
            <a:ext cx="5129186" cy="1107996"/>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t>Is psychology a real science? (Is </a:t>
            </a:r>
            <a:r>
              <a:rPr lang="en-US" dirty="0" err="1"/>
              <a:t>psychologie</a:t>
            </a:r>
            <a:r>
              <a:rPr lang="en-US" dirty="0"/>
              <a:t> </a:t>
            </a:r>
            <a:r>
              <a:rPr lang="en-US" dirty="0" err="1"/>
              <a:t>wel</a:t>
            </a:r>
            <a:r>
              <a:rPr lang="en-US" dirty="0"/>
              <a:t> </a:t>
            </a:r>
            <a:r>
              <a:rPr lang="en-US" dirty="0" err="1"/>
              <a:t>een</a:t>
            </a:r>
            <a:r>
              <a:rPr lang="en-US" dirty="0"/>
              <a:t> </a:t>
            </a:r>
            <a:r>
              <a:rPr lang="en-US" dirty="0" err="1"/>
              <a:t>echte</a:t>
            </a:r>
            <a:r>
              <a:rPr lang="en-US" dirty="0"/>
              <a:t> </a:t>
            </a:r>
            <a:r>
              <a:rPr lang="en-US" dirty="0" err="1"/>
              <a:t>wetenschap</a:t>
            </a:r>
            <a:r>
              <a:rPr lang="en-US" dirty="0"/>
              <a:t>, </a:t>
            </a:r>
            <a:r>
              <a:rPr lang="en-US" dirty="0" err="1"/>
              <a:t>Volkskrant</a:t>
            </a:r>
            <a:r>
              <a:rPr lang="en-US" dirty="0"/>
              <a:t>, 12-8-2016)</a:t>
            </a:r>
          </a:p>
          <a:p>
            <a:pPr marL="285750" indent="-285750">
              <a:buFont typeface="Arial" panose="020B0604020202020204" pitchFamily="34" charset="0"/>
              <a:buChar char="•"/>
            </a:pPr>
            <a:r>
              <a:rPr lang="en-US" dirty="0"/>
              <a:t>Public Trust in Science (Rathenau </a:t>
            </a:r>
            <a:r>
              <a:rPr lang="en-US" dirty="0" err="1"/>
              <a:t>Instituut</a:t>
            </a:r>
            <a:r>
              <a:rPr lang="en-US" dirty="0"/>
              <a:t>, August 28, 2018)</a:t>
            </a:r>
            <a:endParaRPr lang="nl-NL" dirty="0"/>
          </a:p>
        </p:txBody>
      </p:sp>
      <p:sp>
        <p:nvSpPr>
          <p:cNvPr id="26" name="TextBox 25">
            <a:extLst>
              <a:ext uri="{FF2B5EF4-FFF2-40B4-BE49-F238E27FC236}">
                <a16:creationId xmlns:a16="http://schemas.microsoft.com/office/drawing/2014/main" id="{F9C1F4E5-D6DF-4D6C-9B27-0CC1BE5A0ADB}"/>
              </a:ext>
            </a:extLst>
          </p:cNvPr>
          <p:cNvSpPr txBox="1"/>
          <p:nvPr/>
        </p:nvSpPr>
        <p:spPr>
          <a:xfrm>
            <a:off x="735050" y="3821819"/>
            <a:ext cx="4869681" cy="1107996"/>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dirty="0"/>
              <a:t>Estimating the reproducibility of psychological science (OSC, 2015)</a:t>
            </a:r>
          </a:p>
          <a:p>
            <a:pPr marL="285750" indent="-285750">
              <a:buFont typeface="Arial" panose="020B0604020202020204" pitchFamily="34" charset="0"/>
              <a:buChar char="•"/>
            </a:pPr>
            <a:r>
              <a:rPr lang="en-US" dirty="0"/>
              <a:t>An open investigation of the reproducibility of cancer biology research (Errington et al., 2014)</a:t>
            </a:r>
            <a:endParaRPr lang="nl-NL" dirty="0"/>
          </a:p>
        </p:txBody>
      </p:sp>
      <p:sp>
        <p:nvSpPr>
          <p:cNvPr id="27" name="Freeform: Shape 26">
            <a:extLst>
              <a:ext uri="{FF2B5EF4-FFF2-40B4-BE49-F238E27FC236}">
                <a16:creationId xmlns:a16="http://schemas.microsoft.com/office/drawing/2014/main" id="{39DE5DB5-EEA2-4515-85DC-0959342BE369}"/>
              </a:ext>
            </a:extLst>
          </p:cNvPr>
          <p:cNvSpPr/>
          <p:nvPr/>
        </p:nvSpPr>
        <p:spPr>
          <a:xfrm>
            <a:off x="3831964" y="287164"/>
            <a:ext cx="4354589"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sz="3600" kern="1200" dirty="0">
                <a:solidFill>
                  <a:schemeClr val="tx1"/>
                </a:solidFill>
              </a:rPr>
              <a:t>The Replication Crisis</a:t>
            </a:r>
            <a:endParaRPr lang="nl-NL" sz="3600" kern="1200" dirty="0">
              <a:solidFill>
                <a:schemeClr val="tx1"/>
              </a:solidFill>
            </a:endParaRPr>
          </a:p>
        </p:txBody>
      </p:sp>
    </p:spTree>
    <p:extLst>
      <p:ext uri="{BB962C8B-B14F-4D97-AF65-F5344CB8AC3E}">
        <p14:creationId xmlns:p14="http://schemas.microsoft.com/office/powerpoint/2010/main" val="1080742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2" grpId="0"/>
      <p:bldP spid="24" grpId="0" animBg="1"/>
      <p:bldP spid="25" grpId="0"/>
      <p:bldP spid="2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0E665F2-1555-419B-B673-367F2544DF2E}"/>
              </a:ext>
            </a:extLst>
          </p:cNvPr>
          <p:cNvSpPr/>
          <p:nvPr/>
        </p:nvSpPr>
        <p:spPr>
          <a:xfrm>
            <a:off x="1050632" y="319597"/>
            <a:ext cx="10999432" cy="6371276"/>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6" name="Freeform: Shape 5">
            <a:extLst>
              <a:ext uri="{FF2B5EF4-FFF2-40B4-BE49-F238E27FC236}">
                <a16:creationId xmlns:a16="http://schemas.microsoft.com/office/drawing/2014/main" id="{0BA738CC-7BC9-48F3-AE9D-1C9772445536}"/>
              </a:ext>
            </a:extLst>
          </p:cNvPr>
          <p:cNvSpPr/>
          <p:nvPr/>
        </p:nvSpPr>
        <p:spPr>
          <a:xfrm>
            <a:off x="1278639" y="56438"/>
            <a:ext cx="10254600" cy="561721"/>
          </a:xfrm>
          <a:custGeom>
            <a:avLst/>
            <a:gdLst>
              <a:gd name="connsiteX0" fmla="*/ 0 w 9406096"/>
              <a:gd name="connsiteY0" fmla="*/ 117843 h 707043"/>
              <a:gd name="connsiteX1" fmla="*/ 117843 w 9406096"/>
              <a:gd name="connsiteY1" fmla="*/ 0 h 707043"/>
              <a:gd name="connsiteX2" fmla="*/ 9288253 w 9406096"/>
              <a:gd name="connsiteY2" fmla="*/ 0 h 707043"/>
              <a:gd name="connsiteX3" fmla="*/ 9406096 w 9406096"/>
              <a:gd name="connsiteY3" fmla="*/ 117843 h 707043"/>
              <a:gd name="connsiteX4" fmla="*/ 9406096 w 9406096"/>
              <a:gd name="connsiteY4" fmla="*/ 589200 h 707043"/>
              <a:gd name="connsiteX5" fmla="*/ 9288253 w 9406096"/>
              <a:gd name="connsiteY5" fmla="*/ 707043 h 707043"/>
              <a:gd name="connsiteX6" fmla="*/ 117843 w 9406096"/>
              <a:gd name="connsiteY6" fmla="*/ 707043 h 707043"/>
              <a:gd name="connsiteX7" fmla="*/ 0 w 9406096"/>
              <a:gd name="connsiteY7" fmla="*/ 589200 h 707043"/>
              <a:gd name="connsiteX8" fmla="*/ 0 w 9406096"/>
              <a:gd name="connsiteY8" fmla="*/ 117843 h 7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096" h="707043">
                <a:moveTo>
                  <a:pt x="0" y="117843"/>
                </a:moveTo>
                <a:cubicBezTo>
                  <a:pt x="0" y="52760"/>
                  <a:pt x="52760" y="0"/>
                  <a:pt x="117843" y="0"/>
                </a:cubicBezTo>
                <a:lnTo>
                  <a:pt x="9288253" y="0"/>
                </a:lnTo>
                <a:cubicBezTo>
                  <a:pt x="9353336" y="0"/>
                  <a:pt x="9406096" y="52760"/>
                  <a:pt x="9406096" y="117843"/>
                </a:cubicBezTo>
                <a:lnTo>
                  <a:pt x="9406096" y="589200"/>
                </a:lnTo>
                <a:cubicBezTo>
                  <a:pt x="9406096" y="654283"/>
                  <a:pt x="9353336" y="707043"/>
                  <a:pt x="9288253" y="707043"/>
                </a:cubicBezTo>
                <a:lnTo>
                  <a:pt x="117843" y="707043"/>
                </a:lnTo>
                <a:cubicBezTo>
                  <a:pt x="52760" y="707043"/>
                  <a:pt x="0" y="654283"/>
                  <a:pt x="0" y="589200"/>
                </a:cubicBezTo>
                <a:lnTo>
                  <a:pt x="0" y="117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2035" tIns="34515" rIns="332035" bIns="34515" numCol="1" spcCol="1270" anchor="ctr" anchorCtr="0">
            <a:noAutofit/>
          </a:bodyPr>
          <a:lstStyle/>
          <a:p>
            <a:pPr marL="0" lvl="0" indent="0" algn="l" defTabSz="1600200">
              <a:lnSpc>
                <a:spcPct val="90000"/>
              </a:lnSpc>
              <a:spcBef>
                <a:spcPct val="0"/>
              </a:spcBef>
              <a:spcAft>
                <a:spcPct val="35000"/>
              </a:spcAft>
              <a:buNone/>
            </a:pPr>
            <a:r>
              <a:rPr lang="en-US" dirty="0">
                <a:solidFill>
                  <a:schemeClr val="tx1"/>
                </a:solidFill>
              </a:rPr>
              <a:t>Save a </a:t>
            </a:r>
            <a:r>
              <a:rPr lang="en-US" dirty="0" err="1">
                <a:solidFill>
                  <a:schemeClr val="tx1"/>
                </a:solidFill>
              </a:rPr>
              <a:t>mydata.jasp</a:t>
            </a:r>
            <a:r>
              <a:rPr lang="en-US" dirty="0">
                <a:solidFill>
                  <a:schemeClr val="tx1"/>
                </a:solidFill>
              </a:rPr>
              <a:t> file as a myresults.html File on your Computer – only contains the annotated results</a:t>
            </a:r>
            <a:endParaRPr lang="nl-NL" kern="1200" dirty="0">
              <a:solidFill>
                <a:schemeClr val="tx1"/>
              </a:solidFill>
            </a:endParaRPr>
          </a:p>
        </p:txBody>
      </p:sp>
      <p:pic>
        <p:nvPicPr>
          <p:cNvPr id="3" name="Picture 2" descr="Graphical user interface, text, application, email&#10;&#10;Description automatically generated">
            <a:extLst>
              <a:ext uri="{FF2B5EF4-FFF2-40B4-BE49-F238E27FC236}">
                <a16:creationId xmlns:a16="http://schemas.microsoft.com/office/drawing/2014/main" id="{EB74DD36-A158-45DD-BFBA-EEA70AD3445F}"/>
              </a:ext>
            </a:extLst>
          </p:cNvPr>
          <p:cNvPicPr>
            <a:picLocks noChangeAspect="1"/>
          </p:cNvPicPr>
          <p:nvPr/>
        </p:nvPicPr>
        <p:blipFill>
          <a:blip r:embed="rId3"/>
          <a:stretch>
            <a:fillRect/>
          </a:stretch>
        </p:blipFill>
        <p:spPr>
          <a:xfrm>
            <a:off x="1664567" y="881318"/>
            <a:ext cx="9479976" cy="5490333"/>
          </a:xfrm>
          <a:prstGeom prst="rect">
            <a:avLst/>
          </a:prstGeom>
        </p:spPr>
      </p:pic>
      <p:sp>
        <p:nvSpPr>
          <p:cNvPr id="4" name="Oval 3">
            <a:extLst>
              <a:ext uri="{FF2B5EF4-FFF2-40B4-BE49-F238E27FC236}">
                <a16:creationId xmlns:a16="http://schemas.microsoft.com/office/drawing/2014/main" id="{268C3BCC-F03E-4993-9C3F-8540CA0AC098}"/>
              </a:ext>
            </a:extLst>
          </p:cNvPr>
          <p:cNvSpPr/>
          <p:nvPr/>
        </p:nvSpPr>
        <p:spPr>
          <a:xfrm>
            <a:off x="3811759" y="1747998"/>
            <a:ext cx="726238"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Oval 6">
            <a:extLst>
              <a:ext uri="{FF2B5EF4-FFF2-40B4-BE49-F238E27FC236}">
                <a16:creationId xmlns:a16="http://schemas.microsoft.com/office/drawing/2014/main" id="{25116EF0-BCFF-4080-B8E2-98505201668F}"/>
              </a:ext>
            </a:extLst>
          </p:cNvPr>
          <p:cNvSpPr/>
          <p:nvPr/>
        </p:nvSpPr>
        <p:spPr>
          <a:xfrm>
            <a:off x="2722517" y="1453181"/>
            <a:ext cx="757530"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Oval 7">
            <a:extLst>
              <a:ext uri="{FF2B5EF4-FFF2-40B4-BE49-F238E27FC236}">
                <a16:creationId xmlns:a16="http://schemas.microsoft.com/office/drawing/2014/main" id="{ABDC8BDD-1F37-498E-96D7-04A868755601}"/>
              </a:ext>
            </a:extLst>
          </p:cNvPr>
          <p:cNvSpPr/>
          <p:nvPr/>
        </p:nvSpPr>
        <p:spPr>
          <a:xfrm>
            <a:off x="1278639" y="2429911"/>
            <a:ext cx="1908475"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Oval 8">
            <a:extLst>
              <a:ext uri="{FF2B5EF4-FFF2-40B4-BE49-F238E27FC236}">
                <a16:creationId xmlns:a16="http://schemas.microsoft.com/office/drawing/2014/main" id="{5EDE256E-EF66-4C82-BBED-C72496EFD28C}"/>
              </a:ext>
            </a:extLst>
          </p:cNvPr>
          <p:cNvSpPr/>
          <p:nvPr/>
        </p:nvSpPr>
        <p:spPr>
          <a:xfrm>
            <a:off x="4456273" y="2200698"/>
            <a:ext cx="3746695"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Oval 9">
            <a:extLst>
              <a:ext uri="{FF2B5EF4-FFF2-40B4-BE49-F238E27FC236}">
                <a16:creationId xmlns:a16="http://schemas.microsoft.com/office/drawing/2014/main" id="{64B61AB2-D78B-456D-8DE9-CD7FD3CB943F}"/>
              </a:ext>
            </a:extLst>
          </p:cNvPr>
          <p:cNvSpPr/>
          <p:nvPr/>
        </p:nvSpPr>
        <p:spPr>
          <a:xfrm>
            <a:off x="4309649" y="4801918"/>
            <a:ext cx="1908475" cy="4802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 name="Oval 10">
            <a:extLst>
              <a:ext uri="{FF2B5EF4-FFF2-40B4-BE49-F238E27FC236}">
                <a16:creationId xmlns:a16="http://schemas.microsoft.com/office/drawing/2014/main" id="{10586631-2CD5-4F76-811E-97B76D4F414E}"/>
              </a:ext>
            </a:extLst>
          </p:cNvPr>
          <p:cNvSpPr/>
          <p:nvPr/>
        </p:nvSpPr>
        <p:spPr>
          <a:xfrm>
            <a:off x="8104657" y="5202315"/>
            <a:ext cx="880506" cy="5504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TextBox 11">
            <a:extLst>
              <a:ext uri="{FF2B5EF4-FFF2-40B4-BE49-F238E27FC236}">
                <a16:creationId xmlns:a16="http://schemas.microsoft.com/office/drawing/2014/main" id="{7D77EEFE-4941-4B60-8DC2-E19339C05E53}"/>
              </a:ext>
            </a:extLst>
          </p:cNvPr>
          <p:cNvSpPr txBox="1"/>
          <p:nvPr/>
        </p:nvSpPr>
        <p:spPr>
          <a:xfrm>
            <a:off x="1067545" y="2491158"/>
            <a:ext cx="117020" cy="276999"/>
          </a:xfrm>
          <a:prstGeom prst="rect">
            <a:avLst/>
          </a:prstGeom>
          <a:noFill/>
        </p:spPr>
        <p:txBody>
          <a:bodyPr wrap="none" lIns="0" tIns="0" rIns="0" bIns="0" rtlCol="0">
            <a:spAutoFit/>
          </a:bodyPr>
          <a:lstStyle/>
          <a:p>
            <a:r>
              <a:rPr lang="en-US" dirty="0">
                <a:solidFill>
                  <a:srgbClr val="FF0000"/>
                </a:solidFill>
              </a:rPr>
              <a:t>1</a:t>
            </a:r>
          </a:p>
        </p:txBody>
      </p:sp>
      <p:sp>
        <p:nvSpPr>
          <p:cNvPr id="13" name="TextBox 12">
            <a:extLst>
              <a:ext uri="{FF2B5EF4-FFF2-40B4-BE49-F238E27FC236}">
                <a16:creationId xmlns:a16="http://schemas.microsoft.com/office/drawing/2014/main" id="{4BFE4ED9-1B33-483D-8735-1F295AAD9004}"/>
              </a:ext>
            </a:extLst>
          </p:cNvPr>
          <p:cNvSpPr txBox="1"/>
          <p:nvPr/>
        </p:nvSpPr>
        <p:spPr>
          <a:xfrm>
            <a:off x="2562633" y="1472020"/>
            <a:ext cx="117020" cy="276999"/>
          </a:xfrm>
          <a:prstGeom prst="rect">
            <a:avLst/>
          </a:prstGeom>
          <a:noFill/>
        </p:spPr>
        <p:txBody>
          <a:bodyPr wrap="none" lIns="0" tIns="0" rIns="0" bIns="0" rtlCol="0">
            <a:spAutoFit/>
          </a:bodyPr>
          <a:lstStyle/>
          <a:p>
            <a:r>
              <a:rPr lang="en-US" dirty="0">
                <a:solidFill>
                  <a:srgbClr val="FF0000"/>
                </a:solidFill>
              </a:rPr>
              <a:t>2</a:t>
            </a:r>
          </a:p>
        </p:txBody>
      </p:sp>
      <p:sp>
        <p:nvSpPr>
          <p:cNvPr id="14" name="TextBox 13">
            <a:extLst>
              <a:ext uri="{FF2B5EF4-FFF2-40B4-BE49-F238E27FC236}">
                <a16:creationId xmlns:a16="http://schemas.microsoft.com/office/drawing/2014/main" id="{E41B265E-D591-43BB-839B-012D7CF30141}"/>
              </a:ext>
            </a:extLst>
          </p:cNvPr>
          <p:cNvSpPr txBox="1"/>
          <p:nvPr/>
        </p:nvSpPr>
        <p:spPr>
          <a:xfrm>
            <a:off x="3609030" y="1809245"/>
            <a:ext cx="117020" cy="276999"/>
          </a:xfrm>
          <a:prstGeom prst="rect">
            <a:avLst/>
          </a:prstGeom>
          <a:noFill/>
        </p:spPr>
        <p:txBody>
          <a:bodyPr wrap="none" lIns="0" tIns="0" rIns="0" bIns="0" rtlCol="0">
            <a:spAutoFit/>
          </a:bodyPr>
          <a:lstStyle/>
          <a:p>
            <a:r>
              <a:rPr lang="en-US" dirty="0">
                <a:solidFill>
                  <a:srgbClr val="FF0000"/>
                </a:solidFill>
              </a:rPr>
              <a:t>3</a:t>
            </a:r>
          </a:p>
        </p:txBody>
      </p:sp>
      <p:sp>
        <p:nvSpPr>
          <p:cNvPr id="15" name="TextBox 14">
            <a:extLst>
              <a:ext uri="{FF2B5EF4-FFF2-40B4-BE49-F238E27FC236}">
                <a16:creationId xmlns:a16="http://schemas.microsoft.com/office/drawing/2014/main" id="{60A0F33F-7824-4AE3-A7AD-B123F9F0774B}"/>
              </a:ext>
            </a:extLst>
          </p:cNvPr>
          <p:cNvSpPr txBox="1"/>
          <p:nvPr/>
        </p:nvSpPr>
        <p:spPr>
          <a:xfrm>
            <a:off x="4251139" y="2234745"/>
            <a:ext cx="117020" cy="276999"/>
          </a:xfrm>
          <a:prstGeom prst="rect">
            <a:avLst/>
          </a:prstGeom>
          <a:noFill/>
        </p:spPr>
        <p:txBody>
          <a:bodyPr wrap="none" lIns="0" tIns="0" rIns="0" bIns="0" rtlCol="0">
            <a:spAutoFit/>
          </a:bodyPr>
          <a:lstStyle/>
          <a:p>
            <a:r>
              <a:rPr lang="en-US" dirty="0">
                <a:solidFill>
                  <a:srgbClr val="FF0000"/>
                </a:solidFill>
              </a:rPr>
              <a:t>4</a:t>
            </a:r>
          </a:p>
        </p:txBody>
      </p:sp>
      <p:sp>
        <p:nvSpPr>
          <p:cNvPr id="16" name="TextBox 15">
            <a:extLst>
              <a:ext uri="{FF2B5EF4-FFF2-40B4-BE49-F238E27FC236}">
                <a16:creationId xmlns:a16="http://schemas.microsoft.com/office/drawing/2014/main" id="{64CBA1FC-52FE-48F0-8E37-85C6BB3D9BD8}"/>
              </a:ext>
            </a:extLst>
          </p:cNvPr>
          <p:cNvSpPr txBox="1"/>
          <p:nvPr/>
        </p:nvSpPr>
        <p:spPr>
          <a:xfrm>
            <a:off x="4116368" y="4903566"/>
            <a:ext cx="117020" cy="276999"/>
          </a:xfrm>
          <a:prstGeom prst="rect">
            <a:avLst/>
          </a:prstGeom>
          <a:noFill/>
        </p:spPr>
        <p:txBody>
          <a:bodyPr wrap="none" lIns="0" tIns="0" rIns="0" bIns="0" rtlCol="0">
            <a:spAutoFit/>
          </a:bodyPr>
          <a:lstStyle/>
          <a:p>
            <a:r>
              <a:rPr lang="en-US" dirty="0">
                <a:solidFill>
                  <a:srgbClr val="FF0000"/>
                </a:solidFill>
              </a:rPr>
              <a:t>5</a:t>
            </a:r>
          </a:p>
        </p:txBody>
      </p:sp>
      <p:sp>
        <p:nvSpPr>
          <p:cNvPr id="17" name="TextBox 16">
            <a:extLst>
              <a:ext uri="{FF2B5EF4-FFF2-40B4-BE49-F238E27FC236}">
                <a16:creationId xmlns:a16="http://schemas.microsoft.com/office/drawing/2014/main" id="{4CDBB24B-8838-4DF7-A984-52FB2595ABDF}"/>
              </a:ext>
            </a:extLst>
          </p:cNvPr>
          <p:cNvSpPr txBox="1"/>
          <p:nvPr/>
        </p:nvSpPr>
        <p:spPr>
          <a:xfrm>
            <a:off x="7931007" y="5290383"/>
            <a:ext cx="117020" cy="276999"/>
          </a:xfrm>
          <a:prstGeom prst="rect">
            <a:avLst/>
          </a:prstGeom>
          <a:noFill/>
        </p:spPr>
        <p:txBody>
          <a:bodyPr wrap="none" lIns="0" tIns="0" rIns="0" bIns="0" rtlCol="0">
            <a:spAutoFit/>
          </a:bodyPr>
          <a:lstStyle/>
          <a:p>
            <a:r>
              <a:rPr lang="en-US" dirty="0">
                <a:solidFill>
                  <a:srgbClr val="FF0000"/>
                </a:solidFill>
              </a:rPr>
              <a:t>6</a:t>
            </a:r>
          </a:p>
        </p:txBody>
      </p:sp>
    </p:spTree>
    <p:extLst>
      <p:ext uri="{BB962C8B-B14F-4D97-AF65-F5344CB8AC3E}">
        <p14:creationId xmlns:p14="http://schemas.microsoft.com/office/powerpoint/2010/main" val="395448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4A027CD4-BA15-4D98-B5FF-133AE0A2DE65}"/>
              </a:ext>
            </a:extLst>
          </p:cNvPr>
          <p:cNvSpPr/>
          <p:nvPr/>
        </p:nvSpPr>
        <p:spPr>
          <a:xfrm>
            <a:off x="690116" y="805698"/>
            <a:ext cx="11088209" cy="1243820"/>
          </a:xfrm>
          <a:custGeom>
            <a:avLst/>
            <a:gdLst>
              <a:gd name="connsiteX0" fmla="*/ 0 w 9406096"/>
              <a:gd name="connsiteY0" fmla="*/ 117843 h 707043"/>
              <a:gd name="connsiteX1" fmla="*/ 117843 w 9406096"/>
              <a:gd name="connsiteY1" fmla="*/ 0 h 707043"/>
              <a:gd name="connsiteX2" fmla="*/ 9288253 w 9406096"/>
              <a:gd name="connsiteY2" fmla="*/ 0 h 707043"/>
              <a:gd name="connsiteX3" fmla="*/ 9406096 w 9406096"/>
              <a:gd name="connsiteY3" fmla="*/ 117843 h 707043"/>
              <a:gd name="connsiteX4" fmla="*/ 9406096 w 9406096"/>
              <a:gd name="connsiteY4" fmla="*/ 589200 h 707043"/>
              <a:gd name="connsiteX5" fmla="*/ 9288253 w 9406096"/>
              <a:gd name="connsiteY5" fmla="*/ 707043 h 707043"/>
              <a:gd name="connsiteX6" fmla="*/ 117843 w 9406096"/>
              <a:gd name="connsiteY6" fmla="*/ 707043 h 707043"/>
              <a:gd name="connsiteX7" fmla="*/ 0 w 9406096"/>
              <a:gd name="connsiteY7" fmla="*/ 589200 h 707043"/>
              <a:gd name="connsiteX8" fmla="*/ 0 w 9406096"/>
              <a:gd name="connsiteY8" fmla="*/ 117843 h 7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096" h="707043">
                <a:moveTo>
                  <a:pt x="0" y="117843"/>
                </a:moveTo>
                <a:cubicBezTo>
                  <a:pt x="0" y="52760"/>
                  <a:pt x="52760" y="0"/>
                  <a:pt x="117843" y="0"/>
                </a:cubicBezTo>
                <a:lnTo>
                  <a:pt x="9288253" y="0"/>
                </a:lnTo>
                <a:cubicBezTo>
                  <a:pt x="9353336" y="0"/>
                  <a:pt x="9406096" y="52760"/>
                  <a:pt x="9406096" y="117843"/>
                </a:cubicBezTo>
                <a:lnTo>
                  <a:pt x="9406096" y="589200"/>
                </a:lnTo>
                <a:cubicBezTo>
                  <a:pt x="9406096" y="654283"/>
                  <a:pt x="9353336" y="707043"/>
                  <a:pt x="9288253" y="707043"/>
                </a:cubicBezTo>
                <a:lnTo>
                  <a:pt x="117843" y="707043"/>
                </a:lnTo>
                <a:cubicBezTo>
                  <a:pt x="52760" y="707043"/>
                  <a:pt x="0" y="654283"/>
                  <a:pt x="0" y="589200"/>
                </a:cubicBezTo>
                <a:lnTo>
                  <a:pt x="0" y="117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2035" tIns="34515" rIns="332035" bIns="34515"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tx1"/>
                </a:solidFill>
              </a:rPr>
              <a:t>How </a:t>
            </a:r>
            <a:r>
              <a:rPr lang="en-US" sz="3600" dirty="0">
                <a:solidFill>
                  <a:schemeClr val="tx1"/>
                </a:solidFill>
              </a:rPr>
              <a:t>to Make your Data Analyses </a:t>
            </a:r>
            <a:r>
              <a:rPr lang="en-US" sz="3600" kern="1200" dirty="0">
                <a:solidFill>
                  <a:schemeClr val="tx1"/>
                </a:solidFill>
              </a:rPr>
              <a:t>Findable </a:t>
            </a:r>
            <a:br>
              <a:rPr lang="en-US" sz="3600" kern="1200" dirty="0">
                <a:solidFill>
                  <a:schemeClr val="tx1"/>
                </a:solidFill>
              </a:rPr>
            </a:br>
            <a:r>
              <a:rPr lang="en-US" sz="3600" kern="1200" dirty="0">
                <a:solidFill>
                  <a:schemeClr val="tx1"/>
                </a:solidFill>
              </a:rPr>
              <a:t>Using the Open Science Foundation</a:t>
            </a:r>
            <a:endParaRPr lang="nl-NL" sz="3600" kern="1200" dirty="0">
              <a:solidFill>
                <a:schemeClr val="tx1"/>
              </a:solidFill>
            </a:endParaRPr>
          </a:p>
        </p:txBody>
      </p:sp>
    </p:spTree>
    <p:extLst>
      <p:ext uri="{BB962C8B-B14F-4D97-AF65-F5344CB8AC3E}">
        <p14:creationId xmlns:p14="http://schemas.microsoft.com/office/powerpoint/2010/main" val="7209128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80D87EB-96C0-4B0A-9B13-41A217B9C621}"/>
              </a:ext>
            </a:extLst>
          </p:cNvPr>
          <p:cNvGrpSpPr/>
          <p:nvPr/>
        </p:nvGrpSpPr>
        <p:grpSpPr>
          <a:xfrm>
            <a:off x="632394" y="2128029"/>
            <a:ext cx="10930385" cy="3012141"/>
            <a:chOff x="719032" y="3308759"/>
            <a:chExt cx="10930385" cy="3012141"/>
          </a:xfrm>
        </p:grpSpPr>
        <p:sp>
          <p:nvSpPr>
            <p:cNvPr id="4" name="Rectangle 3">
              <a:extLst>
                <a:ext uri="{FF2B5EF4-FFF2-40B4-BE49-F238E27FC236}">
                  <a16:creationId xmlns:a16="http://schemas.microsoft.com/office/drawing/2014/main" id="{3F0826F1-BDB8-4A1F-BFE7-A6F650242993}"/>
                </a:ext>
              </a:extLst>
            </p:cNvPr>
            <p:cNvSpPr/>
            <p:nvPr/>
          </p:nvSpPr>
          <p:spPr>
            <a:xfrm>
              <a:off x="719032" y="3549241"/>
              <a:ext cx="10930385" cy="2771659"/>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pic>
          <p:nvPicPr>
            <p:cNvPr id="8" name="Picture 7" descr="A picture containing monitor, person, holding, screen&#10;&#10;Description automatically generated">
              <a:extLst>
                <a:ext uri="{FF2B5EF4-FFF2-40B4-BE49-F238E27FC236}">
                  <a16:creationId xmlns:a16="http://schemas.microsoft.com/office/drawing/2014/main" id="{C7A579F2-6113-4454-9034-9185443CDFB2}"/>
                </a:ext>
              </a:extLst>
            </p:cNvPr>
            <p:cNvPicPr>
              <a:picLocks noChangeAspect="1"/>
            </p:cNvPicPr>
            <p:nvPr/>
          </p:nvPicPr>
          <p:blipFill>
            <a:blip r:embed="rId2"/>
            <a:stretch>
              <a:fillRect/>
            </a:stretch>
          </p:blipFill>
          <p:spPr>
            <a:xfrm>
              <a:off x="1137934" y="4150143"/>
              <a:ext cx="10270136" cy="1569856"/>
            </a:xfrm>
            <a:prstGeom prst="rect">
              <a:avLst/>
            </a:prstGeom>
          </p:spPr>
        </p:pic>
        <p:sp>
          <p:nvSpPr>
            <p:cNvPr id="5" name="Freeform: Shape 4">
              <a:extLst>
                <a:ext uri="{FF2B5EF4-FFF2-40B4-BE49-F238E27FC236}">
                  <a16:creationId xmlns:a16="http://schemas.microsoft.com/office/drawing/2014/main" id="{D534437C-B9CF-4242-814C-F5635E3A30D1}"/>
                </a:ext>
              </a:extLst>
            </p:cNvPr>
            <p:cNvSpPr/>
            <p:nvPr/>
          </p:nvSpPr>
          <p:spPr>
            <a:xfrm>
              <a:off x="1361311" y="3308759"/>
              <a:ext cx="8668317"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kern="1200" dirty="0">
                  <a:solidFill>
                    <a:schemeClr val="tx1"/>
                  </a:solidFill>
                </a:rPr>
                <a:t>Creat</a:t>
              </a:r>
              <a:r>
                <a:rPr lang="en-US" dirty="0">
                  <a:solidFill>
                    <a:schemeClr val="tx1"/>
                  </a:solidFill>
                </a:rPr>
                <a:t>e a Project to Store your Data at the Open Science Foundation in Four Simple Steps </a:t>
              </a:r>
              <a:endParaRPr lang="nl-NL" kern="1200" dirty="0">
                <a:solidFill>
                  <a:schemeClr val="tx1"/>
                </a:solidFill>
              </a:endParaRPr>
            </a:p>
          </p:txBody>
        </p:sp>
      </p:grpSp>
      <p:sp>
        <p:nvSpPr>
          <p:cNvPr id="9" name="Oval 8">
            <a:extLst>
              <a:ext uri="{FF2B5EF4-FFF2-40B4-BE49-F238E27FC236}">
                <a16:creationId xmlns:a16="http://schemas.microsoft.com/office/drawing/2014/main" id="{44238761-F762-4F68-9FF8-5C709FCDC461}"/>
              </a:ext>
            </a:extLst>
          </p:cNvPr>
          <p:cNvSpPr/>
          <p:nvPr/>
        </p:nvSpPr>
        <p:spPr>
          <a:xfrm>
            <a:off x="8996399" y="3368249"/>
            <a:ext cx="1322773" cy="102865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Oval 6">
            <a:extLst>
              <a:ext uri="{FF2B5EF4-FFF2-40B4-BE49-F238E27FC236}">
                <a16:creationId xmlns:a16="http://schemas.microsoft.com/office/drawing/2014/main" id="{06FCA87A-39B7-4567-868B-CE2B7B79A64A}"/>
              </a:ext>
            </a:extLst>
          </p:cNvPr>
          <p:cNvSpPr/>
          <p:nvPr/>
        </p:nvSpPr>
        <p:spPr>
          <a:xfrm>
            <a:off x="1316823" y="2969413"/>
            <a:ext cx="1322773" cy="10286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TextBox 9">
            <a:extLst>
              <a:ext uri="{FF2B5EF4-FFF2-40B4-BE49-F238E27FC236}">
                <a16:creationId xmlns:a16="http://schemas.microsoft.com/office/drawing/2014/main" id="{B2A91005-5AF7-4472-B2DB-18EADEB7E3B0}"/>
              </a:ext>
            </a:extLst>
          </p:cNvPr>
          <p:cNvSpPr txBox="1"/>
          <p:nvPr/>
        </p:nvSpPr>
        <p:spPr>
          <a:xfrm>
            <a:off x="9162745" y="3206741"/>
            <a:ext cx="117020" cy="276999"/>
          </a:xfrm>
          <a:prstGeom prst="rect">
            <a:avLst/>
          </a:prstGeom>
          <a:noFill/>
        </p:spPr>
        <p:txBody>
          <a:bodyPr wrap="none" lIns="0" tIns="0" rIns="0" bIns="0" rtlCol="0">
            <a:spAutoFit/>
          </a:bodyPr>
          <a:lstStyle/>
          <a:p>
            <a:r>
              <a:rPr lang="en-US" dirty="0">
                <a:solidFill>
                  <a:srgbClr val="FF0000"/>
                </a:solidFill>
              </a:rPr>
              <a:t>2</a:t>
            </a:r>
          </a:p>
        </p:txBody>
      </p:sp>
      <p:sp>
        <p:nvSpPr>
          <p:cNvPr id="11" name="TextBox 10">
            <a:extLst>
              <a:ext uri="{FF2B5EF4-FFF2-40B4-BE49-F238E27FC236}">
                <a16:creationId xmlns:a16="http://schemas.microsoft.com/office/drawing/2014/main" id="{6BAD9A45-BF99-4D11-A714-B73FD5FE9C9A}"/>
              </a:ext>
            </a:extLst>
          </p:cNvPr>
          <p:cNvSpPr txBox="1"/>
          <p:nvPr/>
        </p:nvSpPr>
        <p:spPr>
          <a:xfrm>
            <a:off x="1433078" y="2830913"/>
            <a:ext cx="117020" cy="276999"/>
          </a:xfrm>
          <a:prstGeom prst="rect">
            <a:avLst/>
          </a:prstGeom>
          <a:noFill/>
        </p:spPr>
        <p:txBody>
          <a:bodyPr wrap="none" lIns="0" tIns="0" rIns="0" bIns="0" rtlCol="0">
            <a:spAutoFit/>
          </a:bodyPr>
          <a:lstStyle/>
          <a:p>
            <a:r>
              <a:rPr lang="en-US" dirty="0">
                <a:solidFill>
                  <a:srgbClr val="FF0000"/>
                </a:solidFill>
              </a:rPr>
              <a:t>1</a:t>
            </a:r>
          </a:p>
        </p:txBody>
      </p:sp>
    </p:spTree>
    <p:extLst>
      <p:ext uri="{BB962C8B-B14F-4D97-AF65-F5344CB8AC3E}">
        <p14:creationId xmlns:p14="http://schemas.microsoft.com/office/powerpoint/2010/main" val="75875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D8AABA-4B5C-459D-BA10-826DFEE0FB19}"/>
              </a:ext>
            </a:extLst>
          </p:cNvPr>
          <p:cNvSpPr/>
          <p:nvPr/>
        </p:nvSpPr>
        <p:spPr>
          <a:xfrm>
            <a:off x="2272682" y="362159"/>
            <a:ext cx="8293719" cy="610164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 name="Freeform: Shape 4">
            <a:extLst>
              <a:ext uri="{FF2B5EF4-FFF2-40B4-BE49-F238E27FC236}">
                <a16:creationId xmlns:a16="http://schemas.microsoft.com/office/drawing/2014/main" id="{11590821-8DC2-4F24-A826-41DC122EE13C}"/>
              </a:ext>
            </a:extLst>
          </p:cNvPr>
          <p:cNvSpPr/>
          <p:nvPr/>
        </p:nvSpPr>
        <p:spPr>
          <a:xfrm>
            <a:off x="2586550" y="98951"/>
            <a:ext cx="3148425" cy="54059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kern="1200" dirty="0">
                <a:solidFill>
                  <a:schemeClr val="tx1"/>
                </a:solidFill>
              </a:rPr>
              <a:t>Step 1: Create a Free Account</a:t>
            </a:r>
            <a:endParaRPr lang="nl-NL" kern="1200" dirty="0">
              <a:solidFill>
                <a:schemeClr val="tx1"/>
              </a:solidFill>
            </a:endParaRPr>
          </a:p>
        </p:txBody>
      </p:sp>
      <p:pic>
        <p:nvPicPr>
          <p:cNvPr id="3" name="Picture 2" descr="Graphical user interface, text, application, email&#10;&#10;Description automatically generated">
            <a:extLst>
              <a:ext uri="{FF2B5EF4-FFF2-40B4-BE49-F238E27FC236}">
                <a16:creationId xmlns:a16="http://schemas.microsoft.com/office/drawing/2014/main" id="{378AF43F-FAA1-498A-AD01-1C4F63D84340}"/>
              </a:ext>
            </a:extLst>
          </p:cNvPr>
          <p:cNvPicPr>
            <a:picLocks noChangeAspect="1"/>
          </p:cNvPicPr>
          <p:nvPr/>
        </p:nvPicPr>
        <p:blipFill>
          <a:blip r:embed="rId2"/>
          <a:stretch>
            <a:fillRect/>
          </a:stretch>
        </p:blipFill>
        <p:spPr>
          <a:xfrm>
            <a:off x="4190260" y="697949"/>
            <a:ext cx="4861117" cy="5707441"/>
          </a:xfrm>
          <a:prstGeom prst="rect">
            <a:avLst/>
          </a:prstGeom>
        </p:spPr>
      </p:pic>
      <p:sp>
        <p:nvSpPr>
          <p:cNvPr id="6" name="Oval 5">
            <a:extLst>
              <a:ext uri="{FF2B5EF4-FFF2-40B4-BE49-F238E27FC236}">
                <a16:creationId xmlns:a16="http://schemas.microsoft.com/office/drawing/2014/main" id="{AFA1D9DE-210A-4F43-AFAC-9210053D73B6}"/>
              </a:ext>
            </a:extLst>
          </p:cNvPr>
          <p:cNvSpPr/>
          <p:nvPr/>
        </p:nvSpPr>
        <p:spPr>
          <a:xfrm>
            <a:off x="5863998" y="5593856"/>
            <a:ext cx="1577662" cy="5574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Oval 6">
            <a:extLst>
              <a:ext uri="{FF2B5EF4-FFF2-40B4-BE49-F238E27FC236}">
                <a16:creationId xmlns:a16="http://schemas.microsoft.com/office/drawing/2014/main" id="{EAE086E9-2004-4996-B904-8A36C4CE1F1A}"/>
              </a:ext>
            </a:extLst>
          </p:cNvPr>
          <p:cNvSpPr/>
          <p:nvPr/>
        </p:nvSpPr>
        <p:spPr>
          <a:xfrm>
            <a:off x="5250386" y="4861307"/>
            <a:ext cx="555543" cy="5574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Oval 7">
            <a:extLst>
              <a:ext uri="{FF2B5EF4-FFF2-40B4-BE49-F238E27FC236}">
                <a16:creationId xmlns:a16="http://schemas.microsoft.com/office/drawing/2014/main" id="{0FB34843-4374-4F4D-9B8A-19D77A18D965}"/>
              </a:ext>
            </a:extLst>
          </p:cNvPr>
          <p:cNvSpPr/>
          <p:nvPr/>
        </p:nvSpPr>
        <p:spPr>
          <a:xfrm>
            <a:off x="3791111" y="2632403"/>
            <a:ext cx="2918551" cy="174125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Oval 8">
            <a:extLst>
              <a:ext uri="{FF2B5EF4-FFF2-40B4-BE49-F238E27FC236}">
                <a16:creationId xmlns:a16="http://schemas.microsoft.com/office/drawing/2014/main" id="{E5E08517-E725-41BD-9DA3-6B31C2BB7132}"/>
              </a:ext>
            </a:extLst>
          </p:cNvPr>
          <p:cNvSpPr/>
          <p:nvPr/>
        </p:nvSpPr>
        <p:spPr>
          <a:xfrm>
            <a:off x="4464742" y="4254877"/>
            <a:ext cx="555543" cy="55741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TextBox 9">
            <a:extLst>
              <a:ext uri="{FF2B5EF4-FFF2-40B4-BE49-F238E27FC236}">
                <a16:creationId xmlns:a16="http://schemas.microsoft.com/office/drawing/2014/main" id="{89C682DD-C49D-4A8A-A219-DBBCFB807A2A}"/>
              </a:ext>
            </a:extLst>
          </p:cNvPr>
          <p:cNvSpPr txBox="1"/>
          <p:nvPr/>
        </p:nvSpPr>
        <p:spPr>
          <a:xfrm>
            <a:off x="5688909" y="5734065"/>
            <a:ext cx="117020" cy="276999"/>
          </a:xfrm>
          <a:prstGeom prst="rect">
            <a:avLst/>
          </a:prstGeom>
          <a:noFill/>
        </p:spPr>
        <p:txBody>
          <a:bodyPr wrap="none" lIns="0" tIns="0" rIns="0" bIns="0" rtlCol="0">
            <a:spAutoFit/>
          </a:bodyPr>
          <a:lstStyle/>
          <a:p>
            <a:r>
              <a:rPr lang="en-US" dirty="0">
                <a:solidFill>
                  <a:srgbClr val="FF0000"/>
                </a:solidFill>
              </a:rPr>
              <a:t>4</a:t>
            </a:r>
          </a:p>
        </p:txBody>
      </p:sp>
      <p:sp>
        <p:nvSpPr>
          <p:cNvPr id="11" name="TextBox 10">
            <a:extLst>
              <a:ext uri="{FF2B5EF4-FFF2-40B4-BE49-F238E27FC236}">
                <a16:creationId xmlns:a16="http://schemas.microsoft.com/office/drawing/2014/main" id="{6A8214A1-2C84-4890-8829-DE05C07C2C7E}"/>
              </a:ext>
            </a:extLst>
          </p:cNvPr>
          <p:cNvSpPr txBox="1"/>
          <p:nvPr/>
        </p:nvSpPr>
        <p:spPr>
          <a:xfrm>
            <a:off x="3813943" y="2828527"/>
            <a:ext cx="117020" cy="276999"/>
          </a:xfrm>
          <a:prstGeom prst="rect">
            <a:avLst/>
          </a:prstGeom>
          <a:noFill/>
        </p:spPr>
        <p:txBody>
          <a:bodyPr wrap="none" lIns="0" tIns="0" rIns="0" bIns="0" rtlCol="0">
            <a:spAutoFit/>
          </a:bodyPr>
          <a:lstStyle/>
          <a:p>
            <a:r>
              <a:rPr lang="en-US" dirty="0">
                <a:solidFill>
                  <a:srgbClr val="FF0000"/>
                </a:solidFill>
              </a:rPr>
              <a:t>1</a:t>
            </a:r>
          </a:p>
        </p:txBody>
      </p:sp>
      <p:sp>
        <p:nvSpPr>
          <p:cNvPr id="12" name="TextBox 11">
            <a:extLst>
              <a:ext uri="{FF2B5EF4-FFF2-40B4-BE49-F238E27FC236}">
                <a16:creationId xmlns:a16="http://schemas.microsoft.com/office/drawing/2014/main" id="{DBA59E71-F64B-4750-B435-D30298C70DB3}"/>
              </a:ext>
            </a:extLst>
          </p:cNvPr>
          <p:cNvSpPr txBox="1"/>
          <p:nvPr/>
        </p:nvSpPr>
        <p:spPr>
          <a:xfrm>
            <a:off x="5062228" y="4974023"/>
            <a:ext cx="117020" cy="276999"/>
          </a:xfrm>
          <a:prstGeom prst="rect">
            <a:avLst/>
          </a:prstGeom>
          <a:noFill/>
        </p:spPr>
        <p:txBody>
          <a:bodyPr wrap="none" lIns="0" tIns="0" rIns="0" bIns="0" rtlCol="0">
            <a:spAutoFit/>
          </a:bodyPr>
          <a:lstStyle/>
          <a:p>
            <a:r>
              <a:rPr lang="en-US" dirty="0">
                <a:solidFill>
                  <a:srgbClr val="FF0000"/>
                </a:solidFill>
              </a:rPr>
              <a:t>3</a:t>
            </a:r>
          </a:p>
        </p:txBody>
      </p:sp>
      <p:sp>
        <p:nvSpPr>
          <p:cNvPr id="13" name="TextBox 12">
            <a:extLst>
              <a:ext uri="{FF2B5EF4-FFF2-40B4-BE49-F238E27FC236}">
                <a16:creationId xmlns:a16="http://schemas.microsoft.com/office/drawing/2014/main" id="{A228BF02-48B1-44DA-9AC9-EA6CEC7BCDEC}"/>
              </a:ext>
            </a:extLst>
          </p:cNvPr>
          <p:cNvSpPr txBox="1"/>
          <p:nvPr/>
        </p:nvSpPr>
        <p:spPr>
          <a:xfrm>
            <a:off x="4321253" y="4340481"/>
            <a:ext cx="117020" cy="276999"/>
          </a:xfrm>
          <a:prstGeom prst="rect">
            <a:avLst/>
          </a:prstGeom>
          <a:noFill/>
        </p:spPr>
        <p:txBody>
          <a:bodyPr wrap="none" lIns="0" tIns="0" rIns="0" bIns="0" rtlCol="0">
            <a:spAutoFit/>
          </a:bodyPr>
          <a:lstStyle/>
          <a:p>
            <a:r>
              <a:rPr lang="en-US" dirty="0">
                <a:solidFill>
                  <a:srgbClr val="FF0000"/>
                </a:solidFill>
              </a:rPr>
              <a:t>2</a:t>
            </a:r>
          </a:p>
        </p:txBody>
      </p:sp>
    </p:spTree>
    <p:extLst>
      <p:ext uri="{BB962C8B-B14F-4D97-AF65-F5344CB8AC3E}">
        <p14:creationId xmlns:p14="http://schemas.microsoft.com/office/powerpoint/2010/main" val="37675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FE740B-A81B-425D-8EAE-091D1103BE79}"/>
              </a:ext>
            </a:extLst>
          </p:cNvPr>
          <p:cNvSpPr/>
          <p:nvPr/>
        </p:nvSpPr>
        <p:spPr>
          <a:xfrm>
            <a:off x="145109" y="1394447"/>
            <a:ext cx="11780667" cy="4069105"/>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 name="Freeform: Shape 4">
            <a:extLst>
              <a:ext uri="{FF2B5EF4-FFF2-40B4-BE49-F238E27FC236}">
                <a16:creationId xmlns:a16="http://schemas.microsoft.com/office/drawing/2014/main" id="{13521040-FBC5-43B7-A4C8-F7397EB7C372}"/>
              </a:ext>
            </a:extLst>
          </p:cNvPr>
          <p:cNvSpPr/>
          <p:nvPr/>
        </p:nvSpPr>
        <p:spPr>
          <a:xfrm>
            <a:off x="1580374" y="1131240"/>
            <a:ext cx="3080403" cy="537368"/>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kern="1200" dirty="0">
                <a:solidFill>
                  <a:schemeClr val="tx1"/>
                </a:solidFill>
              </a:rPr>
              <a:t>Step 2: Create a New Project</a:t>
            </a:r>
            <a:endParaRPr lang="nl-NL" kern="1200" dirty="0">
              <a:solidFill>
                <a:schemeClr val="tx1"/>
              </a:solidFill>
            </a:endParaRPr>
          </a:p>
        </p:txBody>
      </p:sp>
      <p:pic>
        <p:nvPicPr>
          <p:cNvPr id="3" name="Picture 2" descr="Graphical user interface, website&#10;&#10;Description automatically generated">
            <a:extLst>
              <a:ext uri="{FF2B5EF4-FFF2-40B4-BE49-F238E27FC236}">
                <a16:creationId xmlns:a16="http://schemas.microsoft.com/office/drawing/2014/main" id="{3E4E24FE-6202-4DC2-B247-377CD81E7AAC}"/>
              </a:ext>
            </a:extLst>
          </p:cNvPr>
          <p:cNvPicPr>
            <a:picLocks noChangeAspect="1"/>
          </p:cNvPicPr>
          <p:nvPr/>
        </p:nvPicPr>
        <p:blipFill rotWithShape="1">
          <a:blip r:embed="rId2"/>
          <a:srcRect b="19246"/>
          <a:stretch/>
        </p:blipFill>
        <p:spPr>
          <a:xfrm>
            <a:off x="293274" y="1931816"/>
            <a:ext cx="11484335" cy="3187772"/>
          </a:xfrm>
          <a:prstGeom prst="rect">
            <a:avLst/>
          </a:prstGeom>
        </p:spPr>
      </p:pic>
      <p:sp>
        <p:nvSpPr>
          <p:cNvPr id="7" name="Oval 6">
            <a:extLst>
              <a:ext uri="{FF2B5EF4-FFF2-40B4-BE49-F238E27FC236}">
                <a16:creationId xmlns:a16="http://schemas.microsoft.com/office/drawing/2014/main" id="{94CF5216-5197-46F5-B6E7-565D22A3B956}"/>
              </a:ext>
            </a:extLst>
          </p:cNvPr>
          <p:cNvSpPr/>
          <p:nvPr/>
        </p:nvSpPr>
        <p:spPr>
          <a:xfrm>
            <a:off x="6838545" y="4066162"/>
            <a:ext cx="3297675" cy="139739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497538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341710-E92B-4470-A625-3C33FE33A9E6}"/>
              </a:ext>
            </a:extLst>
          </p:cNvPr>
          <p:cNvSpPr/>
          <p:nvPr/>
        </p:nvSpPr>
        <p:spPr>
          <a:xfrm>
            <a:off x="159959" y="666478"/>
            <a:ext cx="11875256" cy="5041864"/>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pic>
        <p:nvPicPr>
          <p:cNvPr id="3" name="Picture 2" descr="Graphical user interface, text, application, email&#10;&#10;Description automatically generated">
            <a:extLst>
              <a:ext uri="{FF2B5EF4-FFF2-40B4-BE49-F238E27FC236}">
                <a16:creationId xmlns:a16="http://schemas.microsoft.com/office/drawing/2014/main" id="{419FB0C6-389C-4223-8823-893576CCFC3D}"/>
              </a:ext>
            </a:extLst>
          </p:cNvPr>
          <p:cNvPicPr>
            <a:picLocks noChangeAspect="1"/>
          </p:cNvPicPr>
          <p:nvPr/>
        </p:nvPicPr>
        <p:blipFill>
          <a:blip r:embed="rId2"/>
          <a:stretch>
            <a:fillRect/>
          </a:stretch>
        </p:blipFill>
        <p:spPr>
          <a:xfrm>
            <a:off x="332166" y="1203846"/>
            <a:ext cx="11560542" cy="4237087"/>
          </a:xfrm>
          <a:prstGeom prst="rect">
            <a:avLst/>
          </a:prstGeom>
        </p:spPr>
      </p:pic>
      <p:sp>
        <p:nvSpPr>
          <p:cNvPr id="5" name="Freeform: Shape 4">
            <a:extLst>
              <a:ext uri="{FF2B5EF4-FFF2-40B4-BE49-F238E27FC236}">
                <a16:creationId xmlns:a16="http://schemas.microsoft.com/office/drawing/2014/main" id="{B92B097B-1744-4483-9503-DB0C4C1A72BD}"/>
              </a:ext>
            </a:extLst>
          </p:cNvPr>
          <p:cNvSpPr/>
          <p:nvPr/>
        </p:nvSpPr>
        <p:spPr>
          <a:xfrm>
            <a:off x="1595225" y="403271"/>
            <a:ext cx="4210772" cy="537368"/>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kern="1200" dirty="0">
                <a:solidFill>
                  <a:schemeClr val="tx1"/>
                </a:solidFill>
              </a:rPr>
              <a:t>Step 2: Create a New Project (continued)</a:t>
            </a:r>
            <a:endParaRPr lang="nl-NL" kern="1200" dirty="0">
              <a:solidFill>
                <a:schemeClr val="tx1"/>
              </a:solidFill>
            </a:endParaRPr>
          </a:p>
        </p:txBody>
      </p:sp>
      <p:sp>
        <p:nvSpPr>
          <p:cNvPr id="6" name="Oval 5">
            <a:extLst>
              <a:ext uri="{FF2B5EF4-FFF2-40B4-BE49-F238E27FC236}">
                <a16:creationId xmlns:a16="http://schemas.microsoft.com/office/drawing/2014/main" id="{18F80236-450B-4BE3-B514-207BB1CD1D93}"/>
              </a:ext>
            </a:extLst>
          </p:cNvPr>
          <p:cNvSpPr/>
          <p:nvPr/>
        </p:nvSpPr>
        <p:spPr>
          <a:xfrm flipH="1" flipV="1">
            <a:off x="2869659" y="2832350"/>
            <a:ext cx="2799910" cy="7101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Oval 6">
            <a:extLst>
              <a:ext uri="{FF2B5EF4-FFF2-40B4-BE49-F238E27FC236}">
                <a16:creationId xmlns:a16="http://schemas.microsoft.com/office/drawing/2014/main" id="{3366850F-5340-4BC8-9C9B-4128B03A6ADB}"/>
              </a:ext>
            </a:extLst>
          </p:cNvPr>
          <p:cNvSpPr/>
          <p:nvPr/>
        </p:nvSpPr>
        <p:spPr>
          <a:xfrm flipH="1" flipV="1">
            <a:off x="2869659" y="3542470"/>
            <a:ext cx="2799910" cy="7101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Oval 7">
            <a:extLst>
              <a:ext uri="{FF2B5EF4-FFF2-40B4-BE49-F238E27FC236}">
                <a16:creationId xmlns:a16="http://schemas.microsoft.com/office/drawing/2014/main" id="{86CC7A79-3A11-4CB5-A09D-0C690A03999E}"/>
              </a:ext>
            </a:extLst>
          </p:cNvPr>
          <p:cNvSpPr/>
          <p:nvPr/>
        </p:nvSpPr>
        <p:spPr>
          <a:xfrm flipH="1" flipV="1">
            <a:off x="7986408" y="4401746"/>
            <a:ext cx="885218" cy="7101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TextBox 8">
            <a:extLst>
              <a:ext uri="{FF2B5EF4-FFF2-40B4-BE49-F238E27FC236}">
                <a16:creationId xmlns:a16="http://schemas.microsoft.com/office/drawing/2014/main" id="{8E383DAE-1596-4177-BB08-5AD6B6EF6BA4}"/>
              </a:ext>
            </a:extLst>
          </p:cNvPr>
          <p:cNvSpPr txBox="1"/>
          <p:nvPr/>
        </p:nvSpPr>
        <p:spPr>
          <a:xfrm>
            <a:off x="5783266" y="3045390"/>
            <a:ext cx="117020" cy="276999"/>
          </a:xfrm>
          <a:prstGeom prst="rect">
            <a:avLst/>
          </a:prstGeom>
          <a:noFill/>
        </p:spPr>
        <p:txBody>
          <a:bodyPr wrap="none" lIns="0" tIns="0" rIns="0" bIns="0" rtlCol="0">
            <a:spAutoFit/>
          </a:bodyPr>
          <a:lstStyle/>
          <a:p>
            <a:r>
              <a:rPr lang="en-US" dirty="0">
                <a:solidFill>
                  <a:srgbClr val="FF0000"/>
                </a:solidFill>
              </a:rPr>
              <a:t>1</a:t>
            </a:r>
          </a:p>
        </p:txBody>
      </p:sp>
      <p:sp>
        <p:nvSpPr>
          <p:cNvPr id="10" name="TextBox 9">
            <a:extLst>
              <a:ext uri="{FF2B5EF4-FFF2-40B4-BE49-F238E27FC236}">
                <a16:creationId xmlns:a16="http://schemas.microsoft.com/office/drawing/2014/main" id="{5D965B9D-FDC1-449A-B7A8-9C7D31B3C9EB}"/>
              </a:ext>
            </a:extLst>
          </p:cNvPr>
          <p:cNvSpPr txBox="1"/>
          <p:nvPr/>
        </p:nvSpPr>
        <p:spPr>
          <a:xfrm>
            <a:off x="5783266" y="3759030"/>
            <a:ext cx="117020" cy="276999"/>
          </a:xfrm>
          <a:prstGeom prst="rect">
            <a:avLst/>
          </a:prstGeom>
          <a:noFill/>
        </p:spPr>
        <p:txBody>
          <a:bodyPr wrap="none" lIns="0" tIns="0" rIns="0" bIns="0" rtlCol="0">
            <a:spAutoFit/>
          </a:bodyPr>
          <a:lstStyle/>
          <a:p>
            <a:r>
              <a:rPr lang="en-US" dirty="0">
                <a:solidFill>
                  <a:srgbClr val="FF0000"/>
                </a:solidFill>
              </a:rPr>
              <a:t>2</a:t>
            </a:r>
          </a:p>
        </p:txBody>
      </p:sp>
      <p:sp>
        <p:nvSpPr>
          <p:cNvPr id="11" name="TextBox 10">
            <a:extLst>
              <a:ext uri="{FF2B5EF4-FFF2-40B4-BE49-F238E27FC236}">
                <a16:creationId xmlns:a16="http://schemas.microsoft.com/office/drawing/2014/main" id="{545E7CF9-A361-46B3-AACA-99DF3E712DCD}"/>
              </a:ext>
            </a:extLst>
          </p:cNvPr>
          <p:cNvSpPr txBox="1"/>
          <p:nvPr/>
        </p:nvSpPr>
        <p:spPr>
          <a:xfrm>
            <a:off x="8370507" y="4091892"/>
            <a:ext cx="117020" cy="276999"/>
          </a:xfrm>
          <a:prstGeom prst="rect">
            <a:avLst/>
          </a:prstGeom>
          <a:noFill/>
        </p:spPr>
        <p:txBody>
          <a:bodyPr wrap="none" lIns="0" tIns="0" rIns="0" bIns="0" rtlCol="0">
            <a:spAutoFit/>
          </a:bodyPr>
          <a:lstStyle/>
          <a:p>
            <a:r>
              <a:rPr lang="en-US" dirty="0">
                <a:solidFill>
                  <a:srgbClr val="FF0000"/>
                </a:solidFill>
              </a:rPr>
              <a:t>3</a:t>
            </a:r>
          </a:p>
        </p:txBody>
      </p:sp>
    </p:spTree>
    <p:extLst>
      <p:ext uri="{BB962C8B-B14F-4D97-AF65-F5344CB8AC3E}">
        <p14:creationId xmlns:p14="http://schemas.microsoft.com/office/powerpoint/2010/main" val="2191313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FB54C65-6DEF-4295-BE59-72BDB228AD7D}"/>
              </a:ext>
            </a:extLst>
          </p:cNvPr>
          <p:cNvSpPr/>
          <p:nvPr/>
        </p:nvSpPr>
        <p:spPr>
          <a:xfrm>
            <a:off x="660014" y="369740"/>
            <a:ext cx="11287998" cy="6444012"/>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nl-NL" dirty="0"/>
          </a:p>
        </p:txBody>
      </p:sp>
      <p:sp>
        <p:nvSpPr>
          <p:cNvPr id="5" name="Freeform: Shape 4">
            <a:extLst>
              <a:ext uri="{FF2B5EF4-FFF2-40B4-BE49-F238E27FC236}">
                <a16:creationId xmlns:a16="http://schemas.microsoft.com/office/drawing/2014/main" id="{FC10769C-176E-4C5E-90B9-CF416E4D5E5C}"/>
              </a:ext>
            </a:extLst>
          </p:cNvPr>
          <p:cNvSpPr/>
          <p:nvPr/>
        </p:nvSpPr>
        <p:spPr>
          <a:xfrm>
            <a:off x="938329" y="95441"/>
            <a:ext cx="4512560" cy="537368"/>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kern="1200" dirty="0">
                <a:solidFill>
                  <a:schemeClr val="tx1"/>
                </a:solidFill>
              </a:rPr>
              <a:t>Step 3: Make your Project Publicly Available</a:t>
            </a:r>
            <a:endParaRPr lang="nl-NL" kern="1200" dirty="0">
              <a:solidFill>
                <a:schemeClr val="tx1"/>
              </a:solidFill>
            </a:endParaRPr>
          </a:p>
        </p:txBody>
      </p:sp>
      <p:pic>
        <p:nvPicPr>
          <p:cNvPr id="11" name="Picture 10" descr="Graphical user interface, text, application, email&#10;&#10;Description automatically generated">
            <a:extLst>
              <a:ext uri="{FF2B5EF4-FFF2-40B4-BE49-F238E27FC236}">
                <a16:creationId xmlns:a16="http://schemas.microsoft.com/office/drawing/2014/main" id="{CD55CE0B-4BB0-405B-A6D2-12A6A4F57EC4}"/>
              </a:ext>
            </a:extLst>
          </p:cNvPr>
          <p:cNvPicPr>
            <a:picLocks noChangeAspect="1"/>
          </p:cNvPicPr>
          <p:nvPr/>
        </p:nvPicPr>
        <p:blipFill>
          <a:blip r:embed="rId3"/>
          <a:stretch>
            <a:fillRect/>
          </a:stretch>
        </p:blipFill>
        <p:spPr>
          <a:xfrm>
            <a:off x="938329" y="741027"/>
            <a:ext cx="10596832" cy="6000284"/>
          </a:xfrm>
          <a:prstGeom prst="rect">
            <a:avLst/>
          </a:prstGeom>
        </p:spPr>
      </p:pic>
      <p:sp>
        <p:nvSpPr>
          <p:cNvPr id="12" name="Oval 11">
            <a:extLst>
              <a:ext uri="{FF2B5EF4-FFF2-40B4-BE49-F238E27FC236}">
                <a16:creationId xmlns:a16="http://schemas.microsoft.com/office/drawing/2014/main" id="{FD9D498D-3DB9-42DA-898D-584A0E2C971D}"/>
              </a:ext>
            </a:extLst>
          </p:cNvPr>
          <p:cNvSpPr/>
          <p:nvPr/>
        </p:nvSpPr>
        <p:spPr>
          <a:xfrm>
            <a:off x="1275802" y="741027"/>
            <a:ext cx="1322773"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Oval 1">
            <a:extLst>
              <a:ext uri="{FF2B5EF4-FFF2-40B4-BE49-F238E27FC236}">
                <a16:creationId xmlns:a16="http://schemas.microsoft.com/office/drawing/2014/main" id="{216EFC47-4D8D-4ED8-AA46-95BA8FB6B14A}"/>
              </a:ext>
            </a:extLst>
          </p:cNvPr>
          <p:cNvSpPr/>
          <p:nvPr/>
        </p:nvSpPr>
        <p:spPr>
          <a:xfrm>
            <a:off x="938329" y="3523532"/>
            <a:ext cx="1908475"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 name="Oval 7">
            <a:extLst>
              <a:ext uri="{FF2B5EF4-FFF2-40B4-BE49-F238E27FC236}">
                <a16:creationId xmlns:a16="http://schemas.microsoft.com/office/drawing/2014/main" id="{62C26D6D-F0D3-46F1-87A9-5F138FC2B90D}"/>
              </a:ext>
            </a:extLst>
          </p:cNvPr>
          <p:cNvSpPr/>
          <p:nvPr/>
        </p:nvSpPr>
        <p:spPr>
          <a:xfrm>
            <a:off x="6097587" y="5379868"/>
            <a:ext cx="2158646" cy="13231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Oval 6">
            <a:extLst>
              <a:ext uri="{FF2B5EF4-FFF2-40B4-BE49-F238E27FC236}">
                <a16:creationId xmlns:a16="http://schemas.microsoft.com/office/drawing/2014/main" id="{07E14CFA-F222-4A9D-A0B7-86AD1B071355}"/>
              </a:ext>
            </a:extLst>
          </p:cNvPr>
          <p:cNvSpPr/>
          <p:nvPr/>
        </p:nvSpPr>
        <p:spPr>
          <a:xfrm>
            <a:off x="9133710" y="1943953"/>
            <a:ext cx="1322773" cy="3994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6" name="Graphic 5" descr="Cat">
            <a:extLst>
              <a:ext uri="{FF2B5EF4-FFF2-40B4-BE49-F238E27FC236}">
                <a16:creationId xmlns:a16="http://schemas.microsoft.com/office/drawing/2014/main" id="{B649D0E8-1E92-4858-B859-F54FB6F05D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0280341" y="3008627"/>
            <a:ext cx="817123" cy="914400"/>
          </a:xfrm>
          <a:prstGeom prst="rect">
            <a:avLst/>
          </a:prstGeom>
        </p:spPr>
      </p:pic>
      <p:sp>
        <p:nvSpPr>
          <p:cNvPr id="10" name="TextBox 9">
            <a:extLst>
              <a:ext uri="{FF2B5EF4-FFF2-40B4-BE49-F238E27FC236}">
                <a16:creationId xmlns:a16="http://schemas.microsoft.com/office/drawing/2014/main" id="{BD14C19B-FA13-49BB-95D2-AC083163EDA8}"/>
              </a:ext>
            </a:extLst>
          </p:cNvPr>
          <p:cNvSpPr txBox="1"/>
          <p:nvPr/>
        </p:nvSpPr>
        <p:spPr>
          <a:xfrm>
            <a:off x="2721045" y="802274"/>
            <a:ext cx="5411353" cy="276999"/>
          </a:xfrm>
          <a:prstGeom prst="rect">
            <a:avLst/>
          </a:prstGeom>
          <a:noFill/>
        </p:spPr>
        <p:txBody>
          <a:bodyPr wrap="none" lIns="0" tIns="0" rIns="0" bIns="0" rtlCol="0">
            <a:spAutoFit/>
          </a:bodyPr>
          <a:lstStyle/>
          <a:p>
            <a:r>
              <a:rPr lang="en-US" dirty="0">
                <a:solidFill>
                  <a:srgbClr val="FF0000"/>
                </a:solidFill>
              </a:rPr>
              <a:t>1: anybody can surf here to access your data analyses if …</a:t>
            </a:r>
          </a:p>
        </p:txBody>
      </p:sp>
      <p:sp>
        <p:nvSpPr>
          <p:cNvPr id="13" name="TextBox 12">
            <a:extLst>
              <a:ext uri="{FF2B5EF4-FFF2-40B4-BE49-F238E27FC236}">
                <a16:creationId xmlns:a16="http://schemas.microsoft.com/office/drawing/2014/main" id="{B5424DA7-B61D-4206-B4AA-1001CA9A4414}"/>
              </a:ext>
            </a:extLst>
          </p:cNvPr>
          <p:cNvSpPr txBox="1"/>
          <p:nvPr/>
        </p:nvSpPr>
        <p:spPr>
          <a:xfrm>
            <a:off x="2925813" y="3584779"/>
            <a:ext cx="117020" cy="276999"/>
          </a:xfrm>
          <a:prstGeom prst="rect">
            <a:avLst/>
          </a:prstGeom>
          <a:noFill/>
        </p:spPr>
        <p:txBody>
          <a:bodyPr wrap="none" lIns="0" tIns="0" rIns="0" bIns="0" rtlCol="0">
            <a:spAutoFit/>
          </a:bodyPr>
          <a:lstStyle/>
          <a:p>
            <a:r>
              <a:rPr lang="en-US" dirty="0">
                <a:solidFill>
                  <a:srgbClr val="FF0000"/>
                </a:solidFill>
              </a:rPr>
              <a:t>3</a:t>
            </a:r>
          </a:p>
        </p:txBody>
      </p:sp>
      <p:sp>
        <p:nvSpPr>
          <p:cNvPr id="14" name="TextBox 13">
            <a:extLst>
              <a:ext uri="{FF2B5EF4-FFF2-40B4-BE49-F238E27FC236}">
                <a16:creationId xmlns:a16="http://schemas.microsoft.com/office/drawing/2014/main" id="{118D3F69-1560-4DA9-852F-84682C7110E8}"/>
              </a:ext>
            </a:extLst>
          </p:cNvPr>
          <p:cNvSpPr txBox="1"/>
          <p:nvPr/>
        </p:nvSpPr>
        <p:spPr>
          <a:xfrm>
            <a:off x="7725491" y="2399038"/>
            <a:ext cx="4201728" cy="276999"/>
          </a:xfrm>
          <a:prstGeom prst="rect">
            <a:avLst/>
          </a:prstGeom>
          <a:noFill/>
        </p:spPr>
        <p:txBody>
          <a:bodyPr wrap="none" lIns="0" tIns="0" rIns="0" bIns="0" rtlCol="0">
            <a:spAutoFit/>
          </a:bodyPr>
          <a:lstStyle/>
          <a:p>
            <a:r>
              <a:rPr lang="en-US" dirty="0">
                <a:solidFill>
                  <a:srgbClr val="FF0000"/>
                </a:solidFill>
              </a:rPr>
              <a:t>2: … you make your project publicly available</a:t>
            </a:r>
          </a:p>
        </p:txBody>
      </p:sp>
      <p:sp>
        <p:nvSpPr>
          <p:cNvPr id="15" name="TextBox 14">
            <a:extLst>
              <a:ext uri="{FF2B5EF4-FFF2-40B4-BE49-F238E27FC236}">
                <a16:creationId xmlns:a16="http://schemas.microsoft.com/office/drawing/2014/main" id="{C449A133-858E-459C-A2D2-1717E4D206DF}"/>
              </a:ext>
            </a:extLst>
          </p:cNvPr>
          <p:cNvSpPr txBox="1"/>
          <p:nvPr/>
        </p:nvSpPr>
        <p:spPr>
          <a:xfrm>
            <a:off x="7118400" y="5117460"/>
            <a:ext cx="117020" cy="276999"/>
          </a:xfrm>
          <a:prstGeom prst="rect">
            <a:avLst/>
          </a:prstGeom>
          <a:noFill/>
        </p:spPr>
        <p:txBody>
          <a:bodyPr wrap="none" lIns="0" tIns="0" rIns="0" bIns="0" rtlCol="0">
            <a:spAutoFit/>
          </a:bodyPr>
          <a:lstStyle/>
          <a:p>
            <a:r>
              <a:rPr lang="en-US" dirty="0">
                <a:solidFill>
                  <a:srgbClr val="FF0000"/>
                </a:solidFill>
              </a:rPr>
              <a:t>4</a:t>
            </a:r>
          </a:p>
        </p:txBody>
      </p:sp>
    </p:spTree>
    <p:extLst>
      <p:ext uri="{BB962C8B-B14F-4D97-AF65-F5344CB8AC3E}">
        <p14:creationId xmlns:p14="http://schemas.microsoft.com/office/powerpoint/2010/main" val="48595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animBg="1"/>
      <p:bldP spid="8" grpId="0" animBg="1"/>
      <p:bldP spid="7" grpId="0" animBg="1"/>
      <p:bldP spid="10" grpId="0"/>
      <p:bldP spid="1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0A7CBFF-50CB-4C1D-98C1-D638FF58F97E}"/>
              </a:ext>
            </a:extLst>
          </p:cNvPr>
          <p:cNvSpPr/>
          <p:nvPr/>
        </p:nvSpPr>
        <p:spPr>
          <a:xfrm>
            <a:off x="719092" y="490324"/>
            <a:ext cx="10999432" cy="6061395"/>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5" name="Freeform: Shape 4">
            <a:extLst>
              <a:ext uri="{FF2B5EF4-FFF2-40B4-BE49-F238E27FC236}">
                <a16:creationId xmlns:a16="http://schemas.microsoft.com/office/drawing/2014/main" id="{00ADF305-07BA-4727-B355-C8AFE45017A4}"/>
              </a:ext>
            </a:extLst>
          </p:cNvPr>
          <p:cNvSpPr/>
          <p:nvPr/>
        </p:nvSpPr>
        <p:spPr>
          <a:xfrm>
            <a:off x="1615526" y="209464"/>
            <a:ext cx="7049080" cy="561721"/>
          </a:xfrm>
          <a:custGeom>
            <a:avLst/>
            <a:gdLst>
              <a:gd name="connsiteX0" fmla="*/ 0 w 9406096"/>
              <a:gd name="connsiteY0" fmla="*/ 117843 h 707043"/>
              <a:gd name="connsiteX1" fmla="*/ 117843 w 9406096"/>
              <a:gd name="connsiteY1" fmla="*/ 0 h 707043"/>
              <a:gd name="connsiteX2" fmla="*/ 9288253 w 9406096"/>
              <a:gd name="connsiteY2" fmla="*/ 0 h 707043"/>
              <a:gd name="connsiteX3" fmla="*/ 9406096 w 9406096"/>
              <a:gd name="connsiteY3" fmla="*/ 117843 h 707043"/>
              <a:gd name="connsiteX4" fmla="*/ 9406096 w 9406096"/>
              <a:gd name="connsiteY4" fmla="*/ 589200 h 707043"/>
              <a:gd name="connsiteX5" fmla="*/ 9288253 w 9406096"/>
              <a:gd name="connsiteY5" fmla="*/ 707043 h 707043"/>
              <a:gd name="connsiteX6" fmla="*/ 117843 w 9406096"/>
              <a:gd name="connsiteY6" fmla="*/ 707043 h 707043"/>
              <a:gd name="connsiteX7" fmla="*/ 0 w 9406096"/>
              <a:gd name="connsiteY7" fmla="*/ 589200 h 707043"/>
              <a:gd name="connsiteX8" fmla="*/ 0 w 9406096"/>
              <a:gd name="connsiteY8" fmla="*/ 117843 h 7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096" h="707043">
                <a:moveTo>
                  <a:pt x="0" y="117843"/>
                </a:moveTo>
                <a:cubicBezTo>
                  <a:pt x="0" y="52760"/>
                  <a:pt x="52760" y="0"/>
                  <a:pt x="117843" y="0"/>
                </a:cubicBezTo>
                <a:lnTo>
                  <a:pt x="9288253" y="0"/>
                </a:lnTo>
                <a:cubicBezTo>
                  <a:pt x="9353336" y="0"/>
                  <a:pt x="9406096" y="52760"/>
                  <a:pt x="9406096" y="117843"/>
                </a:cubicBezTo>
                <a:lnTo>
                  <a:pt x="9406096" y="589200"/>
                </a:lnTo>
                <a:cubicBezTo>
                  <a:pt x="9406096" y="654283"/>
                  <a:pt x="9353336" y="707043"/>
                  <a:pt x="9288253" y="707043"/>
                </a:cubicBezTo>
                <a:lnTo>
                  <a:pt x="117843" y="707043"/>
                </a:lnTo>
                <a:cubicBezTo>
                  <a:pt x="52760" y="707043"/>
                  <a:pt x="0" y="654283"/>
                  <a:pt x="0" y="589200"/>
                </a:cubicBezTo>
                <a:lnTo>
                  <a:pt x="0" y="117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2035" tIns="34515" rIns="332035" bIns="34515" numCol="1" spcCol="1270" anchor="ctr" anchorCtr="0">
            <a:noAutofit/>
          </a:bodyPr>
          <a:lstStyle/>
          <a:p>
            <a:pPr marL="0" lvl="0" indent="0" algn="l" defTabSz="1600200">
              <a:lnSpc>
                <a:spcPct val="90000"/>
              </a:lnSpc>
              <a:spcBef>
                <a:spcPct val="0"/>
              </a:spcBef>
              <a:spcAft>
                <a:spcPct val="35000"/>
              </a:spcAft>
              <a:buNone/>
            </a:pPr>
            <a:r>
              <a:rPr lang="en-US" dirty="0">
                <a:solidFill>
                  <a:schemeClr val="tx1"/>
                </a:solidFill>
              </a:rPr>
              <a:t>Drag your Data and other Relevant Files into the Project you Created</a:t>
            </a:r>
            <a:endParaRPr lang="nl-NL" kern="1200" dirty="0">
              <a:solidFill>
                <a:schemeClr val="tx1"/>
              </a:solidFill>
            </a:endParaRPr>
          </a:p>
        </p:txBody>
      </p:sp>
      <p:pic>
        <p:nvPicPr>
          <p:cNvPr id="7" name="Picture 6" descr="Graphical user interface, application&#10;&#10;Description automatically generated">
            <a:extLst>
              <a:ext uri="{FF2B5EF4-FFF2-40B4-BE49-F238E27FC236}">
                <a16:creationId xmlns:a16="http://schemas.microsoft.com/office/drawing/2014/main" id="{E869599A-E571-41FE-80F7-E1835268FFED}"/>
              </a:ext>
            </a:extLst>
          </p:cNvPr>
          <p:cNvPicPr>
            <a:picLocks noChangeAspect="1"/>
          </p:cNvPicPr>
          <p:nvPr/>
        </p:nvPicPr>
        <p:blipFill>
          <a:blip r:embed="rId3"/>
          <a:stretch>
            <a:fillRect/>
          </a:stretch>
        </p:blipFill>
        <p:spPr>
          <a:xfrm>
            <a:off x="1128300" y="905553"/>
            <a:ext cx="10279046" cy="5511797"/>
          </a:xfrm>
          <a:prstGeom prst="rect">
            <a:avLst/>
          </a:prstGeom>
        </p:spPr>
      </p:pic>
      <p:sp>
        <p:nvSpPr>
          <p:cNvPr id="9" name="Oval 8">
            <a:extLst>
              <a:ext uri="{FF2B5EF4-FFF2-40B4-BE49-F238E27FC236}">
                <a16:creationId xmlns:a16="http://schemas.microsoft.com/office/drawing/2014/main" id="{6495CD9B-E2D3-400B-954B-CD67FE2B146F}"/>
              </a:ext>
            </a:extLst>
          </p:cNvPr>
          <p:cNvSpPr/>
          <p:nvPr/>
        </p:nvSpPr>
        <p:spPr>
          <a:xfrm>
            <a:off x="907865" y="5406501"/>
            <a:ext cx="4764966" cy="4456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 name="Oval 9">
            <a:extLst>
              <a:ext uri="{FF2B5EF4-FFF2-40B4-BE49-F238E27FC236}">
                <a16:creationId xmlns:a16="http://schemas.microsoft.com/office/drawing/2014/main" id="{6E4AE0F7-2411-4CF8-9EF3-66A03DE1ED92}"/>
              </a:ext>
            </a:extLst>
          </p:cNvPr>
          <p:cNvSpPr/>
          <p:nvPr/>
        </p:nvSpPr>
        <p:spPr>
          <a:xfrm>
            <a:off x="7025557" y="3595452"/>
            <a:ext cx="1322773" cy="2185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 name="Arrow: Down 1">
            <a:extLst>
              <a:ext uri="{FF2B5EF4-FFF2-40B4-BE49-F238E27FC236}">
                <a16:creationId xmlns:a16="http://schemas.microsoft.com/office/drawing/2014/main" id="{2E8BD4CA-FD7C-4DFD-9AB6-E93D51F93FCE}"/>
              </a:ext>
            </a:extLst>
          </p:cNvPr>
          <p:cNvSpPr/>
          <p:nvPr/>
        </p:nvSpPr>
        <p:spPr>
          <a:xfrm rot="3165161">
            <a:off x="6224717" y="3536997"/>
            <a:ext cx="399393" cy="237046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49F2B52-7BFF-4A8B-B4BB-569C2B1E9564}"/>
              </a:ext>
            </a:extLst>
          </p:cNvPr>
          <p:cNvSpPr txBox="1"/>
          <p:nvPr/>
        </p:nvSpPr>
        <p:spPr>
          <a:xfrm>
            <a:off x="6794764" y="4561667"/>
            <a:ext cx="2653290" cy="553998"/>
          </a:xfrm>
          <a:prstGeom prst="rect">
            <a:avLst/>
          </a:prstGeom>
          <a:noFill/>
        </p:spPr>
        <p:txBody>
          <a:bodyPr wrap="none" lIns="0" tIns="0" rIns="0" bIns="0" rtlCol="0">
            <a:spAutoFit/>
          </a:bodyPr>
          <a:lstStyle/>
          <a:p>
            <a:r>
              <a:rPr lang="en-US" dirty="0">
                <a:solidFill>
                  <a:srgbClr val="FF0000"/>
                </a:solidFill>
              </a:rPr>
              <a:t>Drag files onto the blue bar</a:t>
            </a:r>
          </a:p>
          <a:p>
            <a:r>
              <a:rPr lang="en-US" dirty="0">
                <a:solidFill>
                  <a:srgbClr val="FF0000"/>
                </a:solidFill>
              </a:rPr>
              <a:t>to add them to your project</a:t>
            </a:r>
          </a:p>
        </p:txBody>
      </p:sp>
    </p:spTree>
    <p:extLst>
      <p:ext uri="{BB962C8B-B14F-4D97-AF65-F5344CB8AC3E}">
        <p14:creationId xmlns:p14="http://schemas.microsoft.com/office/powerpoint/2010/main" val="96903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 grpId="0" animBg="1"/>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2F17019E-8D20-4148-96C2-DFA0305742D9}"/>
              </a:ext>
            </a:extLst>
          </p:cNvPr>
          <p:cNvSpPr/>
          <p:nvPr/>
        </p:nvSpPr>
        <p:spPr>
          <a:xfrm>
            <a:off x="577195" y="2721957"/>
            <a:ext cx="11040784" cy="707043"/>
          </a:xfrm>
          <a:custGeom>
            <a:avLst/>
            <a:gdLst>
              <a:gd name="connsiteX0" fmla="*/ 0 w 9406096"/>
              <a:gd name="connsiteY0" fmla="*/ 117843 h 707043"/>
              <a:gd name="connsiteX1" fmla="*/ 117843 w 9406096"/>
              <a:gd name="connsiteY1" fmla="*/ 0 h 707043"/>
              <a:gd name="connsiteX2" fmla="*/ 9288253 w 9406096"/>
              <a:gd name="connsiteY2" fmla="*/ 0 h 707043"/>
              <a:gd name="connsiteX3" fmla="*/ 9406096 w 9406096"/>
              <a:gd name="connsiteY3" fmla="*/ 117843 h 707043"/>
              <a:gd name="connsiteX4" fmla="*/ 9406096 w 9406096"/>
              <a:gd name="connsiteY4" fmla="*/ 589200 h 707043"/>
              <a:gd name="connsiteX5" fmla="*/ 9288253 w 9406096"/>
              <a:gd name="connsiteY5" fmla="*/ 707043 h 707043"/>
              <a:gd name="connsiteX6" fmla="*/ 117843 w 9406096"/>
              <a:gd name="connsiteY6" fmla="*/ 707043 h 707043"/>
              <a:gd name="connsiteX7" fmla="*/ 0 w 9406096"/>
              <a:gd name="connsiteY7" fmla="*/ 589200 h 707043"/>
              <a:gd name="connsiteX8" fmla="*/ 0 w 9406096"/>
              <a:gd name="connsiteY8" fmla="*/ 117843 h 707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6096" h="707043">
                <a:moveTo>
                  <a:pt x="0" y="117843"/>
                </a:moveTo>
                <a:cubicBezTo>
                  <a:pt x="0" y="52760"/>
                  <a:pt x="52760" y="0"/>
                  <a:pt x="117843" y="0"/>
                </a:cubicBezTo>
                <a:lnTo>
                  <a:pt x="9288253" y="0"/>
                </a:lnTo>
                <a:cubicBezTo>
                  <a:pt x="9353336" y="0"/>
                  <a:pt x="9406096" y="52760"/>
                  <a:pt x="9406096" y="117843"/>
                </a:cubicBezTo>
                <a:lnTo>
                  <a:pt x="9406096" y="589200"/>
                </a:lnTo>
                <a:cubicBezTo>
                  <a:pt x="9406096" y="654283"/>
                  <a:pt x="9353336" y="707043"/>
                  <a:pt x="9288253" y="707043"/>
                </a:cubicBezTo>
                <a:lnTo>
                  <a:pt x="117843" y="707043"/>
                </a:lnTo>
                <a:cubicBezTo>
                  <a:pt x="52760" y="707043"/>
                  <a:pt x="0" y="654283"/>
                  <a:pt x="0" y="589200"/>
                </a:cubicBezTo>
                <a:lnTo>
                  <a:pt x="0" y="1178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32035" tIns="34515" rIns="332035" bIns="34515"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tx1"/>
                </a:solidFill>
              </a:rPr>
              <a:t>The End</a:t>
            </a:r>
            <a:endParaRPr lang="nl-NL" sz="3600" kern="1200" dirty="0">
              <a:solidFill>
                <a:schemeClr val="tx1"/>
              </a:solidFill>
            </a:endParaRPr>
          </a:p>
        </p:txBody>
      </p:sp>
    </p:spTree>
    <p:extLst>
      <p:ext uri="{BB962C8B-B14F-4D97-AF65-F5344CB8AC3E}">
        <p14:creationId xmlns:p14="http://schemas.microsoft.com/office/powerpoint/2010/main" val="1607026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6EEA5F-8F52-49FB-8FAB-CF455EEAB354}"/>
              </a:ext>
            </a:extLst>
          </p:cNvPr>
          <p:cNvSpPr/>
          <p:nvPr/>
        </p:nvSpPr>
        <p:spPr>
          <a:xfrm>
            <a:off x="973061" y="1030665"/>
            <a:ext cx="10249051" cy="5553256"/>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 name="Freeform: Shape 2">
            <a:extLst>
              <a:ext uri="{FF2B5EF4-FFF2-40B4-BE49-F238E27FC236}">
                <a16:creationId xmlns:a16="http://schemas.microsoft.com/office/drawing/2014/main" id="{0387760D-02F0-4BFB-9042-E25474A5D677}"/>
              </a:ext>
            </a:extLst>
          </p:cNvPr>
          <p:cNvSpPr/>
          <p:nvPr/>
        </p:nvSpPr>
        <p:spPr>
          <a:xfrm>
            <a:off x="419878" y="274079"/>
            <a:ext cx="11504645"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sz="3600" dirty="0">
                <a:solidFill>
                  <a:schemeClr val="tx1"/>
                </a:solidFill>
              </a:rPr>
              <a:t>Addressing the Replication Crisis: </a:t>
            </a:r>
            <a:r>
              <a:rPr lang="en-US" sz="3600" kern="1200" dirty="0">
                <a:solidFill>
                  <a:schemeClr val="tx1"/>
                </a:solidFill>
              </a:rPr>
              <a:t>The Open Empirical Cycle</a:t>
            </a:r>
            <a:endParaRPr lang="nl-NL" sz="3600" kern="1200" dirty="0">
              <a:solidFill>
                <a:schemeClr val="tx1"/>
              </a:solidFill>
            </a:endParaRPr>
          </a:p>
        </p:txBody>
      </p:sp>
      <p:pic>
        <p:nvPicPr>
          <p:cNvPr id="13" name="Picture 12">
            <a:hlinkClick r:id="rId3"/>
            <a:extLst>
              <a:ext uri="{FF2B5EF4-FFF2-40B4-BE49-F238E27FC236}">
                <a16:creationId xmlns:a16="http://schemas.microsoft.com/office/drawing/2014/main" id="{45CAC07C-8D51-6344-539B-531F1126130F}"/>
              </a:ext>
            </a:extLst>
          </p:cNvPr>
          <p:cNvPicPr>
            <a:picLocks noChangeAspect="1"/>
          </p:cNvPicPr>
          <p:nvPr/>
        </p:nvPicPr>
        <p:blipFill>
          <a:blip r:embed="rId4"/>
          <a:stretch>
            <a:fillRect/>
          </a:stretch>
        </p:blipFill>
        <p:spPr>
          <a:xfrm>
            <a:off x="3240086" y="1306980"/>
            <a:ext cx="5715000" cy="5000625"/>
          </a:xfrm>
          <a:prstGeom prst="rect">
            <a:avLst/>
          </a:prstGeom>
        </p:spPr>
      </p:pic>
    </p:spTree>
    <p:extLst>
      <p:ext uri="{BB962C8B-B14F-4D97-AF65-F5344CB8AC3E}">
        <p14:creationId xmlns:p14="http://schemas.microsoft.com/office/powerpoint/2010/main" val="3023207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6EEA5F-8F52-49FB-8FAB-CF455EEAB354}"/>
              </a:ext>
            </a:extLst>
          </p:cNvPr>
          <p:cNvSpPr/>
          <p:nvPr/>
        </p:nvSpPr>
        <p:spPr>
          <a:xfrm>
            <a:off x="973061" y="1030665"/>
            <a:ext cx="10249051" cy="5553256"/>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 name="Freeform: Shape 2">
            <a:extLst>
              <a:ext uri="{FF2B5EF4-FFF2-40B4-BE49-F238E27FC236}">
                <a16:creationId xmlns:a16="http://schemas.microsoft.com/office/drawing/2014/main" id="{0387760D-02F0-4BFB-9042-E25474A5D677}"/>
              </a:ext>
            </a:extLst>
          </p:cNvPr>
          <p:cNvSpPr/>
          <p:nvPr/>
        </p:nvSpPr>
        <p:spPr>
          <a:xfrm>
            <a:off x="419878" y="274079"/>
            <a:ext cx="11504645"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sz="3600" dirty="0">
                <a:solidFill>
                  <a:schemeClr val="tx1"/>
                </a:solidFill>
              </a:rPr>
              <a:t>Addressing the Replication Crisis: </a:t>
            </a:r>
            <a:r>
              <a:rPr lang="en-US" sz="3600" kern="1200" dirty="0">
                <a:solidFill>
                  <a:schemeClr val="tx1"/>
                </a:solidFill>
              </a:rPr>
              <a:t>The Open Empirical Cycle</a:t>
            </a:r>
            <a:endParaRPr lang="nl-NL" sz="3600" kern="1200" dirty="0">
              <a:solidFill>
                <a:schemeClr val="tx1"/>
              </a:solidFill>
            </a:endParaRPr>
          </a:p>
        </p:txBody>
      </p:sp>
      <p:sp>
        <p:nvSpPr>
          <p:cNvPr id="5" name="TextBox 4">
            <a:extLst>
              <a:ext uri="{FF2B5EF4-FFF2-40B4-BE49-F238E27FC236}">
                <a16:creationId xmlns:a16="http://schemas.microsoft.com/office/drawing/2014/main" id="{3C8CCC06-7FB4-4258-A1A9-ABAAC400FB8E}"/>
              </a:ext>
            </a:extLst>
          </p:cNvPr>
          <p:cNvSpPr txBox="1"/>
          <p:nvPr/>
        </p:nvSpPr>
        <p:spPr>
          <a:xfrm>
            <a:off x="1707502" y="1479680"/>
            <a:ext cx="9666513" cy="4801314"/>
          </a:xfrm>
          <a:prstGeom prst="rect">
            <a:avLst/>
          </a:prstGeom>
          <a:noFill/>
        </p:spPr>
        <p:txBody>
          <a:bodyPr wrap="square">
            <a:spAutoFit/>
          </a:bodyPr>
          <a:lstStyle/>
          <a:p>
            <a:r>
              <a:rPr lang="en-US" dirty="0">
                <a:effectLst/>
              </a:rPr>
              <a:t>Step 1: Preparation (Observation)</a:t>
            </a:r>
          </a:p>
          <a:p>
            <a:endParaRPr lang="en-US" dirty="0">
              <a:effectLst/>
            </a:endParaRPr>
          </a:p>
          <a:p>
            <a:r>
              <a:rPr lang="en-US" dirty="0">
                <a:effectLst/>
              </a:rPr>
              <a:t>Step 2: Formulate Research Hypotheses (Induction)</a:t>
            </a:r>
          </a:p>
          <a:p>
            <a:endParaRPr lang="en-US" dirty="0">
              <a:effectLst/>
            </a:endParaRPr>
          </a:p>
          <a:p>
            <a:r>
              <a:rPr lang="en-US" dirty="0">
                <a:effectLst/>
              </a:rPr>
              <a:t>Step 3: Planning of Data Collection and Analysis</a:t>
            </a:r>
          </a:p>
          <a:p>
            <a:endParaRPr lang="en-US" dirty="0">
              <a:effectLst/>
            </a:endParaRPr>
          </a:p>
          <a:p>
            <a:r>
              <a:rPr lang="en-US" dirty="0">
                <a:effectLst/>
              </a:rPr>
              <a:t>Step 4: Get Approval from the (Medical) Ethical Testing Committee and Data Management Plan</a:t>
            </a:r>
          </a:p>
          <a:p>
            <a:endParaRPr lang="en-US" dirty="0">
              <a:effectLst/>
            </a:endParaRPr>
          </a:p>
          <a:p>
            <a:r>
              <a:rPr lang="en-US" dirty="0">
                <a:effectLst/>
              </a:rPr>
              <a:t>Step 5: Preregistration and Preregistered Reports</a:t>
            </a:r>
          </a:p>
          <a:p>
            <a:endParaRPr lang="en-US" dirty="0">
              <a:effectLst/>
            </a:endParaRPr>
          </a:p>
          <a:p>
            <a:r>
              <a:rPr lang="en-US" dirty="0">
                <a:effectLst/>
              </a:rPr>
              <a:t>Step 6: Execution of Data Collection and Analyses (Testing)</a:t>
            </a:r>
          </a:p>
          <a:p>
            <a:endParaRPr lang="en-US" dirty="0">
              <a:effectLst/>
            </a:endParaRPr>
          </a:p>
          <a:p>
            <a:r>
              <a:rPr lang="en-US" dirty="0">
                <a:effectLst/>
              </a:rPr>
              <a:t>Step 7: Publish Data and Analyses</a:t>
            </a:r>
          </a:p>
          <a:p>
            <a:endParaRPr lang="en-US" dirty="0">
              <a:effectLst/>
            </a:endParaRPr>
          </a:p>
          <a:p>
            <a:r>
              <a:rPr lang="en-US" dirty="0">
                <a:effectLst/>
              </a:rPr>
              <a:t>Step 8: Write an Open Access Report (Evaluation) </a:t>
            </a:r>
          </a:p>
          <a:p>
            <a:endParaRPr lang="en-US" dirty="0">
              <a:effectLst/>
            </a:endParaRPr>
          </a:p>
          <a:p>
            <a:r>
              <a:rPr lang="en-US" dirty="0">
                <a:effectLst/>
              </a:rPr>
              <a:t>Step 9: Having Your Report Reviewed</a:t>
            </a:r>
            <a:endParaRPr lang="en-US" dirty="0"/>
          </a:p>
        </p:txBody>
      </p:sp>
    </p:spTree>
    <p:extLst>
      <p:ext uri="{BB962C8B-B14F-4D97-AF65-F5344CB8AC3E}">
        <p14:creationId xmlns:p14="http://schemas.microsoft.com/office/powerpoint/2010/main" val="536471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06A4B5-C908-49F2-B0C7-A0B196986288}"/>
              </a:ext>
            </a:extLst>
          </p:cNvPr>
          <p:cNvSpPr/>
          <p:nvPr/>
        </p:nvSpPr>
        <p:spPr>
          <a:xfrm>
            <a:off x="3351499" y="523324"/>
            <a:ext cx="5315518" cy="5553256"/>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dirty="0"/>
          </a:p>
          <a:p>
            <a:endParaRPr lang="en-US" dirty="0"/>
          </a:p>
          <a:p>
            <a:endParaRPr lang="en-US" dirty="0"/>
          </a:p>
          <a:p>
            <a:pPr marL="285750" indent="-285750">
              <a:buFont typeface="Arial" panose="020B0604020202020204" pitchFamily="34" charset="0"/>
              <a:buChar char="•"/>
            </a:pPr>
            <a:r>
              <a:rPr lang="en-US" dirty="0"/>
              <a:t>Review literature</a:t>
            </a:r>
          </a:p>
          <a:p>
            <a:pPr marL="285750" indent="-285750">
              <a:buFont typeface="Arial" panose="020B0604020202020204" pitchFamily="34" charset="0"/>
              <a:buChar char="•"/>
            </a:pPr>
            <a:r>
              <a:rPr lang="en-US" dirty="0"/>
              <a:t>Gaps in the literature</a:t>
            </a:r>
          </a:p>
          <a:p>
            <a:pPr marL="285750" indent="-285750">
              <a:buFont typeface="Arial" panose="020B0604020202020204" pitchFamily="34" charset="0"/>
              <a:buChar char="•"/>
            </a:pPr>
            <a:r>
              <a:rPr lang="en-US" dirty="0"/>
              <a:t>Quality of the literature</a:t>
            </a:r>
          </a:p>
          <a:p>
            <a:pPr marL="285750" indent="-285750">
              <a:buFont typeface="Arial" panose="020B0604020202020204" pitchFamily="34" charset="0"/>
              <a:buChar char="•"/>
            </a:pPr>
            <a:r>
              <a:rPr lang="en-US" dirty="0"/>
              <a:t>Variables that are not covered in the literature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Writing it up sharpens thoughts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Write down you research questions:</a:t>
            </a:r>
          </a:p>
          <a:p>
            <a:pPr marL="800100" lvl="1" indent="-342900">
              <a:buFont typeface="+mj-lt"/>
              <a:buAutoNum type="arabicPeriod"/>
            </a:pPr>
            <a:r>
              <a:rPr lang="en-US" dirty="0"/>
              <a:t>New questions</a:t>
            </a:r>
          </a:p>
          <a:p>
            <a:pPr marL="800100" lvl="1" indent="-342900">
              <a:buFont typeface="+mj-lt"/>
              <a:buAutoNum type="arabicPeriod"/>
            </a:pPr>
            <a:r>
              <a:rPr lang="en-US" dirty="0"/>
              <a:t>Replication studies</a:t>
            </a:r>
          </a:p>
          <a:p>
            <a:pPr marL="800100" lvl="1" indent="-342900">
              <a:buFont typeface="+mj-lt"/>
              <a:buAutoNum type="arabicPeriod"/>
            </a:pPr>
            <a:r>
              <a:rPr lang="en-US" dirty="0"/>
              <a:t>Exploratory studies</a:t>
            </a:r>
          </a:p>
          <a:p>
            <a:endParaRPr lang="en-US" dirty="0"/>
          </a:p>
          <a:p>
            <a:endParaRPr lang="en-US" dirty="0"/>
          </a:p>
          <a:p>
            <a:pPr marL="285750" indent="-285750">
              <a:buFont typeface="Arial" panose="020B0604020202020204" pitchFamily="34" charset="0"/>
              <a:buChar char="•"/>
            </a:pPr>
            <a:endParaRPr lang="en-US" dirty="0"/>
          </a:p>
        </p:txBody>
      </p:sp>
      <p:sp>
        <p:nvSpPr>
          <p:cNvPr id="3" name="Freeform: Shape 2">
            <a:extLst>
              <a:ext uri="{FF2B5EF4-FFF2-40B4-BE49-F238E27FC236}">
                <a16:creationId xmlns:a16="http://schemas.microsoft.com/office/drawing/2014/main" id="{4275011A-97B1-4DE3-9DE1-467D52B05CE5}"/>
              </a:ext>
            </a:extLst>
          </p:cNvPr>
          <p:cNvSpPr/>
          <p:nvPr/>
        </p:nvSpPr>
        <p:spPr>
          <a:xfrm>
            <a:off x="3831964" y="287164"/>
            <a:ext cx="4354589"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sz="3600" kern="1200" dirty="0">
                <a:solidFill>
                  <a:schemeClr val="tx1"/>
                </a:solidFill>
              </a:rPr>
              <a:t>Step 1: Preparation</a:t>
            </a:r>
            <a:endParaRPr lang="nl-NL" sz="3600" kern="1200" dirty="0">
              <a:solidFill>
                <a:schemeClr val="tx1"/>
              </a:solidFill>
            </a:endParaRPr>
          </a:p>
        </p:txBody>
      </p:sp>
    </p:spTree>
    <p:extLst>
      <p:ext uri="{BB962C8B-B14F-4D97-AF65-F5344CB8AC3E}">
        <p14:creationId xmlns:p14="http://schemas.microsoft.com/office/powerpoint/2010/main" val="177561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3EC8BB6-3C86-4173-AEAB-E0CF986F5539}"/>
              </a:ext>
            </a:extLst>
          </p:cNvPr>
          <p:cNvSpPr/>
          <p:nvPr/>
        </p:nvSpPr>
        <p:spPr>
          <a:xfrm>
            <a:off x="3593751" y="458010"/>
            <a:ext cx="5315518" cy="5553256"/>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nchor="ctr"/>
          <a:lstStyle/>
          <a:p>
            <a:endParaRPr lang="en-US" dirty="0"/>
          </a:p>
          <a:p>
            <a:endParaRPr lang="en-US" dirty="0"/>
          </a:p>
          <a:p>
            <a:endParaRPr lang="en-US" dirty="0"/>
          </a:p>
          <a:p>
            <a:pPr algn="ctr"/>
            <a:r>
              <a:rPr lang="en-US" dirty="0"/>
              <a:t>A research hypothesis is </a:t>
            </a:r>
          </a:p>
          <a:p>
            <a:pPr algn="ctr"/>
            <a:r>
              <a:rPr lang="en-US" dirty="0"/>
              <a:t>a verbal representation </a:t>
            </a:r>
          </a:p>
          <a:p>
            <a:pPr algn="ctr"/>
            <a:r>
              <a:rPr lang="en-US" dirty="0"/>
              <a:t>of the expected relations </a:t>
            </a:r>
          </a:p>
          <a:p>
            <a:pPr algn="ctr"/>
            <a:r>
              <a:rPr lang="en-US" dirty="0"/>
              <a:t>between the variables </a:t>
            </a:r>
          </a:p>
          <a:p>
            <a:pPr algn="ctr"/>
            <a:r>
              <a:rPr lang="en-US" dirty="0"/>
              <a:t>resulting from Step 1.</a:t>
            </a:r>
          </a:p>
          <a:p>
            <a:endParaRPr lang="en-US" dirty="0"/>
          </a:p>
          <a:p>
            <a:endParaRPr lang="en-US" dirty="0"/>
          </a:p>
        </p:txBody>
      </p:sp>
      <p:sp>
        <p:nvSpPr>
          <p:cNvPr id="3" name="Freeform: Shape 2">
            <a:extLst>
              <a:ext uri="{FF2B5EF4-FFF2-40B4-BE49-F238E27FC236}">
                <a16:creationId xmlns:a16="http://schemas.microsoft.com/office/drawing/2014/main" id="{00419C38-07DD-4557-89FB-CD88CAEF6B1E}"/>
              </a:ext>
            </a:extLst>
          </p:cNvPr>
          <p:cNvSpPr/>
          <p:nvPr/>
        </p:nvSpPr>
        <p:spPr>
          <a:xfrm>
            <a:off x="2379306" y="221850"/>
            <a:ext cx="7744408"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en-US" sz="3600" kern="1200" dirty="0">
                <a:solidFill>
                  <a:schemeClr val="tx1"/>
                </a:solidFill>
              </a:rPr>
              <a:t>Step 2: Formulate Research Hypotheses</a:t>
            </a:r>
            <a:endParaRPr lang="nl-NL" sz="3600" kern="1200" dirty="0">
              <a:solidFill>
                <a:schemeClr val="tx1"/>
              </a:solidFill>
            </a:endParaRPr>
          </a:p>
        </p:txBody>
      </p:sp>
    </p:spTree>
    <p:extLst>
      <p:ext uri="{BB962C8B-B14F-4D97-AF65-F5344CB8AC3E}">
        <p14:creationId xmlns:p14="http://schemas.microsoft.com/office/powerpoint/2010/main" val="68068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CC72D3-D0F5-4161-B51D-FAC1C095BFBC}"/>
              </a:ext>
            </a:extLst>
          </p:cNvPr>
          <p:cNvSpPr/>
          <p:nvPr/>
        </p:nvSpPr>
        <p:spPr>
          <a:xfrm>
            <a:off x="3866143" y="681944"/>
            <a:ext cx="5315518" cy="5553256"/>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dirty="0"/>
          </a:p>
          <a:p>
            <a:endParaRPr lang="en-US" dirty="0"/>
          </a:p>
          <a:p>
            <a:endParaRPr lang="en-US" dirty="0"/>
          </a:p>
          <a:p>
            <a:endParaRPr lang="en-US" dirty="0"/>
          </a:p>
          <a:p>
            <a:pPr marL="285750" indent="-285750">
              <a:buFont typeface="Arial" panose="020B0604020202020204" pitchFamily="34" charset="0"/>
              <a:buChar char="•"/>
            </a:pPr>
            <a:r>
              <a:rPr lang="en-US" dirty="0"/>
              <a:t>Describe population</a:t>
            </a:r>
          </a:p>
          <a:p>
            <a:pPr marL="285750" indent="-285750">
              <a:buFont typeface="Arial" panose="020B0604020202020204" pitchFamily="34" charset="0"/>
              <a:buChar char="•"/>
            </a:pPr>
            <a:r>
              <a:rPr lang="en-US" dirty="0"/>
              <a:t>Describe research design</a:t>
            </a:r>
          </a:p>
          <a:p>
            <a:pPr marL="285750" indent="-285750">
              <a:buFont typeface="Arial" panose="020B0604020202020204" pitchFamily="34" charset="0"/>
              <a:buChar char="•"/>
            </a:pPr>
            <a:r>
              <a:rPr lang="en-US" dirty="0"/>
              <a:t>Describe variables</a:t>
            </a:r>
          </a:p>
          <a:p>
            <a:pPr marL="285750" indent="-285750">
              <a:buFont typeface="Arial" panose="020B0604020202020204" pitchFamily="34" charset="0"/>
              <a:buChar char="•"/>
            </a:pPr>
            <a:r>
              <a:rPr lang="en-US" dirty="0"/>
              <a:t>Derived variables</a:t>
            </a:r>
          </a:p>
          <a:p>
            <a:pPr marL="285750" indent="-285750">
              <a:buFont typeface="Arial" panose="020B0604020202020204" pitchFamily="34" charset="0"/>
              <a:buChar char="•"/>
            </a:pPr>
            <a:r>
              <a:rPr lang="en-US" dirty="0"/>
              <a:t>Statistical model</a:t>
            </a:r>
          </a:p>
          <a:p>
            <a:pPr marL="285750" indent="-285750">
              <a:buFont typeface="Arial" panose="020B0604020202020204" pitchFamily="34" charset="0"/>
              <a:buChar char="•"/>
            </a:pPr>
            <a:r>
              <a:rPr lang="en-US" dirty="0"/>
              <a:t>Formal hypotheses</a:t>
            </a:r>
          </a:p>
          <a:p>
            <a:pPr marL="285750" indent="-285750">
              <a:buFont typeface="Arial" panose="020B0604020202020204" pitchFamily="34" charset="0"/>
              <a:buChar char="•"/>
            </a:pPr>
            <a:r>
              <a:rPr lang="en-US" dirty="0"/>
              <a:t>Power Analyses or Updating</a:t>
            </a:r>
          </a:p>
          <a:p>
            <a:pPr marL="285750" indent="-285750">
              <a:buFont typeface="Arial" panose="020B0604020202020204" pitchFamily="34" charset="0"/>
              <a:buChar char="•"/>
            </a:pPr>
            <a:r>
              <a:rPr lang="en-US" dirty="0"/>
              <a:t>Missing data</a:t>
            </a:r>
          </a:p>
          <a:p>
            <a:pPr marL="285750" indent="-285750">
              <a:buFont typeface="Arial" panose="020B0604020202020204" pitchFamily="34" charset="0"/>
              <a:buChar char="•"/>
            </a:pPr>
            <a:r>
              <a:rPr lang="en-US" dirty="0"/>
              <a:t>Data exclusion</a:t>
            </a:r>
          </a:p>
          <a:p>
            <a:pPr marL="285750" indent="-285750">
              <a:buFont typeface="Arial" panose="020B0604020202020204" pitchFamily="34" charset="0"/>
              <a:buChar char="•"/>
            </a:pPr>
            <a:r>
              <a:rPr lang="en-US" dirty="0"/>
              <a:t>Exploration</a:t>
            </a:r>
          </a:p>
          <a:p>
            <a:pPr marL="285750" indent="-285750">
              <a:buFont typeface="Arial" panose="020B0604020202020204" pitchFamily="34" charset="0"/>
              <a:buChar char="•"/>
            </a:pPr>
            <a:r>
              <a:rPr lang="en-US" dirty="0"/>
              <a:t>Replication</a:t>
            </a:r>
          </a:p>
          <a:p>
            <a:endParaRPr lang="en-US" dirty="0"/>
          </a:p>
          <a:p>
            <a:endParaRPr lang="en-US" dirty="0"/>
          </a:p>
          <a:p>
            <a:endParaRPr lang="en-US" dirty="0"/>
          </a:p>
          <a:p>
            <a:endParaRPr lang="en-US" dirty="0"/>
          </a:p>
          <a:p>
            <a:endParaRPr lang="en-US" dirty="0"/>
          </a:p>
          <a:p>
            <a:endParaRPr lang="en-US" dirty="0"/>
          </a:p>
        </p:txBody>
      </p:sp>
      <p:sp>
        <p:nvSpPr>
          <p:cNvPr id="3" name="Freeform: Shape 2">
            <a:extLst>
              <a:ext uri="{FF2B5EF4-FFF2-40B4-BE49-F238E27FC236}">
                <a16:creationId xmlns:a16="http://schemas.microsoft.com/office/drawing/2014/main" id="{F94276A9-8F4D-4100-899A-9849CB8C9638}"/>
              </a:ext>
            </a:extLst>
          </p:cNvPr>
          <p:cNvSpPr/>
          <p:nvPr/>
        </p:nvSpPr>
        <p:spPr>
          <a:xfrm>
            <a:off x="1875454" y="445784"/>
            <a:ext cx="9296896" cy="472320"/>
          </a:xfrm>
          <a:custGeom>
            <a:avLst/>
            <a:gdLst>
              <a:gd name="connsiteX0" fmla="*/ 0 w 3816647"/>
              <a:gd name="connsiteY0" fmla="*/ 78722 h 472320"/>
              <a:gd name="connsiteX1" fmla="*/ 78722 w 3816647"/>
              <a:gd name="connsiteY1" fmla="*/ 0 h 472320"/>
              <a:gd name="connsiteX2" fmla="*/ 3737925 w 3816647"/>
              <a:gd name="connsiteY2" fmla="*/ 0 h 472320"/>
              <a:gd name="connsiteX3" fmla="*/ 3816647 w 3816647"/>
              <a:gd name="connsiteY3" fmla="*/ 78722 h 472320"/>
              <a:gd name="connsiteX4" fmla="*/ 3816647 w 3816647"/>
              <a:gd name="connsiteY4" fmla="*/ 393598 h 472320"/>
              <a:gd name="connsiteX5" fmla="*/ 3737925 w 3816647"/>
              <a:gd name="connsiteY5" fmla="*/ 472320 h 472320"/>
              <a:gd name="connsiteX6" fmla="*/ 78722 w 3816647"/>
              <a:gd name="connsiteY6" fmla="*/ 472320 h 472320"/>
              <a:gd name="connsiteX7" fmla="*/ 0 w 3816647"/>
              <a:gd name="connsiteY7" fmla="*/ 393598 h 472320"/>
              <a:gd name="connsiteX8" fmla="*/ 0 w 3816647"/>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647" h="472320">
                <a:moveTo>
                  <a:pt x="0" y="78722"/>
                </a:moveTo>
                <a:cubicBezTo>
                  <a:pt x="0" y="35245"/>
                  <a:pt x="35245" y="0"/>
                  <a:pt x="78722" y="0"/>
                </a:cubicBezTo>
                <a:lnTo>
                  <a:pt x="3737925" y="0"/>
                </a:lnTo>
                <a:cubicBezTo>
                  <a:pt x="3781402" y="0"/>
                  <a:pt x="3816647" y="35245"/>
                  <a:pt x="3816647" y="78722"/>
                </a:cubicBezTo>
                <a:lnTo>
                  <a:pt x="3816647" y="393598"/>
                </a:lnTo>
                <a:cubicBezTo>
                  <a:pt x="3816647" y="437075"/>
                  <a:pt x="3781402" y="472320"/>
                  <a:pt x="3737925" y="472320"/>
                </a:cubicBezTo>
                <a:lnTo>
                  <a:pt x="78722" y="472320"/>
                </a:lnTo>
                <a:cubicBezTo>
                  <a:pt x="35245" y="472320"/>
                  <a:pt x="0" y="437075"/>
                  <a:pt x="0" y="393598"/>
                </a:cubicBezTo>
                <a:lnTo>
                  <a:pt x="0" y="78722"/>
                </a:ln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67317" tIns="23057" rIns="167317" bIns="23057" numCol="1" spcCol="1270" anchor="ctr" anchorCtr="0">
            <a:noAutofit/>
          </a:bodyPr>
          <a:lstStyle/>
          <a:p>
            <a:pPr marL="0" lvl="0" indent="0" algn="l" defTabSz="711200">
              <a:lnSpc>
                <a:spcPct val="90000"/>
              </a:lnSpc>
              <a:spcBef>
                <a:spcPct val="0"/>
              </a:spcBef>
              <a:spcAft>
                <a:spcPct val="35000"/>
              </a:spcAft>
              <a:buNone/>
            </a:pPr>
            <a:r>
              <a:rPr lang="nl-NL" sz="3600" dirty="0">
                <a:solidFill>
                  <a:schemeClr val="tx1"/>
                </a:solidFill>
              </a:rPr>
              <a:t>Step 3: Planning of Data Collection and Analysis</a:t>
            </a:r>
            <a:endParaRPr lang="nl-NL" sz="3600" kern="1200" dirty="0">
              <a:solidFill>
                <a:schemeClr val="tx1"/>
              </a:solidFill>
            </a:endParaRPr>
          </a:p>
        </p:txBody>
      </p:sp>
    </p:spTree>
    <p:extLst>
      <p:ext uri="{BB962C8B-B14F-4D97-AF65-F5344CB8AC3E}">
        <p14:creationId xmlns:p14="http://schemas.microsoft.com/office/powerpoint/2010/main" val="74724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2|4.3|6.1|27.8|6.9|19|15.8|10.5|17.9"/>
</p:tagLst>
</file>

<file path=ppt/theme/theme1.xml><?xml version="1.0" encoding="utf-8"?>
<a:theme xmlns:a="http://schemas.openxmlformats.org/drawingml/2006/main" name="Utrecht University">
  <a:themeElements>
    <a:clrScheme name="Utrecht University">
      <a:dk1>
        <a:srgbClr val="000000"/>
      </a:dk1>
      <a:lt1>
        <a:srgbClr val="FFFFFF"/>
      </a:lt1>
      <a:dk2>
        <a:srgbClr val="C00935"/>
      </a:dk2>
      <a:lt2>
        <a:srgbClr val="D9D9D9"/>
      </a:lt2>
      <a:accent1>
        <a:srgbClr val="FFCD00"/>
      </a:accent1>
      <a:accent2>
        <a:srgbClr val="DD9562"/>
      </a:accent2>
      <a:accent3>
        <a:srgbClr val="911D56"/>
      </a:accent3>
      <a:accent4>
        <a:srgbClr val="63A593"/>
      </a:accent4>
      <a:accent5>
        <a:srgbClr val="161D41"/>
      </a:accent5>
      <a:accent6>
        <a:srgbClr val="6686C3"/>
      </a:accent6>
      <a:hlink>
        <a:srgbClr val="52287F"/>
      </a:hlink>
      <a:folHlink>
        <a:srgbClr val="623E2B"/>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a:defPPr>
      </a:lstStyle>
    </a:txDef>
  </a:objectDefaults>
  <a:extraClrSchemeLst/>
  <a:extLst>
    <a:ext uri="{05A4C25C-085E-4340-85A3-A5531E510DB2}">
      <thm15:themeFamily xmlns:thm15="http://schemas.microsoft.com/office/thememl/2012/main" name="uu_powerpoint_template_EN_2019 fonts embedded" id="{2E9F6A65-5A7A-854E-8B3D-16727746B458}" vid="{626A3A13-C546-0049-AE0C-4BCEE4628970}"/>
    </a:ext>
  </a:extLst>
</a:theme>
</file>

<file path=ppt/theme/theme2.xml><?xml version="1.0" encoding="utf-8"?>
<a:theme xmlns:a="http://schemas.openxmlformats.org/drawingml/2006/main" name="Office-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2744</Words>
  <Application>Microsoft Office PowerPoint</Application>
  <PresentationFormat>Custom</PresentationFormat>
  <Paragraphs>408</Paragraphs>
  <Slides>48</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Arial</vt:lpstr>
      <vt:lpstr>Calibri</vt:lpstr>
      <vt:lpstr>LMRoman12-Regular</vt:lpstr>
      <vt:lpstr>Merriweather Light</vt:lpstr>
      <vt:lpstr>Merriweather Regular</vt:lpstr>
      <vt:lpstr>Open Sans</vt:lpstr>
      <vt:lpstr>Open Sans Light</vt:lpstr>
      <vt:lpstr>Verdana</vt:lpstr>
      <vt:lpstr>Utrecht University</vt:lpstr>
      <vt:lpstr>Open Science  using the statistical package  JASP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Hoijtink, H.J.A. (Herbert)</dc:creator>
  <cp:lastModifiedBy>Oberman, H.I. (Hanne)</cp:lastModifiedBy>
  <cp:revision>410</cp:revision>
  <dcterms:created xsi:type="dcterms:W3CDTF">2020-05-31T15:13:32Z</dcterms:created>
  <dcterms:modified xsi:type="dcterms:W3CDTF">2024-04-15T15:31:22Z</dcterms:modified>
</cp:coreProperties>
</file>