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30275213" cy="42811700"/>
  <p:notesSz cx="6858000" cy="9144000"/>
  <p:defaultTextStyle>
    <a:defPPr lvl="0">
      <a:defRPr lang="nl-NL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13">
          <p15:clr>
            <a:srgbClr val="A4A3A4"/>
          </p15:clr>
        </p15:guide>
        <p15:guide id="2" pos="190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D00"/>
    <a:srgbClr val="FFCB00"/>
    <a:srgbClr val="FCE1BE"/>
    <a:srgbClr val="FADAB3"/>
    <a:srgbClr val="FEE7C9"/>
    <a:srgbClr val="E47823"/>
    <a:srgbClr val="005857"/>
    <a:srgbClr val="027077"/>
    <a:srgbClr val="FFEED6"/>
    <a:srgbClr val="0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Stijl, licht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jl, gemiddeld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Stijl, thema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ijl, thema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12" autoAdjust="0"/>
    <p:restoredTop sz="80151" autoAdjust="0"/>
  </p:normalViewPr>
  <p:slideViewPr>
    <p:cSldViewPr snapToObjects="1">
      <p:cViewPr varScale="1">
        <p:scale>
          <a:sx n="11" d="100"/>
          <a:sy n="11" d="100"/>
        </p:scale>
        <p:origin x="3221" y="72"/>
      </p:cViewPr>
      <p:guideLst>
        <p:guide orient="horz" pos="6713"/>
        <p:guide pos="190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829B4-9606-2A42-8BE7-C95716C4B49D}" type="datetimeFigureOut">
              <a:rPr lang="nl-NL" smtClean="0"/>
              <a:t>28-6-2023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81A27-1440-C343-B73A-EDC558E67D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1954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data are ubiquitous in the social and human data sciences. Computational pipelines that accommodate incomplete data require exploration and evaluation of the missingness. </a:t>
            </a:r>
            <a:r>
              <a:rPr lang="en-US"/>
              <a:t>The R package [ggmice](amices.org/ggmice) enables data analysts to visualize incomplete and imputed data.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81A27-1440-C343-B73A-EDC558E67D24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290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1513762" y="39680111"/>
            <a:ext cx="7064217" cy="2279327"/>
          </a:xfrm>
          <a:prstGeom prst="rect">
            <a:avLst/>
          </a:prstGeom>
        </p:spPr>
        <p:txBody>
          <a:bodyPr/>
          <a:lstStyle/>
          <a:p>
            <a:fld id="{C28BEF97-4A46-C940-8C59-2C42CB4C4E51}" type="datetimeFigureOut">
              <a:rPr lang="nl-NL" smtClean="0"/>
              <a:t>28-6-2023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10344034" y="39680111"/>
            <a:ext cx="9587151" cy="227932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21697237" y="39680111"/>
            <a:ext cx="7064217" cy="2279327"/>
          </a:xfrm>
          <a:prstGeom prst="rect">
            <a:avLst/>
          </a:prstGeom>
        </p:spPr>
        <p:txBody>
          <a:bodyPr/>
          <a:lstStyle/>
          <a:p>
            <a:fld id="{83473042-6688-F148-AA6B-B0D689358453}" type="slidenum">
              <a:rPr lang="nl-NL" smtClean="0"/>
              <a:t>‹#›</a:t>
            </a:fld>
            <a:endParaRPr lang="nl-NL"/>
          </a:p>
        </p:txBody>
      </p:sp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C7A2DF9D-CA9F-014B-8D46-09573ECA44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3" y="0"/>
            <a:ext cx="9875479" cy="388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Afbeelding 17">
            <a:extLst>
              <a:ext uri="{FF2B5EF4-FFF2-40B4-BE49-F238E27FC236}">
                <a16:creationId xmlns:a16="http://schemas.microsoft.com/office/drawing/2014/main" id="{AB4B6E47-B5D3-CE4B-89DB-4642D5792E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7317"/>
            <a:ext cx="9950658" cy="3912487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533F3BD2-EFF7-9E44-B6B5-96CE2158B111}"/>
              </a:ext>
            </a:extLst>
          </p:cNvPr>
          <p:cNvSpPr/>
          <p:nvPr userDrawn="1"/>
        </p:nvSpPr>
        <p:spPr>
          <a:xfrm>
            <a:off x="9950658" y="-834"/>
            <a:ext cx="10027367" cy="38449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trike="sngStrik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DC6BDAC-A25B-AD43-ABA0-429F1CC5F10D}"/>
              </a:ext>
            </a:extLst>
          </p:cNvPr>
          <p:cNvSpPr/>
          <p:nvPr userDrawn="1"/>
        </p:nvSpPr>
        <p:spPr>
          <a:xfrm>
            <a:off x="0" y="40992026"/>
            <a:ext cx="30267672" cy="1819674"/>
          </a:xfrm>
          <a:prstGeom prst="rect">
            <a:avLst/>
          </a:prstGeom>
          <a:solidFill>
            <a:srgbClr val="FFC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7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2270089" rtl="0" eaLnBrk="1" latinLnBrk="0" hangingPunct="1">
        <a:spcBef>
          <a:spcPct val="0"/>
        </a:spcBef>
        <a:buNone/>
        <a:defRPr sz="5213" b="0" i="0" kern="1200">
          <a:solidFill>
            <a:schemeClr val="tx1"/>
          </a:solidFill>
          <a:latin typeface="Merriweather Regular" panose="02060503050406030704" pitchFamily="18" charset="77"/>
          <a:ea typeface="+mj-ea"/>
          <a:cs typeface="+mj-cs"/>
        </a:defRPr>
      </a:lvl1pPr>
    </p:titleStyle>
    <p:bodyStyle>
      <a:lvl1pPr marL="0" indent="0" algn="l" defTabSz="2270089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3972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0" indent="0" algn="l" defTabSz="2270089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3972" b="1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670302" indent="-670302" algn="l" defTabSz="2270089" rtl="0" eaLnBrk="1" latinLnBrk="0" hangingPunct="1">
        <a:lnSpc>
          <a:spcPct val="110000"/>
        </a:lnSpc>
        <a:spcBef>
          <a:spcPts val="5213"/>
        </a:spcBef>
        <a:buFont typeface="Verdana" pitchFamily="34" charset="0"/>
        <a:buChar char="•"/>
        <a:defRPr sz="3972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670302" indent="-670302" algn="l" defTabSz="2270089" rtl="0" eaLnBrk="1" latinLnBrk="0" hangingPunct="1">
        <a:lnSpc>
          <a:spcPct val="110000"/>
        </a:lnSpc>
        <a:spcBef>
          <a:spcPts val="5213"/>
        </a:spcBef>
        <a:buFont typeface="Verdana" pitchFamily="34" charset="0"/>
        <a:buChar char="•"/>
        <a:defRPr sz="3972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10906" indent="-670302" algn="l" defTabSz="2270089" rtl="0" eaLnBrk="1" latinLnBrk="0" hangingPunct="1">
        <a:lnSpc>
          <a:spcPct val="110000"/>
        </a:lnSpc>
        <a:spcBef>
          <a:spcPts val="0"/>
        </a:spcBef>
        <a:buFont typeface="Verdana" pitchFamily="34" charset="0"/>
        <a:buChar char="–"/>
        <a:defRPr sz="3972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6242746" indent="-567522" algn="l" defTabSz="2270089" rtl="0" eaLnBrk="1" latinLnBrk="0" hangingPunct="1">
        <a:spcBef>
          <a:spcPct val="20000"/>
        </a:spcBef>
        <a:buFont typeface="Arial" pitchFamily="34" charset="0"/>
        <a:buChar char="•"/>
        <a:defRPr sz="4965" kern="1200">
          <a:solidFill>
            <a:schemeClr val="tx1"/>
          </a:solidFill>
          <a:latin typeface="+mn-lt"/>
          <a:ea typeface="+mn-ea"/>
          <a:cs typeface="+mn-cs"/>
        </a:defRPr>
      </a:lvl6pPr>
      <a:lvl7pPr marL="7377791" indent="-567522" algn="l" defTabSz="2270089" rtl="0" eaLnBrk="1" latinLnBrk="0" hangingPunct="1">
        <a:spcBef>
          <a:spcPct val="20000"/>
        </a:spcBef>
        <a:buFont typeface="Arial" pitchFamily="34" charset="0"/>
        <a:buChar char="•"/>
        <a:defRPr sz="4965" kern="1200">
          <a:solidFill>
            <a:schemeClr val="tx1"/>
          </a:solidFill>
          <a:latin typeface="+mn-lt"/>
          <a:ea typeface="+mn-ea"/>
          <a:cs typeface="+mn-cs"/>
        </a:defRPr>
      </a:lvl7pPr>
      <a:lvl8pPr marL="8512835" indent="-567522" algn="l" defTabSz="2270089" rtl="0" eaLnBrk="1" latinLnBrk="0" hangingPunct="1">
        <a:spcBef>
          <a:spcPct val="20000"/>
        </a:spcBef>
        <a:buFont typeface="Arial" pitchFamily="34" charset="0"/>
        <a:buChar char="•"/>
        <a:defRPr sz="4965" kern="1200">
          <a:solidFill>
            <a:schemeClr val="tx1"/>
          </a:solidFill>
          <a:latin typeface="+mn-lt"/>
          <a:ea typeface="+mn-ea"/>
          <a:cs typeface="+mn-cs"/>
        </a:defRPr>
      </a:lvl8pPr>
      <a:lvl9pPr marL="9647880" indent="-567522" algn="l" defTabSz="2270089" rtl="0" eaLnBrk="1" latinLnBrk="0" hangingPunct="1">
        <a:spcBef>
          <a:spcPct val="20000"/>
        </a:spcBef>
        <a:buFont typeface="Arial" pitchFamily="34" charset="0"/>
        <a:buChar char="•"/>
        <a:defRPr sz="49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1pPr>
      <a:lvl2pPr marL="1135045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2pPr>
      <a:lvl3pPr marL="2270089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3pPr>
      <a:lvl4pPr marL="3405134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4pPr>
      <a:lvl5pPr marL="4540179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5pPr>
      <a:lvl6pPr marL="5675224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6pPr>
      <a:lvl7pPr marL="6810268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7pPr>
      <a:lvl8pPr marL="7945313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8pPr>
      <a:lvl9pPr marL="9080358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Afbeelding 73" descr="Schermafbeelding 2013-07-19 om 15.32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294" y="35697026"/>
            <a:ext cx="1102326" cy="1143153"/>
          </a:xfrm>
          <a:prstGeom prst="rect">
            <a:avLst/>
          </a:prstGeom>
        </p:spPr>
      </p:pic>
      <p:sp>
        <p:nvSpPr>
          <p:cNvPr id="38" name="Tekstvak 37">
            <a:extLst>
              <a:ext uri="{FF2B5EF4-FFF2-40B4-BE49-F238E27FC236}">
                <a16:creationId xmlns:a16="http://schemas.microsoft.com/office/drawing/2014/main" id="{9722A7C8-C6E5-3F4D-92B6-754BC81CDDC5}"/>
              </a:ext>
            </a:extLst>
          </p:cNvPr>
          <p:cNvSpPr txBox="1">
            <a:spLocks/>
          </p:cNvSpPr>
          <p:nvPr/>
        </p:nvSpPr>
        <p:spPr>
          <a:xfrm>
            <a:off x="1526115" y="6068147"/>
            <a:ext cx="27177098" cy="21981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600"/>
              </a:lnSpc>
            </a:pPr>
            <a:r>
              <a:rPr lang="en-US" sz="7000" b="1" dirty="0">
                <a:latin typeface="Merriweather" pitchFamily="2" charset="77"/>
                <a:cs typeface="Verdana"/>
              </a:rPr>
              <a:t>Visualization of incomplete and imputed data</a:t>
            </a:r>
            <a:endParaRPr lang="en-GB" sz="7000" b="1" dirty="0">
              <a:latin typeface="Merriweather" pitchFamily="2" charset="77"/>
              <a:cs typeface="Verdana"/>
            </a:endParaRPr>
          </a:p>
          <a:p>
            <a:pPr>
              <a:lnSpc>
                <a:spcPts val="7600"/>
              </a:lnSpc>
            </a:pPr>
            <a:r>
              <a:rPr lang="en-GB" sz="5000" dirty="0">
                <a:latin typeface="Merriweather" pitchFamily="2" charset="77"/>
                <a:cs typeface="Verdana"/>
              </a:rPr>
              <a:t>With the </a:t>
            </a:r>
            <a:r>
              <a:rPr lang="en-GB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GB" sz="5000" dirty="0">
                <a:latin typeface="Merriweather" pitchFamily="2" charset="77"/>
                <a:cs typeface="Verdana"/>
              </a:rPr>
              <a:t> package </a:t>
            </a:r>
            <a:r>
              <a:rPr lang="en-GB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ggmice</a:t>
            </a:r>
            <a:endParaRPr lang="en-GB" sz="5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101778CA-EE18-3F4C-959A-801EFE65841A}"/>
              </a:ext>
            </a:extLst>
          </p:cNvPr>
          <p:cNvCxnSpPr/>
          <p:nvPr/>
        </p:nvCxnSpPr>
        <p:spPr>
          <a:xfrm flipV="1">
            <a:off x="1456088" y="9884569"/>
            <a:ext cx="27579062" cy="1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Subtitel 2">
            <a:extLst>
              <a:ext uri="{FF2B5EF4-FFF2-40B4-BE49-F238E27FC236}">
                <a16:creationId xmlns:a16="http://schemas.microsoft.com/office/drawing/2014/main" id="{1803F8D0-7ED6-C94E-97E9-09A775915736}"/>
              </a:ext>
            </a:extLst>
          </p:cNvPr>
          <p:cNvSpPr txBox="1">
            <a:spLocks/>
          </p:cNvSpPr>
          <p:nvPr/>
        </p:nvSpPr>
        <p:spPr>
          <a:xfrm>
            <a:off x="1456088" y="38869395"/>
            <a:ext cx="8685130" cy="1175283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GB" sz="2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</a:p>
          <a:p>
            <a:pPr marL="342900" indent="-342900" algn="l">
              <a:lnSpc>
                <a:spcPts val="2400"/>
              </a:lnSpc>
              <a:buAutoNum type="arabicPeriod"/>
            </a:pPr>
            <a:r>
              <a:rPr lang="en-US" sz="20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Van Buuren, S. (2018). Flexible imputation of missing data. Chapman and Hall/CRC. stefvanbuuren.name/</a:t>
            </a:r>
            <a:r>
              <a:rPr lang="en-US" sz="2000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fimd</a:t>
            </a:r>
            <a:endParaRPr lang="en-US" sz="2000" b="1" dirty="0">
              <a:solidFill>
                <a:srgbClr val="0F1012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342900" indent="-342900" algn="l">
              <a:lnSpc>
                <a:spcPts val="2400"/>
              </a:lnSpc>
              <a:buAutoNum type="arabicPeriod"/>
            </a:pPr>
            <a:r>
              <a:rPr lang="en-US" sz="20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Oberman, H. I. (2022). ggmice: Visualizations for “mice” with “ggplot2”. doi.org/10.5281/zenodo.6532702</a:t>
            </a:r>
            <a:endParaRPr lang="en-GB" sz="2000" b="1" dirty="0">
              <a:solidFill>
                <a:srgbClr val="0F1012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D905E6AD-FEA8-E048-8813-F3F8148C30C8}"/>
              </a:ext>
            </a:extLst>
          </p:cNvPr>
          <p:cNvCxnSpPr/>
          <p:nvPr/>
        </p:nvCxnSpPr>
        <p:spPr>
          <a:xfrm>
            <a:off x="1456088" y="38543754"/>
            <a:ext cx="27435049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kstvak 50">
            <a:extLst>
              <a:ext uri="{FF2B5EF4-FFF2-40B4-BE49-F238E27FC236}">
                <a16:creationId xmlns:a16="http://schemas.microsoft.com/office/drawing/2014/main" id="{2E342441-D5FD-5545-AF7B-F8CD4E455EFA}"/>
              </a:ext>
            </a:extLst>
          </p:cNvPr>
          <p:cNvSpPr txBox="1"/>
          <p:nvPr/>
        </p:nvSpPr>
        <p:spPr>
          <a:xfrm>
            <a:off x="10928686" y="10817244"/>
            <a:ext cx="85654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b="1" dirty="0">
                <a:latin typeface="Merriweather" pitchFamily="2" charset="77"/>
              </a:rPr>
              <a:t>Visualizations for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mice</a:t>
            </a:r>
            <a:r>
              <a:rPr lang="en-US" sz="3000" b="1" dirty="0">
                <a:latin typeface="Merriweather" pitchFamily="2" charset="77"/>
              </a:rPr>
              <a:t> with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3600"/>
              </a:lnSpc>
            </a:pPr>
            <a:r>
              <a:rPr lang="en-US" sz="3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Enhance a </a:t>
            </a:r>
            <a:r>
              <a:rPr lang="en-US" sz="3600" dirty="0">
                <a:solidFill>
                  <a:srgbClr val="0F1012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mice</a:t>
            </a:r>
            <a:r>
              <a:rPr lang="en-US" sz="3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imputation workflow with</a:t>
            </a:r>
            <a:r>
              <a:rPr lang="en-US" sz="3200" dirty="0">
                <a:solidFill>
                  <a:srgbClr val="0F1012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ggmice</a:t>
            </a:r>
            <a:r>
              <a:rPr lang="en-US" sz="3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visualizations of incomplete and/or imputed data. The resulting </a:t>
            </a:r>
            <a:r>
              <a:rPr lang="en-US" sz="3600" dirty="0">
                <a:solidFill>
                  <a:srgbClr val="0F1012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ggplot</a:t>
            </a:r>
            <a:r>
              <a:rPr lang="en-US" sz="3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objects may be easily manipulated or extended. Use </a:t>
            </a:r>
            <a:r>
              <a:rPr lang="en-US" sz="3600" dirty="0">
                <a:solidFill>
                  <a:srgbClr val="0F1012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ggmice</a:t>
            </a:r>
            <a:r>
              <a:rPr lang="en-US" sz="3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inspect missing data, develop imputation models, evaluate algorithmic convergence, or compare observed versus imputed data.</a:t>
            </a:r>
            <a:r>
              <a:rPr lang="en-US" sz="3000" baseline="30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</a:t>
            </a:r>
            <a:endParaRPr lang="en-GB" sz="3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18EE791D-FF38-C243-987D-0BEF91FF79A3}"/>
              </a:ext>
            </a:extLst>
          </p:cNvPr>
          <p:cNvSpPr txBox="1"/>
          <p:nvPr/>
        </p:nvSpPr>
        <p:spPr>
          <a:xfrm>
            <a:off x="9953030" y="1749407"/>
            <a:ext cx="1015645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600" dirty="0">
                <a:latin typeface="Merriweather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Hanne Oberman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A4964323-808B-1345-AC7D-222A69D20FB3}"/>
              </a:ext>
            </a:extLst>
          </p:cNvPr>
          <p:cNvSpPr txBox="1">
            <a:spLocks/>
          </p:cNvSpPr>
          <p:nvPr/>
        </p:nvSpPr>
        <p:spPr>
          <a:xfrm>
            <a:off x="1569217" y="8692098"/>
            <a:ext cx="27177098" cy="9735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3600"/>
              </a:lnSpc>
            </a:pPr>
            <a:r>
              <a:rPr lang="en-GB" sz="4000" b="1" dirty="0">
                <a:solidFill>
                  <a:srgbClr val="0000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H. I. Oberman</a:t>
            </a:r>
          </a:p>
        </p:txBody>
      </p:sp>
      <p:sp>
        <p:nvSpPr>
          <p:cNvPr id="56" name="Subtitel 2">
            <a:extLst>
              <a:ext uri="{FF2B5EF4-FFF2-40B4-BE49-F238E27FC236}">
                <a16:creationId xmlns:a16="http://schemas.microsoft.com/office/drawing/2014/main" id="{105E345D-E29F-9A49-9A3A-4039A1C01D09}"/>
              </a:ext>
            </a:extLst>
          </p:cNvPr>
          <p:cNvSpPr txBox="1">
            <a:spLocks/>
          </p:cNvSpPr>
          <p:nvPr/>
        </p:nvSpPr>
        <p:spPr>
          <a:xfrm>
            <a:off x="15295509" y="38869394"/>
            <a:ext cx="8685130" cy="1175283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GB" sz="2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Acknowledgements</a:t>
            </a:r>
          </a:p>
          <a:p>
            <a:pPr algn="l">
              <a:lnSpc>
                <a:spcPts val="2400"/>
              </a:lnSpc>
            </a:pPr>
            <a:r>
              <a:rPr lang="en-US" sz="20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The </a:t>
            </a:r>
            <a:r>
              <a:rPr lang="en-US" sz="2000" b="1" dirty="0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rPr>
              <a:t>ggmice</a:t>
            </a:r>
            <a:r>
              <a:rPr lang="en-US" sz="20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package is developed with guidance and feedback from Gerko Vink, Stef van Buuren, and others. This project has received funding from the European Union’s Horizon 2020 research and innovation </a:t>
            </a:r>
            <a:r>
              <a:rPr lang="en-US" sz="2000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programme</a:t>
            </a:r>
            <a:r>
              <a:rPr lang="en-US" sz="20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under </a:t>
            </a:r>
            <a:r>
              <a:rPr lang="en-US" sz="2000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ReCoDID</a:t>
            </a:r>
            <a:r>
              <a:rPr lang="en-US" sz="20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grant agreement No 825746.</a:t>
            </a: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DF414639-8C4C-2A40-A67A-A34FAFC652C3}"/>
              </a:ext>
            </a:extLst>
          </p:cNvPr>
          <p:cNvSpPr txBox="1"/>
          <p:nvPr/>
        </p:nvSpPr>
        <p:spPr>
          <a:xfrm>
            <a:off x="20469746" y="10817244"/>
            <a:ext cx="85654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GB" sz="3000" b="1" dirty="0">
                <a:latin typeface="Merriweather" pitchFamily="2" charset="77"/>
              </a:rPr>
              <a:t>Get started with </a:t>
            </a:r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ggmice</a:t>
            </a:r>
            <a:endParaRPr lang="en-GB" sz="3000" b="1" dirty="0">
              <a:solidFill>
                <a:srgbClr val="C100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3600"/>
              </a:lnSpc>
            </a:pPr>
            <a:r>
              <a:rPr lang="en-GB" sz="3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GB" sz="3600" dirty="0">
                <a:solidFill>
                  <a:srgbClr val="0F1012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ggmice</a:t>
            </a:r>
            <a:r>
              <a:rPr lang="en-GB" sz="3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 can be installed from CRAN with </a:t>
            </a:r>
            <a:r>
              <a:rPr lang="en-GB" sz="3000" dirty="0">
                <a:solidFill>
                  <a:srgbClr val="0F1012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install.packages(‘ggmice’)</a:t>
            </a:r>
            <a:r>
              <a:rPr lang="en-GB" sz="3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Subsequently, the packages vignettes may be retrieved with </a:t>
            </a:r>
            <a:r>
              <a:rPr lang="en-GB" sz="3000" dirty="0">
                <a:solidFill>
                  <a:srgbClr val="0F1012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??ggmice</a:t>
            </a:r>
            <a:r>
              <a:rPr lang="en-GB" sz="3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More extensive documentation can be found on the package website: amices.org/ggmice. Package contributions and bug reports are welcome through the development repository.</a:t>
            </a:r>
            <a:r>
              <a:rPr lang="en-GB" sz="3000" baseline="30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</a:t>
            </a:r>
            <a:endParaRPr lang="en-GB" sz="3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F49D909F-42F7-0648-AA5E-4B62B4C33843}"/>
              </a:ext>
            </a:extLst>
          </p:cNvPr>
          <p:cNvSpPr txBox="1">
            <a:spLocks/>
          </p:cNvSpPr>
          <p:nvPr/>
        </p:nvSpPr>
        <p:spPr>
          <a:xfrm>
            <a:off x="1387626" y="41630352"/>
            <a:ext cx="27177098" cy="7298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3600"/>
              </a:lnSpc>
            </a:pPr>
            <a:r>
              <a:rPr lang="en-GB" sz="5000" b="1" dirty="0">
                <a:solidFill>
                  <a:srgbClr val="0000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amices.org/ggmice</a:t>
            </a:r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4BE76C16-EB21-5E42-A96A-AB333F3F54BD}"/>
              </a:ext>
            </a:extLst>
          </p:cNvPr>
          <p:cNvSpPr/>
          <p:nvPr/>
        </p:nvSpPr>
        <p:spPr>
          <a:xfrm>
            <a:off x="-15042860" y="36284476"/>
            <a:ext cx="15135225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000" i="1" dirty="0">
                <a:latin typeface="Open Sans" panose="020B0606030504020204" pitchFamily="34" charset="0"/>
              </a:rPr>
              <a:t>The information has been compiled with the utmost care but no rights can be derived from its contents.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5B14A9-A194-E93B-94A9-F7BD87D4B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8160" y="2364640"/>
            <a:ext cx="5787647" cy="6704025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0CD9A069-C59B-C627-F3DB-C55935396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kstvak 56">
            <a:extLst>
              <a:ext uri="{FF2B5EF4-FFF2-40B4-BE49-F238E27FC236}">
                <a16:creationId xmlns:a16="http://schemas.microsoft.com/office/drawing/2014/main" id="{1D79D5E4-5368-8725-1991-0FC3C1615C46}"/>
              </a:ext>
            </a:extLst>
          </p:cNvPr>
          <p:cNvSpPr txBox="1"/>
          <p:nvPr/>
        </p:nvSpPr>
        <p:spPr>
          <a:xfrm>
            <a:off x="1387626" y="10817244"/>
            <a:ext cx="85654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GB" sz="3000" b="1" dirty="0">
                <a:latin typeface="Merriweather" pitchFamily="2" charset="77"/>
              </a:rPr>
              <a:t>Using </a:t>
            </a:r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mice</a:t>
            </a:r>
            <a:r>
              <a:rPr lang="en-GB" sz="3000" b="1" dirty="0">
                <a:latin typeface="Merriweather" pitchFamily="2" charset="77"/>
              </a:rPr>
              <a:t> for missing data</a:t>
            </a:r>
          </a:p>
          <a:p>
            <a:pPr>
              <a:lnSpc>
                <a:spcPts val="3600"/>
              </a:lnSpc>
            </a:pPr>
            <a:r>
              <a:rPr lang="en-GB" sz="3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GB" sz="3600" dirty="0">
                <a:solidFill>
                  <a:srgbClr val="0F1012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R</a:t>
            </a:r>
            <a:r>
              <a:rPr lang="en-GB" sz="3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 </a:t>
            </a:r>
            <a:r>
              <a:rPr lang="en-GB" sz="3600" dirty="0">
                <a:solidFill>
                  <a:srgbClr val="0F1012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mice</a:t>
            </a:r>
            <a:r>
              <a:rPr lang="en-GB" sz="3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 become the de facto standard to handle the ubiquitous problem of incomplete data. With </a:t>
            </a:r>
            <a:r>
              <a:rPr lang="en-GB" sz="3600" dirty="0">
                <a:solidFill>
                  <a:srgbClr val="0F1012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mice</a:t>
            </a:r>
            <a:r>
              <a:rPr lang="en-GB" sz="3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missing data points are ‘imputed’ (i.e. filled in) to obtain several completed data sets. Filling in the missing data multiple times allows for a valid representation of the uncertainty due to missingness.</a:t>
            </a:r>
            <a:r>
              <a:rPr lang="en-GB" sz="3000" baseline="30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GB" sz="3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5F4D3-8594-DB6D-B743-1FFC517D53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0466" y="40129430"/>
            <a:ext cx="1665342" cy="166534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561C37F-CB6A-A328-40F4-A00AAF73CBB4}"/>
              </a:ext>
            </a:extLst>
          </p:cNvPr>
          <p:cNvGrpSpPr/>
          <p:nvPr/>
        </p:nvGrpSpPr>
        <p:grpSpPr>
          <a:xfrm>
            <a:off x="1387626" y="16442191"/>
            <a:ext cx="9188083" cy="3024736"/>
            <a:chOff x="20109489" y="21189826"/>
            <a:chExt cx="9188083" cy="3024736"/>
          </a:xfrm>
        </p:grpSpPr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B15C782D-310C-0D46-8239-DB6C828F7FD6}"/>
                </a:ext>
              </a:extLst>
            </p:cNvPr>
            <p:cNvSpPr/>
            <p:nvPr/>
          </p:nvSpPr>
          <p:spPr>
            <a:xfrm>
              <a:off x="20109489" y="21189826"/>
              <a:ext cx="8767137" cy="29071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Subtitel 2">
              <a:extLst>
                <a:ext uri="{FF2B5EF4-FFF2-40B4-BE49-F238E27FC236}">
                  <a16:creationId xmlns:a16="http://schemas.microsoft.com/office/drawing/2014/main" id="{BF037705-1347-1544-BA93-DB2FBECB43FF}"/>
                </a:ext>
              </a:extLst>
            </p:cNvPr>
            <p:cNvSpPr txBox="1">
              <a:spLocks/>
            </p:cNvSpPr>
            <p:nvPr/>
          </p:nvSpPr>
          <p:spPr>
            <a:xfrm>
              <a:off x="20506066" y="21686116"/>
              <a:ext cx="2753556" cy="182934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300"/>
                </a:lnSpc>
                <a:spcBef>
                  <a:spcPts val="0"/>
                </a:spcBef>
              </a:pPr>
              <a:r>
                <a:rPr lang="en-GB" sz="2200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Code chunk 1</a:t>
              </a:r>
            </a:p>
            <a:p>
              <a:pPr algn="l">
                <a:lnSpc>
                  <a:spcPts val="2800"/>
                </a:lnSpc>
                <a:spcBef>
                  <a:spcPts val="0"/>
                </a:spcBef>
              </a:pPr>
              <a:r>
                <a:rPr lang="en-US" sz="1800" b="1" dirty="0">
                  <a:solidFill>
                    <a:srgbClr val="0F1012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</a:rPr>
                <a:t>Set-up the environment with packages for imputation and visualization.</a:t>
              </a:r>
              <a:endParaRPr lang="en-GB" sz="18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endParaRPr>
            </a:p>
          </p:txBody>
        </p:sp>
        <p:sp>
          <p:nvSpPr>
            <p:cNvPr id="9" name="Subtitel 2">
              <a:extLst>
                <a:ext uri="{FF2B5EF4-FFF2-40B4-BE49-F238E27FC236}">
                  <a16:creationId xmlns:a16="http://schemas.microsoft.com/office/drawing/2014/main" id="{2DD1D7C7-D98C-C149-AF16-0926DD4334EE}"/>
                </a:ext>
              </a:extLst>
            </p:cNvPr>
            <p:cNvSpPr txBox="1">
              <a:spLocks/>
            </p:cNvSpPr>
            <p:nvPr/>
          </p:nvSpPr>
          <p:spPr>
            <a:xfrm>
              <a:off x="23680328" y="21657452"/>
              <a:ext cx="5617244" cy="2557110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300"/>
                </a:lnSpc>
                <a:spcBef>
                  <a:spcPts val="0"/>
                </a:spcBef>
              </a:pPr>
              <a:r>
                <a:rPr lang="en-GB" sz="2200" b="1" dirty="0">
                  <a:solidFill>
                    <a:srgbClr val="C1003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 algn="l">
                <a:lnSpc>
                  <a:spcPts val="2800"/>
                </a:lnSpc>
                <a:spcBef>
                  <a:spcPts val="0"/>
                </a:spcBef>
              </a:pPr>
              <a:r>
                <a:rPr lang="en-US" sz="3000" dirty="0">
                  <a:solidFill>
                    <a:srgbClr val="0F1012"/>
                  </a:solidFill>
                  <a:latin typeface="Courier New" panose="02070309020205020404" pitchFamily="49" charset="0"/>
                  <a:ea typeface="Open Sans SemiBold" panose="020B0606030504020204" pitchFamily="34" charset="0"/>
                  <a:cs typeface="Courier New" panose="02070309020205020404" pitchFamily="49" charset="0"/>
                </a:rPr>
                <a:t>library(mice) </a:t>
              </a:r>
            </a:p>
            <a:p>
              <a:pPr algn="l">
                <a:lnSpc>
                  <a:spcPts val="2800"/>
                </a:lnSpc>
                <a:spcBef>
                  <a:spcPts val="0"/>
                </a:spcBef>
              </a:pPr>
              <a:r>
                <a:rPr lang="en-US" sz="3000" dirty="0">
                  <a:solidFill>
                    <a:srgbClr val="0F1012"/>
                  </a:solidFill>
                  <a:latin typeface="Courier New" panose="02070309020205020404" pitchFamily="49" charset="0"/>
                  <a:ea typeface="Open Sans SemiBold" panose="020B0606030504020204" pitchFamily="34" charset="0"/>
                  <a:cs typeface="Courier New" panose="02070309020205020404" pitchFamily="49" charset="0"/>
                </a:rPr>
                <a:t>library(ggplot2)</a:t>
              </a:r>
            </a:p>
            <a:p>
              <a:pPr algn="l">
                <a:lnSpc>
                  <a:spcPts val="2800"/>
                </a:lnSpc>
                <a:spcBef>
                  <a:spcPts val="0"/>
                </a:spcBef>
              </a:pPr>
              <a:r>
                <a:rPr lang="en-US" sz="3000" dirty="0">
                  <a:solidFill>
                    <a:srgbClr val="0F1012"/>
                  </a:solidFill>
                  <a:latin typeface="Courier New" panose="02070309020205020404" pitchFamily="49" charset="0"/>
                  <a:ea typeface="Open Sans SemiBold" panose="020B0606030504020204" pitchFamily="34" charset="0"/>
                  <a:cs typeface="Courier New" panose="02070309020205020404" pitchFamily="49" charset="0"/>
                </a:rPr>
                <a:t>library(ggmice)</a:t>
              </a:r>
            </a:p>
            <a:p>
              <a:pPr algn="l">
                <a:lnSpc>
                  <a:spcPts val="2800"/>
                </a:lnSpc>
                <a:spcBef>
                  <a:spcPts val="0"/>
                </a:spcBef>
              </a:pPr>
              <a:endParaRPr lang="en-US" sz="3000" dirty="0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endParaRPr>
            </a:p>
            <a:p>
              <a:pPr algn="l">
                <a:lnSpc>
                  <a:spcPts val="2800"/>
                </a:lnSpc>
                <a:spcBef>
                  <a:spcPts val="0"/>
                </a:spcBef>
              </a:pPr>
              <a:r>
                <a:rPr lang="en-US" sz="3000" dirty="0">
                  <a:solidFill>
                    <a:srgbClr val="0F1012"/>
                  </a:solidFill>
                  <a:latin typeface="Courier New" panose="02070309020205020404" pitchFamily="49" charset="0"/>
                  <a:ea typeface="Open Sans SemiBold" panose="020B0606030504020204" pitchFamily="34" charset="0"/>
                  <a:cs typeface="Courier New" panose="02070309020205020404" pitchFamily="49" charset="0"/>
                </a:rPr>
                <a:t> </a:t>
              </a:r>
              <a:endParaRPr lang="en-GB" sz="3000" dirty="0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endParaRPr>
            </a:p>
            <a:p>
              <a:pPr algn="l">
                <a:lnSpc>
                  <a:spcPts val="2800"/>
                </a:lnSpc>
                <a:spcBef>
                  <a:spcPts val="0"/>
                </a:spcBef>
              </a:pPr>
              <a:endParaRPr lang="en-GB" sz="1800" dirty="0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0" name="Rechthoek 36">
            <a:extLst>
              <a:ext uri="{FF2B5EF4-FFF2-40B4-BE49-F238E27FC236}">
                <a16:creationId xmlns:a16="http://schemas.microsoft.com/office/drawing/2014/main" id="{BE5AB2C4-603A-804F-2F69-85408937CD8E}"/>
              </a:ext>
            </a:extLst>
          </p:cNvPr>
          <p:cNvSpPr/>
          <p:nvPr/>
        </p:nvSpPr>
        <p:spPr>
          <a:xfrm>
            <a:off x="11071137" y="16430857"/>
            <a:ext cx="17820000" cy="102089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 dirty="0"/>
          </a:p>
        </p:txBody>
      </p:sp>
      <p:sp>
        <p:nvSpPr>
          <p:cNvPr id="21" name="Subtitel 2">
            <a:extLst>
              <a:ext uri="{FF2B5EF4-FFF2-40B4-BE49-F238E27FC236}">
                <a16:creationId xmlns:a16="http://schemas.microsoft.com/office/drawing/2014/main" id="{329C954D-D367-01C1-0FE3-6F54A2683C44}"/>
              </a:ext>
            </a:extLst>
          </p:cNvPr>
          <p:cNvSpPr txBox="1">
            <a:spLocks/>
          </p:cNvSpPr>
          <p:nvPr/>
        </p:nvSpPr>
        <p:spPr>
          <a:xfrm>
            <a:off x="11495633" y="16938481"/>
            <a:ext cx="16503590" cy="11112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en-GB" sz="2200" b="1" dirty="0">
                <a:solidFill>
                  <a:srgbClr val="C1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1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Scatterplot of </a:t>
            </a:r>
            <a:r>
              <a:rPr lang="en-GB" sz="18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height (in cm) by age (in years) in the </a:t>
            </a:r>
            <a:r>
              <a:rPr lang="en-US" sz="18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incomplete </a:t>
            </a:r>
            <a:r>
              <a:rPr lang="en-US" sz="1800" b="1" dirty="0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rPr>
              <a:t>boys</a:t>
            </a:r>
            <a:r>
              <a:rPr lang="en-US" sz="18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data set</a:t>
            </a:r>
            <a:r>
              <a:rPr lang="en-GB" sz="18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. Missing values in the height variable are visualized with </a:t>
            </a:r>
            <a:r>
              <a:rPr lang="en-GB" sz="1800" b="1" dirty="0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rPr>
              <a:t>ggmice</a:t>
            </a:r>
            <a:r>
              <a:rPr lang="en-GB" sz="18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on the x-axis.</a:t>
            </a:r>
          </a:p>
        </p:txBody>
      </p:sp>
      <p:sp>
        <p:nvSpPr>
          <p:cNvPr id="22" name="Rechthoek 44">
            <a:extLst>
              <a:ext uri="{FF2B5EF4-FFF2-40B4-BE49-F238E27FC236}">
                <a16:creationId xmlns:a16="http://schemas.microsoft.com/office/drawing/2014/main" id="{381E656D-6D6D-498D-5718-810C0B20A176}"/>
              </a:ext>
            </a:extLst>
          </p:cNvPr>
          <p:cNvSpPr/>
          <p:nvPr/>
        </p:nvSpPr>
        <p:spPr>
          <a:xfrm>
            <a:off x="1390274" y="20272460"/>
            <a:ext cx="8767137" cy="2907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Subtitel 2">
            <a:extLst>
              <a:ext uri="{FF2B5EF4-FFF2-40B4-BE49-F238E27FC236}">
                <a16:creationId xmlns:a16="http://schemas.microsoft.com/office/drawing/2014/main" id="{AC8169D2-6C43-7890-7180-652A7A88C169}"/>
              </a:ext>
            </a:extLst>
          </p:cNvPr>
          <p:cNvSpPr txBox="1">
            <a:spLocks/>
          </p:cNvSpPr>
          <p:nvPr/>
        </p:nvSpPr>
        <p:spPr>
          <a:xfrm>
            <a:off x="1786851" y="20768750"/>
            <a:ext cx="2753556" cy="182934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en-GB" sz="2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chunk 2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Visualize the incomplete </a:t>
            </a:r>
            <a:r>
              <a:rPr lang="en-US" sz="1800" b="1" dirty="0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rPr>
              <a:t>boys</a:t>
            </a:r>
            <a:r>
              <a:rPr lang="en-US" sz="18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data set from the </a:t>
            </a:r>
            <a:r>
              <a:rPr lang="en-US" sz="1800" b="1" dirty="0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rPr>
              <a:t>mice</a:t>
            </a:r>
            <a:r>
              <a:rPr lang="en-US" sz="18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package with </a:t>
            </a:r>
            <a:r>
              <a:rPr lang="en-US" sz="1800" b="1" dirty="0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rPr>
              <a:t>ggmice</a:t>
            </a:r>
            <a:r>
              <a:rPr lang="en-US" sz="18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.</a:t>
            </a:r>
            <a:endParaRPr lang="en-GB" sz="1800" b="1" dirty="0">
              <a:solidFill>
                <a:srgbClr val="0F1012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24" name="Subtitel 2">
            <a:extLst>
              <a:ext uri="{FF2B5EF4-FFF2-40B4-BE49-F238E27FC236}">
                <a16:creationId xmlns:a16="http://schemas.microsoft.com/office/drawing/2014/main" id="{4471C4FD-E4B4-E86B-0AB0-3C1A27A8E402}"/>
              </a:ext>
            </a:extLst>
          </p:cNvPr>
          <p:cNvSpPr txBox="1">
            <a:spLocks/>
          </p:cNvSpPr>
          <p:nvPr/>
        </p:nvSpPr>
        <p:spPr>
          <a:xfrm>
            <a:off x="4961113" y="20740086"/>
            <a:ext cx="5617244" cy="255711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en-GB" sz="2200" b="1" dirty="0">
                <a:solidFill>
                  <a:srgbClr val="C1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3000" dirty="0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rPr>
              <a:t>ggmice(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3000" dirty="0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rPr>
              <a:t>	boys,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3000" dirty="0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rPr>
              <a:t>	</a:t>
            </a:r>
            <a:r>
              <a:rPr lang="en-US" sz="3000" dirty="0" err="1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rPr>
              <a:t>aes</a:t>
            </a:r>
            <a:r>
              <a:rPr lang="en-US" sz="3000" dirty="0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rPr>
              <a:t>(age, </a:t>
            </a:r>
            <a:r>
              <a:rPr lang="en-US" sz="3000" dirty="0" err="1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rPr>
              <a:t>hgt</a:t>
            </a:r>
            <a:r>
              <a:rPr lang="en-US" sz="3000" dirty="0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rPr>
              <a:t>)) + 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3000" dirty="0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rPr>
              <a:t>	geom_point()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3000" dirty="0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rPr>
              <a:t> </a:t>
            </a:r>
            <a:endParaRPr lang="en-GB" sz="3000" dirty="0">
              <a:solidFill>
                <a:srgbClr val="0F1012"/>
              </a:solidFill>
              <a:latin typeface="Courier New" panose="02070309020205020404" pitchFamily="49" charset="0"/>
              <a:ea typeface="Open Sans SemiBold" panose="020B0606030504020204" pitchFamily="34" charset="0"/>
              <a:cs typeface="Courier New" panose="020703090202050204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endParaRPr lang="en-GB" sz="1800" dirty="0">
              <a:solidFill>
                <a:srgbClr val="0F1012"/>
              </a:solidFill>
              <a:latin typeface="Courier New" panose="02070309020205020404" pitchFamily="49" charset="0"/>
              <a:ea typeface="Open Sans SemiBold" panose="020B0606030504020204" pitchFamily="34" charset="0"/>
              <a:cs typeface="Courier New" panose="02070309020205020404" pitchFamily="49" charset="0"/>
            </a:endParaRPr>
          </a:p>
        </p:txBody>
      </p:sp>
      <p:sp>
        <p:nvSpPr>
          <p:cNvPr id="27" name="Rechthoek 44">
            <a:extLst>
              <a:ext uri="{FF2B5EF4-FFF2-40B4-BE49-F238E27FC236}">
                <a16:creationId xmlns:a16="http://schemas.microsoft.com/office/drawing/2014/main" id="{8B9CB79E-22D1-37A6-9C7C-D9E5B3284C13}"/>
              </a:ext>
            </a:extLst>
          </p:cNvPr>
          <p:cNvSpPr/>
          <p:nvPr/>
        </p:nvSpPr>
        <p:spPr>
          <a:xfrm>
            <a:off x="1387626" y="31275957"/>
            <a:ext cx="8767137" cy="2907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Subtitel 2">
            <a:extLst>
              <a:ext uri="{FF2B5EF4-FFF2-40B4-BE49-F238E27FC236}">
                <a16:creationId xmlns:a16="http://schemas.microsoft.com/office/drawing/2014/main" id="{284ECC0A-6970-16B6-5BA7-1D4A0DD1F0DD}"/>
              </a:ext>
            </a:extLst>
          </p:cNvPr>
          <p:cNvSpPr txBox="1">
            <a:spLocks/>
          </p:cNvSpPr>
          <p:nvPr/>
        </p:nvSpPr>
        <p:spPr>
          <a:xfrm>
            <a:off x="1784203" y="31772247"/>
            <a:ext cx="2753556" cy="147989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en-GB" sz="2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chunk 4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Visualize the imputed </a:t>
            </a:r>
            <a:r>
              <a:rPr lang="en-US" sz="1800" b="1" dirty="0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rPr>
              <a:t>boys</a:t>
            </a:r>
            <a:r>
              <a:rPr lang="en-US" sz="18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data set with </a:t>
            </a:r>
            <a:r>
              <a:rPr lang="en-US" sz="1800" b="1" dirty="0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rPr>
              <a:t>ggmice</a:t>
            </a:r>
            <a:r>
              <a:rPr lang="en-US" sz="18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.</a:t>
            </a:r>
            <a:endParaRPr lang="en-GB" sz="1800" b="1" dirty="0">
              <a:solidFill>
                <a:srgbClr val="0F1012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29" name="Subtitel 2">
            <a:extLst>
              <a:ext uri="{FF2B5EF4-FFF2-40B4-BE49-F238E27FC236}">
                <a16:creationId xmlns:a16="http://schemas.microsoft.com/office/drawing/2014/main" id="{04BEDD5D-861E-01B4-6A82-569D4A7AB360}"/>
              </a:ext>
            </a:extLst>
          </p:cNvPr>
          <p:cNvSpPr txBox="1">
            <a:spLocks/>
          </p:cNvSpPr>
          <p:nvPr/>
        </p:nvSpPr>
        <p:spPr>
          <a:xfrm>
            <a:off x="4958465" y="31743583"/>
            <a:ext cx="5617244" cy="255711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en-GB" sz="2200" b="1" dirty="0">
                <a:solidFill>
                  <a:srgbClr val="C1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3000" dirty="0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rPr>
              <a:t>ggmice(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3000" dirty="0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rPr>
              <a:t>	imp,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3000" dirty="0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rPr>
              <a:t>	</a:t>
            </a:r>
            <a:r>
              <a:rPr lang="en-US" sz="3000" dirty="0" err="1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rPr>
              <a:t>aes</a:t>
            </a:r>
            <a:r>
              <a:rPr lang="en-US" sz="3000" dirty="0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rPr>
              <a:t>(age, </a:t>
            </a:r>
            <a:r>
              <a:rPr lang="en-US" sz="3000" dirty="0" err="1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rPr>
              <a:t>hgt</a:t>
            </a:r>
            <a:r>
              <a:rPr lang="en-US" sz="3000" dirty="0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rPr>
              <a:t>)) + 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3000" dirty="0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rPr>
              <a:t>	</a:t>
            </a:r>
            <a:r>
              <a:rPr lang="en-US" sz="3000" dirty="0" err="1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rPr>
              <a:t>geom_point</a:t>
            </a:r>
            <a:r>
              <a:rPr lang="en-US" sz="3000" dirty="0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rPr>
              <a:t>()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3000" dirty="0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rPr>
              <a:t> </a:t>
            </a:r>
            <a:endParaRPr lang="en-GB" sz="3000" dirty="0">
              <a:solidFill>
                <a:srgbClr val="0F1012"/>
              </a:solidFill>
              <a:latin typeface="Courier New" panose="02070309020205020404" pitchFamily="49" charset="0"/>
              <a:ea typeface="Open Sans SemiBold" panose="020B0606030504020204" pitchFamily="34" charset="0"/>
              <a:cs typeface="Courier New" panose="020703090202050204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endParaRPr lang="en-GB" sz="1800" dirty="0">
              <a:solidFill>
                <a:srgbClr val="0F1012"/>
              </a:solidFill>
              <a:latin typeface="Courier New" panose="02070309020205020404" pitchFamily="49" charset="0"/>
              <a:ea typeface="Open Sans SemiBold" panose="020B0606030504020204" pitchFamily="34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95D6DC-6EA5-C156-BD44-812FBCF50A09}"/>
              </a:ext>
            </a:extLst>
          </p:cNvPr>
          <p:cNvGrpSpPr/>
          <p:nvPr/>
        </p:nvGrpSpPr>
        <p:grpSpPr>
          <a:xfrm>
            <a:off x="1387626" y="27534573"/>
            <a:ext cx="9188083" cy="2907128"/>
            <a:chOff x="1456088" y="20390392"/>
            <a:chExt cx="9188083" cy="2907128"/>
          </a:xfrm>
        </p:grpSpPr>
        <p:sp>
          <p:nvSpPr>
            <p:cNvPr id="31" name="Rechthoek 44">
              <a:extLst>
                <a:ext uri="{FF2B5EF4-FFF2-40B4-BE49-F238E27FC236}">
                  <a16:creationId xmlns:a16="http://schemas.microsoft.com/office/drawing/2014/main" id="{DDAF7995-84F6-E018-C2CC-66D0618C65E0}"/>
                </a:ext>
              </a:extLst>
            </p:cNvPr>
            <p:cNvSpPr/>
            <p:nvPr/>
          </p:nvSpPr>
          <p:spPr>
            <a:xfrm>
              <a:off x="1456088" y="20390392"/>
              <a:ext cx="8767137" cy="29071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Subtitel 2">
              <a:extLst>
                <a:ext uri="{FF2B5EF4-FFF2-40B4-BE49-F238E27FC236}">
                  <a16:creationId xmlns:a16="http://schemas.microsoft.com/office/drawing/2014/main" id="{FD218320-5BC8-DFA1-A592-089EEB7E140B}"/>
                </a:ext>
              </a:extLst>
            </p:cNvPr>
            <p:cNvSpPr txBox="1">
              <a:spLocks/>
            </p:cNvSpPr>
            <p:nvPr/>
          </p:nvSpPr>
          <p:spPr>
            <a:xfrm>
              <a:off x="1852665" y="20886682"/>
              <a:ext cx="2753556" cy="1479892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300"/>
                </a:lnSpc>
                <a:spcBef>
                  <a:spcPts val="0"/>
                </a:spcBef>
              </a:pPr>
              <a:r>
                <a:rPr lang="en-GB" sz="2200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Code chunk 3</a:t>
              </a:r>
            </a:p>
            <a:p>
              <a:pPr algn="l">
                <a:lnSpc>
                  <a:spcPts val="2800"/>
                </a:lnSpc>
                <a:spcBef>
                  <a:spcPts val="0"/>
                </a:spcBef>
              </a:pPr>
              <a:r>
                <a:rPr lang="en-US" sz="1800" b="1" dirty="0">
                  <a:solidFill>
                    <a:srgbClr val="0F1012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</a:rPr>
                <a:t>Impute the missing values in the </a:t>
              </a:r>
              <a:r>
                <a:rPr lang="en-US" sz="1800" b="1" dirty="0">
                  <a:solidFill>
                    <a:srgbClr val="0F1012"/>
                  </a:solidFill>
                  <a:latin typeface="Courier New" panose="02070309020205020404" pitchFamily="49" charset="0"/>
                  <a:ea typeface="Open Sans SemiBold" panose="020B0606030504020204" pitchFamily="34" charset="0"/>
                  <a:cs typeface="Courier New" panose="02070309020205020404" pitchFamily="49" charset="0"/>
                </a:rPr>
                <a:t>boys</a:t>
              </a:r>
              <a:r>
                <a:rPr lang="en-US" sz="1800" b="1" dirty="0">
                  <a:solidFill>
                    <a:srgbClr val="0F1012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</a:rPr>
                <a:t> data set with </a:t>
              </a:r>
              <a:r>
                <a:rPr lang="en-US" sz="1800" b="1" dirty="0">
                  <a:solidFill>
                    <a:srgbClr val="0F1012"/>
                  </a:solidFill>
                  <a:latin typeface="Courier New" panose="02070309020205020404" pitchFamily="49" charset="0"/>
                  <a:ea typeface="Open Sans SemiBold" panose="020B0606030504020204" pitchFamily="34" charset="0"/>
                  <a:cs typeface="Courier New" panose="02070309020205020404" pitchFamily="49" charset="0"/>
                </a:rPr>
                <a:t>mice</a:t>
              </a:r>
              <a:r>
                <a:rPr lang="en-US" sz="1800" b="1" dirty="0">
                  <a:solidFill>
                    <a:srgbClr val="0F1012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</a:rPr>
                <a:t>.</a:t>
              </a:r>
              <a:endParaRPr lang="en-GB" sz="18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endParaRPr>
            </a:p>
          </p:txBody>
        </p:sp>
        <p:sp>
          <p:nvSpPr>
            <p:cNvPr id="33" name="Subtitel 2">
              <a:extLst>
                <a:ext uri="{FF2B5EF4-FFF2-40B4-BE49-F238E27FC236}">
                  <a16:creationId xmlns:a16="http://schemas.microsoft.com/office/drawing/2014/main" id="{A3D7F5D1-7176-F655-B40D-32D2E499A7D2}"/>
                </a:ext>
              </a:extLst>
            </p:cNvPr>
            <p:cNvSpPr txBox="1">
              <a:spLocks/>
            </p:cNvSpPr>
            <p:nvPr/>
          </p:nvSpPr>
          <p:spPr>
            <a:xfrm>
              <a:off x="5026927" y="20858018"/>
              <a:ext cx="5617244" cy="2198038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300"/>
                </a:lnSpc>
                <a:spcBef>
                  <a:spcPts val="0"/>
                </a:spcBef>
              </a:pPr>
              <a:r>
                <a:rPr lang="en-GB" sz="2200" b="1" dirty="0">
                  <a:solidFill>
                    <a:srgbClr val="C1003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 algn="l">
                <a:lnSpc>
                  <a:spcPts val="2800"/>
                </a:lnSpc>
                <a:spcBef>
                  <a:spcPts val="0"/>
                </a:spcBef>
              </a:pPr>
              <a:r>
                <a:rPr lang="en-US" sz="3000" dirty="0">
                  <a:solidFill>
                    <a:srgbClr val="0F1012"/>
                  </a:solidFill>
                  <a:latin typeface="Courier New" panose="02070309020205020404" pitchFamily="49" charset="0"/>
                  <a:ea typeface="Open Sans SemiBold" panose="020B0606030504020204" pitchFamily="34" charset="0"/>
                  <a:cs typeface="Courier New" panose="02070309020205020404" pitchFamily="49" charset="0"/>
                </a:rPr>
                <a:t>imp &lt;- mice(</a:t>
              </a:r>
            </a:p>
            <a:p>
              <a:pPr algn="l">
                <a:lnSpc>
                  <a:spcPts val="2800"/>
                </a:lnSpc>
                <a:spcBef>
                  <a:spcPts val="0"/>
                </a:spcBef>
              </a:pPr>
              <a:r>
                <a:rPr lang="en-US" sz="3000" dirty="0">
                  <a:solidFill>
                    <a:srgbClr val="0F1012"/>
                  </a:solidFill>
                  <a:latin typeface="Courier New" panose="02070309020205020404" pitchFamily="49" charset="0"/>
                  <a:ea typeface="Open Sans SemiBold" panose="020B0606030504020204" pitchFamily="34" charset="0"/>
                  <a:cs typeface="Courier New" panose="02070309020205020404" pitchFamily="49" charset="0"/>
                </a:rPr>
                <a:t>	boys,</a:t>
              </a:r>
            </a:p>
            <a:p>
              <a:pPr algn="l">
                <a:lnSpc>
                  <a:spcPts val="2800"/>
                </a:lnSpc>
                <a:spcBef>
                  <a:spcPts val="0"/>
                </a:spcBef>
              </a:pPr>
              <a:r>
                <a:rPr lang="en-US" sz="3000" dirty="0">
                  <a:solidFill>
                    <a:srgbClr val="0F1012"/>
                  </a:solidFill>
                  <a:latin typeface="Courier New" panose="02070309020205020404" pitchFamily="49" charset="0"/>
                  <a:ea typeface="Open Sans SemiBold" panose="020B0606030504020204" pitchFamily="34" charset="0"/>
                  <a:cs typeface="Courier New" panose="02070309020205020404" pitchFamily="49" charset="0"/>
                </a:rPr>
                <a:t>	m = 1)</a:t>
              </a:r>
            </a:p>
            <a:p>
              <a:pPr algn="l">
                <a:lnSpc>
                  <a:spcPts val="2800"/>
                </a:lnSpc>
                <a:spcBef>
                  <a:spcPts val="0"/>
                </a:spcBef>
              </a:pPr>
              <a:r>
                <a:rPr lang="en-US" sz="3000" dirty="0">
                  <a:solidFill>
                    <a:srgbClr val="0F1012"/>
                  </a:solidFill>
                  <a:latin typeface="Courier New" panose="02070309020205020404" pitchFamily="49" charset="0"/>
                  <a:ea typeface="Open Sans SemiBold" panose="020B0606030504020204" pitchFamily="34" charset="0"/>
                  <a:cs typeface="Courier New" panose="02070309020205020404" pitchFamily="49" charset="0"/>
                </a:rPr>
                <a:t> </a:t>
              </a:r>
              <a:endParaRPr lang="en-GB" sz="3000" dirty="0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endParaRPr>
            </a:p>
            <a:p>
              <a:pPr algn="l">
                <a:lnSpc>
                  <a:spcPts val="2800"/>
                </a:lnSpc>
                <a:spcBef>
                  <a:spcPts val="0"/>
                </a:spcBef>
              </a:pPr>
              <a:endParaRPr lang="en-GB" sz="1800" dirty="0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2" name="Rechthoek 36">
            <a:extLst>
              <a:ext uri="{FF2B5EF4-FFF2-40B4-BE49-F238E27FC236}">
                <a16:creationId xmlns:a16="http://schemas.microsoft.com/office/drawing/2014/main" id="{03F5D3E1-6E2A-C9BF-84B5-453E1BDEFB61}"/>
              </a:ext>
            </a:extLst>
          </p:cNvPr>
          <p:cNvSpPr/>
          <p:nvPr/>
        </p:nvSpPr>
        <p:spPr>
          <a:xfrm>
            <a:off x="11071137" y="27541983"/>
            <a:ext cx="17820000" cy="102089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 dirty="0"/>
          </a:p>
        </p:txBody>
      </p:sp>
      <p:sp>
        <p:nvSpPr>
          <p:cNvPr id="63" name="Subtitel 2">
            <a:extLst>
              <a:ext uri="{FF2B5EF4-FFF2-40B4-BE49-F238E27FC236}">
                <a16:creationId xmlns:a16="http://schemas.microsoft.com/office/drawing/2014/main" id="{F2BAD4EF-57C1-AEA9-D468-84B5E9DAE3A9}"/>
              </a:ext>
            </a:extLst>
          </p:cNvPr>
          <p:cNvSpPr txBox="1">
            <a:spLocks/>
          </p:cNvSpPr>
          <p:nvPr/>
        </p:nvSpPr>
        <p:spPr>
          <a:xfrm>
            <a:off x="11492083" y="28030863"/>
            <a:ext cx="16510690" cy="11112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en-GB" sz="2200" b="1" dirty="0">
                <a:solidFill>
                  <a:srgbClr val="C1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2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Scatterplot of </a:t>
            </a:r>
            <a:r>
              <a:rPr lang="en-GB" sz="18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height (in cm) by age (in years) in the</a:t>
            </a:r>
            <a:r>
              <a:rPr lang="en-US" sz="18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imputed </a:t>
            </a:r>
            <a:r>
              <a:rPr lang="en-US" sz="1800" b="1" dirty="0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rPr>
              <a:t>boys</a:t>
            </a:r>
            <a:r>
              <a:rPr lang="en-US" sz="18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data set. </a:t>
            </a:r>
            <a:r>
              <a:rPr lang="en-GB" sz="18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Missing values in the height variable are filled in with </a:t>
            </a:r>
            <a:r>
              <a:rPr lang="en-GB" sz="1800" b="1" dirty="0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rPr>
              <a:t>mice</a:t>
            </a:r>
            <a:r>
              <a:rPr lang="en-GB" sz="18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and visualized with </a:t>
            </a:r>
            <a:r>
              <a:rPr lang="en-GB" sz="1800" b="1" dirty="0">
                <a:solidFill>
                  <a:srgbClr val="0F1012"/>
                </a:solidFill>
                <a:latin typeface="Courier New" panose="02070309020205020404" pitchFamily="49" charset="0"/>
                <a:ea typeface="Open Sans SemiBold" panose="020B0606030504020204" pitchFamily="34" charset="0"/>
                <a:cs typeface="Courier New" panose="02070309020205020404" pitchFamily="49" charset="0"/>
              </a:rPr>
              <a:t>ggmice</a:t>
            </a:r>
            <a:r>
              <a:rPr lang="en-GB" sz="18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.  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4D6FF8A8-DA59-5453-F3FE-46B05BBC59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95632" y="18439201"/>
            <a:ext cx="16992729" cy="7707085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752F97AB-B673-C31D-A9FE-CC2EB2D043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95633" y="29531584"/>
            <a:ext cx="16992728" cy="77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36378"/>
      </p:ext>
    </p:extLst>
  </p:cSld>
  <p:clrMapOvr>
    <a:masterClrMapping/>
  </p:clrMapOvr>
</p:sld>
</file>

<file path=ppt/theme/theme1.xml><?xml version="1.0" encoding="utf-8"?>
<a:theme xmlns:a="http://schemas.openxmlformats.org/drawingml/2006/main" name="Thema_UU">
  <a:themeElements>
    <a:clrScheme name="UU_Kleurenpalet voor MS Office">
      <a:dk1>
        <a:srgbClr val="000000"/>
      </a:dk1>
      <a:lt1>
        <a:srgbClr val="FFFFFF"/>
      </a:lt1>
      <a:dk2>
        <a:srgbClr val="C00935"/>
      </a:dk2>
      <a:lt2>
        <a:srgbClr val="D9D9D9"/>
      </a:lt2>
      <a:accent1>
        <a:srgbClr val="FFCD00"/>
      </a:accent1>
      <a:accent2>
        <a:srgbClr val="DD9562"/>
      </a:accent2>
      <a:accent3>
        <a:srgbClr val="911D56"/>
      </a:accent3>
      <a:accent4>
        <a:srgbClr val="63A593"/>
      </a:accent4>
      <a:accent5>
        <a:srgbClr val="161D41"/>
      </a:accent5>
      <a:accent6>
        <a:srgbClr val="6686C3"/>
      </a:accent6>
      <a:hlink>
        <a:srgbClr val="52287F"/>
      </a:hlink>
      <a:folHlink>
        <a:srgbClr val="623E2B"/>
      </a:folHlink>
    </a:clrScheme>
    <a:fontScheme name="Lettertype UU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hema_UU" id="{69539A96-05D9-9F44-937C-76FDE5EEAA32}" vid="{C9683E3C-EB62-FC4E-89BA-4F8478459AA6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Thema_UU</Template>
  <TotalTime>0</TotalTime>
  <Words>573</Words>
  <Application>Microsoft Office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Courier New</vt:lpstr>
      <vt:lpstr>Merriweather</vt:lpstr>
      <vt:lpstr>Merriweather Regular</vt:lpstr>
      <vt:lpstr>Open Sans</vt:lpstr>
      <vt:lpstr>Open Sans SemiBold</vt:lpstr>
      <vt:lpstr>Verdana</vt:lpstr>
      <vt:lpstr>Thema_UU</vt:lpstr>
      <vt:lpstr>PowerPoint Presentation</vt:lpstr>
    </vt:vector>
  </TitlesOfParts>
  <Company>UU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Frouke</dc:creator>
  <cp:lastModifiedBy>Oberman, H.I. (Hanne)</cp:lastModifiedBy>
  <cp:revision>319</cp:revision>
  <cp:lastPrinted>2015-10-14T14:40:41Z</cp:lastPrinted>
  <dcterms:created xsi:type="dcterms:W3CDTF">2013-01-24T08:51:25Z</dcterms:created>
  <dcterms:modified xsi:type="dcterms:W3CDTF">2023-06-28T12:01:43Z</dcterms:modified>
</cp:coreProperties>
</file>