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32918400" cy="21945600"/>
  <p:notesSz cx="6858000" cy="91440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1" userDrawn="1">
          <p15:clr>
            <a:srgbClr val="A4A3A4"/>
          </p15:clr>
        </p15:guide>
        <p15:guide id="2" pos="20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CD00"/>
    <a:srgbClr val="FFCB00"/>
    <a:srgbClr val="FCE1BE"/>
    <a:srgbClr val="FADAB3"/>
    <a:srgbClr val="FEE7C9"/>
    <a:srgbClr val="E47823"/>
    <a:srgbClr val="005857"/>
    <a:srgbClr val="027077"/>
    <a:srgbClr val="FFEED6"/>
    <a:srgbClr val="0060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8D230F3-CF80-4859-8CE7-A43EE81993B5}" styleName="Stijl, licht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Stijl, gemiddeld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8FB837D-C827-4EFA-A057-4D05807E0F7C}" styleName="Stijl, thema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ijl, thema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Stijl, thema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23" autoAdjust="0"/>
    <p:restoredTop sz="50000" autoAdjust="0"/>
  </p:normalViewPr>
  <p:slideViewPr>
    <p:cSldViewPr snapToObjects="1">
      <p:cViewPr varScale="1">
        <p:scale>
          <a:sx n="26" d="100"/>
          <a:sy n="26" d="100"/>
        </p:scale>
        <p:origin x="14" y="77"/>
      </p:cViewPr>
      <p:guideLst>
        <p:guide orient="horz" pos="3441"/>
        <p:guide pos="207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C829B4-9606-2A42-8BE7-C95716C4B49D}" type="datetimeFigureOut">
              <a:rPr lang="nl-NL" smtClean="0"/>
              <a:t>5-12-2024</a:t>
            </a:fld>
            <a:endParaRPr lang="nl-NL"/>
          </a:p>
        </p:txBody>
      </p:sp>
      <p:sp>
        <p:nvSpPr>
          <p:cNvPr id="4" name="Tijdelijke aanduiding voor dia-afbeelding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E81A27-1440-C343-B73A-EDC558E67D24}" type="slidenum">
              <a:rPr lang="nl-NL" smtClean="0"/>
              <a:t>‹#›</a:t>
            </a:fld>
            <a:endParaRPr lang="nl-NL"/>
          </a:p>
        </p:txBody>
      </p:sp>
    </p:spTree>
    <p:extLst>
      <p:ext uri="{BB962C8B-B14F-4D97-AF65-F5344CB8AC3E}">
        <p14:creationId xmlns:p14="http://schemas.microsoft.com/office/powerpoint/2010/main" val="3671954100"/>
      </p:ext>
    </p:extLst>
  </p:cSld>
  <p:clrMap bg1="lt1" tx1="dk1" bg2="lt2" tx2="dk2" accent1="accent1" accent2="accent2" accent3="accent3" accent4="accent4" accent5="accent5" accent6="accent6" hlink="hlink" folHlink="folHlink"/>
  <p:notesStyle>
    <a:lvl1pPr marL="0" algn="l" defTabSz="2088170" rtl="0" eaLnBrk="1" latinLnBrk="0" hangingPunct="1">
      <a:defRPr sz="5500" kern="1200">
        <a:solidFill>
          <a:schemeClr val="tx1"/>
        </a:solidFill>
        <a:latin typeface="+mn-lt"/>
        <a:ea typeface="+mn-ea"/>
        <a:cs typeface="+mn-cs"/>
      </a:defRPr>
    </a:lvl1pPr>
    <a:lvl2pPr marL="2088170" algn="l" defTabSz="2088170" rtl="0" eaLnBrk="1" latinLnBrk="0" hangingPunct="1">
      <a:defRPr sz="5500" kern="1200">
        <a:solidFill>
          <a:schemeClr val="tx1"/>
        </a:solidFill>
        <a:latin typeface="+mn-lt"/>
        <a:ea typeface="+mn-ea"/>
        <a:cs typeface="+mn-cs"/>
      </a:defRPr>
    </a:lvl2pPr>
    <a:lvl3pPr marL="4176339" algn="l" defTabSz="2088170" rtl="0" eaLnBrk="1" latinLnBrk="0" hangingPunct="1">
      <a:defRPr sz="5500" kern="1200">
        <a:solidFill>
          <a:schemeClr val="tx1"/>
        </a:solidFill>
        <a:latin typeface="+mn-lt"/>
        <a:ea typeface="+mn-ea"/>
        <a:cs typeface="+mn-cs"/>
      </a:defRPr>
    </a:lvl3pPr>
    <a:lvl4pPr marL="6264509" algn="l" defTabSz="2088170" rtl="0" eaLnBrk="1" latinLnBrk="0" hangingPunct="1">
      <a:defRPr sz="5500" kern="1200">
        <a:solidFill>
          <a:schemeClr val="tx1"/>
        </a:solidFill>
        <a:latin typeface="+mn-lt"/>
        <a:ea typeface="+mn-ea"/>
        <a:cs typeface="+mn-cs"/>
      </a:defRPr>
    </a:lvl4pPr>
    <a:lvl5pPr marL="8352678" algn="l" defTabSz="2088170" rtl="0" eaLnBrk="1" latinLnBrk="0" hangingPunct="1">
      <a:defRPr sz="5500" kern="1200">
        <a:solidFill>
          <a:schemeClr val="tx1"/>
        </a:solidFill>
        <a:latin typeface="+mn-lt"/>
        <a:ea typeface="+mn-ea"/>
        <a:cs typeface="+mn-cs"/>
      </a:defRPr>
    </a:lvl5pPr>
    <a:lvl6pPr marL="10440848" algn="l" defTabSz="2088170" rtl="0" eaLnBrk="1" latinLnBrk="0" hangingPunct="1">
      <a:defRPr sz="5500" kern="1200">
        <a:solidFill>
          <a:schemeClr val="tx1"/>
        </a:solidFill>
        <a:latin typeface="+mn-lt"/>
        <a:ea typeface="+mn-ea"/>
        <a:cs typeface="+mn-cs"/>
      </a:defRPr>
    </a:lvl6pPr>
    <a:lvl7pPr marL="12529017" algn="l" defTabSz="2088170" rtl="0" eaLnBrk="1" latinLnBrk="0" hangingPunct="1">
      <a:defRPr sz="5500" kern="1200">
        <a:solidFill>
          <a:schemeClr val="tx1"/>
        </a:solidFill>
        <a:latin typeface="+mn-lt"/>
        <a:ea typeface="+mn-ea"/>
        <a:cs typeface="+mn-cs"/>
      </a:defRPr>
    </a:lvl7pPr>
    <a:lvl8pPr marL="14617187" algn="l" defTabSz="2088170" rtl="0" eaLnBrk="1" latinLnBrk="0" hangingPunct="1">
      <a:defRPr sz="5500" kern="1200">
        <a:solidFill>
          <a:schemeClr val="tx1"/>
        </a:solidFill>
        <a:latin typeface="+mn-lt"/>
        <a:ea typeface="+mn-ea"/>
        <a:cs typeface="+mn-cs"/>
      </a:defRPr>
    </a:lvl8pPr>
    <a:lvl9pPr marL="16705356" algn="l" defTabSz="2088170"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857250" y="685800"/>
            <a:ext cx="5143500" cy="3429000"/>
          </a:xfrm>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3BE81A27-1440-C343-B73A-EDC558E67D24}" type="slidenum">
              <a:rPr lang="nl-NL" smtClean="0"/>
              <a:t>1</a:t>
            </a:fld>
            <a:endParaRPr lang="nl-NL"/>
          </a:p>
        </p:txBody>
      </p:sp>
    </p:spTree>
    <p:extLst>
      <p:ext uri="{BB962C8B-B14F-4D97-AF65-F5344CB8AC3E}">
        <p14:creationId xmlns:p14="http://schemas.microsoft.com/office/powerpoint/2010/main" val="204605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Leeg">
    <p:bg>
      <p:bgPr>
        <a:solidFill>
          <a:schemeClr val="bg1"/>
        </a:solidFill>
        <a:effectLst/>
      </p:bgPr>
    </p:b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a:xfrm>
            <a:off x="1645922" y="20340324"/>
            <a:ext cx="7680961" cy="1168400"/>
          </a:xfrm>
          <a:prstGeom prst="rect">
            <a:avLst/>
          </a:prstGeom>
        </p:spPr>
        <p:txBody>
          <a:bodyPr/>
          <a:lstStyle/>
          <a:p>
            <a:fld id="{C28BEF97-4A46-C940-8C59-2C42CB4C4E51}" type="datetimeFigureOut">
              <a:rPr lang="nl-NL" smtClean="0"/>
              <a:t>5-12-2024</a:t>
            </a:fld>
            <a:endParaRPr lang="nl-NL"/>
          </a:p>
        </p:txBody>
      </p:sp>
      <p:sp>
        <p:nvSpPr>
          <p:cNvPr id="3" name="Tijdelijke aanduiding voor voettekst 2"/>
          <p:cNvSpPr>
            <a:spLocks noGrp="1"/>
          </p:cNvSpPr>
          <p:nvPr>
            <p:ph type="ftr" sz="quarter" idx="11"/>
          </p:nvPr>
        </p:nvSpPr>
        <p:spPr>
          <a:xfrm>
            <a:off x="11247124" y="20340324"/>
            <a:ext cx="10424160" cy="1168400"/>
          </a:xfrm>
          <a:prstGeom prst="rect">
            <a:avLst/>
          </a:prstGeom>
        </p:spPr>
        <p:txBody>
          <a:bodyPr/>
          <a:lstStyle/>
          <a:p>
            <a:endParaRPr lang="nl-NL"/>
          </a:p>
        </p:txBody>
      </p:sp>
      <p:sp>
        <p:nvSpPr>
          <p:cNvPr id="4" name="Tijdelijke aanduiding voor dianummer 3"/>
          <p:cNvSpPr>
            <a:spLocks noGrp="1"/>
          </p:cNvSpPr>
          <p:nvPr>
            <p:ph type="sldNum" sz="quarter" idx="12"/>
          </p:nvPr>
        </p:nvSpPr>
        <p:spPr>
          <a:xfrm>
            <a:off x="23591521" y="20340324"/>
            <a:ext cx="7680961" cy="1168400"/>
          </a:xfrm>
          <a:prstGeom prst="rect">
            <a:avLst/>
          </a:prstGeom>
        </p:spPr>
        <p:txBody>
          <a:bodyPr/>
          <a:lstStyle/>
          <a:p>
            <a:fld id="{83473042-6688-F148-AA6B-B0D689358453}" type="slidenum">
              <a:rPr lang="nl-NL" smtClean="0"/>
              <a:t>‹#›</a:t>
            </a:fld>
            <a:endParaRPr lang="nl-NL"/>
          </a:p>
        </p:txBody>
      </p:sp>
    </p:spTree>
    <p:extLst>
      <p:ext uri="{BB962C8B-B14F-4D97-AF65-F5344CB8AC3E}">
        <p14:creationId xmlns:p14="http://schemas.microsoft.com/office/powerpoint/2010/main" val="166423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9DC6BDAC-A25B-AD43-ABA0-429F1CC5F10D}"/>
              </a:ext>
            </a:extLst>
          </p:cNvPr>
          <p:cNvSpPr/>
          <p:nvPr userDrawn="1"/>
        </p:nvSpPr>
        <p:spPr>
          <a:xfrm>
            <a:off x="0" y="21012821"/>
            <a:ext cx="32910201" cy="932779"/>
          </a:xfrm>
          <a:prstGeom prst="rect">
            <a:avLst/>
          </a:prstGeom>
          <a:solidFill>
            <a:srgbClr val="FFC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957"/>
          </a:p>
        </p:txBody>
      </p:sp>
      <p:pic>
        <p:nvPicPr>
          <p:cNvPr id="5" name="Afbeelding 4" descr="Afbeelding met tekst&#10;&#10;Automatisch gegenereerde beschrijving">
            <a:extLst>
              <a:ext uri="{FF2B5EF4-FFF2-40B4-BE49-F238E27FC236}">
                <a16:creationId xmlns:a16="http://schemas.microsoft.com/office/drawing/2014/main" id="{91C312BF-6FB3-A291-F5EE-1FAFC9B62F86}"/>
              </a:ext>
            </a:extLst>
          </p:cNvPr>
          <p:cNvPicPr>
            <a:picLocks noChangeAspect="1"/>
          </p:cNvPicPr>
          <p:nvPr userDrawn="1"/>
        </p:nvPicPr>
        <p:blipFill>
          <a:blip r:embed="rId3"/>
          <a:stretch>
            <a:fillRect/>
          </a:stretch>
        </p:blipFill>
        <p:spPr>
          <a:xfrm>
            <a:off x="5544" y="834"/>
            <a:ext cx="7918958" cy="3113646"/>
          </a:xfrm>
          <a:prstGeom prst="rect">
            <a:avLst/>
          </a:prstGeom>
        </p:spPr>
      </p:pic>
    </p:spTree>
    <p:extLst>
      <p:ext uri="{BB962C8B-B14F-4D97-AF65-F5344CB8AC3E}">
        <p14:creationId xmlns:p14="http://schemas.microsoft.com/office/powerpoint/2010/main" val="279177222"/>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2468268" rtl="0" eaLnBrk="1" latinLnBrk="0" hangingPunct="1">
        <a:spcBef>
          <a:spcPct val="0"/>
        </a:spcBef>
        <a:buNone/>
        <a:defRPr sz="5668" b="0" i="0" kern="1200">
          <a:solidFill>
            <a:schemeClr val="tx1"/>
          </a:solidFill>
          <a:latin typeface="Merriweather Regular" panose="02060503050406030704" pitchFamily="18" charset="77"/>
          <a:ea typeface="+mj-ea"/>
          <a:cs typeface="+mj-cs"/>
        </a:defRPr>
      </a:lvl1pPr>
    </p:titleStyle>
    <p:bodyStyle>
      <a:lvl1pPr marL="0" indent="0" algn="l" defTabSz="2468268" rtl="0" eaLnBrk="1" latinLnBrk="0" hangingPunct="1">
        <a:lnSpc>
          <a:spcPct val="110000"/>
        </a:lnSpc>
        <a:spcBef>
          <a:spcPts val="0"/>
        </a:spcBef>
        <a:buFont typeface="Arial" pitchFamily="34" charset="0"/>
        <a:buNone/>
        <a:defRPr sz="4319"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2468268" rtl="0" eaLnBrk="1" latinLnBrk="0" hangingPunct="1">
        <a:lnSpc>
          <a:spcPct val="110000"/>
        </a:lnSpc>
        <a:spcBef>
          <a:spcPts val="0"/>
        </a:spcBef>
        <a:buFont typeface="Arial" pitchFamily="34" charset="0"/>
        <a:buNone/>
        <a:defRPr sz="4319"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728819" indent="-728819" algn="l" defTabSz="2468268" rtl="0" eaLnBrk="1" latinLnBrk="0" hangingPunct="1">
        <a:lnSpc>
          <a:spcPct val="110000"/>
        </a:lnSpc>
        <a:spcBef>
          <a:spcPts val="5668"/>
        </a:spcBef>
        <a:buFont typeface="Verdana" pitchFamily="34" charset="0"/>
        <a:buChar char="•"/>
        <a:defRPr sz="4319"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728819" indent="-728819" algn="l" defTabSz="2468268" rtl="0" eaLnBrk="1" latinLnBrk="0" hangingPunct="1">
        <a:lnSpc>
          <a:spcPct val="110000"/>
        </a:lnSpc>
        <a:spcBef>
          <a:spcPts val="5668"/>
        </a:spcBef>
        <a:buFont typeface="Verdana" pitchFamily="34" charset="0"/>
        <a:buChar char="•"/>
        <a:defRPr sz="4319"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186458" indent="-728819" algn="l" defTabSz="2468268" rtl="0" eaLnBrk="1" latinLnBrk="0" hangingPunct="1">
        <a:lnSpc>
          <a:spcPct val="110000"/>
        </a:lnSpc>
        <a:spcBef>
          <a:spcPts val="0"/>
        </a:spcBef>
        <a:buFont typeface="Verdana" pitchFamily="34" charset="0"/>
        <a:buChar char="–"/>
        <a:defRPr sz="4319"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6787738" indent="-617067" algn="l" defTabSz="2468268" rtl="0" eaLnBrk="1" latinLnBrk="0" hangingPunct="1">
        <a:spcBef>
          <a:spcPct val="20000"/>
        </a:spcBef>
        <a:buFont typeface="Arial" pitchFamily="34" charset="0"/>
        <a:buChar char="•"/>
        <a:defRPr sz="5398" kern="1200">
          <a:solidFill>
            <a:schemeClr val="tx1"/>
          </a:solidFill>
          <a:latin typeface="+mn-lt"/>
          <a:ea typeface="+mn-ea"/>
          <a:cs typeface="+mn-cs"/>
        </a:defRPr>
      </a:lvl6pPr>
      <a:lvl7pPr marL="8021872" indent="-617067" algn="l" defTabSz="2468268" rtl="0" eaLnBrk="1" latinLnBrk="0" hangingPunct="1">
        <a:spcBef>
          <a:spcPct val="20000"/>
        </a:spcBef>
        <a:buFont typeface="Arial" pitchFamily="34" charset="0"/>
        <a:buChar char="•"/>
        <a:defRPr sz="5398" kern="1200">
          <a:solidFill>
            <a:schemeClr val="tx1"/>
          </a:solidFill>
          <a:latin typeface="+mn-lt"/>
          <a:ea typeface="+mn-ea"/>
          <a:cs typeface="+mn-cs"/>
        </a:defRPr>
      </a:lvl7pPr>
      <a:lvl8pPr marL="9256005" indent="-617067" algn="l" defTabSz="2468268" rtl="0" eaLnBrk="1" latinLnBrk="0" hangingPunct="1">
        <a:spcBef>
          <a:spcPct val="20000"/>
        </a:spcBef>
        <a:buFont typeface="Arial" pitchFamily="34" charset="0"/>
        <a:buChar char="•"/>
        <a:defRPr sz="5398" kern="1200">
          <a:solidFill>
            <a:schemeClr val="tx1"/>
          </a:solidFill>
          <a:latin typeface="+mn-lt"/>
          <a:ea typeface="+mn-ea"/>
          <a:cs typeface="+mn-cs"/>
        </a:defRPr>
      </a:lvl8pPr>
      <a:lvl9pPr marL="10490140" indent="-617067" algn="l" defTabSz="2468268" rtl="0" eaLnBrk="1" latinLnBrk="0" hangingPunct="1">
        <a:spcBef>
          <a:spcPct val="20000"/>
        </a:spcBef>
        <a:buFont typeface="Arial" pitchFamily="34" charset="0"/>
        <a:buChar char="•"/>
        <a:defRPr sz="5398" kern="1200">
          <a:solidFill>
            <a:schemeClr val="tx1"/>
          </a:solidFill>
          <a:latin typeface="+mn-lt"/>
          <a:ea typeface="+mn-ea"/>
          <a:cs typeface="+mn-cs"/>
        </a:defRPr>
      </a:lvl9pPr>
    </p:bodyStyle>
    <p:otherStyle>
      <a:defPPr>
        <a:defRPr lang="nl-NL"/>
      </a:defPPr>
      <a:lvl1pPr marL="0" algn="l" defTabSz="2468268" rtl="0" eaLnBrk="1" latinLnBrk="0" hangingPunct="1">
        <a:defRPr sz="4859" kern="1200">
          <a:solidFill>
            <a:schemeClr val="tx1"/>
          </a:solidFill>
          <a:latin typeface="+mn-lt"/>
          <a:ea typeface="+mn-ea"/>
          <a:cs typeface="+mn-cs"/>
        </a:defRPr>
      </a:lvl1pPr>
      <a:lvl2pPr marL="1234134" algn="l" defTabSz="2468268" rtl="0" eaLnBrk="1" latinLnBrk="0" hangingPunct="1">
        <a:defRPr sz="4859" kern="1200">
          <a:solidFill>
            <a:schemeClr val="tx1"/>
          </a:solidFill>
          <a:latin typeface="+mn-lt"/>
          <a:ea typeface="+mn-ea"/>
          <a:cs typeface="+mn-cs"/>
        </a:defRPr>
      </a:lvl2pPr>
      <a:lvl3pPr marL="2468268" algn="l" defTabSz="2468268" rtl="0" eaLnBrk="1" latinLnBrk="0" hangingPunct="1">
        <a:defRPr sz="4859" kern="1200">
          <a:solidFill>
            <a:schemeClr val="tx1"/>
          </a:solidFill>
          <a:latin typeface="+mn-lt"/>
          <a:ea typeface="+mn-ea"/>
          <a:cs typeface="+mn-cs"/>
        </a:defRPr>
      </a:lvl3pPr>
      <a:lvl4pPr marL="3702402" algn="l" defTabSz="2468268" rtl="0" eaLnBrk="1" latinLnBrk="0" hangingPunct="1">
        <a:defRPr sz="4859" kern="1200">
          <a:solidFill>
            <a:schemeClr val="tx1"/>
          </a:solidFill>
          <a:latin typeface="+mn-lt"/>
          <a:ea typeface="+mn-ea"/>
          <a:cs typeface="+mn-cs"/>
        </a:defRPr>
      </a:lvl4pPr>
      <a:lvl5pPr marL="4936537" algn="l" defTabSz="2468268" rtl="0" eaLnBrk="1" latinLnBrk="0" hangingPunct="1">
        <a:defRPr sz="4859" kern="1200">
          <a:solidFill>
            <a:schemeClr val="tx1"/>
          </a:solidFill>
          <a:latin typeface="+mn-lt"/>
          <a:ea typeface="+mn-ea"/>
          <a:cs typeface="+mn-cs"/>
        </a:defRPr>
      </a:lvl5pPr>
      <a:lvl6pPr marL="6170671" algn="l" defTabSz="2468268" rtl="0" eaLnBrk="1" latinLnBrk="0" hangingPunct="1">
        <a:defRPr sz="4859" kern="1200">
          <a:solidFill>
            <a:schemeClr val="tx1"/>
          </a:solidFill>
          <a:latin typeface="+mn-lt"/>
          <a:ea typeface="+mn-ea"/>
          <a:cs typeface="+mn-cs"/>
        </a:defRPr>
      </a:lvl6pPr>
      <a:lvl7pPr marL="7404804" algn="l" defTabSz="2468268" rtl="0" eaLnBrk="1" latinLnBrk="0" hangingPunct="1">
        <a:defRPr sz="4859" kern="1200">
          <a:solidFill>
            <a:schemeClr val="tx1"/>
          </a:solidFill>
          <a:latin typeface="+mn-lt"/>
          <a:ea typeface="+mn-ea"/>
          <a:cs typeface="+mn-cs"/>
        </a:defRPr>
      </a:lvl7pPr>
      <a:lvl8pPr marL="8638939" algn="l" defTabSz="2468268" rtl="0" eaLnBrk="1" latinLnBrk="0" hangingPunct="1">
        <a:defRPr sz="4859" kern="1200">
          <a:solidFill>
            <a:schemeClr val="tx1"/>
          </a:solidFill>
          <a:latin typeface="+mn-lt"/>
          <a:ea typeface="+mn-ea"/>
          <a:cs typeface="+mn-cs"/>
        </a:defRPr>
      </a:lvl8pPr>
      <a:lvl9pPr marL="9873073" algn="l" defTabSz="2468268" rtl="0" eaLnBrk="1" latinLnBrk="0" hangingPunct="1">
        <a:defRPr sz="485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hthoek 24">
            <a:extLst>
              <a:ext uri="{FF2B5EF4-FFF2-40B4-BE49-F238E27FC236}">
                <a16:creationId xmlns:a16="http://schemas.microsoft.com/office/drawing/2014/main" id="{D6346248-1B8C-95BE-E721-AA5632BE96FD}"/>
              </a:ext>
            </a:extLst>
          </p:cNvPr>
          <p:cNvSpPr/>
          <p:nvPr/>
        </p:nvSpPr>
        <p:spPr>
          <a:xfrm>
            <a:off x="22256864" y="-44424"/>
            <a:ext cx="10692168" cy="30831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trike="sngStrike"/>
          </a:p>
        </p:txBody>
      </p:sp>
      <p:sp>
        <p:nvSpPr>
          <p:cNvPr id="37" name="Rechthoek 36">
            <a:extLst>
              <a:ext uri="{FF2B5EF4-FFF2-40B4-BE49-F238E27FC236}">
                <a16:creationId xmlns:a16="http://schemas.microsoft.com/office/drawing/2014/main" id="{F8C3F9D3-1532-C847-AECD-704DD7C78961}"/>
              </a:ext>
            </a:extLst>
          </p:cNvPr>
          <p:cNvSpPr/>
          <p:nvPr/>
        </p:nvSpPr>
        <p:spPr>
          <a:xfrm>
            <a:off x="1659353" y="12005236"/>
            <a:ext cx="19375781" cy="735976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GB" sz="1957" dirty="0"/>
          </a:p>
        </p:txBody>
      </p:sp>
      <p:sp>
        <p:nvSpPr>
          <p:cNvPr id="38" name="Tekstvak 37">
            <a:extLst>
              <a:ext uri="{FF2B5EF4-FFF2-40B4-BE49-F238E27FC236}">
                <a16:creationId xmlns:a16="http://schemas.microsoft.com/office/drawing/2014/main" id="{9722A7C8-C6E5-3F4D-92B6-754BC81CDDC5}"/>
              </a:ext>
            </a:extLst>
          </p:cNvPr>
          <p:cNvSpPr txBox="1">
            <a:spLocks/>
          </p:cNvSpPr>
          <p:nvPr/>
        </p:nvSpPr>
        <p:spPr>
          <a:xfrm>
            <a:off x="1659353" y="3699992"/>
            <a:ext cx="29549804" cy="1674516"/>
          </a:xfrm>
          <a:prstGeom prst="rect">
            <a:avLst/>
          </a:prstGeom>
          <a:noFill/>
        </p:spPr>
        <p:txBody>
          <a:bodyPr wrap="square" lIns="0" tIns="0" rIns="0" bIns="0" rtlCol="0">
            <a:noAutofit/>
          </a:bodyPr>
          <a:lstStyle/>
          <a:p>
            <a:r>
              <a:rPr lang="en-US" sz="5000" b="1" dirty="0">
                <a:latin typeface="Merriweather" pitchFamily="2" charset="77"/>
                <a:cs typeface="Verdana"/>
              </a:rPr>
              <a:t>Teaching Reproducibility to Research Master's Students</a:t>
            </a:r>
            <a:endParaRPr lang="en-GB" sz="5000" b="1" dirty="0">
              <a:latin typeface="Merriweather" pitchFamily="2" charset="77"/>
              <a:cs typeface="Verdana"/>
            </a:endParaRPr>
          </a:p>
          <a:p>
            <a:r>
              <a:rPr lang="en-GB" sz="4000" dirty="0">
                <a:latin typeface="Merriweather" pitchFamily="2" charset="77"/>
                <a:cs typeface="Verdana"/>
              </a:rPr>
              <a:t>What resources to use? And which tools/elements are domain agnostic?</a:t>
            </a:r>
          </a:p>
        </p:txBody>
      </p:sp>
      <p:cxnSp>
        <p:nvCxnSpPr>
          <p:cNvPr id="39" name="Rechte verbindingslijn 38">
            <a:extLst>
              <a:ext uri="{FF2B5EF4-FFF2-40B4-BE49-F238E27FC236}">
                <a16:creationId xmlns:a16="http://schemas.microsoft.com/office/drawing/2014/main" id="{101778CA-EE18-3F4C-959A-801EFE65841A}"/>
              </a:ext>
            </a:extLst>
          </p:cNvPr>
          <p:cNvCxnSpPr/>
          <p:nvPr/>
        </p:nvCxnSpPr>
        <p:spPr>
          <a:xfrm flipV="1">
            <a:off x="1583213" y="6364288"/>
            <a:ext cx="29986861" cy="1"/>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0" name="Subtitel 2">
            <a:extLst>
              <a:ext uri="{FF2B5EF4-FFF2-40B4-BE49-F238E27FC236}">
                <a16:creationId xmlns:a16="http://schemas.microsoft.com/office/drawing/2014/main" id="{1803F8D0-7ED6-C94E-97E9-09A775915736}"/>
              </a:ext>
            </a:extLst>
          </p:cNvPr>
          <p:cNvSpPr txBox="1">
            <a:spLocks/>
          </p:cNvSpPr>
          <p:nvPr/>
        </p:nvSpPr>
        <p:spPr>
          <a:xfrm>
            <a:off x="1583212" y="19984118"/>
            <a:ext cx="14875987" cy="998772"/>
          </a:xfrm>
          <a:prstGeom prst="rect">
            <a:avLst/>
          </a:prstGeom>
          <a:noFill/>
        </p:spPr>
        <p:txBody>
          <a:bodyPr vert="horz" lIns="0" tIns="0" rIns="0" bIns="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pPr>
            <a:r>
              <a:rPr lang="en-GB"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References</a:t>
            </a:r>
          </a:p>
          <a:p>
            <a:pPr marL="372835" indent="-372835" algn="l">
              <a:buFont typeface="Arial"/>
              <a:buAutoNum type="arabicPeriod"/>
            </a:pPr>
            <a:r>
              <a:rPr lang="en-US"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Markup Languages and Reproducible Programming in Statistics</a:t>
            </a:r>
            <a:r>
              <a:rPr lang="en-GB"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 team (2024). Course materials. URL: www.gerkovink.com/markup</a:t>
            </a:r>
          </a:p>
          <a:p>
            <a:pPr marL="372835" indent="-372835" algn="l">
              <a:buAutoNum type="arabicPeriod"/>
            </a:pPr>
            <a:r>
              <a:rPr lang="en-GB"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Utrecht University (2024). Course description. URL: https://osiris-student.uu.nl/#/onderwijscatalogus/extern/cursus?cursuscode=202000010&amp;taal=en&amp;collegejaar=huidig</a:t>
            </a:r>
          </a:p>
          <a:p>
            <a:pPr marL="372835" indent="-372835" algn="l">
              <a:buAutoNum type="arabicPeriod"/>
            </a:pPr>
            <a:r>
              <a:rPr lang="en-US"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The Turing Way Community (2022). The Turing Way: A handbook for reproducible, ethical and collaborative research (1.0.2). DOI: 10.5281/ZENODO.3233853</a:t>
            </a:r>
            <a:endParaRPr lang="en-GB"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endParaRPr>
          </a:p>
        </p:txBody>
      </p:sp>
      <p:cxnSp>
        <p:nvCxnSpPr>
          <p:cNvPr id="41" name="Rechte verbindingslijn 40">
            <a:extLst>
              <a:ext uri="{FF2B5EF4-FFF2-40B4-BE49-F238E27FC236}">
                <a16:creationId xmlns:a16="http://schemas.microsoft.com/office/drawing/2014/main" id="{D905E6AD-FEA8-E048-8813-F3F8148C30C8}"/>
              </a:ext>
            </a:extLst>
          </p:cNvPr>
          <p:cNvCxnSpPr/>
          <p:nvPr/>
        </p:nvCxnSpPr>
        <p:spPr>
          <a:xfrm>
            <a:off x="1583213" y="19829784"/>
            <a:ext cx="29830275" cy="0"/>
          </a:xfrm>
          <a:prstGeom prst="line">
            <a:avLst/>
          </a:prstGeom>
          <a:ln w="12700"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2" name="Subtitel 2">
            <a:extLst>
              <a:ext uri="{FF2B5EF4-FFF2-40B4-BE49-F238E27FC236}">
                <a16:creationId xmlns:a16="http://schemas.microsoft.com/office/drawing/2014/main" id="{E413B28D-43DF-E242-A76E-453F30AB6AC8}"/>
              </a:ext>
            </a:extLst>
          </p:cNvPr>
          <p:cNvSpPr txBox="1">
            <a:spLocks/>
          </p:cNvSpPr>
          <p:nvPr/>
        </p:nvSpPr>
        <p:spPr>
          <a:xfrm>
            <a:off x="2335288" y="12497151"/>
            <a:ext cx="18196896" cy="815031"/>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3588"/>
              </a:lnSpc>
              <a:spcBef>
                <a:spcPts val="0"/>
              </a:spcBef>
            </a:pPr>
            <a:r>
              <a:rPr lang="en-GB" sz="2392" b="1" dirty="0">
                <a:solidFill>
                  <a:srgbClr val="C10033"/>
                </a:solidFill>
                <a:latin typeface="Open Sans" panose="020B0606030504020204" pitchFamily="34" charset="0"/>
                <a:ea typeface="Open Sans" panose="020B0606030504020204" pitchFamily="34" charset="0"/>
                <a:cs typeface="Open Sans" panose="020B0606030504020204" pitchFamily="34" charset="0"/>
              </a:rPr>
              <a:t>Figure 1</a:t>
            </a:r>
          </a:p>
          <a:p>
            <a:pPr algn="l">
              <a:lnSpc>
                <a:spcPts val="3044"/>
              </a:lnSpc>
              <a:spcBef>
                <a:spcPts val="0"/>
              </a:spcBef>
            </a:pP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Elements in the UU course ‘</a:t>
            </a:r>
            <a:r>
              <a:rPr lang="en-US"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Markup Languages and Reproducible Programming in Statistics’.</a:t>
            </a: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 What do you think is missing? What could you reuse?</a:t>
            </a:r>
          </a:p>
        </p:txBody>
      </p:sp>
      <p:sp>
        <p:nvSpPr>
          <p:cNvPr id="45" name="Rechthoek 44">
            <a:extLst>
              <a:ext uri="{FF2B5EF4-FFF2-40B4-BE49-F238E27FC236}">
                <a16:creationId xmlns:a16="http://schemas.microsoft.com/office/drawing/2014/main" id="{B15C782D-310C-0D46-8239-DB6C828F7FD6}"/>
              </a:ext>
            </a:extLst>
          </p:cNvPr>
          <p:cNvSpPr/>
          <p:nvPr/>
        </p:nvSpPr>
        <p:spPr>
          <a:xfrm>
            <a:off x="22256864" y="11996256"/>
            <a:ext cx="9140846" cy="735976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957" dirty="0"/>
          </a:p>
        </p:txBody>
      </p:sp>
      <p:sp>
        <p:nvSpPr>
          <p:cNvPr id="51" name="Tekstvak 50">
            <a:extLst>
              <a:ext uri="{FF2B5EF4-FFF2-40B4-BE49-F238E27FC236}">
                <a16:creationId xmlns:a16="http://schemas.microsoft.com/office/drawing/2014/main" id="{2E342441-D5FD-5545-AF7B-F8CD4E455EFA}"/>
              </a:ext>
            </a:extLst>
          </p:cNvPr>
          <p:cNvSpPr txBox="1"/>
          <p:nvPr/>
        </p:nvSpPr>
        <p:spPr>
          <a:xfrm>
            <a:off x="1508774" y="6868344"/>
            <a:ext cx="9313209" cy="4708981"/>
          </a:xfrm>
          <a:prstGeom prst="rect">
            <a:avLst/>
          </a:prstGeom>
          <a:noFill/>
        </p:spPr>
        <p:txBody>
          <a:bodyPr wrap="square" rtlCol="0">
            <a:spAutoFit/>
          </a:bodyPr>
          <a:lstStyle/>
          <a:p>
            <a:r>
              <a:rPr lang="en-US" sz="2000" b="1" dirty="0">
                <a:latin typeface="Merriweather" pitchFamily="2" charset="77"/>
              </a:rPr>
              <a:t>Our course</a:t>
            </a:r>
            <a:endParaRPr lang="en-GB" sz="2000" b="1" dirty="0">
              <a:solidFill>
                <a:srgbClr val="C10033"/>
              </a:solidFill>
              <a:latin typeface="Merriweather" pitchFamily="2" charset="77"/>
            </a:endParaRPr>
          </a:p>
          <a:p>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We teach ‘Markup Languages and Reproducible Programming in Statistics’ in the second year of the Master’s </a:t>
            </a:r>
            <a:r>
              <a:rPr lang="en-US" sz="2000" dirty="0" err="1">
                <a:solidFill>
                  <a:srgbClr val="0F1012"/>
                </a:solidFill>
                <a:latin typeface="Open Sans" panose="020B0606030504020204" pitchFamily="34" charset="0"/>
                <a:ea typeface="Open Sans" panose="020B0606030504020204" pitchFamily="34" charset="0"/>
                <a:cs typeface="Open Sans" panose="020B0606030504020204" pitchFamily="34" charset="0"/>
              </a:rPr>
              <a:t>programme</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‘Methodology and Statistics for the </a:t>
            </a:r>
            <a:r>
              <a:rPr lang="en-US" sz="2000" dirty="0" err="1">
                <a:solidFill>
                  <a:srgbClr val="0F1012"/>
                </a:solidFill>
                <a:latin typeface="Open Sans" panose="020B0606030504020204" pitchFamily="34" charset="0"/>
                <a:ea typeface="Open Sans" panose="020B0606030504020204" pitchFamily="34" charset="0"/>
                <a:cs typeface="Open Sans" panose="020B0606030504020204" pitchFamily="34" charset="0"/>
              </a:rPr>
              <a:t>Behavioural</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Biomedical and Social Sciences’ at Utrecht University (UU).</a:t>
            </a:r>
            <a:r>
              <a:rPr lang="en-US" sz="2000" baseline="30000" dirty="0">
                <a:solidFill>
                  <a:srgbClr val="0F1012"/>
                </a:solidFill>
                <a:latin typeface="Open Sans" panose="020B0606030504020204" pitchFamily="34" charset="0"/>
                <a:ea typeface="Open Sans" panose="020B0606030504020204" pitchFamily="34" charset="0"/>
                <a:cs typeface="Open Sans" panose="020B0606030504020204" pitchFamily="34" charset="0"/>
              </a:rPr>
              <a:t>1, 2</a:t>
            </a:r>
          </a:p>
          <a:p>
            <a:endPar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Course aims include the development of a publication-ready </a:t>
            </a:r>
            <a:r>
              <a:rPr lang="en-US" sz="2000" b="1" dirty="0">
                <a:solidFill>
                  <a:srgbClr val="0F1012"/>
                </a:solidFill>
                <a:latin typeface="Open Sans" panose="020B0606030504020204" pitchFamily="34" charset="0"/>
                <a:ea typeface="Open Sans" panose="020B0606030504020204" pitchFamily="34" charset="0"/>
                <a:cs typeface="Open Sans" panose="020B0606030504020204" pitchFamily="34" charset="0"/>
              </a:rPr>
              <a:t>reproducible research compendium</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that contains:</a:t>
            </a:r>
          </a:p>
          <a:p>
            <a:pPr marL="342900" indent="-342900">
              <a:buFontTx/>
              <a:buChar char="-"/>
            </a:pP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a typeset manuscript following a markup language,</a:t>
            </a:r>
          </a:p>
          <a:p>
            <a:pPr marL="342900" indent="-342900">
              <a:buFontTx/>
              <a:buChar char="-"/>
            </a:pP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data and code, </a:t>
            </a:r>
          </a:p>
          <a:p>
            <a:pPr marL="342900" indent="-342900">
              <a:buFontTx/>
              <a:buChar char="-"/>
            </a:pP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everything that allows for successful reproduction and reuse of the materials (e.g. a license).</a:t>
            </a:r>
          </a:p>
          <a:p>
            <a:endPar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In our course, students are taught various tools and languages, such as </a:t>
            </a:r>
            <a:r>
              <a:rPr lang="en-US" sz="2000" i="1" dirty="0">
                <a:solidFill>
                  <a:srgbClr val="0F1012"/>
                </a:solidFill>
                <a:latin typeface="Open Sans" panose="020B0606030504020204" pitchFamily="34" charset="0"/>
                <a:ea typeface="Open Sans" panose="020B0606030504020204" pitchFamily="34" charset="0"/>
                <a:cs typeface="Open Sans" panose="020B0606030504020204" pitchFamily="34" charset="0"/>
              </a:rPr>
              <a:t>Quarto</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markdown, version control with </a:t>
            </a:r>
            <a:r>
              <a:rPr lang="en-US" sz="2000" i="1" dirty="0">
                <a:solidFill>
                  <a:srgbClr val="0F1012"/>
                </a:solidFill>
                <a:latin typeface="Open Sans" panose="020B0606030504020204" pitchFamily="34" charset="0"/>
                <a:ea typeface="Open Sans" panose="020B0606030504020204" pitchFamily="34" charset="0"/>
                <a:cs typeface="Open Sans" panose="020B0606030504020204" pitchFamily="34" charset="0"/>
              </a:rPr>
              <a:t>git</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and reproducible environments for R with </a:t>
            </a:r>
            <a:r>
              <a:rPr lang="en-US" sz="2000" i="1" dirty="0" err="1">
                <a:solidFill>
                  <a:srgbClr val="0F1012"/>
                </a:solidFill>
                <a:latin typeface="Open Sans" panose="020B0606030504020204" pitchFamily="34" charset="0"/>
                <a:ea typeface="Open Sans" panose="020B0606030504020204" pitchFamily="34" charset="0"/>
                <a:cs typeface="Open Sans" panose="020B0606030504020204" pitchFamily="34" charset="0"/>
              </a:rPr>
              <a:t>renv</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54" name="Tekstvak 53">
            <a:extLst>
              <a:ext uri="{FF2B5EF4-FFF2-40B4-BE49-F238E27FC236}">
                <a16:creationId xmlns:a16="http://schemas.microsoft.com/office/drawing/2014/main" id="{18EE791D-FF38-C243-987D-0BEF91FF79A3}"/>
              </a:ext>
            </a:extLst>
          </p:cNvPr>
          <p:cNvSpPr txBox="1"/>
          <p:nvPr/>
        </p:nvSpPr>
        <p:spPr>
          <a:xfrm>
            <a:off x="22256864" y="1118523"/>
            <a:ext cx="10661536" cy="553998"/>
          </a:xfrm>
          <a:prstGeom prst="rect">
            <a:avLst/>
          </a:prstGeom>
          <a:noFill/>
        </p:spPr>
        <p:txBody>
          <a:bodyPr wrap="square" rtlCol="0" anchor="ctr">
            <a:spAutoFit/>
          </a:bodyPr>
          <a:lstStyle/>
          <a:p>
            <a:pPr algn="ctr"/>
            <a:r>
              <a:rPr lang="en-GB" sz="3000" dirty="0">
                <a:latin typeface="Merriweather" pitchFamily="2" charset="77"/>
                <a:ea typeface="Open Sans" panose="020B0606030504020204" pitchFamily="34" charset="0"/>
                <a:cs typeface="Open Sans" panose="020B0606030504020204" pitchFamily="34" charset="0"/>
              </a:rPr>
              <a:t>Methodology &amp; Statistics</a:t>
            </a:r>
          </a:p>
        </p:txBody>
      </p:sp>
      <p:sp>
        <p:nvSpPr>
          <p:cNvPr id="55" name="Tekstvak 54">
            <a:extLst>
              <a:ext uri="{FF2B5EF4-FFF2-40B4-BE49-F238E27FC236}">
                <a16:creationId xmlns:a16="http://schemas.microsoft.com/office/drawing/2014/main" id="{A4964323-808B-1345-AC7D-222A69D20FB3}"/>
              </a:ext>
            </a:extLst>
          </p:cNvPr>
          <p:cNvSpPr txBox="1">
            <a:spLocks/>
          </p:cNvSpPr>
          <p:nvPr/>
        </p:nvSpPr>
        <p:spPr>
          <a:xfrm>
            <a:off x="1706218" y="5500192"/>
            <a:ext cx="29549804" cy="835446"/>
          </a:xfrm>
          <a:prstGeom prst="rect">
            <a:avLst/>
          </a:prstGeom>
          <a:noFill/>
        </p:spPr>
        <p:txBody>
          <a:bodyPr wrap="square" lIns="0" tIns="0" rIns="0" bIns="0" rtlCol="0">
            <a:noAutofit/>
          </a:bodyPr>
          <a:lstStyle/>
          <a:p>
            <a:pPr>
              <a:lnSpc>
                <a:spcPts val="3914"/>
              </a:lnSpc>
            </a:pPr>
            <a:r>
              <a:rPr lang="en-GB" sz="2800" b="1" dirty="0">
                <a:solidFill>
                  <a:srgbClr val="000000"/>
                </a:solidFill>
                <a:latin typeface="Open Sans SemiBold" panose="020B0606030504020204" pitchFamily="34" charset="0"/>
                <a:ea typeface="Open Sans SemiBold" panose="020B0606030504020204" pitchFamily="34" charset="0"/>
                <a:cs typeface="Open Sans SemiBold" panose="020B0606030504020204" pitchFamily="34" charset="0"/>
              </a:rPr>
              <a:t>HI Oberman</a:t>
            </a:r>
          </a:p>
        </p:txBody>
      </p:sp>
      <p:sp>
        <p:nvSpPr>
          <p:cNvPr id="56" name="Subtitel 2">
            <a:extLst>
              <a:ext uri="{FF2B5EF4-FFF2-40B4-BE49-F238E27FC236}">
                <a16:creationId xmlns:a16="http://schemas.microsoft.com/office/drawing/2014/main" id="{105E345D-E29F-9A49-9A3A-4039A1C01D09}"/>
              </a:ext>
            </a:extLst>
          </p:cNvPr>
          <p:cNvSpPr txBox="1">
            <a:spLocks/>
          </p:cNvSpPr>
          <p:nvPr/>
        </p:nvSpPr>
        <p:spPr>
          <a:xfrm>
            <a:off x="16630888" y="19984117"/>
            <a:ext cx="14782599" cy="998772"/>
          </a:xfrm>
          <a:prstGeom prst="rect">
            <a:avLst/>
          </a:prstGeom>
          <a:noFill/>
        </p:spPr>
        <p:txBody>
          <a:bodyPr vert="horz" lIns="0" tIns="0" rIns="0" bIns="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spcBef>
                <a:spcPts val="0"/>
              </a:spcBef>
            </a:pPr>
            <a:r>
              <a:rPr lang="en-GB"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References</a:t>
            </a:r>
          </a:p>
          <a:p>
            <a:pPr marL="372835" indent="-372835" algn="l">
              <a:buFont typeface="+mj-lt"/>
              <a:buAutoNum type="arabicPeriod" startAt="4"/>
            </a:pPr>
            <a:r>
              <a:rPr lang="en-US"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Utrecht University (2023). Best Practices for Writing Reproducible Code. URL: utrechtuniversity.github.io/workshop-computational-reproducibility</a:t>
            </a:r>
          </a:p>
          <a:p>
            <a:pPr marL="372835" indent="-372835" algn="l">
              <a:buAutoNum type="arabicPeriod" startAt="4"/>
            </a:pPr>
            <a:r>
              <a:rPr lang="en-US"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Utrecht University (2023). Writing Reproducible Manuscripts in R &amp; Python. URL: utrechtuniversity.github.io/workshop-reproducible-manuscripts</a:t>
            </a:r>
          </a:p>
          <a:p>
            <a:pPr marL="372835" indent="-372835" algn="l">
              <a:buAutoNum type="arabicPeriod" startAt="4"/>
            </a:pPr>
            <a:r>
              <a:rPr lang="en-US" sz="1400" b="1" dirty="0" err="1">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Eglen</a:t>
            </a:r>
            <a:r>
              <a:rPr lang="en-US"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 S., &amp; </a:t>
            </a:r>
            <a:r>
              <a:rPr lang="en-US" sz="1400" b="1" dirty="0" err="1">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Nüst</a:t>
            </a:r>
            <a:r>
              <a:rPr lang="en-US"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 D., (2024). CODECHECK. URL: codecheck.org.uk</a:t>
            </a:r>
          </a:p>
          <a:p>
            <a:pPr marL="372835" indent="-372835" algn="l">
              <a:buAutoNum type="arabicPeriod" startAt="4"/>
            </a:pPr>
            <a:endParaRPr lang="en-GB" sz="1400"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endParaRPr>
          </a:p>
        </p:txBody>
      </p:sp>
      <p:sp>
        <p:nvSpPr>
          <p:cNvPr id="57" name="Tekstvak 56">
            <a:extLst>
              <a:ext uri="{FF2B5EF4-FFF2-40B4-BE49-F238E27FC236}">
                <a16:creationId xmlns:a16="http://schemas.microsoft.com/office/drawing/2014/main" id="{E108BEF3-1FAD-CD47-AD10-993910657BF9}"/>
              </a:ext>
            </a:extLst>
          </p:cNvPr>
          <p:cNvSpPr txBox="1"/>
          <p:nvPr/>
        </p:nvSpPr>
        <p:spPr>
          <a:xfrm>
            <a:off x="11882819" y="6868344"/>
            <a:ext cx="9313209" cy="4401205"/>
          </a:xfrm>
          <a:prstGeom prst="rect">
            <a:avLst/>
          </a:prstGeom>
          <a:noFill/>
        </p:spPr>
        <p:txBody>
          <a:bodyPr wrap="square" rtlCol="0">
            <a:spAutoFit/>
          </a:bodyPr>
          <a:lstStyle/>
          <a:p>
            <a:r>
              <a:rPr lang="en-GB" sz="2000" b="1" dirty="0">
                <a:latin typeface="Merriweather" pitchFamily="2" charset="77"/>
              </a:rPr>
              <a:t>Reusable course elements</a:t>
            </a:r>
            <a:endParaRPr lang="en-GB" sz="2000" b="1" dirty="0">
              <a:solidFill>
                <a:srgbClr val="C10033"/>
              </a:solidFill>
              <a:latin typeface="Merriweather" pitchFamily="2" charset="77"/>
            </a:endParaRPr>
          </a:p>
          <a:p>
            <a: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Our course materials draw from resources about the tools and languages that we teach, e.g. software manuals. In principle, these materials are reusable by others who teach reproducibility. But, of course, this is heavily reliant on the specific software framework: in our case, the statistical programming language R.</a:t>
            </a:r>
          </a:p>
          <a:p>
            <a:endPar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endParaRPr>
          </a:p>
          <a:p>
            <a: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A more domain agnostic resource that we use is </a:t>
            </a:r>
            <a:r>
              <a:rPr lang="en-GB" sz="2000" b="1" dirty="0">
                <a:solidFill>
                  <a:srgbClr val="0F1012"/>
                </a:solidFill>
                <a:latin typeface="Open Sans" panose="020B0606030504020204" pitchFamily="34" charset="0"/>
                <a:ea typeface="Open Sans" panose="020B0606030504020204" pitchFamily="34" charset="0"/>
                <a:cs typeface="Open Sans" panose="020B0606030504020204" pitchFamily="34" charset="0"/>
              </a:rPr>
              <a:t>The Turing Way</a:t>
            </a:r>
            <a: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The Turing Way </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is a handbook for reproducible, ethical and collaborative data science, developed by the Turing Way community.</a:t>
            </a:r>
            <a:r>
              <a:rPr lang="en-US" sz="2000" baseline="30000" dirty="0">
                <a:solidFill>
                  <a:srgbClr val="0F1012"/>
                </a:solidFill>
                <a:latin typeface="Open Sans" panose="020B0606030504020204" pitchFamily="34" charset="0"/>
                <a:ea typeface="Open Sans" panose="020B0606030504020204" pitchFamily="34" charset="0"/>
                <a:cs typeface="Open Sans" panose="020B0606030504020204" pitchFamily="34" charset="0"/>
              </a:rPr>
              <a:t>3</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We also use teaching materials from the research data management support workshops offered by the UU library.</a:t>
            </a:r>
            <a:r>
              <a:rPr lang="en-US" sz="2000" baseline="30000" dirty="0">
                <a:solidFill>
                  <a:srgbClr val="0F1012"/>
                </a:solidFill>
                <a:latin typeface="Open Sans" panose="020B0606030504020204" pitchFamily="34" charset="0"/>
                <a:ea typeface="Open Sans" panose="020B0606030504020204" pitchFamily="34" charset="0"/>
                <a:cs typeface="Open Sans" panose="020B0606030504020204" pitchFamily="34" charset="0"/>
              </a:rPr>
              <a:t>4, 5</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But… we might be missing some discipline-independent resources for teaching and testing reproducibility for graduate students.</a:t>
            </a:r>
          </a:p>
          <a:p>
            <a:endPar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8" name="Tekstvak 57">
            <a:extLst>
              <a:ext uri="{FF2B5EF4-FFF2-40B4-BE49-F238E27FC236}">
                <a16:creationId xmlns:a16="http://schemas.microsoft.com/office/drawing/2014/main" id="{DF414639-8C4C-2A40-A67A-A34FAFC652C3}"/>
              </a:ext>
            </a:extLst>
          </p:cNvPr>
          <p:cNvSpPr txBox="1"/>
          <p:nvPr/>
        </p:nvSpPr>
        <p:spPr>
          <a:xfrm>
            <a:off x="22256864" y="6868344"/>
            <a:ext cx="9313209" cy="4093428"/>
          </a:xfrm>
          <a:prstGeom prst="rect">
            <a:avLst/>
          </a:prstGeom>
          <a:noFill/>
        </p:spPr>
        <p:txBody>
          <a:bodyPr wrap="square" rtlCol="0">
            <a:spAutoFit/>
          </a:bodyPr>
          <a:lstStyle/>
          <a:p>
            <a:r>
              <a:rPr lang="en-GB" sz="2000" b="1" dirty="0">
                <a:latin typeface="Merriweather" pitchFamily="2" charset="77"/>
              </a:rPr>
              <a:t>Missing element(s)?</a:t>
            </a:r>
          </a:p>
          <a:p>
            <a: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We do not yet make use of many domain agnostic initiatives for reproducible research. Just to name a few relevant collections: FORRT, Project TIER, and the Carpentries. But more importantly, we could implement </a:t>
            </a:r>
            <a:r>
              <a:rPr lang="en-GB" sz="2000" b="1" dirty="0">
                <a:solidFill>
                  <a:srgbClr val="0F1012"/>
                </a:solidFill>
                <a:latin typeface="Open Sans" panose="020B0606030504020204" pitchFamily="34" charset="0"/>
                <a:ea typeface="Open Sans" panose="020B0606030504020204" pitchFamily="34" charset="0"/>
                <a:cs typeface="Open Sans" panose="020B0606030504020204" pitchFamily="34" charset="0"/>
              </a:rPr>
              <a:t>CODECHECK-</a:t>
            </a:r>
            <a:r>
              <a:rPr lang="en-GB" sz="2000" dirty="0" err="1">
                <a:solidFill>
                  <a:srgbClr val="0F1012"/>
                </a:solidFill>
                <a:latin typeface="Open Sans" panose="020B0606030504020204" pitchFamily="34" charset="0"/>
                <a:ea typeface="Open Sans" panose="020B0606030504020204" pitchFamily="34" charset="0"/>
                <a:cs typeface="Open Sans" panose="020B0606030504020204" pitchFamily="34" charset="0"/>
              </a:rPr>
              <a:t>ing</a:t>
            </a:r>
            <a: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in our course to teach </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about computational reproducibility</a:t>
            </a:r>
            <a: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a:t>
            </a:r>
          </a:p>
          <a:p>
            <a:b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br>
            <a: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A CODECHECK is an attempted reproduction of research outcomes by independent execution of the analysis code. The CODECHECK initiative appoints </a:t>
            </a:r>
            <a:r>
              <a:rPr lang="en-GB" sz="2000" dirty="0" err="1">
                <a:solidFill>
                  <a:srgbClr val="0F1012"/>
                </a:solidFill>
                <a:latin typeface="Open Sans" panose="020B0606030504020204" pitchFamily="34" charset="0"/>
                <a:ea typeface="Open Sans" panose="020B0606030504020204" pitchFamily="34" charset="0"/>
                <a:cs typeface="Open Sans" panose="020B0606030504020204" pitchFamily="34" charset="0"/>
              </a:rPr>
              <a:t>codecheckers</a:t>
            </a:r>
            <a:r>
              <a:rPr lang="en-GB"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to </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CODECHECK (peer-reviewed) research articles.</a:t>
            </a:r>
            <a:r>
              <a:rPr lang="en-US" sz="2000" baseline="30000" dirty="0">
                <a:solidFill>
                  <a:srgbClr val="0F1012"/>
                </a:solidFill>
                <a:latin typeface="Open Sans" panose="020B0606030504020204" pitchFamily="34" charset="0"/>
                <a:ea typeface="Open Sans" panose="020B0606030504020204" pitchFamily="34" charset="0"/>
                <a:cs typeface="Open Sans" panose="020B0606030504020204" pitchFamily="34" charset="0"/>
              </a:rPr>
              <a:t>6</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In our course, we could teach students how to do a CODECHECK. We could even use CODECHECK-</a:t>
            </a:r>
            <a:r>
              <a:rPr lang="en-US" sz="2000" dirty="0" err="1">
                <a:solidFill>
                  <a:srgbClr val="0F1012"/>
                </a:solidFill>
                <a:latin typeface="Open Sans" panose="020B0606030504020204" pitchFamily="34" charset="0"/>
                <a:ea typeface="Open Sans" panose="020B0606030504020204" pitchFamily="34" charset="0"/>
                <a:cs typeface="Open Sans" panose="020B0606030504020204" pitchFamily="34" charset="0"/>
              </a:rPr>
              <a:t>ing</a:t>
            </a:r>
            <a:r>
              <a:rPr lang="en-US" sz="2000" dirty="0">
                <a:solidFill>
                  <a:srgbClr val="0F1012"/>
                </a:solidFill>
                <a:latin typeface="Open Sans" panose="020B0606030504020204" pitchFamily="34" charset="0"/>
                <a:ea typeface="Open Sans" panose="020B0606030504020204" pitchFamily="34" charset="0"/>
                <a:cs typeface="Open Sans" panose="020B0606030504020204" pitchFamily="34" charset="0"/>
              </a:rPr>
              <a:t> as an assessment tool to evaluate whether students meet the learning objectives. Should we?</a:t>
            </a:r>
          </a:p>
        </p:txBody>
      </p:sp>
      <p:sp>
        <p:nvSpPr>
          <p:cNvPr id="59" name="Tekstvak 58">
            <a:extLst>
              <a:ext uri="{FF2B5EF4-FFF2-40B4-BE49-F238E27FC236}">
                <a16:creationId xmlns:a16="http://schemas.microsoft.com/office/drawing/2014/main" id="{F49D909F-42F7-0648-AA5E-4B62B4C33843}"/>
              </a:ext>
            </a:extLst>
          </p:cNvPr>
          <p:cNvSpPr txBox="1">
            <a:spLocks/>
          </p:cNvSpPr>
          <p:nvPr/>
        </p:nvSpPr>
        <p:spPr>
          <a:xfrm>
            <a:off x="1607922" y="21252782"/>
            <a:ext cx="29549804" cy="583606"/>
          </a:xfrm>
          <a:prstGeom prst="rect">
            <a:avLst/>
          </a:prstGeom>
          <a:noFill/>
        </p:spPr>
        <p:txBody>
          <a:bodyPr wrap="square" lIns="0" tIns="0" rIns="0" bIns="0" rtlCol="0">
            <a:noAutofit/>
          </a:bodyPr>
          <a:lstStyle/>
          <a:p>
            <a:pPr>
              <a:lnSpc>
                <a:spcPts val="3914"/>
              </a:lnSpc>
            </a:pPr>
            <a:r>
              <a:rPr lang="en-GB" sz="2800" b="1" dirty="0">
                <a:solidFill>
                  <a:srgbClr val="000000"/>
                </a:solidFill>
                <a:latin typeface="Open Sans SemiBold" panose="020B0606030504020204" pitchFamily="34" charset="0"/>
                <a:ea typeface="Open Sans SemiBold" panose="020B0606030504020204" pitchFamily="34" charset="0"/>
                <a:cs typeface="Open Sans SemiBold" panose="020B0606030504020204" pitchFamily="34" charset="0"/>
              </a:rPr>
              <a:t>hanneoberman.github.io/presentations</a:t>
            </a:r>
          </a:p>
        </p:txBody>
      </p:sp>
      <p:pic>
        <p:nvPicPr>
          <p:cNvPr id="3" name="Picture 2">
            <a:extLst>
              <a:ext uri="{FF2B5EF4-FFF2-40B4-BE49-F238E27FC236}">
                <a16:creationId xmlns:a16="http://schemas.microsoft.com/office/drawing/2014/main" id="{3E185D9D-76F9-C5C7-8286-1B146E2EB3D2}"/>
              </a:ext>
            </a:extLst>
          </p:cNvPr>
          <p:cNvPicPr>
            <a:picLocks noChangeAspect="1"/>
          </p:cNvPicPr>
          <p:nvPr/>
        </p:nvPicPr>
        <p:blipFill>
          <a:blip r:embed="rId3"/>
          <a:stretch>
            <a:fillRect/>
          </a:stretch>
        </p:blipFill>
        <p:spPr>
          <a:xfrm>
            <a:off x="22916975" y="13811589"/>
            <a:ext cx="5029341" cy="2560953"/>
          </a:xfrm>
          <a:prstGeom prst="rect">
            <a:avLst/>
          </a:prstGeom>
        </p:spPr>
      </p:pic>
      <p:pic>
        <p:nvPicPr>
          <p:cNvPr id="7" name="Picture 6">
            <a:extLst>
              <a:ext uri="{FF2B5EF4-FFF2-40B4-BE49-F238E27FC236}">
                <a16:creationId xmlns:a16="http://schemas.microsoft.com/office/drawing/2014/main" id="{8791155E-2412-E17F-3019-4945C820A6BE}"/>
              </a:ext>
            </a:extLst>
          </p:cNvPr>
          <p:cNvPicPr>
            <a:picLocks noChangeAspect="1"/>
          </p:cNvPicPr>
          <p:nvPr/>
        </p:nvPicPr>
        <p:blipFill>
          <a:blip r:embed="rId4"/>
          <a:stretch>
            <a:fillRect/>
          </a:stretch>
        </p:blipFill>
        <p:spPr>
          <a:xfrm>
            <a:off x="28339708" y="15668180"/>
            <a:ext cx="2157983" cy="682906"/>
          </a:xfrm>
          <a:prstGeom prst="rect">
            <a:avLst/>
          </a:prstGeom>
        </p:spPr>
      </p:pic>
      <p:pic>
        <p:nvPicPr>
          <p:cNvPr id="11" name="Picture 10">
            <a:extLst>
              <a:ext uri="{FF2B5EF4-FFF2-40B4-BE49-F238E27FC236}">
                <a16:creationId xmlns:a16="http://schemas.microsoft.com/office/drawing/2014/main" id="{9FCB21F7-9098-CCAE-E8E0-BB20A8C34BE6}"/>
              </a:ext>
            </a:extLst>
          </p:cNvPr>
          <p:cNvPicPr>
            <a:picLocks noChangeAspect="1"/>
          </p:cNvPicPr>
          <p:nvPr/>
        </p:nvPicPr>
        <p:blipFill>
          <a:blip r:embed="rId5"/>
          <a:stretch>
            <a:fillRect/>
          </a:stretch>
        </p:blipFill>
        <p:spPr>
          <a:xfrm>
            <a:off x="2305904" y="13637096"/>
            <a:ext cx="3282494" cy="1368133"/>
          </a:xfrm>
          <a:prstGeom prst="rect">
            <a:avLst/>
          </a:prstGeom>
        </p:spPr>
      </p:pic>
      <p:pic>
        <p:nvPicPr>
          <p:cNvPr id="14" name="Picture 13">
            <a:extLst>
              <a:ext uri="{FF2B5EF4-FFF2-40B4-BE49-F238E27FC236}">
                <a16:creationId xmlns:a16="http://schemas.microsoft.com/office/drawing/2014/main" id="{71415936-DC8B-56A3-66B3-6EBB92507532}"/>
              </a:ext>
            </a:extLst>
          </p:cNvPr>
          <p:cNvPicPr>
            <a:picLocks noChangeAspect="1"/>
          </p:cNvPicPr>
          <p:nvPr/>
        </p:nvPicPr>
        <p:blipFill>
          <a:blip r:embed="rId6"/>
          <a:stretch>
            <a:fillRect/>
          </a:stretch>
        </p:blipFill>
        <p:spPr>
          <a:xfrm>
            <a:off x="5874024" y="13637096"/>
            <a:ext cx="1940904" cy="1940904"/>
          </a:xfrm>
          <a:prstGeom prst="rect">
            <a:avLst/>
          </a:prstGeom>
        </p:spPr>
      </p:pic>
      <p:pic>
        <p:nvPicPr>
          <p:cNvPr id="16" name="Picture 15">
            <a:extLst>
              <a:ext uri="{FF2B5EF4-FFF2-40B4-BE49-F238E27FC236}">
                <a16:creationId xmlns:a16="http://schemas.microsoft.com/office/drawing/2014/main" id="{BA6DFE08-574C-3349-2EB1-218A17967BB8}"/>
              </a:ext>
            </a:extLst>
          </p:cNvPr>
          <p:cNvPicPr>
            <a:picLocks noChangeAspect="1"/>
          </p:cNvPicPr>
          <p:nvPr/>
        </p:nvPicPr>
        <p:blipFill>
          <a:blip r:embed="rId7"/>
          <a:stretch>
            <a:fillRect/>
          </a:stretch>
        </p:blipFill>
        <p:spPr>
          <a:xfrm>
            <a:off x="6017072" y="16062535"/>
            <a:ext cx="1664017" cy="1664017"/>
          </a:xfrm>
          <a:prstGeom prst="rect">
            <a:avLst/>
          </a:prstGeom>
        </p:spPr>
      </p:pic>
      <p:pic>
        <p:nvPicPr>
          <p:cNvPr id="18" name="Picture 17">
            <a:extLst>
              <a:ext uri="{FF2B5EF4-FFF2-40B4-BE49-F238E27FC236}">
                <a16:creationId xmlns:a16="http://schemas.microsoft.com/office/drawing/2014/main" id="{CF58964D-3201-DEB5-7E06-9263AA5CDD31}"/>
              </a:ext>
            </a:extLst>
          </p:cNvPr>
          <p:cNvPicPr>
            <a:picLocks noChangeAspect="1"/>
          </p:cNvPicPr>
          <p:nvPr/>
        </p:nvPicPr>
        <p:blipFill>
          <a:blip r:embed="rId8"/>
          <a:stretch>
            <a:fillRect/>
          </a:stretch>
        </p:blipFill>
        <p:spPr>
          <a:xfrm>
            <a:off x="11611954" y="13806839"/>
            <a:ext cx="1772787" cy="2045796"/>
          </a:xfrm>
          <a:prstGeom prst="rect">
            <a:avLst/>
          </a:prstGeom>
        </p:spPr>
      </p:pic>
      <p:pic>
        <p:nvPicPr>
          <p:cNvPr id="22" name="Picture 21">
            <a:extLst>
              <a:ext uri="{FF2B5EF4-FFF2-40B4-BE49-F238E27FC236}">
                <a16:creationId xmlns:a16="http://schemas.microsoft.com/office/drawing/2014/main" id="{9EFA87C7-C266-45A9-65AA-BCE5AD9F8702}"/>
              </a:ext>
            </a:extLst>
          </p:cNvPr>
          <p:cNvPicPr>
            <a:picLocks noChangeAspect="1"/>
          </p:cNvPicPr>
          <p:nvPr/>
        </p:nvPicPr>
        <p:blipFill>
          <a:blip r:embed="rId9"/>
          <a:stretch>
            <a:fillRect/>
          </a:stretch>
        </p:blipFill>
        <p:spPr>
          <a:xfrm>
            <a:off x="13674654" y="13873469"/>
            <a:ext cx="1710926" cy="1978258"/>
          </a:xfrm>
          <a:prstGeom prst="rect">
            <a:avLst/>
          </a:prstGeom>
        </p:spPr>
      </p:pic>
      <p:pic>
        <p:nvPicPr>
          <p:cNvPr id="24" name="Picture 23">
            <a:extLst>
              <a:ext uri="{FF2B5EF4-FFF2-40B4-BE49-F238E27FC236}">
                <a16:creationId xmlns:a16="http://schemas.microsoft.com/office/drawing/2014/main" id="{E5FDBE6A-8EBB-4FCB-BB05-9D2A2F9E727D}"/>
              </a:ext>
            </a:extLst>
          </p:cNvPr>
          <p:cNvPicPr>
            <a:picLocks noChangeAspect="1"/>
          </p:cNvPicPr>
          <p:nvPr/>
        </p:nvPicPr>
        <p:blipFill>
          <a:blip r:embed="rId10"/>
          <a:stretch>
            <a:fillRect/>
          </a:stretch>
        </p:blipFill>
        <p:spPr>
          <a:xfrm>
            <a:off x="12670738" y="15629826"/>
            <a:ext cx="1760381" cy="2046955"/>
          </a:xfrm>
          <a:prstGeom prst="rect">
            <a:avLst/>
          </a:prstGeom>
        </p:spPr>
      </p:pic>
      <p:sp>
        <p:nvSpPr>
          <p:cNvPr id="2" name="Rectangle 1">
            <a:extLst>
              <a:ext uri="{FF2B5EF4-FFF2-40B4-BE49-F238E27FC236}">
                <a16:creationId xmlns:a16="http://schemas.microsoft.com/office/drawing/2014/main" id="{73BBCC02-B3E2-2EFA-28FC-2A8B923CE08D}"/>
              </a:ext>
            </a:extLst>
          </p:cNvPr>
          <p:cNvSpPr/>
          <p:nvPr/>
        </p:nvSpPr>
        <p:spPr>
          <a:xfrm rot="1321608">
            <a:off x="33060642" y="13541229"/>
            <a:ext cx="33214810" cy="1938992"/>
          </a:xfrm>
          <a:prstGeom prst="rect">
            <a:avLst/>
          </a:prstGeom>
          <a:noFill/>
        </p:spPr>
        <p:txBody>
          <a:bodyPr wrap="square" lIns="91440" tIns="45720" rIns="91440" bIns="45720">
            <a:spAutoFit/>
          </a:bodyPr>
          <a:lstStyle/>
          <a:p>
            <a:pPr algn="ctr"/>
            <a:r>
              <a:rPr lang="en-US" sz="12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Concept version/w</a:t>
            </a:r>
            <a:r>
              <a:rPr lang="en-US" sz="12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ork in progress</a:t>
            </a:r>
          </a:p>
        </p:txBody>
      </p:sp>
      <p:pic>
        <p:nvPicPr>
          <p:cNvPr id="4" name="chart">
            <a:extLst>
              <a:ext uri="{FF2B5EF4-FFF2-40B4-BE49-F238E27FC236}">
                <a16:creationId xmlns:a16="http://schemas.microsoft.com/office/drawing/2014/main" id="{35118DAB-A05B-064C-14AE-52D51DE577A6}"/>
              </a:ext>
            </a:extLst>
          </p:cNvPr>
          <p:cNvPicPr>
            <a:picLocks noChangeAspect="1"/>
          </p:cNvPicPr>
          <p:nvPr/>
        </p:nvPicPr>
        <p:blipFill>
          <a:blip r:embed="rId11"/>
          <a:stretch>
            <a:fillRect/>
          </a:stretch>
        </p:blipFill>
        <p:spPr>
          <a:xfrm>
            <a:off x="2390285" y="15437383"/>
            <a:ext cx="1970768" cy="2274623"/>
          </a:xfrm>
          <a:prstGeom prst="rect">
            <a:avLst/>
          </a:prstGeom>
        </p:spPr>
      </p:pic>
      <p:sp>
        <p:nvSpPr>
          <p:cNvPr id="8" name="Subtitel 2">
            <a:extLst>
              <a:ext uri="{FF2B5EF4-FFF2-40B4-BE49-F238E27FC236}">
                <a16:creationId xmlns:a16="http://schemas.microsoft.com/office/drawing/2014/main" id="{8A10AB97-79C8-C8E0-03F2-BDD897AAFC32}"/>
              </a:ext>
            </a:extLst>
          </p:cNvPr>
          <p:cNvSpPr txBox="1">
            <a:spLocks/>
          </p:cNvSpPr>
          <p:nvPr/>
        </p:nvSpPr>
        <p:spPr>
          <a:xfrm>
            <a:off x="2357737" y="18364579"/>
            <a:ext cx="3404703" cy="411075"/>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3588"/>
              </a:lnSpc>
              <a:spcBef>
                <a:spcPts val="0"/>
              </a:spcBef>
            </a:pP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Markup languages</a:t>
            </a:r>
          </a:p>
        </p:txBody>
      </p:sp>
      <p:sp>
        <p:nvSpPr>
          <p:cNvPr id="10" name="Subtitel 2">
            <a:extLst>
              <a:ext uri="{FF2B5EF4-FFF2-40B4-BE49-F238E27FC236}">
                <a16:creationId xmlns:a16="http://schemas.microsoft.com/office/drawing/2014/main" id="{A3C436DC-D124-50A6-0766-8B996D63D53C}"/>
              </a:ext>
            </a:extLst>
          </p:cNvPr>
          <p:cNvSpPr txBox="1">
            <a:spLocks/>
          </p:cNvSpPr>
          <p:nvPr/>
        </p:nvSpPr>
        <p:spPr>
          <a:xfrm>
            <a:off x="6006780" y="18365122"/>
            <a:ext cx="3404703" cy="411075"/>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3588"/>
              </a:lnSpc>
              <a:spcBef>
                <a:spcPts val="0"/>
              </a:spcBef>
            </a:pP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Version control</a:t>
            </a:r>
          </a:p>
        </p:txBody>
      </p:sp>
      <p:sp>
        <p:nvSpPr>
          <p:cNvPr id="12" name="Subtitel 2">
            <a:extLst>
              <a:ext uri="{FF2B5EF4-FFF2-40B4-BE49-F238E27FC236}">
                <a16:creationId xmlns:a16="http://schemas.microsoft.com/office/drawing/2014/main" id="{755B9E18-DFFB-E778-8B61-B15874B3B5E3}"/>
              </a:ext>
            </a:extLst>
          </p:cNvPr>
          <p:cNvSpPr txBox="1">
            <a:spLocks/>
          </p:cNvSpPr>
          <p:nvPr/>
        </p:nvSpPr>
        <p:spPr>
          <a:xfrm>
            <a:off x="12728767" y="18454645"/>
            <a:ext cx="3404703" cy="411075"/>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3588"/>
              </a:lnSpc>
              <a:spcBef>
                <a:spcPts val="0"/>
              </a:spcBef>
            </a:pP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Sharing R code</a:t>
            </a:r>
          </a:p>
        </p:txBody>
      </p:sp>
      <p:sp>
        <p:nvSpPr>
          <p:cNvPr id="13" name="Subtitel 2">
            <a:extLst>
              <a:ext uri="{FF2B5EF4-FFF2-40B4-BE49-F238E27FC236}">
                <a16:creationId xmlns:a16="http://schemas.microsoft.com/office/drawing/2014/main" id="{8DDA8810-CC3A-B3F5-F39C-B20B5ED292EF}"/>
              </a:ext>
            </a:extLst>
          </p:cNvPr>
          <p:cNvSpPr txBox="1">
            <a:spLocks/>
          </p:cNvSpPr>
          <p:nvPr/>
        </p:nvSpPr>
        <p:spPr>
          <a:xfrm>
            <a:off x="17241588" y="18454645"/>
            <a:ext cx="3404703" cy="411075"/>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3588"/>
              </a:lnSpc>
              <a:spcBef>
                <a:spcPts val="0"/>
              </a:spcBef>
            </a:pP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Research compendiums</a:t>
            </a:r>
          </a:p>
        </p:txBody>
      </p:sp>
      <p:sp>
        <p:nvSpPr>
          <p:cNvPr id="15" name="Subtitel 2">
            <a:extLst>
              <a:ext uri="{FF2B5EF4-FFF2-40B4-BE49-F238E27FC236}">
                <a16:creationId xmlns:a16="http://schemas.microsoft.com/office/drawing/2014/main" id="{971DF3E1-5087-CD12-DC9F-2F9B7F82525F}"/>
              </a:ext>
            </a:extLst>
          </p:cNvPr>
          <p:cNvSpPr txBox="1">
            <a:spLocks/>
          </p:cNvSpPr>
          <p:nvPr/>
        </p:nvSpPr>
        <p:spPr>
          <a:xfrm>
            <a:off x="22917431" y="12656036"/>
            <a:ext cx="8786936" cy="815031"/>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3588"/>
              </a:lnSpc>
              <a:spcBef>
                <a:spcPts val="0"/>
              </a:spcBef>
            </a:pPr>
            <a:r>
              <a:rPr lang="en-GB" sz="2392" b="1" dirty="0">
                <a:solidFill>
                  <a:srgbClr val="C10033"/>
                </a:solidFill>
                <a:latin typeface="Open Sans" panose="020B0606030504020204" pitchFamily="34" charset="0"/>
                <a:ea typeface="Open Sans" panose="020B0606030504020204" pitchFamily="34" charset="0"/>
                <a:cs typeface="Open Sans" panose="020B0606030504020204" pitchFamily="34" charset="0"/>
              </a:rPr>
              <a:t>Figure 2</a:t>
            </a:r>
          </a:p>
          <a:p>
            <a:pPr algn="l">
              <a:lnSpc>
                <a:spcPts val="3044"/>
              </a:lnSpc>
              <a:spcBef>
                <a:spcPts val="0"/>
              </a:spcBef>
            </a:pP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Resources </a:t>
            </a:r>
            <a:r>
              <a:rPr lang="en-GB" sz="1957" b="1" i="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not</a:t>
            </a: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 yet utilized in our course. Should they?</a:t>
            </a:r>
          </a:p>
        </p:txBody>
      </p:sp>
      <p:pic>
        <p:nvPicPr>
          <p:cNvPr id="21" name="Picture 20">
            <a:extLst>
              <a:ext uri="{FF2B5EF4-FFF2-40B4-BE49-F238E27FC236}">
                <a16:creationId xmlns:a16="http://schemas.microsoft.com/office/drawing/2014/main" id="{54D61A8F-2CA6-A5F4-B6F3-EC01F66583B4}"/>
              </a:ext>
            </a:extLst>
          </p:cNvPr>
          <p:cNvPicPr>
            <a:picLocks noChangeAspect="1"/>
          </p:cNvPicPr>
          <p:nvPr/>
        </p:nvPicPr>
        <p:blipFill>
          <a:blip r:embed="rId12"/>
          <a:stretch>
            <a:fillRect/>
          </a:stretch>
        </p:blipFill>
        <p:spPr>
          <a:xfrm>
            <a:off x="28334685" y="14674191"/>
            <a:ext cx="2320955" cy="748695"/>
          </a:xfrm>
          <a:prstGeom prst="rect">
            <a:avLst/>
          </a:prstGeom>
        </p:spPr>
      </p:pic>
      <p:pic>
        <p:nvPicPr>
          <p:cNvPr id="26" name="Picture 25">
            <a:extLst>
              <a:ext uri="{FF2B5EF4-FFF2-40B4-BE49-F238E27FC236}">
                <a16:creationId xmlns:a16="http://schemas.microsoft.com/office/drawing/2014/main" id="{0873B267-8CD4-0F03-0F19-6AF4739C1DCE}"/>
              </a:ext>
            </a:extLst>
          </p:cNvPr>
          <p:cNvPicPr>
            <a:picLocks noChangeAspect="1"/>
          </p:cNvPicPr>
          <p:nvPr/>
        </p:nvPicPr>
        <p:blipFill>
          <a:blip r:embed="rId13"/>
          <a:stretch>
            <a:fillRect/>
          </a:stretch>
        </p:blipFill>
        <p:spPr>
          <a:xfrm>
            <a:off x="10680969" y="15698523"/>
            <a:ext cx="1714015" cy="1978258"/>
          </a:xfrm>
          <a:prstGeom prst="rect">
            <a:avLst/>
          </a:prstGeom>
        </p:spPr>
      </p:pic>
      <p:pic>
        <p:nvPicPr>
          <p:cNvPr id="1028" name="Picture 4" descr="Zenodo - Wikipedia">
            <a:extLst>
              <a:ext uri="{FF2B5EF4-FFF2-40B4-BE49-F238E27FC236}">
                <a16:creationId xmlns:a16="http://schemas.microsoft.com/office/drawing/2014/main" id="{70898827-746B-B03C-1E03-AE8AF6649C0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179280" y="16863786"/>
            <a:ext cx="2815578" cy="10217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Carpentries">
            <a:extLst>
              <a:ext uri="{FF2B5EF4-FFF2-40B4-BE49-F238E27FC236}">
                <a16:creationId xmlns:a16="http://schemas.microsoft.com/office/drawing/2014/main" id="{CD9DC247-3C62-0B17-2490-AF5763DFB669}"/>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20737" b="20738"/>
          <a:stretch/>
        </p:blipFill>
        <p:spPr bwMode="auto">
          <a:xfrm>
            <a:off x="28412970" y="13767063"/>
            <a:ext cx="2432960" cy="748695"/>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a:extLst>
              <a:ext uri="{FF2B5EF4-FFF2-40B4-BE49-F238E27FC236}">
                <a16:creationId xmlns:a16="http://schemas.microsoft.com/office/drawing/2014/main" id="{5B1CFBB2-3EED-7553-D630-F2BECE48654E}"/>
              </a:ext>
            </a:extLst>
          </p:cNvPr>
          <p:cNvPicPr>
            <a:picLocks noChangeAspect="1"/>
          </p:cNvPicPr>
          <p:nvPr/>
        </p:nvPicPr>
        <p:blipFill>
          <a:blip r:embed="rId16"/>
          <a:stretch>
            <a:fillRect/>
          </a:stretch>
        </p:blipFill>
        <p:spPr>
          <a:xfrm>
            <a:off x="17179280" y="13723656"/>
            <a:ext cx="2815578" cy="2878147"/>
          </a:xfrm>
          <a:prstGeom prst="rect">
            <a:avLst/>
          </a:prstGeom>
        </p:spPr>
      </p:pic>
      <p:pic>
        <p:nvPicPr>
          <p:cNvPr id="30" name="Picture 29">
            <a:extLst>
              <a:ext uri="{FF2B5EF4-FFF2-40B4-BE49-F238E27FC236}">
                <a16:creationId xmlns:a16="http://schemas.microsoft.com/office/drawing/2014/main" id="{68D73627-779A-FB31-08F5-8CB2D76D09ED}"/>
              </a:ext>
            </a:extLst>
          </p:cNvPr>
          <p:cNvPicPr>
            <a:picLocks noChangeAspect="1"/>
          </p:cNvPicPr>
          <p:nvPr/>
        </p:nvPicPr>
        <p:blipFill>
          <a:blip r:embed="rId17"/>
          <a:stretch>
            <a:fillRect/>
          </a:stretch>
        </p:blipFill>
        <p:spPr>
          <a:xfrm>
            <a:off x="13591744" y="15581312"/>
            <a:ext cx="4091592" cy="2045796"/>
          </a:xfrm>
          <a:prstGeom prst="rect">
            <a:avLst/>
          </a:prstGeom>
        </p:spPr>
      </p:pic>
      <p:sp>
        <p:nvSpPr>
          <p:cNvPr id="31" name="Subtitel 2">
            <a:extLst>
              <a:ext uri="{FF2B5EF4-FFF2-40B4-BE49-F238E27FC236}">
                <a16:creationId xmlns:a16="http://schemas.microsoft.com/office/drawing/2014/main" id="{06BEB7B0-2FE6-E7EF-AA65-5A77E6FD74E9}"/>
              </a:ext>
            </a:extLst>
          </p:cNvPr>
          <p:cNvSpPr txBox="1">
            <a:spLocks/>
          </p:cNvSpPr>
          <p:nvPr/>
        </p:nvSpPr>
        <p:spPr>
          <a:xfrm>
            <a:off x="8767717" y="13701945"/>
            <a:ext cx="3404703" cy="411075"/>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3588"/>
              </a:lnSpc>
              <a:spcBef>
                <a:spcPts val="0"/>
              </a:spcBef>
            </a:pP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Licensing</a:t>
            </a:r>
          </a:p>
        </p:txBody>
      </p:sp>
      <p:pic>
        <p:nvPicPr>
          <p:cNvPr id="33" name="Picture 32">
            <a:extLst>
              <a:ext uri="{FF2B5EF4-FFF2-40B4-BE49-F238E27FC236}">
                <a16:creationId xmlns:a16="http://schemas.microsoft.com/office/drawing/2014/main" id="{1A702B51-9080-3ACB-D0ED-2E97B45EEC26}"/>
              </a:ext>
            </a:extLst>
          </p:cNvPr>
          <p:cNvPicPr>
            <a:picLocks noChangeAspect="1"/>
          </p:cNvPicPr>
          <p:nvPr/>
        </p:nvPicPr>
        <p:blipFill>
          <a:blip r:embed="rId18"/>
          <a:stretch>
            <a:fillRect/>
          </a:stretch>
        </p:blipFill>
        <p:spPr>
          <a:xfrm>
            <a:off x="8732123" y="16391214"/>
            <a:ext cx="1314784" cy="1285567"/>
          </a:xfrm>
          <a:prstGeom prst="rect">
            <a:avLst/>
          </a:prstGeom>
        </p:spPr>
      </p:pic>
      <p:pic>
        <p:nvPicPr>
          <p:cNvPr id="6" name="Picture 5">
            <a:extLst>
              <a:ext uri="{FF2B5EF4-FFF2-40B4-BE49-F238E27FC236}">
                <a16:creationId xmlns:a16="http://schemas.microsoft.com/office/drawing/2014/main" id="{38C9F50B-D269-E5E0-2076-3521BAAAA80C}"/>
              </a:ext>
            </a:extLst>
          </p:cNvPr>
          <p:cNvPicPr>
            <a:picLocks noChangeAspect="1"/>
          </p:cNvPicPr>
          <p:nvPr/>
        </p:nvPicPr>
        <p:blipFill>
          <a:blip r:embed="rId19"/>
          <a:stretch>
            <a:fillRect/>
          </a:stretch>
        </p:blipFill>
        <p:spPr>
          <a:xfrm>
            <a:off x="8488497" y="13640408"/>
            <a:ext cx="1940904" cy="1940904"/>
          </a:xfrm>
          <a:prstGeom prst="rect">
            <a:avLst/>
          </a:prstGeom>
        </p:spPr>
      </p:pic>
      <p:sp>
        <p:nvSpPr>
          <p:cNvPr id="17" name="TextBox 16">
            <a:extLst>
              <a:ext uri="{FF2B5EF4-FFF2-40B4-BE49-F238E27FC236}">
                <a16:creationId xmlns:a16="http://schemas.microsoft.com/office/drawing/2014/main" id="{B8B69A1C-8362-997E-5D84-F912D7C40B86}"/>
              </a:ext>
            </a:extLst>
          </p:cNvPr>
          <p:cNvSpPr txBox="1"/>
          <p:nvPr/>
        </p:nvSpPr>
        <p:spPr>
          <a:xfrm>
            <a:off x="40509872" y="18952621"/>
            <a:ext cx="17749006" cy="1754326"/>
          </a:xfrm>
          <a:prstGeom prst="rect">
            <a:avLst/>
          </a:prstGeom>
          <a:noFill/>
        </p:spPr>
        <p:txBody>
          <a:bodyPr wrap="square">
            <a:spAutoFit/>
          </a:bodyPr>
          <a:lstStyle/>
          <a:p>
            <a:r>
              <a:rPr lang="en-US" sz="1800" dirty="0">
                <a:solidFill>
                  <a:srgbClr val="0F1012"/>
                </a:solidFill>
                <a:latin typeface="Open Sans" panose="020B0606030504020204" pitchFamily="34" charset="0"/>
                <a:ea typeface="Open Sans" panose="020B0606030504020204" pitchFamily="34" charset="0"/>
                <a:cs typeface="Open Sans" panose="020B0606030504020204" pitchFamily="34" charset="0"/>
              </a:rPr>
              <a:t>The principles underlying a CODECHECK:</a:t>
            </a:r>
          </a:p>
          <a:p>
            <a:pPr marL="342900" indent="-342900">
              <a:buFontTx/>
              <a:buChar char="-"/>
            </a:pPr>
            <a:r>
              <a:rPr lang="en-US" sz="1800" dirty="0" err="1">
                <a:solidFill>
                  <a:srgbClr val="0F1012"/>
                </a:solidFill>
                <a:latin typeface="Open Sans" panose="020B0606030504020204" pitchFamily="34" charset="0"/>
                <a:ea typeface="Open Sans" panose="020B0606030504020204" pitchFamily="34" charset="0"/>
                <a:cs typeface="Open Sans" panose="020B0606030504020204" pitchFamily="34" charset="0"/>
              </a:rPr>
              <a:t>Codecheckers</a:t>
            </a:r>
            <a:r>
              <a:rPr lang="en-US" sz="1800" dirty="0">
                <a:solidFill>
                  <a:srgbClr val="0F1012"/>
                </a:solidFill>
                <a:latin typeface="Open Sans" panose="020B0606030504020204" pitchFamily="34" charset="0"/>
                <a:ea typeface="Open Sans" panose="020B0606030504020204" pitchFamily="34" charset="0"/>
                <a:cs typeface="Open Sans" panose="020B0606030504020204" pitchFamily="34" charset="0"/>
              </a:rPr>
              <a:t> record but don’t investigate or fix.</a:t>
            </a:r>
          </a:p>
          <a:p>
            <a:pPr marL="342900" indent="-342900">
              <a:buFontTx/>
              <a:buChar char="-"/>
            </a:pPr>
            <a:r>
              <a:rPr lang="en-US" sz="1800" dirty="0">
                <a:solidFill>
                  <a:srgbClr val="0F1012"/>
                </a:solidFill>
                <a:latin typeface="Open Sans" panose="020B0606030504020204" pitchFamily="34" charset="0"/>
                <a:ea typeface="Open Sans" panose="020B0606030504020204" pitchFamily="34" charset="0"/>
                <a:cs typeface="Open Sans" panose="020B0606030504020204" pitchFamily="34" charset="0"/>
              </a:rPr>
              <a:t>Communication between humans is key.</a:t>
            </a:r>
          </a:p>
          <a:p>
            <a:pPr marL="342900" indent="-342900">
              <a:buFontTx/>
              <a:buChar char="-"/>
            </a:pPr>
            <a:r>
              <a:rPr lang="en-US" sz="1800" dirty="0">
                <a:solidFill>
                  <a:srgbClr val="0F1012"/>
                </a:solidFill>
                <a:latin typeface="Open Sans" panose="020B0606030504020204" pitchFamily="34" charset="0"/>
                <a:ea typeface="Open Sans" panose="020B0606030504020204" pitchFamily="34" charset="0"/>
                <a:cs typeface="Open Sans" panose="020B0606030504020204" pitchFamily="34" charset="0"/>
              </a:rPr>
              <a:t>Credit is given to </a:t>
            </a:r>
            <a:r>
              <a:rPr lang="en-US" sz="1800" dirty="0" err="1">
                <a:solidFill>
                  <a:srgbClr val="0F1012"/>
                </a:solidFill>
                <a:latin typeface="Open Sans" panose="020B0606030504020204" pitchFamily="34" charset="0"/>
                <a:ea typeface="Open Sans" panose="020B0606030504020204" pitchFamily="34" charset="0"/>
                <a:cs typeface="Open Sans" panose="020B0606030504020204" pitchFamily="34" charset="0"/>
              </a:rPr>
              <a:t>codecheckers</a:t>
            </a:r>
            <a:r>
              <a:rPr lang="en-US" sz="1800" dirty="0">
                <a:solidFill>
                  <a:srgbClr val="0F1012"/>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Tx/>
              <a:buChar char="-"/>
            </a:pPr>
            <a:r>
              <a:rPr lang="en-US" sz="1800" dirty="0">
                <a:solidFill>
                  <a:srgbClr val="0F1012"/>
                </a:solidFill>
                <a:latin typeface="Open Sans" panose="020B0606030504020204" pitchFamily="34" charset="0"/>
                <a:ea typeface="Open Sans" panose="020B0606030504020204" pitchFamily="34" charset="0"/>
                <a:cs typeface="Open Sans" panose="020B0606030504020204" pitchFamily="34" charset="0"/>
              </a:rPr>
              <a:t>Workflows must be auditable.</a:t>
            </a:r>
          </a:p>
          <a:p>
            <a:pPr marL="342900" indent="-342900">
              <a:buFontTx/>
              <a:buChar char="-"/>
            </a:pPr>
            <a:r>
              <a:rPr lang="en-US" sz="1800" dirty="0">
                <a:solidFill>
                  <a:srgbClr val="0F1012"/>
                </a:solidFill>
                <a:latin typeface="Open Sans" panose="020B0606030504020204" pitchFamily="34" charset="0"/>
                <a:ea typeface="Open Sans" panose="020B0606030504020204" pitchFamily="34" charset="0"/>
                <a:cs typeface="Open Sans" panose="020B0606030504020204" pitchFamily="34" charset="0"/>
              </a:rPr>
              <a:t>Open by default and transitional by disposition.</a:t>
            </a:r>
          </a:p>
        </p:txBody>
      </p:sp>
      <p:pic>
        <p:nvPicPr>
          <p:cNvPr id="20" name="Picture 19">
            <a:extLst>
              <a:ext uri="{FF2B5EF4-FFF2-40B4-BE49-F238E27FC236}">
                <a16:creationId xmlns:a16="http://schemas.microsoft.com/office/drawing/2014/main" id="{77A79C69-8A52-8ED2-74B0-CF32F67D1173}"/>
              </a:ext>
            </a:extLst>
          </p:cNvPr>
          <p:cNvPicPr>
            <a:picLocks noChangeAspect="1"/>
          </p:cNvPicPr>
          <p:nvPr/>
        </p:nvPicPr>
        <p:blipFill>
          <a:blip r:embed="rId20"/>
          <a:stretch>
            <a:fillRect/>
          </a:stretch>
        </p:blipFill>
        <p:spPr>
          <a:xfrm>
            <a:off x="22914412" y="16616180"/>
            <a:ext cx="6215177" cy="2356000"/>
          </a:xfrm>
          <a:prstGeom prst="rect">
            <a:avLst/>
          </a:prstGeom>
        </p:spPr>
      </p:pic>
      <p:sp>
        <p:nvSpPr>
          <p:cNvPr id="29" name="Subtitel 2">
            <a:extLst>
              <a:ext uri="{FF2B5EF4-FFF2-40B4-BE49-F238E27FC236}">
                <a16:creationId xmlns:a16="http://schemas.microsoft.com/office/drawing/2014/main" id="{A4C4D9E1-015F-558D-8E96-E6C94F50155A}"/>
              </a:ext>
            </a:extLst>
          </p:cNvPr>
          <p:cNvSpPr txBox="1">
            <a:spLocks/>
          </p:cNvSpPr>
          <p:nvPr/>
        </p:nvSpPr>
        <p:spPr>
          <a:xfrm>
            <a:off x="8930861" y="18365122"/>
            <a:ext cx="3404703" cy="411075"/>
          </a:xfrm>
          <a:prstGeom prst="rect">
            <a:avLst/>
          </a:prstGeom>
          <a:noFill/>
        </p:spPr>
        <p:txBody>
          <a:bodyPr vert="horz" wrap="square" lIns="0" tIns="0" rIns="0" bIns="0" rtlCol="0">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ts val="3588"/>
              </a:lnSpc>
              <a:spcBef>
                <a:spcPts val="0"/>
              </a:spcBef>
            </a:pPr>
            <a:r>
              <a:rPr lang="en-GB" sz="1957" b="1" dirty="0">
                <a:solidFill>
                  <a:srgbClr val="0F1012"/>
                </a:solidFill>
                <a:latin typeface="Open Sans SemiBold" panose="020B0606030504020204" pitchFamily="34" charset="0"/>
                <a:ea typeface="Open Sans SemiBold" panose="020B0606030504020204" pitchFamily="34" charset="0"/>
                <a:cs typeface="Open Sans SemiBold" panose="020B0606030504020204" pitchFamily="34" charset="0"/>
              </a:rPr>
              <a:t>Licensing</a:t>
            </a:r>
          </a:p>
        </p:txBody>
      </p:sp>
      <p:pic>
        <p:nvPicPr>
          <p:cNvPr id="9" name="Picture 8">
            <a:extLst>
              <a:ext uri="{FF2B5EF4-FFF2-40B4-BE49-F238E27FC236}">
                <a16:creationId xmlns:a16="http://schemas.microsoft.com/office/drawing/2014/main" id="{E95A5017-F355-46F1-CCA9-C5215577640B}"/>
              </a:ext>
            </a:extLst>
          </p:cNvPr>
          <p:cNvPicPr>
            <a:picLocks noChangeAspect="1"/>
          </p:cNvPicPr>
          <p:nvPr/>
        </p:nvPicPr>
        <p:blipFill>
          <a:blip r:embed="rId21"/>
          <a:stretch>
            <a:fillRect/>
          </a:stretch>
        </p:blipFill>
        <p:spPr>
          <a:xfrm>
            <a:off x="30987363" y="20483503"/>
            <a:ext cx="1106814" cy="1196743"/>
          </a:xfrm>
          <a:prstGeom prst="rect">
            <a:avLst/>
          </a:prstGeom>
        </p:spPr>
      </p:pic>
    </p:spTree>
    <p:extLst>
      <p:ext uri="{BB962C8B-B14F-4D97-AF65-F5344CB8AC3E}">
        <p14:creationId xmlns:p14="http://schemas.microsoft.com/office/powerpoint/2010/main" val="1435791218"/>
      </p:ext>
    </p:extLst>
  </p:cSld>
  <p:clrMapOvr>
    <a:masterClrMapping/>
  </p:clrMapOvr>
</p:sld>
</file>

<file path=ppt/theme/theme1.xml><?xml version="1.0" encoding="utf-8"?>
<a:theme xmlns:a="http://schemas.openxmlformats.org/drawingml/2006/main" name="Thema_UU">
  <a:themeElements>
    <a:clrScheme name="UU_Kleurenpalet voor MS Office">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Lettertype UU">
      <a:majorFont>
        <a:latin typeface="Verdana"/>
        <a:ea typeface=""/>
        <a:cs typeface=""/>
      </a:majorFont>
      <a:minorFont>
        <a:latin typeface="Verdan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Thema_UU" id="{69539A96-05D9-9F44-937C-76FDE5EEAA32}" vid="{C9683E3C-EB62-FC4E-89BA-4F8478459AA6}"/>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Thema_UU</Template>
  <TotalTime>0</TotalTime>
  <Words>661</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Merriweather</vt:lpstr>
      <vt:lpstr>Merriweather Regular</vt:lpstr>
      <vt:lpstr>Open Sans</vt:lpstr>
      <vt:lpstr>Open Sans SemiBold</vt:lpstr>
      <vt:lpstr>Verdana</vt:lpstr>
      <vt:lpstr>Thema_UU</vt:lpstr>
      <vt:lpstr>PowerPoint Presentation</vt:lpstr>
    </vt:vector>
  </TitlesOfParts>
  <Company>UU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Frouke</dc:creator>
  <cp:lastModifiedBy>Oberman, H.I. (Hanne)</cp:lastModifiedBy>
  <cp:revision>347</cp:revision>
  <cp:lastPrinted>2015-10-14T14:40:41Z</cp:lastPrinted>
  <dcterms:created xsi:type="dcterms:W3CDTF">2013-01-24T08:51:25Z</dcterms:created>
  <dcterms:modified xsi:type="dcterms:W3CDTF">2024-12-05T12:35:37Z</dcterms:modified>
</cp:coreProperties>
</file>