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Nunito"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32" autoAdjust="0"/>
  </p:normalViewPr>
  <p:slideViewPr>
    <p:cSldViewPr snapToGrid="0">
      <p:cViewPr varScale="1">
        <p:scale>
          <a:sx n="100" d="100"/>
          <a:sy n="100" d="100"/>
        </p:scale>
        <p:origin x="19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erman, H.I. (Hanne)" userId="e27d1978-6ace-4e0e-9109-4f58c8b6a455" providerId="ADAL" clId="{C6D9718F-2581-4CAD-8FCF-1B0080E1C9E0}"/>
    <pc:docChg chg="modSld">
      <pc:chgData name="Oberman, H.I. (Hanne)" userId="e27d1978-6ace-4e0e-9109-4f58c8b6a455" providerId="ADAL" clId="{C6D9718F-2581-4CAD-8FCF-1B0080E1C9E0}" dt="2024-01-31T10:35:20.515" v="2" actId="20577"/>
      <pc:docMkLst>
        <pc:docMk/>
      </pc:docMkLst>
      <pc:sldChg chg="modSp mod">
        <pc:chgData name="Oberman, H.I. (Hanne)" userId="e27d1978-6ace-4e0e-9109-4f58c8b6a455" providerId="ADAL" clId="{C6D9718F-2581-4CAD-8FCF-1B0080E1C9E0}" dt="2024-01-31T10:35:20.515" v="2" actId="20577"/>
        <pc:sldMkLst>
          <pc:docMk/>
          <pc:sldMk cId="1633644783" sldId="265"/>
        </pc:sldMkLst>
        <pc:spChg chg="mod">
          <ac:chgData name="Oberman, H.I. (Hanne)" userId="e27d1978-6ace-4e0e-9109-4f58c8b6a455" providerId="ADAL" clId="{C6D9718F-2581-4CAD-8FCF-1B0080E1C9E0}" dt="2024-01-31T10:35:20.515" v="2" actId="20577"/>
          <ac:spMkLst>
            <pc:docMk/>
            <pc:sldMk cId="1633644783" sldId="265"/>
            <ac:spMk id="3" creationId="{C291034A-9961-E017-51A1-DCFA53E4BF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u.nl/en/education/inclusive-curriculum-and-learning-environmen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u-inclusive-teaching-toolbox.sites.uu.nl/section/role-of-the-teacher/inclusive-languag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uides.18f.gov/content-guide/our-style/inclusive-languag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u-inclusive-teaching-toolbox.sites.uu.nl/section/learning-materials/trigger-warning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b3ea50267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b3ea50267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b3ea5026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b3ea5026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Inclusive Curriculum and Learning Environment - Utrecht University (uu.nl)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b411ede1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b411ede1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3ea5026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3ea5026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UU Inclusive Teaching Toolbox | Inclusive Language</a:t>
            </a:r>
            <a:endParaRPr dirty="0"/>
          </a:p>
          <a:p>
            <a:pPr marL="0" lvl="0" indent="0" algn="l" rtl="0">
              <a:spcBef>
                <a:spcPts val="0"/>
              </a:spcBef>
              <a:spcAft>
                <a:spcPts val="0"/>
              </a:spcAft>
              <a:buNone/>
            </a:pPr>
            <a:r>
              <a:rPr lang="en" u="sng" dirty="0">
                <a:solidFill>
                  <a:schemeClr val="hlink"/>
                </a:solidFill>
                <a:hlinkClick r:id="rId4"/>
              </a:rPr>
              <a:t>Inclusive language | 18F Content Guide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3ea50267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3ea50267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b3ea5026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b3ea5026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UU Inclusive Teaching Toolbox | Trigger warnings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b3ea50267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b3ea50267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47cfca92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47cfca92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web/packages/viridis/vignettes/intro-to-viridis.html" TargetMode="External"/><Relationship Id="rId2" Type="http://schemas.openxmlformats.org/officeDocument/2006/relationships/hyperlink" Target="https://colororacle.org/" TargetMode="External"/><Relationship Id="rId1" Type="http://schemas.openxmlformats.org/officeDocument/2006/relationships/slideLayout" Target="../slideLayouts/slideLayout3.xml"/><Relationship Id="rId5" Type="http://schemas.openxmlformats.org/officeDocument/2006/relationships/hyperlink" Target="https://allisonhorst.github.io/palmerpenguins/" TargetMode="External"/><Relationship Id="rId4" Type="http://schemas.openxmlformats.org/officeDocument/2006/relationships/hyperlink" Target="https://colorbrewer2.or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uu.nl/en/education/inclusive-curriculum-and-learning-environment" TargetMode="External"/><Relationship Id="rId2" Type="http://schemas.openxmlformats.org/officeDocument/2006/relationships/hyperlink" Target="https://www.uu.nl/en/organisation/equality-diversity-inclusion/about/edi-programme" TargetMode="External"/><Relationship Id="rId1" Type="http://schemas.openxmlformats.org/officeDocument/2006/relationships/slideLayout" Target="../slideLayouts/slideLayout3.xml"/><Relationship Id="rId4" Type="http://schemas.openxmlformats.org/officeDocument/2006/relationships/hyperlink" Target="https://uu-inclusive-teaching-toolbox.sites.uu.n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guide.nl/2021/05/uu-docenten-zijn-onbewust-kwetsend-en-gebruiken-stereotyperinge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uu-inclusive-teaching-toolbox.sites.uu.n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uu.nl/en/education/inclusive-curriculum-and-learning-environment"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uu.nl/en/organisation/equality-diversity-inclusion/about/edi-programm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uu-inclusive-teaching-toolbox.sites.uu.nl/section/role-of-the-teacher/inclusive-languag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uides.18f.gov/content-guide/our-style/inclusive-languag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u-inclusive-teaching-toolbox.sites.uu.nl/section/assessmen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u-inclusive-teaching-toolbox.sites.uu.nl/section/learning-material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uu-inclusive-teaching-toolbox.sites.uu.nl/section/learning-materials/trigger-warning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699" y="15454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b="1" dirty="0">
                <a:latin typeface="Nunito"/>
                <a:ea typeface="Nunito"/>
                <a:cs typeface="Nunito"/>
                <a:sym typeface="Nunito"/>
              </a:rPr>
              <a:t>Equality, Diversity, and Inclusion in Education</a:t>
            </a:r>
            <a:br>
              <a:rPr lang="en" sz="2400" b="1" dirty="0">
                <a:latin typeface="Nunito"/>
                <a:ea typeface="Nunito"/>
                <a:cs typeface="Nunito"/>
                <a:sym typeface="Nunito"/>
              </a:rPr>
            </a:br>
            <a:br>
              <a:rPr lang="en" sz="2400" b="1" dirty="0">
                <a:latin typeface="Nunito"/>
                <a:ea typeface="Nunito"/>
                <a:cs typeface="Nunito"/>
                <a:sym typeface="Nunito"/>
              </a:rPr>
            </a:br>
            <a:r>
              <a:rPr lang="en" sz="1800" b="1" dirty="0">
                <a:solidFill>
                  <a:schemeClr val="bg2"/>
                </a:solidFill>
                <a:latin typeface="Nunito"/>
                <a:ea typeface="Nunito"/>
                <a:cs typeface="Nunito"/>
                <a:sym typeface="Nunito"/>
              </a:rPr>
              <a:t>Educational Hay Day Methodology &amp; Statistics</a:t>
            </a:r>
            <a:br>
              <a:rPr lang="en" sz="1800" b="1" dirty="0">
                <a:solidFill>
                  <a:schemeClr val="bg2"/>
                </a:solidFill>
                <a:latin typeface="Nunito"/>
                <a:ea typeface="Nunito"/>
                <a:cs typeface="Nunito"/>
                <a:sym typeface="Nunito"/>
              </a:rPr>
            </a:br>
            <a:r>
              <a:rPr lang="en" sz="1800" b="1" dirty="0">
                <a:solidFill>
                  <a:schemeClr val="bg2"/>
                </a:solidFill>
                <a:latin typeface="Nunito"/>
                <a:ea typeface="Nunito"/>
                <a:cs typeface="Nunito"/>
                <a:sym typeface="Nunito"/>
              </a:rPr>
              <a:t>30-01-2024</a:t>
            </a:r>
            <a:endParaRPr sz="1800" b="1" dirty="0">
              <a:solidFill>
                <a:schemeClr val="bg2"/>
              </a:solidFill>
              <a:latin typeface="Nunito"/>
              <a:ea typeface="Nunito"/>
              <a:cs typeface="Nunito"/>
              <a:sym typeface="Nunito"/>
            </a:endParaRPr>
          </a:p>
        </p:txBody>
      </p:sp>
      <p:sp>
        <p:nvSpPr>
          <p:cNvPr id="2" name="TextBox 1">
            <a:extLst>
              <a:ext uri="{FF2B5EF4-FFF2-40B4-BE49-F238E27FC236}">
                <a16:creationId xmlns:a16="http://schemas.microsoft.com/office/drawing/2014/main" id="{B63B5557-5FFF-84F8-D7A4-F4EE2B783FCC}"/>
              </a:ext>
            </a:extLst>
          </p:cNvPr>
          <p:cNvSpPr txBox="1"/>
          <p:nvPr/>
        </p:nvSpPr>
        <p:spPr>
          <a:xfrm>
            <a:off x="3001698" y="4245036"/>
            <a:ext cx="3140603" cy="307777"/>
          </a:xfrm>
          <a:prstGeom prst="rect">
            <a:avLst/>
          </a:prstGeom>
          <a:noFill/>
        </p:spPr>
        <p:txBody>
          <a:bodyPr wrap="none" rtlCol="0">
            <a:spAutoFit/>
          </a:bodyPr>
          <a:lstStyle/>
          <a:p>
            <a:r>
              <a:rPr lang="en-US" dirty="0"/>
              <a:t>Elena Candellone &amp; Hanne Oberman</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E2C-774A-861A-D3D9-3FAD74C4809E}"/>
              </a:ext>
            </a:extLst>
          </p:cNvPr>
          <p:cNvSpPr>
            <a:spLocks noGrp="1"/>
          </p:cNvSpPr>
          <p:nvPr>
            <p:ph type="title"/>
          </p:nvPr>
        </p:nvSpPr>
        <p:spPr/>
        <p:txBody>
          <a:bodyPr>
            <a:normAutofit fontScale="90000"/>
          </a:bodyPr>
          <a:lstStyle/>
          <a:p>
            <a:r>
              <a:rPr lang="en-US" dirty="0"/>
              <a:t>Tips</a:t>
            </a:r>
            <a:endParaRPr lang="nl-NL" dirty="0"/>
          </a:p>
        </p:txBody>
      </p:sp>
      <p:sp>
        <p:nvSpPr>
          <p:cNvPr id="3" name="Text Placeholder 2">
            <a:extLst>
              <a:ext uri="{FF2B5EF4-FFF2-40B4-BE49-F238E27FC236}">
                <a16:creationId xmlns:a16="http://schemas.microsoft.com/office/drawing/2014/main" id="{C291034A-9961-E017-51A1-DCFA53E4BFBE}"/>
              </a:ext>
            </a:extLst>
          </p:cNvPr>
          <p:cNvSpPr>
            <a:spLocks noGrp="1"/>
          </p:cNvSpPr>
          <p:nvPr>
            <p:ph type="body" idx="1"/>
          </p:nvPr>
        </p:nvSpPr>
        <p:spPr/>
        <p:txBody>
          <a:bodyPr>
            <a:normAutofit/>
          </a:bodyPr>
          <a:lstStyle/>
          <a:p>
            <a:r>
              <a:rPr lang="en-US" dirty="0"/>
              <a:t>Color blind friendly images: </a:t>
            </a:r>
          </a:p>
          <a:p>
            <a:pPr lvl="1"/>
            <a:r>
              <a:rPr lang="en-US" dirty="0">
                <a:hlinkClick r:id="rId2" tooltip="https://colororacle.org/"/>
              </a:rPr>
              <a:t>Color Oracle simulator</a:t>
            </a:r>
            <a:r>
              <a:rPr lang="en-US" dirty="0"/>
              <a:t> makes it easy to check if a certain </a:t>
            </a:r>
            <a:r>
              <a:rPr lang="en-US" dirty="0" err="1"/>
              <a:t>colour</a:t>
            </a:r>
            <a:r>
              <a:rPr lang="en-US" dirty="0"/>
              <a:t> combination would be easy or hard to see for people with different types of </a:t>
            </a:r>
            <a:r>
              <a:rPr lang="en-US" dirty="0" err="1"/>
              <a:t>colour</a:t>
            </a:r>
            <a:r>
              <a:rPr lang="en-US" dirty="0"/>
              <a:t> blindness.</a:t>
            </a:r>
          </a:p>
          <a:p>
            <a:pPr lvl="1"/>
            <a:r>
              <a:rPr lang="en-US" dirty="0"/>
              <a:t>Use the </a:t>
            </a:r>
            <a:r>
              <a:rPr lang="en-US" dirty="0" err="1">
                <a:latin typeface="Courier New" panose="02070309020205020404" pitchFamily="49" charset="0"/>
                <a:cs typeface="Courier New" panose="02070309020205020404" pitchFamily="49" charset="0"/>
              </a:rPr>
              <a:t>viridis</a:t>
            </a:r>
            <a:r>
              <a:rPr lang="en-US" dirty="0"/>
              <a:t> R palette </a:t>
            </a:r>
            <a:r>
              <a:rPr lang="en-US" dirty="0">
                <a:hlinkClick r:id="rId3"/>
              </a:rPr>
              <a:t>https://cran.r-project.org/web/packages/viridis/vignettes/intro-to-viridis.html</a:t>
            </a:r>
            <a:endParaRPr lang="en-US" dirty="0"/>
          </a:p>
          <a:p>
            <a:pPr lvl="1"/>
            <a:r>
              <a:rPr lang="en-US" dirty="0"/>
              <a:t>For graphs there is also </a:t>
            </a:r>
            <a:r>
              <a:rPr lang="en-US" dirty="0">
                <a:hlinkClick r:id="rId4"/>
              </a:rPr>
              <a:t>https://colorbrewer2.org</a:t>
            </a:r>
            <a:r>
              <a:rPr lang="en-US" dirty="0"/>
              <a:t> </a:t>
            </a:r>
            <a:r>
              <a:rPr lang="en-US" dirty="0">
                <a:sym typeface="Wingdings" panose="05000000000000000000" pitchFamily="2" charset="2"/>
              </a:rPr>
              <a:t></a:t>
            </a:r>
            <a:r>
              <a:rPr lang="en-US" dirty="0"/>
              <a:t> click "colorblind-safe". Then in R you can </a:t>
            </a:r>
            <a:r>
              <a:rPr lang="en-US" dirty="0">
                <a:latin typeface="Courier New" panose="02070309020205020404" pitchFamily="49" charset="0"/>
                <a:cs typeface="Courier New" panose="02070309020205020404" pitchFamily="49" charset="0"/>
              </a:rPr>
              <a:t>palette(</a:t>
            </a:r>
            <a:r>
              <a:rPr lang="en-US" dirty="0" err="1">
                <a:latin typeface="Courier New" panose="02070309020205020404" pitchFamily="49" charset="0"/>
                <a:cs typeface="Courier New" panose="02070309020205020404" pitchFamily="49" charset="0"/>
              </a:rPr>
              <a:t>RColorBrewer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brewer.pal</a:t>
            </a:r>
            <a:r>
              <a:rPr lang="en-US" dirty="0">
                <a:latin typeface="Courier New" panose="02070309020205020404" pitchFamily="49" charset="0"/>
                <a:cs typeface="Courier New" panose="02070309020205020404" pitchFamily="49" charset="0"/>
              </a:rPr>
              <a:t>(name="&lt;name&gt;"))</a:t>
            </a:r>
            <a:r>
              <a:rPr lang="en-US" dirty="0">
                <a:latin typeface="+mj-lt"/>
                <a:cs typeface="Courier New" panose="02070309020205020404" pitchFamily="49" charset="0"/>
              </a:rPr>
              <a:t>.</a:t>
            </a:r>
          </a:p>
          <a:p>
            <a:r>
              <a:rPr lang="nl-NL" dirty="0"/>
              <a:t>Datasets</a:t>
            </a:r>
            <a:r>
              <a:rPr lang="nl-NL" dirty="0">
                <a:latin typeface="Courier New" panose="02070309020205020404" pitchFamily="49" charset="0"/>
                <a:cs typeface="Courier New" panose="02070309020205020404" pitchFamily="49" charset="0"/>
              </a:rPr>
              <a:t>:</a:t>
            </a:r>
          </a:p>
          <a:p>
            <a:pPr lvl="1"/>
            <a:r>
              <a:rPr lang="en-US" dirty="0"/>
              <a:t>In data science applications, the </a:t>
            </a:r>
            <a:r>
              <a:rPr lang="en-US" dirty="0">
                <a:latin typeface="Courier New" panose="02070309020205020404" pitchFamily="49" charset="0"/>
                <a:cs typeface="Courier New" panose="02070309020205020404" pitchFamily="49" charset="0"/>
              </a:rPr>
              <a:t>iris</a:t>
            </a:r>
            <a:r>
              <a:rPr lang="en-US" dirty="0"/>
              <a:t> dataset is often used for classification examples, but every time you use that dataset, you refer to a publication in the "Annals of Eugenics". There are alternatives available such as </a:t>
            </a:r>
            <a:r>
              <a:rPr lang="en-US" dirty="0" err="1">
                <a:latin typeface="Courier New" panose="02070309020205020404" pitchFamily="49" charset="0"/>
                <a:cs typeface="Courier New" panose="02070309020205020404" pitchFamily="49" charset="0"/>
              </a:rPr>
              <a:t>palmerpenguins</a:t>
            </a:r>
            <a:r>
              <a:rPr lang="en-US" dirty="0"/>
              <a:t> </a:t>
            </a:r>
            <a:r>
              <a:rPr lang="nl-NL" dirty="0" err="1">
                <a:hlinkClick r:id="rId5"/>
              </a:rPr>
              <a:t>palmerpenguins</a:t>
            </a:r>
            <a:r>
              <a:rPr lang="nl-NL" dirty="0">
                <a:hlinkClick r:id="rId5"/>
              </a:rPr>
              <a:t> R data package • </a:t>
            </a:r>
            <a:r>
              <a:rPr lang="nl-NL" dirty="0" err="1">
                <a:hlinkClick r:id="rId5"/>
              </a:rPr>
              <a:t>palmerpenguins</a:t>
            </a:r>
            <a:r>
              <a:rPr lang="nl-NL" dirty="0">
                <a:hlinkClick r:id="rId5"/>
              </a:rPr>
              <a:t> (allisonhorst.github.</a:t>
            </a:r>
            <a:r>
              <a:rPr lang="nl-NL">
                <a:hlinkClick r:id="rId5"/>
              </a:rPr>
              <a:t>io)</a:t>
            </a:r>
            <a:r>
              <a:rPr lang="nl-NL"/>
              <a:t>.</a:t>
            </a:r>
            <a:endParaRPr lang="nl-NL" dirty="0"/>
          </a:p>
        </p:txBody>
      </p:sp>
    </p:spTree>
    <p:extLst>
      <p:ext uri="{BB962C8B-B14F-4D97-AF65-F5344CB8AC3E}">
        <p14:creationId xmlns:p14="http://schemas.microsoft.com/office/powerpoint/2010/main" val="163364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E2C-774A-861A-D3D9-3FAD74C4809E}"/>
              </a:ext>
            </a:extLst>
          </p:cNvPr>
          <p:cNvSpPr>
            <a:spLocks noGrp="1"/>
          </p:cNvSpPr>
          <p:nvPr>
            <p:ph type="title"/>
          </p:nvPr>
        </p:nvSpPr>
        <p:spPr/>
        <p:txBody>
          <a:bodyPr>
            <a:normAutofit fontScale="90000"/>
          </a:bodyPr>
          <a:lstStyle/>
          <a:p>
            <a:r>
              <a:rPr lang="en-US" dirty="0"/>
              <a:t>Tips</a:t>
            </a:r>
            <a:endParaRPr lang="nl-NL" dirty="0"/>
          </a:p>
        </p:txBody>
      </p:sp>
      <p:sp>
        <p:nvSpPr>
          <p:cNvPr id="3" name="Text Placeholder 2">
            <a:extLst>
              <a:ext uri="{FF2B5EF4-FFF2-40B4-BE49-F238E27FC236}">
                <a16:creationId xmlns:a16="http://schemas.microsoft.com/office/drawing/2014/main" id="{C291034A-9961-E017-51A1-DCFA53E4BFBE}"/>
              </a:ext>
            </a:extLst>
          </p:cNvPr>
          <p:cNvSpPr>
            <a:spLocks noGrp="1"/>
          </p:cNvSpPr>
          <p:nvPr>
            <p:ph type="body" idx="1"/>
          </p:nvPr>
        </p:nvSpPr>
        <p:spPr/>
        <p:txBody>
          <a:bodyPr/>
          <a:lstStyle/>
          <a:p>
            <a:r>
              <a:rPr lang="en-US" dirty="0"/>
              <a:t>The UU EDI project and toolbox: </a:t>
            </a:r>
          </a:p>
          <a:p>
            <a:pPr lvl="1"/>
            <a:r>
              <a:rPr lang="nl-NL" dirty="0">
                <a:hlinkClick r:id="rId2"/>
              </a:rPr>
              <a:t>EDI Programme - </a:t>
            </a:r>
            <a:r>
              <a:rPr lang="nl-NL" dirty="0" err="1">
                <a:hlinkClick r:id="rId2"/>
              </a:rPr>
              <a:t>Equality</a:t>
            </a:r>
            <a:r>
              <a:rPr lang="nl-NL" dirty="0">
                <a:hlinkClick r:id="rId2"/>
              </a:rPr>
              <a:t>, </a:t>
            </a:r>
            <a:r>
              <a:rPr lang="nl-NL" dirty="0" err="1">
                <a:hlinkClick r:id="rId2"/>
              </a:rPr>
              <a:t>Diversity</a:t>
            </a:r>
            <a:r>
              <a:rPr lang="nl-NL" dirty="0">
                <a:hlinkClick r:id="rId2"/>
              </a:rPr>
              <a:t> &amp; </a:t>
            </a:r>
            <a:r>
              <a:rPr lang="nl-NL" dirty="0" err="1">
                <a:hlinkClick r:id="rId2"/>
              </a:rPr>
              <a:t>Inclusion</a:t>
            </a:r>
            <a:r>
              <a:rPr lang="nl-NL" dirty="0">
                <a:hlinkClick r:id="rId2"/>
              </a:rPr>
              <a:t> - Utrecht University (uu.nl)</a:t>
            </a:r>
            <a:endParaRPr lang="nl-NL" dirty="0"/>
          </a:p>
          <a:p>
            <a:pPr lvl="1"/>
            <a:r>
              <a:rPr lang="en-US" dirty="0">
                <a:hlinkClick r:id="rId3"/>
              </a:rPr>
              <a:t>Inclusive Curriculum and Learning Environment - Utrecht University (uu.nl)</a:t>
            </a:r>
            <a:endParaRPr lang="nl-NL" dirty="0"/>
          </a:p>
          <a:p>
            <a:pPr lvl="1"/>
            <a:r>
              <a:rPr lang="nl-NL" dirty="0">
                <a:hlinkClick r:id="rId4"/>
              </a:rPr>
              <a:t>UU </a:t>
            </a:r>
            <a:r>
              <a:rPr lang="nl-NL" dirty="0" err="1">
                <a:hlinkClick r:id="rId4"/>
              </a:rPr>
              <a:t>Inclusive</a:t>
            </a:r>
            <a:r>
              <a:rPr lang="nl-NL" dirty="0">
                <a:hlinkClick r:id="rId4"/>
              </a:rPr>
              <a:t> Teaching </a:t>
            </a:r>
            <a:r>
              <a:rPr lang="nl-NL" dirty="0" err="1">
                <a:hlinkClick r:id="rId4"/>
              </a:rPr>
              <a:t>Toolbox</a:t>
            </a:r>
            <a:r>
              <a:rPr lang="nl-NL" dirty="0">
                <a:hlinkClick r:id="rId4"/>
              </a:rPr>
              <a:t> | Universiteit Utrecht | Home</a:t>
            </a:r>
            <a:r>
              <a:rPr lang="nl-NL" dirty="0"/>
              <a:t> </a:t>
            </a:r>
            <a:endParaRPr lang="en-US" dirty="0"/>
          </a:p>
        </p:txBody>
      </p:sp>
    </p:spTree>
    <p:extLst>
      <p:ext uri="{BB962C8B-B14F-4D97-AF65-F5344CB8AC3E}">
        <p14:creationId xmlns:p14="http://schemas.microsoft.com/office/powerpoint/2010/main" val="349131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a:hlinkClick r:id="rId3"/>
          </p:cNvPr>
          <p:cNvPicPr preferRelativeResize="0"/>
          <p:nvPr/>
        </p:nvPicPr>
        <p:blipFill rotWithShape="1">
          <a:blip r:embed="rId4">
            <a:alphaModFix/>
          </a:blip>
          <a:srcRect b="36712"/>
          <a:stretch/>
        </p:blipFill>
        <p:spPr>
          <a:xfrm>
            <a:off x="82600" y="63375"/>
            <a:ext cx="7317051" cy="3062300"/>
          </a:xfrm>
          <a:prstGeom prst="rect">
            <a:avLst/>
          </a:prstGeom>
          <a:noFill/>
          <a:ln>
            <a:noFill/>
          </a:ln>
        </p:spPr>
      </p:pic>
      <p:sp>
        <p:nvSpPr>
          <p:cNvPr id="60" name="Google Shape;60;p14"/>
          <p:cNvSpPr txBox="1"/>
          <p:nvPr/>
        </p:nvSpPr>
        <p:spPr>
          <a:xfrm>
            <a:off x="1500187" y="3178400"/>
            <a:ext cx="6904200" cy="1477500"/>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UU lecturers are unconsciously hurtful and use stereotypes</a:t>
            </a:r>
            <a:endParaRPr b="1" dirty="0"/>
          </a:p>
          <a:p>
            <a:pPr marL="0" lvl="0" indent="0" algn="l" rtl="0">
              <a:spcBef>
                <a:spcPts val="0"/>
              </a:spcBef>
              <a:spcAft>
                <a:spcPts val="0"/>
              </a:spcAft>
              <a:buNone/>
            </a:pPr>
            <a:r>
              <a:rPr lang="en" dirty="0"/>
              <a:t>Teachers at Utrecht University unconsciously make hurtful statements while teaching, sometimes use stereotypical examples in the teaching material and do not pay enough attention to diversity in scientific literature. This is the conclusion of three scientists following qualitative research among students from the faculties of Medicine, Law and Social Sciences</a:t>
            </a:r>
            <a:endParaRPr dirty="0"/>
          </a:p>
        </p:txBody>
      </p:sp>
      <p:sp>
        <p:nvSpPr>
          <p:cNvPr id="4" name="TextBox 3">
            <a:extLst>
              <a:ext uri="{FF2B5EF4-FFF2-40B4-BE49-F238E27FC236}">
                <a16:creationId xmlns:a16="http://schemas.microsoft.com/office/drawing/2014/main" id="{D8EE510E-681D-A6F2-6184-B52C165A6522}"/>
              </a:ext>
            </a:extLst>
          </p:cNvPr>
          <p:cNvSpPr txBox="1"/>
          <p:nvPr/>
        </p:nvSpPr>
        <p:spPr>
          <a:xfrm>
            <a:off x="2318164" y="4835723"/>
            <a:ext cx="6920484" cy="307777"/>
          </a:xfrm>
          <a:prstGeom prst="rect">
            <a:avLst/>
          </a:prstGeom>
          <a:noFill/>
        </p:spPr>
        <p:txBody>
          <a:bodyPr wrap="none" rtlCol="0">
            <a:spAutoFit/>
          </a:bodyPr>
          <a:lstStyle/>
          <a:p>
            <a:r>
              <a:rPr lang="nl-NL" dirty="0">
                <a:hlinkClick r:id="rId3"/>
              </a:rPr>
              <a:t>UU-docenten zijn onbewust kwetsend en gebruiken stereotyperingen - </a:t>
            </a:r>
            <a:r>
              <a:rPr lang="nl-NL" dirty="0" err="1">
                <a:hlinkClick r:id="rId3"/>
              </a:rPr>
              <a:t>ScienceGuide</a:t>
            </a:r>
            <a:endParaRPr lang="nl-N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a:hlinkClick r:id="rId3"/>
          </p:cNvPr>
          <p:cNvPicPr preferRelativeResize="0"/>
          <p:nvPr/>
        </p:nvPicPr>
        <p:blipFill>
          <a:blip r:embed="rId4">
            <a:alphaModFix/>
          </a:blip>
          <a:stretch>
            <a:fillRect/>
          </a:stretch>
        </p:blipFill>
        <p:spPr>
          <a:xfrm>
            <a:off x="1279175" y="-155590"/>
            <a:ext cx="6921631" cy="4838700"/>
          </a:xfrm>
          <a:prstGeom prst="rect">
            <a:avLst/>
          </a:prstGeom>
          <a:noFill/>
          <a:ln>
            <a:noFill/>
          </a:ln>
        </p:spPr>
      </p:pic>
      <p:sp>
        <p:nvSpPr>
          <p:cNvPr id="3" name="TextBox 2">
            <a:extLst>
              <a:ext uri="{FF2B5EF4-FFF2-40B4-BE49-F238E27FC236}">
                <a16:creationId xmlns:a16="http://schemas.microsoft.com/office/drawing/2014/main" id="{53DA75D0-B90A-A696-8578-AB4854CE467C}"/>
              </a:ext>
            </a:extLst>
          </p:cNvPr>
          <p:cNvSpPr txBox="1"/>
          <p:nvPr/>
        </p:nvSpPr>
        <p:spPr>
          <a:xfrm>
            <a:off x="3150394" y="4835723"/>
            <a:ext cx="6457950" cy="307777"/>
          </a:xfrm>
          <a:prstGeom prst="rect">
            <a:avLst/>
          </a:prstGeom>
          <a:noFill/>
        </p:spPr>
        <p:txBody>
          <a:bodyPr wrap="square">
            <a:spAutoFit/>
          </a:bodyPr>
          <a:lstStyle/>
          <a:p>
            <a:pPr marL="0" lvl="0" indent="0" algn="l" rtl="0">
              <a:spcBef>
                <a:spcPts val="0"/>
              </a:spcBef>
              <a:spcAft>
                <a:spcPts val="0"/>
              </a:spcAft>
              <a:buNone/>
            </a:pPr>
            <a:r>
              <a:rPr lang="en-US" u="sng" dirty="0">
                <a:solidFill>
                  <a:schemeClr val="hlink"/>
                </a:solidFill>
                <a:hlinkClick r:id="rId5"/>
              </a:rPr>
              <a:t>Inclusive Curriculum and Learning Environment - Utrecht University (uu.nl)</a:t>
            </a:r>
            <a:endParaRPr lang="en-US" dirty="0"/>
          </a:p>
        </p:txBody>
      </p:sp>
      <p:sp>
        <p:nvSpPr>
          <p:cNvPr id="5" name="TextBox 4">
            <a:extLst>
              <a:ext uri="{FF2B5EF4-FFF2-40B4-BE49-F238E27FC236}">
                <a16:creationId xmlns:a16="http://schemas.microsoft.com/office/drawing/2014/main" id="{20025119-A450-8F3E-EC24-FDF6AD2D99FC}"/>
              </a:ext>
            </a:extLst>
          </p:cNvPr>
          <p:cNvSpPr txBox="1"/>
          <p:nvPr/>
        </p:nvSpPr>
        <p:spPr>
          <a:xfrm>
            <a:off x="4241800" y="4605528"/>
            <a:ext cx="6457950" cy="307777"/>
          </a:xfrm>
          <a:prstGeom prst="rect">
            <a:avLst/>
          </a:prstGeom>
          <a:noFill/>
        </p:spPr>
        <p:txBody>
          <a:bodyPr wrap="square">
            <a:spAutoFit/>
          </a:bodyPr>
          <a:lstStyle/>
          <a:p>
            <a:r>
              <a:rPr lang="nl-NL" dirty="0">
                <a:hlinkClick r:id="rId3"/>
              </a:rPr>
              <a:t>UU </a:t>
            </a:r>
            <a:r>
              <a:rPr lang="nl-NL" dirty="0" err="1">
                <a:hlinkClick r:id="rId3"/>
              </a:rPr>
              <a:t>Inclusive</a:t>
            </a:r>
            <a:r>
              <a:rPr lang="nl-NL" dirty="0">
                <a:hlinkClick r:id="rId3"/>
              </a:rPr>
              <a:t> Teaching </a:t>
            </a:r>
            <a:r>
              <a:rPr lang="nl-NL" dirty="0" err="1">
                <a:hlinkClick r:id="rId3"/>
              </a:rPr>
              <a:t>Toolbox</a:t>
            </a:r>
            <a:r>
              <a:rPr lang="nl-NL" dirty="0">
                <a:hlinkClick r:id="rId3"/>
              </a:rPr>
              <a:t> | Universiteit Utrecht | Home</a:t>
            </a:r>
            <a:endParaRPr lang="nl-N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does EDI mean?</a:t>
            </a:r>
            <a:endParaRPr/>
          </a:p>
        </p:txBody>
      </p:sp>
      <p:sp>
        <p:nvSpPr>
          <p:cNvPr id="71" name="Google Shape;7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6"/>
          <p:cNvPicPr preferRelativeResize="0"/>
          <p:nvPr/>
        </p:nvPicPr>
        <p:blipFill>
          <a:blip r:embed="rId3">
            <a:alphaModFix/>
          </a:blip>
          <a:stretch>
            <a:fillRect/>
          </a:stretch>
        </p:blipFill>
        <p:spPr>
          <a:xfrm>
            <a:off x="0" y="1131875"/>
            <a:ext cx="9144000" cy="3457575"/>
          </a:xfrm>
          <a:prstGeom prst="rect">
            <a:avLst/>
          </a:prstGeom>
          <a:noFill/>
          <a:ln>
            <a:noFill/>
          </a:ln>
        </p:spPr>
      </p:pic>
      <p:sp>
        <p:nvSpPr>
          <p:cNvPr id="3" name="TextBox 2">
            <a:extLst>
              <a:ext uri="{FF2B5EF4-FFF2-40B4-BE49-F238E27FC236}">
                <a16:creationId xmlns:a16="http://schemas.microsoft.com/office/drawing/2014/main" id="{E6303DF2-F6F4-111A-7366-EA6EA4E1DEF2}"/>
              </a:ext>
            </a:extLst>
          </p:cNvPr>
          <p:cNvSpPr txBox="1"/>
          <p:nvPr/>
        </p:nvSpPr>
        <p:spPr>
          <a:xfrm>
            <a:off x="3129280" y="4835723"/>
            <a:ext cx="6410960" cy="307777"/>
          </a:xfrm>
          <a:prstGeom prst="rect">
            <a:avLst/>
          </a:prstGeom>
          <a:noFill/>
        </p:spPr>
        <p:txBody>
          <a:bodyPr wrap="square">
            <a:spAutoFit/>
          </a:bodyPr>
          <a:lstStyle/>
          <a:p>
            <a:r>
              <a:rPr lang="nl-NL" dirty="0">
                <a:hlinkClick r:id="rId4"/>
              </a:rPr>
              <a:t>EDI Programme - </a:t>
            </a:r>
            <a:r>
              <a:rPr lang="nl-NL" dirty="0" err="1">
                <a:hlinkClick r:id="rId4"/>
              </a:rPr>
              <a:t>Equality</a:t>
            </a:r>
            <a:r>
              <a:rPr lang="nl-NL" dirty="0">
                <a:hlinkClick r:id="rId4"/>
              </a:rPr>
              <a:t>, </a:t>
            </a:r>
            <a:r>
              <a:rPr lang="nl-NL" dirty="0" err="1">
                <a:hlinkClick r:id="rId4"/>
              </a:rPr>
              <a:t>Diversity</a:t>
            </a:r>
            <a:r>
              <a:rPr lang="nl-NL" dirty="0">
                <a:hlinkClick r:id="rId4"/>
              </a:rPr>
              <a:t> &amp; </a:t>
            </a:r>
            <a:r>
              <a:rPr lang="nl-NL" dirty="0" err="1">
                <a:hlinkClick r:id="rId4"/>
              </a:rPr>
              <a:t>Inclusion</a:t>
            </a:r>
            <a:r>
              <a:rPr lang="nl-NL" dirty="0">
                <a:hlinkClick r:id="rId4"/>
              </a:rPr>
              <a:t> - Utrecht University (uu.nl)</a:t>
            </a:r>
            <a:endParaRPr lang="nl-N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Inclusive language</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60000"/>
              </a:lnSpc>
              <a:spcBef>
                <a:spcPts val="1300"/>
              </a:spcBef>
              <a:spcAft>
                <a:spcPts val="0"/>
              </a:spcAft>
              <a:buSzPts val="1400"/>
              <a:buChar char="-"/>
            </a:pPr>
            <a:r>
              <a:rPr lang="en" sz="1400">
                <a:highlight>
                  <a:srgbClr val="FFFFFF"/>
                </a:highlight>
              </a:rPr>
              <a:t>Use vocabulary that avoids biases, exclusion, and stereotyping based on someone's (minority) identity.</a:t>
            </a:r>
            <a:endParaRPr sz="1400">
              <a:highlight>
                <a:srgbClr val="FFFFFF"/>
              </a:highlight>
            </a:endParaRPr>
          </a:p>
          <a:p>
            <a:pPr marL="457200" lvl="0" indent="-317500" algn="l" rtl="0">
              <a:lnSpc>
                <a:spcPct val="160000"/>
              </a:lnSpc>
              <a:spcBef>
                <a:spcPts val="0"/>
              </a:spcBef>
              <a:spcAft>
                <a:spcPts val="0"/>
              </a:spcAft>
              <a:buSzPts val="1400"/>
              <a:buChar char="-"/>
            </a:pPr>
            <a:r>
              <a:rPr lang="en" sz="1400">
                <a:highlight>
                  <a:srgbClr val="FFFFFF"/>
                </a:highlight>
              </a:rPr>
              <a:t>Use </a:t>
            </a:r>
            <a:r>
              <a:rPr lang="en" sz="1400" b="1" i="1">
                <a:highlight>
                  <a:srgbClr val="FFFFFF"/>
                </a:highlight>
              </a:rPr>
              <a:t>different sex</a:t>
            </a:r>
            <a:r>
              <a:rPr lang="en" sz="1400">
                <a:highlight>
                  <a:srgbClr val="FFFFFF"/>
                </a:highlight>
              </a:rPr>
              <a:t> instead of </a:t>
            </a:r>
            <a:r>
              <a:rPr lang="en" sz="1400" i="1">
                <a:highlight>
                  <a:srgbClr val="FFFFFF"/>
                </a:highlight>
              </a:rPr>
              <a:t>opposite sex</a:t>
            </a:r>
            <a:r>
              <a:rPr lang="en" sz="1400">
                <a:highlight>
                  <a:srgbClr val="FFFFFF"/>
                </a:highlight>
              </a:rPr>
              <a:t> (because this recognizes gender as a spectrum, rather than a binary).</a:t>
            </a:r>
            <a:endParaRPr sz="1400">
              <a:highlight>
                <a:srgbClr val="FFFFFF"/>
              </a:highlight>
            </a:endParaRPr>
          </a:p>
          <a:p>
            <a:pPr marL="457200" lvl="0" indent="-317500" algn="l" rtl="0">
              <a:lnSpc>
                <a:spcPct val="160000"/>
              </a:lnSpc>
              <a:spcBef>
                <a:spcPts val="0"/>
              </a:spcBef>
              <a:spcAft>
                <a:spcPts val="0"/>
              </a:spcAft>
              <a:buSzPts val="1400"/>
              <a:buChar char="-"/>
            </a:pPr>
            <a:r>
              <a:rPr lang="en" sz="1400">
                <a:highlight>
                  <a:srgbClr val="FFFFFF"/>
                </a:highlight>
              </a:rPr>
              <a:t>Use </a:t>
            </a:r>
            <a:r>
              <a:rPr lang="en" sz="1400" b="1" i="1">
                <a:highlight>
                  <a:srgbClr val="FFFFFF"/>
                </a:highlight>
              </a:rPr>
              <a:t>they</a:t>
            </a:r>
            <a:r>
              <a:rPr lang="en" sz="1400">
                <a:highlight>
                  <a:srgbClr val="FFFFFF"/>
                </a:highlight>
              </a:rPr>
              <a:t> as singular pronoun → join the lunch meeting February 14th at 12:00.</a:t>
            </a:r>
            <a:endParaRPr sz="1400">
              <a:highlight>
                <a:srgbClr val="FFFFFF"/>
              </a:highlight>
            </a:endParaRPr>
          </a:p>
          <a:p>
            <a:pPr marL="457200" lvl="0" indent="-317500" algn="l" rtl="0">
              <a:lnSpc>
                <a:spcPct val="160000"/>
              </a:lnSpc>
              <a:spcBef>
                <a:spcPts val="0"/>
              </a:spcBef>
              <a:spcAft>
                <a:spcPts val="0"/>
              </a:spcAft>
              <a:buSzPts val="1400"/>
              <a:buChar char="-"/>
            </a:pPr>
            <a:r>
              <a:rPr lang="en" sz="1400" b="1">
                <a:highlight>
                  <a:srgbClr val="FFFFFF"/>
                </a:highlight>
              </a:rPr>
              <a:t>Avoid normative terminology</a:t>
            </a:r>
            <a:r>
              <a:rPr lang="en" sz="1400">
                <a:highlight>
                  <a:srgbClr val="FFFFFF"/>
                </a:highlight>
              </a:rPr>
              <a:t> (terms such as </a:t>
            </a:r>
            <a:r>
              <a:rPr lang="en" sz="1400" i="1">
                <a:highlight>
                  <a:srgbClr val="FFFFFF"/>
                </a:highlight>
              </a:rPr>
              <a:t>other cultures</a:t>
            </a:r>
            <a:r>
              <a:rPr lang="en" sz="1400">
                <a:highlight>
                  <a:srgbClr val="FFFFFF"/>
                </a:highlight>
              </a:rPr>
              <a:t> or </a:t>
            </a:r>
            <a:r>
              <a:rPr lang="en" sz="1400" i="1">
                <a:highlight>
                  <a:srgbClr val="FFFFFF"/>
                </a:highlight>
              </a:rPr>
              <a:t>other languages</a:t>
            </a:r>
            <a:r>
              <a:rPr lang="en" sz="1400">
                <a:highlight>
                  <a:srgbClr val="FFFFFF"/>
                </a:highlight>
              </a:rPr>
              <a:t> implies that e.g. Dutch is the norm, and </a:t>
            </a:r>
            <a:r>
              <a:rPr lang="en" sz="1400" i="1">
                <a:highlight>
                  <a:srgbClr val="FFFFFF"/>
                </a:highlight>
              </a:rPr>
              <a:t>male nurse</a:t>
            </a:r>
            <a:r>
              <a:rPr lang="en" sz="1400">
                <a:highlight>
                  <a:srgbClr val="FFFFFF"/>
                </a:highlight>
              </a:rPr>
              <a:t> implies that </a:t>
            </a:r>
            <a:r>
              <a:rPr lang="en" sz="1400" i="1">
                <a:highlight>
                  <a:srgbClr val="FFFFFF"/>
                </a:highlight>
              </a:rPr>
              <a:t>female nurse</a:t>
            </a:r>
            <a:r>
              <a:rPr lang="en" sz="1400">
                <a:highlight>
                  <a:srgbClr val="FFFFFF"/>
                </a:highlight>
              </a:rPr>
              <a:t> is the norm).</a:t>
            </a:r>
            <a:endParaRPr sz="1400">
              <a:highlight>
                <a:srgbClr val="FFFFFF"/>
              </a:highlight>
            </a:endParaRPr>
          </a:p>
          <a:p>
            <a:pPr marL="0" lvl="0" indent="0" algn="l" rtl="0">
              <a:spcBef>
                <a:spcPts val="1600"/>
              </a:spcBef>
              <a:spcAft>
                <a:spcPts val="1200"/>
              </a:spcAft>
              <a:buNone/>
            </a:pPr>
            <a:endParaRPr/>
          </a:p>
        </p:txBody>
      </p:sp>
      <p:sp>
        <p:nvSpPr>
          <p:cNvPr id="3" name="TextBox 2">
            <a:extLst>
              <a:ext uri="{FF2B5EF4-FFF2-40B4-BE49-F238E27FC236}">
                <a16:creationId xmlns:a16="http://schemas.microsoft.com/office/drawing/2014/main" id="{3E18B456-E97F-1FFB-7D81-ED58236189D5}"/>
              </a:ext>
            </a:extLst>
          </p:cNvPr>
          <p:cNvSpPr txBox="1"/>
          <p:nvPr/>
        </p:nvSpPr>
        <p:spPr>
          <a:xfrm>
            <a:off x="4856480" y="4835723"/>
            <a:ext cx="4572000" cy="307777"/>
          </a:xfrm>
          <a:prstGeom prst="rect">
            <a:avLst/>
          </a:prstGeom>
          <a:noFill/>
        </p:spPr>
        <p:txBody>
          <a:bodyPr wrap="square">
            <a:spAutoFit/>
          </a:bodyPr>
          <a:lstStyle/>
          <a:p>
            <a:pPr marL="0" lvl="0" indent="0" algn="l" rtl="0">
              <a:spcBef>
                <a:spcPts val="0"/>
              </a:spcBef>
              <a:spcAft>
                <a:spcPts val="0"/>
              </a:spcAft>
              <a:buNone/>
            </a:pPr>
            <a:r>
              <a:rPr lang="en-US" u="sng" dirty="0">
                <a:solidFill>
                  <a:schemeClr val="hlink"/>
                </a:solidFill>
                <a:hlinkClick r:id="rId3"/>
              </a:rPr>
              <a:t>UU Inclusive Teaching Toolbox | Inclusive Language</a:t>
            </a:r>
            <a:endParaRPr lang="en-US" dirty="0"/>
          </a:p>
        </p:txBody>
      </p:sp>
      <p:sp>
        <p:nvSpPr>
          <p:cNvPr id="5" name="TextBox 4">
            <a:extLst>
              <a:ext uri="{FF2B5EF4-FFF2-40B4-BE49-F238E27FC236}">
                <a16:creationId xmlns:a16="http://schemas.microsoft.com/office/drawing/2014/main" id="{9171B32E-640D-57A2-F1DC-12F071B7DD43}"/>
              </a:ext>
            </a:extLst>
          </p:cNvPr>
          <p:cNvSpPr txBox="1"/>
          <p:nvPr/>
        </p:nvSpPr>
        <p:spPr>
          <a:xfrm>
            <a:off x="5872480" y="4568875"/>
            <a:ext cx="4714240" cy="307777"/>
          </a:xfrm>
          <a:prstGeom prst="rect">
            <a:avLst/>
          </a:prstGeom>
          <a:noFill/>
        </p:spPr>
        <p:txBody>
          <a:bodyPr wrap="square">
            <a:spAutoFit/>
          </a:bodyPr>
          <a:lstStyle/>
          <a:p>
            <a:pPr marL="0" lvl="0" indent="0" algn="l" rtl="0">
              <a:spcBef>
                <a:spcPts val="0"/>
              </a:spcBef>
              <a:spcAft>
                <a:spcPts val="0"/>
              </a:spcAft>
              <a:buNone/>
            </a:pPr>
            <a:r>
              <a:rPr lang="nl-NL" u="sng" dirty="0" err="1">
                <a:solidFill>
                  <a:schemeClr val="hlink"/>
                </a:solidFill>
                <a:hlinkClick r:id="rId4"/>
              </a:rPr>
              <a:t>Inclusive</a:t>
            </a:r>
            <a:r>
              <a:rPr lang="nl-NL" u="sng" dirty="0">
                <a:solidFill>
                  <a:schemeClr val="hlink"/>
                </a:solidFill>
                <a:hlinkClick r:id="rId4"/>
              </a:rPr>
              <a:t> </a:t>
            </a:r>
            <a:r>
              <a:rPr lang="nl-NL" u="sng" dirty="0" err="1">
                <a:solidFill>
                  <a:schemeClr val="hlink"/>
                </a:solidFill>
                <a:hlinkClick r:id="rId4"/>
              </a:rPr>
              <a:t>language</a:t>
            </a:r>
            <a:r>
              <a:rPr lang="nl-NL" u="sng" dirty="0">
                <a:solidFill>
                  <a:schemeClr val="hlink"/>
                </a:solidFill>
                <a:hlinkClick r:id="rId4"/>
              </a:rPr>
              <a:t> | 18F Content Guide</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Assessment materials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279400" lvl="0" indent="-317500" algn="l" rtl="0">
              <a:lnSpc>
                <a:spcPct val="150000"/>
              </a:lnSpc>
              <a:spcBef>
                <a:spcPts val="1400"/>
              </a:spcBef>
              <a:spcAft>
                <a:spcPts val="0"/>
              </a:spcAft>
              <a:buSzPts val="1400"/>
              <a:buChar char="-"/>
            </a:pPr>
            <a:r>
              <a:rPr lang="en" sz="1400">
                <a:highlight>
                  <a:srgbClr val="FFFFFF"/>
                </a:highlight>
              </a:rPr>
              <a:t>Ensure that materials do not require or assume a certain level of understanding about one particular (i.e. Dutch) culture. For instance, international students are unlikely to understand the assignment if it contains words like ‘vmbo/havo/vwo’ which require familiarity with the Dutch educational system. Use examples that are </a:t>
            </a:r>
            <a:r>
              <a:rPr lang="en" sz="1400" b="1">
                <a:highlight>
                  <a:srgbClr val="FFFFFF"/>
                </a:highlight>
              </a:rPr>
              <a:t>culture-independent</a:t>
            </a:r>
            <a:r>
              <a:rPr lang="en" sz="1400">
                <a:highlight>
                  <a:srgbClr val="FFFFFF"/>
                </a:highlight>
              </a:rPr>
              <a:t>.</a:t>
            </a:r>
            <a:endParaRPr sz="1400">
              <a:highlight>
                <a:srgbClr val="FFFFFF"/>
              </a:highlight>
            </a:endParaRPr>
          </a:p>
          <a:p>
            <a:pPr marL="457200" lvl="0" indent="-317500" algn="l" rtl="0">
              <a:lnSpc>
                <a:spcPct val="150000"/>
              </a:lnSpc>
              <a:spcBef>
                <a:spcPts val="0"/>
              </a:spcBef>
              <a:spcAft>
                <a:spcPts val="0"/>
              </a:spcAft>
              <a:buSzPts val="1400"/>
              <a:buChar char="-"/>
            </a:pPr>
            <a:r>
              <a:rPr lang="en" sz="1400"/>
              <a:t>Select </a:t>
            </a:r>
            <a:r>
              <a:rPr lang="en" sz="1400" b="1"/>
              <a:t>diverse</a:t>
            </a:r>
            <a:r>
              <a:rPr lang="en" sz="1400"/>
              <a:t> cases (e.g. avoid stereotypes).</a:t>
            </a:r>
            <a:endParaRPr sz="1400"/>
          </a:p>
          <a:p>
            <a:pPr marL="457200" lvl="0" indent="-317500" algn="l" rtl="0">
              <a:lnSpc>
                <a:spcPct val="150000"/>
              </a:lnSpc>
              <a:spcBef>
                <a:spcPts val="0"/>
              </a:spcBef>
              <a:spcAft>
                <a:spcPts val="0"/>
              </a:spcAft>
              <a:buSzPts val="1400"/>
              <a:buChar char="-"/>
            </a:pPr>
            <a:r>
              <a:rPr lang="en" sz="1400"/>
              <a:t>Select </a:t>
            </a:r>
            <a:r>
              <a:rPr lang="en" sz="1400" b="1"/>
              <a:t>non-triggering</a:t>
            </a:r>
            <a:r>
              <a:rPr lang="en" sz="1400"/>
              <a:t> cases (e.g. avoid racism, sexism, homophobia, transphobia, violence, war, abuse, rape and other forms of sexual violence, self-harm/suicide, eating disorders/body shaming).  </a:t>
            </a:r>
            <a:endParaRPr sz="1400"/>
          </a:p>
          <a:p>
            <a:pPr marL="457200" lvl="0" indent="0" algn="l" rtl="0">
              <a:lnSpc>
                <a:spcPct val="150000"/>
              </a:lnSpc>
              <a:spcBef>
                <a:spcPts val="1200"/>
              </a:spcBef>
              <a:spcAft>
                <a:spcPts val="1200"/>
              </a:spcAft>
              <a:buNone/>
            </a:pPr>
            <a:endParaRPr sz="1400"/>
          </a:p>
        </p:txBody>
      </p:sp>
      <p:sp>
        <p:nvSpPr>
          <p:cNvPr id="3" name="TextBox 2">
            <a:extLst>
              <a:ext uri="{FF2B5EF4-FFF2-40B4-BE49-F238E27FC236}">
                <a16:creationId xmlns:a16="http://schemas.microsoft.com/office/drawing/2014/main" id="{E6534CA8-9C5B-90F6-1B4A-AE793A5427D2}"/>
              </a:ext>
            </a:extLst>
          </p:cNvPr>
          <p:cNvSpPr txBox="1"/>
          <p:nvPr/>
        </p:nvSpPr>
        <p:spPr>
          <a:xfrm>
            <a:off x="5415280" y="4835723"/>
            <a:ext cx="4572000" cy="307777"/>
          </a:xfrm>
          <a:prstGeom prst="rect">
            <a:avLst/>
          </a:prstGeom>
          <a:noFill/>
        </p:spPr>
        <p:txBody>
          <a:bodyPr wrap="square">
            <a:spAutoFit/>
          </a:bodyPr>
          <a:lstStyle/>
          <a:p>
            <a:r>
              <a:rPr lang="en-US" dirty="0">
                <a:hlinkClick r:id="rId3"/>
              </a:rPr>
              <a:t>UU Inclusive Teaching Toolbox | Assessment</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Teaching materials</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279400" lvl="0" indent="-317500" algn="l" rtl="0">
              <a:lnSpc>
                <a:spcPct val="150000"/>
              </a:lnSpc>
              <a:spcBef>
                <a:spcPts val="1400"/>
              </a:spcBef>
              <a:spcAft>
                <a:spcPts val="0"/>
              </a:spcAft>
              <a:buSzPts val="1400"/>
              <a:buChar char="-"/>
            </a:pPr>
            <a:r>
              <a:rPr lang="en" sz="1400" dirty="0">
                <a:highlight>
                  <a:srgbClr val="FFFFFF"/>
                </a:highlight>
              </a:rPr>
              <a:t>Make sure images are not integral to the content and/or describe images using </a:t>
            </a:r>
            <a:r>
              <a:rPr lang="en" sz="1400" b="1" dirty="0">
                <a:highlight>
                  <a:srgbClr val="FFFFFF"/>
                </a:highlight>
              </a:rPr>
              <a:t>alternative text</a:t>
            </a:r>
            <a:r>
              <a:rPr lang="en" sz="1400" dirty="0">
                <a:highlight>
                  <a:srgbClr val="FFFFFF"/>
                </a:highlight>
              </a:rPr>
              <a:t>.  </a:t>
            </a:r>
            <a:endParaRPr sz="1400" dirty="0">
              <a:highlight>
                <a:srgbClr val="FFFFFF"/>
              </a:highlight>
            </a:endParaRPr>
          </a:p>
          <a:p>
            <a:pPr marL="457200" marR="279400" lvl="0" indent="-317500" algn="l" rtl="0">
              <a:lnSpc>
                <a:spcPct val="150000"/>
              </a:lnSpc>
              <a:spcBef>
                <a:spcPts val="0"/>
              </a:spcBef>
              <a:spcAft>
                <a:spcPts val="0"/>
              </a:spcAft>
              <a:buSzPts val="1400"/>
              <a:buChar char="-"/>
            </a:pPr>
            <a:r>
              <a:rPr lang="en" sz="1400" dirty="0">
                <a:highlight>
                  <a:srgbClr val="FFFFFF"/>
                </a:highlight>
              </a:rPr>
              <a:t>Make your graphs </a:t>
            </a:r>
            <a:r>
              <a:rPr lang="en" sz="1400" b="1" dirty="0">
                <a:highlight>
                  <a:srgbClr val="FFFFFF"/>
                </a:highlight>
              </a:rPr>
              <a:t>colorblind friendly</a:t>
            </a:r>
            <a:r>
              <a:rPr lang="en" sz="1400" dirty="0">
                <a:highlight>
                  <a:srgbClr val="FFFFFF"/>
                </a:highlight>
              </a:rPr>
              <a:t>. </a:t>
            </a:r>
            <a:endParaRPr sz="1400" dirty="0">
              <a:highlight>
                <a:srgbClr val="FFFFFF"/>
              </a:highlight>
            </a:endParaRPr>
          </a:p>
          <a:p>
            <a:pPr marL="457200" marR="279400" lvl="0" indent="-317500" algn="l" rtl="0">
              <a:lnSpc>
                <a:spcPct val="150000"/>
              </a:lnSpc>
              <a:spcBef>
                <a:spcPts val="0"/>
              </a:spcBef>
              <a:spcAft>
                <a:spcPts val="0"/>
              </a:spcAft>
              <a:buSzPts val="1400"/>
              <a:buChar char="-"/>
            </a:pPr>
            <a:r>
              <a:rPr lang="en" sz="1400" dirty="0">
                <a:highlight>
                  <a:srgbClr val="FFFFFF"/>
                </a:highlight>
              </a:rPr>
              <a:t>Select case studies/examples with care. Some topics may be triggering for students. If not relevant to the learning objectives, </a:t>
            </a:r>
            <a:r>
              <a:rPr lang="en" sz="1400" b="1" dirty="0">
                <a:highlight>
                  <a:srgbClr val="FFFFFF"/>
                </a:highlight>
              </a:rPr>
              <a:t>substitute triggering cases</a:t>
            </a:r>
            <a:r>
              <a:rPr lang="en" sz="1400" dirty="0">
                <a:highlight>
                  <a:srgbClr val="FFFFFF"/>
                </a:highlight>
              </a:rPr>
              <a:t>:</a:t>
            </a:r>
            <a:endParaRPr sz="1400" dirty="0">
              <a:highlight>
                <a:srgbClr val="FFFFFF"/>
              </a:highlight>
            </a:endParaRPr>
          </a:p>
          <a:p>
            <a:pPr marL="914400" marR="279400" lvl="0" indent="0" algn="l" rtl="0">
              <a:lnSpc>
                <a:spcPct val="130000"/>
              </a:lnSpc>
              <a:spcBef>
                <a:spcPts val="1400"/>
              </a:spcBef>
              <a:spcAft>
                <a:spcPts val="0"/>
              </a:spcAft>
              <a:buSzPts val="935"/>
              <a:buNone/>
            </a:pPr>
            <a:r>
              <a:rPr lang="en" sz="1400" i="1" dirty="0">
                <a:solidFill>
                  <a:srgbClr val="333333"/>
                </a:solidFill>
              </a:rPr>
              <a:t>During a statistics lecture, an example was given to explain how to perform a certain statistical test. In this example, the means between anorexic patients who received different treatments were compared. One of the students in this class was recovering from anorexia at the time and was very much triggered by the low numbers that were discussed in this example which led her to having difficulties eating the rest of the day. </a:t>
            </a:r>
            <a:endParaRPr sz="1400" dirty="0">
              <a:highlight>
                <a:srgbClr val="FFFFFF"/>
              </a:highlight>
            </a:endParaRPr>
          </a:p>
          <a:p>
            <a:pPr marL="457200" lvl="0" indent="0" algn="l" rtl="0">
              <a:lnSpc>
                <a:spcPct val="105000"/>
              </a:lnSpc>
              <a:spcBef>
                <a:spcPts val="1400"/>
              </a:spcBef>
              <a:spcAft>
                <a:spcPts val="1200"/>
              </a:spcAft>
              <a:buSzPts val="935"/>
              <a:buNone/>
            </a:pPr>
            <a:endParaRPr sz="1530" dirty="0"/>
          </a:p>
        </p:txBody>
      </p:sp>
      <p:sp>
        <p:nvSpPr>
          <p:cNvPr id="3" name="TextBox 2">
            <a:extLst>
              <a:ext uri="{FF2B5EF4-FFF2-40B4-BE49-F238E27FC236}">
                <a16:creationId xmlns:a16="http://schemas.microsoft.com/office/drawing/2014/main" id="{97DAB6F8-B0F9-C011-6DC5-5416FE2EEA44}"/>
              </a:ext>
            </a:extLst>
          </p:cNvPr>
          <p:cNvSpPr txBox="1"/>
          <p:nvPr/>
        </p:nvSpPr>
        <p:spPr>
          <a:xfrm>
            <a:off x="4886960" y="4835723"/>
            <a:ext cx="4572000" cy="307777"/>
          </a:xfrm>
          <a:prstGeom prst="rect">
            <a:avLst/>
          </a:prstGeom>
          <a:noFill/>
        </p:spPr>
        <p:txBody>
          <a:bodyPr wrap="square">
            <a:spAutoFit/>
          </a:bodyPr>
          <a:lstStyle/>
          <a:p>
            <a:r>
              <a:rPr lang="en-US" dirty="0">
                <a:hlinkClick r:id="rId3"/>
              </a:rPr>
              <a:t>UU Inclusive Teaching Toolbox | Learning Materials </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the classroom</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60000"/>
              </a:lnSpc>
              <a:spcBef>
                <a:spcPts val="1300"/>
              </a:spcBef>
              <a:spcAft>
                <a:spcPts val="0"/>
              </a:spcAft>
              <a:buSzPts val="1400"/>
              <a:buFont typeface="Roboto"/>
              <a:buChar char="-"/>
            </a:pPr>
            <a:r>
              <a:rPr lang="en" sz="1400">
                <a:highlight>
                  <a:srgbClr val="FFFFFF"/>
                </a:highlight>
              </a:rPr>
              <a:t>Avoid </a:t>
            </a:r>
            <a:r>
              <a:rPr lang="en" sz="1400" i="1">
                <a:highlight>
                  <a:srgbClr val="FFFFFF"/>
                </a:highlight>
              </a:rPr>
              <a:t>guys</a:t>
            </a:r>
            <a:r>
              <a:rPr lang="en" sz="1400">
                <a:highlight>
                  <a:srgbClr val="FFFFFF"/>
                </a:highlight>
              </a:rPr>
              <a:t> as a way to refer to mixed-gender groups. Use </a:t>
            </a:r>
            <a:r>
              <a:rPr lang="en" sz="1400" b="1" i="1">
                <a:highlight>
                  <a:srgbClr val="FFFFFF"/>
                </a:highlight>
              </a:rPr>
              <a:t>all</a:t>
            </a:r>
            <a:r>
              <a:rPr lang="en" sz="1400">
                <a:highlight>
                  <a:srgbClr val="FFFFFF"/>
                </a:highlight>
              </a:rPr>
              <a:t> or </a:t>
            </a:r>
            <a:r>
              <a:rPr lang="en" sz="1400" i="1">
                <a:highlight>
                  <a:srgbClr val="FFFFFF"/>
                </a:highlight>
              </a:rPr>
              <a:t>everyone</a:t>
            </a:r>
            <a:r>
              <a:rPr lang="en" sz="1400">
                <a:highlight>
                  <a:srgbClr val="FFFFFF"/>
                </a:highlight>
              </a:rPr>
              <a:t> instead.</a:t>
            </a:r>
            <a:endParaRPr sz="1400">
              <a:highlight>
                <a:srgbClr val="FFFFFF"/>
              </a:highlight>
            </a:endParaRPr>
          </a:p>
          <a:p>
            <a:pPr marL="457200" lvl="0" indent="-317500" algn="l" rtl="0">
              <a:lnSpc>
                <a:spcPct val="160000"/>
              </a:lnSpc>
              <a:spcBef>
                <a:spcPts val="0"/>
              </a:spcBef>
              <a:spcAft>
                <a:spcPts val="0"/>
              </a:spcAft>
              <a:buSzPts val="1400"/>
              <a:buFont typeface="Roboto"/>
              <a:buChar char="-"/>
            </a:pPr>
            <a:r>
              <a:rPr lang="en" sz="1400">
                <a:highlight>
                  <a:srgbClr val="FFFFFF"/>
                </a:highlight>
              </a:rPr>
              <a:t>Design </a:t>
            </a:r>
            <a:r>
              <a:rPr lang="en" sz="1400" b="1">
                <a:highlight>
                  <a:srgbClr val="FFFFFF"/>
                </a:highlight>
              </a:rPr>
              <a:t>accessible </a:t>
            </a:r>
            <a:r>
              <a:rPr lang="en" sz="1400">
                <a:highlight>
                  <a:srgbClr val="FFFFFF"/>
                </a:highlight>
              </a:rPr>
              <a:t>learning activities (e.g. wheelchair friendly ice breakers).</a:t>
            </a:r>
            <a:endParaRPr sz="1400">
              <a:highlight>
                <a:srgbClr val="FFFFFF"/>
              </a:highlight>
            </a:endParaRPr>
          </a:p>
          <a:p>
            <a:pPr marL="457200" lvl="0" indent="-317500" algn="l" rtl="0">
              <a:lnSpc>
                <a:spcPct val="160000"/>
              </a:lnSpc>
              <a:spcBef>
                <a:spcPts val="0"/>
              </a:spcBef>
              <a:spcAft>
                <a:spcPts val="0"/>
              </a:spcAft>
              <a:buSzPts val="1400"/>
              <a:buFont typeface="Roboto"/>
              <a:buChar char="-"/>
            </a:pPr>
            <a:r>
              <a:rPr lang="en" sz="1400">
                <a:highlight>
                  <a:srgbClr val="FFFFFF"/>
                </a:highlight>
              </a:rPr>
              <a:t>Avoid generalisations. Make sure to </a:t>
            </a:r>
            <a:r>
              <a:rPr lang="en" sz="1400" b="1">
                <a:highlight>
                  <a:srgbClr val="FFFFFF"/>
                </a:highlight>
              </a:rPr>
              <a:t>include all students</a:t>
            </a:r>
            <a:r>
              <a:rPr lang="en" sz="1400">
                <a:highlight>
                  <a:srgbClr val="FFFFFF"/>
                </a:highlight>
              </a:rPr>
              <a:t> in a discussion and make it explicit that a student’s perspective is not representative of their demographic/target group.</a:t>
            </a:r>
            <a:endParaRPr sz="1400">
              <a:highlight>
                <a:srgbClr val="FFFFFF"/>
              </a:highlight>
              <a:latin typeface="Roboto"/>
              <a:ea typeface="Roboto"/>
              <a:cs typeface="Roboto"/>
              <a:sym typeface="Roboto"/>
            </a:endParaRPr>
          </a:p>
          <a:p>
            <a:pPr marL="457200" lvl="0" indent="-317500" algn="l" rtl="0">
              <a:lnSpc>
                <a:spcPct val="160000"/>
              </a:lnSpc>
              <a:spcBef>
                <a:spcPts val="0"/>
              </a:spcBef>
              <a:spcAft>
                <a:spcPts val="0"/>
              </a:spcAft>
              <a:buSzPts val="1400"/>
              <a:buFont typeface="Roboto"/>
              <a:buChar char="-"/>
            </a:pPr>
            <a:r>
              <a:rPr lang="en" sz="1400">
                <a:highlight>
                  <a:srgbClr val="FFFFFF"/>
                </a:highlight>
                <a:latin typeface="Roboto"/>
                <a:ea typeface="Roboto"/>
                <a:cs typeface="Roboto"/>
                <a:sym typeface="Roboto"/>
              </a:rPr>
              <a:t>Consider adding a </a:t>
            </a:r>
            <a:r>
              <a:rPr lang="en" sz="1400" b="1">
                <a:highlight>
                  <a:srgbClr val="FFFFFF"/>
                </a:highlight>
                <a:latin typeface="Roboto"/>
                <a:ea typeface="Roboto"/>
                <a:cs typeface="Roboto"/>
                <a:sym typeface="Roboto"/>
              </a:rPr>
              <a:t>content warning</a:t>
            </a:r>
            <a:r>
              <a:rPr lang="en" sz="1400">
                <a:highlight>
                  <a:srgbClr val="FFFFFF"/>
                </a:highlight>
                <a:latin typeface="Roboto"/>
                <a:ea typeface="Roboto"/>
                <a:cs typeface="Roboto"/>
                <a:sym typeface="Roboto"/>
              </a:rPr>
              <a:t> for triggering cases: </a:t>
            </a:r>
            <a:endParaRPr sz="1400">
              <a:highlight>
                <a:srgbClr val="FFFFFF"/>
              </a:highlight>
              <a:latin typeface="Roboto"/>
              <a:ea typeface="Roboto"/>
              <a:cs typeface="Roboto"/>
              <a:sym typeface="Roboto"/>
            </a:endParaRPr>
          </a:p>
          <a:p>
            <a:pPr marL="914400" lvl="0" indent="0" algn="l" rtl="0">
              <a:lnSpc>
                <a:spcPct val="160000"/>
              </a:lnSpc>
              <a:spcBef>
                <a:spcPts val="1600"/>
              </a:spcBef>
              <a:spcAft>
                <a:spcPts val="1600"/>
              </a:spcAft>
              <a:buNone/>
            </a:pPr>
            <a:r>
              <a:rPr lang="en" sz="1350" i="1">
                <a:solidFill>
                  <a:srgbClr val="333333"/>
                </a:solidFill>
                <a:highlight>
                  <a:srgbClr val="FFFFFF"/>
                </a:highlight>
              </a:rPr>
              <a:t>“This lecture/video/article includes reference to/consideration of themes of x, y, z/ or images of x, y, z, which might trigger unwelcome and distressing memories or thoughts for some students.”  </a:t>
            </a:r>
            <a:endParaRPr sz="1400" i="1">
              <a:highlight>
                <a:srgbClr val="FFFFFF"/>
              </a:highlight>
              <a:latin typeface="Roboto"/>
              <a:ea typeface="Roboto"/>
              <a:cs typeface="Roboto"/>
              <a:sym typeface="Roboto"/>
            </a:endParaRPr>
          </a:p>
        </p:txBody>
      </p:sp>
      <p:sp>
        <p:nvSpPr>
          <p:cNvPr id="3" name="TextBox 2">
            <a:extLst>
              <a:ext uri="{FF2B5EF4-FFF2-40B4-BE49-F238E27FC236}">
                <a16:creationId xmlns:a16="http://schemas.microsoft.com/office/drawing/2014/main" id="{87516694-DDBB-B005-1E94-E46A2DF663BF}"/>
              </a:ext>
            </a:extLst>
          </p:cNvPr>
          <p:cNvSpPr txBox="1"/>
          <p:nvPr/>
        </p:nvSpPr>
        <p:spPr>
          <a:xfrm>
            <a:off x="5069840" y="4835723"/>
            <a:ext cx="4572000" cy="307777"/>
          </a:xfrm>
          <a:prstGeom prst="rect">
            <a:avLst/>
          </a:prstGeom>
          <a:noFill/>
        </p:spPr>
        <p:txBody>
          <a:bodyPr wrap="square">
            <a:spAutoFit/>
          </a:bodyPr>
          <a:lstStyle/>
          <a:p>
            <a:pPr marL="0" lvl="0" indent="0" algn="l" rtl="0">
              <a:spcBef>
                <a:spcPts val="0"/>
              </a:spcBef>
              <a:spcAft>
                <a:spcPts val="0"/>
              </a:spcAft>
              <a:buNone/>
            </a:pPr>
            <a:r>
              <a:rPr lang="en-US" u="sng" dirty="0">
                <a:solidFill>
                  <a:schemeClr val="hlink"/>
                </a:solidFill>
                <a:hlinkClick r:id="rId3"/>
              </a:rPr>
              <a:t>UU Inclusive Teaching Toolbox | Trigger warnings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Time for discussion!</a:t>
            </a:r>
            <a:endParaRPr/>
          </a:p>
        </p:txBody>
      </p:sp>
      <p:sp>
        <p:nvSpPr>
          <p:cNvPr id="102" name="Google Shape;10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would you improve:</a:t>
            </a:r>
            <a:endParaRPr/>
          </a:p>
          <a:p>
            <a:pPr marL="457200" lvl="0" indent="-342900" algn="l" rtl="0">
              <a:spcBef>
                <a:spcPts val="1200"/>
              </a:spcBef>
              <a:spcAft>
                <a:spcPts val="0"/>
              </a:spcAft>
              <a:buSzPts val="1800"/>
              <a:buChar char="●"/>
            </a:pPr>
            <a:r>
              <a:rPr lang="en"/>
              <a:t>Inclusive language in class (and other communications)</a:t>
            </a:r>
            <a:endParaRPr/>
          </a:p>
          <a:p>
            <a:pPr marL="457200" lvl="0" indent="-342900" algn="l" rtl="0">
              <a:spcBef>
                <a:spcPts val="0"/>
              </a:spcBef>
              <a:spcAft>
                <a:spcPts val="0"/>
              </a:spcAft>
              <a:buSzPts val="1800"/>
              <a:buChar char="●"/>
            </a:pPr>
            <a:r>
              <a:rPr lang="en"/>
              <a:t>Assessment materials</a:t>
            </a:r>
            <a:endParaRPr/>
          </a:p>
          <a:p>
            <a:pPr marL="457200" lvl="0" indent="-342900" algn="l" rtl="0">
              <a:spcBef>
                <a:spcPts val="0"/>
              </a:spcBef>
              <a:spcAft>
                <a:spcPts val="0"/>
              </a:spcAft>
              <a:buSzPts val="1800"/>
              <a:buChar char="●"/>
            </a:pPr>
            <a:r>
              <a:rPr lang="en"/>
              <a:t>Teaching materials and examples</a:t>
            </a:r>
            <a:endParaRPr/>
          </a:p>
          <a:p>
            <a:pPr marL="457200" lvl="0" indent="-342900" algn="l" rtl="0">
              <a:spcBef>
                <a:spcPts val="0"/>
              </a:spcBef>
              <a:spcAft>
                <a:spcPts val="0"/>
              </a:spcAft>
              <a:buSzPts val="1800"/>
              <a:buChar char="●"/>
            </a:pPr>
            <a:r>
              <a:rPr lang="en"/>
              <a:t>Classroom accessibility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On-screen Show (16:9)</PresentationFormat>
  <Paragraphs>56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Nunito</vt:lpstr>
      <vt:lpstr>Courier New</vt:lpstr>
      <vt:lpstr>Simple Light</vt:lpstr>
      <vt:lpstr>Equality, Diversity, and Inclusion in Education  Educational Hay Day Methodology &amp; Statistics 30-01-2024</vt:lpstr>
      <vt:lpstr>PowerPoint Presentation</vt:lpstr>
      <vt:lpstr>PowerPoint Presentation</vt:lpstr>
      <vt:lpstr>What does EDI mean?</vt:lpstr>
      <vt:lpstr>Inclusive language</vt:lpstr>
      <vt:lpstr>Assessment materials</vt:lpstr>
      <vt:lpstr>Teaching materials</vt:lpstr>
      <vt:lpstr>In the classroom</vt:lpstr>
      <vt:lpstr>Time for discussion!</vt:lpstr>
      <vt:lpstr>Tips</vt:lpstr>
      <vt:lpstr>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Equality, Diversity, and Inclusion in Education</dc:title>
  <cp:lastModifiedBy>Oberman, H.I. (Hanne)</cp:lastModifiedBy>
  <cp:revision>6</cp:revision>
  <dcterms:modified xsi:type="dcterms:W3CDTF">2024-01-31T10:35:22Z</dcterms:modified>
</cp:coreProperties>
</file>