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1" userDrawn="1">
          <p15:clr>
            <a:srgbClr val="A4A3A4"/>
          </p15:clr>
        </p15:guide>
        <p15:guide id="2" pos="20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D00"/>
    <a:srgbClr val="FFCB00"/>
    <a:srgbClr val="FCE1BE"/>
    <a:srgbClr val="FADAB3"/>
    <a:srgbClr val="FEE7C9"/>
    <a:srgbClr val="E47823"/>
    <a:srgbClr val="005857"/>
    <a:srgbClr val="027077"/>
    <a:srgbClr val="FFEED6"/>
    <a:srgbClr val="0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Stijl, licht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ijl, gemiddeld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8FB837D-C827-4EFA-A057-4D05807E0F7C}" styleName="Stijl, thema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Stijl, thema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37" autoAdjust="0"/>
    <p:restoredTop sz="50000" autoAdjust="0"/>
  </p:normalViewPr>
  <p:slideViewPr>
    <p:cSldViewPr snapToObjects="1">
      <p:cViewPr varScale="1">
        <p:scale>
          <a:sx n="27" d="100"/>
          <a:sy n="27" d="100"/>
        </p:scale>
        <p:origin x="1478" y="67"/>
      </p:cViewPr>
      <p:guideLst>
        <p:guide orient="horz" pos="3441"/>
        <p:guide pos="20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b="1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Title</a:t>
            </a:r>
            <a:endParaRPr lang="nl-NL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nl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0.21773</cdr:x>
      <cdr:y>0.45297</cdr:y>
    </cdr:from>
    <cdr:to>
      <cdr:x>0.5337</cdr:x>
      <cdr:y>1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E6069EA4-674B-5822-CE91-2B3E471F1BA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446086" y="2005690"/>
          <a:ext cx="2098615" cy="2422152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829B4-9606-2A42-8BE7-C95716C4B49D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81A27-1440-C343-B73A-EDC558E67D2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1954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170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33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509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67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848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01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187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356" algn="l" defTabSz="2088170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81A27-1440-C343-B73A-EDC558E67D2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60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1645922" y="20340324"/>
            <a:ext cx="7680961" cy="1168400"/>
          </a:xfrm>
          <a:prstGeom prst="rect">
            <a:avLst/>
          </a:prstGeom>
        </p:spPr>
        <p:txBody>
          <a:bodyPr/>
          <a:lstStyle/>
          <a:p>
            <a:fld id="{C28BEF97-4A46-C940-8C59-2C42CB4C4E51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11247124" y="20340324"/>
            <a:ext cx="10424160" cy="116840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23591521" y="20340324"/>
            <a:ext cx="7680961" cy="1168400"/>
          </a:xfrm>
          <a:prstGeom prst="rect">
            <a:avLst/>
          </a:prstGeom>
        </p:spPr>
        <p:txBody>
          <a:bodyPr/>
          <a:lstStyle/>
          <a:p>
            <a:fld id="{83473042-6688-F148-AA6B-B0D68935845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642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9DC6BDAC-A25B-AD43-ABA0-429F1CC5F10D}"/>
              </a:ext>
            </a:extLst>
          </p:cNvPr>
          <p:cNvSpPr/>
          <p:nvPr userDrawn="1"/>
        </p:nvSpPr>
        <p:spPr>
          <a:xfrm>
            <a:off x="0" y="21012821"/>
            <a:ext cx="32910201" cy="932779"/>
          </a:xfrm>
          <a:prstGeom prst="rect">
            <a:avLst/>
          </a:prstGeom>
          <a:solidFill>
            <a:srgbClr val="FFC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57"/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91C312BF-6FB3-A291-F5EE-1FAFC9B62F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44" y="834"/>
            <a:ext cx="7918958" cy="311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2468268" rtl="0" eaLnBrk="1" latinLnBrk="0" hangingPunct="1">
        <a:spcBef>
          <a:spcPct val="0"/>
        </a:spcBef>
        <a:buNone/>
        <a:defRPr sz="5668" b="0" i="0" kern="1200">
          <a:solidFill>
            <a:schemeClr val="tx1"/>
          </a:solidFill>
          <a:latin typeface="Merriweather Regular" panose="02060503050406030704" pitchFamily="18" charset="77"/>
          <a:ea typeface="+mj-ea"/>
          <a:cs typeface="+mj-cs"/>
        </a:defRPr>
      </a:lvl1pPr>
    </p:titleStyle>
    <p:bodyStyle>
      <a:lvl1pPr marL="0" indent="0" algn="l" defTabSz="2468268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4319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0" algn="l" defTabSz="2468268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4319" b="1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728819" indent="-728819" algn="l" defTabSz="2468268" rtl="0" eaLnBrk="1" latinLnBrk="0" hangingPunct="1">
        <a:lnSpc>
          <a:spcPct val="110000"/>
        </a:lnSpc>
        <a:spcBef>
          <a:spcPts val="5668"/>
        </a:spcBef>
        <a:buFont typeface="Verdana" pitchFamily="34" charset="0"/>
        <a:buChar char="•"/>
        <a:defRPr sz="4319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728819" indent="-728819" algn="l" defTabSz="2468268" rtl="0" eaLnBrk="1" latinLnBrk="0" hangingPunct="1">
        <a:lnSpc>
          <a:spcPct val="110000"/>
        </a:lnSpc>
        <a:spcBef>
          <a:spcPts val="5668"/>
        </a:spcBef>
        <a:buFont typeface="Verdana" pitchFamily="34" charset="0"/>
        <a:buChar char="•"/>
        <a:defRPr sz="4319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186458" indent="-728819" algn="l" defTabSz="2468268" rtl="0" eaLnBrk="1" latinLnBrk="0" hangingPunct="1">
        <a:lnSpc>
          <a:spcPct val="110000"/>
        </a:lnSpc>
        <a:spcBef>
          <a:spcPts val="0"/>
        </a:spcBef>
        <a:buFont typeface="Verdana" pitchFamily="34" charset="0"/>
        <a:buChar char="–"/>
        <a:defRPr sz="4319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6787738" indent="-617067" algn="l" defTabSz="2468268" rtl="0" eaLnBrk="1" latinLnBrk="0" hangingPunct="1">
        <a:spcBef>
          <a:spcPct val="20000"/>
        </a:spcBef>
        <a:buFont typeface="Arial" pitchFamily="34" charset="0"/>
        <a:buChar char="•"/>
        <a:defRPr sz="5398" kern="1200">
          <a:solidFill>
            <a:schemeClr val="tx1"/>
          </a:solidFill>
          <a:latin typeface="+mn-lt"/>
          <a:ea typeface="+mn-ea"/>
          <a:cs typeface="+mn-cs"/>
        </a:defRPr>
      </a:lvl6pPr>
      <a:lvl7pPr marL="8021872" indent="-617067" algn="l" defTabSz="2468268" rtl="0" eaLnBrk="1" latinLnBrk="0" hangingPunct="1">
        <a:spcBef>
          <a:spcPct val="20000"/>
        </a:spcBef>
        <a:buFont typeface="Arial" pitchFamily="34" charset="0"/>
        <a:buChar char="•"/>
        <a:defRPr sz="5398" kern="1200">
          <a:solidFill>
            <a:schemeClr val="tx1"/>
          </a:solidFill>
          <a:latin typeface="+mn-lt"/>
          <a:ea typeface="+mn-ea"/>
          <a:cs typeface="+mn-cs"/>
        </a:defRPr>
      </a:lvl7pPr>
      <a:lvl8pPr marL="9256005" indent="-617067" algn="l" defTabSz="2468268" rtl="0" eaLnBrk="1" latinLnBrk="0" hangingPunct="1">
        <a:spcBef>
          <a:spcPct val="20000"/>
        </a:spcBef>
        <a:buFont typeface="Arial" pitchFamily="34" charset="0"/>
        <a:buChar char="•"/>
        <a:defRPr sz="5398" kern="1200">
          <a:solidFill>
            <a:schemeClr val="tx1"/>
          </a:solidFill>
          <a:latin typeface="+mn-lt"/>
          <a:ea typeface="+mn-ea"/>
          <a:cs typeface="+mn-cs"/>
        </a:defRPr>
      </a:lvl8pPr>
      <a:lvl9pPr marL="10490140" indent="-617067" algn="l" defTabSz="2468268" rtl="0" eaLnBrk="1" latinLnBrk="0" hangingPunct="1">
        <a:spcBef>
          <a:spcPct val="20000"/>
        </a:spcBef>
        <a:buFont typeface="Arial" pitchFamily="34" charset="0"/>
        <a:buChar char="•"/>
        <a:defRPr sz="5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1pPr>
      <a:lvl2pPr marL="1234134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2pPr>
      <a:lvl3pPr marL="2468268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3pPr>
      <a:lvl4pPr marL="3702402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4pPr>
      <a:lvl5pPr marL="4936537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5pPr>
      <a:lvl6pPr marL="6170671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6pPr>
      <a:lvl7pPr marL="7404804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7pPr>
      <a:lvl8pPr marL="8638939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8pPr>
      <a:lvl9pPr marL="9873073" algn="l" defTabSz="2468268" rtl="0" eaLnBrk="1" latinLnBrk="0" hangingPunct="1">
        <a:defRPr sz="48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chart" Target="../charts/chart1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D6346248-1B8C-95BE-E721-AA5632BE96FD}"/>
              </a:ext>
            </a:extLst>
          </p:cNvPr>
          <p:cNvSpPr/>
          <p:nvPr/>
        </p:nvSpPr>
        <p:spPr>
          <a:xfrm>
            <a:off x="7924502" y="0"/>
            <a:ext cx="7804686" cy="30831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trike="sngStrike"/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F8C3F9D3-1532-C847-AECD-704DD7C78961}"/>
              </a:ext>
            </a:extLst>
          </p:cNvPr>
          <p:cNvSpPr/>
          <p:nvPr/>
        </p:nvSpPr>
        <p:spPr>
          <a:xfrm>
            <a:off x="1659353" y="13965776"/>
            <a:ext cx="19375781" cy="5399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957" dirty="0"/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9722A7C8-C6E5-3F4D-92B6-754BC81CDDC5}"/>
              </a:ext>
            </a:extLst>
          </p:cNvPr>
          <p:cNvSpPr txBox="1">
            <a:spLocks/>
          </p:cNvSpPr>
          <p:nvPr/>
        </p:nvSpPr>
        <p:spPr>
          <a:xfrm>
            <a:off x="1659353" y="3699992"/>
            <a:ext cx="29549804" cy="16745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5000" b="1" dirty="0">
                <a:latin typeface="Merriweather" pitchFamily="2" charset="77"/>
                <a:cs typeface="Verdana"/>
              </a:rPr>
              <a:t>Teaching Reproducibility to Research Master's Students</a:t>
            </a:r>
            <a:endParaRPr lang="en-GB" sz="5000" b="1" dirty="0">
              <a:latin typeface="Merriweather" pitchFamily="2" charset="77"/>
              <a:cs typeface="Verdana"/>
            </a:endParaRPr>
          </a:p>
          <a:p>
            <a:r>
              <a:rPr lang="en-GB" sz="4000" dirty="0">
                <a:latin typeface="Merriweather" pitchFamily="2" charset="77"/>
                <a:cs typeface="Verdana"/>
              </a:rPr>
              <a:t>What resources to use? And which course elements are domain agnostic?</a:t>
            </a:r>
          </a:p>
        </p:txBody>
      </p:sp>
      <p:cxnSp>
        <p:nvCxnSpPr>
          <p:cNvPr id="39" name="Rechte verbindingslijn 38">
            <a:extLst>
              <a:ext uri="{FF2B5EF4-FFF2-40B4-BE49-F238E27FC236}">
                <a16:creationId xmlns:a16="http://schemas.microsoft.com/office/drawing/2014/main" id="{101778CA-EE18-3F4C-959A-801EFE65841A}"/>
              </a:ext>
            </a:extLst>
          </p:cNvPr>
          <p:cNvCxnSpPr/>
          <p:nvPr/>
        </p:nvCxnSpPr>
        <p:spPr>
          <a:xfrm flipV="1">
            <a:off x="1583213" y="6364288"/>
            <a:ext cx="29986861" cy="1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Subtitel 2">
            <a:extLst>
              <a:ext uri="{FF2B5EF4-FFF2-40B4-BE49-F238E27FC236}">
                <a16:creationId xmlns:a16="http://schemas.microsoft.com/office/drawing/2014/main" id="{1803F8D0-7ED6-C94E-97E9-09A775915736}"/>
              </a:ext>
            </a:extLst>
          </p:cNvPr>
          <p:cNvSpPr txBox="1">
            <a:spLocks/>
          </p:cNvSpPr>
          <p:nvPr/>
        </p:nvSpPr>
        <p:spPr>
          <a:xfrm>
            <a:off x="1583213" y="19984118"/>
            <a:ext cx="9443388" cy="99877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GB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</a:p>
          <a:p>
            <a:pPr marL="372835" indent="-372835" algn="l">
              <a:buAutoNum type="arabicPeriod"/>
            </a:pPr>
            <a:r>
              <a:rPr lang="en-GB" sz="14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Name author</a:t>
            </a:r>
          </a:p>
          <a:p>
            <a:pPr marL="372835" indent="-372835" algn="l">
              <a:buAutoNum type="arabicPeriod"/>
            </a:pPr>
            <a:r>
              <a:rPr lang="en-GB" sz="14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Name author</a:t>
            </a:r>
          </a:p>
        </p:txBody>
      </p: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D905E6AD-FEA8-E048-8813-F3F8148C30C8}"/>
              </a:ext>
            </a:extLst>
          </p:cNvPr>
          <p:cNvCxnSpPr/>
          <p:nvPr/>
        </p:nvCxnSpPr>
        <p:spPr>
          <a:xfrm>
            <a:off x="1583213" y="19829784"/>
            <a:ext cx="2983027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Subtitel 2">
            <a:extLst>
              <a:ext uri="{FF2B5EF4-FFF2-40B4-BE49-F238E27FC236}">
                <a16:creationId xmlns:a16="http://schemas.microsoft.com/office/drawing/2014/main" id="{E413B28D-43DF-E242-A76E-453F30AB6AC8}"/>
              </a:ext>
            </a:extLst>
          </p:cNvPr>
          <p:cNvSpPr txBox="1">
            <a:spLocks/>
          </p:cNvSpPr>
          <p:nvPr/>
        </p:nvSpPr>
        <p:spPr>
          <a:xfrm>
            <a:off x="14144528" y="14510725"/>
            <a:ext cx="6107659" cy="196919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88"/>
              </a:lnSpc>
              <a:spcBef>
                <a:spcPts val="0"/>
              </a:spcBef>
            </a:pPr>
            <a:r>
              <a:rPr lang="en-GB" sz="2392" b="1" dirty="0">
                <a:solidFill>
                  <a:srgbClr val="C1003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Figure 1</a:t>
            </a:r>
          </a:p>
          <a:p>
            <a:pPr algn="l">
              <a:lnSpc>
                <a:spcPts val="3044"/>
              </a:lnSpc>
              <a:spcBef>
                <a:spcPts val="0"/>
              </a:spcBef>
            </a:pP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Elements in the course ‘</a:t>
            </a:r>
            <a:r>
              <a:rPr lang="en-US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Markup Languages and Reproducible Programming in Statistics’.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 What do you think: Do the elements in the course match or clash with the principles of a </a:t>
            </a:r>
            <a:r>
              <a:rPr lang="en-GB" sz="1957" b="1" i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CODECHECK</a:t>
            </a:r>
            <a:r>
              <a:rPr lang="en-GB" sz="1957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?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B15C782D-310C-0D46-8239-DB6C828F7FD6}"/>
              </a:ext>
            </a:extLst>
          </p:cNvPr>
          <p:cNvSpPr/>
          <p:nvPr/>
        </p:nvSpPr>
        <p:spPr>
          <a:xfrm>
            <a:off x="22256864" y="13965776"/>
            <a:ext cx="9140846" cy="5390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57" dirty="0"/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2E342441-D5FD-5545-AF7B-F8CD4E455EFA}"/>
              </a:ext>
            </a:extLst>
          </p:cNvPr>
          <p:cNvSpPr txBox="1"/>
          <p:nvPr/>
        </p:nvSpPr>
        <p:spPr>
          <a:xfrm>
            <a:off x="1508774" y="6868344"/>
            <a:ext cx="93132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Merriweather" pitchFamily="2" charset="77"/>
              </a:rPr>
              <a:t>Our course</a:t>
            </a:r>
            <a:endParaRPr lang="en-GB" sz="2000" b="1" dirty="0">
              <a:solidFill>
                <a:srgbClr val="C10033"/>
              </a:solidFill>
              <a:latin typeface="Merriweather" pitchFamily="2" charset="77"/>
            </a:endParaRPr>
          </a:p>
          <a:p>
            <a:r>
              <a:rPr lang="en-US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teach ‘Markup Languages and Reproducible Programming in Statistics’ in the second year of the Master’s </a:t>
            </a:r>
            <a:r>
              <a:rPr lang="en-US" sz="2000" dirty="0" err="1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programme</a:t>
            </a:r>
            <a:r>
              <a:rPr lang="en-US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‘Methodology and Statistics for the </a:t>
            </a:r>
            <a:r>
              <a:rPr lang="en-US" sz="2000" dirty="0" err="1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Behavioural</a:t>
            </a:r>
            <a:r>
              <a:rPr lang="en-US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Biomedical and Social Sciences’ at Utrecht University (UU).</a:t>
            </a:r>
          </a:p>
          <a:p>
            <a:endParaRPr lang="en-US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 aims include the development and publishing of a </a:t>
            </a:r>
            <a:r>
              <a:rPr lang="en-US" sz="2000" b="1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reproducible research compendium</a:t>
            </a:r>
            <a:r>
              <a:rPr lang="en-US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contains: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reproducible code,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data,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typeset manuscript following a markup language.</a:t>
            </a:r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52" name="Grafiek 51">
            <a:extLst>
              <a:ext uri="{FF2B5EF4-FFF2-40B4-BE49-F238E27FC236}">
                <a16:creationId xmlns:a16="http://schemas.microsoft.com/office/drawing/2014/main" id="{DD14696C-49B8-D641-AA1B-D52D481383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8562526"/>
              </p:ext>
            </p:extLst>
          </p:nvPr>
        </p:nvGraphicFramePr>
        <p:xfrm>
          <a:off x="1077449" y="14474228"/>
          <a:ext cx="6641763" cy="4427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4" name="Tekstvak 53">
            <a:extLst>
              <a:ext uri="{FF2B5EF4-FFF2-40B4-BE49-F238E27FC236}">
                <a16:creationId xmlns:a16="http://schemas.microsoft.com/office/drawing/2014/main" id="{18EE791D-FF38-C243-987D-0BEF91FF79A3}"/>
              </a:ext>
            </a:extLst>
          </p:cNvPr>
          <p:cNvSpPr txBox="1"/>
          <p:nvPr/>
        </p:nvSpPr>
        <p:spPr>
          <a:xfrm>
            <a:off x="7876933" y="1258825"/>
            <a:ext cx="7862188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000" dirty="0">
                <a:latin typeface="Merriweather" pitchFamily="2" charset="77"/>
                <a:ea typeface="Open Sans" panose="020B0606030504020204" pitchFamily="34" charset="0"/>
                <a:cs typeface="Open Sans" panose="020B0606030504020204" pitchFamily="34" charset="0"/>
              </a:rPr>
              <a:t>Methodology &amp; Statistics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A4964323-808B-1345-AC7D-222A69D20FB3}"/>
              </a:ext>
            </a:extLst>
          </p:cNvPr>
          <p:cNvSpPr txBox="1">
            <a:spLocks/>
          </p:cNvSpPr>
          <p:nvPr/>
        </p:nvSpPr>
        <p:spPr>
          <a:xfrm>
            <a:off x="1706218" y="5500192"/>
            <a:ext cx="29549804" cy="835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3914"/>
              </a:lnSpc>
            </a:pPr>
            <a:r>
              <a:rPr lang="en-GB" sz="2800" b="1" dirty="0">
                <a:solidFill>
                  <a:srgbClr val="0000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HI Oberman</a:t>
            </a:r>
          </a:p>
        </p:txBody>
      </p:sp>
      <p:sp>
        <p:nvSpPr>
          <p:cNvPr id="56" name="Subtitel 2">
            <a:extLst>
              <a:ext uri="{FF2B5EF4-FFF2-40B4-BE49-F238E27FC236}">
                <a16:creationId xmlns:a16="http://schemas.microsoft.com/office/drawing/2014/main" id="{105E345D-E29F-9A49-9A3A-4039A1C01D09}"/>
              </a:ext>
            </a:extLst>
          </p:cNvPr>
          <p:cNvSpPr txBox="1">
            <a:spLocks/>
          </p:cNvSpPr>
          <p:nvPr/>
        </p:nvSpPr>
        <p:spPr>
          <a:xfrm>
            <a:off x="16630889" y="19984117"/>
            <a:ext cx="9443388" cy="99877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GB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</a:p>
          <a:p>
            <a:pPr marL="372835" indent="-372835" algn="l">
              <a:buAutoNum type="arabicPeriod"/>
            </a:pPr>
            <a:r>
              <a:rPr lang="en-GB" sz="14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Name author</a:t>
            </a:r>
          </a:p>
          <a:p>
            <a:pPr marL="372835" indent="-372835" algn="l">
              <a:buAutoNum type="arabicPeriod"/>
            </a:pPr>
            <a:r>
              <a:rPr lang="en-GB" sz="1400" b="1" dirty="0">
                <a:solidFill>
                  <a:srgbClr val="0F101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Name author</a:t>
            </a:r>
          </a:p>
        </p:txBody>
      </p:sp>
      <p:sp>
        <p:nvSpPr>
          <p:cNvPr id="57" name="Tekstvak 56">
            <a:extLst>
              <a:ext uri="{FF2B5EF4-FFF2-40B4-BE49-F238E27FC236}">
                <a16:creationId xmlns:a16="http://schemas.microsoft.com/office/drawing/2014/main" id="{E108BEF3-1FAD-CD47-AD10-993910657BF9}"/>
              </a:ext>
            </a:extLst>
          </p:cNvPr>
          <p:cNvSpPr txBox="1"/>
          <p:nvPr/>
        </p:nvSpPr>
        <p:spPr>
          <a:xfrm>
            <a:off x="11882819" y="6868344"/>
            <a:ext cx="93132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Merriweather" pitchFamily="2" charset="77"/>
              </a:rPr>
              <a:t>Reusable resources</a:t>
            </a:r>
            <a:endParaRPr lang="en-GB" sz="2000" b="1" dirty="0">
              <a:solidFill>
                <a:srgbClr val="C10033"/>
              </a:solidFill>
              <a:latin typeface="Merriweather" pitchFamily="2" charset="77"/>
            </a:endParaRPr>
          </a:p>
          <a:p>
            <a:r>
              <a:rPr lang="en-GB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teaching materials draw from resources such as </a:t>
            </a:r>
            <a:r>
              <a:rPr lang="en-GB" sz="2000" b="1" i="1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Turing Way </a:t>
            </a:r>
            <a:r>
              <a:rPr lang="en-US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handbook to reproducible, ethical and collaborative data science. The Turing Way materials are developed by a community and shared under open licensing. The research data management support team at Utrecht University offers workshops for UU staff, but the teaching materials are CC BY.</a:t>
            </a:r>
            <a:endParaRPr lang="en-GB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kstvak 57">
            <a:extLst>
              <a:ext uri="{FF2B5EF4-FFF2-40B4-BE49-F238E27FC236}">
                <a16:creationId xmlns:a16="http://schemas.microsoft.com/office/drawing/2014/main" id="{DF414639-8C4C-2A40-A67A-A34FAFC652C3}"/>
              </a:ext>
            </a:extLst>
          </p:cNvPr>
          <p:cNvSpPr txBox="1"/>
          <p:nvPr/>
        </p:nvSpPr>
        <p:spPr>
          <a:xfrm>
            <a:off x="22256864" y="6868344"/>
            <a:ext cx="93132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Merriweather" pitchFamily="2" charset="77"/>
              </a:rPr>
              <a:t>CODECHECK</a:t>
            </a:r>
          </a:p>
          <a:p>
            <a:r>
              <a:rPr lang="en-GB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GB" sz="2000" i="1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CODECHECK</a:t>
            </a:r>
            <a:r>
              <a:rPr lang="en-GB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initiative offers </a:t>
            </a:r>
            <a:r>
              <a:rPr lang="en-US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independent execution of computations underlying research articles. </a:t>
            </a:r>
          </a:p>
          <a:p>
            <a:endParaRPr lang="en-US" sz="2000" dirty="0">
              <a:solidFill>
                <a:srgbClr val="0F101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principles underlying a </a:t>
            </a:r>
            <a:r>
              <a:rPr lang="en-US" sz="2000" i="1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CODECHECK</a:t>
            </a:r>
            <a:r>
              <a:rPr lang="en-US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en-US" sz="2000" dirty="0" err="1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Codecheckers</a:t>
            </a:r>
            <a:r>
              <a:rPr lang="en-US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record but don’t investigate or fix.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Communication between humans is key.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Credit is given to </a:t>
            </a:r>
            <a:r>
              <a:rPr lang="en-US" sz="2000" dirty="0" err="1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codecheckers</a:t>
            </a:r>
            <a:r>
              <a:rPr lang="en-US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Workflows must be auditable.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0F101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 by default and transitional by disposition.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F49D909F-42F7-0648-AA5E-4B62B4C33843}"/>
              </a:ext>
            </a:extLst>
          </p:cNvPr>
          <p:cNvSpPr txBox="1">
            <a:spLocks/>
          </p:cNvSpPr>
          <p:nvPr/>
        </p:nvSpPr>
        <p:spPr>
          <a:xfrm>
            <a:off x="1607922" y="21158479"/>
            <a:ext cx="29549804" cy="67790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3914"/>
              </a:lnSpc>
            </a:pPr>
            <a:r>
              <a:rPr lang="en-GB" sz="2800" b="1" dirty="0">
                <a:solidFill>
                  <a:srgbClr val="000000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hanneoberman.github.io/presentations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185D9D-76F9-C5C7-8286-1B146E2EB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1697" y="787121"/>
            <a:ext cx="4209530" cy="2143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675052-AAFD-C94D-B979-1D04BE9DC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9705" y="464402"/>
            <a:ext cx="2388525" cy="275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91155E-2412-E17F-3019-4945C820A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41388" y="908497"/>
            <a:ext cx="4514850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E6834D-1E2D-B68B-49E9-AFDD51FBCB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56238" y="14474228"/>
            <a:ext cx="5211777" cy="4314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CB21F7-9098-CCAE-E8E0-BB20A8C34B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3212" y="15093600"/>
            <a:ext cx="3452012" cy="14387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415936-DC8B-56A3-66B3-6EBB925075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98852" y="16532388"/>
            <a:ext cx="1940904" cy="19409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6DFE08-574C-3349-2EB1-218A17967B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2464" y="15167672"/>
            <a:ext cx="1799854" cy="17998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58964D-3201-DEB5-7E06-9263AA5CDD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8212" y="15146833"/>
            <a:ext cx="1772787" cy="204579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EFA87C7-C266-45A9-65AA-BCE5AD9F87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266660" y="15165849"/>
            <a:ext cx="1710926" cy="19782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5FDBE6A-8EBB-4FCB-BB05-9D2A2F9E72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45716" y="16877605"/>
            <a:ext cx="1760381" cy="20469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3BBCC02-B3E2-2EFA-28FC-2A8B923CE08D}"/>
              </a:ext>
            </a:extLst>
          </p:cNvPr>
          <p:cNvSpPr/>
          <p:nvPr/>
        </p:nvSpPr>
        <p:spPr>
          <a:xfrm rot="1321608">
            <a:off x="-148205" y="9532404"/>
            <a:ext cx="3321481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Concept version/w</a:t>
            </a:r>
            <a:r>
              <a:rPr lang="en-US" sz="1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1435791218"/>
      </p:ext>
    </p:extLst>
  </p:cSld>
  <p:clrMapOvr>
    <a:masterClrMapping/>
  </p:clrMapOvr>
</p:sld>
</file>

<file path=ppt/theme/theme1.xml><?xml version="1.0" encoding="utf-8"?>
<a:theme xmlns:a="http://schemas.openxmlformats.org/drawingml/2006/main" name="Thema_UU">
  <a:themeElements>
    <a:clrScheme name="UU_Kleurenpalet voor MS Office">
      <a:dk1>
        <a:srgbClr val="000000"/>
      </a:dk1>
      <a:lt1>
        <a:srgbClr val="FFFFFF"/>
      </a:lt1>
      <a:dk2>
        <a:srgbClr val="C00935"/>
      </a:dk2>
      <a:lt2>
        <a:srgbClr val="D9D9D9"/>
      </a:lt2>
      <a:accent1>
        <a:srgbClr val="FFCD00"/>
      </a:accent1>
      <a:accent2>
        <a:srgbClr val="DD9562"/>
      </a:accent2>
      <a:accent3>
        <a:srgbClr val="911D56"/>
      </a:accent3>
      <a:accent4>
        <a:srgbClr val="63A593"/>
      </a:accent4>
      <a:accent5>
        <a:srgbClr val="161D41"/>
      </a:accent5>
      <a:accent6>
        <a:srgbClr val="6686C3"/>
      </a:accent6>
      <a:hlink>
        <a:srgbClr val="52287F"/>
      </a:hlink>
      <a:folHlink>
        <a:srgbClr val="623E2B"/>
      </a:folHlink>
    </a:clrScheme>
    <a:fontScheme name="Lettertype UU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Thema_UU" id="{69539A96-05D9-9F44-937C-76FDE5EEAA32}" vid="{C9683E3C-EB62-FC4E-89BA-4F8478459AA6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Thema_UU</Template>
  <TotalTime>0</TotalTime>
  <Words>266</Words>
  <Application>Microsoft Office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Merriweather</vt:lpstr>
      <vt:lpstr>Merriweather Regular</vt:lpstr>
      <vt:lpstr>Open Sans</vt:lpstr>
      <vt:lpstr>Open Sans SemiBold</vt:lpstr>
      <vt:lpstr>Verdana</vt:lpstr>
      <vt:lpstr>Thema_UU</vt:lpstr>
      <vt:lpstr>PowerPoint Presentation</vt:lpstr>
    </vt:vector>
  </TitlesOfParts>
  <Company>UU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Frouke</dc:creator>
  <cp:lastModifiedBy>Oberman, H.I. (Hanne)</cp:lastModifiedBy>
  <cp:revision>299</cp:revision>
  <cp:lastPrinted>2015-10-14T14:40:41Z</cp:lastPrinted>
  <dcterms:created xsi:type="dcterms:W3CDTF">2013-01-24T08:51:25Z</dcterms:created>
  <dcterms:modified xsi:type="dcterms:W3CDTF">2024-12-03T17:17:27Z</dcterms:modified>
</cp:coreProperties>
</file>