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57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82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68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68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65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93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74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1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19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21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3F2-C0BC-457B-8C30-486AD8FB9CF5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75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A3F2-C0BC-457B-8C30-486AD8FB9CF5}" type="datetimeFigureOut">
              <a:rPr lang="es-ES" smtClean="0"/>
              <a:t>12/10/2019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8B9E-F42F-452E-9374-23D9A3768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94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90.216.128.58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7063" y="1723254"/>
            <a:ext cx="9144000" cy="2387600"/>
          </a:xfrm>
        </p:spPr>
        <p:txBody>
          <a:bodyPr/>
          <a:lstStyle/>
          <a:p>
            <a:r>
              <a:rPr lang="es-ES" dirty="0" smtClean="0">
                <a:latin typeface="Centaur" panose="02030504050205020304" pitchFamily="18" charset="0"/>
              </a:rPr>
              <a:t>Configuración nodos clúster y balanceador de cargas</a:t>
            </a:r>
            <a:endParaRPr lang="es-ES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Datos de conexión remota a servidores</a:t>
            </a:r>
            <a:endParaRPr lang="es-ES" dirty="0"/>
          </a:p>
        </p:txBody>
      </p:sp>
      <p:pic>
        <p:nvPicPr>
          <p:cNvPr id="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18780" y="2015991"/>
            <a:ext cx="5283357" cy="3548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Llamada de nube 5"/>
          <p:cNvSpPr/>
          <p:nvPr/>
        </p:nvSpPr>
        <p:spPr>
          <a:xfrm>
            <a:off x="6818179" y="1520870"/>
            <a:ext cx="3253286" cy="1431335"/>
          </a:xfrm>
          <a:prstGeom prst="cloudCallout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Ingresar las credenciales </a:t>
            </a:r>
            <a:r>
              <a:rPr lang="es-419" b="1" dirty="0" smtClean="0"/>
              <a:t>indicada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0529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Datos de conexión remota a servidores</a:t>
            </a:r>
            <a:endParaRPr lang="es-E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04959" y="1886563"/>
            <a:ext cx="9048841" cy="2687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xplosión 2 4"/>
          <p:cNvSpPr/>
          <p:nvPr/>
        </p:nvSpPr>
        <p:spPr>
          <a:xfrm>
            <a:off x="483327" y="1362213"/>
            <a:ext cx="4131130" cy="2073318"/>
          </a:xfrm>
          <a:prstGeom prst="irregularSeal2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900" b="1" dirty="0" smtClean="0"/>
              <a:t>Prueba Ingreso a Servidor web</a:t>
            </a:r>
            <a:endParaRPr lang="es-ES" sz="1900" b="1" dirty="0"/>
          </a:p>
        </p:txBody>
      </p:sp>
      <p:sp>
        <p:nvSpPr>
          <p:cNvPr id="6" name="Rectángulo 5"/>
          <p:cNvSpPr/>
          <p:nvPr/>
        </p:nvSpPr>
        <p:spPr>
          <a:xfrm>
            <a:off x="733379" y="5402678"/>
            <a:ext cx="10620421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</a:t>
            </a:r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Por favor recordar que el puerto balanceado de forma pública es el 80 (</a:t>
            </a:r>
            <a:r>
              <a:rPr lang="es-419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Consumo del servicio mediante un puerto público</a:t>
            </a:r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de modo que el sitio web debe poderse acceder desde este puerto en los servidores llamados </a:t>
            </a:r>
            <a:r>
              <a:rPr lang="es-419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195" y="1357903"/>
            <a:ext cx="10515600" cy="784906"/>
          </a:xfrm>
        </p:spPr>
        <p:txBody>
          <a:bodyPr/>
          <a:lstStyle/>
          <a:p>
            <a:pPr algn="ctr"/>
            <a:r>
              <a:rPr lang="es-ES" dirty="0" smtClean="0"/>
              <a:t>Pasos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9195" y="2818402"/>
            <a:ext cx="10515600" cy="2576558"/>
          </a:xfrm>
        </p:spPr>
        <p:txBody>
          <a:bodyPr/>
          <a:lstStyle/>
          <a:p>
            <a:pPr algn="ctr"/>
            <a:r>
              <a:rPr lang="es-ES" dirty="0" smtClean="0"/>
              <a:t>Paso 1: </a:t>
            </a:r>
            <a:r>
              <a:rPr lang="es-419" dirty="0"/>
              <a:t>Se realiza la creación de un pool de </a:t>
            </a:r>
            <a:r>
              <a:rPr lang="es-419" dirty="0" smtClean="0"/>
              <a:t>servidores.</a:t>
            </a:r>
          </a:p>
          <a:p>
            <a:pPr algn="ctr"/>
            <a:r>
              <a:rPr lang="es-419" dirty="0" smtClean="0"/>
              <a:t>Paso 2: </a:t>
            </a:r>
            <a:r>
              <a:rPr lang="es-419" dirty="0"/>
              <a:t>Se selecciona el método de balanceo Round </a:t>
            </a:r>
            <a:r>
              <a:rPr lang="es-419" dirty="0" smtClean="0"/>
              <a:t>Robin.</a:t>
            </a:r>
          </a:p>
          <a:p>
            <a:pPr algn="ctr"/>
            <a:r>
              <a:rPr lang="es-419" dirty="0" smtClean="0"/>
              <a:t>Paso 3: </a:t>
            </a:r>
            <a:r>
              <a:rPr lang="es-419" dirty="0"/>
              <a:t>Se realiza la creación de una IP </a:t>
            </a:r>
            <a:r>
              <a:rPr lang="es-419" dirty="0" smtClean="0"/>
              <a:t>virtual.</a:t>
            </a:r>
          </a:p>
          <a:p>
            <a:pPr algn="ctr"/>
            <a:r>
              <a:rPr lang="es-419" dirty="0" smtClean="0"/>
              <a:t>Paso 4: Se realiza la asignación del pool creado a recursos.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66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389" y="4606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Paso 1: </a:t>
            </a:r>
            <a:r>
              <a:rPr lang="es-419" dirty="0" smtClean="0"/>
              <a:t>Se realiza la creación de un pool de servidores.</a:t>
            </a:r>
            <a:br>
              <a:rPr lang="es-419" dirty="0" smtClean="0"/>
            </a:br>
            <a:endParaRPr lang="es-ES" dirty="0"/>
          </a:p>
        </p:txBody>
      </p:sp>
      <p:pic>
        <p:nvPicPr>
          <p:cNvPr id="6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043749" y="1016714"/>
            <a:ext cx="5111932" cy="49321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xplosión 2 6"/>
          <p:cNvSpPr/>
          <p:nvPr/>
        </p:nvSpPr>
        <p:spPr>
          <a:xfrm>
            <a:off x="456111" y="1404257"/>
            <a:ext cx="6518366" cy="3775165"/>
          </a:xfrm>
          <a:prstGeom prst="irregularSeal2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 smtClean="0"/>
              <a:t>Donde se asigna el nombre pool_web1-2 con un monitor de servicio http con el fin de validar la disponibilidad del sitio web expuesto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77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389" y="4606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419" dirty="0" smtClean="0"/>
              <a:t>Paso 2: Se selecciona el método de balanceo Round Robin.</a:t>
            </a:r>
            <a:br>
              <a:rPr lang="es-419" dirty="0" smtClean="0"/>
            </a:br>
            <a:endParaRPr lang="es-ES" dirty="0"/>
          </a:p>
        </p:txBody>
      </p:sp>
      <p:sp>
        <p:nvSpPr>
          <p:cNvPr id="4" name="Explosión 2 3"/>
          <p:cNvSpPr/>
          <p:nvPr/>
        </p:nvSpPr>
        <p:spPr>
          <a:xfrm>
            <a:off x="191270" y="1214847"/>
            <a:ext cx="5582195" cy="2560320"/>
          </a:xfrm>
          <a:prstGeom prst="irregularSeal2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el cual crea una cola de peticiones hacia los servidores que pertenezcan al pool</a:t>
            </a:r>
            <a:r>
              <a:rPr lang="es-419" b="1" dirty="0" smtClean="0"/>
              <a:t>.</a:t>
            </a:r>
            <a:endParaRPr lang="es-ES" b="1" dirty="0"/>
          </a:p>
        </p:txBody>
      </p:sp>
      <p:pic>
        <p:nvPicPr>
          <p:cNvPr id="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25148" y="3107022"/>
            <a:ext cx="6566898" cy="30792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Llamada de nube 2"/>
          <p:cNvSpPr/>
          <p:nvPr/>
        </p:nvSpPr>
        <p:spPr>
          <a:xfrm>
            <a:off x="8307343" y="2495007"/>
            <a:ext cx="3370217" cy="1789612"/>
          </a:xfrm>
          <a:prstGeom prst="cloudCallout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Adicionalmente se adiciona la dirección IP del </a:t>
            </a:r>
            <a:r>
              <a:rPr lang="es-419" b="1" dirty="0" smtClean="0"/>
              <a:t>nodo 1 </a:t>
            </a:r>
            <a:r>
              <a:rPr lang="es-419" b="1" dirty="0"/>
              <a:t>con el puerto de servicio 80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7396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389" y="4606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419" smtClean="0"/>
              <a:t>Paso 2: Se selecciona el método de balanceo Round Robin.</a:t>
            </a:r>
            <a:br>
              <a:rPr lang="es-419" smtClean="0"/>
            </a:br>
            <a:endParaRPr lang="es-ES" dirty="0"/>
          </a:p>
        </p:txBody>
      </p:sp>
      <p:pic>
        <p:nvPicPr>
          <p:cNvPr id="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6311" y="2033042"/>
            <a:ext cx="6671401" cy="3832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Estrella de 32 puntas 9"/>
          <p:cNvSpPr/>
          <p:nvPr/>
        </p:nvSpPr>
        <p:spPr>
          <a:xfrm>
            <a:off x="7158446" y="2137544"/>
            <a:ext cx="4572000" cy="2181497"/>
          </a:xfrm>
          <a:prstGeom prst="star32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Se adiciona la dirección IP del </a:t>
            </a:r>
            <a:r>
              <a:rPr lang="es-419" b="1" dirty="0" smtClean="0"/>
              <a:t>nodo </a:t>
            </a:r>
            <a:r>
              <a:rPr lang="es-419" b="1" dirty="0"/>
              <a:t>2 con el puerto de servicio 80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7529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389" y="460624"/>
            <a:ext cx="10515600" cy="1325563"/>
          </a:xfrm>
        </p:spPr>
        <p:txBody>
          <a:bodyPr>
            <a:normAutofit/>
          </a:bodyPr>
          <a:lstStyle/>
          <a:p>
            <a:r>
              <a:rPr lang="es-419" dirty="0" smtClean="0"/>
              <a:t>Paso 3: Se realiza la creación de una IP virtual.</a:t>
            </a:r>
            <a:endParaRPr lang="es-ES" dirty="0"/>
          </a:p>
        </p:txBody>
      </p:sp>
      <p:sp>
        <p:nvSpPr>
          <p:cNvPr id="3" name="Explosión 1 2"/>
          <p:cNvSpPr/>
          <p:nvPr/>
        </p:nvSpPr>
        <p:spPr>
          <a:xfrm>
            <a:off x="29073" y="2406991"/>
            <a:ext cx="6165670" cy="4424883"/>
          </a:xfrm>
          <a:prstGeom prst="irregularSeal1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la cual será la encargada de recibir las peticiones entrantes por el puerto de servicio 80 y de distribuirlas a los servidores que pertenezcan al pool_web1-2</a:t>
            </a:r>
            <a:endParaRPr lang="es-ES" b="1" dirty="0"/>
          </a:p>
        </p:txBody>
      </p:sp>
      <p:pic>
        <p:nvPicPr>
          <p:cNvPr id="7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58598" y="1786187"/>
            <a:ext cx="6357893" cy="3556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25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389" y="460624"/>
            <a:ext cx="10515600" cy="1325563"/>
          </a:xfrm>
        </p:spPr>
        <p:txBody>
          <a:bodyPr>
            <a:normAutofit/>
          </a:bodyPr>
          <a:lstStyle/>
          <a:p>
            <a:r>
              <a:rPr lang="es-419" dirty="0" smtClean="0"/>
              <a:t>Paso 4: Se realiza la asignación del pool creado a recursos.</a:t>
            </a:r>
            <a:endParaRPr lang="es-ES" dirty="0"/>
          </a:p>
        </p:txBody>
      </p:sp>
      <p:pic>
        <p:nvPicPr>
          <p:cNvPr id="8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72058" y="2193607"/>
            <a:ext cx="6261600" cy="3031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Nube 8"/>
          <p:cNvSpPr/>
          <p:nvPr/>
        </p:nvSpPr>
        <p:spPr>
          <a:xfrm>
            <a:off x="6570617" y="3958046"/>
            <a:ext cx="4676503" cy="1894114"/>
          </a:xfrm>
          <a:prstGeom prst="cloud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Se asigna el pool_web1-2 a los recursos de balanceo de la IP virtual creada anteriormente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586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Datos de conexión remota a servidores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419" dirty="0"/>
              <a:t>Se especifican las credenciales de acceso y las direcciones IP de los servidores, junto a su puerto de conexión, indicando cual es el rol de cada servidor</a:t>
            </a:r>
            <a:endParaRPr lang="es-ES" dirty="0"/>
          </a:p>
          <a:p>
            <a:pPr marL="0" indent="0">
              <a:buNone/>
            </a:pPr>
            <a:r>
              <a:rPr lang="es-419" b="1" dirty="0"/>
              <a:t>Usuario</a:t>
            </a:r>
            <a:r>
              <a:rPr lang="es-419" dirty="0"/>
              <a:t>: *\</a:t>
            </a:r>
            <a:r>
              <a:rPr lang="es-419" dirty="0" err="1"/>
              <a:t>Administrator</a:t>
            </a:r>
            <a:endParaRPr lang="es-ES" dirty="0"/>
          </a:p>
          <a:p>
            <a:pPr marL="0" indent="0">
              <a:buNone/>
            </a:pPr>
            <a:r>
              <a:rPr lang="es-419" b="1" dirty="0"/>
              <a:t>Contraseña</a:t>
            </a:r>
            <a:r>
              <a:rPr lang="es-419" dirty="0"/>
              <a:t>: Sanmateo2019</a:t>
            </a:r>
            <a:endParaRPr lang="es-ES" dirty="0"/>
          </a:p>
          <a:p>
            <a:pPr marL="0" indent="0">
              <a:buNone/>
            </a:pPr>
            <a:r>
              <a:rPr lang="es-419" dirty="0"/>
              <a:t> </a:t>
            </a:r>
            <a:endParaRPr lang="es-ES" dirty="0"/>
          </a:p>
          <a:p>
            <a:pPr marL="0" indent="0">
              <a:buNone/>
            </a:pPr>
            <a:r>
              <a:rPr lang="es-419" b="1" dirty="0"/>
              <a:t>Servidor 1</a:t>
            </a:r>
            <a:r>
              <a:rPr lang="es-419" dirty="0"/>
              <a:t>: 190.216.128.58:3393 WEB1</a:t>
            </a:r>
            <a:endParaRPr lang="es-ES" dirty="0"/>
          </a:p>
          <a:p>
            <a:pPr marL="0" indent="0">
              <a:buNone/>
            </a:pPr>
            <a:r>
              <a:rPr lang="es-419" b="1" dirty="0" smtClean="0"/>
              <a:t>Servidor </a:t>
            </a:r>
            <a:r>
              <a:rPr lang="es-419" b="1" dirty="0"/>
              <a:t>2</a:t>
            </a:r>
            <a:r>
              <a:rPr lang="es-419" dirty="0"/>
              <a:t>: 190.216.128.58:3394 WEB2</a:t>
            </a:r>
            <a:endParaRPr lang="es-ES" dirty="0"/>
          </a:p>
          <a:p>
            <a:pPr marL="0" indent="0">
              <a:buNone/>
            </a:pPr>
            <a:r>
              <a:rPr lang="es-419" b="1" dirty="0"/>
              <a:t>Servidor 3</a:t>
            </a:r>
            <a:r>
              <a:rPr lang="es-419" dirty="0"/>
              <a:t>: 190.216.128.58:3395 DB1</a:t>
            </a:r>
            <a:endParaRPr lang="es-ES" dirty="0"/>
          </a:p>
          <a:p>
            <a:pPr marL="0" indent="0">
              <a:buNone/>
            </a:pPr>
            <a:r>
              <a:rPr lang="es-419" dirty="0"/>
              <a:t> </a:t>
            </a:r>
            <a:endParaRPr lang="es-ES" dirty="0"/>
          </a:p>
          <a:p>
            <a:pPr marL="0" indent="0">
              <a:buNone/>
            </a:pPr>
            <a:r>
              <a:rPr lang="es-419" b="1" dirty="0"/>
              <a:t>Consumo del servicio mediante un puerto público</a:t>
            </a:r>
            <a:r>
              <a:rPr lang="es-419" dirty="0"/>
              <a:t>: 190.216.128.58:80 </a:t>
            </a:r>
            <a:endParaRPr lang="es-ES" dirty="0"/>
          </a:p>
          <a:p>
            <a:pPr marL="0" indent="0">
              <a:buNone/>
            </a:pPr>
            <a:r>
              <a:rPr lang="es-419" dirty="0" smtClean="0"/>
              <a:t>Ej</a:t>
            </a:r>
            <a:r>
              <a:rPr lang="es-419" dirty="0"/>
              <a:t>.: </a:t>
            </a:r>
            <a:r>
              <a:rPr lang="es-419" u="sng" dirty="0">
                <a:hlinkClick r:id="rId2"/>
              </a:rPr>
              <a:t>http://190.216.128.58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4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Datos de conexión remota a servidores</a:t>
            </a:r>
            <a:endParaRPr lang="es-ES" dirty="0"/>
          </a:p>
        </p:txBody>
      </p:sp>
      <p:sp>
        <p:nvSpPr>
          <p:cNvPr id="4" name="Estrella de 32 puntas 3"/>
          <p:cNvSpPr/>
          <p:nvPr/>
        </p:nvSpPr>
        <p:spPr>
          <a:xfrm>
            <a:off x="169818" y="3446143"/>
            <a:ext cx="5708468" cy="2730137"/>
          </a:xfrm>
          <a:prstGeom prst="star32">
            <a:avLst/>
          </a:prstGeom>
          <a:solidFill>
            <a:srgbClr val="086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Ingresar a la aplicación </a:t>
            </a:r>
            <a:r>
              <a:rPr lang="es-419" b="1" dirty="0" err="1"/>
              <a:t>remote</a:t>
            </a:r>
            <a:r>
              <a:rPr lang="es-419" b="1" dirty="0"/>
              <a:t> desktop / escritorio remoto , y diligenciar la dirección </a:t>
            </a:r>
            <a:r>
              <a:rPr lang="es-419" b="1" dirty="0" smtClean="0"/>
              <a:t>IP </a:t>
            </a:r>
            <a:r>
              <a:rPr lang="es-419" b="1" dirty="0"/>
              <a:t>junto con el puerto de conexión</a:t>
            </a:r>
            <a:endParaRPr lang="es-ES" b="1" dirty="0"/>
          </a:p>
        </p:txBody>
      </p:sp>
      <p:pic>
        <p:nvPicPr>
          <p:cNvPr id="5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409395" y="1836963"/>
            <a:ext cx="5779634" cy="3427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140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360</Words>
  <Application>Microsoft Office PowerPoint</Application>
  <PresentationFormat>Panorámica</PresentationFormat>
  <Paragraphs>35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Centaur</vt:lpstr>
      <vt:lpstr>Times New Roman</vt:lpstr>
      <vt:lpstr>Tema de Office</vt:lpstr>
      <vt:lpstr>Configuración nodos clúster y balanceador de cargas</vt:lpstr>
      <vt:lpstr>Pasos</vt:lpstr>
      <vt:lpstr>Paso 1: Se realiza la creación de un pool de servidores. </vt:lpstr>
      <vt:lpstr>Paso 2: Se selecciona el método de balanceo Round Robin. </vt:lpstr>
      <vt:lpstr>Paso 2: Se selecciona el método de balanceo Round Robin. </vt:lpstr>
      <vt:lpstr>Paso 3: Se realiza la creación de una IP virtual.</vt:lpstr>
      <vt:lpstr>Paso 4: Se realiza la asignación del pool creado a recursos.</vt:lpstr>
      <vt:lpstr>Datos de conexión remota a servidores</vt:lpstr>
      <vt:lpstr>Datos de conexión remota a servidores</vt:lpstr>
      <vt:lpstr>Datos de conexión remota a servidores</vt:lpstr>
      <vt:lpstr>Datos de conexión remota a servidores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Configuración nodos clúster y balanceador de cargas</dc:title>
  <dc:creator>Camilo.Bernal</dc:creator>
  <cp:lastModifiedBy>Camilo.Bernal</cp:lastModifiedBy>
  <cp:revision>13</cp:revision>
  <dcterms:created xsi:type="dcterms:W3CDTF">2019-10-13T00:23:59Z</dcterms:created>
  <dcterms:modified xsi:type="dcterms:W3CDTF">2019-10-13T01:48:12Z</dcterms:modified>
</cp:coreProperties>
</file>