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5" r:id="rId2"/>
    <p:sldId id="256" r:id="rId3"/>
    <p:sldId id="257" r:id="rId4"/>
    <p:sldId id="258" r:id="rId5"/>
    <p:sldId id="273" r:id="rId6"/>
    <p:sldId id="274"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C370-091C-4D66-B7D0-E71ABDDC71E7}" type="datetimeFigureOut">
              <a:rPr lang="es-CO" smtClean="0"/>
              <a:t>16/10/2019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BD778-E9C7-4AA6-850F-494A3F878AFE}" type="slidenum">
              <a:rPr lang="es-CO" smtClean="0"/>
              <a:t>‹Nº›</a:t>
            </a:fld>
            <a:endParaRPr lang="es-CO"/>
          </a:p>
        </p:txBody>
      </p:sp>
    </p:spTree>
    <p:extLst>
      <p:ext uri="{BB962C8B-B14F-4D97-AF65-F5344CB8AC3E}">
        <p14:creationId xmlns:p14="http://schemas.microsoft.com/office/powerpoint/2010/main" val="80810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62FBD778-E9C7-4AA6-850F-494A3F878AFE}" type="slidenum">
              <a:rPr lang="es-CO" smtClean="0"/>
              <a:t>2</a:t>
            </a:fld>
            <a:endParaRPr lang="es-CO"/>
          </a:p>
        </p:txBody>
      </p:sp>
    </p:spTree>
    <p:extLst>
      <p:ext uri="{BB962C8B-B14F-4D97-AF65-F5344CB8AC3E}">
        <p14:creationId xmlns:p14="http://schemas.microsoft.com/office/powerpoint/2010/main" val="371829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268473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30ECD0-A540-4E39-B7FF-F8CDF9950092}" type="datetimeFigureOut">
              <a:rPr lang="es-CO" smtClean="0"/>
              <a:t>16/10/2019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6713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4243195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488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752554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117895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295100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780795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107322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237249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26513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30ECD0-A540-4E39-B7FF-F8CDF9950092}" type="datetimeFigureOut">
              <a:rPr lang="es-CO" smtClean="0"/>
              <a:t>16/10/2019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00582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30ECD0-A540-4E39-B7FF-F8CDF9950092}" type="datetimeFigureOut">
              <a:rPr lang="es-CO" smtClean="0"/>
              <a:t>16/10/2019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4937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37924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71944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EE30ECD0-A540-4E39-B7FF-F8CDF9950092}" type="datetimeFigureOut">
              <a:rPr lang="es-CO" smtClean="0"/>
              <a:t>16/10/2019</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320562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30ECD0-A540-4E39-B7FF-F8CDF9950092}" type="datetimeFigureOut">
              <a:rPr lang="es-CO" smtClean="0"/>
              <a:t>16/10/2019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9D213B-8F40-44DF-82C6-2F6ECDDA3EC8}" type="slidenum">
              <a:rPr lang="es-CO" smtClean="0"/>
              <a:t>‹Nº›</a:t>
            </a:fld>
            <a:endParaRPr lang="es-CO"/>
          </a:p>
        </p:txBody>
      </p:sp>
    </p:spTree>
    <p:extLst>
      <p:ext uri="{BB962C8B-B14F-4D97-AF65-F5344CB8AC3E}">
        <p14:creationId xmlns:p14="http://schemas.microsoft.com/office/powerpoint/2010/main" val="405974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30ECD0-A540-4E39-B7FF-F8CDF9950092}" type="datetimeFigureOut">
              <a:rPr lang="es-CO" smtClean="0"/>
              <a:t>16/10/2019</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9D213B-8F40-44DF-82C6-2F6ECDDA3EC8}" type="slidenum">
              <a:rPr lang="es-CO" smtClean="0"/>
              <a:t>‹Nº›</a:t>
            </a:fld>
            <a:endParaRPr lang="es-CO"/>
          </a:p>
        </p:txBody>
      </p:sp>
    </p:spTree>
    <p:extLst>
      <p:ext uri="{BB962C8B-B14F-4D97-AF65-F5344CB8AC3E}">
        <p14:creationId xmlns:p14="http://schemas.microsoft.com/office/powerpoint/2010/main" val="69879904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190.216.128.58/"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ctrTitle"/>
          </p:nvPr>
        </p:nvSpPr>
        <p:spPr>
          <a:xfrm>
            <a:off x="6091881" y="4738255"/>
            <a:ext cx="5078346" cy="1421245"/>
          </a:xfrm>
        </p:spPr>
        <p:txBody>
          <a:bodyPr/>
          <a:lstStyle/>
          <a:p>
            <a:r>
              <a:rPr lang="es-ES" b="1" dirty="0" smtClean="0">
                <a:solidFill>
                  <a:schemeClr val="tx1"/>
                </a:solidFill>
              </a:rPr>
              <a:t>CLUSTER	</a:t>
            </a:r>
            <a:endParaRPr lang="es-CO" b="1" dirty="0">
              <a:solidFill>
                <a:schemeClr val="tx1"/>
              </a:solidFill>
            </a:endParaRPr>
          </a:p>
        </p:txBody>
      </p:sp>
    </p:spTree>
    <p:extLst>
      <p:ext uri="{BB962C8B-B14F-4D97-AF65-F5344CB8AC3E}">
        <p14:creationId xmlns:p14="http://schemas.microsoft.com/office/powerpoint/2010/main" val="2939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a:xfrm>
            <a:off x="389016" y="301489"/>
            <a:ext cx="10515600" cy="1325563"/>
          </a:xfrm>
        </p:spPr>
        <p:txBody>
          <a:bodyPr>
            <a:normAutofit fontScale="90000"/>
          </a:bodyPr>
          <a:lstStyle/>
          <a:p>
            <a:r>
              <a:rPr lang="es-419" b="1" dirty="0"/>
              <a:t>Paso 2: Se selecciona el método de balanceo Round </a:t>
            </a:r>
            <a:r>
              <a:rPr lang="es-419" b="1" dirty="0" err="1"/>
              <a:t>Robin</a:t>
            </a:r>
            <a:r>
              <a:rPr lang="es-419" b="1" dirty="0"/>
              <a:t>.</a:t>
            </a:r>
            <a:br>
              <a:rPr lang="es-419" b="1" dirty="0"/>
            </a:br>
            <a:endParaRPr lang="es-ES" b="1" dirty="0"/>
          </a:p>
        </p:txBody>
      </p:sp>
      <p:pic>
        <p:nvPicPr>
          <p:cNvPr id="6" name="Picture 3"/>
          <p:cNvPicPr/>
          <p:nvPr/>
        </p:nvPicPr>
        <p:blipFill>
          <a:blip r:embed="rId3"/>
          <a:stretch>
            <a:fillRect/>
          </a:stretch>
        </p:blipFill>
        <p:spPr>
          <a:xfrm>
            <a:off x="1166311" y="2033042"/>
            <a:ext cx="6671401" cy="3832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Estrella de 32 puntas 9"/>
          <p:cNvSpPr/>
          <p:nvPr/>
        </p:nvSpPr>
        <p:spPr>
          <a:xfrm>
            <a:off x="7158446" y="2137544"/>
            <a:ext cx="4572000" cy="2181497"/>
          </a:xfrm>
          <a:prstGeom prst="star3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419" b="1" dirty="0"/>
              <a:t>Se adiciona la dirección IP del nodo 2 con el puerto de servicio 80</a:t>
            </a:r>
            <a:endParaRPr lang="es-ES" b="1" dirty="0"/>
          </a:p>
        </p:txBody>
      </p:sp>
    </p:spTree>
    <p:extLst>
      <p:ext uri="{BB962C8B-B14F-4D97-AF65-F5344CB8AC3E}">
        <p14:creationId xmlns:p14="http://schemas.microsoft.com/office/powerpoint/2010/main" val="75294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a:xfrm>
            <a:off x="638398" y="434498"/>
            <a:ext cx="7934102" cy="1325563"/>
          </a:xfrm>
        </p:spPr>
        <p:txBody>
          <a:bodyPr>
            <a:normAutofit fontScale="90000"/>
          </a:bodyPr>
          <a:lstStyle/>
          <a:p>
            <a:r>
              <a:rPr lang="es-419" b="1" dirty="0"/>
              <a:t>Paso 3: Se realiza la creación de una IP virtual.</a:t>
            </a:r>
            <a:endParaRPr lang="es-ES" b="1" dirty="0"/>
          </a:p>
        </p:txBody>
      </p:sp>
      <p:sp>
        <p:nvSpPr>
          <p:cNvPr id="3" name="Explosión 1 2"/>
          <p:cNvSpPr/>
          <p:nvPr/>
        </p:nvSpPr>
        <p:spPr>
          <a:xfrm>
            <a:off x="29073" y="2406991"/>
            <a:ext cx="6165670" cy="4424883"/>
          </a:xfrm>
          <a:prstGeom prst="irregularSeal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b="1" dirty="0"/>
              <a:t>la cual será la encargada de recibir las peticiones entrantes por el puerto de servicio 80 y de distribuirlas a los servidores que pertenezcan al pool_web1-2</a:t>
            </a:r>
            <a:endParaRPr lang="es-ES" b="1" dirty="0"/>
          </a:p>
        </p:txBody>
      </p:sp>
      <p:pic>
        <p:nvPicPr>
          <p:cNvPr id="7" name="Picture 5"/>
          <p:cNvPicPr/>
          <p:nvPr/>
        </p:nvPicPr>
        <p:blipFill>
          <a:blip r:embed="rId3"/>
          <a:stretch>
            <a:fillRect/>
          </a:stretch>
        </p:blipFill>
        <p:spPr>
          <a:xfrm>
            <a:off x="4758598" y="1786187"/>
            <a:ext cx="6357893" cy="35565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252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a:xfrm>
            <a:off x="877389" y="460624"/>
            <a:ext cx="10515600" cy="1325563"/>
          </a:xfrm>
        </p:spPr>
        <p:txBody>
          <a:bodyPr>
            <a:normAutofit fontScale="90000"/>
          </a:bodyPr>
          <a:lstStyle/>
          <a:p>
            <a:r>
              <a:rPr lang="es-419" b="1" dirty="0"/>
              <a:t>Paso 4: Se realiza la asignación del pool creado a recursos.</a:t>
            </a:r>
            <a:endParaRPr lang="es-ES" b="1" dirty="0"/>
          </a:p>
        </p:txBody>
      </p:sp>
      <p:pic>
        <p:nvPicPr>
          <p:cNvPr id="8" name="Picture 6"/>
          <p:cNvPicPr/>
          <p:nvPr/>
        </p:nvPicPr>
        <p:blipFill>
          <a:blip r:embed="rId3"/>
          <a:stretch>
            <a:fillRect/>
          </a:stretch>
        </p:blipFill>
        <p:spPr>
          <a:xfrm>
            <a:off x="1772058" y="2193607"/>
            <a:ext cx="6261600" cy="3031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Nube 8"/>
          <p:cNvSpPr/>
          <p:nvPr/>
        </p:nvSpPr>
        <p:spPr>
          <a:xfrm>
            <a:off x="6570617" y="3958046"/>
            <a:ext cx="4676503" cy="1894114"/>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419" b="1" dirty="0"/>
              <a:t>Se asigna el pool_web1-2 a los recursos de balanceo de la IP virtual creada anteriormente</a:t>
            </a:r>
            <a:endParaRPr lang="es-ES" b="1" dirty="0"/>
          </a:p>
        </p:txBody>
      </p:sp>
    </p:spTree>
    <p:extLst>
      <p:ext uri="{BB962C8B-B14F-4D97-AF65-F5344CB8AC3E}">
        <p14:creationId xmlns:p14="http://schemas.microsoft.com/office/powerpoint/2010/main" val="205867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38" y="0"/>
            <a:ext cx="12183762" cy="6858000"/>
          </a:xfrm>
          <a:prstGeom prst="rect">
            <a:avLst/>
          </a:prstGeom>
        </p:spPr>
      </p:pic>
      <p:sp>
        <p:nvSpPr>
          <p:cNvPr id="2" name="Título 1"/>
          <p:cNvSpPr>
            <a:spLocks noGrp="1"/>
          </p:cNvSpPr>
          <p:nvPr>
            <p:ph type="title"/>
          </p:nvPr>
        </p:nvSpPr>
        <p:spPr>
          <a:xfrm>
            <a:off x="645130" y="326194"/>
            <a:ext cx="9404723" cy="1400530"/>
          </a:xfrm>
        </p:spPr>
        <p:txBody>
          <a:bodyPr/>
          <a:lstStyle/>
          <a:p>
            <a:r>
              <a:rPr lang="es-419" b="1" dirty="0"/>
              <a:t>Datos de conexión remota a servidores</a:t>
            </a:r>
            <a:endParaRPr lang="es-ES" b="1" dirty="0"/>
          </a:p>
        </p:txBody>
      </p:sp>
      <p:sp>
        <p:nvSpPr>
          <p:cNvPr id="3" name="Marcador de contenido 2"/>
          <p:cNvSpPr>
            <a:spLocks noGrp="1"/>
          </p:cNvSpPr>
          <p:nvPr>
            <p:ph idx="1"/>
          </p:nvPr>
        </p:nvSpPr>
        <p:spPr/>
        <p:txBody>
          <a:bodyPr>
            <a:normAutofit fontScale="92500" lnSpcReduction="20000"/>
          </a:bodyPr>
          <a:lstStyle/>
          <a:p>
            <a:pPr marL="0" indent="0">
              <a:buNone/>
            </a:pPr>
            <a:r>
              <a:rPr lang="es-419" dirty="0"/>
              <a:t>Se especifican las credenciales de acceso y las direcciones IP de los servidores, junto a su puerto de conexión, indicando cual es el rol de cada servidor</a:t>
            </a:r>
            <a:endParaRPr lang="es-ES" dirty="0"/>
          </a:p>
          <a:p>
            <a:pPr marL="0" indent="0">
              <a:buNone/>
            </a:pPr>
            <a:r>
              <a:rPr lang="es-419" b="1" dirty="0"/>
              <a:t>Usuario</a:t>
            </a:r>
            <a:r>
              <a:rPr lang="es-419" dirty="0"/>
              <a:t>: *\</a:t>
            </a:r>
            <a:r>
              <a:rPr lang="es-419" dirty="0" err="1"/>
              <a:t>Administrator</a:t>
            </a:r>
            <a:endParaRPr lang="es-ES" dirty="0"/>
          </a:p>
          <a:p>
            <a:pPr marL="0" indent="0">
              <a:buNone/>
            </a:pPr>
            <a:r>
              <a:rPr lang="es-419" b="1" dirty="0"/>
              <a:t>Contraseña</a:t>
            </a:r>
            <a:r>
              <a:rPr lang="es-419" dirty="0"/>
              <a:t>: Sanmateo2019</a:t>
            </a:r>
            <a:endParaRPr lang="es-ES" dirty="0"/>
          </a:p>
          <a:p>
            <a:pPr marL="0" indent="0">
              <a:buNone/>
            </a:pPr>
            <a:r>
              <a:rPr lang="es-419" dirty="0"/>
              <a:t> </a:t>
            </a:r>
            <a:endParaRPr lang="es-ES" dirty="0"/>
          </a:p>
          <a:p>
            <a:pPr marL="0" indent="0">
              <a:buNone/>
            </a:pPr>
            <a:r>
              <a:rPr lang="es-419" b="1" dirty="0"/>
              <a:t>Servidor 1</a:t>
            </a:r>
            <a:r>
              <a:rPr lang="es-419" dirty="0"/>
              <a:t>: 190.216.128.58:3393 WEB1</a:t>
            </a:r>
            <a:endParaRPr lang="es-ES" dirty="0"/>
          </a:p>
          <a:p>
            <a:pPr marL="0" indent="0">
              <a:buNone/>
            </a:pPr>
            <a:r>
              <a:rPr lang="es-419" b="1" dirty="0"/>
              <a:t>Servidor 2</a:t>
            </a:r>
            <a:r>
              <a:rPr lang="es-419" dirty="0"/>
              <a:t>: 190.216.128.58:3394 WEB2</a:t>
            </a:r>
            <a:endParaRPr lang="es-ES" dirty="0"/>
          </a:p>
          <a:p>
            <a:pPr marL="0" indent="0">
              <a:buNone/>
            </a:pPr>
            <a:r>
              <a:rPr lang="es-419" b="1" dirty="0"/>
              <a:t>Servidor 3</a:t>
            </a:r>
            <a:r>
              <a:rPr lang="es-419" dirty="0"/>
              <a:t>: 190.216.128.58:3395 DB1</a:t>
            </a:r>
            <a:endParaRPr lang="es-ES" dirty="0"/>
          </a:p>
          <a:p>
            <a:pPr marL="0" indent="0">
              <a:buNone/>
            </a:pPr>
            <a:r>
              <a:rPr lang="es-419" dirty="0"/>
              <a:t> </a:t>
            </a:r>
            <a:endParaRPr lang="es-ES" dirty="0"/>
          </a:p>
          <a:p>
            <a:pPr marL="0" indent="0">
              <a:buNone/>
            </a:pPr>
            <a:r>
              <a:rPr lang="es-419" b="1" dirty="0"/>
              <a:t>Consumo del servicio mediante un puerto público</a:t>
            </a:r>
            <a:r>
              <a:rPr lang="es-419" dirty="0"/>
              <a:t>: 190.216.128.58:80 </a:t>
            </a:r>
            <a:endParaRPr lang="es-ES" dirty="0"/>
          </a:p>
          <a:p>
            <a:pPr marL="0" indent="0">
              <a:buNone/>
            </a:pPr>
            <a:r>
              <a:rPr lang="es-419" dirty="0"/>
              <a:t>Ej.: </a:t>
            </a:r>
            <a:r>
              <a:rPr lang="es-419" u="sng" dirty="0">
                <a:hlinkClick r:id="rId3"/>
              </a:rPr>
              <a:t>http://190.216.128.58</a:t>
            </a:r>
            <a:endParaRPr lang="es-ES" dirty="0"/>
          </a:p>
          <a:p>
            <a:pPr marL="0" indent="0">
              <a:buNone/>
            </a:pPr>
            <a:endParaRPr lang="es-ES" dirty="0"/>
          </a:p>
        </p:txBody>
      </p:sp>
    </p:spTree>
    <p:extLst>
      <p:ext uri="{BB962C8B-B14F-4D97-AF65-F5344CB8AC3E}">
        <p14:creationId xmlns:p14="http://schemas.microsoft.com/office/powerpoint/2010/main" val="79485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p:txBody>
          <a:bodyPr/>
          <a:lstStyle/>
          <a:p>
            <a:r>
              <a:rPr lang="es-419" b="1" dirty="0"/>
              <a:t>Datos de conexión remota a servidores</a:t>
            </a:r>
            <a:endParaRPr lang="es-ES" b="1" dirty="0"/>
          </a:p>
        </p:txBody>
      </p:sp>
      <p:sp>
        <p:nvSpPr>
          <p:cNvPr id="4" name="Estrella de 32 puntas 3"/>
          <p:cNvSpPr/>
          <p:nvPr/>
        </p:nvSpPr>
        <p:spPr>
          <a:xfrm>
            <a:off x="169818" y="3446143"/>
            <a:ext cx="5708468" cy="2730137"/>
          </a:xfrm>
          <a:prstGeom prst="star3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b="1" dirty="0"/>
              <a:t>Ingresar a la aplicación </a:t>
            </a:r>
            <a:r>
              <a:rPr lang="es-419" b="1" dirty="0" err="1"/>
              <a:t>remote</a:t>
            </a:r>
            <a:r>
              <a:rPr lang="es-419" b="1" dirty="0"/>
              <a:t> desktop / escritorio remoto , y diligenciar la dirección IP junto con el puerto de conexión</a:t>
            </a:r>
            <a:endParaRPr lang="es-ES" b="1" dirty="0"/>
          </a:p>
        </p:txBody>
      </p:sp>
      <p:pic>
        <p:nvPicPr>
          <p:cNvPr id="5" name="Picture 1"/>
          <p:cNvPicPr/>
          <p:nvPr/>
        </p:nvPicPr>
        <p:blipFill>
          <a:blip r:embed="rId3"/>
          <a:stretch>
            <a:fillRect/>
          </a:stretch>
        </p:blipFill>
        <p:spPr>
          <a:xfrm>
            <a:off x="4409395" y="1836963"/>
            <a:ext cx="5779634" cy="3427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404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p:txBody>
          <a:bodyPr/>
          <a:lstStyle/>
          <a:p>
            <a:r>
              <a:rPr lang="es-419" b="1" dirty="0"/>
              <a:t>Datos de conexión remota a servidores</a:t>
            </a:r>
            <a:endParaRPr lang="es-ES" b="1" dirty="0"/>
          </a:p>
        </p:txBody>
      </p:sp>
      <p:pic>
        <p:nvPicPr>
          <p:cNvPr id="5" name="Picture 2"/>
          <p:cNvPicPr/>
          <p:nvPr/>
        </p:nvPicPr>
        <p:blipFill>
          <a:blip r:embed="rId3"/>
          <a:stretch>
            <a:fillRect/>
          </a:stretch>
        </p:blipFill>
        <p:spPr>
          <a:xfrm>
            <a:off x="2018780" y="2015991"/>
            <a:ext cx="5283357" cy="354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Llamada de nube 5"/>
          <p:cNvSpPr/>
          <p:nvPr/>
        </p:nvSpPr>
        <p:spPr>
          <a:xfrm>
            <a:off x="6797548" y="1552043"/>
            <a:ext cx="3253286" cy="1431335"/>
          </a:xfrm>
          <a:prstGeom prst="cloudCallo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b="1" dirty="0"/>
              <a:t>Ingresar las credenciales indicada</a:t>
            </a:r>
            <a:endParaRPr lang="es-ES" b="1" dirty="0"/>
          </a:p>
        </p:txBody>
      </p:sp>
    </p:spTree>
    <p:extLst>
      <p:ext uri="{BB962C8B-B14F-4D97-AF65-F5344CB8AC3E}">
        <p14:creationId xmlns:p14="http://schemas.microsoft.com/office/powerpoint/2010/main" val="305297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a:xfrm>
            <a:off x="303211" y="174904"/>
            <a:ext cx="9404723" cy="1400530"/>
          </a:xfrm>
        </p:spPr>
        <p:txBody>
          <a:bodyPr/>
          <a:lstStyle/>
          <a:p>
            <a:r>
              <a:rPr lang="es-419" b="1" dirty="0"/>
              <a:t>Datos de conexión remota a servidores</a:t>
            </a:r>
            <a:endParaRPr lang="es-ES" b="1" dirty="0"/>
          </a:p>
        </p:txBody>
      </p:sp>
      <p:pic>
        <p:nvPicPr>
          <p:cNvPr id="4" name="Picture 3"/>
          <p:cNvPicPr/>
          <p:nvPr/>
        </p:nvPicPr>
        <p:blipFill>
          <a:blip r:embed="rId3"/>
          <a:stretch>
            <a:fillRect/>
          </a:stretch>
        </p:blipFill>
        <p:spPr>
          <a:xfrm>
            <a:off x="2304959" y="1886563"/>
            <a:ext cx="9048841" cy="2687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Explosión 2 4"/>
          <p:cNvSpPr/>
          <p:nvPr/>
        </p:nvSpPr>
        <p:spPr>
          <a:xfrm>
            <a:off x="483327" y="1362213"/>
            <a:ext cx="4131130" cy="2073318"/>
          </a:xfrm>
          <a:prstGeom prst="irregularSeal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sz="1900" b="1" dirty="0"/>
              <a:t>Prueba Ingreso a Servidor web</a:t>
            </a:r>
            <a:endParaRPr lang="es-ES" sz="1900" b="1" dirty="0"/>
          </a:p>
        </p:txBody>
      </p:sp>
      <p:sp>
        <p:nvSpPr>
          <p:cNvPr id="6" name="Rectángulo 5"/>
          <p:cNvSpPr/>
          <p:nvPr/>
        </p:nvSpPr>
        <p:spPr>
          <a:xfrm>
            <a:off x="733379" y="5402678"/>
            <a:ext cx="10620421" cy="968278"/>
          </a:xfrm>
          <a:prstGeom prst="rect">
            <a:avLst/>
          </a:prstGeom>
        </p:spPr>
        <p:txBody>
          <a:bodyPr wrap="square">
            <a:spAutoFit/>
          </a:bodyPr>
          <a:lstStyle/>
          <a:p>
            <a:pPr>
              <a:lnSpc>
                <a:spcPct val="107000"/>
              </a:lnSpc>
              <a:spcAft>
                <a:spcPts val="800"/>
              </a:spcAft>
            </a:pPr>
            <a:r>
              <a:rPr lang="es-419" b="1" dirty="0">
                <a:latin typeface="Calibri" panose="020F0502020204030204" pitchFamily="34" charset="0"/>
                <a:ea typeface="Calibri" panose="020F0502020204030204" pitchFamily="34" charset="0"/>
                <a:cs typeface="Times New Roman" panose="02020603050405020304" pitchFamily="18" charset="0"/>
              </a:rPr>
              <a:t>NOTA</a:t>
            </a:r>
            <a:r>
              <a:rPr lang="es-419" dirty="0">
                <a:latin typeface="Calibri" panose="020F0502020204030204" pitchFamily="34" charset="0"/>
                <a:ea typeface="Calibri" panose="020F0502020204030204" pitchFamily="34" charset="0"/>
                <a:cs typeface="Times New Roman" panose="02020603050405020304" pitchFamily="18" charset="0"/>
              </a:rPr>
              <a:t>: Por favor recordar que el puerto balanceado de forma pública es el 80 (</a:t>
            </a:r>
            <a:r>
              <a:rPr lang="es-419" b="1" dirty="0">
                <a:latin typeface="Calibri" panose="020F0502020204030204" pitchFamily="34" charset="0"/>
                <a:ea typeface="Calibri" panose="020F0502020204030204" pitchFamily="34" charset="0"/>
                <a:cs typeface="Times New Roman" panose="02020603050405020304" pitchFamily="18" charset="0"/>
              </a:rPr>
              <a:t>Consumo del servicio mediante un puerto público</a:t>
            </a:r>
            <a:r>
              <a:rPr lang="es-419" dirty="0">
                <a:latin typeface="Calibri" panose="020F0502020204030204" pitchFamily="34" charset="0"/>
                <a:ea typeface="Calibri" panose="020F0502020204030204" pitchFamily="34" charset="0"/>
                <a:cs typeface="Times New Roman" panose="02020603050405020304" pitchFamily="18" charset="0"/>
              </a:rPr>
              <a:t>), de modo que el sitio web debe poderse acceder desde este puerto en los servidores llamados </a:t>
            </a:r>
            <a:r>
              <a:rPr lang="es-419" b="1" dirty="0">
                <a:latin typeface="Calibri" panose="020F0502020204030204" pitchFamily="34" charset="0"/>
                <a:ea typeface="Calibri" panose="020F0502020204030204" pitchFamily="34" charset="0"/>
                <a:cs typeface="Times New Roman" panose="02020603050405020304" pitchFamily="18" charset="0"/>
              </a:rPr>
              <a:t>WEB</a:t>
            </a:r>
            <a:r>
              <a:rPr lang="es-419" dirty="0">
                <a:latin typeface="Calibri" panose="020F0502020204030204" pitchFamily="34" charset="0"/>
                <a:ea typeface="Calibri" panose="020F0502020204030204" pitchFamily="34" charset="0"/>
                <a:cs typeface="Times New Roman" panose="02020603050405020304" pitchFamily="18" charset="0"/>
              </a:rPr>
              <a:t>.</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04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0"/>
            <a:ext cx="12183762" cy="6858000"/>
          </a:xfrm>
          <a:prstGeom prst="rect">
            <a:avLst/>
          </a:prstGeom>
        </p:spPr>
      </p:pic>
      <p:sp>
        <p:nvSpPr>
          <p:cNvPr id="2" name="CuadroTexto 1">
            <a:extLst>
              <a:ext uri="{FF2B5EF4-FFF2-40B4-BE49-F238E27FC236}">
                <a16:creationId xmlns:a16="http://schemas.microsoft.com/office/drawing/2014/main" xmlns="" id="{E04D154A-B1CB-4D8D-A882-08BF410998A5}"/>
              </a:ext>
            </a:extLst>
          </p:cNvPr>
          <p:cNvSpPr txBox="1"/>
          <p:nvPr/>
        </p:nvSpPr>
        <p:spPr>
          <a:xfrm>
            <a:off x="595086" y="2245695"/>
            <a:ext cx="11219543" cy="3970318"/>
          </a:xfrm>
          <a:prstGeom prst="rect">
            <a:avLst/>
          </a:prstGeom>
          <a:noFill/>
        </p:spPr>
        <p:txBody>
          <a:bodyPr wrap="square" rtlCol="0">
            <a:spAutoFit/>
          </a:bodyPr>
          <a:lstStyle/>
          <a:p>
            <a:pPr algn="just"/>
            <a:r>
              <a:rPr lang="es-CO" sz="2800" b="1" dirty="0"/>
              <a:t>Actualmente el avance del proyecto se encuentra de acuerdo al cronograma y los compromisos realizados en el planning, se cuenta con el manual de configuración del balanceador, contamos con el diagrama de arquitectura lo que ha permitido al equipo de desarrollo avanzar con la creación de la base de datos y el formulario web de la página de acceso, la metodología </a:t>
            </a:r>
            <a:r>
              <a:rPr lang="es-CO" sz="2800" b="1" dirty="0" err="1"/>
              <a:t>scrum</a:t>
            </a:r>
            <a:r>
              <a:rPr lang="es-CO" sz="2800" b="1" dirty="0"/>
              <a:t> nos ha permitido abordar los bloqueantes del equipo y cumplir con las asignaciones individuales de acuerdo a lo planificado.</a:t>
            </a:r>
          </a:p>
        </p:txBody>
      </p:sp>
    </p:spTree>
    <p:extLst>
      <p:ext uri="{BB962C8B-B14F-4D97-AF65-F5344CB8AC3E}">
        <p14:creationId xmlns:p14="http://schemas.microsoft.com/office/powerpoint/2010/main" val="314111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a:stretch>
            <a:fillRect/>
          </a:stretch>
        </p:blipFill>
        <p:spPr>
          <a:xfrm>
            <a:off x="0" y="0"/>
            <a:ext cx="12183762" cy="6858000"/>
          </a:xfrm>
          <a:prstGeom prst="rect">
            <a:avLst/>
          </a:prstGeom>
        </p:spPr>
      </p:pic>
      <p:sp>
        <p:nvSpPr>
          <p:cNvPr id="4" name="CuadroTexto 3">
            <a:extLst>
              <a:ext uri="{FF2B5EF4-FFF2-40B4-BE49-F238E27FC236}">
                <a16:creationId xmlns:a16="http://schemas.microsoft.com/office/drawing/2014/main" xmlns="" id="{6CBE0141-EF07-4B99-8ACB-99B8984B38AA}"/>
              </a:ext>
            </a:extLst>
          </p:cNvPr>
          <p:cNvSpPr txBox="1"/>
          <p:nvPr/>
        </p:nvSpPr>
        <p:spPr>
          <a:xfrm>
            <a:off x="2663419" y="170804"/>
            <a:ext cx="4810539" cy="646331"/>
          </a:xfrm>
          <a:prstGeom prst="rect">
            <a:avLst/>
          </a:prstGeom>
          <a:noFill/>
        </p:spPr>
        <p:txBody>
          <a:bodyPr wrap="square" rtlCol="0">
            <a:spAutoFit/>
          </a:bodyPr>
          <a:lstStyle/>
          <a:p>
            <a:pPr algn="ctr"/>
            <a:r>
              <a:rPr lang="es-CO" sz="3600" b="1" dirty="0"/>
              <a:t>Integrantes y Roles</a:t>
            </a:r>
          </a:p>
        </p:txBody>
      </p:sp>
      <p:pic>
        <p:nvPicPr>
          <p:cNvPr id="6" name="Imagen 5" descr="Imagen que contiene persona, interior, hombre, vistiendo&#10;&#10;Descripción generada automáticamente">
            <a:extLst>
              <a:ext uri="{FF2B5EF4-FFF2-40B4-BE49-F238E27FC236}">
                <a16:creationId xmlns:a16="http://schemas.microsoft.com/office/drawing/2014/main" xmlns="" id="{590FABD0-9CDD-46DA-A9D0-77699F475C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579" y="1697098"/>
            <a:ext cx="2027871" cy="20278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CuadroTexto 6">
            <a:extLst>
              <a:ext uri="{FF2B5EF4-FFF2-40B4-BE49-F238E27FC236}">
                <a16:creationId xmlns:a16="http://schemas.microsoft.com/office/drawing/2014/main" xmlns="" id="{4E5A1A3E-F248-45BB-B960-A221E129929C}"/>
              </a:ext>
            </a:extLst>
          </p:cNvPr>
          <p:cNvSpPr txBox="1"/>
          <p:nvPr/>
        </p:nvSpPr>
        <p:spPr>
          <a:xfrm>
            <a:off x="3094892" y="2160307"/>
            <a:ext cx="7329268" cy="1477328"/>
          </a:xfrm>
          <a:prstGeom prst="rect">
            <a:avLst/>
          </a:prstGeom>
          <a:noFill/>
        </p:spPr>
        <p:txBody>
          <a:bodyPr wrap="square" rtlCol="0">
            <a:spAutoFit/>
          </a:bodyPr>
          <a:lstStyle/>
          <a:p>
            <a:r>
              <a:rPr lang="es-CO" b="1" dirty="0"/>
              <a:t>Hanner Primero:</a:t>
            </a:r>
          </a:p>
          <a:p>
            <a:r>
              <a:rPr lang="es-CO" b="1" dirty="0" err="1"/>
              <a:t>Lider</a:t>
            </a:r>
            <a:r>
              <a:rPr lang="es-CO" b="1" dirty="0"/>
              <a:t> </a:t>
            </a:r>
            <a:br>
              <a:rPr lang="es-CO" b="1" dirty="0"/>
            </a:br>
            <a:r>
              <a:rPr lang="es-CO" b="1" dirty="0" smtClean="0"/>
              <a:t>Product Owner</a:t>
            </a:r>
            <a:endParaRPr lang="es-CO" b="1" dirty="0"/>
          </a:p>
          <a:p>
            <a:r>
              <a:rPr lang="es-CO" b="1" dirty="0"/>
              <a:t>Arquitectura</a:t>
            </a:r>
          </a:p>
          <a:p>
            <a:endParaRPr lang="es-CO" b="1" dirty="0"/>
          </a:p>
        </p:txBody>
      </p:sp>
      <p:pic>
        <p:nvPicPr>
          <p:cNvPr id="9" name="Imagen 8" descr="Una mujer sentada en un escritorio&#10;&#10;Descripción generada automáticamente">
            <a:extLst>
              <a:ext uri="{FF2B5EF4-FFF2-40B4-BE49-F238E27FC236}">
                <a16:creationId xmlns:a16="http://schemas.microsoft.com/office/drawing/2014/main" xmlns="" id="{EBBC3216-3419-495F-B7D3-8A2CE038E1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407" y="4298112"/>
            <a:ext cx="2027871" cy="20339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uadroTexto 9">
            <a:extLst>
              <a:ext uri="{FF2B5EF4-FFF2-40B4-BE49-F238E27FC236}">
                <a16:creationId xmlns:a16="http://schemas.microsoft.com/office/drawing/2014/main" xmlns="" id="{125669F4-6AF8-4D02-8B3F-9538AE50E823}"/>
              </a:ext>
            </a:extLst>
          </p:cNvPr>
          <p:cNvSpPr txBox="1"/>
          <p:nvPr/>
        </p:nvSpPr>
        <p:spPr>
          <a:xfrm>
            <a:off x="2979213" y="4840763"/>
            <a:ext cx="2791558" cy="923330"/>
          </a:xfrm>
          <a:prstGeom prst="rect">
            <a:avLst/>
          </a:prstGeom>
          <a:noFill/>
        </p:spPr>
        <p:txBody>
          <a:bodyPr wrap="square" rtlCol="0">
            <a:spAutoFit/>
          </a:bodyPr>
          <a:lstStyle/>
          <a:p>
            <a:r>
              <a:rPr lang="es-CO" b="1" dirty="0"/>
              <a:t>Luisa Oviedo</a:t>
            </a:r>
            <a:r>
              <a:rPr lang="es-CO" b="1" dirty="0" smtClean="0"/>
              <a:t>:</a:t>
            </a:r>
          </a:p>
          <a:p>
            <a:r>
              <a:rPr lang="es-ES" b="1" dirty="0" smtClean="0"/>
              <a:t>Scrum Master</a:t>
            </a:r>
            <a:endParaRPr lang="es-CO" b="1" dirty="0"/>
          </a:p>
          <a:p>
            <a:r>
              <a:rPr lang="es-CO" b="1" dirty="0"/>
              <a:t>Diseño y Arquitectura</a:t>
            </a:r>
          </a:p>
        </p:txBody>
      </p:sp>
      <p:sp>
        <p:nvSpPr>
          <p:cNvPr id="17" name="CuadroTexto 16">
            <a:extLst>
              <a:ext uri="{FF2B5EF4-FFF2-40B4-BE49-F238E27FC236}">
                <a16:creationId xmlns:a16="http://schemas.microsoft.com/office/drawing/2014/main" xmlns="" id="{D5BBA30D-FF71-489B-8CE0-9C17A0C28E38}"/>
              </a:ext>
            </a:extLst>
          </p:cNvPr>
          <p:cNvSpPr txBox="1"/>
          <p:nvPr/>
        </p:nvSpPr>
        <p:spPr>
          <a:xfrm>
            <a:off x="8892729" y="4840763"/>
            <a:ext cx="2791558" cy="923330"/>
          </a:xfrm>
          <a:prstGeom prst="rect">
            <a:avLst/>
          </a:prstGeom>
          <a:noFill/>
        </p:spPr>
        <p:txBody>
          <a:bodyPr wrap="square" rtlCol="0">
            <a:spAutoFit/>
          </a:bodyPr>
          <a:lstStyle/>
          <a:p>
            <a:r>
              <a:rPr lang="es-CO" b="1" dirty="0"/>
              <a:t>Tatiana Sabogal:</a:t>
            </a:r>
          </a:p>
          <a:p>
            <a:r>
              <a:rPr lang="es-CO" b="1" dirty="0"/>
              <a:t>Team Scrum </a:t>
            </a:r>
            <a:endParaRPr lang="es-CO" b="1" dirty="0" smtClean="0"/>
          </a:p>
          <a:p>
            <a:r>
              <a:rPr lang="es-CO" b="1" dirty="0" smtClean="0"/>
              <a:t>Pruebas </a:t>
            </a:r>
            <a:endParaRPr lang="es-CO" b="1" dirty="0"/>
          </a:p>
        </p:txBody>
      </p:sp>
      <p:pic>
        <p:nvPicPr>
          <p:cNvPr id="18" name="Imagen 17" descr="Imagen que contiene persona, hombre, exterior, sostener&#10;&#10;Descripción generada automáticamente">
            <a:extLst>
              <a:ext uri="{FF2B5EF4-FFF2-40B4-BE49-F238E27FC236}">
                <a16:creationId xmlns:a16="http://schemas.microsoft.com/office/drawing/2014/main" xmlns="" id="{D1056760-DDBB-4214-8D43-14A33C5BC5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585" y="1697098"/>
            <a:ext cx="2367779" cy="20625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Imagen 18" descr="Mujer sonriendo con vestido de color blanco&#10;&#10;Descripción generada automáticamente">
            <a:extLst>
              <a:ext uri="{FF2B5EF4-FFF2-40B4-BE49-F238E27FC236}">
                <a16:creationId xmlns:a16="http://schemas.microsoft.com/office/drawing/2014/main" xmlns="" id="{99B91666-A6FD-4696-86B3-FB310511F3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5552" y="3985097"/>
            <a:ext cx="2336812" cy="23368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CuadroTexto 19">
            <a:extLst>
              <a:ext uri="{FF2B5EF4-FFF2-40B4-BE49-F238E27FC236}">
                <a16:creationId xmlns:a16="http://schemas.microsoft.com/office/drawing/2014/main" xmlns="" id="{6152A137-07B4-4CEE-A995-AF500B145889}"/>
              </a:ext>
            </a:extLst>
          </p:cNvPr>
          <p:cNvSpPr txBox="1"/>
          <p:nvPr/>
        </p:nvSpPr>
        <p:spPr>
          <a:xfrm>
            <a:off x="8892729" y="2298806"/>
            <a:ext cx="2027871" cy="1477328"/>
          </a:xfrm>
          <a:prstGeom prst="rect">
            <a:avLst/>
          </a:prstGeom>
          <a:noFill/>
        </p:spPr>
        <p:txBody>
          <a:bodyPr wrap="square" rtlCol="0">
            <a:spAutoFit/>
          </a:bodyPr>
          <a:lstStyle/>
          <a:p>
            <a:r>
              <a:rPr lang="es-CO" b="1" dirty="0"/>
              <a:t>Manuel Ospina:</a:t>
            </a:r>
          </a:p>
          <a:p>
            <a:r>
              <a:rPr lang="es-CO" b="1" dirty="0" smtClean="0"/>
              <a:t>Team </a:t>
            </a:r>
            <a:r>
              <a:rPr lang="es-CO" b="1" dirty="0"/>
              <a:t>S</a:t>
            </a:r>
            <a:r>
              <a:rPr lang="es-CO" b="1" dirty="0" smtClean="0"/>
              <a:t>crum </a:t>
            </a:r>
            <a:r>
              <a:rPr lang="es-CO" b="1" dirty="0" smtClean="0"/>
              <a:t>Redes</a:t>
            </a:r>
            <a:r>
              <a:rPr lang="es-CO" b="1" dirty="0"/>
              <a:t/>
            </a:r>
            <a:br>
              <a:rPr lang="es-CO" b="1" dirty="0"/>
            </a:br>
            <a:r>
              <a:rPr lang="es-CO" b="1" dirty="0"/>
              <a:t>Infraestructura</a:t>
            </a:r>
          </a:p>
          <a:p>
            <a:endParaRPr lang="es-CO" b="1" dirty="0"/>
          </a:p>
        </p:txBody>
      </p:sp>
    </p:spTree>
    <p:extLst>
      <p:ext uri="{BB962C8B-B14F-4D97-AF65-F5344CB8AC3E}">
        <p14:creationId xmlns:p14="http://schemas.microsoft.com/office/powerpoint/2010/main" val="2820151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0" y="0"/>
            <a:ext cx="12183762" cy="6858000"/>
          </a:xfrm>
          <a:prstGeom prst="rect">
            <a:avLst/>
          </a:prstGeom>
        </p:spPr>
      </p:pic>
      <p:sp>
        <p:nvSpPr>
          <p:cNvPr id="11" name="CuadroTexto 10">
            <a:extLst>
              <a:ext uri="{FF2B5EF4-FFF2-40B4-BE49-F238E27FC236}">
                <a16:creationId xmlns:a16="http://schemas.microsoft.com/office/drawing/2014/main" xmlns="" id="{A0C75BBC-CBC9-4E85-996F-91434F8911C1}"/>
              </a:ext>
            </a:extLst>
          </p:cNvPr>
          <p:cNvSpPr txBox="1"/>
          <p:nvPr/>
        </p:nvSpPr>
        <p:spPr>
          <a:xfrm>
            <a:off x="2398206" y="1150934"/>
            <a:ext cx="1796422" cy="1200329"/>
          </a:xfrm>
          <a:prstGeom prst="rect">
            <a:avLst/>
          </a:prstGeom>
          <a:noFill/>
        </p:spPr>
        <p:txBody>
          <a:bodyPr wrap="square" rtlCol="0">
            <a:spAutoFit/>
          </a:bodyPr>
          <a:lstStyle/>
          <a:p>
            <a:r>
              <a:rPr lang="es-CO" b="1" dirty="0"/>
              <a:t>David Herrera:</a:t>
            </a:r>
          </a:p>
          <a:p>
            <a:r>
              <a:rPr lang="es-CO" b="1" dirty="0"/>
              <a:t>Team Scrum Desarrollo</a:t>
            </a:r>
            <a:endParaRPr lang="es-CO" b="1" dirty="0"/>
          </a:p>
          <a:p>
            <a:endParaRPr lang="es-CO" b="1" dirty="0"/>
          </a:p>
        </p:txBody>
      </p:sp>
      <p:sp>
        <p:nvSpPr>
          <p:cNvPr id="12" name="CuadroTexto 11">
            <a:extLst>
              <a:ext uri="{FF2B5EF4-FFF2-40B4-BE49-F238E27FC236}">
                <a16:creationId xmlns:a16="http://schemas.microsoft.com/office/drawing/2014/main" xmlns="" id="{3750C760-C96A-4046-8C0E-05A5AC68140F}"/>
              </a:ext>
            </a:extLst>
          </p:cNvPr>
          <p:cNvSpPr txBox="1"/>
          <p:nvPr/>
        </p:nvSpPr>
        <p:spPr>
          <a:xfrm>
            <a:off x="2572378" y="5060735"/>
            <a:ext cx="1796422" cy="923330"/>
          </a:xfrm>
          <a:prstGeom prst="rect">
            <a:avLst/>
          </a:prstGeom>
          <a:noFill/>
        </p:spPr>
        <p:txBody>
          <a:bodyPr wrap="square" rtlCol="0">
            <a:spAutoFit/>
          </a:bodyPr>
          <a:lstStyle/>
          <a:p>
            <a:r>
              <a:rPr lang="es-CO" b="1" dirty="0"/>
              <a:t>Luis Rivera:</a:t>
            </a:r>
          </a:p>
          <a:p>
            <a:r>
              <a:rPr lang="es-CO" b="1" dirty="0"/>
              <a:t>Team Scrum Pruebas </a:t>
            </a:r>
            <a:endParaRPr lang="es-CO" b="1" dirty="0"/>
          </a:p>
        </p:txBody>
      </p:sp>
      <p:pic>
        <p:nvPicPr>
          <p:cNvPr id="13" name="Imagen 12" descr="Un joven con una camisa de color blanco&#10;&#10;Descripción generada automáticamente">
            <a:extLst>
              <a:ext uri="{FF2B5EF4-FFF2-40B4-BE49-F238E27FC236}">
                <a16:creationId xmlns:a16="http://schemas.microsoft.com/office/drawing/2014/main" xmlns="" id="{5F5AD2B2-10EE-49D5-8490-01E1C7E7B6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105" y="4526700"/>
            <a:ext cx="1800101" cy="18001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CuadroTexto 13">
            <a:extLst>
              <a:ext uri="{FF2B5EF4-FFF2-40B4-BE49-F238E27FC236}">
                <a16:creationId xmlns:a16="http://schemas.microsoft.com/office/drawing/2014/main" xmlns="" id="{B37D6C54-FAAC-4A93-8B6A-09B5797752E7}"/>
              </a:ext>
            </a:extLst>
          </p:cNvPr>
          <p:cNvSpPr txBox="1"/>
          <p:nvPr/>
        </p:nvSpPr>
        <p:spPr>
          <a:xfrm>
            <a:off x="6144124" y="2903283"/>
            <a:ext cx="2045432" cy="1200329"/>
          </a:xfrm>
          <a:prstGeom prst="rect">
            <a:avLst/>
          </a:prstGeom>
          <a:noFill/>
        </p:spPr>
        <p:txBody>
          <a:bodyPr wrap="square" rtlCol="0">
            <a:spAutoFit/>
          </a:bodyPr>
          <a:lstStyle/>
          <a:p>
            <a:r>
              <a:rPr lang="es-CO" b="1" dirty="0"/>
              <a:t>Diana </a:t>
            </a:r>
            <a:r>
              <a:rPr lang="es-CO" b="1" dirty="0" smtClean="0"/>
              <a:t>Palacio:</a:t>
            </a:r>
            <a:endParaRPr lang="es-CO" b="1" dirty="0"/>
          </a:p>
          <a:p>
            <a:r>
              <a:rPr lang="es-CO" b="1" dirty="0"/>
              <a:t>Team Scrum Analista</a:t>
            </a:r>
            <a:endParaRPr lang="es-CO" b="1" dirty="0"/>
          </a:p>
          <a:p>
            <a:endParaRPr lang="es-CO" b="1" dirty="0"/>
          </a:p>
        </p:txBody>
      </p:sp>
      <p:sp>
        <p:nvSpPr>
          <p:cNvPr id="15" name="CuadroTexto 14">
            <a:extLst>
              <a:ext uri="{FF2B5EF4-FFF2-40B4-BE49-F238E27FC236}">
                <a16:creationId xmlns:a16="http://schemas.microsoft.com/office/drawing/2014/main" xmlns="" id="{A9C14B81-4A8C-4362-95C4-9907B76EBFFF}"/>
              </a:ext>
            </a:extLst>
          </p:cNvPr>
          <p:cNvSpPr txBox="1"/>
          <p:nvPr/>
        </p:nvSpPr>
        <p:spPr>
          <a:xfrm>
            <a:off x="9982480" y="5219864"/>
            <a:ext cx="2133320" cy="923330"/>
          </a:xfrm>
          <a:prstGeom prst="rect">
            <a:avLst/>
          </a:prstGeom>
          <a:noFill/>
        </p:spPr>
        <p:txBody>
          <a:bodyPr wrap="square" rtlCol="0">
            <a:spAutoFit/>
          </a:bodyPr>
          <a:lstStyle/>
          <a:p>
            <a:r>
              <a:rPr lang="es-CO" b="1" dirty="0"/>
              <a:t>Camilo Bernal:</a:t>
            </a:r>
          </a:p>
          <a:p>
            <a:r>
              <a:rPr lang="es-CO" b="1" dirty="0"/>
              <a:t>Team Scrum </a:t>
            </a:r>
            <a:r>
              <a:rPr lang="es-CO" b="1" dirty="0" smtClean="0"/>
              <a:t>Implementación</a:t>
            </a:r>
            <a:endParaRPr lang="es-CO" b="1" dirty="0"/>
          </a:p>
        </p:txBody>
      </p:sp>
      <p:sp>
        <p:nvSpPr>
          <p:cNvPr id="16" name="CuadroTexto 15">
            <a:extLst>
              <a:ext uri="{FF2B5EF4-FFF2-40B4-BE49-F238E27FC236}">
                <a16:creationId xmlns:a16="http://schemas.microsoft.com/office/drawing/2014/main" xmlns="" id="{849FB500-06B2-44CF-B726-1B897B6ECFB4}"/>
              </a:ext>
            </a:extLst>
          </p:cNvPr>
          <p:cNvSpPr txBox="1"/>
          <p:nvPr/>
        </p:nvSpPr>
        <p:spPr>
          <a:xfrm>
            <a:off x="9982480" y="1427933"/>
            <a:ext cx="1814285" cy="1477328"/>
          </a:xfrm>
          <a:prstGeom prst="rect">
            <a:avLst/>
          </a:prstGeom>
          <a:noFill/>
        </p:spPr>
        <p:txBody>
          <a:bodyPr wrap="square" rtlCol="0">
            <a:spAutoFit/>
          </a:bodyPr>
          <a:lstStyle/>
          <a:p>
            <a:r>
              <a:rPr lang="es-CO" b="1" dirty="0"/>
              <a:t>Paola Rodriguez:</a:t>
            </a:r>
          </a:p>
          <a:p>
            <a:r>
              <a:rPr lang="es-CO" b="1" dirty="0"/>
              <a:t>Team Scrum Analista</a:t>
            </a:r>
            <a:endParaRPr lang="es-CO" b="1" dirty="0"/>
          </a:p>
          <a:p>
            <a:endParaRPr lang="es-CO" b="1" dirty="0"/>
          </a:p>
        </p:txBody>
      </p:sp>
      <p:pic>
        <p:nvPicPr>
          <p:cNvPr id="18" name="Imagen 17" descr="Hombre sentado en una ventana&#10;&#10;Descripción generada automáticamente">
            <a:extLst>
              <a:ext uri="{FF2B5EF4-FFF2-40B4-BE49-F238E27FC236}">
                <a16:creationId xmlns:a16="http://schemas.microsoft.com/office/drawing/2014/main" xmlns="" id="{09366558-1CD1-47F6-9022-D8B2B6E74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6" y="1062335"/>
            <a:ext cx="19050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Imagen 19" descr="Una mujer sonriendo&#10;&#10;Descripción generada automáticamente">
            <a:extLst>
              <a:ext uri="{FF2B5EF4-FFF2-40B4-BE49-F238E27FC236}">
                <a16:creationId xmlns:a16="http://schemas.microsoft.com/office/drawing/2014/main" xmlns="" id="{93B4DF36-DBEE-4FC0-AFEE-D87CEACF98A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337" b="8532"/>
          <a:stretch/>
        </p:blipFill>
        <p:spPr>
          <a:xfrm>
            <a:off x="8189556" y="766606"/>
            <a:ext cx="1604238" cy="22007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Imagen 23" descr="Mujer sonriendo para la cámara&#10;&#10;Descripción generada automáticamente">
            <a:extLst>
              <a:ext uri="{FF2B5EF4-FFF2-40B4-BE49-F238E27FC236}">
                <a16:creationId xmlns:a16="http://schemas.microsoft.com/office/drawing/2014/main" xmlns="" id="{333C18F5-1635-4EC6-8E3E-C1883DA98A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3206" y="2074264"/>
            <a:ext cx="1732340" cy="2581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Imagen 25" descr="Imagen que contiene sonriendo, hombre, puesto, vistiendo&#10;&#10;Descripción generada automáticamente">
            <a:extLst>
              <a:ext uri="{FF2B5EF4-FFF2-40B4-BE49-F238E27FC236}">
                <a16:creationId xmlns:a16="http://schemas.microsoft.com/office/drawing/2014/main" xmlns="" id="{F07A5048-08AB-4FA9-A1F0-0E31236E80B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3704" b="9841"/>
          <a:stretch/>
        </p:blipFill>
        <p:spPr>
          <a:xfrm>
            <a:off x="8061454" y="4349171"/>
            <a:ext cx="1732340" cy="20457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CuadroTexto 18">
            <a:extLst>
              <a:ext uri="{FF2B5EF4-FFF2-40B4-BE49-F238E27FC236}">
                <a16:creationId xmlns:a16="http://schemas.microsoft.com/office/drawing/2014/main" xmlns="" id="{6CBE0141-EF07-4B99-8ACB-99B8984B38AA}"/>
              </a:ext>
            </a:extLst>
          </p:cNvPr>
          <p:cNvSpPr txBox="1"/>
          <p:nvPr/>
        </p:nvSpPr>
        <p:spPr>
          <a:xfrm>
            <a:off x="2663419" y="170804"/>
            <a:ext cx="4810539" cy="646331"/>
          </a:xfrm>
          <a:prstGeom prst="rect">
            <a:avLst/>
          </a:prstGeom>
          <a:noFill/>
        </p:spPr>
        <p:txBody>
          <a:bodyPr wrap="square" rtlCol="0">
            <a:spAutoFit/>
          </a:bodyPr>
          <a:lstStyle/>
          <a:p>
            <a:pPr algn="ctr"/>
            <a:r>
              <a:rPr lang="es-CO" sz="3600" b="1" dirty="0"/>
              <a:t>Integrantes y Roles</a:t>
            </a:r>
          </a:p>
        </p:txBody>
      </p:sp>
    </p:spTree>
    <p:extLst>
      <p:ext uri="{BB962C8B-B14F-4D97-AF65-F5344CB8AC3E}">
        <p14:creationId xmlns:p14="http://schemas.microsoft.com/office/powerpoint/2010/main" val="3833588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pic>
        <p:nvPicPr>
          <p:cNvPr id="2" name="Imagen 1">
            <a:extLst>
              <a:ext uri="{FF2B5EF4-FFF2-40B4-BE49-F238E27FC236}">
                <a16:creationId xmlns:a16="http://schemas.microsoft.com/office/drawing/2014/main" xmlns="" id="{EEB19C56-A5BB-4866-AAC1-CCBC27139333}"/>
              </a:ext>
            </a:extLst>
          </p:cNvPr>
          <p:cNvPicPr>
            <a:picLocks noChangeAspect="1"/>
          </p:cNvPicPr>
          <p:nvPr/>
        </p:nvPicPr>
        <p:blipFill>
          <a:blip r:embed="rId3"/>
          <a:stretch>
            <a:fillRect/>
          </a:stretch>
        </p:blipFill>
        <p:spPr>
          <a:xfrm>
            <a:off x="423071" y="809260"/>
            <a:ext cx="9813836" cy="4531998"/>
          </a:xfrm>
          <a:prstGeom prst="rect">
            <a:avLst/>
          </a:prstGeom>
        </p:spPr>
      </p:pic>
      <p:sp>
        <p:nvSpPr>
          <p:cNvPr id="3" name="CuadroTexto 2">
            <a:extLst>
              <a:ext uri="{FF2B5EF4-FFF2-40B4-BE49-F238E27FC236}">
                <a16:creationId xmlns:a16="http://schemas.microsoft.com/office/drawing/2014/main" xmlns="" id="{10E3ED21-F9B8-4055-9173-C9ECE7ECB44F}"/>
              </a:ext>
            </a:extLst>
          </p:cNvPr>
          <p:cNvSpPr txBox="1"/>
          <p:nvPr/>
        </p:nvSpPr>
        <p:spPr>
          <a:xfrm>
            <a:off x="2888343" y="290286"/>
            <a:ext cx="5994400" cy="369332"/>
          </a:xfrm>
          <a:prstGeom prst="rect">
            <a:avLst/>
          </a:prstGeom>
          <a:noFill/>
        </p:spPr>
        <p:txBody>
          <a:bodyPr wrap="square" rtlCol="0">
            <a:spAutoFit/>
          </a:bodyPr>
          <a:lstStyle/>
          <a:p>
            <a:pPr algn="ctr"/>
            <a:r>
              <a:rPr lang="es-CO" b="1" dirty="0"/>
              <a:t>CRONOGRAMA</a:t>
            </a:r>
          </a:p>
        </p:txBody>
      </p:sp>
      <p:sp>
        <p:nvSpPr>
          <p:cNvPr id="4" name="CuadroTexto 3">
            <a:extLst>
              <a:ext uri="{FF2B5EF4-FFF2-40B4-BE49-F238E27FC236}">
                <a16:creationId xmlns:a16="http://schemas.microsoft.com/office/drawing/2014/main" xmlns="" id="{2D15DDFE-BB0A-40E9-B227-4FB40493E440}"/>
              </a:ext>
            </a:extLst>
          </p:cNvPr>
          <p:cNvSpPr txBox="1"/>
          <p:nvPr/>
        </p:nvSpPr>
        <p:spPr>
          <a:xfrm>
            <a:off x="1742044" y="5550353"/>
            <a:ext cx="9554736" cy="1200329"/>
          </a:xfrm>
          <a:prstGeom prst="rect">
            <a:avLst/>
          </a:prstGeom>
          <a:noFill/>
        </p:spPr>
        <p:txBody>
          <a:bodyPr wrap="square" rtlCol="0">
            <a:spAutoFit/>
          </a:bodyPr>
          <a:lstStyle/>
          <a:p>
            <a:r>
              <a:rPr lang="es-CO" b="1" dirty="0"/>
              <a:t>A la fecha 16 de octubre nos encontramos en el sprint-2 el cuál culmina el viernes 18 de octubre  </a:t>
            </a:r>
          </a:p>
          <a:p>
            <a:r>
              <a:rPr lang="es-CO" b="1" dirty="0"/>
              <a:t>Y estamos culminando entregas de acuerdo a lo comprometido en el Planning del día 6 de octubre.</a:t>
            </a:r>
          </a:p>
        </p:txBody>
      </p:sp>
    </p:spTree>
    <p:extLst>
      <p:ext uri="{BB962C8B-B14F-4D97-AF65-F5344CB8AC3E}">
        <p14:creationId xmlns:p14="http://schemas.microsoft.com/office/powerpoint/2010/main" val="403907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238" y="0"/>
            <a:ext cx="12183762" cy="6858000"/>
          </a:xfrm>
          <a:prstGeom prst="rect">
            <a:avLst/>
          </a:prstGeom>
        </p:spPr>
      </p:pic>
      <p:sp>
        <p:nvSpPr>
          <p:cNvPr id="2" name="CuadroTexto 1">
            <a:extLst>
              <a:ext uri="{FF2B5EF4-FFF2-40B4-BE49-F238E27FC236}">
                <a16:creationId xmlns:a16="http://schemas.microsoft.com/office/drawing/2014/main" xmlns="" id="{1BE829FB-E782-4D72-A6D8-5814A2A340ED}"/>
              </a:ext>
            </a:extLst>
          </p:cNvPr>
          <p:cNvSpPr txBox="1"/>
          <p:nvPr/>
        </p:nvSpPr>
        <p:spPr>
          <a:xfrm>
            <a:off x="1422400" y="304800"/>
            <a:ext cx="7445829" cy="369332"/>
          </a:xfrm>
          <a:prstGeom prst="rect">
            <a:avLst/>
          </a:prstGeom>
          <a:noFill/>
        </p:spPr>
        <p:txBody>
          <a:bodyPr wrap="square" rtlCol="0">
            <a:spAutoFit/>
          </a:bodyPr>
          <a:lstStyle/>
          <a:p>
            <a:r>
              <a:rPr lang="es-CO" b="1" dirty="0"/>
              <a:t>METODOLOGÍA SCRUM</a:t>
            </a:r>
          </a:p>
        </p:txBody>
      </p:sp>
      <p:pic>
        <p:nvPicPr>
          <p:cNvPr id="3" name="Imagen 2"/>
          <p:cNvPicPr>
            <a:picLocks noChangeAspect="1"/>
          </p:cNvPicPr>
          <p:nvPr/>
        </p:nvPicPr>
        <p:blipFill>
          <a:blip r:embed="rId3"/>
          <a:stretch>
            <a:fillRect/>
          </a:stretch>
        </p:blipFill>
        <p:spPr>
          <a:xfrm>
            <a:off x="509535" y="1078993"/>
            <a:ext cx="3295650" cy="1320192"/>
          </a:xfrm>
          <a:prstGeom prst="rect">
            <a:avLst/>
          </a:prstGeom>
        </p:spPr>
      </p:pic>
      <p:pic>
        <p:nvPicPr>
          <p:cNvPr id="4" name="Imagen 3"/>
          <p:cNvPicPr>
            <a:picLocks noChangeAspect="1"/>
          </p:cNvPicPr>
          <p:nvPr/>
        </p:nvPicPr>
        <p:blipFill>
          <a:blip r:embed="rId4"/>
          <a:stretch>
            <a:fillRect/>
          </a:stretch>
        </p:blipFill>
        <p:spPr>
          <a:xfrm>
            <a:off x="5607213" y="1739089"/>
            <a:ext cx="6029509" cy="4273439"/>
          </a:xfrm>
          <a:prstGeom prst="rect">
            <a:avLst/>
          </a:prstGeom>
        </p:spPr>
      </p:pic>
      <p:pic>
        <p:nvPicPr>
          <p:cNvPr id="1026" name="Picture 2" descr="Resultado de imagen de scr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846" y="2607003"/>
            <a:ext cx="3831353" cy="383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35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2" name="CuadroTexto 1">
            <a:extLst>
              <a:ext uri="{FF2B5EF4-FFF2-40B4-BE49-F238E27FC236}">
                <a16:creationId xmlns:a16="http://schemas.microsoft.com/office/drawing/2014/main" xmlns="" id="{2EF9F93D-53C7-444A-A180-200960D6A21F}"/>
              </a:ext>
            </a:extLst>
          </p:cNvPr>
          <p:cNvSpPr txBox="1"/>
          <p:nvPr/>
        </p:nvSpPr>
        <p:spPr>
          <a:xfrm>
            <a:off x="2409371" y="333828"/>
            <a:ext cx="4934858" cy="369332"/>
          </a:xfrm>
          <a:prstGeom prst="rect">
            <a:avLst/>
          </a:prstGeom>
          <a:noFill/>
        </p:spPr>
        <p:txBody>
          <a:bodyPr wrap="square" rtlCol="0">
            <a:spAutoFit/>
          </a:bodyPr>
          <a:lstStyle/>
          <a:p>
            <a:pPr algn="ctr"/>
            <a:r>
              <a:rPr lang="es-CO" b="1" dirty="0"/>
              <a:t>DIAGRAMA DE ARQUITECTURA</a:t>
            </a:r>
          </a:p>
        </p:txBody>
      </p:sp>
      <p:pic>
        <p:nvPicPr>
          <p:cNvPr id="4" name="Imagen 3" descr="Imagen que contiene texto&#10;&#10;Descripción generada automáticamente">
            <a:extLst>
              <a:ext uri="{FF2B5EF4-FFF2-40B4-BE49-F238E27FC236}">
                <a16:creationId xmlns:a16="http://schemas.microsoft.com/office/drawing/2014/main" xmlns="" id="{69B28A77-1B9A-4C08-B767-2AB078E4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241" y="997217"/>
            <a:ext cx="7826815" cy="5119352"/>
          </a:xfrm>
          <a:prstGeom prst="rect">
            <a:avLst/>
          </a:prstGeom>
        </p:spPr>
      </p:pic>
    </p:spTree>
    <p:extLst>
      <p:ext uri="{BB962C8B-B14F-4D97-AF65-F5344CB8AC3E}">
        <p14:creationId xmlns:p14="http://schemas.microsoft.com/office/powerpoint/2010/main" val="1054680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3762" cy="6858000"/>
          </a:xfrm>
          <a:prstGeom prst="rect">
            <a:avLst/>
          </a:prstGeom>
        </p:spPr>
      </p:pic>
      <p:sp>
        <p:nvSpPr>
          <p:cNvPr id="3" name="Marcador de contenido 2"/>
          <p:cNvSpPr>
            <a:spLocks noGrp="1"/>
          </p:cNvSpPr>
          <p:nvPr>
            <p:ph idx="1"/>
          </p:nvPr>
        </p:nvSpPr>
        <p:spPr>
          <a:xfrm>
            <a:off x="1003267" y="2899064"/>
            <a:ext cx="10515600" cy="1600200"/>
          </a:xfrm>
        </p:spPr>
        <p:txBody>
          <a:bodyPr/>
          <a:lstStyle/>
          <a:p>
            <a:pPr marL="0" indent="0" algn="ctr">
              <a:spcBef>
                <a:spcPct val="0"/>
              </a:spcBef>
              <a:buNone/>
            </a:pPr>
            <a:r>
              <a:rPr lang="es-ES" b="1" dirty="0"/>
              <a:t>Paso 1: </a:t>
            </a:r>
            <a:r>
              <a:rPr lang="es-419" b="1" dirty="0"/>
              <a:t>Se realiza la creación de un pool de servidores.</a:t>
            </a:r>
          </a:p>
          <a:p>
            <a:pPr marL="0" indent="0" algn="ctr">
              <a:spcBef>
                <a:spcPct val="0"/>
              </a:spcBef>
              <a:buNone/>
            </a:pPr>
            <a:r>
              <a:rPr lang="es-419" b="1" dirty="0"/>
              <a:t>Paso 2: Se selecciona el método de balanceo Round Robin.</a:t>
            </a:r>
          </a:p>
          <a:p>
            <a:pPr marL="0" indent="0" algn="ctr">
              <a:spcBef>
                <a:spcPct val="0"/>
              </a:spcBef>
              <a:buNone/>
            </a:pPr>
            <a:r>
              <a:rPr lang="es-419" b="1" dirty="0"/>
              <a:t>Paso 3: Se realiza la creación de una IP virtual.</a:t>
            </a:r>
          </a:p>
          <a:p>
            <a:pPr marL="0" indent="0" algn="ctr">
              <a:spcBef>
                <a:spcPct val="0"/>
              </a:spcBef>
              <a:buNone/>
            </a:pPr>
            <a:r>
              <a:rPr lang="es-419" b="1" dirty="0"/>
              <a:t>Paso 4: Se realiza la asignación del pool creado a recursos.</a:t>
            </a:r>
          </a:p>
          <a:p>
            <a:endParaRPr lang="es-ES" dirty="0"/>
          </a:p>
        </p:txBody>
      </p:sp>
      <p:sp>
        <p:nvSpPr>
          <p:cNvPr id="4" name="Título 1">
            <a:extLst>
              <a:ext uri="{FF2B5EF4-FFF2-40B4-BE49-F238E27FC236}">
                <a16:creationId xmlns:a16="http://schemas.microsoft.com/office/drawing/2014/main" xmlns="" id="{A319421C-5719-4782-BECD-4CF32933E446}"/>
              </a:ext>
            </a:extLst>
          </p:cNvPr>
          <p:cNvSpPr txBox="1">
            <a:spLocks/>
          </p:cNvSpPr>
          <p:nvPr/>
        </p:nvSpPr>
        <p:spPr>
          <a:xfrm>
            <a:off x="1524000" y="653142"/>
            <a:ext cx="9144000" cy="4934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mn-lt"/>
                <a:ea typeface="+mn-ea"/>
                <a:cs typeface="+mn-cs"/>
              </a:rPr>
              <a:t>CONFIGURACIÓN NODOS CLÚSTER Y BALANCEADOR DE CARGAS</a:t>
            </a:r>
          </a:p>
        </p:txBody>
      </p:sp>
    </p:spTree>
    <p:extLst>
      <p:ext uri="{BB962C8B-B14F-4D97-AF65-F5344CB8AC3E}">
        <p14:creationId xmlns:p14="http://schemas.microsoft.com/office/powerpoint/2010/main" val="88663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238" y="0"/>
            <a:ext cx="12183762" cy="6858000"/>
          </a:xfrm>
          <a:prstGeom prst="rect">
            <a:avLst/>
          </a:prstGeom>
        </p:spPr>
      </p:pic>
      <p:sp>
        <p:nvSpPr>
          <p:cNvPr id="2" name="Título 1"/>
          <p:cNvSpPr>
            <a:spLocks noGrp="1"/>
          </p:cNvSpPr>
          <p:nvPr>
            <p:ph type="title"/>
          </p:nvPr>
        </p:nvSpPr>
        <p:spPr>
          <a:xfrm>
            <a:off x="456111" y="291854"/>
            <a:ext cx="8225047" cy="1325563"/>
          </a:xfrm>
        </p:spPr>
        <p:txBody>
          <a:bodyPr>
            <a:normAutofit fontScale="90000"/>
          </a:bodyPr>
          <a:lstStyle/>
          <a:p>
            <a:r>
              <a:rPr lang="es-ES" b="1" dirty="0"/>
              <a:t>Paso 1: </a:t>
            </a:r>
            <a:r>
              <a:rPr lang="es-419" b="1" dirty="0"/>
              <a:t>Se realiza la creación de un pool de servidores.</a:t>
            </a:r>
            <a:br>
              <a:rPr lang="es-419" b="1" dirty="0"/>
            </a:br>
            <a:endParaRPr lang="es-ES" b="1" dirty="0"/>
          </a:p>
        </p:txBody>
      </p:sp>
      <p:pic>
        <p:nvPicPr>
          <p:cNvPr id="6" name="Picture 1"/>
          <p:cNvPicPr/>
          <p:nvPr/>
        </p:nvPicPr>
        <p:blipFill>
          <a:blip r:embed="rId3"/>
          <a:stretch>
            <a:fillRect/>
          </a:stretch>
        </p:blipFill>
        <p:spPr>
          <a:xfrm>
            <a:off x="6279523" y="1240730"/>
            <a:ext cx="5111932" cy="4932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Explosión 2 6"/>
          <p:cNvSpPr/>
          <p:nvPr/>
        </p:nvSpPr>
        <p:spPr>
          <a:xfrm>
            <a:off x="258758" y="1537797"/>
            <a:ext cx="6518366" cy="3775165"/>
          </a:xfrm>
          <a:prstGeom prst="irregularSeal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b="1" dirty="0"/>
              <a:t>Donde se asigna el nombre pool_web1-2 con un monitor de servicio http con el fin de validar la disponibilidad del sitio web expuesto</a:t>
            </a:r>
            <a:endParaRPr lang="es-ES" dirty="0"/>
          </a:p>
        </p:txBody>
      </p:sp>
    </p:spTree>
    <p:extLst>
      <p:ext uri="{BB962C8B-B14F-4D97-AF65-F5344CB8AC3E}">
        <p14:creationId xmlns:p14="http://schemas.microsoft.com/office/powerpoint/2010/main" val="178709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0" y="0"/>
            <a:ext cx="12183762" cy="6858000"/>
          </a:xfrm>
          <a:prstGeom prst="rect">
            <a:avLst/>
          </a:prstGeom>
        </p:spPr>
      </p:pic>
      <p:sp>
        <p:nvSpPr>
          <p:cNvPr id="2" name="Título 1"/>
          <p:cNvSpPr>
            <a:spLocks noGrp="1"/>
          </p:cNvSpPr>
          <p:nvPr>
            <p:ph type="title"/>
          </p:nvPr>
        </p:nvSpPr>
        <p:spPr>
          <a:xfrm>
            <a:off x="399407" y="172590"/>
            <a:ext cx="10515600" cy="1325563"/>
          </a:xfrm>
        </p:spPr>
        <p:txBody>
          <a:bodyPr>
            <a:normAutofit fontScale="90000"/>
          </a:bodyPr>
          <a:lstStyle/>
          <a:p>
            <a:r>
              <a:rPr lang="es-419" b="1" dirty="0"/>
              <a:t>Paso 2: Se selecciona el método de balanceo Round Robin.</a:t>
            </a:r>
            <a:br>
              <a:rPr lang="es-419" b="1" dirty="0"/>
            </a:br>
            <a:endParaRPr lang="es-ES" b="1" dirty="0"/>
          </a:p>
        </p:txBody>
      </p:sp>
      <p:sp>
        <p:nvSpPr>
          <p:cNvPr id="4" name="Explosión 2 3"/>
          <p:cNvSpPr/>
          <p:nvPr/>
        </p:nvSpPr>
        <p:spPr>
          <a:xfrm>
            <a:off x="191270" y="1214847"/>
            <a:ext cx="5582195" cy="2560320"/>
          </a:xfrm>
          <a:prstGeom prst="irregularSeal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419" b="1" dirty="0"/>
              <a:t>el cual crea una cola de peticiones hacia los servidores que pertenezcan al pool.</a:t>
            </a:r>
            <a:endParaRPr lang="es-ES" b="1" dirty="0"/>
          </a:p>
        </p:txBody>
      </p:sp>
      <p:pic>
        <p:nvPicPr>
          <p:cNvPr id="5" name="Picture 2"/>
          <p:cNvPicPr/>
          <p:nvPr/>
        </p:nvPicPr>
        <p:blipFill>
          <a:blip r:embed="rId3"/>
          <a:stretch>
            <a:fillRect/>
          </a:stretch>
        </p:blipFill>
        <p:spPr>
          <a:xfrm>
            <a:off x="2725148" y="3107022"/>
            <a:ext cx="6566898" cy="3079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Llamada de nube 2"/>
          <p:cNvSpPr/>
          <p:nvPr/>
        </p:nvSpPr>
        <p:spPr>
          <a:xfrm>
            <a:off x="8307343" y="2495007"/>
            <a:ext cx="3370217" cy="1789612"/>
          </a:xfrm>
          <a:prstGeom prst="cloudCallou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419" b="1" dirty="0"/>
              <a:t>Adicionalmente se adiciona la dirección IP del nodo 1 con el puerto de servicio 80</a:t>
            </a:r>
            <a:endParaRPr lang="es-ES" b="1" dirty="0"/>
          </a:p>
        </p:txBody>
      </p:sp>
    </p:spTree>
    <p:extLst>
      <p:ext uri="{BB962C8B-B14F-4D97-AF65-F5344CB8AC3E}">
        <p14:creationId xmlns:p14="http://schemas.microsoft.com/office/powerpoint/2010/main" val="1739606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TotalTime>
  <Words>549</Words>
  <Application>Microsoft Office PowerPoint</Application>
  <PresentationFormat>Panorámica</PresentationFormat>
  <Paragraphs>65</Paragraphs>
  <Slides>17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Century Gothic</vt:lpstr>
      <vt:lpstr>Times New Roman</vt:lpstr>
      <vt:lpstr>Wingdings 3</vt:lpstr>
      <vt:lpstr>Ion</vt:lpstr>
      <vt:lpstr>CLUSTER </vt:lpstr>
      <vt:lpstr>Presentación de PowerPoint</vt:lpstr>
      <vt:lpstr>Presentación de PowerPoint</vt:lpstr>
      <vt:lpstr>Presentación de PowerPoint</vt:lpstr>
      <vt:lpstr>Presentación de PowerPoint</vt:lpstr>
      <vt:lpstr>Presentación de PowerPoint</vt:lpstr>
      <vt:lpstr>Presentación de PowerPoint</vt:lpstr>
      <vt:lpstr>Paso 1: Se realiza la creación de un pool de servidores. </vt:lpstr>
      <vt:lpstr>Paso 2: Se selecciona el método de balanceo Round Robin. </vt:lpstr>
      <vt:lpstr>Paso 2: Se selecciona el método de balanceo Round Robin. </vt:lpstr>
      <vt:lpstr>Paso 3: Se realiza la creación de una IP virtual.</vt:lpstr>
      <vt:lpstr>Paso 4: Se realiza la asignación del pool creado a recursos.</vt:lpstr>
      <vt:lpstr>Datos de conexión remota a servidores</vt:lpstr>
      <vt:lpstr>Datos de conexión remota a servidores</vt:lpstr>
      <vt:lpstr>Datos de conexión remota a servidores</vt:lpstr>
      <vt:lpstr>Datos de conexión remota a servidores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CONTACT &amp; BUSINESS IT</dc:creator>
  <cp:lastModifiedBy>DIANA CAROLINA PALACIO HIGUITA</cp:lastModifiedBy>
  <cp:revision>15</cp:revision>
  <dcterms:created xsi:type="dcterms:W3CDTF">2019-10-16T19:48:40Z</dcterms:created>
  <dcterms:modified xsi:type="dcterms:W3CDTF">2019-10-16T22:09:04Z</dcterms:modified>
</cp:coreProperties>
</file>