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0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>
      <p:cViewPr varScale="1">
        <p:scale>
          <a:sx n="117" d="100"/>
          <a:sy n="117" d="100"/>
        </p:scale>
        <p:origin x="300" y="6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3EBF4-20FF-4D65-8C09-945A69BCE24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AAA16F2D-9688-448F-AA6A-AAA8248AB3E4}">
      <dgm:prSet phldrT="[Text]"/>
      <dgm:spPr/>
      <dgm:t>
        <a:bodyPr/>
        <a:lstStyle/>
        <a:p>
          <a:r>
            <a:rPr lang="de-DE" dirty="0"/>
            <a:t>H</a:t>
          </a:r>
        </a:p>
      </dgm:t>
    </dgm:pt>
    <dgm:pt modelId="{B59D3A00-4F5A-45EB-BC04-C59539F1D01F}" type="parTrans" cxnId="{2E2D6B13-4A24-46CF-802D-84ADAAE5CF2C}">
      <dgm:prSet/>
      <dgm:spPr/>
      <dgm:t>
        <a:bodyPr/>
        <a:lstStyle/>
        <a:p>
          <a:endParaRPr lang="de-DE"/>
        </a:p>
      </dgm:t>
    </dgm:pt>
    <dgm:pt modelId="{57886985-AA01-4899-9D2A-807F1DA4EB3F}" type="sibTrans" cxnId="{2E2D6B13-4A24-46CF-802D-84ADAAE5CF2C}">
      <dgm:prSet/>
      <dgm:spPr/>
      <dgm:t>
        <a:bodyPr/>
        <a:lstStyle/>
        <a:p>
          <a:endParaRPr lang="de-DE"/>
        </a:p>
      </dgm:t>
    </dgm:pt>
    <dgm:pt modelId="{E469543C-CB69-4813-B3E9-C7D286451578}">
      <dgm:prSet phldrT="[Text]"/>
      <dgm:spPr/>
      <dgm:t>
        <a:bodyPr/>
        <a:lstStyle/>
        <a:p>
          <a:r>
            <a:rPr lang="de-DE" dirty="0"/>
            <a:t>G</a:t>
          </a:r>
        </a:p>
      </dgm:t>
    </dgm:pt>
    <dgm:pt modelId="{A36377B3-700B-4897-B35A-C01C33C2B281}" type="parTrans" cxnId="{E930D15C-EEED-498A-9149-6935C56CCC6B}">
      <dgm:prSet/>
      <dgm:spPr/>
      <dgm:t>
        <a:bodyPr/>
        <a:lstStyle/>
        <a:p>
          <a:endParaRPr lang="de-DE"/>
        </a:p>
      </dgm:t>
    </dgm:pt>
    <dgm:pt modelId="{2E9584B6-F609-4239-A937-9C0708F25205}" type="sibTrans" cxnId="{E930D15C-EEED-498A-9149-6935C56CCC6B}">
      <dgm:prSet/>
      <dgm:spPr/>
      <dgm:t>
        <a:bodyPr/>
        <a:lstStyle/>
        <a:p>
          <a:endParaRPr lang="de-DE"/>
        </a:p>
      </dgm:t>
    </dgm:pt>
    <dgm:pt modelId="{37A018E6-BA1B-4B40-8D23-E2A550BF894A}">
      <dgm:prSet phldrT="[Text]"/>
      <dgm:spPr/>
      <dgm:t>
        <a:bodyPr/>
        <a:lstStyle/>
        <a:p>
          <a:r>
            <a:rPr lang="de-DE" dirty="0"/>
            <a:t>F</a:t>
          </a:r>
        </a:p>
      </dgm:t>
    </dgm:pt>
    <dgm:pt modelId="{50AE37B8-6C7C-457E-91C4-C2DF93E8A96C}" type="parTrans" cxnId="{C8B5F71F-A950-4B4D-B8C6-B91C6384741A}">
      <dgm:prSet/>
      <dgm:spPr/>
      <dgm:t>
        <a:bodyPr/>
        <a:lstStyle/>
        <a:p>
          <a:endParaRPr lang="de-DE"/>
        </a:p>
      </dgm:t>
    </dgm:pt>
    <dgm:pt modelId="{2E8F33CE-DD20-4B3C-8F67-4B57B496A46D}" type="sibTrans" cxnId="{C8B5F71F-A950-4B4D-B8C6-B91C6384741A}">
      <dgm:prSet/>
      <dgm:spPr/>
      <dgm:t>
        <a:bodyPr/>
        <a:lstStyle/>
        <a:p>
          <a:endParaRPr lang="de-DE"/>
        </a:p>
      </dgm:t>
    </dgm:pt>
    <dgm:pt modelId="{B584EDFB-C41C-43AE-B657-FAE22240B7D4}" type="pres">
      <dgm:prSet presAssocID="{0723EBF4-20FF-4D65-8C09-945A69BCE245}" presName="Name0" presStyleCnt="0">
        <dgm:presLayoutVars>
          <dgm:dir/>
          <dgm:resizeHandles val="exact"/>
        </dgm:presLayoutVars>
      </dgm:prSet>
      <dgm:spPr/>
    </dgm:pt>
    <dgm:pt modelId="{BE5D4520-0845-46C3-B660-8CF3CAB598B9}" type="pres">
      <dgm:prSet presAssocID="{0723EBF4-20FF-4D65-8C09-945A69BCE245}" presName="vNodes" presStyleCnt="0"/>
      <dgm:spPr/>
    </dgm:pt>
    <dgm:pt modelId="{BA0CFBFA-B868-4FBC-AA28-01E417E00871}" type="pres">
      <dgm:prSet presAssocID="{AAA16F2D-9688-448F-AA6A-AAA8248AB3E4}" presName="node" presStyleLbl="node1" presStyleIdx="0" presStyleCnt="3">
        <dgm:presLayoutVars>
          <dgm:bulletEnabled val="1"/>
        </dgm:presLayoutVars>
      </dgm:prSet>
      <dgm:spPr/>
    </dgm:pt>
    <dgm:pt modelId="{B9552B2D-86C3-4A6F-A64C-D1AA932BF105}" type="pres">
      <dgm:prSet presAssocID="{57886985-AA01-4899-9D2A-807F1DA4EB3F}" presName="spacerT" presStyleCnt="0"/>
      <dgm:spPr/>
    </dgm:pt>
    <dgm:pt modelId="{2190BDF5-AFB3-4F72-8D0A-40BF7436B2B4}" type="pres">
      <dgm:prSet presAssocID="{57886985-AA01-4899-9D2A-807F1DA4EB3F}" presName="sibTrans" presStyleLbl="sibTrans2D1" presStyleIdx="0" presStyleCnt="2"/>
      <dgm:spPr/>
    </dgm:pt>
    <dgm:pt modelId="{1E6327C8-6BAD-478E-A8E6-081BBC79576F}" type="pres">
      <dgm:prSet presAssocID="{57886985-AA01-4899-9D2A-807F1DA4EB3F}" presName="spacerB" presStyleCnt="0"/>
      <dgm:spPr/>
    </dgm:pt>
    <dgm:pt modelId="{E2F7DA8E-C747-49CB-91F4-0017931A87AD}" type="pres">
      <dgm:prSet presAssocID="{E469543C-CB69-4813-B3E9-C7D286451578}" presName="node" presStyleLbl="node1" presStyleIdx="1" presStyleCnt="3">
        <dgm:presLayoutVars>
          <dgm:bulletEnabled val="1"/>
        </dgm:presLayoutVars>
      </dgm:prSet>
      <dgm:spPr/>
    </dgm:pt>
    <dgm:pt modelId="{0A51B610-008E-4719-80A5-91879A09832B}" type="pres">
      <dgm:prSet presAssocID="{0723EBF4-20FF-4D65-8C09-945A69BCE245}" presName="sibTransLast" presStyleLbl="sibTrans2D1" presStyleIdx="1" presStyleCnt="2"/>
      <dgm:spPr/>
    </dgm:pt>
    <dgm:pt modelId="{CEDBF912-55FC-48C2-B0A0-F5DE4581D2BF}" type="pres">
      <dgm:prSet presAssocID="{0723EBF4-20FF-4D65-8C09-945A69BCE245}" presName="connectorText" presStyleLbl="sibTrans2D1" presStyleIdx="1" presStyleCnt="2"/>
      <dgm:spPr/>
    </dgm:pt>
    <dgm:pt modelId="{8EB0ADC2-8750-4D29-A4AA-C27FF2E248FF}" type="pres">
      <dgm:prSet presAssocID="{0723EBF4-20FF-4D65-8C09-945A69BCE24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AE64E5A-6203-4831-AAE6-6346AD75E916}" type="presOf" srcId="{AAA16F2D-9688-448F-AA6A-AAA8248AB3E4}" destId="{BA0CFBFA-B868-4FBC-AA28-01E417E00871}" srcOrd="0" destOrd="0" presId="urn:microsoft.com/office/officeart/2005/8/layout/equation2"/>
    <dgm:cxn modelId="{623B6292-087F-4FD7-9025-3056E8EAA899}" type="presOf" srcId="{0723EBF4-20FF-4D65-8C09-945A69BCE245}" destId="{B584EDFB-C41C-43AE-B657-FAE22240B7D4}" srcOrd="0" destOrd="0" presId="urn:microsoft.com/office/officeart/2005/8/layout/equation2"/>
    <dgm:cxn modelId="{2E2D6B13-4A24-46CF-802D-84ADAAE5CF2C}" srcId="{0723EBF4-20FF-4D65-8C09-945A69BCE245}" destId="{AAA16F2D-9688-448F-AA6A-AAA8248AB3E4}" srcOrd="0" destOrd="0" parTransId="{B59D3A00-4F5A-45EB-BC04-C59539F1D01F}" sibTransId="{57886985-AA01-4899-9D2A-807F1DA4EB3F}"/>
    <dgm:cxn modelId="{072BDC24-336C-452F-BCC6-1ABCC223C7D6}" type="presOf" srcId="{2E9584B6-F609-4239-A937-9C0708F25205}" destId="{CEDBF912-55FC-48C2-B0A0-F5DE4581D2BF}" srcOrd="1" destOrd="0" presId="urn:microsoft.com/office/officeart/2005/8/layout/equation2"/>
    <dgm:cxn modelId="{E930D15C-EEED-498A-9149-6935C56CCC6B}" srcId="{0723EBF4-20FF-4D65-8C09-945A69BCE245}" destId="{E469543C-CB69-4813-B3E9-C7D286451578}" srcOrd="1" destOrd="0" parTransId="{A36377B3-700B-4897-B35A-C01C33C2B281}" sibTransId="{2E9584B6-F609-4239-A937-9C0708F25205}"/>
    <dgm:cxn modelId="{F3FD6DBF-2580-47F0-8867-1574DDC385D4}" type="presOf" srcId="{57886985-AA01-4899-9D2A-807F1DA4EB3F}" destId="{2190BDF5-AFB3-4F72-8D0A-40BF7436B2B4}" srcOrd="0" destOrd="0" presId="urn:microsoft.com/office/officeart/2005/8/layout/equation2"/>
    <dgm:cxn modelId="{85071726-3E09-40F9-A419-12BED082285E}" type="presOf" srcId="{E469543C-CB69-4813-B3E9-C7D286451578}" destId="{E2F7DA8E-C747-49CB-91F4-0017931A87AD}" srcOrd="0" destOrd="0" presId="urn:microsoft.com/office/officeart/2005/8/layout/equation2"/>
    <dgm:cxn modelId="{C8B5F71F-A950-4B4D-B8C6-B91C6384741A}" srcId="{0723EBF4-20FF-4D65-8C09-945A69BCE245}" destId="{37A018E6-BA1B-4B40-8D23-E2A550BF894A}" srcOrd="2" destOrd="0" parTransId="{50AE37B8-6C7C-457E-91C4-C2DF93E8A96C}" sibTransId="{2E8F33CE-DD20-4B3C-8F67-4B57B496A46D}"/>
    <dgm:cxn modelId="{0553AF36-2EDD-40DA-810F-752C24BD28AC}" type="presOf" srcId="{2E9584B6-F609-4239-A937-9C0708F25205}" destId="{0A51B610-008E-4719-80A5-91879A09832B}" srcOrd="0" destOrd="0" presId="urn:microsoft.com/office/officeart/2005/8/layout/equation2"/>
    <dgm:cxn modelId="{5F30B293-4A71-4D86-A45D-73FA30C3D537}" type="presOf" srcId="{37A018E6-BA1B-4B40-8D23-E2A550BF894A}" destId="{8EB0ADC2-8750-4D29-A4AA-C27FF2E248FF}" srcOrd="0" destOrd="0" presId="urn:microsoft.com/office/officeart/2005/8/layout/equation2"/>
    <dgm:cxn modelId="{69C1CFA1-76BB-4A33-B4B6-FAF43044B3C5}" type="presParOf" srcId="{B584EDFB-C41C-43AE-B657-FAE22240B7D4}" destId="{BE5D4520-0845-46C3-B660-8CF3CAB598B9}" srcOrd="0" destOrd="0" presId="urn:microsoft.com/office/officeart/2005/8/layout/equation2"/>
    <dgm:cxn modelId="{7B35DCAC-8DCE-4EBC-84FC-7E1B7F85ECD5}" type="presParOf" srcId="{BE5D4520-0845-46C3-B660-8CF3CAB598B9}" destId="{BA0CFBFA-B868-4FBC-AA28-01E417E00871}" srcOrd="0" destOrd="0" presId="urn:microsoft.com/office/officeart/2005/8/layout/equation2"/>
    <dgm:cxn modelId="{8E8A9979-8438-4D83-B6DE-ED258274023B}" type="presParOf" srcId="{BE5D4520-0845-46C3-B660-8CF3CAB598B9}" destId="{B9552B2D-86C3-4A6F-A64C-D1AA932BF105}" srcOrd="1" destOrd="0" presId="urn:microsoft.com/office/officeart/2005/8/layout/equation2"/>
    <dgm:cxn modelId="{44A35DA9-9832-4565-B491-96DC1E63697E}" type="presParOf" srcId="{BE5D4520-0845-46C3-B660-8CF3CAB598B9}" destId="{2190BDF5-AFB3-4F72-8D0A-40BF7436B2B4}" srcOrd="2" destOrd="0" presId="urn:microsoft.com/office/officeart/2005/8/layout/equation2"/>
    <dgm:cxn modelId="{A67859E9-D181-49A5-A0DF-F01E0F7F3510}" type="presParOf" srcId="{BE5D4520-0845-46C3-B660-8CF3CAB598B9}" destId="{1E6327C8-6BAD-478E-A8E6-081BBC79576F}" srcOrd="3" destOrd="0" presId="urn:microsoft.com/office/officeart/2005/8/layout/equation2"/>
    <dgm:cxn modelId="{81DFFDE6-50CF-4093-8117-BB53C1CE1C5A}" type="presParOf" srcId="{BE5D4520-0845-46C3-B660-8CF3CAB598B9}" destId="{E2F7DA8E-C747-49CB-91F4-0017931A87AD}" srcOrd="4" destOrd="0" presId="urn:microsoft.com/office/officeart/2005/8/layout/equation2"/>
    <dgm:cxn modelId="{410EECD3-AD27-4492-96A2-CEECF7E7243D}" type="presParOf" srcId="{B584EDFB-C41C-43AE-B657-FAE22240B7D4}" destId="{0A51B610-008E-4719-80A5-91879A09832B}" srcOrd="1" destOrd="0" presId="urn:microsoft.com/office/officeart/2005/8/layout/equation2"/>
    <dgm:cxn modelId="{92E080A6-A917-4277-915C-66A02A03BE16}" type="presParOf" srcId="{0A51B610-008E-4719-80A5-91879A09832B}" destId="{CEDBF912-55FC-48C2-B0A0-F5DE4581D2BF}" srcOrd="0" destOrd="0" presId="urn:microsoft.com/office/officeart/2005/8/layout/equation2"/>
    <dgm:cxn modelId="{0721185C-E2FD-46C4-93AD-E6CE4346498E}" type="presParOf" srcId="{B584EDFB-C41C-43AE-B657-FAE22240B7D4}" destId="{8EB0ADC2-8750-4D29-A4AA-C27FF2E248F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de-DE" b="0" i="0" dirty="0" err="1">
              <a:latin typeface="Corbel"/>
            </a:rPr>
            <a:t>Openlist</a:t>
          </a:r>
          <a:endParaRPr lang="de-DE" b="0" i="0" dirty="0">
            <a:latin typeface="Corbel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endParaRPr lang="de-DE" b="0" i="0">
            <a:latin typeface="Corbel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de-DE" b="0" i="0">
              <a:latin typeface="Corbel"/>
            </a:rPr>
            <a:t>Aufgabe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de-DE" b="0" i="0" dirty="0" err="1">
              <a:latin typeface="Corbel"/>
            </a:rPr>
            <a:t>Closedlist</a:t>
          </a:r>
          <a:endParaRPr lang="de-DE" b="0" i="0" dirty="0">
            <a:latin typeface="Corbel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de-DE" b="0" i="0">
              <a:latin typeface="Corbel"/>
            </a:rPr>
            <a:t>Aufgabe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de-DE" b="0" i="0">
              <a:latin typeface="Corbel"/>
            </a:rPr>
            <a:t>Aufgabe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de-DE" b="0" i="0">
              <a:latin typeface="Corbel"/>
            </a:rPr>
            <a:t>Gruppe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de-DE" b="0" i="0">
              <a:latin typeface="Corbel"/>
            </a:rPr>
            <a:t>Aufgabe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FBFA-B868-4FBC-AA28-01E417E00871}">
      <dsp:nvSpPr>
        <dsp:cNvPr id="0" name=""/>
        <dsp:cNvSpPr/>
      </dsp:nvSpPr>
      <dsp:spPr>
        <a:xfrm>
          <a:off x="943782" y="140"/>
          <a:ext cx="1555907" cy="1555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H</a:t>
          </a:r>
        </a:p>
      </dsp:txBody>
      <dsp:txXfrm>
        <a:off x="1171639" y="227997"/>
        <a:ext cx="1100193" cy="1100193"/>
      </dsp:txXfrm>
    </dsp:sp>
    <dsp:sp modelId="{2190BDF5-AFB3-4F72-8D0A-40BF7436B2B4}">
      <dsp:nvSpPr>
        <dsp:cNvPr id="0" name=""/>
        <dsp:cNvSpPr/>
      </dsp:nvSpPr>
      <dsp:spPr>
        <a:xfrm>
          <a:off x="1270523" y="1682386"/>
          <a:ext cx="902426" cy="9024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390140" y="2027474"/>
        <a:ext cx="663192" cy="212250"/>
      </dsp:txXfrm>
    </dsp:sp>
    <dsp:sp modelId="{E2F7DA8E-C747-49CB-91F4-0017931A87AD}">
      <dsp:nvSpPr>
        <dsp:cNvPr id="0" name=""/>
        <dsp:cNvSpPr/>
      </dsp:nvSpPr>
      <dsp:spPr>
        <a:xfrm>
          <a:off x="943782" y="2711152"/>
          <a:ext cx="1555907" cy="1555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G</a:t>
          </a:r>
        </a:p>
      </dsp:txBody>
      <dsp:txXfrm>
        <a:off x="1171639" y="2939009"/>
        <a:ext cx="1100193" cy="1100193"/>
      </dsp:txXfrm>
    </dsp:sp>
    <dsp:sp modelId="{0A51B610-008E-4719-80A5-91879A09832B}">
      <dsp:nvSpPr>
        <dsp:cNvPr id="0" name=""/>
        <dsp:cNvSpPr/>
      </dsp:nvSpPr>
      <dsp:spPr>
        <a:xfrm>
          <a:off x="2733076" y="1844201"/>
          <a:ext cx="494778" cy="5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733076" y="1959960"/>
        <a:ext cx="346345" cy="347279"/>
      </dsp:txXfrm>
    </dsp:sp>
    <dsp:sp modelId="{8EB0ADC2-8750-4D29-A4AA-C27FF2E248FF}">
      <dsp:nvSpPr>
        <dsp:cNvPr id="0" name=""/>
        <dsp:cNvSpPr/>
      </dsp:nvSpPr>
      <dsp:spPr>
        <a:xfrm>
          <a:off x="3433234" y="577692"/>
          <a:ext cx="3111814" cy="31118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F</a:t>
          </a:r>
        </a:p>
      </dsp:txBody>
      <dsp:txXfrm>
        <a:off x="3888949" y="1033407"/>
        <a:ext cx="2200384" cy="2200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 err="1">
              <a:latin typeface="Corbel"/>
            </a:rPr>
            <a:t>Openlist</a:t>
          </a:r>
          <a:endParaRPr lang="de-DE" sz="3000" b="0" i="0" kern="1200" dirty="0">
            <a:latin typeface="Corbel"/>
          </a:endParaRP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2300" b="0" i="0" kern="1200">
            <a:latin typeface="Corbel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 err="1">
              <a:latin typeface="Corbel"/>
            </a:rPr>
            <a:t>Closedlist</a:t>
          </a:r>
          <a:endParaRPr lang="de-DE" sz="3000" b="0" i="0" kern="1200" dirty="0">
            <a:latin typeface="Corbel"/>
          </a:endParaRP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>
              <a:latin typeface="Corbel"/>
            </a:rPr>
            <a:t>Gruppe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28.11.2016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28.11.2016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5400" b="0" i="0">
                <a:solidFill>
                  <a:schemeClr val="tx1"/>
                </a:solidFill>
                <a:latin typeface="Consolas"/>
              </a:rPr>
              <a:t>A*-T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/>
              <a:t>Wegfindungsalgorithmus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A*-Algorithmus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Findet immer eine optimale Lösung (falls vorhanden)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Verwendet eine Schätzfunktion (Heuristik)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Bei komplexen Problemen sehr Speicheraufwändig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59973"/>
              </p:ext>
            </p:extLst>
          </p:nvPr>
        </p:nvGraphicFramePr>
        <p:xfrm>
          <a:off x="4438228" y="1844824"/>
          <a:ext cx="74888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341884" y="1628800"/>
            <a:ext cx="3816424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3600" dirty="0"/>
              <a:t>H: </a:t>
            </a:r>
            <a:r>
              <a:rPr lang="de-DE" sz="2800" dirty="0"/>
              <a:t>Heuristik(Luftlinie)</a:t>
            </a:r>
          </a:p>
          <a:p>
            <a:pPr>
              <a:lnSpc>
                <a:spcPct val="90000"/>
              </a:lnSpc>
            </a:pPr>
            <a:endParaRPr lang="de-DE" sz="3600" dirty="0"/>
          </a:p>
          <a:p>
            <a:pPr>
              <a:lnSpc>
                <a:spcPct val="90000"/>
              </a:lnSpc>
            </a:pPr>
            <a:r>
              <a:rPr lang="de-DE" sz="3600" dirty="0"/>
              <a:t>G: </a:t>
            </a:r>
            <a:r>
              <a:rPr lang="de-DE" sz="2800" dirty="0"/>
              <a:t>kürzester zum     Knoten bekannter Weg</a:t>
            </a:r>
          </a:p>
          <a:p>
            <a:pPr>
              <a:lnSpc>
                <a:spcPct val="90000"/>
              </a:lnSpc>
            </a:pPr>
            <a:endParaRPr lang="de-DE" sz="3600" dirty="0"/>
          </a:p>
          <a:p>
            <a:pPr>
              <a:lnSpc>
                <a:spcPct val="90000"/>
              </a:lnSpc>
            </a:pPr>
            <a:r>
              <a:rPr lang="de-DE" sz="3600" dirty="0"/>
              <a:t>F: </a:t>
            </a:r>
            <a:r>
              <a:rPr lang="de-DE" sz="2800" dirty="0"/>
              <a:t>G+H </a:t>
            </a:r>
            <a:endParaRPr lang="de-DE" sz="3600" dirty="0"/>
          </a:p>
          <a:p>
            <a:pPr>
              <a:lnSpc>
                <a:spcPct val="9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907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400" dirty="0"/>
              <a:t>Klassen von Knoten:	</a:t>
            </a:r>
          </a:p>
          <a:p>
            <a:pPr lvl="1"/>
            <a:r>
              <a:rPr lang="de-DE" sz="4000" dirty="0"/>
              <a:t>Unbekannte Knoten</a:t>
            </a:r>
          </a:p>
          <a:p>
            <a:pPr lvl="1"/>
            <a:r>
              <a:rPr lang="de-DE" sz="4000" dirty="0"/>
              <a:t>Bekannte Knoten</a:t>
            </a:r>
          </a:p>
          <a:p>
            <a:pPr lvl="1"/>
            <a:r>
              <a:rPr lang="de-DE" sz="4000" dirty="0"/>
              <a:t>Abschließend untersuchte Knoten</a:t>
            </a:r>
          </a:p>
          <a:p>
            <a:pPr marL="0" indent="0">
              <a:buNone/>
            </a:pPr>
            <a:endParaRPr lang="de-DE" sz="4400" dirty="0"/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onsolas"/>
              </a:rPr>
              <a:t>Funktionsweise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endParaRPr lang="de-DE" sz="2400" b="0" i="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Implementierung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2334723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Erster Aufzählungspunkt hier</a:t>
            </a:r>
          </a:p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Zweiter Aufzählungspunkt hier</a:t>
            </a:r>
          </a:p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Dritter Aufzählungspunkt hier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Schultafel (Breitbild)</Template>
  <TotalTime>0</TotalTime>
  <Words>77</Words>
  <Application>Microsoft Office PowerPoint</Application>
  <PresentationFormat>Benutzerdefiniert</PresentationFormat>
  <Paragraphs>32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Consolas</vt:lpstr>
      <vt:lpstr>Corbel</vt:lpstr>
      <vt:lpstr>Wingdings</vt:lpstr>
      <vt:lpstr>Chalkboard_16x9</vt:lpstr>
      <vt:lpstr>A*-T</vt:lpstr>
      <vt:lpstr>A*-Algorithmus</vt:lpstr>
      <vt:lpstr>Knoten</vt:lpstr>
      <vt:lpstr>Funktionsweise</vt:lpstr>
      <vt:lpstr>Funktionsweise</vt:lpstr>
      <vt:lpstr>Implementierung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2016-11-24T13:50:30Z</dcterms:created>
  <dcterms:modified xsi:type="dcterms:W3CDTF">2016-11-28T15:36:52Z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