
<file path=[Content_Types].xml><?xml version="1.0" encoding="utf-8"?>
<Types xmlns="http://schemas.openxmlformats.org/package/2006/content-types">
  <Default Extension="png" ContentType="image/png"/>
  <Default Extension="mp3" ContentType="audio/mpe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1"/>
  </p:notesMasterIdLst>
  <p:handoutMasterIdLst>
    <p:handoutMasterId r:id="rId32"/>
  </p:handoutMasterIdLst>
  <p:sldIdLst>
    <p:sldId id="403" r:id="rId7"/>
    <p:sldId id="397" r:id="rId8"/>
    <p:sldId id="402" r:id="rId9"/>
    <p:sldId id="398" r:id="rId10"/>
    <p:sldId id="429" r:id="rId11"/>
    <p:sldId id="399" r:id="rId12"/>
    <p:sldId id="410" r:id="rId13"/>
    <p:sldId id="412" r:id="rId14"/>
    <p:sldId id="428" r:id="rId15"/>
    <p:sldId id="431" r:id="rId16"/>
    <p:sldId id="406" r:id="rId17"/>
    <p:sldId id="400" r:id="rId18"/>
    <p:sldId id="425" r:id="rId19"/>
    <p:sldId id="405" r:id="rId20"/>
    <p:sldId id="414" r:id="rId21"/>
    <p:sldId id="430" r:id="rId22"/>
    <p:sldId id="408" r:id="rId23"/>
    <p:sldId id="407" r:id="rId24"/>
    <p:sldId id="409" r:id="rId25"/>
    <p:sldId id="423" r:id="rId26"/>
    <p:sldId id="432" r:id="rId27"/>
    <p:sldId id="411" r:id="rId28"/>
    <p:sldId id="417" r:id="rId29"/>
    <p:sldId id="419" r:id="rId30"/>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 id="{29AE0750-E257-4440-8BAD-C1DB31D75EB2}">
          <p14:sldIdLst>
            <p14:sldId id="403"/>
            <p14:sldId id="397"/>
            <p14:sldId id="402"/>
          </p14:sldIdLst>
        </p14:section>
        <p14:section name="Speech Synthesis in General" id="{2520E135-4A04-43DA-9A00-B91F93DBF0DC}">
          <p14:sldIdLst>
            <p14:sldId id="398"/>
            <p14:sldId id="429"/>
            <p14:sldId id="399"/>
            <p14:sldId id="410"/>
            <p14:sldId id="412"/>
            <p14:sldId id="428"/>
            <p14:sldId id="431"/>
          </p14:sldIdLst>
        </p14:section>
        <p14:section name="Introducing Deep Learning Models" id="{AEEF9EA9-3651-4119-9C16-DD90080AC617}">
          <p14:sldIdLst>
            <p14:sldId id="406"/>
            <p14:sldId id="400"/>
            <p14:sldId id="425"/>
          </p14:sldIdLst>
        </p14:section>
        <p14:section name="Speech Synthesis on Mobile Devices" id="{22A332EB-E2EB-4446-8A2C-B511E013B384}">
          <p14:sldIdLst>
            <p14:sldId id="405"/>
            <p14:sldId id="414"/>
            <p14:sldId id="430"/>
          </p14:sldIdLst>
        </p14:section>
        <p14:section name="Conclusions" id="{B3942268-5E1D-49AB-8455-0817469229F3}">
          <p14:sldIdLst>
            <p14:sldId id="408"/>
            <p14:sldId id="407"/>
            <p14:sldId id="409"/>
          </p14:sldIdLst>
        </p14:section>
        <p14:section name="Backup" id="{01028BB3-2A12-4CDE-8052-5EDDD686E288}">
          <p14:sldIdLst>
            <p14:sldId id="423"/>
            <p14:sldId id="432"/>
            <p14:sldId id="411"/>
            <p14:sldId id="417"/>
            <p14:sldId id="4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E37222"/>
    <a:srgbClr val="DAD7CB"/>
    <a:srgbClr val="FFFFFF"/>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4" autoAdjust="0"/>
    <p:restoredTop sz="81109" autoAdjust="0"/>
  </p:normalViewPr>
  <p:slideViewPr>
    <p:cSldViewPr snapToGrid="0">
      <p:cViewPr varScale="1">
        <p:scale>
          <a:sx n="87" d="100"/>
          <a:sy n="87" d="100"/>
        </p:scale>
        <p:origin x="1656"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r>
            <a:rPr lang="de-DE" sz="1400" dirty="0">
              <a:solidFill>
                <a:srgbClr val="DAD7CB"/>
              </a:solidFill>
            </a:rPr>
            <a:t>Speech Synthesis</a:t>
          </a:r>
        </a:p>
      </dgm:t>
    </dgm:pt>
    <dgm:pt modelId="{DA5F35A2-0467-484F-872A-15A50545173B}" type="parTrans" cxnId="{0B57019E-D007-4074-8404-BDF51EB756AC}">
      <dgm:prSet/>
      <dgm:spPr/>
      <dgm:t>
        <a:bodyPr/>
        <a:lstStyle/>
        <a:p>
          <a:endParaRPr lang="de-DE"/>
        </a:p>
      </dgm:t>
    </dgm:pt>
    <dgm:pt modelId="{C0B79A5B-4A4E-433B-9A70-5D6F8C7202D0}" type="sibTrans" cxnId="{0B57019E-D007-4074-8404-BDF51EB756AC}">
      <dgm:prSet/>
      <dgm:spPr/>
      <dgm:t>
        <a:bodyPr/>
        <a:lstStyle/>
        <a:p>
          <a:endParaRPr lang="de-DE"/>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Text-</a:t>
          </a:r>
          <a:r>
            <a:rPr lang="de-DE" sz="1400" dirty="0" err="1">
              <a:solidFill>
                <a:srgbClr val="DAD7CB"/>
              </a:solidFill>
            </a:rPr>
            <a:t>to</a:t>
          </a:r>
          <a:r>
            <a:rPr lang="de-DE" sz="1400" dirty="0">
              <a:solidFill>
                <a:srgbClr val="DAD7CB"/>
              </a:solidFill>
            </a:rPr>
            <a:t>-Speech</a:t>
          </a:r>
          <a:br>
            <a:rPr lang="de-DE" sz="1400" dirty="0">
              <a:solidFill>
                <a:srgbClr val="DAD7CB"/>
              </a:solidFill>
            </a:rPr>
          </a:br>
          <a:r>
            <a:rPr lang="de-DE" sz="1400" dirty="0">
              <a:solidFill>
                <a:srgbClr val="DAD7CB"/>
              </a:solidFill>
            </a:rPr>
            <a:t>(TTS)</a:t>
          </a:r>
        </a:p>
      </dgm:t>
    </dgm:pt>
    <dgm:pt modelId="{AB531B34-F09B-46D1-AA71-61459AE8A38E}" type="parTrans" cxnId="{88A421AD-C379-40F9-B6FB-A317E6573A2E}">
      <dgm:prSet/>
      <dgm:spPr/>
      <dgm:t>
        <a:bodyPr/>
        <a:lstStyle/>
        <a:p>
          <a:endParaRPr lang="de-DE"/>
        </a:p>
      </dgm:t>
    </dgm:pt>
    <dgm:pt modelId="{CA5A1C1F-A3C6-49E0-93E4-7C8D8E815831}" type="sibTrans" cxnId="{88A421AD-C379-40F9-B6FB-A317E6573A2E}">
      <dgm:prSet/>
      <dgm:spPr/>
      <dgm:t>
        <a:bodyPr/>
        <a:lstStyle/>
        <a:p>
          <a:endParaRPr lang="de-DE"/>
        </a:p>
      </dgm:t>
    </dgm:pt>
    <dgm:pt modelId="{8CB7F9F2-964C-4FE6-8FAC-BEB6AF627E9F}">
      <dgm:prSet phldrT="[Text]" custT="1"/>
      <dgm:spPr>
        <a:solidFill>
          <a:srgbClr val="0065BD"/>
        </a:solidFill>
        <a:ln>
          <a:solidFill>
            <a:srgbClr val="DAD7CB"/>
          </a:solidFill>
        </a:ln>
      </dgm:spPr>
      <dgm:t>
        <a:bodyPr/>
        <a:lstStyle/>
        <a:p>
          <a:r>
            <a:rPr lang="de-DE" sz="1400">
              <a:solidFill>
                <a:srgbClr val="DAD7CB"/>
              </a:solidFill>
            </a:rPr>
            <a:t>Context-to-Speech</a:t>
          </a:r>
          <a:br>
            <a:rPr lang="de-DE" sz="1400">
              <a:solidFill>
                <a:srgbClr val="DAD7CB"/>
              </a:solidFill>
            </a:rPr>
          </a:br>
          <a:r>
            <a:rPr lang="de-DE" sz="1400">
              <a:solidFill>
                <a:srgbClr val="DAD7CB"/>
              </a:solidFill>
            </a:rPr>
            <a:t>(CTS)</a:t>
          </a:r>
          <a:endParaRPr lang="de-DE" sz="1400" dirty="0">
            <a:solidFill>
              <a:srgbClr val="DAD7CB"/>
            </a:solidFill>
          </a:endParaRPr>
        </a:p>
      </dgm:t>
    </dgm:pt>
    <dgm:pt modelId="{0606E574-4FE3-441A-BC2A-D72E956C49B7}" type="sibTrans" cxnId="{C18084C4-9489-44EA-8306-F7A5FE397DBF}">
      <dgm:prSet/>
      <dgm:spPr/>
      <dgm:t>
        <a:bodyPr/>
        <a:lstStyle/>
        <a:p>
          <a:endParaRPr lang="de-DE"/>
        </a:p>
      </dgm:t>
    </dgm:pt>
    <dgm:pt modelId="{BE051610-7691-4E6F-A541-7F7DA726F9BD}" type="parTrans" cxnId="{C18084C4-9489-44EA-8306-F7A5FE397DBF}">
      <dgm:prSet/>
      <dgm:spPr/>
      <dgm:t>
        <a:bodyPr/>
        <a:lstStyle/>
        <a:p>
          <a:endParaRPr lang="de-DE"/>
        </a:p>
      </dgm:t>
    </dgm:pt>
    <dgm:pt modelId="{2A5BBEC4-1208-41F4-BB3F-4D0AFBB6E704}">
      <dgm:prSet phldrT="[Text]" custT="1"/>
      <dgm:spPr>
        <a:solidFill>
          <a:srgbClr val="0065BD"/>
        </a:solidFill>
        <a:ln>
          <a:solidFill>
            <a:srgbClr val="DAD7CB"/>
          </a:solidFill>
        </a:ln>
      </dgm:spPr>
      <dgm:t>
        <a:bodyPr/>
        <a:lstStyle/>
        <a:p>
          <a:r>
            <a:rPr lang="de-DE" sz="1400" dirty="0" err="1">
              <a:solidFill>
                <a:srgbClr val="DAD7CB"/>
              </a:solidFill>
            </a:rPr>
            <a:t>Canned</a:t>
          </a:r>
          <a:r>
            <a:rPr lang="de-DE" sz="1400" dirty="0">
              <a:solidFill>
                <a:srgbClr val="DAD7CB"/>
              </a:solidFill>
            </a:rPr>
            <a:t> Speech</a:t>
          </a:r>
        </a:p>
      </dgm:t>
    </dgm:pt>
    <dgm:pt modelId="{8E21150C-112F-44DD-827B-CA5F3F6AA725}" type="sibTrans" cxnId="{E6D4E6A7-D6A0-4609-B736-B82438CD8D27}">
      <dgm:prSet/>
      <dgm:spPr/>
      <dgm:t>
        <a:bodyPr/>
        <a:lstStyle/>
        <a:p>
          <a:endParaRPr lang="de-DE"/>
        </a:p>
      </dgm:t>
    </dgm:pt>
    <dgm:pt modelId="{20C092F8-3274-420A-8609-D029F74722E7}" type="parTrans" cxnId="{E6D4E6A7-D6A0-4609-B736-B82438CD8D27}">
      <dgm:prSet/>
      <dgm:spPr/>
      <dgm:t>
        <a:bodyPr/>
        <a:lstStyle/>
        <a:p>
          <a:endParaRPr lang="de-DE"/>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1400" dirty="0">
              <a:solidFill>
                <a:srgbClr val="DAD7CB"/>
              </a:solidFill>
            </a:rPr>
            <a:t>Mobile devices</a:t>
          </a:r>
          <a:endParaRPr lang="de-DE" sz="1400" b="1" dirty="0">
            <a:solidFill>
              <a:srgbClr val="DAD7CB"/>
            </a:solidFill>
          </a:endParaRPr>
        </a:p>
      </dgm:t>
    </dgm:pt>
    <dgm:pt modelId="{DA5F35A2-0467-484F-872A-15A50545173B}" type="parTrans" cxnId="{0B57019E-D007-4074-8404-BDF51EB756AC}">
      <dgm:prSet/>
      <dgm:spPr/>
      <dgm:t>
        <a:bodyPr/>
        <a:lstStyle/>
        <a:p>
          <a:endParaRPr lang="de-DE">
            <a:solidFill>
              <a:srgbClr val="DAD7CB"/>
            </a:solidFill>
          </a:endParaRPr>
        </a:p>
      </dgm:t>
    </dgm:pt>
    <dgm:pt modelId="{C0B79A5B-4A4E-433B-9A70-5D6F8C7202D0}" type="sibTrans" cxnId="{0B57019E-D007-4074-8404-BDF51EB756AC}">
      <dgm:prSet/>
      <dgm:spPr/>
      <dgm:t>
        <a:bodyPr/>
        <a:lstStyle/>
        <a:p>
          <a:endParaRPr lang="de-DE">
            <a:solidFill>
              <a:srgbClr val="DAD7CB"/>
            </a:solidFill>
          </a:endParaRPr>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Real-time </a:t>
          </a:r>
          <a:r>
            <a:rPr lang="de-DE" sz="1400" dirty="0" err="1">
              <a:solidFill>
                <a:srgbClr val="DAD7CB"/>
              </a:solidFill>
            </a:rPr>
            <a:t>responsiveness</a:t>
          </a:r>
          <a:endParaRPr lang="de-DE" sz="1400" dirty="0">
            <a:solidFill>
              <a:srgbClr val="DAD7CB"/>
            </a:solidFill>
          </a:endParaRPr>
        </a:p>
      </dgm:t>
    </dgm:pt>
    <dgm:pt modelId="{AB531B34-F09B-46D1-AA71-61459AE8A38E}" type="parTrans" cxnId="{88A421AD-C379-40F9-B6FB-A317E6573A2E}">
      <dgm:prSet/>
      <dgm:spPr/>
      <dgm:t>
        <a:bodyPr/>
        <a:lstStyle/>
        <a:p>
          <a:endParaRPr lang="de-DE">
            <a:solidFill>
              <a:srgbClr val="DAD7CB"/>
            </a:solidFill>
          </a:endParaRPr>
        </a:p>
      </dgm:t>
    </dgm:pt>
    <dgm:pt modelId="{CA5A1C1F-A3C6-49E0-93E4-7C8D8E815831}" type="sibTrans" cxnId="{88A421AD-C379-40F9-B6FB-A317E6573A2E}">
      <dgm:prSet/>
      <dgm:spPr/>
      <dgm:t>
        <a:bodyPr/>
        <a:lstStyle/>
        <a:p>
          <a:endParaRPr lang="de-DE">
            <a:solidFill>
              <a:srgbClr val="DAD7CB"/>
            </a:solidFill>
          </a:endParaRPr>
        </a:p>
      </dgm:t>
    </dgm:pt>
    <dgm:pt modelId="{8CB7F9F2-964C-4FE6-8FAC-BEB6AF627E9F}">
      <dgm:prSet phldrT="[Text]" custT="1"/>
      <dgm:spPr>
        <a:solidFill>
          <a:srgbClr val="0065BD"/>
        </a:solidFill>
        <a:ln>
          <a:solidFill>
            <a:srgbClr val="DAD7CB"/>
          </a:solidFill>
        </a:ln>
      </dgm:spPr>
      <dgm:t>
        <a:bodyPr/>
        <a:lstStyle/>
        <a:p>
          <a:r>
            <a:rPr lang="de-DE" sz="1400" dirty="0">
              <a:solidFill>
                <a:srgbClr val="DAD7CB"/>
              </a:solidFill>
            </a:rPr>
            <a:t>Memory </a:t>
          </a:r>
          <a:r>
            <a:rPr lang="de-DE" sz="1400" dirty="0" err="1">
              <a:solidFill>
                <a:srgbClr val="DAD7CB"/>
              </a:solidFill>
            </a:rPr>
            <a:t>constraints</a:t>
          </a:r>
          <a:endParaRPr lang="de-DE" sz="1400" dirty="0">
            <a:solidFill>
              <a:srgbClr val="DAD7CB"/>
            </a:solidFill>
          </a:endParaRPr>
        </a:p>
      </dgm:t>
    </dgm:pt>
    <dgm:pt modelId="{0606E574-4FE3-441A-BC2A-D72E956C49B7}" type="sibTrans" cxnId="{C18084C4-9489-44EA-8306-F7A5FE397DBF}">
      <dgm:prSet/>
      <dgm:spPr/>
      <dgm:t>
        <a:bodyPr/>
        <a:lstStyle/>
        <a:p>
          <a:endParaRPr lang="de-DE">
            <a:solidFill>
              <a:srgbClr val="DAD7CB"/>
            </a:solidFill>
          </a:endParaRPr>
        </a:p>
      </dgm:t>
    </dgm:pt>
    <dgm:pt modelId="{BE051610-7691-4E6F-A541-7F7DA726F9BD}" type="parTrans" cxnId="{C18084C4-9489-44EA-8306-F7A5FE397DBF}">
      <dgm:prSet/>
      <dgm:spPr/>
      <dgm:t>
        <a:bodyPr/>
        <a:lstStyle/>
        <a:p>
          <a:endParaRPr lang="de-DE">
            <a:solidFill>
              <a:srgbClr val="DAD7CB"/>
            </a:solidFill>
          </a:endParaRPr>
        </a:p>
      </dgm:t>
    </dgm:pt>
    <dgm:pt modelId="{2A5BBEC4-1208-41F4-BB3F-4D0AFBB6E704}">
      <dgm:prSet phldrT="[Text]" custT="1"/>
      <dgm:spPr>
        <a:solidFill>
          <a:srgbClr val="0065BD"/>
        </a:solidFill>
        <a:ln>
          <a:solidFill>
            <a:srgbClr val="DAD7CB"/>
          </a:solidFill>
        </a:ln>
      </dgm:spPr>
      <dgm:t>
        <a:bodyPr/>
        <a:lstStyle/>
        <a:p>
          <a:r>
            <a:rPr lang="de-DE" sz="1400" dirty="0">
              <a:solidFill>
                <a:srgbClr val="DAD7CB"/>
              </a:solidFill>
            </a:rPr>
            <a:t>Power </a:t>
          </a:r>
          <a:r>
            <a:rPr lang="de-DE" sz="1400" dirty="0" err="1">
              <a:solidFill>
                <a:srgbClr val="DAD7CB"/>
              </a:solidFill>
            </a:rPr>
            <a:t>consumption</a:t>
          </a:r>
          <a:endParaRPr lang="de-DE" sz="1400" dirty="0">
            <a:solidFill>
              <a:srgbClr val="DAD7CB"/>
            </a:solidFill>
          </a:endParaRPr>
        </a:p>
      </dgm:t>
    </dgm:pt>
    <dgm:pt modelId="{8E21150C-112F-44DD-827B-CA5F3F6AA725}" type="sibTrans" cxnId="{E6D4E6A7-D6A0-4609-B736-B82438CD8D27}">
      <dgm:prSet/>
      <dgm:spPr/>
      <dgm:t>
        <a:bodyPr/>
        <a:lstStyle/>
        <a:p>
          <a:endParaRPr lang="de-DE">
            <a:solidFill>
              <a:srgbClr val="DAD7CB"/>
            </a:solidFill>
          </a:endParaRPr>
        </a:p>
      </dgm:t>
    </dgm:pt>
    <dgm:pt modelId="{20C092F8-3274-420A-8609-D029F74722E7}" type="parTrans" cxnId="{E6D4E6A7-D6A0-4609-B736-B82438CD8D27}">
      <dgm:prSet/>
      <dgm:spPr/>
      <dgm:t>
        <a:bodyPr/>
        <a:lstStyle/>
        <a:p>
          <a:endParaRPr lang="de-DE">
            <a:solidFill>
              <a:srgbClr val="DAD7CB"/>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2439973" y="1618641"/>
          <a:ext cx="1219200" cy="12192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Speech Synthesis</a:t>
          </a:r>
        </a:p>
      </dsp:txBody>
      <dsp:txXfrm>
        <a:off x="2499489" y="1678157"/>
        <a:ext cx="1100168" cy="1100168"/>
      </dsp:txXfrm>
    </dsp:sp>
    <dsp:sp modelId="{4C29F58F-00D9-43F6-8D88-025F6A292C3F}">
      <dsp:nvSpPr>
        <dsp:cNvPr id="0" name=""/>
        <dsp:cNvSpPr/>
      </dsp:nvSpPr>
      <dsp:spPr>
        <a:xfrm rot="16196622">
          <a:off x="2687829" y="1257851"/>
          <a:ext cx="721581" cy="0"/>
        </a:xfrm>
        <a:custGeom>
          <a:avLst/>
          <a:gdLst/>
          <a:ahLst/>
          <a:cxnLst/>
          <a:rect l="0" t="0" r="0" b="0"/>
          <a:pathLst>
            <a:path>
              <a:moveTo>
                <a:pt x="0" y="0"/>
              </a:moveTo>
              <a:lnTo>
                <a:pt x="72158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2147999"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err="1">
              <a:solidFill>
                <a:srgbClr val="DAD7CB"/>
              </a:solidFill>
            </a:rPr>
            <a:t>Canned</a:t>
          </a:r>
          <a:r>
            <a:rPr lang="de-DE" sz="1400" kern="1200" dirty="0">
              <a:solidFill>
                <a:srgbClr val="DAD7CB"/>
              </a:solidFill>
            </a:rPr>
            <a:t> Speech</a:t>
          </a:r>
        </a:p>
      </dsp:txBody>
      <dsp:txXfrm>
        <a:off x="2174359" y="383424"/>
        <a:ext cx="1747280" cy="487276"/>
      </dsp:txXfrm>
    </dsp:sp>
    <dsp:sp modelId="{87B76314-E5F3-4C3D-9A52-689AB841A118}">
      <dsp:nvSpPr>
        <dsp:cNvPr id="0" name=""/>
        <dsp:cNvSpPr/>
      </dsp:nvSpPr>
      <dsp:spPr>
        <a:xfrm rot="2202896">
          <a:off x="3578858" y="2924905"/>
          <a:ext cx="809704" cy="0"/>
        </a:xfrm>
        <a:custGeom>
          <a:avLst/>
          <a:gdLst/>
          <a:ahLst/>
          <a:cxnLst/>
          <a:rect l="0" t="0" r="0" b="0"/>
          <a:pathLst>
            <a:path>
              <a:moveTo>
                <a:pt x="0" y="0"/>
              </a:moveTo>
              <a:lnTo>
                <a:pt x="809704"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770281"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a:solidFill>
                <a:srgbClr val="DAD7CB"/>
              </a:solidFill>
            </a:rPr>
            <a:t>Context-to-Speech</a:t>
          </a:r>
          <a:br>
            <a:rPr lang="de-DE" sz="1400" kern="1200">
              <a:solidFill>
                <a:srgbClr val="DAD7CB"/>
              </a:solidFill>
            </a:rPr>
          </a:br>
          <a:r>
            <a:rPr lang="de-DE" sz="1400" kern="1200">
              <a:solidFill>
                <a:srgbClr val="DAD7CB"/>
              </a:solidFill>
            </a:rPr>
            <a:t>(CTS)</a:t>
          </a:r>
          <a:endParaRPr lang="de-DE" sz="1400" kern="1200" dirty="0">
            <a:solidFill>
              <a:srgbClr val="DAD7CB"/>
            </a:solidFill>
          </a:endParaRPr>
        </a:p>
      </dsp:txBody>
      <dsp:txXfrm>
        <a:off x="3796641" y="3193299"/>
        <a:ext cx="1747280" cy="487276"/>
      </dsp:txXfrm>
    </dsp:sp>
    <dsp:sp modelId="{ECB5DE8D-14F8-45E6-AE84-C80B4B780DF7}">
      <dsp:nvSpPr>
        <dsp:cNvPr id="0" name=""/>
        <dsp:cNvSpPr/>
      </dsp:nvSpPr>
      <dsp:spPr>
        <a:xfrm rot="8600300">
          <a:off x="1708118" y="2924464"/>
          <a:ext cx="812190" cy="0"/>
        </a:xfrm>
        <a:custGeom>
          <a:avLst/>
          <a:gdLst/>
          <a:ahLst/>
          <a:cxnLst/>
          <a:rect l="0" t="0" r="0" b="0"/>
          <a:pathLst>
            <a:path>
              <a:moveTo>
                <a:pt x="0" y="0"/>
              </a:moveTo>
              <a:lnTo>
                <a:pt x="812190"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25717"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Text-</a:t>
          </a:r>
          <a:r>
            <a:rPr lang="de-DE" sz="1400" kern="1200" dirty="0" err="1">
              <a:solidFill>
                <a:srgbClr val="DAD7CB"/>
              </a:solidFill>
            </a:rPr>
            <a:t>to</a:t>
          </a:r>
          <a:r>
            <a:rPr lang="de-DE" sz="1400" kern="1200" dirty="0">
              <a:solidFill>
                <a:srgbClr val="DAD7CB"/>
              </a:solidFill>
            </a:rPr>
            <a:t>-Speech</a:t>
          </a:r>
          <a:br>
            <a:rPr lang="de-DE" sz="1400" kern="1200" dirty="0">
              <a:solidFill>
                <a:srgbClr val="DAD7CB"/>
              </a:solidFill>
            </a:rPr>
          </a:br>
          <a:r>
            <a:rPr lang="de-DE" sz="1400" kern="1200" dirty="0">
              <a:solidFill>
                <a:srgbClr val="DAD7CB"/>
              </a:solidFill>
            </a:rPr>
            <a:t>(TTS)</a:t>
          </a:r>
        </a:p>
      </dsp:txBody>
      <dsp:txXfrm>
        <a:off x="552077" y="3193299"/>
        <a:ext cx="1747280" cy="487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1632776" y="1539838"/>
          <a:ext cx="1882749" cy="1376805"/>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125000"/>
            </a:lnSpc>
            <a:spcBef>
              <a:spcPct val="0"/>
            </a:spcBef>
            <a:spcAft>
              <a:spcPct val="35000"/>
            </a:spcAft>
            <a:buNone/>
          </a:pPr>
          <a:r>
            <a:rPr lang="en-US" sz="1400" kern="1200" dirty="0">
              <a:solidFill>
                <a:srgbClr val="DAD7CB"/>
              </a:solidFill>
            </a:rPr>
            <a:t>Mobile devices</a:t>
          </a:r>
          <a:endParaRPr lang="de-DE" sz="1400" b="1" kern="1200" dirty="0">
            <a:solidFill>
              <a:srgbClr val="DAD7CB"/>
            </a:solidFill>
          </a:endParaRPr>
        </a:p>
      </dsp:txBody>
      <dsp:txXfrm>
        <a:off x="1699986" y="1607048"/>
        <a:ext cx="1748329" cy="1242385"/>
      </dsp:txXfrm>
    </dsp:sp>
    <dsp:sp modelId="{4C29F58F-00D9-43F6-8D88-025F6A292C3F}">
      <dsp:nvSpPr>
        <dsp:cNvPr id="0" name=""/>
        <dsp:cNvSpPr/>
      </dsp:nvSpPr>
      <dsp:spPr>
        <a:xfrm rot="16196622">
          <a:off x="2251769" y="1218449"/>
          <a:ext cx="642778" cy="0"/>
        </a:xfrm>
        <a:custGeom>
          <a:avLst/>
          <a:gdLst/>
          <a:ahLst/>
          <a:cxnLst/>
          <a:rect l="0" t="0" r="0" b="0"/>
          <a:pathLst>
            <a:path>
              <a:moveTo>
                <a:pt x="0" y="0"/>
              </a:moveTo>
              <a:lnTo>
                <a:pt x="64277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1672577"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Power </a:t>
          </a:r>
          <a:r>
            <a:rPr lang="de-DE" sz="1400" kern="1200" dirty="0" err="1">
              <a:solidFill>
                <a:srgbClr val="DAD7CB"/>
              </a:solidFill>
            </a:rPr>
            <a:t>consumption</a:t>
          </a:r>
          <a:endParaRPr lang="de-DE" sz="1400" kern="1200" dirty="0">
            <a:solidFill>
              <a:srgbClr val="DAD7CB"/>
            </a:solidFill>
          </a:endParaRPr>
        </a:p>
      </dsp:txBody>
      <dsp:txXfrm>
        <a:off x="1698937" y="383424"/>
        <a:ext cx="1747280" cy="487276"/>
      </dsp:txXfrm>
    </dsp:sp>
    <dsp:sp modelId="{87B76314-E5F3-4C3D-9A52-689AB841A118}">
      <dsp:nvSpPr>
        <dsp:cNvPr id="0" name=""/>
        <dsp:cNvSpPr/>
      </dsp:nvSpPr>
      <dsp:spPr>
        <a:xfrm rot="2202896">
          <a:off x="3455684" y="3041792"/>
          <a:ext cx="418669" cy="0"/>
        </a:xfrm>
        <a:custGeom>
          <a:avLst/>
          <a:gdLst/>
          <a:ahLst/>
          <a:cxnLst/>
          <a:rect l="0" t="0" r="0" b="0"/>
          <a:pathLst>
            <a:path>
              <a:moveTo>
                <a:pt x="0" y="0"/>
              </a:moveTo>
              <a:lnTo>
                <a:pt x="418669"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294859"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Memory </a:t>
          </a:r>
          <a:r>
            <a:rPr lang="de-DE" sz="1400" kern="1200" dirty="0" err="1">
              <a:solidFill>
                <a:srgbClr val="DAD7CB"/>
              </a:solidFill>
            </a:rPr>
            <a:t>constraints</a:t>
          </a:r>
          <a:endParaRPr lang="de-DE" sz="1400" kern="1200" dirty="0">
            <a:solidFill>
              <a:srgbClr val="DAD7CB"/>
            </a:solidFill>
          </a:endParaRPr>
        </a:p>
      </dsp:txBody>
      <dsp:txXfrm>
        <a:off x="3321219" y="3193299"/>
        <a:ext cx="1747280" cy="487276"/>
      </dsp:txXfrm>
    </dsp:sp>
    <dsp:sp modelId="{ECB5DE8D-14F8-45E6-AE84-C80B4B780DF7}">
      <dsp:nvSpPr>
        <dsp:cNvPr id="0" name=""/>
        <dsp:cNvSpPr/>
      </dsp:nvSpPr>
      <dsp:spPr>
        <a:xfrm rot="8600300">
          <a:off x="1271568" y="3041792"/>
          <a:ext cx="419191" cy="0"/>
        </a:xfrm>
        <a:custGeom>
          <a:avLst/>
          <a:gdLst/>
          <a:ahLst/>
          <a:cxnLst/>
          <a:rect l="0" t="0" r="0" b="0"/>
          <a:pathLst>
            <a:path>
              <a:moveTo>
                <a:pt x="0" y="0"/>
              </a:moveTo>
              <a:lnTo>
                <a:pt x="41919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0295"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Real-time </a:t>
          </a:r>
          <a:r>
            <a:rPr lang="de-DE" sz="1400" kern="1200" dirty="0" err="1">
              <a:solidFill>
                <a:srgbClr val="DAD7CB"/>
              </a:solidFill>
            </a:rPr>
            <a:t>responsiveness</a:t>
          </a:r>
          <a:endParaRPr lang="de-DE" sz="1400" kern="1200" dirty="0">
            <a:solidFill>
              <a:srgbClr val="DAD7CB"/>
            </a:solidFill>
          </a:endParaRPr>
        </a:p>
      </dsp:txBody>
      <dsp:txXfrm>
        <a:off x="76655" y="3193299"/>
        <a:ext cx="1747280" cy="48727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19/07/2017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19/07/2017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r>
              <a:rPr lang="de-DE" dirty="0" err="1"/>
              <a:t>decreased</a:t>
            </a:r>
            <a:endParaRPr lang="de-DE" dirty="0"/>
          </a:p>
          <a:p>
            <a:endParaRPr lang="de-DE" dirty="0"/>
          </a:p>
          <a:p>
            <a:r>
              <a:rPr lang="en-US" sz="1200" b="0" i="0" u="none" strike="noStrike" kern="1200" baseline="0" dirty="0">
                <a:solidFill>
                  <a:schemeClr val="tx1"/>
                </a:solidFill>
                <a:latin typeface="Arial" pitchFamily="34" charset="0"/>
                <a:ea typeface="+mn-ea"/>
                <a:cs typeface="Arial" pitchFamily="34" charset="0"/>
              </a:rPr>
              <a:t>As reference system, the Margin Infused Relaxed Algorithm (MIRA) is used.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17025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CTS: the waveform is generated out of a linguistic description without any information of the respective text. </a:t>
            </a:r>
          </a:p>
          <a:p>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No </a:t>
            </a:r>
            <a:r>
              <a:rPr lang="en-US" sz="1200" b="0" i="0" u="none" strike="noStrike" kern="1200" baseline="0" dirty="0">
                <a:solidFill>
                  <a:schemeClr val="tx1"/>
                </a:solidFill>
                <a:latin typeface="Arial" pitchFamily="34" charset="0"/>
                <a:ea typeface="+mn-ea"/>
                <a:cs typeface="Arial" pitchFamily="34" charset="0"/>
              </a:rPr>
              <a:t>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sz="1200" dirty="0"/>
              <a:t>The model is </a:t>
            </a:r>
            <a:r>
              <a:rPr lang="en-US" sz="1200" b="1" dirty="0"/>
              <a:t>parametric</a:t>
            </a:r>
            <a:r>
              <a:rPr lang="en-US" sz="1200" dirty="0"/>
              <a:t> because it describes the speech using parameters, rather than stored exemplars. </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It is </a:t>
            </a:r>
            <a:r>
              <a:rPr lang="en-US" sz="1200" b="1" dirty="0"/>
              <a:t>statistical</a:t>
            </a:r>
            <a:r>
              <a:rPr lang="en-US" sz="1200" dirty="0"/>
              <a:t> because it describes those parameters using statistics (e.g., means and variances of probability density functions) which capture the distribution of parameter values found in the training data.</a:t>
            </a:r>
          </a:p>
          <a:p>
            <a:pPr marL="0" indent="0">
              <a:buFont typeface="Arial" panose="020B0604020202020204" pitchFamily="34" charset="0"/>
              <a:buNone/>
            </a:pPr>
            <a:endParaRPr lang="de-DE" sz="1200" dirty="0"/>
          </a:p>
          <a:p>
            <a:r>
              <a:rPr lang="en-US" sz="1200" b="0" i="0" u="none" strike="noStrike" kern="1200" baseline="0" dirty="0">
                <a:solidFill>
                  <a:schemeClr val="tx1"/>
                </a:solidFill>
                <a:latin typeface="Arial" pitchFamily="34" charset="0"/>
                <a:ea typeface="+mn-ea"/>
                <a:cs typeface="Arial" pitchFamily="34" charset="0"/>
              </a:rPr>
              <a:t>We can easily change </a:t>
            </a:r>
            <a:r>
              <a:rPr lang="en-US" sz="1200" b="1" i="0" u="none" strike="noStrike" kern="1200" baseline="0" dirty="0">
                <a:solidFill>
                  <a:schemeClr val="tx1"/>
                </a:solidFill>
                <a:latin typeface="Arial" pitchFamily="34" charset="0"/>
                <a:ea typeface="+mn-ea"/>
                <a:cs typeface="Arial" pitchFamily="34" charset="0"/>
              </a:rPr>
              <a:t>voice characteristics, speaking styles, and emotions </a:t>
            </a:r>
            <a:r>
              <a:rPr lang="en-US" sz="1200" b="0" i="0" u="none" strike="noStrike" kern="1200" baseline="0" dirty="0">
                <a:solidFill>
                  <a:schemeClr val="tx1"/>
                </a:solidFill>
                <a:latin typeface="Arial" pitchFamily="34" charset="0"/>
                <a:ea typeface="+mn-ea"/>
                <a:cs typeface="Arial" pitchFamily="34" charset="0"/>
              </a:rPr>
              <a:t>in statistical parametric synthesis by transforming its model parameters. </a:t>
            </a:r>
          </a:p>
          <a:p>
            <a:r>
              <a:rPr lang="en-US" sz="1200" b="0" i="0" u="none" strike="noStrike" kern="1200" baseline="0" dirty="0">
                <a:solidFill>
                  <a:schemeClr val="tx1"/>
                </a:solidFill>
                <a:latin typeface="Arial" pitchFamily="34" charset="0"/>
                <a:ea typeface="+mn-ea"/>
                <a:cs typeface="Arial" pitchFamily="34" charset="0"/>
              </a:rPr>
              <a:t>Four major techniques to accomplish this: adaptation, interpolation, </a:t>
            </a:r>
            <a:r>
              <a:rPr lang="en-US" sz="1200" b="0" i="0" u="none" strike="noStrike" kern="1200" baseline="0" dirty="0" err="1">
                <a:solidFill>
                  <a:schemeClr val="tx1"/>
                </a:solidFill>
                <a:latin typeface="Arial" pitchFamily="34" charset="0"/>
                <a:ea typeface="+mn-ea"/>
                <a:cs typeface="Arial" pitchFamily="34" charset="0"/>
              </a:rPr>
              <a:t>eigenvoice</a:t>
            </a:r>
            <a:r>
              <a:rPr lang="en-US" sz="1200" b="0" i="0" u="none" strike="noStrike" kern="1200" baseline="0" dirty="0">
                <a:solidFill>
                  <a:schemeClr val="tx1"/>
                </a:solidFill>
                <a:latin typeface="Arial" pitchFamily="34" charset="0"/>
                <a:ea typeface="+mn-ea"/>
                <a:cs typeface="Arial" pitchFamily="34" charset="0"/>
              </a:rPr>
              <a:t>, and multiple regression.</a:t>
            </a:r>
            <a:endParaRPr lang="en-US" sz="1200"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36705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37379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pPr marL="171450" indent="-171450">
              <a:buFont typeface="Wingdings" panose="05000000000000000000" pitchFamily="2" charset="2"/>
              <a:buChar char="à"/>
            </a:pP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N: </a:t>
            </a:r>
            <a:r>
              <a:rPr lang="de-DE" sz="1200" b="0" i="0" u="none" strike="noStrike" kern="1200" baseline="0" dirty="0" err="1">
                <a:solidFill>
                  <a:schemeClr val="tx1"/>
                </a:solidFill>
                <a:latin typeface="Arial" pitchFamily="34" charset="0"/>
                <a:ea typeface="+mn-ea"/>
                <a:cs typeface="Arial" pitchFamily="34" charset="0"/>
              </a:rPr>
              <a:t>Nouns</a:t>
            </a:r>
            <a:r>
              <a:rPr lang="de-DE" sz="1200" b="0" i="0" u="none" strike="noStrike" kern="1200" baseline="0" dirty="0">
                <a:solidFill>
                  <a:schemeClr val="tx1"/>
                </a:solidFill>
                <a:latin typeface="Arial" pitchFamily="34" charset="0"/>
                <a:ea typeface="+mn-ea"/>
                <a:cs typeface="Arial" pitchFamily="34" charset="0"/>
              </a:rPr>
              <a:t>    V: Verbs     A: </a:t>
            </a:r>
            <a:r>
              <a:rPr lang="de-DE" sz="1200" b="0" i="0" u="none" strike="noStrike" kern="1200" baseline="0" dirty="0" err="1">
                <a:solidFill>
                  <a:schemeClr val="tx1"/>
                </a:solidFill>
                <a:latin typeface="Arial" pitchFamily="34" charset="0"/>
                <a:ea typeface="+mn-ea"/>
                <a:cs typeface="Arial" pitchFamily="34" charset="0"/>
              </a:rPr>
              <a:t>Adjectives</a:t>
            </a:r>
            <a:r>
              <a:rPr lang="de-DE" sz="1200" b="0" i="0" u="none" strike="noStrike" kern="1200" baseline="0" dirty="0">
                <a:solidFill>
                  <a:schemeClr val="tx1"/>
                </a:solidFill>
                <a:latin typeface="Arial" pitchFamily="34" charset="0"/>
                <a:ea typeface="+mn-ea"/>
                <a:cs typeface="Arial" pitchFamily="34" charset="0"/>
              </a:rPr>
              <a:t>      R: Adverbs</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feminine/</a:t>
            </a:r>
            <a:r>
              <a:rPr lang="de-DE" sz="1200" b="0" i="0" u="none" strike="noStrike" kern="1200" baseline="0" dirty="0" err="1">
                <a:solidFill>
                  <a:schemeClr val="tx1"/>
                </a:solidFill>
                <a:latin typeface="Arial" pitchFamily="34" charset="0"/>
                <a:ea typeface="+mn-ea"/>
                <a:cs typeface="Arial" pitchFamily="34" charset="0"/>
              </a:rPr>
              <a:t>maskular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singular</a:t>
            </a:r>
            <a:r>
              <a:rPr lang="de-DE" sz="1200" b="0" i="0" u="none" strike="noStrike" kern="1200" baseline="0" dirty="0">
                <a:solidFill>
                  <a:schemeClr val="tx1"/>
                </a:solidFill>
                <a:latin typeface="Arial" pitchFamily="34" charset="0"/>
                <a:ea typeface="+mn-ea"/>
                <a:cs typeface="Arial" pitchFamily="34" charset="0"/>
              </a:rPr>
              <a:t>/</a:t>
            </a:r>
            <a:r>
              <a:rPr lang="de-DE" sz="1200" b="0" i="0" u="none" strike="noStrike" kern="1200" baseline="0" dirty="0" err="1">
                <a:solidFill>
                  <a:schemeClr val="tx1"/>
                </a:solidFill>
                <a:latin typeface="Arial" pitchFamily="34" charset="0"/>
                <a:ea typeface="+mn-ea"/>
                <a:cs typeface="Arial" pitchFamily="34" charset="0"/>
              </a:rPr>
              <a:t>plular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cases</a:t>
            </a:r>
            <a:endParaRPr lang="en-US"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180182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0" name="Fußzeilenplatzhalter 3">
            <a:extLst>
              <a:ext uri="{FF2B5EF4-FFF2-40B4-BE49-F238E27FC236}">
                <a16:creationId xmlns:a16="http://schemas.microsoft.com/office/drawing/2014/main" id="{A3795AF6-DD72-44CD-8BE0-CF32C11D6FB6}"/>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1451655"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a:t>
            </a:r>
            <a:r>
              <a:rPr lang="en-US" dirty="0" err="1"/>
              <a:t>Bohnengel</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
        <p:nvSpPr>
          <p:cNvPr id="9" name="Textfeld 8">
            <a:extLst>
              <a:ext uri="{FF2B5EF4-FFF2-40B4-BE49-F238E27FC236}">
                <a16:creationId xmlns:a16="http://schemas.microsoft.com/office/drawing/2014/main" id="{F24E8201-B35F-4AEB-9D55-98A47F2D35A6}"/>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bg2"/>
                </a:solidFill>
                <a:latin typeface="+mn-lt"/>
              </a:rPr>
              <a:t>Chair of Real-Time Computer Systems</a:t>
            </a:r>
          </a:p>
          <a:p>
            <a:pPr>
              <a:lnSpc>
                <a:spcPct val="94000"/>
              </a:lnSpc>
              <a:tabLst/>
            </a:pPr>
            <a:r>
              <a:rPr lang="en-US" sz="800" dirty="0">
                <a:solidFill>
                  <a:schemeClr val="bg2"/>
                </a:solidFill>
                <a:latin typeface="+mn-lt"/>
              </a:rPr>
              <a:t>TUM Department of Electrical and Computer Engineering</a:t>
            </a:r>
          </a:p>
          <a:p>
            <a:pPr>
              <a:lnSpc>
                <a:spcPct val="94000"/>
              </a:lnSpc>
              <a:tabLst/>
            </a:pPr>
            <a:r>
              <a:rPr lang="en-US" sz="800" dirty="0">
                <a:solidFill>
                  <a:schemeClr val="bg2"/>
                </a:solidFill>
                <a:latin typeface="+mn-lt"/>
              </a:rPr>
              <a:t>Technical University of Munich</a:t>
            </a:r>
            <a:endParaRPr lang="de-DE" sz="800" dirty="0">
              <a:solidFill>
                <a:schemeClr val="bg2"/>
              </a:solidFill>
              <a:latin typeface="+mn-lt"/>
            </a:endParaRP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
        <p:nvSpPr>
          <p:cNvPr id="4" name="Textfeld 3">
            <a:extLst>
              <a:ext uri="{FF2B5EF4-FFF2-40B4-BE49-F238E27FC236}">
                <a16:creationId xmlns:a16="http://schemas.microsoft.com/office/drawing/2014/main" id="{B04329CF-368A-4EA3-95F1-D49FC06F7574}"/>
              </a:ext>
            </a:extLst>
          </p:cNvPr>
          <p:cNvSpPr txBox="1"/>
          <p:nvPr/>
        </p:nvSpPr>
        <p:spPr>
          <a:xfrm>
            <a:off x="2795262" y="5199864"/>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https://lingojam.com/StephenHawkingVoiceGenerator</a:t>
            </a:r>
            <a:endParaRPr lang="en-US" sz="800" dirty="0">
              <a:latin typeface="+mn-lt"/>
            </a:endParaRPr>
          </a:p>
        </p:txBody>
      </p:sp>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97BBC7A-4199-4751-AFCA-982BC610F8F7}"/>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50AB3C6E-C921-46F4-9312-5B49DC3AD52E}"/>
              </a:ext>
            </a:extLst>
          </p:cNvPr>
          <p:cNvSpPr>
            <a:spLocks noGrp="1"/>
          </p:cNvSpPr>
          <p:nvPr>
            <p:ph type="title"/>
          </p:nvPr>
        </p:nvSpPr>
        <p:spPr/>
        <p:txBody>
          <a:bodyPr/>
          <a:lstStyle/>
          <a:p>
            <a:r>
              <a:rPr lang="en-US" dirty="0"/>
              <a:t>Demonstration of HMM-based speech synthesis</a:t>
            </a:r>
          </a:p>
        </p:txBody>
      </p:sp>
      <p:sp>
        <p:nvSpPr>
          <p:cNvPr id="10" name="Textfeld 9">
            <a:extLst>
              <a:ext uri="{FF2B5EF4-FFF2-40B4-BE49-F238E27FC236}">
                <a16:creationId xmlns:a16="http://schemas.microsoft.com/office/drawing/2014/main" id="{63841B31-EC75-4AA1-AC51-3ED630CF3C3D}"/>
              </a:ext>
            </a:extLst>
          </p:cNvPr>
          <p:cNvSpPr txBox="1"/>
          <p:nvPr/>
        </p:nvSpPr>
        <p:spPr>
          <a:xfrm>
            <a:off x="2795262" y="5362826"/>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http://flite-hts-engine.sp.nitech.ac.jp/index.php</a:t>
            </a:r>
            <a:endParaRPr lang="en-US" sz="800" dirty="0">
              <a:latin typeface="+mn-lt"/>
            </a:endParaRPr>
          </a:p>
        </p:txBody>
      </p:sp>
      <p:pic>
        <p:nvPicPr>
          <p:cNvPr id="2" name="hmm-demo-02b">
            <a:hlinkClick r:id="" action="ppaction://media"/>
            <a:extLst>
              <a:ext uri="{FF2B5EF4-FFF2-40B4-BE49-F238E27FC236}">
                <a16:creationId xmlns:a16="http://schemas.microsoft.com/office/drawing/2014/main" id="{ADE88A56-009C-4FA1-BE87-DC60EDEB7F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11000" y="2553832"/>
            <a:ext cx="2322000" cy="2322000"/>
          </a:xfrm>
          <a:prstGeom prst="rect">
            <a:avLst/>
          </a:prstGeom>
        </p:spPr>
      </p:pic>
    </p:spTree>
    <p:extLst>
      <p:ext uri="{BB962C8B-B14F-4D97-AF65-F5344CB8AC3E}">
        <p14:creationId xmlns:p14="http://schemas.microsoft.com/office/powerpoint/2010/main" val="9799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5840" fill="hold"/>
                                        <p:tgtEl>
                                          <p:spTgt spid="2"/>
                                        </p:tgtEl>
                                      </p:cBhvr>
                                    </p:cmd>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
        <p:nvSpPr>
          <p:cNvPr id="7" name="Inhaltsplatzhalter 1">
            <a:extLst>
              <a:ext uri="{FF2B5EF4-FFF2-40B4-BE49-F238E27FC236}">
                <a16:creationId xmlns:a16="http://schemas.microsoft.com/office/drawing/2014/main" id="{80AE1FAB-B92F-4BB7-99C8-6F02AF5DE44D}"/>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Tree>
    <p:extLst>
      <p:ext uri="{BB962C8B-B14F-4D97-AF65-F5344CB8AC3E}">
        <p14:creationId xmlns:p14="http://schemas.microsoft.com/office/powerpoint/2010/main" val="230222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2" nodeType="clickEffect">
                                  <p:stCondLst>
                                    <p:cond delay="0"/>
                                  </p:stCondLst>
                                  <p:childTnLst>
                                    <p:animClr clrSpc="rgb" dir="cw">
                                      <p:cBhvr override="childStyle">
                                        <p:cTn id="6" dur="500" fill="hold"/>
                                        <p:tgtEl>
                                          <p:spTgt spid="7">
                                            <p:txEl>
                                              <p:pRg st="0" end="0"/>
                                            </p:txEl>
                                          </p:spTgt>
                                        </p:tgtEl>
                                        <p:attrNameLst>
                                          <p:attrName>style.color</p:attrName>
                                        </p:attrNameLst>
                                      </p:cBhvr>
                                      <p:to>
                                        <a:srgbClr val="DAD7CB"/>
                                      </p:to>
                                    </p:animClr>
                                    <p:animClr clrSpc="rgb" dir="cw">
                                      <p:cBhvr>
                                        <p:cTn id="7" dur="500" fill="hold"/>
                                        <p:tgtEl>
                                          <p:spTgt spid="7">
                                            <p:txEl>
                                              <p:pRg st="0" end="0"/>
                                            </p:txEl>
                                          </p:spTgt>
                                        </p:tgtEl>
                                        <p:attrNameLst>
                                          <p:attrName>fillcolor</p:attrName>
                                        </p:attrNameLst>
                                      </p:cBhvr>
                                      <p:to>
                                        <a:srgbClr val="DAD7CB"/>
                                      </p:to>
                                    </p:animClr>
                                    <p:set>
                                      <p:cBhvr>
                                        <p:cTn id="8" dur="500" fill="hold"/>
                                        <p:tgtEl>
                                          <p:spTgt spid="7">
                                            <p:txEl>
                                              <p:pRg st="0" end="0"/>
                                            </p:txEl>
                                          </p:spTgt>
                                        </p:tgtEl>
                                        <p:attrNameLst>
                                          <p:attrName>fill.type</p:attrName>
                                        </p:attrNameLst>
                                      </p:cBhvr>
                                      <p:to>
                                        <p:strVal val="solid"/>
                                      </p:to>
                                    </p:set>
                                    <p:set>
                                      <p:cBhvr>
                                        <p:cTn id="9" dur="500" fill="hold"/>
                                        <p:tgtEl>
                                          <p:spTgt spid="7">
                                            <p:txEl>
                                              <p:pRg st="0" end="0"/>
                                            </p:txEl>
                                          </p:spTgt>
                                        </p:tgtEl>
                                        <p:attrNameLst>
                                          <p:attrName>fill.on</p:attrName>
                                        </p:attrNameLst>
                                      </p:cBhvr>
                                      <p:to>
                                        <p:strVal val="true"/>
                                      </p:to>
                                    </p:set>
                                  </p:childTnLst>
                                </p:cTn>
                              </p:par>
                              <p:par>
                                <p:cTn id="10" presetID="19" presetClass="emph" presetSubtype="0" fill="hold" grpId="2" nodeType="withEffect">
                                  <p:stCondLst>
                                    <p:cond delay="0"/>
                                  </p:stCondLst>
                                  <p:childTnLst>
                                    <p:animClr clrSpc="rgb" dir="cw">
                                      <p:cBhvr override="childStyle">
                                        <p:cTn id="11" dur="500" fill="hold"/>
                                        <p:tgtEl>
                                          <p:spTgt spid="7">
                                            <p:txEl>
                                              <p:pRg st="2" end="2"/>
                                            </p:txEl>
                                          </p:spTgt>
                                        </p:tgtEl>
                                        <p:attrNameLst>
                                          <p:attrName>style.color</p:attrName>
                                        </p:attrNameLst>
                                      </p:cBhvr>
                                      <p:to>
                                        <a:srgbClr val="DAD7CB"/>
                                      </p:to>
                                    </p:animClr>
                                    <p:animClr clrSpc="rgb" dir="cw">
                                      <p:cBhvr>
                                        <p:cTn id="12" dur="500" fill="hold"/>
                                        <p:tgtEl>
                                          <p:spTgt spid="7">
                                            <p:txEl>
                                              <p:pRg st="2" end="2"/>
                                            </p:txEl>
                                          </p:spTgt>
                                        </p:tgtEl>
                                        <p:attrNameLst>
                                          <p:attrName>fillcolor</p:attrName>
                                        </p:attrNameLst>
                                      </p:cBhvr>
                                      <p:to>
                                        <a:srgbClr val="DAD7CB"/>
                                      </p:to>
                                    </p:animClr>
                                    <p:set>
                                      <p:cBhvr>
                                        <p:cTn id="13" dur="500" fill="hold"/>
                                        <p:tgtEl>
                                          <p:spTgt spid="7">
                                            <p:txEl>
                                              <p:pRg st="2" end="2"/>
                                            </p:txEl>
                                          </p:spTgt>
                                        </p:tgtEl>
                                        <p:attrNameLst>
                                          <p:attrName>fill.type</p:attrName>
                                        </p:attrNameLst>
                                      </p:cBhvr>
                                      <p:to>
                                        <p:strVal val="solid"/>
                                      </p:to>
                                    </p:set>
                                    <p:set>
                                      <p:cBhvr>
                                        <p:cTn id="14" dur="500" fill="hold"/>
                                        <p:tgtEl>
                                          <p:spTgt spid="7">
                                            <p:txEl>
                                              <p:pRg st="2" end="2"/>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7">
                                            <p:txEl>
                                              <p:pRg st="3" end="3"/>
                                            </p:txEl>
                                          </p:spTgt>
                                        </p:tgtEl>
                                        <p:attrNameLst>
                                          <p:attrName>style.color</p:attrName>
                                        </p:attrNameLst>
                                      </p:cBhvr>
                                      <p:to>
                                        <a:srgbClr val="DAD7CB"/>
                                      </p:to>
                                    </p:animClr>
                                    <p:animClr clrSpc="rgb" dir="cw">
                                      <p:cBhvr>
                                        <p:cTn id="17" dur="500" fill="hold"/>
                                        <p:tgtEl>
                                          <p:spTgt spid="7">
                                            <p:txEl>
                                              <p:pRg st="3" end="3"/>
                                            </p:txEl>
                                          </p:spTgt>
                                        </p:tgtEl>
                                        <p:attrNameLst>
                                          <p:attrName>fillcolor</p:attrName>
                                        </p:attrNameLst>
                                      </p:cBhvr>
                                      <p:to>
                                        <a:srgbClr val="DAD7CB"/>
                                      </p:to>
                                    </p:animClr>
                                    <p:set>
                                      <p:cBhvr>
                                        <p:cTn id="18" dur="500" fill="hold"/>
                                        <p:tgtEl>
                                          <p:spTgt spid="7">
                                            <p:txEl>
                                              <p:pRg st="3" end="3"/>
                                            </p:txEl>
                                          </p:spTgt>
                                        </p:tgtEl>
                                        <p:attrNameLst>
                                          <p:attrName>fill.type</p:attrName>
                                        </p:attrNameLst>
                                      </p:cBhvr>
                                      <p:to>
                                        <p:strVal val="solid"/>
                                      </p:to>
                                    </p:set>
                                    <p:set>
                                      <p:cBhvr>
                                        <p:cTn id="19" dur="500" fill="hold"/>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377316" y="1907634"/>
            <a:ext cx="4397618" cy="4338164"/>
            <a:chOff x="2377316" y="1907634"/>
            <a:chExt cx="4397618" cy="433816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4016475"/>
              <a:chOff x="3086098" y="2860829"/>
              <a:chExt cx="3485167" cy="3183107"/>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213173"/>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IEEE International Conference on Acoustics, Speech and Signal Processing</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667706" y="1707619"/>
            <a:ext cx="6050489" cy="3585404"/>
            <a:chOff x="4004742" y="2054896"/>
            <a:chExt cx="4795086" cy="2841478"/>
          </a:xfrm>
        </p:grpSpPr>
        <p:sp>
          <p:nvSpPr>
            <p:cNvPr id="21" name="L-Form 20">
              <a:extLst>
                <a:ext uri="{FF2B5EF4-FFF2-40B4-BE49-F238E27FC236}">
                  <a16:creationId xmlns:a16="http://schemas.microsoft.com/office/drawing/2014/main" id="{0DF4A44E-A973-445C-A80A-AA8583FAC018}"/>
                </a:ext>
              </a:extLst>
            </p:cNvPr>
            <p:cNvSpPr/>
            <p:nvPr/>
          </p:nvSpPr>
          <p:spPr>
            <a:xfrm>
              <a:off x="5314212" y="2408462"/>
              <a:ext cx="3485616" cy="2487912"/>
            </a:xfrm>
            <a:prstGeom prst="corner">
              <a:avLst>
                <a:gd name="adj1" fmla="val 76558"/>
                <a:gd name="adj2" fmla="val 52940"/>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4004742" y="2054896"/>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319090" y="3664708"/>
            <a:ext cx="8308014" cy="830998"/>
            <a:chOff x="319090" y="3664708"/>
            <a:chExt cx="8308014" cy="830998"/>
          </a:xfrm>
        </p:grpSpPr>
        <p:sp>
          <p:nvSpPr>
            <p:cNvPr id="11" name="Rechteck 10">
              <a:extLst>
                <a:ext uri="{FF2B5EF4-FFF2-40B4-BE49-F238E27FC236}">
                  <a16:creationId xmlns:a16="http://schemas.microsoft.com/office/drawing/2014/main" id="{3FFDB78D-7EBD-4840-8D66-CC76BE1B87A4}"/>
                </a:ext>
              </a:extLst>
            </p:cNvPr>
            <p:cNvSpPr/>
            <p:nvPr/>
          </p:nvSpPr>
          <p:spPr>
            <a:xfrm>
              <a:off x="319090"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14240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887315"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686346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de-DE" dirty="0" err="1"/>
              <a:t>Results</a:t>
            </a:r>
            <a:r>
              <a:rPr lang="de-DE" dirty="0"/>
              <a:t> </a:t>
            </a:r>
            <a:r>
              <a:rPr lang="de-DE" dirty="0" err="1"/>
              <a:t>of</a:t>
            </a:r>
            <a:r>
              <a:rPr lang="de-DE" dirty="0"/>
              <a:t> Experiments</a:t>
            </a:r>
            <a:endParaRPr lang="en-US" dirty="0"/>
          </a:p>
        </p:txBody>
      </p:sp>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978720"/>
            <a:ext cx="8508999" cy="4330640"/>
          </a:xfrm>
        </p:spPr>
        <p:txBody>
          <a:bodyPr/>
          <a:lstStyle/>
          <a:p>
            <a:r>
              <a:rPr lang="de-DE" b="1" dirty="0" err="1"/>
              <a:t>Objective</a:t>
            </a:r>
            <a:r>
              <a:rPr lang="de-DE" b="1" dirty="0"/>
              <a:t> </a:t>
            </a:r>
            <a:r>
              <a:rPr lang="de-DE" b="1" dirty="0" err="1"/>
              <a:t>evaluation</a:t>
            </a:r>
            <a:endParaRPr lang="de-DE"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some cases</a:t>
            </a:r>
          </a:p>
          <a:p>
            <a:endParaRPr lang="de-DE" dirty="0"/>
          </a:p>
          <a:p>
            <a:endParaRPr lang="en-US" dirty="0"/>
          </a:p>
          <a:p>
            <a:r>
              <a:rPr lang="de-DE" b="1" dirty="0" err="1"/>
              <a:t>Subjective</a:t>
            </a:r>
            <a:r>
              <a:rPr lang="de-DE" b="1" dirty="0"/>
              <a:t> </a:t>
            </a:r>
            <a:r>
              <a:rPr lang="de-DE" b="1" dirty="0" err="1"/>
              <a:t>evaluation</a:t>
            </a:r>
            <a:endParaRPr lang="de-DE" dirty="0"/>
          </a:p>
          <a:p>
            <a:r>
              <a:rPr lang="de-DE" dirty="0">
                <a:sym typeface="Wingdings" panose="05000000000000000000" pitchFamily="2" charset="2"/>
              </a:rPr>
              <a:t> DNN-</a:t>
            </a:r>
            <a:r>
              <a:rPr lang="de-DE" dirty="0" err="1">
                <a:sym typeface="Wingdings" panose="05000000000000000000" pitchFamily="2" charset="2"/>
              </a:rPr>
              <a:t>based</a:t>
            </a:r>
            <a:r>
              <a:rPr lang="de-DE" dirty="0">
                <a:sym typeface="Wingdings" panose="05000000000000000000" pitchFamily="2" charset="2"/>
              </a:rPr>
              <a:t> </a:t>
            </a:r>
            <a:r>
              <a:rPr lang="de-DE" dirty="0" err="1">
                <a:sym typeface="Wingdings" panose="05000000000000000000" pitchFamily="2" charset="2"/>
              </a:rPr>
              <a:t>systems</a:t>
            </a:r>
            <a:r>
              <a:rPr lang="de-DE" dirty="0">
                <a:sym typeface="Wingdings" panose="05000000000000000000" pitchFamily="2" charset="2"/>
              </a:rPr>
              <a:t> </a:t>
            </a:r>
            <a:r>
              <a:rPr lang="de-DE" dirty="0" err="1">
                <a:sym typeface="Wingdings" panose="05000000000000000000" pitchFamily="2" charset="2"/>
              </a:rPr>
              <a:t>are</a:t>
            </a:r>
            <a:r>
              <a:rPr lang="de-DE" dirty="0">
                <a:sym typeface="Wingdings" panose="05000000000000000000" pitchFamily="2" charset="2"/>
              </a:rPr>
              <a:t> </a:t>
            </a:r>
            <a:r>
              <a:rPr lang="de-DE" dirty="0" err="1">
                <a:sym typeface="Wingdings" panose="05000000000000000000" pitchFamily="2" charset="2"/>
              </a:rPr>
              <a:t>preferred</a:t>
            </a:r>
            <a:endParaRPr lang="de-DE" dirty="0">
              <a:sym typeface="Wingdings" panose="05000000000000000000" pitchFamily="2" charset="2"/>
            </a:endParaRPr>
          </a:p>
          <a:p>
            <a:r>
              <a:rPr lang="de-DE" dirty="0">
                <a:sym typeface="Wingdings" panose="05000000000000000000" pitchFamily="2" charset="2"/>
              </a:rPr>
              <a:t></a:t>
            </a:r>
            <a:r>
              <a:rPr lang="de-DE" dirty="0"/>
              <a:t> </a:t>
            </a:r>
            <a:r>
              <a:rPr lang="de-DE" dirty="0" err="1"/>
              <a:t>Described</a:t>
            </a:r>
            <a:r>
              <a:rPr lang="de-DE" dirty="0"/>
              <a:t> </a:t>
            </a:r>
            <a:r>
              <a:rPr lang="de-DE" dirty="0" err="1"/>
              <a:t>as</a:t>
            </a:r>
            <a:r>
              <a:rPr lang="de-DE" dirty="0"/>
              <a:t> </a:t>
            </a:r>
            <a:r>
              <a:rPr lang="de-DE" dirty="0" err="1"/>
              <a:t>less</a:t>
            </a:r>
            <a:r>
              <a:rPr lang="de-DE" dirty="0"/>
              <a:t> </a:t>
            </a:r>
            <a:r>
              <a:rPr lang="de-DE" dirty="0" err="1"/>
              <a:t>muffled</a:t>
            </a:r>
            <a:endParaRPr lang="de-DE" dirty="0"/>
          </a:p>
          <a:p>
            <a:endParaRPr lang="de-DE" dirty="0"/>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477852030"/>
              </p:ext>
            </p:extLst>
          </p:nvPr>
        </p:nvGraphicFramePr>
        <p:xfrm>
          <a:off x="4110085" y="4142217"/>
          <a:ext cx="4660287" cy="1919406"/>
        </p:xfrm>
        <a:graphic>
          <a:graphicData uri="http://schemas.openxmlformats.org/drawingml/2006/table">
            <a:tbl>
              <a:tblPr firstRow="1" bandRow="1">
                <a:tableStyleId>{69012ECD-51FC-41F1-AA8D-1B2483CD663E}</a:tableStyleId>
              </a:tblPr>
              <a:tblGrid>
                <a:gridCol w="1404594">
                  <a:extLst>
                    <a:ext uri="{9D8B030D-6E8A-4147-A177-3AD203B41FA5}">
                      <a16:colId xmlns:a16="http://schemas.microsoft.com/office/drawing/2014/main" val="1221610781"/>
                    </a:ext>
                  </a:extLst>
                </a:gridCol>
                <a:gridCol w="2055044">
                  <a:extLst>
                    <a:ext uri="{9D8B030D-6E8A-4147-A177-3AD203B41FA5}">
                      <a16:colId xmlns:a16="http://schemas.microsoft.com/office/drawing/2014/main" val="629480466"/>
                    </a:ext>
                  </a:extLst>
                </a:gridCol>
                <a:gridCol w="1200649">
                  <a:extLst>
                    <a:ext uri="{9D8B030D-6E8A-4147-A177-3AD203B41FA5}">
                      <a16:colId xmlns:a16="http://schemas.microsoft.com/office/drawing/2014/main" val="388423807"/>
                    </a:ext>
                  </a:extLst>
                </a:gridCol>
              </a:tblGrid>
              <a:tr h="409905">
                <a:tc>
                  <a:txBody>
                    <a:bodyPr/>
                    <a:lstStyle/>
                    <a:p>
                      <a:pPr algn="ctr"/>
                      <a:r>
                        <a:rPr lang="de-DE" sz="1600" dirty="0">
                          <a:solidFill>
                            <a:srgbClr val="DAD7CB"/>
                          </a:solidFill>
                        </a:rPr>
                        <a:t>HMM-</a:t>
                      </a:r>
                      <a:r>
                        <a:rPr lang="de-DE" sz="1600" dirty="0" err="1">
                          <a:solidFill>
                            <a:srgbClr val="DAD7CB"/>
                          </a:solidFill>
                        </a:rPr>
                        <a:t>based</a:t>
                      </a:r>
                      <a:endParaRPr lang="de-DE" sz="1600" dirty="0">
                        <a:solidFill>
                          <a:srgbClr val="DAD7CB"/>
                        </a:solidFill>
                      </a:endParaRPr>
                    </a:p>
                    <a:p>
                      <a:pPr algn="ctr"/>
                      <a:r>
                        <a:rPr lang="de-DE" sz="1200" dirty="0">
                          <a:solidFill>
                            <a:srgbClr val="DAD7CB"/>
                          </a:solidFill>
                        </a:rPr>
                        <a:t>(</a:t>
                      </a:r>
                      <a:r>
                        <a:rPr lang="de-DE" sz="1200" dirty="0" err="1">
                          <a:solidFill>
                            <a:srgbClr val="DAD7CB"/>
                          </a:solidFill>
                        </a:rPr>
                        <a:t>scaling</a:t>
                      </a:r>
                      <a:r>
                        <a:rPr lang="de-DE" sz="1200" dirty="0">
                          <a:solidFill>
                            <a:srgbClr val="DAD7CB"/>
                          </a:solidFill>
                        </a:rPr>
                        <a:t> </a:t>
                      </a:r>
                      <a:r>
                        <a:rPr lang="de-DE" sz="1200" dirty="0" err="1">
                          <a:solidFill>
                            <a:srgbClr val="DAD7CB"/>
                          </a:solidFill>
                        </a:rPr>
                        <a:t>factor</a:t>
                      </a:r>
                      <a:r>
                        <a:rPr lang="de-DE" sz="1200" dirty="0">
                          <a:solidFill>
                            <a:srgbClr val="DAD7CB"/>
                          </a:solidFill>
                        </a:rPr>
                        <a:t>)</a:t>
                      </a:r>
                      <a:endParaRPr lang="en-US" sz="1600" dirty="0">
                        <a:solidFill>
                          <a:srgbClr val="DAD7CB"/>
                        </a:solidFill>
                      </a:endParaRPr>
                    </a:p>
                  </a:txBody>
                  <a:tcPr anchor="ctr">
                    <a:solidFill>
                      <a:srgbClr val="0065BD"/>
                    </a:solidFill>
                  </a:tcPr>
                </a:tc>
                <a:tc>
                  <a:txBody>
                    <a:bodyPr/>
                    <a:lstStyle/>
                    <a:p>
                      <a:pPr algn="ctr"/>
                      <a:r>
                        <a:rPr lang="de-DE" sz="1600" dirty="0">
                          <a:solidFill>
                            <a:srgbClr val="DAD7CB"/>
                          </a:solidFill>
                        </a:rPr>
                        <a:t>DNN-</a:t>
                      </a:r>
                      <a:r>
                        <a:rPr lang="de-DE" sz="1600" dirty="0" err="1">
                          <a:solidFill>
                            <a:srgbClr val="DAD7CB"/>
                          </a:solidFill>
                        </a:rPr>
                        <a:t>based</a:t>
                      </a:r>
                      <a:endParaRPr lang="de-DE" sz="1600" dirty="0">
                        <a:solidFill>
                          <a:srgbClr val="DAD7CB"/>
                        </a:solidFill>
                      </a:endParaRPr>
                    </a:p>
                    <a:p>
                      <a:pPr algn="ctr"/>
                      <a:r>
                        <a:rPr lang="de-DE" sz="1200" dirty="0">
                          <a:solidFill>
                            <a:srgbClr val="DAD7CB"/>
                          </a:solidFill>
                        </a:rPr>
                        <a:t>(</a:t>
                      </a:r>
                      <a:r>
                        <a:rPr lang="de-DE" sz="1200" dirty="0" err="1">
                          <a:solidFill>
                            <a:srgbClr val="DAD7CB"/>
                          </a:solidFill>
                        </a:rPr>
                        <a:t>neurons</a:t>
                      </a:r>
                      <a:r>
                        <a:rPr lang="de-DE" sz="1200" dirty="0">
                          <a:solidFill>
                            <a:srgbClr val="DAD7CB"/>
                          </a:solidFill>
                        </a:rPr>
                        <a:t> per </a:t>
                      </a:r>
                      <a:r>
                        <a:rPr lang="de-DE" sz="1200" dirty="0" err="1">
                          <a:solidFill>
                            <a:srgbClr val="DAD7CB"/>
                          </a:solidFill>
                        </a:rPr>
                        <a:t>layer</a:t>
                      </a:r>
                      <a:r>
                        <a:rPr lang="de-DE" sz="1200" dirty="0">
                          <a:solidFill>
                            <a:srgbClr val="DAD7CB"/>
                          </a:solidFill>
                        </a:rPr>
                        <a:t>)</a:t>
                      </a:r>
                      <a:endParaRPr lang="en-US" sz="1400" dirty="0">
                        <a:solidFill>
                          <a:srgbClr val="DAD7CB"/>
                        </a:solidFill>
                      </a:endParaRPr>
                    </a:p>
                  </a:txBody>
                  <a:tcPr anchor="ctr">
                    <a:solidFill>
                      <a:srgbClr val="0065BD"/>
                    </a:solidFill>
                  </a:tcPr>
                </a:tc>
                <a:tc>
                  <a:txBody>
                    <a:bodyPr/>
                    <a:lstStyle/>
                    <a:p>
                      <a:pPr algn="ctr"/>
                      <a:r>
                        <a:rPr lang="de-DE" sz="1600" dirty="0">
                          <a:solidFill>
                            <a:srgbClr val="DAD7CB"/>
                          </a:solidFill>
                        </a:rPr>
                        <a:t>Neutral</a:t>
                      </a:r>
                    </a:p>
                    <a:p>
                      <a:pPr algn="ctr"/>
                      <a:endParaRPr lang="en-US"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r>
                        <a:rPr lang="de-DE" sz="1600" dirty="0"/>
                        <a:t>15.8 % (16)</a:t>
                      </a:r>
                    </a:p>
                  </a:txBody>
                  <a:tcPr anchor="ctr"/>
                </a:tc>
                <a:tc>
                  <a:txBody>
                    <a:bodyPr/>
                    <a:lstStyle/>
                    <a:p>
                      <a:pPr algn="ctr"/>
                      <a:r>
                        <a:rPr lang="de-DE" sz="1600" dirty="0"/>
                        <a:t>38.5 % (256)</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46762">
                <a:tc>
                  <a:txBody>
                    <a:bodyPr/>
                    <a:lstStyle/>
                    <a:p>
                      <a:pPr algn="ctr"/>
                      <a:r>
                        <a:rPr lang="de-DE" sz="1600" dirty="0"/>
                        <a:t>16.1 % (4)</a:t>
                      </a:r>
                      <a:endParaRPr lang="en-US" sz="1600" dirty="0"/>
                    </a:p>
                  </a:txBody>
                  <a:tcPr anchor="ctr"/>
                </a:tc>
                <a:tc>
                  <a:txBody>
                    <a:bodyPr/>
                    <a:lstStyle/>
                    <a:p>
                      <a:pPr algn="ctr"/>
                      <a:r>
                        <a:rPr lang="de-DE" sz="1600" dirty="0"/>
                        <a:t>27.2 % (512)</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46762">
                <a:tc>
                  <a:txBody>
                    <a:bodyPr/>
                    <a:lstStyle/>
                    <a:p>
                      <a:pPr algn="ctr"/>
                      <a:r>
                        <a:rPr lang="de-DE" sz="1600" dirty="0"/>
                        <a:t>12.7 % (1)</a:t>
                      </a:r>
                      <a:endParaRPr lang="en-US" sz="1600" dirty="0"/>
                    </a:p>
                  </a:txBody>
                  <a:tcPr anchor="ctr"/>
                </a:tc>
                <a:tc>
                  <a:txBody>
                    <a:bodyPr/>
                    <a:lstStyle/>
                    <a:p>
                      <a:pPr algn="ctr"/>
                      <a:r>
                        <a:rPr lang="de-DE" sz="1600" dirty="0"/>
                        <a:t>36.6 % (1024)</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grpSp>
        <p:nvGrpSpPr>
          <p:cNvPr id="2" name="Gruppieren 1">
            <a:extLst>
              <a:ext uri="{FF2B5EF4-FFF2-40B4-BE49-F238E27FC236}">
                <a16:creationId xmlns:a16="http://schemas.microsoft.com/office/drawing/2014/main" id="{EC7850E5-2193-4809-A70F-F4F0705BCAAF}"/>
              </a:ext>
            </a:extLst>
          </p:cNvPr>
          <p:cNvGrpSpPr/>
          <p:nvPr/>
        </p:nvGrpSpPr>
        <p:grpSpPr>
          <a:xfrm>
            <a:off x="4484957" y="3849731"/>
            <a:ext cx="4147405" cy="2544470"/>
            <a:chOff x="4541519" y="3915720"/>
            <a:chExt cx="4147405" cy="2544470"/>
          </a:xfrm>
        </p:grpSpPr>
        <p:sp>
          <p:nvSpPr>
            <p:cNvPr id="7" name="Textfeld 6">
              <a:extLst>
                <a:ext uri="{FF2B5EF4-FFF2-40B4-BE49-F238E27FC236}">
                  <a16:creationId xmlns:a16="http://schemas.microsoft.com/office/drawing/2014/main" id="{121CD71C-36ED-41B3-A518-02A6C7E87746}"/>
                </a:ext>
              </a:extLst>
            </p:cNvPr>
            <p:cNvSpPr txBox="1"/>
            <p:nvPr/>
          </p:nvSpPr>
          <p:spPr>
            <a:xfrm>
              <a:off x="5723662" y="39157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sp>
          <p:nvSpPr>
            <p:cNvPr id="11" name="Textfeld 10">
              <a:extLst>
                <a:ext uri="{FF2B5EF4-FFF2-40B4-BE49-F238E27FC236}">
                  <a16:creationId xmlns:a16="http://schemas.microsoft.com/office/drawing/2014/main" id="{8BFF8368-9E18-4EA4-BD65-A1182E0381A2}"/>
                </a:ext>
              </a:extLst>
            </p:cNvPr>
            <p:cNvSpPr txBox="1"/>
            <p:nvPr/>
          </p:nvSpPr>
          <p:spPr>
            <a:xfrm>
              <a:off x="4541519" y="6191206"/>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grpSp>
    </p:spTree>
    <p:extLst>
      <p:ext uri="{BB962C8B-B14F-4D97-AF65-F5344CB8AC3E}">
        <p14:creationId xmlns:p14="http://schemas.microsoft.com/office/powerpoint/2010/main" val="7477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44462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D8D8D8"/>
                                      </p:to>
                                    </p:animClr>
                                    <p:animClr clrSpc="rgb" dir="cw">
                                      <p:cBhvr>
                                        <p:cTn id="12" dur="500" fill="hold"/>
                                        <p:tgtEl>
                                          <p:spTgt spid="2">
                                            <p:txEl>
                                              <p:pRg st="1" end="1"/>
                                            </p:txEl>
                                          </p:spTgt>
                                        </p:tgtEl>
                                        <p:attrNameLst>
                                          <p:attrName>fillcolor</p:attrName>
                                        </p:attrNameLst>
                                      </p:cBhvr>
                                      <p:to>
                                        <a:srgbClr val="D8D8D8"/>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D8D8D8"/>
                                      </p:to>
                                    </p:animClr>
                                    <p:animClr clrSpc="rgb" dir="cw">
                                      <p:cBhvr>
                                        <p:cTn id="17" dur="500" fill="hold"/>
                                        <p:tgtEl>
                                          <p:spTgt spid="2">
                                            <p:txEl>
                                              <p:pRg st="3" end="3"/>
                                            </p:txEl>
                                          </p:spTgt>
                                        </p:tgtEl>
                                        <p:attrNameLst>
                                          <p:attrName>fillcolor</p:attrName>
                                        </p:attrNameLst>
                                      </p:cBhvr>
                                      <p:to>
                                        <a:srgbClr val="D8D8D8"/>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a:xfrm>
            <a:off x="319088" y="1978720"/>
            <a:ext cx="8617522" cy="3762204"/>
          </a:xfrm>
        </p:spPr>
        <p:txBody>
          <a:bodyPr/>
          <a:lstStyle/>
          <a:p>
            <a:r>
              <a:rPr lang="en-US" sz="2000" dirty="0"/>
              <a:t>Introducing a DNN into the front-end of a TTS-System</a:t>
            </a:r>
          </a:p>
          <a:p>
            <a:endParaRPr lang="en-US" dirty="0"/>
          </a:p>
          <a:p>
            <a:pPr marL="342900" indent="-342900">
              <a:lnSpc>
                <a:spcPct val="200000"/>
              </a:lnSpc>
              <a:buAutoNum type="arabicPeriod"/>
              <a:tabLst>
                <a:tab pos="3233738" algn="l"/>
              </a:tabLst>
            </a:pPr>
            <a:r>
              <a:rPr lang="en-US" dirty="0"/>
              <a:t>Syllabification (SYL)		</a:t>
            </a:r>
            <a:r>
              <a:rPr lang="en-US" dirty="0">
                <a:sym typeface="Wingdings" panose="05000000000000000000" pitchFamily="2" charset="2"/>
              </a:rPr>
              <a:t></a:t>
            </a:r>
            <a:r>
              <a:rPr lang="en-US" dirty="0"/>
              <a:t>  extraction of syllables</a:t>
            </a:r>
          </a:p>
          <a:p>
            <a:pPr marL="342900" indent="-342900">
              <a:lnSpc>
                <a:spcPct val="200000"/>
              </a:lnSpc>
              <a:buAutoNum type="arabicPeriod"/>
            </a:pPr>
            <a:r>
              <a:rPr lang="en-US" dirty="0"/>
              <a:t>Phonetic transcription (PT)	</a:t>
            </a:r>
            <a:r>
              <a:rPr lang="en-US" dirty="0">
                <a:sym typeface="Wingdings" panose="05000000000000000000" pitchFamily="2" charset="2"/>
              </a:rPr>
              <a:t> </a:t>
            </a:r>
            <a:r>
              <a:rPr lang="en-US" dirty="0"/>
              <a:t>extraction of phonemes</a:t>
            </a:r>
          </a:p>
          <a:p>
            <a:pPr marL="342900" indent="-342900">
              <a:lnSpc>
                <a:spcPct val="200000"/>
              </a:lnSpc>
              <a:buAutoNum type="arabicPeriod"/>
            </a:pPr>
            <a:r>
              <a:rPr lang="en-US" dirty="0"/>
              <a:t>Part-of-speech tagging (POT)	</a:t>
            </a:r>
            <a:r>
              <a:rPr lang="en-US" dirty="0">
                <a:sym typeface="Wingdings" panose="05000000000000000000" pitchFamily="2" charset="2"/>
              </a:rPr>
              <a:t> </a:t>
            </a:r>
            <a:r>
              <a:rPr lang="en-US" dirty="0"/>
              <a:t>assigning each word a unified tag</a:t>
            </a:r>
          </a:p>
          <a:p>
            <a:pPr marL="342900" indent="-342900">
              <a:lnSpc>
                <a:spcPct val="200000"/>
              </a:lnSpc>
              <a:buAutoNum type="arabicPeriod"/>
            </a:pPr>
            <a:r>
              <a:rPr lang="en-US" dirty="0"/>
              <a:t>Lexical stress prediction (LSP)	</a:t>
            </a:r>
            <a:r>
              <a:rPr lang="en-US" dirty="0">
                <a:sym typeface="Wingdings" panose="05000000000000000000" pitchFamily="2" charset="2"/>
              </a:rPr>
              <a:t> </a:t>
            </a:r>
            <a:r>
              <a:rPr lang="en-US" dirty="0"/>
              <a:t>decision if to stress a syllable</a:t>
            </a: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en-US" dirty="0"/>
              <a:t>One Approach to Decrease the Footprint Size</a:t>
            </a:r>
          </a:p>
        </p:txBody>
      </p:sp>
    </p:spTree>
    <p:extLst>
      <p:ext uri="{BB962C8B-B14F-4D97-AF65-F5344CB8AC3E}">
        <p14:creationId xmlns:p14="http://schemas.microsoft.com/office/powerpoint/2010/main" val="42170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2280056"/>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882427" y="4362385"/>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Proceedings of the 7th</a:t>
            </a:r>
          </a:p>
          <a:p>
            <a:pPr algn="ctr">
              <a:lnSpc>
                <a:spcPct val="114000"/>
              </a:lnSpc>
            </a:pPr>
            <a:r>
              <a:rPr lang="en-US" sz="800" dirty="0">
                <a:latin typeface="+mn-lt"/>
              </a:rPr>
              <a:t>International Conference on Management of Computational and Collective </a:t>
            </a:r>
            <a:r>
              <a:rPr lang="en-US" sz="800" dirty="0" err="1">
                <a:latin typeface="+mn-lt"/>
              </a:rPr>
              <a:t>intElligence</a:t>
            </a:r>
            <a:r>
              <a:rPr lang="en-US" sz="800" dirty="0">
                <a:latin typeface="+mn-lt"/>
              </a:rPr>
              <a:t> in Digital </a:t>
            </a:r>
            <a:r>
              <a:rPr lang="en-US" sz="800" dirty="0" err="1">
                <a:latin typeface="+mn-lt"/>
              </a:rPr>
              <a:t>EcoSystems</a:t>
            </a:r>
            <a:r>
              <a:rPr lang="en-US" sz="800" dirty="0">
                <a:latin typeface="+mn-lt"/>
              </a:rPr>
              <a:t>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1120022418"/>
              </p:ext>
            </p:extLst>
          </p:nvPr>
        </p:nvGraphicFramePr>
        <p:xfrm>
          <a:off x="343589" y="2533787"/>
          <a:ext cx="8460000" cy="175019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40990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SYL</a:t>
                      </a:r>
                      <a:endParaRPr lang="en-US" sz="1600" dirty="0">
                        <a:solidFill>
                          <a:srgbClr val="DAD7CB"/>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44676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44676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2975786"/>
            <a:ext cx="6212435" cy="138659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12" name="Inhaltsplatzhalter 1">
            <a:extLst>
              <a:ext uri="{FF2B5EF4-FFF2-40B4-BE49-F238E27FC236}">
                <a16:creationId xmlns:a16="http://schemas.microsoft.com/office/drawing/2014/main" id="{180FC9E3-B630-403D-A2CB-7E917AC8E112}"/>
              </a:ext>
            </a:extLst>
          </p:cNvPr>
          <p:cNvSpPr>
            <a:spLocks noGrp="1"/>
          </p:cNvSpPr>
          <p:nvPr>
            <p:ph idx="10"/>
          </p:nvPr>
        </p:nvSpPr>
        <p:spPr>
          <a:xfrm>
            <a:off x="319088" y="5249731"/>
            <a:ext cx="8508999" cy="790630"/>
          </a:xfrm>
        </p:spPr>
        <p:txBody>
          <a:bodyPr/>
          <a:lstStyle/>
          <a:p>
            <a:pPr algn="ctr">
              <a:lnSpc>
                <a:spcPct val="200000"/>
              </a:lnSpc>
            </a:pPr>
            <a:r>
              <a:rPr lang="de-DE" sz="2000" dirty="0">
                <a:solidFill>
                  <a:schemeClr val="tx1"/>
                </a:solidFill>
              </a:rPr>
              <a:t>Overall </a:t>
            </a:r>
            <a:r>
              <a:rPr lang="de-DE" sz="2000" dirty="0" err="1">
                <a:solidFill>
                  <a:schemeClr val="tx1"/>
                </a:solidFill>
              </a:rPr>
              <a:t>reduction</a:t>
            </a:r>
            <a:r>
              <a:rPr lang="de-DE" sz="2000" dirty="0">
                <a:solidFill>
                  <a:schemeClr val="tx1"/>
                </a:solidFill>
              </a:rPr>
              <a:t> </a:t>
            </a:r>
            <a:r>
              <a:rPr lang="de-DE" sz="2000" dirty="0" err="1">
                <a:solidFill>
                  <a:schemeClr val="tx1"/>
                </a:solidFill>
              </a:rPr>
              <a:t>of</a:t>
            </a:r>
            <a:r>
              <a:rPr lang="de-DE" sz="2000" dirty="0">
                <a:solidFill>
                  <a:schemeClr val="tx1"/>
                </a:solidFill>
              </a:rPr>
              <a:t> </a:t>
            </a:r>
            <a:r>
              <a:rPr lang="de-DE" sz="2000" dirty="0" err="1">
                <a:solidFill>
                  <a:schemeClr val="tx1"/>
                </a:solidFill>
              </a:rPr>
              <a:t>model</a:t>
            </a:r>
            <a:r>
              <a:rPr lang="de-DE" sz="2000" dirty="0">
                <a:solidFill>
                  <a:schemeClr val="tx1"/>
                </a:solidFill>
              </a:rPr>
              <a:t> </a:t>
            </a:r>
            <a:r>
              <a:rPr lang="de-DE" sz="2000" dirty="0" err="1">
                <a:solidFill>
                  <a:schemeClr val="tx1"/>
                </a:solidFill>
              </a:rPr>
              <a:t>size</a:t>
            </a:r>
            <a:r>
              <a:rPr lang="de-DE" sz="2000" dirty="0">
                <a:solidFill>
                  <a:schemeClr val="tx1"/>
                </a:solidFill>
              </a:rPr>
              <a:t> </a:t>
            </a:r>
            <a:r>
              <a:rPr lang="de-DE" sz="2000" dirty="0" err="1">
                <a:solidFill>
                  <a:schemeClr val="tx1"/>
                </a:solidFill>
              </a:rPr>
              <a:t>by</a:t>
            </a:r>
            <a:r>
              <a:rPr lang="de-DE" sz="2000" dirty="0">
                <a:solidFill>
                  <a:schemeClr val="tx1"/>
                </a:solidFill>
              </a:rPr>
              <a:t> ~ 60 %</a:t>
            </a:r>
            <a:endParaRPr lang="de-DE" sz="1800" dirty="0">
              <a:solidFill>
                <a:schemeClr val="tx1"/>
              </a:solidFill>
            </a:endParaRPr>
          </a:p>
        </p:txBody>
      </p:sp>
      <p:sp>
        <p:nvSpPr>
          <p:cNvPr id="2" name="Gleichschenkliges Dreieck 1">
            <a:extLst>
              <a:ext uri="{FF2B5EF4-FFF2-40B4-BE49-F238E27FC236}">
                <a16:creationId xmlns:a16="http://schemas.microsoft.com/office/drawing/2014/main" id="{13F9C09C-0237-4A83-B572-307EC6EEA9E6}"/>
              </a:ext>
            </a:extLst>
          </p:cNvPr>
          <p:cNvSpPr/>
          <p:nvPr/>
        </p:nvSpPr>
        <p:spPr>
          <a:xfrm rot="10800000">
            <a:off x="2694791" y="4860177"/>
            <a:ext cx="3754419" cy="462578"/>
          </a:xfrm>
          <a:prstGeom prst="triangle">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Inhaltsplatzhalter 1">
            <a:extLst>
              <a:ext uri="{FF2B5EF4-FFF2-40B4-BE49-F238E27FC236}">
                <a16:creationId xmlns:a16="http://schemas.microsoft.com/office/drawing/2014/main" id="{DD92E1B4-2637-43F7-B525-8FBE670C9854}"/>
              </a:ext>
            </a:extLst>
          </p:cNvPr>
          <p:cNvSpPr txBox="1">
            <a:spLocks/>
          </p:cNvSpPr>
          <p:nvPr/>
        </p:nvSpPr>
        <p:spPr>
          <a:xfrm>
            <a:off x="7131754" y="5949464"/>
            <a:ext cx="1861639" cy="4804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en-US" sz="1400" dirty="0">
                <a:solidFill>
                  <a:schemeClr val="tx1"/>
                </a:solidFill>
              </a:rPr>
              <a:t>Con. = Conventional</a:t>
            </a:r>
            <a:endParaRPr lang="en-US" sz="1200" dirty="0">
              <a:solidFill>
                <a:schemeClr val="tx1"/>
              </a:solidFill>
            </a:endParaRPr>
          </a:p>
        </p:txBody>
      </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01179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D8D8D8"/>
                                      </p:to>
                                    </p:animClr>
                                    <p:animClr clrSpc="rgb" dir="cw">
                                      <p:cBhvr>
                                        <p:cTn id="12" dur="500" fill="hold"/>
                                        <p:tgtEl>
                                          <p:spTgt spid="2">
                                            <p:txEl>
                                              <p:pRg st="1" end="1"/>
                                            </p:txEl>
                                          </p:spTgt>
                                        </p:tgtEl>
                                        <p:attrNameLst>
                                          <p:attrName>fillcolor</p:attrName>
                                        </p:attrNameLst>
                                      </p:cBhvr>
                                      <p:to>
                                        <a:srgbClr val="D8D8D8"/>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D8D8D8"/>
                                      </p:to>
                                    </p:animClr>
                                    <p:animClr clrSpc="rgb" dir="cw">
                                      <p:cBhvr>
                                        <p:cTn id="17" dur="500" fill="hold"/>
                                        <p:tgtEl>
                                          <p:spTgt spid="2">
                                            <p:txEl>
                                              <p:pRg st="2" end="2"/>
                                            </p:txEl>
                                          </p:spTgt>
                                        </p:tgtEl>
                                        <p:attrNameLst>
                                          <p:attrName>fillcolor</p:attrName>
                                        </p:attrNameLst>
                                      </p:cBhvr>
                                      <p:to>
                                        <a:srgbClr val="D8D8D8"/>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9088" y="1978720"/>
            <a:ext cx="8508999" cy="4136945"/>
          </a:xfrm>
        </p:spPr>
        <p:txBody>
          <a:bodyPr/>
          <a:lstStyle/>
          <a:p>
            <a:pPr>
              <a:lnSpc>
                <a:spcPct val="200000"/>
              </a:lnSpc>
            </a:pPr>
            <a:r>
              <a:rPr lang="en-US" sz="2000" dirty="0">
                <a:solidFill>
                  <a:schemeClr val="tx1"/>
                </a:solidFill>
              </a:rPr>
              <a:t>Introduction of deep learning models into speech synthesis</a:t>
            </a:r>
          </a:p>
          <a:p>
            <a:pPr marL="342900" indent="-342900">
              <a:lnSpc>
                <a:spcPct val="200000"/>
              </a:lnSpc>
              <a:buFont typeface="Wingdings" panose="05000000000000000000" pitchFamily="2" charset="2"/>
              <a:buChar char="à"/>
            </a:pPr>
            <a:r>
              <a:rPr lang="en-US" dirty="0">
                <a:solidFill>
                  <a:schemeClr val="tx1"/>
                </a:solidFill>
              </a:rPr>
              <a:t>Better voice quality</a:t>
            </a:r>
          </a:p>
          <a:p>
            <a:pPr marL="342900" indent="-342900">
              <a:lnSpc>
                <a:spcPct val="200000"/>
              </a:lnSpc>
              <a:buFont typeface="Wingdings" panose="05000000000000000000" pitchFamily="2" charset="2"/>
              <a:buChar char="à"/>
            </a:pPr>
            <a:r>
              <a:rPr lang="en-US" dirty="0">
                <a:solidFill>
                  <a:schemeClr val="tx1"/>
                </a:solidFill>
              </a:rPr>
              <a:t>Smaller memory footprint</a:t>
            </a:r>
          </a:p>
          <a:p>
            <a:pPr>
              <a:lnSpc>
                <a:spcPct val="200000"/>
              </a:lnSpc>
            </a:pPr>
            <a:endParaRPr lang="en-US" sz="2000" dirty="0"/>
          </a:p>
          <a:p>
            <a:pPr>
              <a:lnSpc>
                <a:spcPct val="200000"/>
              </a:lnSpc>
            </a:pPr>
            <a:r>
              <a:rPr lang="en-US" sz="2000" dirty="0"/>
              <a:t>Huge increase of available smartphones expected</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Need for robust and resource-efficient implementations</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Deep learning model</a:t>
            </a:r>
            <a:r>
              <a:rPr lang="de-DE" dirty="0">
                <a:solidFill>
                  <a:schemeClr val="tx1"/>
                </a:solidFill>
                <a:sym typeface="Wingdings" panose="05000000000000000000" pitchFamily="2" charset="2"/>
              </a:rPr>
              <a:t>s </a:t>
            </a:r>
            <a:r>
              <a:rPr lang="en-US" dirty="0">
                <a:solidFill>
                  <a:schemeClr val="tx1"/>
                </a:solidFill>
                <a:sym typeface="Wingdings" panose="05000000000000000000" pitchFamily="2" charset="2"/>
              </a:rPr>
              <a:t>can be used to achieve this</a:t>
            </a:r>
          </a:p>
          <a:p>
            <a:pPr marL="285750" indent="-285750">
              <a:lnSpc>
                <a:spcPct val="200000"/>
              </a:lnSpc>
              <a:buFont typeface="Wingdings" panose="05000000000000000000" pitchFamily="2" charset="2"/>
              <a:buChar char="à"/>
            </a:pPr>
            <a:endParaRPr lang="de-DE" dirty="0">
              <a:solidFill>
                <a:schemeClr val="tx1"/>
              </a:solidFill>
            </a:endParaRPr>
          </a:p>
        </p:txBody>
      </p:sp>
    </p:spTree>
    <p:extLst>
      <p:ext uri="{BB962C8B-B14F-4D97-AF65-F5344CB8AC3E}">
        <p14:creationId xmlns:p14="http://schemas.microsoft.com/office/powerpoint/2010/main" val="16310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a:xfrm>
            <a:off x="319090" y="3223816"/>
            <a:ext cx="8508999" cy="410369"/>
          </a:xfrm>
        </p:spPr>
        <p:txBody>
          <a:bodyPr/>
          <a:lstStyle/>
          <a:p>
            <a:pPr algn="ctr"/>
            <a:r>
              <a:rPr lang="en-US" dirty="0"/>
              <a:t>Thank you for your attention!</a:t>
            </a:r>
          </a:p>
        </p:txBody>
      </p:sp>
    </p:spTree>
    <p:extLst>
      <p:ext uri="{BB962C8B-B14F-4D97-AF65-F5344CB8AC3E}">
        <p14:creationId xmlns:p14="http://schemas.microsoft.com/office/powerpoint/2010/main" val="357910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a:xfrm>
            <a:off x="319088" y="1962017"/>
            <a:ext cx="8508999" cy="2085280"/>
          </a:xfrm>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a:xfrm>
            <a:off x="319090" y="994334"/>
            <a:ext cx="8508999" cy="482248"/>
          </a:xfrm>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1959505647"/>
              </p:ext>
            </p:extLst>
          </p:nvPr>
        </p:nvGraphicFramePr>
        <p:xfrm>
          <a:off x="2001011" y="1770282"/>
          <a:ext cx="514515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06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45C214AA-913B-4D9D-9BF7-794B9B2AAB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EB7D304-CCB1-42D7-BB7F-D7DD38201E2C}"/>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573FD8A6-1F4F-4311-B117-59D0DE048A9B}"/>
              </a:ext>
            </a:extLst>
          </p:cNvPr>
          <p:cNvSpPr>
            <a:spLocks noGrp="1"/>
          </p:cNvSpPr>
          <p:nvPr>
            <p:ph type="title"/>
          </p:nvPr>
        </p:nvSpPr>
        <p:spPr/>
        <p:txBody>
          <a:bodyPr/>
          <a:lstStyle/>
          <a:p>
            <a:r>
              <a:rPr lang="de-DE" dirty="0"/>
              <a:t>HMM-</a:t>
            </a:r>
            <a:r>
              <a:rPr lang="de-DE" dirty="0" err="1"/>
              <a:t>based</a:t>
            </a:r>
            <a:r>
              <a:rPr lang="de-DE" dirty="0"/>
              <a:t> Speech Synthesis Model</a:t>
            </a:r>
            <a:endParaRPr lang="en-US" dirty="0"/>
          </a:p>
        </p:txBody>
      </p:sp>
      <p:pic>
        <p:nvPicPr>
          <p:cNvPr id="5" name="Grafik 4">
            <a:extLst>
              <a:ext uri="{FF2B5EF4-FFF2-40B4-BE49-F238E27FC236}">
                <a16:creationId xmlns:a16="http://schemas.microsoft.com/office/drawing/2014/main" id="{709864E4-04B4-4A90-86A0-AC291F2F61E3}"/>
              </a:ext>
            </a:extLst>
          </p:cNvPr>
          <p:cNvPicPr>
            <a:picLocks noChangeAspect="1"/>
          </p:cNvPicPr>
          <p:nvPr/>
        </p:nvPicPr>
        <p:blipFill>
          <a:blip r:embed="rId2"/>
          <a:stretch>
            <a:fillRect/>
          </a:stretch>
        </p:blipFill>
        <p:spPr>
          <a:xfrm>
            <a:off x="1970172" y="1602464"/>
            <a:ext cx="5212332" cy="3985460"/>
          </a:xfrm>
          <a:prstGeom prst="rect">
            <a:avLst/>
          </a:prstGeom>
        </p:spPr>
      </p:pic>
      <p:sp>
        <p:nvSpPr>
          <p:cNvPr id="6" name="Textfeld 5">
            <a:extLst>
              <a:ext uri="{FF2B5EF4-FFF2-40B4-BE49-F238E27FC236}">
                <a16:creationId xmlns:a16="http://schemas.microsoft.com/office/drawing/2014/main" id="{2FECC7B7-5C24-4307-9414-826082F54758}"/>
              </a:ext>
            </a:extLst>
          </p:cNvPr>
          <p:cNvSpPr txBox="1"/>
          <p:nvPr/>
        </p:nvSpPr>
        <p:spPr>
          <a:xfrm>
            <a:off x="1176909" y="5761634"/>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Black et al. (2007) </a:t>
            </a:r>
            <a:r>
              <a:rPr lang="en-US" sz="800" dirty="0">
                <a:latin typeface="+mn-lt"/>
              </a:rPr>
              <a:t>Statistical Parametric Speech Synthesis, </a:t>
            </a:r>
          </a:p>
          <a:p>
            <a:pPr algn="ctr">
              <a:lnSpc>
                <a:spcPct val="114000"/>
              </a:lnSpc>
            </a:pPr>
            <a:r>
              <a:rPr lang="en-US" sz="800" dirty="0">
                <a:latin typeface="+mn-lt"/>
              </a:rPr>
              <a:t>IEEE International Conference on Acoustics, Speech and Signal Processing - ICASSP ’07</a:t>
            </a:r>
          </a:p>
        </p:txBody>
      </p:sp>
    </p:spTree>
    <p:extLst>
      <p:ext uri="{BB962C8B-B14F-4D97-AF65-F5344CB8AC3E}">
        <p14:creationId xmlns:p14="http://schemas.microsoft.com/office/powerpoint/2010/main" val="4292766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IEEE International Conference on Acoustics, Speech and Signal Processing - ICASSP ’07</a:t>
            </a:r>
          </a:p>
        </p:txBody>
      </p:sp>
    </p:spTree>
    <p:extLst>
      <p:ext uri="{BB962C8B-B14F-4D97-AF65-F5344CB8AC3E}">
        <p14:creationId xmlns:p14="http://schemas.microsoft.com/office/powerpoint/2010/main" val="53362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D8D8D8"/>
                                      </p:to>
                                    </p:animClr>
                                    <p:animClr clrSpc="rgb" dir="cw">
                                      <p:cBhvr>
                                        <p:cTn id="7" dur="500" fill="hold"/>
                                        <p:tgtEl>
                                          <p:spTgt spid="2">
                                            <p:txEl>
                                              <p:pRg st="1" end="1"/>
                                            </p:txEl>
                                          </p:spTgt>
                                        </p:tgtEl>
                                        <p:attrNameLst>
                                          <p:attrName>fillcolor</p:attrName>
                                        </p:attrNameLst>
                                      </p:cBhvr>
                                      <p:to>
                                        <a:srgbClr val="D8D8D8"/>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D8D8D8"/>
                                      </p:to>
                                    </p:animClr>
                                    <p:animClr clrSpc="rgb" dir="cw">
                                      <p:cBhvr>
                                        <p:cTn id="12" dur="500" fill="hold"/>
                                        <p:tgtEl>
                                          <p:spTgt spid="2">
                                            <p:txEl>
                                              <p:pRg st="2" end="2"/>
                                            </p:txEl>
                                          </p:spTgt>
                                        </p:tgtEl>
                                        <p:attrNameLst>
                                          <p:attrName>fillcolor</p:attrName>
                                        </p:attrNameLst>
                                      </p:cBhvr>
                                      <p:to>
                                        <a:srgbClr val="D8D8D8"/>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D8D8D8"/>
                                      </p:to>
                                    </p:animClr>
                                    <p:animClr clrSpc="rgb" dir="cw">
                                      <p:cBhvr>
                                        <p:cTn id="17" dur="500" fill="hold"/>
                                        <p:tgtEl>
                                          <p:spTgt spid="2">
                                            <p:txEl>
                                              <p:pRg st="3" end="3"/>
                                            </p:txEl>
                                          </p:spTgt>
                                        </p:tgtEl>
                                        <p:attrNameLst>
                                          <p:attrName>fillcolor</p:attrName>
                                        </p:attrNameLst>
                                      </p:cBhvr>
                                      <p:to>
                                        <a:srgbClr val="D8D8D8"/>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293165" y="2279987"/>
            <a:ext cx="3110147"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31862" y="216557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1278460">
            <a:off x="2097002" y="2620953"/>
            <a:ext cx="2559483" cy="584775"/>
          </a:xfrm>
          <a:prstGeom prst="rect">
            <a:avLst/>
          </a:prstGeom>
          <a:noFill/>
        </p:spPr>
        <p:txBody>
          <a:bodyPr wrap="none" lIns="91440" tIns="45720" rIns="91440" bIns="45720">
            <a:spAutoFit/>
          </a:bodyPr>
          <a:lstStyle/>
          <a:p>
            <a:pPr algn="ctr"/>
            <a:r>
              <a:rPr lang="de-DE" sz="32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65467">
            <a:off x="277816" y="3997830"/>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3641922" y="5249155"/>
            <a:ext cx="508235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Communication in Air Traffic</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rot="20499032">
            <a:off x="295536" y="5223746"/>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21281008">
            <a:off x="5565362" y="3490900"/>
            <a:ext cx="3202544"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Rechteck 15">
            <a:extLst>
              <a:ext uri="{FF2B5EF4-FFF2-40B4-BE49-F238E27FC236}">
                <a16:creationId xmlns:a16="http://schemas.microsoft.com/office/drawing/2014/main" id="{15632E53-8CC1-4E97-AE00-756BC2D8E430}"/>
              </a:ext>
            </a:extLst>
          </p:cNvPr>
          <p:cNvSpPr/>
          <p:nvPr/>
        </p:nvSpPr>
        <p:spPr>
          <a:xfrm rot="152216">
            <a:off x="4498245" y="4276123"/>
            <a:ext cx="2493567" cy="523220"/>
          </a:xfrm>
          <a:prstGeom prst="rect">
            <a:avLst/>
          </a:prstGeom>
          <a:noFill/>
        </p:spPr>
        <p:txBody>
          <a:bodyPr wrap="none" lIns="91440" tIns="45720" rIns="91440" bIns="45720">
            <a:spAutoFit/>
          </a:bodyPr>
          <a:lstStyle/>
          <a:p>
            <a:pPr algn="ctr"/>
            <a:r>
              <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rPr>
              <a:t>Voice cloning</a:t>
            </a:r>
            <a:endParaRPr lang="en-US" sz="4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105981">
            <a:off x="2261501" y="3247124"/>
            <a:ext cx="4595169"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Speech-to-Speech Translation</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Types of</a:t>
            </a:r>
            <a:r>
              <a:rPr lang="de-DE" dirty="0"/>
              <a:t> </a:t>
            </a:r>
            <a:r>
              <a:rPr lang="en-US" dirty="0"/>
              <a:t>Speech</a:t>
            </a:r>
            <a:r>
              <a:rPr lang="de-DE" dirty="0"/>
              <a:t> </a:t>
            </a:r>
            <a:r>
              <a:rPr lang="en-US" dirty="0"/>
              <a:t>Synthesis</a:t>
            </a:r>
          </a:p>
        </p:txBody>
      </p:sp>
      <p:graphicFrame>
        <p:nvGraphicFramePr>
          <p:cNvPr id="7" name="Diagramm 6">
            <a:extLst>
              <a:ext uri="{FF2B5EF4-FFF2-40B4-BE49-F238E27FC236}">
                <a16:creationId xmlns:a16="http://schemas.microsoft.com/office/drawing/2014/main" id="{F58630B9-1EE5-4000-AD19-8384CBC1FF36}"/>
              </a:ext>
            </a:extLst>
          </p:cNvPr>
          <p:cNvGraphicFramePr/>
          <p:nvPr>
            <p:extLst>
              <p:ext uri="{D42A27DB-BD31-4B8C-83A1-F6EECF244321}">
                <p14:modId xmlns:p14="http://schemas.microsoft.com/office/powerpoint/2010/main" val="2064641709"/>
              </p:ext>
            </p:extLst>
          </p:nvPr>
        </p:nvGraphicFramePr>
        <p:xfrm>
          <a:off x="1524000" y="194110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feld 4">
            <a:extLst>
              <a:ext uri="{FF2B5EF4-FFF2-40B4-BE49-F238E27FC236}">
                <a16:creationId xmlns:a16="http://schemas.microsoft.com/office/drawing/2014/main" id="{3B964DE1-8290-41B3-9CE6-96BB76B85F6A}"/>
              </a:ext>
            </a:extLst>
          </p:cNvPr>
          <p:cNvSpPr txBox="1"/>
          <p:nvPr/>
        </p:nvSpPr>
        <p:spPr>
          <a:xfrm>
            <a:off x="3918235" y="5940791"/>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5CE9E46A-A270-4320-BAC8-4040DA66764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4C29F58F-00D9-43F6-8D88-025F6A292C3F}"/>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graphicEl>
                                              <a:dgm id="{31A3DF99-8659-406C-BEE7-F39AD2297B8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87B76314-E5F3-4C3D-9A52-689AB841A118}"/>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graphicEl>
                                              <a:dgm id="{3249EC3E-C3A9-4AD5-A894-47E93FED7D96}"/>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graphicEl>
                                              <a:dgm id="{ECB5DE8D-14F8-45E6-AE84-C80B4B780DF7}"/>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45C214AA-913B-4D9D-9BF7-794B9B2AAB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942025" y="2116978"/>
            <a:ext cx="2880000" cy="3716225"/>
            <a:chOff x="942025" y="2116978"/>
            <a:chExt cx="2880000" cy="3716225"/>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942025"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Natural Language Processing</a:t>
              </a:r>
            </a:p>
            <a:p>
              <a:pPr algn="ctr">
                <a:lnSpc>
                  <a:spcPct val="114000"/>
                </a:lnSpc>
              </a:pPr>
              <a:endParaRPr lang="de-DE" sz="1400" b="1" dirty="0">
                <a:solidFill>
                  <a:srgbClr val="DAD7CB"/>
                </a:solidFill>
              </a:endParaRPr>
            </a:p>
            <a:p>
              <a:pPr marL="180975" indent="-180975">
                <a:lnSpc>
                  <a:spcPct val="114000"/>
                </a:lnSpc>
                <a:buFont typeface="Arial" panose="020B0604020202020204" pitchFamily="34" charset="0"/>
                <a:buChar char="•"/>
              </a:pPr>
              <a:r>
                <a:rPr lang="en-US" sz="1400" dirty="0">
                  <a:solidFill>
                    <a:srgbClr val="DAD7CB"/>
                  </a:solidFill>
                </a:rPr>
                <a:t>Part-of-speech tagging</a:t>
              </a:r>
            </a:p>
            <a:p>
              <a:pPr marL="180975" indent="-180975">
                <a:lnSpc>
                  <a:spcPct val="114000"/>
                </a:lnSpc>
                <a:buFont typeface="Arial" panose="020B0604020202020204" pitchFamily="34" charset="0"/>
                <a:buChar char="•"/>
              </a:pPr>
              <a:r>
                <a:rPr lang="en-US" sz="1400" dirty="0">
                  <a:solidFill>
                    <a:srgbClr val="DAD7CB"/>
                  </a:solidFill>
                </a:rPr>
                <a:t>Text normalization</a:t>
              </a:r>
            </a:p>
            <a:p>
              <a:pPr marL="180975" indent="-180975">
                <a:lnSpc>
                  <a:spcPct val="114000"/>
                </a:lnSpc>
                <a:buFont typeface="Arial" panose="020B0604020202020204" pitchFamily="34" charset="0"/>
                <a:buChar char="•"/>
              </a:pPr>
              <a:r>
                <a:rPr lang="en-US" sz="1400" dirty="0">
                  <a:solidFill>
                    <a:srgbClr val="DAD7CB"/>
                  </a:solidFill>
                </a:rPr>
                <a:t>Phonetic transcription</a:t>
              </a:r>
            </a:p>
            <a:p>
              <a:pPr marL="180975" indent="-180975">
                <a:lnSpc>
                  <a:spcPct val="114000"/>
                </a:lnSpc>
                <a:buFont typeface="Arial" panose="020B0604020202020204" pitchFamily="34" charset="0"/>
                <a:buChar char="•"/>
              </a:pPr>
              <a:r>
                <a:rPr lang="en-US" sz="1400" dirty="0">
                  <a:solidFill>
                    <a:srgbClr val="DAD7CB"/>
                  </a:solidFill>
                </a:rPr>
                <a:t>Syllabification</a:t>
              </a:r>
            </a:p>
            <a:p>
              <a:pPr marL="180975" indent="-180975">
                <a:lnSpc>
                  <a:spcPct val="114000"/>
                </a:lnSpc>
                <a:buFont typeface="Arial" panose="020B0604020202020204" pitchFamily="34" charset="0"/>
                <a:buChar char="•"/>
              </a:pPr>
              <a:r>
                <a:rPr lang="en-US" sz="1400" dirty="0">
                  <a:solidFill>
                    <a:srgbClr val="DAD7CB"/>
                  </a:solidFill>
                </a:rPr>
                <a:t>Stress prediction</a:t>
              </a:r>
            </a:p>
            <a:p>
              <a:pPr marL="180975" indent="-180975">
                <a:lnSpc>
                  <a:spcPct val="114000"/>
                </a:lnSpc>
                <a:buFont typeface="Arial" panose="020B0604020202020204" pitchFamily="34" charset="0"/>
                <a:buChar char="•"/>
              </a:pPr>
              <a:r>
                <a:rPr lang="en-US" sz="1400" dirty="0">
                  <a:solidFill>
                    <a:srgbClr val="DAD7CB"/>
                  </a:solidFill>
                </a:rPr>
                <a:t>Prosodic analysis</a:t>
              </a:r>
              <a:endParaRPr lang="de-DE" sz="1400" dirty="0">
                <a:solidFill>
                  <a:srgbClr val="DAD7CB"/>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grpSp>
        <p:nvGrpSpPr>
          <p:cNvPr id="6" name="Gruppieren 5">
            <a:extLst>
              <a:ext uri="{FF2B5EF4-FFF2-40B4-BE49-F238E27FC236}">
                <a16:creationId xmlns:a16="http://schemas.microsoft.com/office/drawing/2014/main" id="{E120E6A8-B325-49D5-AB65-BE7558D64BEA}"/>
              </a:ext>
            </a:extLst>
          </p:cNvPr>
          <p:cNvGrpSpPr/>
          <p:nvPr/>
        </p:nvGrpSpPr>
        <p:grpSpPr>
          <a:xfrm>
            <a:off x="4572000" y="2002612"/>
            <a:ext cx="3642934" cy="4105290"/>
            <a:chOff x="4572000" y="2002612"/>
            <a:chExt cx="3642934" cy="4105290"/>
          </a:xfrm>
        </p:grpSpPr>
        <p:cxnSp>
          <p:nvCxnSpPr>
            <p:cNvPr id="15" name="Gerader Verbinder 14">
              <a:extLst>
                <a:ext uri="{FF2B5EF4-FFF2-40B4-BE49-F238E27FC236}">
                  <a16:creationId xmlns:a16="http://schemas.microsoft.com/office/drawing/2014/main" id="{B00C22F1-2B79-44C4-A1AD-CB2651FFE82D}"/>
                </a:ext>
              </a:extLst>
            </p:cNvPr>
            <p:cNvCxnSpPr/>
            <p:nvPr/>
          </p:nvCxnSpPr>
          <p:spPr>
            <a:xfrm>
              <a:off x="4572000" y="2002612"/>
              <a:ext cx="0" cy="4105290"/>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grpSp>
          <p:nvGrpSpPr>
            <p:cNvPr id="5" name="Gruppieren 4">
              <a:extLst>
                <a:ext uri="{FF2B5EF4-FFF2-40B4-BE49-F238E27FC236}">
                  <a16:creationId xmlns:a16="http://schemas.microsoft.com/office/drawing/2014/main" id="{A3C1E8CC-2DFD-4B6F-B512-D0697EF9BF75}"/>
                </a:ext>
              </a:extLst>
            </p:cNvPr>
            <p:cNvGrpSpPr/>
            <p:nvPr/>
          </p:nvGrpSpPr>
          <p:grpSpPr>
            <a:xfrm>
              <a:off x="5334934" y="2116978"/>
              <a:ext cx="2880000" cy="3716225"/>
              <a:chOff x="5334934" y="2116978"/>
              <a:chExt cx="2880000" cy="3716225"/>
            </a:xfrm>
          </p:grpSpPr>
          <p:sp>
            <p:nvSpPr>
              <p:cNvPr id="13" name="Rechteck: abgerundete Ecken 12">
                <a:extLst>
                  <a:ext uri="{FF2B5EF4-FFF2-40B4-BE49-F238E27FC236}">
                    <a16:creationId xmlns:a16="http://schemas.microsoft.com/office/drawing/2014/main" id="{9CA971AA-304D-43DB-BB36-CD4DF1860586}"/>
                  </a:ext>
                </a:extLst>
              </p:cNvPr>
              <p:cNvSpPr/>
              <p:nvPr/>
            </p:nvSpPr>
            <p:spPr>
              <a:xfrm>
                <a:off x="5334934"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Digital Signal </a:t>
                </a:r>
              </a:p>
              <a:p>
                <a:pPr algn="ctr">
                  <a:lnSpc>
                    <a:spcPct val="114000"/>
                  </a:lnSpc>
                </a:pPr>
                <a:r>
                  <a:rPr lang="de-DE" sz="1400" b="1" dirty="0">
                    <a:solidFill>
                      <a:srgbClr val="DAD7CB"/>
                    </a:solidFill>
                  </a:rPr>
                  <a:t>Processing</a:t>
                </a:r>
              </a:p>
              <a:p>
                <a:pPr>
                  <a:lnSpc>
                    <a:spcPct val="114000"/>
                  </a:lnSpc>
                </a:pPr>
                <a:endParaRPr lang="de-DE" sz="1400" dirty="0">
                  <a:solidFill>
                    <a:srgbClr val="DAD7CB"/>
                  </a:solidFill>
                </a:endParaRPr>
              </a:p>
              <a:p>
                <a:pPr>
                  <a:lnSpc>
                    <a:spcPct val="114000"/>
                  </a:lnSpc>
                </a:pPr>
                <a:r>
                  <a:rPr lang="en-US" sz="1400" dirty="0">
                    <a:solidFill>
                      <a:srgbClr val="DAD7CB"/>
                    </a:solidFill>
                  </a:rPr>
                  <a:t>Depends on synthesis model</a:t>
                </a:r>
              </a:p>
              <a:p>
                <a:pPr marL="271463" lvl="1" indent="-174625">
                  <a:lnSpc>
                    <a:spcPct val="114000"/>
                  </a:lnSpc>
                  <a:buFont typeface="Arial" panose="020B0604020202020204" pitchFamily="34" charset="0"/>
                  <a:buChar char="•"/>
                </a:pPr>
                <a:r>
                  <a:rPr lang="en-US" sz="1400" dirty="0">
                    <a:solidFill>
                      <a:srgbClr val="DAD7CB"/>
                    </a:solidFill>
                  </a:rPr>
                  <a:t>Parametric</a:t>
                </a:r>
              </a:p>
              <a:p>
                <a:pPr marL="271463" lvl="1" indent="-174625">
                  <a:lnSpc>
                    <a:spcPct val="114000"/>
                  </a:lnSpc>
                  <a:buFont typeface="Arial" panose="020B0604020202020204" pitchFamily="34" charset="0"/>
                  <a:buChar char="•"/>
                </a:pPr>
                <a:r>
                  <a:rPr lang="en-US" sz="1400" dirty="0">
                    <a:solidFill>
                      <a:srgbClr val="DAD7CB"/>
                    </a:solidFill>
                  </a:rPr>
                  <a:t>Concatenative</a:t>
                </a:r>
              </a:p>
              <a:p>
                <a:pPr marL="271463" lvl="1" indent="-174625">
                  <a:lnSpc>
                    <a:spcPct val="114000"/>
                  </a:lnSpc>
                  <a:buFont typeface="Arial" panose="020B0604020202020204" pitchFamily="34" charset="0"/>
                  <a:buChar char="•"/>
                </a:pPr>
                <a:r>
                  <a:rPr lang="de-DE" sz="1400" dirty="0">
                    <a:solidFill>
                      <a:srgbClr val="DAD7CB"/>
                    </a:solidFill>
                  </a:rPr>
                  <a:t>Statistical </a:t>
                </a:r>
                <a:r>
                  <a:rPr lang="en-US" sz="1400" dirty="0">
                    <a:solidFill>
                      <a:srgbClr val="DAD7CB"/>
                    </a:solidFill>
                  </a:rPr>
                  <a:t>parametric</a:t>
                </a:r>
              </a:p>
              <a:p>
                <a:pPr marL="446088" lvl="1" indent="-265113">
                  <a:lnSpc>
                    <a:spcPct val="114000"/>
                  </a:lnSpc>
                  <a:buFont typeface="Arial" panose="020B0604020202020204" pitchFamily="34" charset="0"/>
                  <a:buChar char="→"/>
                </a:pPr>
                <a:endParaRPr lang="de-DE" sz="1400" dirty="0">
                  <a:solidFill>
                    <a:srgbClr val="DAD7CB"/>
                  </a:solidFill>
                </a:endParaRPr>
              </a:p>
            </p:txBody>
          </p: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grpSp>
      <p:sp>
        <p:nvSpPr>
          <p:cNvPr id="14" name="Textfeld 13">
            <a:extLst>
              <a:ext uri="{FF2B5EF4-FFF2-40B4-BE49-F238E27FC236}">
                <a16:creationId xmlns:a16="http://schemas.microsoft.com/office/drawing/2014/main" id="{7B2454C6-B587-4E2F-9534-37BBDD7C1B9C}"/>
              </a:ext>
            </a:extLst>
          </p:cNvPr>
          <p:cNvSpPr txBox="1"/>
          <p:nvPr/>
        </p:nvSpPr>
        <p:spPr>
          <a:xfrm>
            <a:off x="942025" y="6204799"/>
            <a:ext cx="7272909" cy="421077"/>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t>Boroș</a:t>
            </a:r>
            <a:r>
              <a:rPr lang="de-DE" sz="800" dirty="0"/>
              <a:t> et al. (2015) </a:t>
            </a:r>
            <a:r>
              <a:rPr lang="en-US" sz="800" dirty="0"/>
              <a:t>Robust deep-learning models for text-to-speech synthesis support on embedded devices, Proceedings of the 7th</a:t>
            </a:r>
          </a:p>
          <a:p>
            <a:pPr algn="ctr">
              <a:lnSpc>
                <a:spcPct val="114000"/>
              </a:lnSpc>
            </a:pPr>
            <a:r>
              <a:rPr lang="en-US" sz="800" dirty="0"/>
              <a:t>International Conference on Management of Computational and Collective </a:t>
            </a:r>
            <a:r>
              <a:rPr lang="en-US" sz="800" dirty="0" err="1"/>
              <a:t>intElligence</a:t>
            </a:r>
            <a:r>
              <a:rPr lang="en-US" sz="800" dirty="0"/>
              <a:t> in Digital </a:t>
            </a:r>
            <a:r>
              <a:rPr lang="en-US" sz="800" dirty="0" err="1"/>
              <a:t>EcoSystems</a:t>
            </a:r>
            <a:r>
              <a:rPr lang="en-US" sz="800" dirty="0"/>
              <a:t> (MEDES ’15)</a:t>
            </a:r>
          </a:p>
          <a:p>
            <a:pPr algn="ctr">
              <a:lnSpc>
                <a:spcPct val="114000"/>
              </a:lnSpc>
            </a:pPr>
            <a:endParaRPr lang="en-US" sz="800" dirty="0">
              <a:latin typeface="+mn-lt"/>
            </a:endParaRPr>
          </a:p>
        </p:txBody>
      </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a:t>Text-to-Speech – Function blocks</a:t>
            </a: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403589" y="3338945"/>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Acoustic Model</a:t>
            </a:r>
          </a:p>
        </p:txBody>
      </p:sp>
      <p:sp>
        <p:nvSpPr>
          <p:cNvPr id="28" name="Pfeil: nach unten 27">
            <a:extLst>
              <a:ext uri="{FF2B5EF4-FFF2-40B4-BE49-F238E27FC236}">
                <a16:creationId xmlns:a16="http://schemas.microsoft.com/office/drawing/2014/main" id="{CA96C2F0-B465-4577-A136-E61AF29D8F89}"/>
              </a:ext>
            </a:extLst>
          </p:cNvPr>
          <p:cNvSpPr/>
          <p:nvPr/>
        </p:nvSpPr>
        <p:spPr>
          <a:xfrm>
            <a:off x="4418712" y="3046365"/>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0" name="Rechteck 9">
            <a:extLst>
              <a:ext uri="{FF2B5EF4-FFF2-40B4-BE49-F238E27FC236}">
                <a16:creationId xmlns:a16="http://schemas.microsoft.com/office/drawing/2014/main" id="{31981972-D692-46C9-8323-A114D8CEAB6E}"/>
              </a:ext>
            </a:extLst>
          </p:cNvPr>
          <p:cNvSpPr/>
          <p:nvPr/>
        </p:nvSpPr>
        <p:spPr>
          <a:xfrm>
            <a:off x="4021810" y="178546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47" name="Gruppieren 46">
            <a:extLst>
              <a:ext uri="{FF2B5EF4-FFF2-40B4-BE49-F238E27FC236}">
                <a16:creationId xmlns:a16="http://schemas.microsoft.com/office/drawing/2014/main" id="{ECB9FEA4-433B-420C-A940-5AD13E3B9A0C}"/>
              </a:ext>
            </a:extLst>
          </p:cNvPr>
          <p:cNvGrpSpPr/>
          <p:nvPr/>
        </p:nvGrpSpPr>
        <p:grpSpPr>
          <a:xfrm>
            <a:off x="3403586" y="2364253"/>
            <a:ext cx="2340000" cy="630459"/>
            <a:chOff x="3403586" y="2364253"/>
            <a:chExt cx="2340000" cy="630459"/>
          </a:xfrm>
        </p:grpSpPr>
        <p:sp>
          <p:nvSpPr>
            <p:cNvPr id="6" name="Rechteck: abgerundete Ecken 5">
              <a:extLst>
                <a:ext uri="{FF2B5EF4-FFF2-40B4-BE49-F238E27FC236}">
                  <a16:creationId xmlns:a16="http://schemas.microsoft.com/office/drawing/2014/main" id="{B3211B43-B77B-49C2-B0CF-9E0D958D5340}"/>
                </a:ext>
              </a:extLst>
            </p:cNvPr>
            <p:cNvSpPr/>
            <p:nvPr/>
          </p:nvSpPr>
          <p:spPr>
            <a:xfrm>
              <a:off x="3403586" y="2634712"/>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Text Analysis</a:t>
              </a:r>
              <a:endParaRPr lang="en-US" dirty="0">
                <a:solidFill>
                  <a:srgbClr val="DAD7CB"/>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4418712" y="2364253"/>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8" name="Rechteck: abgerundete Ecken 7">
            <a:extLst>
              <a:ext uri="{FF2B5EF4-FFF2-40B4-BE49-F238E27FC236}">
                <a16:creationId xmlns:a16="http://schemas.microsoft.com/office/drawing/2014/main" id="{B31E4FB2-9B10-428A-91F9-3EBF9C069F00}"/>
              </a:ext>
            </a:extLst>
          </p:cNvPr>
          <p:cNvSpPr/>
          <p:nvPr/>
        </p:nvSpPr>
        <p:spPr>
          <a:xfrm>
            <a:off x="3401512" y="4048953"/>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Parameter Generation</a:t>
            </a:r>
            <a:endParaRPr lang="en-US" sz="1400" dirty="0">
              <a:solidFill>
                <a:srgbClr val="DAD7CB"/>
              </a:solidFill>
            </a:endParaRPr>
          </a:p>
        </p:txBody>
      </p:sp>
      <p:sp>
        <p:nvSpPr>
          <p:cNvPr id="30" name="Pfeil: nach unten 29">
            <a:extLst>
              <a:ext uri="{FF2B5EF4-FFF2-40B4-BE49-F238E27FC236}">
                <a16:creationId xmlns:a16="http://schemas.microsoft.com/office/drawing/2014/main" id="{EF343515-105B-40FA-BAE9-3C225FD7358D}"/>
              </a:ext>
            </a:extLst>
          </p:cNvPr>
          <p:cNvSpPr/>
          <p:nvPr/>
        </p:nvSpPr>
        <p:spPr>
          <a:xfrm>
            <a:off x="4418712" y="3759010"/>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3401512" y="4759007"/>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Waveform Synthesis</a:t>
            </a:r>
          </a:p>
        </p:txBody>
      </p:sp>
      <p:sp>
        <p:nvSpPr>
          <p:cNvPr id="27" name="Rechteck 26">
            <a:extLst>
              <a:ext uri="{FF2B5EF4-FFF2-40B4-BE49-F238E27FC236}">
                <a16:creationId xmlns:a16="http://schemas.microsoft.com/office/drawing/2014/main" id="{E5725490-20FB-4606-91B1-C7AE40B7AAD4}"/>
              </a:ext>
            </a:extLst>
          </p:cNvPr>
          <p:cNvSpPr/>
          <p:nvPr/>
        </p:nvSpPr>
        <p:spPr>
          <a:xfrm>
            <a:off x="4719151" y="4445479"/>
            <a:ext cx="2583349" cy="276999"/>
          </a:xfrm>
          <a:prstGeom prst="rect">
            <a:avLst/>
          </a:prstGeom>
          <a:noFill/>
        </p:spPr>
        <p:txBody>
          <a:bodyPr wrap="square" lIns="91440" tIns="45720" rIns="91440" bIns="45720">
            <a:spAutoFit/>
          </a:bodyPr>
          <a:lstStyle/>
          <a:p>
            <a:r>
              <a:rPr lang="en-US" sz="12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31" name="Pfeil: nach unten 30">
            <a:extLst>
              <a:ext uri="{FF2B5EF4-FFF2-40B4-BE49-F238E27FC236}">
                <a16:creationId xmlns:a16="http://schemas.microsoft.com/office/drawing/2014/main" id="{61E8129C-4D4E-488B-A083-9EB511800728}"/>
              </a:ext>
            </a:extLst>
          </p:cNvPr>
          <p:cNvSpPr/>
          <p:nvPr/>
        </p:nvSpPr>
        <p:spPr>
          <a:xfrm>
            <a:off x="4418712" y="4473731"/>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1" name="Rechteck 10">
            <a:extLst>
              <a:ext uri="{FF2B5EF4-FFF2-40B4-BE49-F238E27FC236}">
                <a16:creationId xmlns:a16="http://schemas.microsoft.com/office/drawing/2014/main" id="{8FD159C3-583D-4A47-9576-F63A07D3C470}"/>
              </a:ext>
            </a:extLst>
          </p:cNvPr>
          <p:cNvSpPr/>
          <p:nvPr/>
        </p:nvSpPr>
        <p:spPr>
          <a:xfrm>
            <a:off x="3660515" y="5302764"/>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32" name="Pfeil: nach unten 31">
            <a:extLst>
              <a:ext uri="{FF2B5EF4-FFF2-40B4-BE49-F238E27FC236}">
                <a16:creationId xmlns:a16="http://schemas.microsoft.com/office/drawing/2014/main" id="{ECF39615-5C3B-4AF4-A6A8-5B2AE8EB710F}"/>
              </a:ext>
            </a:extLst>
          </p:cNvPr>
          <p:cNvSpPr/>
          <p:nvPr/>
        </p:nvSpPr>
        <p:spPr>
          <a:xfrm>
            <a:off x="4413550" y="5183786"/>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53" name="Gruppieren 52">
            <a:extLst>
              <a:ext uri="{FF2B5EF4-FFF2-40B4-BE49-F238E27FC236}">
                <a16:creationId xmlns:a16="http://schemas.microsoft.com/office/drawing/2014/main" id="{325AB056-DD8D-444B-88A6-696574E69D01}"/>
              </a:ext>
            </a:extLst>
          </p:cNvPr>
          <p:cNvGrpSpPr/>
          <p:nvPr/>
        </p:nvGrpSpPr>
        <p:grpSpPr>
          <a:xfrm>
            <a:off x="1538042" y="2628662"/>
            <a:ext cx="1427408" cy="2490345"/>
            <a:chOff x="1538042" y="2628662"/>
            <a:chExt cx="1427408" cy="2490345"/>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538042" y="2628662"/>
              <a:ext cx="1141658" cy="1741517"/>
              <a:chOff x="1667433" y="2628662"/>
              <a:chExt cx="1141658" cy="1741517"/>
            </a:xfrm>
          </p:grpSpPr>
          <p:sp>
            <p:nvSpPr>
              <p:cNvPr id="22" name="Rechteck 21">
                <a:extLst>
                  <a:ext uri="{FF2B5EF4-FFF2-40B4-BE49-F238E27FC236}">
                    <a16:creationId xmlns:a16="http://schemas.microsoft.com/office/drawing/2014/main" id="{8CB83EF0-5086-40C2-AA1E-8048EDE1A8EF}"/>
                  </a:ext>
                </a:extLst>
              </p:cNvPr>
              <p:cNvSpPr/>
              <p:nvPr/>
            </p:nvSpPr>
            <p:spPr>
              <a:xfrm>
                <a:off x="1667433" y="2628662"/>
                <a:ext cx="1141658"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702698" y="4031625"/>
                <a:ext cx="1106393"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3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679700" y="3329331"/>
              <a:ext cx="285750" cy="1789676"/>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679700" y="2634712"/>
              <a:ext cx="285750" cy="360000"/>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 name="Gruppieren 1">
            <a:extLst>
              <a:ext uri="{FF2B5EF4-FFF2-40B4-BE49-F238E27FC236}">
                <a16:creationId xmlns:a16="http://schemas.microsoft.com/office/drawing/2014/main" id="{56FF23E0-5F07-4505-83CF-8CC6FDBD71C1}"/>
              </a:ext>
            </a:extLst>
          </p:cNvPr>
          <p:cNvGrpSpPr/>
          <p:nvPr/>
        </p:nvGrpSpPr>
        <p:grpSpPr>
          <a:xfrm>
            <a:off x="4738201" y="1938110"/>
            <a:ext cx="2928324" cy="1391221"/>
            <a:chOff x="4738201" y="1938110"/>
            <a:chExt cx="2928324" cy="1391221"/>
          </a:xfrm>
        </p:grpSpPr>
        <p:sp>
          <p:nvSpPr>
            <p:cNvPr id="24" name="Rechteck 23">
              <a:extLst>
                <a:ext uri="{FF2B5EF4-FFF2-40B4-BE49-F238E27FC236}">
                  <a16:creationId xmlns:a16="http://schemas.microsoft.com/office/drawing/2014/main" id="{50624DDF-4ABD-4F3E-8E9A-346499394376}"/>
                </a:ext>
              </a:extLst>
            </p:cNvPr>
            <p:cNvSpPr/>
            <p:nvPr/>
          </p:nvSpPr>
          <p:spPr>
            <a:xfrm>
              <a:off x="4738201" y="3014582"/>
              <a:ext cx="1439817"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grpSp>
          <p:nvGrpSpPr>
            <p:cNvPr id="33" name="Gruppieren 32">
              <a:extLst>
                <a:ext uri="{FF2B5EF4-FFF2-40B4-BE49-F238E27FC236}">
                  <a16:creationId xmlns:a16="http://schemas.microsoft.com/office/drawing/2014/main" id="{139B1D50-51BB-40C9-97EA-1C23223DFACE}"/>
                </a:ext>
              </a:extLst>
            </p:cNvPr>
            <p:cNvGrpSpPr/>
            <p:nvPr/>
          </p:nvGrpSpPr>
          <p:grpSpPr>
            <a:xfrm>
              <a:off x="6178018" y="1938110"/>
              <a:ext cx="1488507" cy="1391221"/>
              <a:chOff x="6178018" y="1938110"/>
              <a:chExt cx="1488507" cy="1391221"/>
            </a:xfrm>
          </p:grpSpPr>
          <p:sp>
            <p:nvSpPr>
              <p:cNvPr id="35" name="Rechteck 34">
                <a:extLst>
                  <a:ext uri="{FF2B5EF4-FFF2-40B4-BE49-F238E27FC236}">
                    <a16:creationId xmlns:a16="http://schemas.microsoft.com/office/drawing/2014/main" id="{3987D21D-92CE-458D-B8D8-7D5F72B46936}"/>
                  </a:ext>
                </a:extLst>
              </p:cNvPr>
              <p:cNvSpPr/>
              <p:nvPr/>
            </p:nvSpPr>
            <p:spPr>
              <a:xfrm>
                <a:off x="6782147" y="3009710"/>
                <a:ext cx="877163"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841637" y="2745402"/>
                <a:ext cx="76655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606" y="2455931"/>
                <a:ext cx="576248"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72718" y="2202418"/>
                <a:ext cx="69602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774934" y="1938110"/>
                <a:ext cx="891591"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178018" y="3153082"/>
                <a:ext cx="604129" cy="176249"/>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178018" y="1947846"/>
                <a:ext cx="596916" cy="120523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grpSp>
        <p:nvGrpSpPr>
          <p:cNvPr id="5" name="Gruppieren 4">
            <a:extLst>
              <a:ext uri="{FF2B5EF4-FFF2-40B4-BE49-F238E27FC236}">
                <a16:creationId xmlns:a16="http://schemas.microsoft.com/office/drawing/2014/main" id="{E27A0A6D-C90E-4603-BB4A-2EC5D7B8C811}"/>
              </a:ext>
            </a:extLst>
          </p:cNvPr>
          <p:cNvGrpSpPr/>
          <p:nvPr/>
        </p:nvGrpSpPr>
        <p:grpSpPr>
          <a:xfrm>
            <a:off x="4738201" y="3572656"/>
            <a:ext cx="3785030" cy="597468"/>
            <a:chOff x="4738201" y="3572656"/>
            <a:chExt cx="3785030" cy="597468"/>
          </a:xfrm>
        </p:grpSpPr>
        <p:sp>
          <p:nvSpPr>
            <p:cNvPr id="26" name="Rechteck 25">
              <a:extLst>
                <a:ext uri="{FF2B5EF4-FFF2-40B4-BE49-F238E27FC236}">
                  <a16:creationId xmlns:a16="http://schemas.microsoft.com/office/drawing/2014/main" id="{264E0391-76E6-48ED-9C54-41CFB9B91AC6}"/>
                </a:ext>
              </a:extLst>
            </p:cNvPr>
            <p:cNvSpPr/>
            <p:nvPr/>
          </p:nvSpPr>
          <p:spPr>
            <a:xfrm>
              <a:off x="4738201" y="3732322"/>
              <a:ext cx="1516761"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grpSp>
          <p:nvGrpSpPr>
            <p:cNvPr id="34" name="Gruppieren 33">
              <a:extLst>
                <a:ext uri="{FF2B5EF4-FFF2-40B4-BE49-F238E27FC236}">
                  <a16:creationId xmlns:a16="http://schemas.microsoft.com/office/drawing/2014/main" id="{A3ECE3C6-8F85-4D02-B000-812896920A40}"/>
                </a:ext>
              </a:extLst>
            </p:cNvPr>
            <p:cNvGrpSpPr/>
            <p:nvPr/>
          </p:nvGrpSpPr>
          <p:grpSpPr>
            <a:xfrm>
              <a:off x="6254962" y="3572656"/>
              <a:ext cx="2268269" cy="597468"/>
              <a:chOff x="6254962" y="3572656"/>
              <a:chExt cx="2268269" cy="597468"/>
            </a:xfrm>
          </p:grpSpPr>
          <p:sp>
            <p:nvSpPr>
              <p:cNvPr id="54" name="Rechteck 53">
                <a:extLst>
                  <a:ext uri="{FF2B5EF4-FFF2-40B4-BE49-F238E27FC236}">
                    <a16:creationId xmlns:a16="http://schemas.microsoft.com/office/drawing/2014/main" id="{339B7276-2740-452C-9682-5802BFD63B0C}"/>
                  </a:ext>
                </a:extLst>
              </p:cNvPr>
              <p:cNvSpPr/>
              <p:nvPr/>
            </p:nvSpPr>
            <p:spPr>
              <a:xfrm>
                <a:off x="6790865" y="3572656"/>
                <a:ext cx="166744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725944" y="3893125"/>
                <a:ext cx="179728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6254962" y="3586195"/>
                <a:ext cx="535903" cy="284627"/>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6254962" y="3870822"/>
                <a:ext cx="519972" cy="28462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sp>
        <p:nvSpPr>
          <p:cNvPr id="40" name="Textfeld 39">
            <a:extLst>
              <a:ext uri="{FF2B5EF4-FFF2-40B4-BE49-F238E27FC236}">
                <a16:creationId xmlns:a16="http://schemas.microsoft.com/office/drawing/2014/main" id="{078330C5-8F72-4C96-985C-FEF41266D98A}"/>
              </a:ext>
            </a:extLst>
          </p:cNvPr>
          <p:cNvSpPr txBox="1"/>
          <p:nvPr/>
        </p:nvSpPr>
        <p:spPr>
          <a:xfrm>
            <a:off x="3912585" y="6064076"/>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Tree>
    <p:extLst>
      <p:ext uri="{BB962C8B-B14F-4D97-AF65-F5344CB8AC3E}">
        <p14:creationId xmlns:p14="http://schemas.microsoft.com/office/powerpoint/2010/main" val="13097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Text-to-Speech –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1900485586"/>
              </p:ext>
            </p:extLst>
          </p:nvPr>
        </p:nvGraphicFramePr>
        <p:xfrm>
          <a:off x="973394" y="2418735"/>
          <a:ext cx="7200390" cy="3264308"/>
        </p:xfrm>
        <a:graphic>
          <a:graphicData uri="http://schemas.openxmlformats.org/drawingml/2006/table">
            <a:tbl>
              <a:tblPr firstRow="1" bandRow="1">
                <a:tableStyleId>{69012ECD-51FC-41F1-AA8D-1B2483CD663E}</a:tableStyleId>
              </a:tblPr>
              <a:tblGrid>
                <a:gridCol w="2400130">
                  <a:extLst>
                    <a:ext uri="{9D8B030D-6E8A-4147-A177-3AD203B41FA5}">
                      <a16:colId xmlns:a16="http://schemas.microsoft.com/office/drawing/2014/main" val="1221610781"/>
                    </a:ext>
                  </a:extLst>
                </a:gridCol>
                <a:gridCol w="2400130">
                  <a:extLst>
                    <a:ext uri="{9D8B030D-6E8A-4147-A177-3AD203B41FA5}">
                      <a16:colId xmlns:a16="http://schemas.microsoft.com/office/drawing/2014/main" val="629480466"/>
                    </a:ext>
                  </a:extLst>
                </a:gridCol>
                <a:gridCol w="2400130">
                  <a:extLst>
                    <a:ext uri="{9D8B030D-6E8A-4147-A177-3AD203B41FA5}">
                      <a16:colId xmlns:a16="http://schemas.microsoft.com/office/drawing/2014/main" val="388423807"/>
                    </a:ext>
                  </a:extLst>
                </a:gridCol>
              </a:tblGrid>
              <a:tr h="764519">
                <a:tc>
                  <a:txBody>
                    <a:bodyPr/>
                    <a:lstStyle/>
                    <a:p>
                      <a:pPr algn="ctr"/>
                      <a:r>
                        <a:rPr lang="en-US" noProof="0">
                          <a:solidFill>
                            <a:srgbClr val="DAD7CB"/>
                          </a:solidFill>
                        </a:rPr>
                        <a:t>Technique</a:t>
                      </a:r>
                    </a:p>
                  </a:txBody>
                  <a:tcPr anchor="ctr">
                    <a:solidFill>
                      <a:srgbClr val="0065BD"/>
                    </a:solidFill>
                  </a:tcPr>
                </a:tc>
                <a:tc>
                  <a:txBody>
                    <a:bodyPr/>
                    <a:lstStyle/>
                    <a:p>
                      <a:pPr algn="ctr"/>
                      <a:r>
                        <a:rPr lang="en-US" noProof="0">
                          <a:solidFill>
                            <a:srgbClr val="DAD7CB"/>
                          </a:solidFill>
                        </a:rPr>
                        <a:t>Advantages</a:t>
                      </a:r>
                    </a:p>
                  </a:txBody>
                  <a:tcPr anchor="ctr">
                    <a:solidFill>
                      <a:srgbClr val="0065BD"/>
                    </a:solidFill>
                  </a:tcPr>
                </a:tc>
                <a:tc>
                  <a:txBody>
                    <a:bodyPr/>
                    <a:lstStyle/>
                    <a:p>
                      <a:pPr algn="ctr"/>
                      <a:r>
                        <a:rPr lang="en-US" noProof="0">
                          <a:solidFill>
                            <a:srgbClr val="DAD7CB"/>
                          </a:solidFill>
                        </a:rPr>
                        <a:t>Drawbacks</a:t>
                      </a:r>
                    </a:p>
                  </a:txBody>
                  <a:tcPr anchor="ctr">
                    <a:solidFill>
                      <a:srgbClr val="0065BD"/>
                    </a:solidFill>
                  </a:tcPr>
                </a:tc>
                <a:extLst>
                  <a:ext uri="{0D108BD9-81ED-4DB2-BD59-A6C34878D82A}">
                    <a16:rowId xmlns:a16="http://schemas.microsoft.com/office/drawing/2014/main" val="3087338158"/>
                  </a:ext>
                </a:extLst>
              </a:tr>
              <a:tr h="833263">
                <a:tc>
                  <a:txBody>
                    <a:bodyPr/>
                    <a:lstStyle/>
                    <a:p>
                      <a:pPr algn="ctr"/>
                      <a:r>
                        <a:rPr lang="en-US" noProof="0" dirty="0"/>
                        <a:t>Formant-based</a:t>
                      </a:r>
                    </a:p>
                    <a:p>
                      <a:pPr algn="ctr"/>
                      <a:r>
                        <a:rPr lang="de-DE" sz="1400" noProof="0" dirty="0"/>
                        <a:t>(</a:t>
                      </a:r>
                      <a:r>
                        <a:rPr lang="de-DE" sz="1400" noProof="0" dirty="0" err="1"/>
                        <a:t>Parametric</a:t>
                      </a:r>
                      <a:r>
                        <a:rPr lang="de-DE" sz="1400" noProof="0" dirty="0"/>
                        <a:t>)</a:t>
                      </a:r>
                      <a:endParaRPr lang="en-US" noProof="0" dirty="0"/>
                    </a:p>
                  </a:txBody>
                  <a:tcPr anchor="ctr"/>
                </a:tc>
                <a:tc>
                  <a:txBody>
                    <a:bodyPr/>
                    <a:lstStyle/>
                    <a:p>
                      <a:pPr algn="ctr"/>
                      <a:r>
                        <a:rPr lang="en-US" noProof="0" dirty="0"/>
                        <a:t>Very small </a:t>
                      </a:r>
                    </a:p>
                    <a:p>
                      <a:pPr algn="ctr"/>
                      <a:r>
                        <a:rPr lang="en-US" noProof="0" dirty="0"/>
                        <a:t>footprint</a:t>
                      </a:r>
                    </a:p>
                  </a:txBody>
                  <a:tcPr anchor="ctr"/>
                </a:tc>
                <a:tc>
                  <a:txBody>
                    <a:bodyPr/>
                    <a:lstStyle/>
                    <a:p>
                      <a:pPr algn="ctr"/>
                      <a:r>
                        <a:rPr lang="en-US" noProof="0" dirty="0"/>
                        <a:t>Very artificial and metallic voice</a:t>
                      </a:r>
                    </a:p>
                  </a:txBody>
                  <a:tcPr anchor="ctr"/>
                </a:tc>
                <a:extLst>
                  <a:ext uri="{0D108BD9-81ED-4DB2-BD59-A6C34878D82A}">
                    <a16:rowId xmlns:a16="http://schemas.microsoft.com/office/drawing/2014/main" val="574528252"/>
                  </a:ext>
                </a:extLst>
              </a:tr>
              <a:tr h="833263">
                <a:tc>
                  <a:txBody>
                    <a:bodyPr/>
                    <a:lstStyle/>
                    <a:p>
                      <a:pPr algn="ctr"/>
                      <a:r>
                        <a:rPr lang="en-US" noProof="0" dirty="0"/>
                        <a:t>Unit-selection</a:t>
                      </a:r>
                    </a:p>
                    <a:p>
                      <a:pPr algn="ctr"/>
                      <a:r>
                        <a:rPr kumimoji="0" lang="de-DE" sz="1400" b="0" i="0" u="none" strike="noStrike" kern="1200" cap="none" spc="0" normalizeH="0" baseline="0" noProof="0" dirty="0">
                          <a:ln>
                            <a:noFill/>
                          </a:ln>
                          <a:solidFill>
                            <a:prstClr val="black"/>
                          </a:solidFill>
                          <a:effectLst/>
                          <a:uLnTx/>
                          <a:uFillTx/>
                          <a:latin typeface="+mn-lt"/>
                          <a:ea typeface="+mn-ea"/>
                          <a:cs typeface="+mn-cs"/>
                        </a:rPr>
                        <a:t>(</a:t>
                      </a:r>
                      <a:r>
                        <a:rPr kumimoji="0" lang="de-DE" sz="1400" b="0" i="0" u="none" strike="noStrike" kern="1200" cap="none" spc="0" normalizeH="0" baseline="0" noProof="0" dirty="0" err="1">
                          <a:ln>
                            <a:noFill/>
                          </a:ln>
                          <a:solidFill>
                            <a:prstClr val="black"/>
                          </a:solidFill>
                          <a:effectLst/>
                          <a:uLnTx/>
                          <a:uFillTx/>
                          <a:latin typeface="+mn-lt"/>
                          <a:ea typeface="+mn-ea"/>
                          <a:cs typeface="+mn-cs"/>
                        </a:rPr>
                        <a:t>Concatenative</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lang="en-US" noProof="0" dirty="0"/>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833263">
                <a:tc>
                  <a:txBody>
                    <a:bodyPr/>
                    <a:lstStyle/>
                    <a:p>
                      <a:pPr algn="ctr"/>
                      <a:r>
                        <a:rPr lang="en-US" noProof="0" dirty="0"/>
                        <a:t>HMM-based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mn-lt"/>
                          <a:ea typeface="+mn-ea"/>
                          <a:cs typeface="+mn-cs"/>
                        </a:rPr>
                        <a:t>(Statistical </a:t>
                      </a:r>
                      <a:r>
                        <a:rPr kumimoji="0" lang="de-DE" sz="1400" b="0" i="0" u="none" strike="noStrike" kern="1200" cap="none" spc="0" normalizeH="0" baseline="0" noProof="0" dirty="0" err="1">
                          <a:ln>
                            <a:noFill/>
                          </a:ln>
                          <a:solidFill>
                            <a:prstClr val="black"/>
                          </a:solidFill>
                          <a:effectLst/>
                          <a:uLnTx/>
                          <a:uFillTx/>
                          <a:latin typeface="+mn-lt"/>
                          <a:ea typeface="+mn-ea"/>
                          <a:cs typeface="+mn-cs"/>
                        </a:rPr>
                        <a:t>parametric</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lang="en-US" noProof="0"/>
                        <a:t>Adjustable voice and small footprint</a:t>
                      </a:r>
                    </a:p>
                  </a:txBody>
                  <a:tcPr anchor="ctr"/>
                </a:tc>
                <a:tc>
                  <a:txBody>
                    <a:bodyPr/>
                    <a:lstStyle/>
                    <a:p>
                      <a:pPr algn="ctr"/>
                      <a:r>
                        <a:rPr lang="en-US" noProof="0" dirty="0"/>
                        <a:t>Voice sounds</a:t>
                      </a:r>
                    </a:p>
                    <a:p>
                      <a:pPr algn="ctr"/>
                      <a:r>
                        <a:rPr lang="en-US" noProof="0" dirty="0"/>
                        <a:t>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724963"/>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2101995"/>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1934</Words>
  <Application>Microsoft Office PowerPoint</Application>
  <PresentationFormat>Bildschirmpräsentation (4:3)</PresentationFormat>
  <Paragraphs>369</Paragraphs>
  <Slides>24</Slides>
  <Notes>12</Notes>
  <HiddenSlides>5</HiddenSlides>
  <MMClips>2</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24</vt:i4>
      </vt:variant>
    </vt:vector>
  </HeadingPairs>
  <TitlesOfParts>
    <vt:vector size="35"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Typical Applications of Speech Synthesis</vt:lpstr>
      <vt:lpstr>Types of Speech Synthesis</vt:lpstr>
      <vt:lpstr>Text-to-Speech – Overview</vt:lpstr>
      <vt:lpstr>Text-to-Speech – Function blocks</vt:lpstr>
      <vt:lpstr>Text-to-Speech – Synthesis Models</vt:lpstr>
      <vt:lpstr>Demonstration of HMM-based speech synthesis</vt:lpstr>
      <vt:lpstr>Outline</vt:lpstr>
      <vt:lpstr>Introducing Deep Learning Models</vt:lpstr>
      <vt:lpstr>Results of Experiments</vt:lpstr>
      <vt:lpstr>Outline</vt:lpstr>
      <vt:lpstr>One Approach to Decrease the Footprint Size</vt:lpstr>
      <vt:lpstr>Results of Experiments</vt:lpstr>
      <vt:lpstr>Outline</vt:lpstr>
      <vt:lpstr>Conclusions</vt:lpstr>
      <vt:lpstr>Thank you for your attention!</vt:lpstr>
      <vt:lpstr>Speech Synthesis on Mobile Devices</vt:lpstr>
      <vt:lpstr>HMM-based Speech Synthesis Model</vt:lpstr>
      <vt:lpstr>HMM-based Speech Synthesis</vt:lpstr>
      <vt:lpstr>Context Features</vt:lpstr>
      <vt:lpstr>Acoustic Features</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ga87taq</cp:lastModifiedBy>
  <cp:revision>272</cp:revision>
  <cp:lastPrinted>2015-07-30T14:04:45Z</cp:lastPrinted>
  <dcterms:created xsi:type="dcterms:W3CDTF">2017-07-04T06:34:07Z</dcterms:created>
  <dcterms:modified xsi:type="dcterms:W3CDTF">2017-07-19T19:28:32Z</dcterms:modified>
</cp:coreProperties>
</file>