
<file path=[Content_Types].xml><?xml version="1.0" encoding="utf-8"?>
<Types xmlns="http://schemas.openxmlformats.org/package/2006/content-types">
  <Default Extension="png" ContentType="image/png"/>
  <Default Extension="mp3" ContentType="audio/m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3"/>
  </p:notesMasterIdLst>
  <p:handoutMasterIdLst>
    <p:handoutMasterId r:id="rId34"/>
  </p:handoutMasterIdLst>
  <p:sldIdLst>
    <p:sldId id="403" r:id="rId7"/>
    <p:sldId id="397" r:id="rId8"/>
    <p:sldId id="402" r:id="rId9"/>
    <p:sldId id="398" r:id="rId10"/>
    <p:sldId id="434" r:id="rId11"/>
    <p:sldId id="436" r:id="rId12"/>
    <p:sldId id="429" r:id="rId13"/>
    <p:sldId id="399" r:id="rId14"/>
    <p:sldId id="410" r:id="rId15"/>
    <p:sldId id="412" r:id="rId16"/>
    <p:sldId id="428" r:id="rId17"/>
    <p:sldId id="431" r:id="rId18"/>
    <p:sldId id="435" r:id="rId19"/>
    <p:sldId id="400" r:id="rId20"/>
    <p:sldId id="425" r:id="rId21"/>
    <p:sldId id="437" r:id="rId22"/>
    <p:sldId id="414" r:id="rId23"/>
    <p:sldId id="430" r:id="rId24"/>
    <p:sldId id="438" r:id="rId25"/>
    <p:sldId id="440" r:id="rId26"/>
    <p:sldId id="439" r:id="rId27"/>
    <p:sldId id="423" r:id="rId28"/>
    <p:sldId id="432" r:id="rId29"/>
    <p:sldId id="417" r:id="rId30"/>
    <p:sldId id="419" r:id="rId31"/>
    <p:sldId id="411" r:id="rId3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 id="{29AE0750-E257-4440-8BAD-C1DB31D75EB2}">
          <p14:sldIdLst>
            <p14:sldId id="403"/>
            <p14:sldId id="397"/>
            <p14:sldId id="402"/>
          </p14:sldIdLst>
        </p14:section>
        <p14:section name="Contet of Paper" id="{2520E135-4A04-43DA-9A00-B91F93DBF0DC}">
          <p14:sldIdLst>
            <p14:sldId id="398"/>
            <p14:sldId id="434"/>
          </p14:sldIdLst>
        </p14:section>
        <p14:section name="Speech Synthesis in General" id="{E992BFE2-28D5-4BE6-B227-1102AF1C5A77}">
          <p14:sldIdLst>
            <p14:sldId id="436"/>
            <p14:sldId id="429"/>
            <p14:sldId id="399"/>
            <p14:sldId id="410"/>
            <p14:sldId id="412"/>
            <p14:sldId id="428"/>
            <p14:sldId id="431"/>
          </p14:sldIdLst>
        </p14:section>
        <p14:section name="Introducing Deep Learning Models" id="{AEEF9EA9-3651-4119-9C16-DD90080AC617}">
          <p14:sldIdLst>
            <p14:sldId id="435"/>
            <p14:sldId id="400"/>
            <p14:sldId id="425"/>
          </p14:sldIdLst>
        </p14:section>
        <p14:section name="Speech Synthesis on Mobile Devices" id="{22A332EB-E2EB-4446-8A2C-B511E013B384}">
          <p14:sldIdLst>
            <p14:sldId id="437"/>
            <p14:sldId id="414"/>
            <p14:sldId id="430"/>
          </p14:sldIdLst>
        </p14:section>
        <p14:section name="Conclusions" id="{B3942268-5E1D-49AB-8455-0817469229F3}">
          <p14:sldIdLst>
            <p14:sldId id="438"/>
            <p14:sldId id="440"/>
          </p14:sldIdLst>
        </p14:section>
        <p14:section name="Backup" id="{01028BB3-2A12-4CDE-8052-5EDDD686E288}">
          <p14:sldIdLst>
            <p14:sldId id="439"/>
            <p14:sldId id="423"/>
            <p14:sldId id="432"/>
            <p14:sldId id="417"/>
            <p14:sldId id="419"/>
            <p14:sldId id="4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5BD"/>
    <a:srgbClr val="DAD7CB"/>
    <a:srgbClr val="E37222"/>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78103" autoAdjust="0"/>
  </p:normalViewPr>
  <p:slideViewPr>
    <p:cSldViewPr snapToGrid="0">
      <p:cViewPr varScale="1">
        <p:scale>
          <a:sx n="98" d="100"/>
          <a:sy n="98" d="100"/>
        </p:scale>
        <p:origin x="1260"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C0ADF-C510-4B55-A14C-FD7B5EDF7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ADC6EE7-BE6F-47B7-9109-C648113D234A}">
      <dgm:prSet phldrT="[Text]" custT="1"/>
      <dgm:spPr>
        <a:solidFill>
          <a:srgbClr val="0065BD"/>
        </a:solidFill>
      </dgm:spPr>
      <dgm:t>
        <a:bodyPr/>
        <a:lstStyle/>
        <a:p>
          <a:r>
            <a:rPr lang="de-DE" sz="2400" dirty="0"/>
            <a:t>Speech Synthesis</a:t>
          </a:r>
        </a:p>
      </dgm:t>
    </dgm:pt>
    <dgm:pt modelId="{D5080E22-693D-47D0-86C3-3DF336BBEE78}" type="parTrans" cxnId="{F7078786-5E41-4167-94F7-68C031E7D298}">
      <dgm:prSet/>
      <dgm:spPr/>
      <dgm:t>
        <a:bodyPr/>
        <a:lstStyle/>
        <a:p>
          <a:endParaRPr lang="de-DE"/>
        </a:p>
      </dgm:t>
    </dgm:pt>
    <dgm:pt modelId="{B4AFAEAB-B44A-41DB-AF5E-3E4C2AC7CAF2}" type="sibTrans" cxnId="{F7078786-5E41-4167-94F7-68C031E7D298}">
      <dgm:prSet/>
      <dgm:spPr/>
      <dgm:t>
        <a:bodyPr/>
        <a:lstStyle/>
        <a:p>
          <a:endParaRPr lang="de-DE"/>
        </a:p>
      </dgm:t>
    </dgm:pt>
    <dgm:pt modelId="{A68BC8BA-7E36-489E-A38C-B8DBF67C5162}">
      <dgm:prSet phldrT="[Text]" custT="1"/>
      <dgm:spPr>
        <a:solidFill>
          <a:srgbClr val="0065BD"/>
        </a:solidFill>
      </dgm:spPr>
      <dgm:t>
        <a:bodyPr/>
        <a:lstStyle/>
        <a:p>
          <a:r>
            <a:rPr lang="de-DE" sz="2400" dirty="0" err="1"/>
            <a:t>Canned</a:t>
          </a:r>
          <a:br>
            <a:rPr lang="de-DE" sz="2400" dirty="0"/>
          </a:br>
          <a:r>
            <a:rPr lang="de-DE" sz="2400" dirty="0"/>
            <a:t>Speech</a:t>
          </a:r>
        </a:p>
      </dgm:t>
    </dgm:pt>
    <dgm:pt modelId="{72216BA8-697D-4DB6-B217-290C82820A4A}" type="parTrans" cxnId="{E5BD5883-8CA5-4D1F-8ADC-FDEC51F6AF87}">
      <dgm:prSet/>
      <dgm:spPr>
        <a:ln>
          <a:solidFill>
            <a:srgbClr val="0065BD"/>
          </a:solidFill>
        </a:ln>
      </dgm:spPr>
      <dgm:t>
        <a:bodyPr/>
        <a:lstStyle/>
        <a:p>
          <a:endParaRPr lang="de-DE"/>
        </a:p>
      </dgm:t>
    </dgm:pt>
    <dgm:pt modelId="{09F95632-B27F-4921-A08B-99D3BBA20AED}" type="sibTrans" cxnId="{E5BD5883-8CA5-4D1F-8ADC-FDEC51F6AF87}">
      <dgm:prSet/>
      <dgm:spPr/>
      <dgm:t>
        <a:bodyPr/>
        <a:lstStyle/>
        <a:p>
          <a:endParaRPr lang="de-DE"/>
        </a:p>
      </dgm:t>
    </dgm:pt>
    <dgm:pt modelId="{E3617C40-F7BA-4107-B9E3-FCE742B710D2}">
      <dgm:prSet phldrT="[Text]" custT="1"/>
      <dgm:spPr>
        <a:solidFill>
          <a:srgbClr val="0065BD"/>
        </a:solidFill>
      </dgm:spPr>
      <dgm:t>
        <a:bodyPr/>
        <a:lstStyle/>
        <a:p>
          <a:r>
            <a:rPr lang="de-DE" sz="2400" dirty="0" err="1"/>
            <a:t>Context</a:t>
          </a:r>
          <a:r>
            <a:rPr lang="de-DE" sz="2400" dirty="0"/>
            <a:t>-</a:t>
          </a:r>
          <a:r>
            <a:rPr lang="de-DE" sz="2400" dirty="0" err="1"/>
            <a:t>to</a:t>
          </a:r>
          <a:r>
            <a:rPr lang="de-DE" sz="2400" dirty="0"/>
            <a:t>-Speech (CTS)</a:t>
          </a:r>
        </a:p>
      </dgm:t>
    </dgm:pt>
    <dgm:pt modelId="{482077A2-AFDC-4A94-9671-51280C290DD1}" type="parTrans" cxnId="{7F4E9E71-5B9B-4869-AC9F-AA6179CFD148}">
      <dgm:prSet/>
      <dgm:spPr>
        <a:ln>
          <a:solidFill>
            <a:srgbClr val="0065BD"/>
          </a:solidFill>
        </a:ln>
      </dgm:spPr>
      <dgm:t>
        <a:bodyPr/>
        <a:lstStyle/>
        <a:p>
          <a:endParaRPr lang="de-DE"/>
        </a:p>
      </dgm:t>
    </dgm:pt>
    <dgm:pt modelId="{1B8C0E9F-788C-4A6A-B892-64B6385408D8}" type="sibTrans" cxnId="{7F4E9E71-5B9B-4869-AC9F-AA6179CFD148}">
      <dgm:prSet/>
      <dgm:spPr/>
      <dgm:t>
        <a:bodyPr/>
        <a:lstStyle/>
        <a:p>
          <a:endParaRPr lang="de-DE"/>
        </a:p>
      </dgm:t>
    </dgm:pt>
    <dgm:pt modelId="{E097C95F-062A-480A-8BF6-D49E4CFDFA24}">
      <dgm:prSet phldrT="[Text]" custT="1"/>
      <dgm:spPr>
        <a:solidFill>
          <a:srgbClr val="0065BD"/>
        </a:solidFill>
      </dgm:spPr>
      <dgm:t>
        <a:bodyPr/>
        <a:lstStyle/>
        <a:p>
          <a:r>
            <a:rPr lang="de-DE" sz="2400" dirty="0"/>
            <a:t>Text-</a:t>
          </a:r>
          <a:r>
            <a:rPr lang="de-DE" sz="2400" dirty="0" err="1"/>
            <a:t>to</a:t>
          </a:r>
          <a:r>
            <a:rPr lang="de-DE" sz="2400" dirty="0"/>
            <a:t>-Speech (TTS)</a:t>
          </a:r>
        </a:p>
      </dgm:t>
    </dgm:pt>
    <dgm:pt modelId="{DE38F67E-4E10-4D9F-9CD3-49067D5CEC0D}" type="parTrans" cxnId="{D0E077B9-4CF3-4ECB-AB64-BE85F6C104EB}">
      <dgm:prSet/>
      <dgm:spPr>
        <a:ln>
          <a:solidFill>
            <a:srgbClr val="0065BD"/>
          </a:solidFill>
        </a:ln>
      </dgm:spPr>
      <dgm:t>
        <a:bodyPr/>
        <a:lstStyle/>
        <a:p>
          <a:endParaRPr lang="de-DE"/>
        </a:p>
      </dgm:t>
    </dgm:pt>
    <dgm:pt modelId="{788AF1B7-C4FA-46B3-930B-D742FCDC8EBB}" type="sibTrans" cxnId="{D0E077B9-4CF3-4ECB-AB64-BE85F6C104EB}">
      <dgm:prSet/>
      <dgm:spPr/>
      <dgm:t>
        <a:bodyPr/>
        <a:lstStyle/>
        <a:p>
          <a:endParaRPr lang="de-DE"/>
        </a:p>
      </dgm:t>
    </dgm:pt>
    <dgm:pt modelId="{CC2DD0B9-2A4E-4FD8-9EC6-D29B306A4138}" type="pres">
      <dgm:prSet presAssocID="{A93C0ADF-C510-4B55-A14C-FD7B5EDF7349}" presName="hierChild1" presStyleCnt="0">
        <dgm:presLayoutVars>
          <dgm:orgChart val="1"/>
          <dgm:chPref val="1"/>
          <dgm:dir/>
          <dgm:animOne val="branch"/>
          <dgm:animLvl val="lvl"/>
          <dgm:resizeHandles/>
        </dgm:presLayoutVars>
      </dgm:prSet>
      <dgm:spPr/>
    </dgm:pt>
    <dgm:pt modelId="{CFE59814-2004-41CF-9A85-986450F2B09A}" type="pres">
      <dgm:prSet presAssocID="{0ADC6EE7-BE6F-47B7-9109-C648113D234A}" presName="hierRoot1" presStyleCnt="0">
        <dgm:presLayoutVars>
          <dgm:hierBranch val="init"/>
        </dgm:presLayoutVars>
      </dgm:prSet>
      <dgm:spPr/>
    </dgm:pt>
    <dgm:pt modelId="{D5F58EF6-1E1A-466F-899D-3424045C8C4E}" type="pres">
      <dgm:prSet presAssocID="{0ADC6EE7-BE6F-47B7-9109-C648113D234A}" presName="rootComposite1" presStyleCnt="0"/>
      <dgm:spPr/>
    </dgm:pt>
    <dgm:pt modelId="{40965306-EFCA-4131-8B01-DCCCBBBD5D32}" type="pres">
      <dgm:prSet presAssocID="{0ADC6EE7-BE6F-47B7-9109-C648113D234A}" presName="rootText1" presStyleLbl="node0" presStyleIdx="0" presStyleCnt="1">
        <dgm:presLayoutVars>
          <dgm:chPref val="3"/>
        </dgm:presLayoutVars>
      </dgm:prSet>
      <dgm:spPr/>
    </dgm:pt>
    <dgm:pt modelId="{9C54C32A-532F-4E09-BEB3-3BAED91D0C2D}" type="pres">
      <dgm:prSet presAssocID="{0ADC6EE7-BE6F-47B7-9109-C648113D234A}" presName="rootConnector1" presStyleLbl="node1" presStyleIdx="0" presStyleCnt="0"/>
      <dgm:spPr/>
    </dgm:pt>
    <dgm:pt modelId="{13230097-D941-4DBF-97CA-3C4D0E028936}" type="pres">
      <dgm:prSet presAssocID="{0ADC6EE7-BE6F-47B7-9109-C648113D234A}" presName="hierChild2" presStyleCnt="0"/>
      <dgm:spPr/>
    </dgm:pt>
    <dgm:pt modelId="{FC05ECB1-F665-4C54-A27F-7B054BD863EA}" type="pres">
      <dgm:prSet presAssocID="{72216BA8-697D-4DB6-B217-290C82820A4A}" presName="Name37" presStyleLbl="parChTrans1D2" presStyleIdx="0" presStyleCnt="3"/>
      <dgm:spPr/>
    </dgm:pt>
    <dgm:pt modelId="{84D219A6-606D-48DE-9D5F-47E8D1470271}" type="pres">
      <dgm:prSet presAssocID="{A68BC8BA-7E36-489E-A38C-B8DBF67C5162}" presName="hierRoot2" presStyleCnt="0">
        <dgm:presLayoutVars>
          <dgm:hierBranch val="init"/>
        </dgm:presLayoutVars>
      </dgm:prSet>
      <dgm:spPr/>
    </dgm:pt>
    <dgm:pt modelId="{492297ED-CEC0-4A10-8526-7BBD70FBDC4C}" type="pres">
      <dgm:prSet presAssocID="{A68BC8BA-7E36-489E-A38C-B8DBF67C5162}" presName="rootComposite" presStyleCnt="0"/>
      <dgm:spPr/>
    </dgm:pt>
    <dgm:pt modelId="{730FE88A-EAB6-44A5-AB33-0EC98067AAB8}" type="pres">
      <dgm:prSet presAssocID="{A68BC8BA-7E36-489E-A38C-B8DBF67C5162}" presName="rootText" presStyleLbl="node2" presStyleIdx="0" presStyleCnt="3">
        <dgm:presLayoutVars>
          <dgm:chPref val="3"/>
        </dgm:presLayoutVars>
      </dgm:prSet>
      <dgm:spPr/>
    </dgm:pt>
    <dgm:pt modelId="{F09A733C-138E-4684-8A7F-15CA7B3C6CC5}" type="pres">
      <dgm:prSet presAssocID="{A68BC8BA-7E36-489E-A38C-B8DBF67C5162}" presName="rootConnector" presStyleLbl="node2" presStyleIdx="0" presStyleCnt="3"/>
      <dgm:spPr/>
    </dgm:pt>
    <dgm:pt modelId="{40D12D83-B20C-4BF2-A728-7B150B8FC2B7}" type="pres">
      <dgm:prSet presAssocID="{A68BC8BA-7E36-489E-A38C-B8DBF67C5162}" presName="hierChild4" presStyleCnt="0"/>
      <dgm:spPr/>
    </dgm:pt>
    <dgm:pt modelId="{758334BE-2D44-4457-8017-22C5E899F331}" type="pres">
      <dgm:prSet presAssocID="{A68BC8BA-7E36-489E-A38C-B8DBF67C5162}" presName="hierChild5" presStyleCnt="0"/>
      <dgm:spPr/>
    </dgm:pt>
    <dgm:pt modelId="{8301A8A2-3E71-4921-9BE3-5E2EF27A9514}" type="pres">
      <dgm:prSet presAssocID="{482077A2-AFDC-4A94-9671-51280C290DD1}" presName="Name37" presStyleLbl="parChTrans1D2" presStyleIdx="1" presStyleCnt="3"/>
      <dgm:spPr/>
    </dgm:pt>
    <dgm:pt modelId="{6DF6297E-EBAC-4600-BECA-2F3266303A65}" type="pres">
      <dgm:prSet presAssocID="{E3617C40-F7BA-4107-B9E3-FCE742B710D2}" presName="hierRoot2" presStyleCnt="0">
        <dgm:presLayoutVars>
          <dgm:hierBranch val="init"/>
        </dgm:presLayoutVars>
      </dgm:prSet>
      <dgm:spPr/>
    </dgm:pt>
    <dgm:pt modelId="{A4628193-949F-4703-B4D0-EECC99C0AD40}" type="pres">
      <dgm:prSet presAssocID="{E3617C40-F7BA-4107-B9E3-FCE742B710D2}" presName="rootComposite" presStyleCnt="0"/>
      <dgm:spPr/>
    </dgm:pt>
    <dgm:pt modelId="{761F4B90-94EE-4FF8-9809-F4EFFC1459A8}" type="pres">
      <dgm:prSet presAssocID="{E3617C40-F7BA-4107-B9E3-FCE742B710D2}" presName="rootText" presStyleLbl="node2" presStyleIdx="1" presStyleCnt="3">
        <dgm:presLayoutVars>
          <dgm:chPref val="3"/>
        </dgm:presLayoutVars>
      </dgm:prSet>
      <dgm:spPr/>
    </dgm:pt>
    <dgm:pt modelId="{BFECB1C8-7BA3-4440-8BC7-35884EBA39FE}" type="pres">
      <dgm:prSet presAssocID="{E3617C40-F7BA-4107-B9E3-FCE742B710D2}" presName="rootConnector" presStyleLbl="node2" presStyleIdx="1" presStyleCnt="3"/>
      <dgm:spPr/>
    </dgm:pt>
    <dgm:pt modelId="{D5800267-BC95-4773-BAB3-91AF718EF6D0}" type="pres">
      <dgm:prSet presAssocID="{E3617C40-F7BA-4107-B9E3-FCE742B710D2}" presName="hierChild4" presStyleCnt="0"/>
      <dgm:spPr/>
    </dgm:pt>
    <dgm:pt modelId="{D76EA1BE-9453-46FC-919B-EB413817A000}" type="pres">
      <dgm:prSet presAssocID="{E3617C40-F7BA-4107-B9E3-FCE742B710D2}" presName="hierChild5" presStyleCnt="0"/>
      <dgm:spPr/>
    </dgm:pt>
    <dgm:pt modelId="{7D7350E8-474D-46C3-8EDA-D98292300C3A}" type="pres">
      <dgm:prSet presAssocID="{DE38F67E-4E10-4D9F-9CD3-49067D5CEC0D}" presName="Name37" presStyleLbl="parChTrans1D2" presStyleIdx="2" presStyleCnt="3"/>
      <dgm:spPr/>
    </dgm:pt>
    <dgm:pt modelId="{F5946671-8E80-41BE-9720-C351698F999B}" type="pres">
      <dgm:prSet presAssocID="{E097C95F-062A-480A-8BF6-D49E4CFDFA24}" presName="hierRoot2" presStyleCnt="0">
        <dgm:presLayoutVars>
          <dgm:hierBranch val="init"/>
        </dgm:presLayoutVars>
      </dgm:prSet>
      <dgm:spPr/>
    </dgm:pt>
    <dgm:pt modelId="{4B6DAE82-25DC-4C15-BD28-04426EFEEC29}" type="pres">
      <dgm:prSet presAssocID="{E097C95F-062A-480A-8BF6-D49E4CFDFA24}" presName="rootComposite" presStyleCnt="0"/>
      <dgm:spPr/>
    </dgm:pt>
    <dgm:pt modelId="{67B47AD0-240A-484B-8715-49F48CF6D28C}" type="pres">
      <dgm:prSet presAssocID="{E097C95F-062A-480A-8BF6-D49E4CFDFA24}" presName="rootText" presStyleLbl="node2" presStyleIdx="2" presStyleCnt="3">
        <dgm:presLayoutVars>
          <dgm:chPref val="3"/>
        </dgm:presLayoutVars>
      </dgm:prSet>
      <dgm:spPr/>
    </dgm:pt>
    <dgm:pt modelId="{ECF0FF80-F970-4F49-885F-4C4729F2C524}" type="pres">
      <dgm:prSet presAssocID="{E097C95F-062A-480A-8BF6-D49E4CFDFA24}" presName="rootConnector" presStyleLbl="node2" presStyleIdx="2" presStyleCnt="3"/>
      <dgm:spPr/>
    </dgm:pt>
    <dgm:pt modelId="{4C1A32BF-C6F8-4626-82E7-E06A1BEA259B}" type="pres">
      <dgm:prSet presAssocID="{E097C95F-062A-480A-8BF6-D49E4CFDFA24}" presName="hierChild4" presStyleCnt="0"/>
      <dgm:spPr/>
    </dgm:pt>
    <dgm:pt modelId="{1A24CE2A-E891-48C4-8388-89893313621F}" type="pres">
      <dgm:prSet presAssocID="{E097C95F-062A-480A-8BF6-D49E4CFDFA24}" presName="hierChild5" presStyleCnt="0"/>
      <dgm:spPr/>
    </dgm:pt>
    <dgm:pt modelId="{F61EDF64-B89A-4313-ADD4-60771F23B677}" type="pres">
      <dgm:prSet presAssocID="{0ADC6EE7-BE6F-47B7-9109-C648113D234A}" presName="hierChild3" presStyleCnt="0"/>
      <dgm:spPr/>
    </dgm:pt>
  </dgm:ptLst>
  <dgm:cxnLst>
    <dgm:cxn modelId="{F07CF60B-56C8-4466-9641-1943FB34F8D5}" type="presOf" srcId="{E097C95F-062A-480A-8BF6-D49E4CFDFA24}" destId="{67B47AD0-240A-484B-8715-49F48CF6D28C}" srcOrd="0" destOrd="0" presId="urn:microsoft.com/office/officeart/2005/8/layout/orgChart1"/>
    <dgm:cxn modelId="{00E12623-6397-4854-8EC1-60C8B1273D39}" type="presOf" srcId="{E3617C40-F7BA-4107-B9E3-FCE742B710D2}" destId="{BFECB1C8-7BA3-4440-8BC7-35884EBA39FE}" srcOrd="1" destOrd="0" presId="urn:microsoft.com/office/officeart/2005/8/layout/orgChart1"/>
    <dgm:cxn modelId="{A4EF6930-4036-4435-BE0F-B3EAD7DD9571}" type="presOf" srcId="{DE38F67E-4E10-4D9F-9CD3-49067D5CEC0D}" destId="{7D7350E8-474D-46C3-8EDA-D98292300C3A}" srcOrd="0" destOrd="0" presId="urn:microsoft.com/office/officeart/2005/8/layout/orgChart1"/>
    <dgm:cxn modelId="{0990F832-5E59-462B-BCF4-3DAA3318D536}" type="presOf" srcId="{0ADC6EE7-BE6F-47B7-9109-C648113D234A}" destId="{9C54C32A-532F-4E09-BEB3-3BAED91D0C2D}" srcOrd="1" destOrd="0" presId="urn:microsoft.com/office/officeart/2005/8/layout/orgChart1"/>
    <dgm:cxn modelId="{1D6F0D39-8411-4B50-89A6-80183000C43D}" type="presOf" srcId="{72216BA8-697D-4DB6-B217-290C82820A4A}" destId="{FC05ECB1-F665-4C54-A27F-7B054BD863EA}" srcOrd="0" destOrd="0" presId="urn:microsoft.com/office/officeart/2005/8/layout/orgChart1"/>
    <dgm:cxn modelId="{80C8565B-0604-4838-A68F-0DEA0E5F96D2}" type="presOf" srcId="{E097C95F-062A-480A-8BF6-D49E4CFDFA24}" destId="{ECF0FF80-F970-4F49-885F-4C4729F2C524}" srcOrd="1" destOrd="0" presId="urn:microsoft.com/office/officeart/2005/8/layout/orgChart1"/>
    <dgm:cxn modelId="{7F4E9E71-5B9B-4869-AC9F-AA6179CFD148}" srcId="{0ADC6EE7-BE6F-47B7-9109-C648113D234A}" destId="{E3617C40-F7BA-4107-B9E3-FCE742B710D2}" srcOrd="1" destOrd="0" parTransId="{482077A2-AFDC-4A94-9671-51280C290DD1}" sibTransId="{1B8C0E9F-788C-4A6A-B892-64B6385408D8}"/>
    <dgm:cxn modelId="{E5BD5883-8CA5-4D1F-8ADC-FDEC51F6AF87}" srcId="{0ADC6EE7-BE6F-47B7-9109-C648113D234A}" destId="{A68BC8BA-7E36-489E-A38C-B8DBF67C5162}" srcOrd="0" destOrd="0" parTransId="{72216BA8-697D-4DB6-B217-290C82820A4A}" sibTransId="{09F95632-B27F-4921-A08B-99D3BBA20AED}"/>
    <dgm:cxn modelId="{A8C66284-7D40-42F8-A949-A1350A4235BC}" type="presOf" srcId="{482077A2-AFDC-4A94-9671-51280C290DD1}" destId="{8301A8A2-3E71-4921-9BE3-5E2EF27A9514}" srcOrd="0" destOrd="0" presId="urn:microsoft.com/office/officeart/2005/8/layout/orgChart1"/>
    <dgm:cxn modelId="{F7078786-5E41-4167-94F7-68C031E7D298}" srcId="{A93C0ADF-C510-4B55-A14C-FD7B5EDF7349}" destId="{0ADC6EE7-BE6F-47B7-9109-C648113D234A}" srcOrd="0" destOrd="0" parTransId="{D5080E22-693D-47D0-86C3-3DF336BBEE78}" sibTransId="{B4AFAEAB-B44A-41DB-AF5E-3E4C2AC7CAF2}"/>
    <dgm:cxn modelId="{260E2388-18E1-40B4-8FE9-D88CC7605589}" type="presOf" srcId="{E3617C40-F7BA-4107-B9E3-FCE742B710D2}" destId="{761F4B90-94EE-4FF8-9809-F4EFFC1459A8}" srcOrd="0" destOrd="0" presId="urn:microsoft.com/office/officeart/2005/8/layout/orgChart1"/>
    <dgm:cxn modelId="{A2ABBDA3-33A7-405D-899E-6D15AFD30AEA}" type="presOf" srcId="{0ADC6EE7-BE6F-47B7-9109-C648113D234A}" destId="{40965306-EFCA-4131-8B01-DCCCBBBD5D32}" srcOrd="0" destOrd="0" presId="urn:microsoft.com/office/officeart/2005/8/layout/orgChart1"/>
    <dgm:cxn modelId="{D0E077B9-4CF3-4ECB-AB64-BE85F6C104EB}" srcId="{0ADC6EE7-BE6F-47B7-9109-C648113D234A}" destId="{E097C95F-062A-480A-8BF6-D49E4CFDFA24}" srcOrd="2" destOrd="0" parTransId="{DE38F67E-4E10-4D9F-9CD3-49067D5CEC0D}" sibTransId="{788AF1B7-C4FA-46B3-930B-D742FCDC8EBB}"/>
    <dgm:cxn modelId="{9E7878EB-03A4-4D46-96A8-CE97B339546D}" type="presOf" srcId="{A93C0ADF-C510-4B55-A14C-FD7B5EDF7349}" destId="{CC2DD0B9-2A4E-4FD8-9EC6-D29B306A4138}" srcOrd="0" destOrd="0" presId="urn:microsoft.com/office/officeart/2005/8/layout/orgChart1"/>
    <dgm:cxn modelId="{2DAC9CED-2EDD-4877-A609-C32AB8A7E418}" type="presOf" srcId="{A68BC8BA-7E36-489E-A38C-B8DBF67C5162}" destId="{730FE88A-EAB6-44A5-AB33-0EC98067AAB8}" srcOrd="0" destOrd="0" presId="urn:microsoft.com/office/officeart/2005/8/layout/orgChart1"/>
    <dgm:cxn modelId="{F64BE1F8-6870-4992-AD7A-8D14649DD50B}" type="presOf" srcId="{A68BC8BA-7E36-489E-A38C-B8DBF67C5162}" destId="{F09A733C-138E-4684-8A7F-15CA7B3C6CC5}" srcOrd="1" destOrd="0" presId="urn:microsoft.com/office/officeart/2005/8/layout/orgChart1"/>
    <dgm:cxn modelId="{8A144D38-4805-4A26-A002-E6B266115A75}" type="presParOf" srcId="{CC2DD0B9-2A4E-4FD8-9EC6-D29B306A4138}" destId="{CFE59814-2004-41CF-9A85-986450F2B09A}" srcOrd="0" destOrd="0" presId="urn:microsoft.com/office/officeart/2005/8/layout/orgChart1"/>
    <dgm:cxn modelId="{F5170F26-B50B-4E52-B191-8DB67B5368FE}" type="presParOf" srcId="{CFE59814-2004-41CF-9A85-986450F2B09A}" destId="{D5F58EF6-1E1A-466F-899D-3424045C8C4E}" srcOrd="0" destOrd="0" presId="urn:microsoft.com/office/officeart/2005/8/layout/orgChart1"/>
    <dgm:cxn modelId="{51DC45FF-2CEC-4C69-ABA5-FBF6BEF1E9DA}" type="presParOf" srcId="{D5F58EF6-1E1A-466F-899D-3424045C8C4E}" destId="{40965306-EFCA-4131-8B01-DCCCBBBD5D32}" srcOrd="0" destOrd="0" presId="urn:microsoft.com/office/officeart/2005/8/layout/orgChart1"/>
    <dgm:cxn modelId="{51BB734A-49E8-4938-A866-FA1B6E7CEF35}" type="presParOf" srcId="{D5F58EF6-1E1A-466F-899D-3424045C8C4E}" destId="{9C54C32A-532F-4E09-BEB3-3BAED91D0C2D}" srcOrd="1" destOrd="0" presId="urn:microsoft.com/office/officeart/2005/8/layout/orgChart1"/>
    <dgm:cxn modelId="{498CF84C-C2E2-4BEB-AE8A-A25EC2E1951C}" type="presParOf" srcId="{CFE59814-2004-41CF-9A85-986450F2B09A}" destId="{13230097-D941-4DBF-97CA-3C4D0E028936}" srcOrd="1" destOrd="0" presId="urn:microsoft.com/office/officeart/2005/8/layout/orgChart1"/>
    <dgm:cxn modelId="{CD75C6B2-653A-433A-88E7-D7C615329833}" type="presParOf" srcId="{13230097-D941-4DBF-97CA-3C4D0E028936}" destId="{FC05ECB1-F665-4C54-A27F-7B054BD863EA}" srcOrd="0" destOrd="0" presId="urn:microsoft.com/office/officeart/2005/8/layout/orgChart1"/>
    <dgm:cxn modelId="{B301C6BA-8A51-418D-ABEF-FAD8C6864800}" type="presParOf" srcId="{13230097-D941-4DBF-97CA-3C4D0E028936}" destId="{84D219A6-606D-48DE-9D5F-47E8D1470271}" srcOrd="1" destOrd="0" presId="urn:microsoft.com/office/officeart/2005/8/layout/orgChart1"/>
    <dgm:cxn modelId="{F8887255-5AD1-4756-8D35-37FCDAE7EA07}" type="presParOf" srcId="{84D219A6-606D-48DE-9D5F-47E8D1470271}" destId="{492297ED-CEC0-4A10-8526-7BBD70FBDC4C}" srcOrd="0" destOrd="0" presId="urn:microsoft.com/office/officeart/2005/8/layout/orgChart1"/>
    <dgm:cxn modelId="{994D7954-C175-4BCB-97F2-C8024A65D631}" type="presParOf" srcId="{492297ED-CEC0-4A10-8526-7BBD70FBDC4C}" destId="{730FE88A-EAB6-44A5-AB33-0EC98067AAB8}" srcOrd="0" destOrd="0" presId="urn:microsoft.com/office/officeart/2005/8/layout/orgChart1"/>
    <dgm:cxn modelId="{47380330-3E80-4505-B88E-E8D6D6F7B018}" type="presParOf" srcId="{492297ED-CEC0-4A10-8526-7BBD70FBDC4C}" destId="{F09A733C-138E-4684-8A7F-15CA7B3C6CC5}" srcOrd="1" destOrd="0" presId="urn:microsoft.com/office/officeart/2005/8/layout/orgChart1"/>
    <dgm:cxn modelId="{FB2189A2-BFC6-425A-B86D-8D6C1F9F1D01}" type="presParOf" srcId="{84D219A6-606D-48DE-9D5F-47E8D1470271}" destId="{40D12D83-B20C-4BF2-A728-7B150B8FC2B7}" srcOrd="1" destOrd="0" presId="urn:microsoft.com/office/officeart/2005/8/layout/orgChart1"/>
    <dgm:cxn modelId="{5FA074CC-480A-44C3-B16B-8180898AF730}" type="presParOf" srcId="{84D219A6-606D-48DE-9D5F-47E8D1470271}" destId="{758334BE-2D44-4457-8017-22C5E899F331}" srcOrd="2" destOrd="0" presId="urn:microsoft.com/office/officeart/2005/8/layout/orgChart1"/>
    <dgm:cxn modelId="{47D54B2F-556A-4D4F-A76C-45E50A027F12}" type="presParOf" srcId="{13230097-D941-4DBF-97CA-3C4D0E028936}" destId="{8301A8A2-3E71-4921-9BE3-5E2EF27A9514}" srcOrd="2" destOrd="0" presId="urn:microsoft.com/office/officeart/2005/8/layout/orgChart1"/>
    <dgm:cxn modelId="{07459C05-A5DE-4DDF-B084-7A587C954601}" type="presParOf" srcId="{13230097-D941-4DBF-97CA-3C4D0E028936}" destId="{6DF6297E-EBAC-4600-BECA-2F3266303A65}" srcOrd="3" destOrd="0" presId="urn:microsoft.com/office/officeart/2005/8/layout/orgChart1"/>
    <dgm:cxn modelId="{5F7706F2-806C-467D-A23C-2A6DA36FD959}" type="presParOf" srcId="{6DF6297E-EBAC-4600-BECA-2F3266303A65}" destId="{A4628193-949F-4703-B4D0-EECC99C0AD40}" srcOrd="0" destOrd="0" presId="urn:microsoft.com/office/officeart/2005/8/layout/orgChart1"/>
    <dgm:cxn modelId="{44A223D1-88C3-4225-813C-2EE84698E7A5}" type="presParOf" srcId="{A4628193-949F-4703-B4D0-EECC99C0AD40}" destId="{761F4B90-94EE-4FF8-9809-F4EFFC1459A8}" srcOrd="0" destOrd="0" presId="urn:microsoft.com/office/officeart/2005/8/layout/orgChart1"/>
    <dgm:cxn modelId="{9F85E9C1-2617-4626-83FD-365CE94DD334}" type="presParOf" srcId="{A4628193-949F-4703-B4D0-EECC99C0AD40}" destId="{BFECB1C8-7BA3-4440-8BC7-35884EBA39FE}" srcOrd="1" destOrd="0" presId="urn:microsoft.com/office/officeart/2005/8/layout/orgChart1"/>
    <dgm:cxn modelId="{B3D39A40-EC8B-4D16-8C17-9A9489BCA295}" type="presParOf" srcId="{6DF6297E-EBAC-4600-BECA-2F3266303A65}" destId="{D5800267-BC95-4773-BAB3-91AF718EF6D0}" srcOrd="1" destOrd="0" presId="urn:microsoft.com/office/officeart/2005/8/layout/orgChart1"/>
    <dgm:cxn modelId="{BD948DC9-FE2B-496F-833F-96FD41EB021A}" type="presParOf" srcId="{6DF6297E-EBAC-4600-BECA-2F3266303A65}" destId="{D76EA1BE-9453-46FC-919B-EB413817A000}" srcOrd="2" destOrd="0" presId="urn:microsoft.com/office/officeart/2005/8/layout/orgChart1"/>
    <dgm:cxn modelId="{72FD55E5-8B7C-416A-B228-E7523BCC28C6}" type="presParOf" srcId="{13230097-D941-4DBF-97CA-3C4D0E028936}" destId="{7D7350E8-474D-46C3-8EDA-D98292300C3A}" srcOrd="4" destOrd="0" presId="urn:microsoft.com/office/officeart/2005/8/layout/orgChart1"/>
    <dgm:cxn modelId="{6E6E973E-7940-4E94-8C18-19A12BD44DD7}" type="presParOf" srcId="{13230097-D941-4DBF-97CA-3C4D0E028936}" destId="{F5946671-8E80-41BE-9720-C351698F999B}" srcOrd="5" destOrd="0" presId="urn:microsoft.com/office/officeart/2005/8/layout/orgChart1"/>
    <dgm:cxn modelId="{245B34AF-4777-495F-9374-524850088BD6}" type="presParOf" srcId="{F5946671-8E80-41BE-9720-C351698F999B}" destId="{4B6DAE82-25DC-4C15-BD28-04426EFEEC29}" srcOrd="0" destOrd="0" presId="urn:microsoft.com/office/officeart/2005/8/layout/orgChart1"/>
    <dgm:cxn modelId="{B2B00DA2-DC49-4B61-A271-B69AB8EC6438}" type="presParOf" srcId="{4B6DAE82-25DC-4C15-BD28-04426EFEEC29}" destId="{67B47AD0-240A-484B-8715-49F48CF6D28C}" srcOrd="0" destOrd="0" presId="urn:microsoft.com/office/officeart/2005/8/layout/orgChart1"/>
    <dgm:cxn modelId="{85514157-EE67-464B-90CD-B8EAB1017798}" type="presParOf" srcId="{4B6DAE82-25DC-4C15-BD28-04426EFEEC29}" destId="{ECF0FF80-F970-4F49-885F-4C4729F2C524}" srcOrd="1" destOrd="0" presId="urn:microsoft.com/office/officeart/2005/8/layout/orgChart1"/>
    <dgm:cxn modelId="{10D657D7-5445-410E-A897-6E3A08D8B949}" type="presParOf" srcId="{F5946671-8E80-41BE-9720-C351698F999B}" destId="{4C1A32BF-C6F8-4626-82E7-E06A1BEA259B}" srcOrd="1" destOrd="0" presId="urn:microsoft.com/office/officeart/2005/8/layout/orgChart1"/>
    <dgm:cxn modelId="{C0D5AAFA-9F60-45BB-8A24-2A4935DCA85D}" type="presParOf" srcId="{F5946671-8E80-41BE-9720-C351698F999B}" destId="{1A24CE2A-E891-48C4-8388-89893313621F}" srcOrd="2" destOrd="0" presId="urn:microsoft.com/office/officeart/2005/8/layout/orgChart1"/>
    <dgm:cxn modelId="{D2AE2539-B649-416D-987B-1DAF0F8EE3D4}" type="presParOf" srcId="{CFE59814-2004-41CF-9A85-986450F2B09A}" destId="{F61EDF64-B89A-4313-ADD4-60771F23B6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2800" dirty="0">
              <a:solidFill>
                <a:schemeClr val="bg1"/>
              </a:solidFill>
            </a:rPr>
            <a:t>Mobile devices</a:t>
          </a:r>
          <a:endParaRPr lang="de-DE" sz="2800" b="1" dirty="0">
            <a:solidFill>
              <a:schemeClr val="bg1"/>
            </a:solidFill>
          </a:endParaRPr>
        </a:p>
      </dgm:t>
    </dgm:pt>
    <dgm:pt modelId="{DA5F35A2-0467-484F-872A-15A50545173B}" type="parTrans" cxnId="{0B57019E-D007-4074-8404-BDF51EB756AC}">
      <dgm:prSet/>
      <dgm:spPr/>
      <dgm:t>
        <a:bodyPr/>
        <a:lstStyle/>
        <a:p>
          <a:endParaRPr lang="de-DE" sz="2400">
            <a:solidFill>
              <a:schemeClr val="bg1"/>
            </a:solidFill>
          </a:endParaRPr>
        </a:p>
      </dgm:t>
    </dgm:pt>
    <dgm:pt modelId="{C0B79A5B-4A4E-433B-9A70-5D6F8C7202D0}" type="sibTrans" cxnId="{0B57019E-D007-4074-8404-BDF51EB756AC}">
      <dgm:prSet/>
      <dgm:spPr/>
      <dgm:t>
        <a:bodyPr/>
        <a:lstStyle/>
        <a:p>
          <a:endParaRPr lang="de-DE" sz="2400">
            <a:solidFill>
              <a:schemeClr val="bg1"/>
            </a:solidFill>
          </a:endParaRPr>
        </a:p>
      </dgm:t>
    </dgm:pt>
    <dgm:pt modelId="{5973B48E-E351-4BE9-BCBF-B8314B1AAF89}">
      <dgm:prSet phldrT="[Text]" custT="1"/>
      <dgm:spPr>
        <a:solidFill>
          <a:srgbClr val="0065BD"/>
        </a:solidFill>
        <a:ln>
          <a:solidFill>
            <a:srgbClr val="DAD7CB"/>
          </a:solidFill>
        </a:ln>
      </dgm:spPr>
      <dgm:t>
        <a:bodyPr/>
        <a:lstStyle/>
        <a:p>
          <a:r>
            <a:rPr lang="de-DE" sz="1800" dirty="0">
              <a:solidFill>
                <a:schemeClr val="bg1"/>
              </a:solidFill>
            </a:rPr>
            <a:t>Real-time </a:t>
          </a:r>
          <a:r>
            <a:rPr lang="de-DE" sz="1800" dirty="0" err="1">
              <a:solidFill>
                <a:schemeClr val="bg1"/>
              </a:solidFill>
            </a:rPr>
            <a:t>responsiveness</a:t>
          </a:r>
          <a:endParaRPr lang="de-DE" sz="1800" dirty="0">
            <a:solidFill>
              <a:schemeClr val="bg1"/>
            </a:solidFill>
          </a:endParaRPr>
        </a:p>
      </dgm:t>
    </dgm:pt>
    <dgm:pt modelId="{AB531B34-F09B-46D1-AA71-61459AE8A38E}" type="parTrans" cxnId="{88A421AD-C379-40F9-B6FB-A317E6573A2E}">
      <dgm:prSet/>
      <dgm:spPr/>
      <dgm:t>
        <a:bodyPr/>
        <a:lstStyle/>
        <a:p>
          <a:endParaRPr lang="de-DE" sz="2400">
            <a:solidFill>
              <a:schemeClr val="bg1"/>
            </a:solidFill>
          </a:endParaRPr>
        </a:p>
      </dgm:t>
    </dgm:pt>
    <dgm:pt modelId="{CA5A1C1F-A3C6-49E0-93E4-7C8D8E815831}" type="sibTrans" cxnId="{88A421AD-C379-40F9-B6FB-A317E6573A2E}">
      <dgm:prSet/>
      <dgm:spPr/>
      <dgm:t>
        <a:bodyPr/>
        <a:lstStyle/>
        <a:p>
          <a:endParaRPr lang="de-DE" sz="2400">
            <a:solidFill>
              <a:schemeClr val="bg1"/>
            </a:solidFill>
          </a:endParaRPr>
        </a:p>
      </dgm:t>
    </dgm:pt>
    <dgm:pt modelId="{8CB7F9F2-964C-4FE6-8FAC-BEB6AF627E9F}">
      <dgm:prSet phldrT="[Text]" custT="1"/>
      <dgm:spPr>
        <a:solidFill>
          <a:srgbClr val="0065BD"/>
        </a:solidFill>
        <a:ln>
          <a:solidFill>
            <a:srgbClr val="DAD7CB"/>
          </a:solidFill>
        </a:ln>
      </dgm:spPr>
      <dgm:t>
        <a:bodyPr/>
        <a:lstStyle/>
        <a:p>
          <a:r>
            <a:rPr lang="de-DE" sz="1800" dirty="0">
              <a:solidFill>
                <a:schemeClr val="bg1"/>
              </a:solidFill>
            </a:rPr>
            <a:t>Memory </a:t>
          </a:r>
          <a:r>
            <a:rPr lang="de-DE" sz="1800" dirty="0" err="1">
              <a:solidFill>
                <a:schemeClr val="bg1"/>
              </a:solidFill>
            </a:rPr>
            <a:t>constraints</a:t>
          </a:r>
          <a:endParaRPr lang="de-DE" sz="1800" dirty="0">
            <a:solidFill>
              <a:schemeClr val="bg1"/>
            </a:solidFill>
          </a:endParaRPr>
        </a:p>
      </dgm:t>
    </dgm:pt>
    <dgm:pt modelId="{0606E574-4FE3-441A-BC2A-D72E956C49B7}" type="sibTrans" cxnId="{C18084C4-9489-44EA-8306-F7A5FE397DBF}">
      <dgm:prSet/>
      <dgm:spPr/>
      <dgm:t>
        <a:bodyPr/>
        <a:lstStyle/>
        <a:p>
          <a:endParaRPr lang="de-DE" sz="2400">
            <a:solidFill>
              <a:schemeClr val="bg1"/>
            </a:solidFill>
          </a:endParaRPr>
        </a:p>
      </dgm:t>
    </dgm:pt>
    <dgm:pt modelId="{BE051610-7691-4E6F-A541-7F7DA726F9BD}" type="parTrans" cxnId="{C18084C4-9489-44EA-8306-F7A5FE397DBF}">
      <dgm:prSet/>
      <dgm:spPr/>
      <dgm:t>
        <a:bodyPr/>
        <a:lstStyle/>
        <a:p>
          <a:endParaRPr lang="de-DE" sz="2400">
            <a:solidFill>
              <a:schemeClr val="bg1"/>
            </a:solidFill>
          </a:endParaRPr>
        </a:p>
      </dgm:t>
    </dgm:pt>
    <dgm:pt modelId="{2A5BBEC4-1208-41F4-BB3F-4D0AFBB6E704}">
      <dgm:prSet phldrT="[Text]" custT="1"/>
      <dgm:spPr>
        <a:solidFill>
          <a:srgbClr val="0065BD"/>
        </a:solidFill>
        <a:ln>
          <a:solidFill>
            <a:srgbClr val="DAD7CB"/>
          </a:solidFill>
        </a:ln>
      </dgm:spPr>
      <dgm:t>
        <a:bodyPr/>
        <a:lstStyle/>
        <a:p>
          <a:r>
            <a:rPr lang="de-DE" sz="1800" dirty="0">
              <a:solidFill>
                <a:schemeClr val="bg1"/>
              </a:solidFill>
            </a:rPr>
            <a:t>Power </a:t>
          </a:r>
          <a:r>
            <a:rPr lang="de-DE" sz="1800" dirty="0" err="1">
              <a:solidFill>
                <a:schemeClr val="bg1"/>
              </a:solidFill>
            </a:rPr>
            <a:t>consumption</a:t>
          </a:r>
          <a:endParaRPr lang="de-DE" sz="1800" dirty="0">
            <a:solidFill>
              <a:schemeClr val="bg1"/>
            </a:solidFill>
          </a:endParaRPr>
        </a:p>
      </dgm:t>
    </dgm:pt>
    <dgm:pt modelId="{8E21150C-112F-44DD-827B-CA5F3F6AA725}" type="sibTrans" cxnId="{E6D4E6A7-D6A0-4609-B736-B82438CD8D27}">
      <dgm:prSet/>
      <dgm:spPr/>
      <dgm:t>
        <a:bodyPr/>
        <a:lstStyle/>
        <a:p>
          <a:endParaRPr lang="de-DE" sz="2400">
            <a:solidFill>
              <a:schemeClr val="bg1"/>
            </a:solidFill>
          </a:endParaRPr>
        </a:p>
      </dgm:t>
    </dgm:pt>
    <dgm:pt modelId="{20C092F8-3274-420A-8609-D029F74722E7}" type="parTrans" cxnId="{E6D4E6A7-D6A0-4609-B736-B82438CD8D27}">
      <dgm:prSet/>
      <dgm:spPr/>
      <dgm:t>
        <a:bodyPr/>
        <a:lstStyle/>
        <a:p>
          <a:endParaRPr lang="de-DE" sz="2400">
            <a:solidFill>
              <a:schemeClr val="bg1"/>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61612" custScaleY="65403">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61612" custScaleY="65403">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61612" custScaleY="65403">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50E8-474D-46C3-8EDA-D98292300C3A}">
      <dsp:nvSpPr>
        <dsp:cNvPr id="0" name=""/>
        <dsp:cNvSpPr/>
      </dsp:nvSpPr>
      <dsp:spPr>
        <a:xfrm>
          <a:off x="3960000" y="1700255"/>
          <a:ext cx="2801729" cy="486250"/>
        </a:xfrm>
        <a:custGeom>
          <a:avLst/>
          <a:gdLst/>
          <a:ahLst/>
          <a:cxnLst/>
          <a:rect l="0" t="0" r="0" b="0"/>
          <a:pathLst>
            <a:path>
              <a:moveTo>
                <a:pt x="0" y="0"/>
              </a:moveTo>
              <a:lnTo>
                <a:pt x="0" y="243125"/>
              </a:lnTo>
              <a:lnTo>
                <a:pt x="2801729" y="243125"/>
              </a:lnTo>
              <a:lnTo>
                <a:pt x="2801729"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8301A8A2-3E71-4921-9BE3-5E2EF27A9514}">
      <dsp:nvSpPr>
        <dsp:cNvPr id="0" name=""/>
        <dsp:cNvSpPr/>
      </dsp:nvSpPr>
      <dsp:spPr>
        <a:xfrm>
          <a:off x="3914280" y="1700255"/>
          <a:ext cx="91440" cy="486250"/>
        </a:xfrm>
        <a:custGeom>
          <a:avLst/>
          <a:gdLst/>
          <a:ahLst/>
          <a:cxnLst/>
          <a:rect l="0" t="0" r="0" b="0"/>
          <a:pathLst>
            <a:path>
              <a:moveTo>
                <a:pt x="45720" y="0"/>
              </a:moveTo>
              <a:lnTo>
                <a:pt x="4572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FC05ECB1-F665-4C54-A27F-7B054BD863EA}">
      <dsp:nvSpPr>
        <dsp:cNvPr id="0" name=""/>
        <dsp:cNvSpPr/>
      </dsp:nvSpPr>
      <dsp:spPr>
        <a:xfrm>
          <a:off x="1158270" y="1700255"/>
          <a:ext cx="2801729" cy="486250"/>
        </a:xfrm>
        <a:custGeom>
          <a:avLst/>
          <a:gdLst/>
          <a:ahLst/>
          <a:cxnLst/>
          <a:rect l="0" t="0" r="0" b="0"/>
          <a:pathLst>
            <a:path>
              <a:moveTo>
                <a:pt x="2801729" y="0"/>
              </a:moveTo>
              <a:lnTo>
                <a:pt x="2801729" y="243125"/>
              </a:lnTo>
              <a:lnTo>
                <a:pt x="0" y="243125"/>
              </a:lnTo>
              <a:lnTo>
                <a:pt x="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40965306-EFCA-4131-8B01-DCCCBBBD5D32}">
      <dsp:nvSpPr>
        <dsp:cNvPr id="0" name=""/>
        <dsp:cNvSpPr/>
      </dsp:nvSpPr>
      <dsp:spPr>
        <a:xfrm>
          <a:off x="2802260" y="54251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Speech Synthesis</a:t>
          </a:r>
        </a:p>
      </dsp:txBody>
      <dsp:txXfrm>
        <a:off x="2802260" y="542515"/>
        <a:ext cx="2315478" cy="1157739"/>
      </dsp:txXfrm>
    </dsp:sp>
    <dsp:sp modelId="{730FE88A-EAB6-44A5-AB33-0EC98067AAB8}">
      <dsp:nvSpPr>
        <dsp:cNvPr id="0" name=""/>
        <dsp:cNvSpPr/>
      </dsp:nvSpPr>
      <dsp:spPr>
        <a:xfrm>
          <a:off x="531"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Canned</a:t>
          </a:r>
          <a:br>
            <a:rPr lang="de-DE" sz="2400" kern="1200" dirty="0"/>
          </a:br>
          <a:r>
            <a:rPr lang="de-DE" sz="2400" kern="1200" dirty="0"/>
            <a:t>Speech</a:t>
          </a:r>
        </a:p>
      </dsp:txBody>
      <dsp:txXfrm>
        <a:off x="531" y="2186505"/>
        <a:ext cx="2315478" cy="1157739"/>
      </dsp:txXfrm>
    </dsp:sp>
    <dsp:sp modelId="{761F4B90-94EE-4FF8-9809-F4EFFC1459A8}">
      <dsp:nvSpPr>
        <dsp:cNvPr id="0" name=""/>
        <dsp:cNvSpPr/>
      </dsp:nvSpPr>
      <dsp:spPr>
        <a:xfrm>
          <a:off x="2802260"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Context</a:t>
          </a:r>
          <a:r>
            <a:rPr lang="de-DE" sz="2400" kern="1200" dirty="0"/>
            <a:t>-</a:t>
          </a:r>
          <a:r>
            <a:rPr lang="de-DE" sz="2400" kern="1200" dirty="0" err="1"/>
            <a:t>to</a:t>
          </a:r>
          <a:r>
            <a:rPr lang="de-DE" sz="2400" kern="1200" dirty="0"/>
            <a:t>-Speech (CTS)</a:t>
          </a:r>
        </a:p>
      </dsp:txBody>
      <dsp:txXfrm>
        <a:off x="2802260" y="2186505"/>
        <a:ext cx="2315478" cy="1157739"/>
      </dsp:txXfrm>
    </dsp:sp>
    <dsp:sp modelId="{67B47AD0-240A-484B-8715-49F48CF6D28C}">
      <dsp:nvSpPr>
        <dsp:cNvPr id="0" name=""/>
        <dsp:cNvSpPr/>
      </dsp:nvSpPr>
      <dsp:spPr>
        <a:xfrm>
          <a:off x="5603989"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Text-</a:t>
          </a:r>
          <a:r>
            <a:rPr lang="de-DE" sz="2400" kern="1200" dirty="0" err="1"/>
            <a:t>to</a:t>
          </a:r>
          <a:r>
            <a:rPr lang="de-DE" sz="2400" kern="1200" dirty="0"/>
            <a:t>-Speech (TTS)</a:t>
          </a:r>
        </a:p>
      </dsp:txBody>
      <dsp:txXfrm>
        <a:off x="5603989" y="2186505"/>
        <a:ext cx="2315478" cy="1157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2200453" y="2075202"/>
          <a:ext cx="2537334" cy="1855487"/>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125000"/>
            </a:lnSpc>
            <a:spcBef>
              <a:spcPct val="0"/>
            </a:spcBef>
            <a:spcAft>
              <a:spcPct val="35000"/>
            </a:spcAft>
            <a:buNone/>
          </a:pPr>
          <a:r>
            <a:rPr lang="en-US" sz="2800" kern="1200" dirty="0">
              <a:solidFill>
                <a:schemeClr val="bg1"/>
              </a:solidFill>
            </a:rPr>
            <a:t>Mobile devices</a:t>
          </a:r>
          <a:endParaRPr lang="de-DE" sz="2800" b="1" kern="1200" dirty="0">
            <a:solidFill>
              <a:schemeClr val="bg1"/>
            </a:solidFill>
          </a:endParaRPr>
        </a:p>
      </dsp:txBody>
      <dsp:txXfrm>
        <a:off x="2291030" y="2165779"/>
        <a:ext cx="2356180" cy="1674333"/>
      </dsp:txXfrm>
    </dsp:sp>
    <dsp:sp modelId="{4C29F58F-00D9-43F6-8D88-025F6A292C3F}">
      <dsp:nvSpPr>
        <dsp:cNvPr id="0" name=""/>
        <dsp:cNvSpPr/>
      </dsp:nvSpPr>
      <dsp:spPr>
        <a:xfrm rot="16196622">
          <a:off x="3032718" y="1640139"/>
          <a:ext cx="870126" cy="0"/>
        </a:xfrm>
        <a:custGeom>
          <a:avLst/>
          <a:gdLst/>
          <a:ahLst/>
          <a:cxnLst/>
          <a:rect l="0" t="0" r="0" b="0"/>
          <a:pathLst>
            <a:path>
              <a:moveTo>
                <a:pt x="0" y="0"/>
              </a:moveTo>
              <a:lnTo>
                <a:pt x="870126"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2026999" y="485076"/>
          <a:ext cx="2880001" cy="7200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1"/>
              </a:solidFill>
            </a:rPr>
            <a:t>Power </a:t>
          </a:r>
          <a:r>
            <a:rPr lang="de-DE" sz="1800" kern="1200" dirty="0" err="1">
              <a:solidFill>
                <a:schemeClr val="bg1"/>
              </a:solidFill>
            </a:rPr>
            <a:t>consumption</a:t>
          </a:r>
          <a:endParaRPr lang="de-DE" sz="1800" kern="1200" dirty="0">
            <a:solidFill>
              <a:schemeClr val="bg1"/>
            </a:solidFill>
          </a:endParaRPr>
        </a:p>
      </dsp:txBody>
      <dsp:txXfrm>
        <a:off x="2062147" y="520224"/>
        <a:ext cx="2809705" cy="649704"/>
      </dsp:txXfrm>
    </dsp:sp>
    <dsp:sp modelId="{87B76314-E5F3-4C3D-9A52-689AB841A118}">
      <dsp:nvSpPr>
        <dsp:cNvPr id="0" name=""/>
        <dsp:cNvSpPr/>
      </dsp:nvSpPr>
      <dsp:spPr>
        <a:xfrm rot="2202896">
          <a:off x="4656499" y="4101282"/>
          <a:ext cx="570702" cy="0"/>
        </a:xfrm>
        <a:custGeom>
          <a:avLst/>
          <a:gdLst/>
          <a:ahLst/>
          <a:cxnLst/>
          <a:rect l="0" t="0" r="0" b="0"/>
          <a:pathLst>
            <a:path>
              <a:moveTo>
                <a:pt x="0" y="0"/>
              </a:moveTo>
              <a:lnTo>
                <a:pt x="570702"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4213308" y="4271875"/>
          <a:ext cx="2880001" cy="7200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1"/>
              </a:solidFill>
            </a:rPr>
            <a:t>Memory </a:t>
          </a:r>
          <a:r>
            <a:rPr lang="de-DE" sz="1800" kern="1200" dirty="0" err="1">
              <a:solidFill>
                <a:schemeClr val="bg1"/>
              </a:solidFill>
            </a:rPr>
            <a:t>constraints</a:t>
          </a:r>
          <a:endParaRPr lang="de-DE" sz="1800" kern="1200" dirty="0">
            <a:solidFill>
              <a:schemeClr val="bg1"/>
            </a:solidFill>
          </a:endParaRPr>
        </a:p>
      </dsp:txBody>
      <dsp:txXfrm>
        <a:off x="4248456" y="4307023"/>
        <a:ext cx="2809705" cy="649704"/>
      </dsp:txXfrm>
    </dsp:sp>
    <dsp:sp modelId="{ECB5DE8D-14F8-45E6-AE84-C80B4B780DF7}">
      <dsp:nvSpPr>
        <dsp:cNvPr id="0" name=""/>
        <dsp:cNvSpPr/>
      </dsp:nvSpPr>
      <dsp:spPr>
        <a:xfrm rot="8600300">
          <a:off x="1707822" y="4101282"/>
          <a:ext cx="571415" cy="0"/>
        </a:xfrm>
        <a:custGeom>
          <a:avLst/>
          <a:gdLst/>
          <a:ahLst/>
          <a:cxnLst/>
          <a:rect l="0" t="0" r="0" b="0"/>
          <a:pathLst>
            <a:path>
              <a:moveTo>
                <a:pt x="0" y="0"/>
              </a:moveTo>
              <a:lnTo>
                <a:pt x="571415"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159309" y="4271875"/>
          <a:ext cx="2880001" cy="7200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1"/>
              </a:solidFill>
            </a:rPr>
            <a:t>Real-time </a:t>
          </a:r>
          <a:r>
            <a:rPr lang="de-DE" sz="1800" kern="1200" dirty="0" err="1">
              <a:solidFill>
                <a:schemeClr val="bg1"/>
              </a:solidFill>
            </a:rPr>
            <a:t>responsiveness</a:t>
          </a:r>
          <a:endParaRPr lang="de-DE" sz="1800" kern="1200" dirty="0">
            <a:solidFill>
              <a:schemeClr val="bg1"/>
            </a:solidFill>
          </a:endParaRPr>
        </a:p>
      </dsp:txBody>
      <dsp:txXfrm>
        <a:off x="-124161" y="4307023"/>
        <a:ext cx="2809705" cy="6497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21/07/2017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21/07/2017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r>
              <a:rPr lang="de-DE" dirty="0" err="1"/>
              <a:t>decreased</a:t>
            </a:r>
            <a:endParaRPr lang="de-DE" dirty="0"/>
          </a:p>
          <a:p>
            <a:endParaRPr lang="de-DE" dirty="0"/>
          </a:p>
          <a:p>
            <a:r>
              <a:rPr lang="en-US" sz="1200" b="0" i="0" u="none" strike="noStrike" kern="1200" baseline="0" dirty="0">
                <a:solidFill>
                  <a:schemeClr val="tx1"/>
                </a:solidFill>
                <a:latin typeface="Arial" pitchFamily="34" charset="0"/>
                <a:ea typeface="+mn-ea"/>
                <a:cs typeface="Arial" pitchFamily="34" charset="0"/>
              </a:rPr>
              <a:t>As reference system, the Margin Infused Relaxed Algorithm (MIRA) is used.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222917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pPr marL="171450" indent="-171450">
              <a:buFont typeface="Arial" panose="020B0604020202020204" pitchFamily="34" charset="0"/>
              <a:buChar char="•"/>
            </a:pPr>
            <a:r>
              <a:rPr lang="en-US" dirty="0"/>
              <a:t>Drastically increased chip processing abilities (e.g., GPU units)</a:t>
            </a:r>
          </a:p>
          <a:p>
            <a:pPr marL="171450" indent="-171450">
              <a:buFont typeface="Arial" panose="020B0604020202020204" pitchFamily="34" charset="0"/>
              <a:buChar char="•"/>
            </a:pPr>
            <a:r>
              <a:rPr lang="en-US" dirty="0"/>
              <a:t>Significantly lowered cost of computing hardware</a:t>
            </a:r>
          </a:p>
          <a:p>
            <a:pPr marL="171450" indent="-171450">
              <a:buFont typeface="Arial" panose="020B0604020202020204" pitchFamily="34" charset="0"/>
              <a:buChar char="•"/>
            </a:pPr>
            <a:r>
              <a:rPr lang="en-US" dirty="0"/>
              <a:t>Recent advances in machine learning and signal/information processing research</a:t>
            </a:r>
          </a:p>
          <a:p>
            <a:pPr marL="171450" indent="-171450">
              <a:buFont typeface="Arial" panose="020B0604020202020204" pitchFamily="34" charset="0"/>
              <a:buChar char="•"/>
            </a:pPr>
            <a:endParaRPr lang="de-DE"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de-DE" dirty="0" err="1"/>
              <a:t>Used</a:t>
            </a:r>
            <a:r>
              <a:rPr lang="en-US" dirty="0"/>
              <a:t> for feature extraction and pattern analysis </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de-DE" dirty="0"/>
          </a:p>
          <a:p>
            <a:pPr marL="0" indent="0">
              <a:buFont typeface="Arial" panose="020B0604020202020204" pitchFamily="34" charset="0"/>
              <a:buNone/>
            </a:pPr>
            <a:r>
              <a:rPr lang="de-DE" dirty="0"/>
              <a:t>E</a:t>
            </a:r>
            <a:r>
              <a:rPr lang="en-US" dirty="0" err="1"/>
              <a:t>xamples</a:t>
            </a:r>
            <a:r>
              <a:rPr lang="en-US" dirty="0"/>
              <a:t>:</a:t>
            </a:r>
          </a:p>
          <a:p>
            <a:pPr marL="279400" lvl="0" indent="-285750">
              <a:buFont typeface="Arial" panose="020B0604020202020204" pitchFamily="34" charset="0"/>
              <a:buChar char="•"/>
            </a:pPr>
            <a:r>
              <a:rPr lang="de-DE" dirty="0"/>
              <a:t>D</a:t>
            </a:r>
            <a:r>
              <a:rPr lang="en-US" dirty="0" err="1"/>
              <a:t>eep</a:t>
            </a:r>
            <a:r>
              <a:rPr lang="en-US" dirty="0"/>
              <a:t> Belief Network (DBN)</a:t>
            </a:r>
          </a:p>
          <a:p>
            <a:pPr marL="279400" lvl="0" indent="-285750">
              <a:buFont typeface="Arial" panose="020B0604020202020204" pitchFamily="34" charset="0"/>
              <a:buChar char="•"/>
            </a:pPr>
            <a:r>
              <a:rPr lang="de-DE" dirty="0"/>
              <a:t>D</a:t>
            </a:r>
            <a:r>
              <a:rPr lang="en-US" dirty="0" err="1"/>
              <a:t>eep</a:t>
            </a:r>
            <a:r>
              <a:rPr lang="en-US" dirty="0"/>
              <a:t> Neural Network (DNN)</a:t>
            </a:r>
          </a:p>
          <a:p>
            <a:pPr marL="279400" lvl="0" indent="-285750">
              <a:buFont typeface="Arial" panose="020B0604020202020204" pitchFamily="34" charset="0"/>
              <a:buChar char="•"/>
            </a:pPr>
            <a:r>
              <a:rPr lang="de-DE" dirty="0"/>
              <a:t>Deep Boltzmann </a:t>
            </a:r>
            <a:r>
              <a:rPr lang="de-DE" dirty="0" err="1"/>
              <a:t>Machine</a:t>
            </a:r>
            <a:r>
              <a:rPr lang="de-DE" dirty="0"/>
              <a:t> (DBM)</a:t>
            </a:r>
            <a:endParaRPr lang="en-US" dirty="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de-DE" dirty="0"/>
          </a:p>
          <a:p>
            <a:r>
              <a:rPr lang="en-US" b="1" dirty="0"/>
              <a:t>Advantages</a:t>
            </a:r>
            <a:endParaRPr lang="en-US" dirty="0"/>
          </a:p>
          <a:p>
            <a:r>
              <a:rPr lang="en-US" dirty="0"/>
              <a:t>Has best-in-class performance on problems that significantly outperforms other solutions in multiple domains. This includes speech, language, vision, playing games like Go etc. This isn’t by a little bit, but by a significant amount.</a:t>
            </a:r>
          </a:p>
          <a:p>
            <a:r>
              <a:rPr lang="en-US" dirty="0"/>
              <a:t>Reduces the need for feature engineering, one of the most time-consuming parts of machine learning practice.</a:t>
            </a:r>
          </a:p>
          <a:p>
            <a:r>
              <a:rPr lang="en-US" dirty="0"/>
              <a:t>Is an architecture that can be adapted to new problems relatively easily (e.g. Vision, time series, language </a:t>
            </a:r>
            <a:r>
              <a:rPr lang="en-US" dirty="0" err="1"/>
              <a:t>etc</a:t>
            </a:r>
            <a:r>
              <a:rPr lang="en-US" dirty="0"/>
              <a:t> using techniques like convolutional neural networks, recurrent neural networks, long short-term memory etc.</a:t>
            </a:r>
          </a:p>
          <a:p>
            <a:r>
              <a:rPr lang="en-US" b="1" dirty="0"/>
              <a:t>Disadvantages</a:t>
            </a:r>
            <a:endParaRPr lang="en-US" dirty="0"/>
          </a:p>
          <a:p>
            <a:r>
              <a:rPr lang="en-US" dirty="0"/>
              <a:t>Requires a large amount of data</a:t>
            </a:r>
          </a:p>
          <a:p>
            <a:r>
              <a:rPr lang="en-US" dirty="0"/>
              <a:t>Is extremely computationally expensive to train.</a:t>
            </a:r>
            <a:endParaRPr lang="de-DE"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dirty="0"/>
          </a:p>
          <a:p>
            <a:r>
              <a:rPr lang="en-US" sz="1200" b="0" i="0" u="none" strike="noStrike" kern="1200" baseline="0" dirty="0">
                <a:solidFill>
                  <a:schemeClr val="tx1"/>
                </a:solidFill>
                <a:latin typeface="Arial" pitchFamily="34" charset="0"/>
                <a:ea typeface="+mn-ea"/>
                <a:cs typeface="Arial" pitchFamily="34" charset="0"/>
              </a:rPr>
              <a:t>Successes of deep learning in diverse applications of </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computer vision</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phonetic recognition</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voice search</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conversational speech recognition</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speech and image feature coding</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semantic utterance classification</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hand-writing recognition</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audio processing</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visual object recognition</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information retrieval</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Arial" pitchFamily="34" charset="0"/>
              </a:rPr>
              <a:t>analysis of molecules</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104638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1702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CTS: the waveform is generated out of a linguistic description without any information of the respective text. </a:t>
            </a:r>
          </a:p>
          <a:p>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No </a:t>
            </a:r>
            <a:r>
              <a:rPr lang="en-US" sz="1200" b="0" i="0" u="none" strike="noStrike" kern="1200" baseline="0" dirty="0">
                <a:solidFill>
                  <a:schemeClr val="tx1"/>
                </a:solidFill>
                <a:latin typeface="Arial" pitchFamily="34" charset="0"/>
                <a:ea typeface="+mn-ea"/>
                <a:cs typeface="Arial" pitchFamily="34" charset="0"/>
              </a:rPr>
              <a:t>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a:t>
            </a:r>
            <a:r>
              <a:rPr lang="en-US" sz="1200" b="1" dirty="0"/>
              <a:t>parametric</a:t>
            </a:r>
            <a:r>
              <a:rPr lang="en-US" sz="1200" dirty="0"/>
              <a:t>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a:t>
            </a:r>
            <a:r>
              <a:rPr lang="en-US" sz="1200" b="1" dirty="0"/>
              <a:t>statistical</a:t>
            </a:r>
            <a:r>
              <a:rPr lang="en-US" sz="1200" dirty="0"/>
              <a:t> because it describes those parameters using statistics (e.g., means and variances of probability density functions) which capture the distribution of parameter values found in the training data.</a:t>
            </a:r>
          </a:p>
          <a:p>
            <a:pPr marL="0" indent="0">
              <a:buFont typeface="Arial" panose="020B0604020202020204" pitchFamily="34" charset="0"/>
              <a:buNone/>
            </a:pPr>
            <a:endParaRPr lang="de-DE" sz="1200" dirty="0"/>
          </a:p>
          <a:p>
            <a:r>
              <a:rPr lang="en-US" sz="1200" b="0" i="0" u="none" strike="noStrike" kern="1200" baseline="0" dirty="0">
                <a:solidFill>
                  <a:schemeClr val="tx1"/>
                </a:solidFill>
                <a:latin typeface="Arial" pitchFamily="34" charset="0"/>
                <a:ea typeface="+mn-ea"/>
                <a:cs typeface="Arial" pitchFamily="34" charset="0"/>
              </a:rPr>
              <a:t>We can easily change </a:t>
            </a:r>
            <a:r>
              <a:rPr lang="en-US" sz="1200" b="1" i="0" u="none" strike="noStrike" kern="1200" baseline="0" dirty="0">
                <a:solidFill>
                  <a:schemeClr val="tx1"/>
                </a:solidFill>
                <a:latin typeface="Arial" pitchFamily="34" charset="0"/>
                <a:ea typeface="+mn-ea"/>
                <a:cs typeface="Arial" pitchFamily="34" charset="0"/>
              </a:rPr>
              <a:t>voice characteristics, speaking styles, and emotions </a:t>
            </a:r>
            <a:r>
              <a:rPr lang="en-US" sz="1200" b="0" i="0" u="none" strike="noStrike" kern="1200" baseline="0" dirty="0">
                <a:solidFill>
                  <a:schemeClr val="tx1"/>
                </a:solidFill>
                <a:latin typeface="Arial" pitchFamily="34" charset="0"/>
                <a:ea typeface="+mn-ea"/>
                <a:cs typeface="Arial" pitchFamily="34" charset="0"/>
              </a:rPr>
              <a:t>in statistical parametric synthesis by transforming its model parameters. </a:t>
            </a:r>
          </a:p>
          <a:p>
            <a:r>
              <a:rPr lang="en-US" sz="1200" b="0" i="0" u="none" strike="noStrike" kern="1200" baseline="0" dirty="0">
                <a:solidFill>
                  <a:schemeClr val="tx1"/>
                </a:solidFill>
                <a:latin typeface="Arial" pitchFamily="34" charset="0"/>
                <a:ea typeface="+mn-ea"/>
                <a:cs typeface="Arial" pitchFamily="34" charset="0"/>
              </a:rPr>
              <a:t>Four major techniques to accomplish this: adaptation, interpolation, </a:t>
            </a:r>
            <a:r>
              <a:rPr lang="en-US" sz="1200" b="0" i="0" u="none" strike="noStrike" kern="1200" baseline="0" dirty="0" err="1">
                <a:solidFill>
                  <a:schemeClr val="tx1"/>
                </a:solidFill>
                <a:latin typeface="Arial" pitchFamily="34" charset="0"/>
                <a:ea typeface="+mn-ea"/>
                <a:cs typeface="Arial" pitchFamily="34" charset="0"/>
              </a:rPr>
              <a:t>eigenvoice</a:t>
            </a:r>
            <a:r>
              <a:rPr lang="en-US" sz="1200" b="0" i="0" u="none" strike="noStrike" kern="1200" baseline="0" dirty="0">
                <a:solidFill>
                  <a:schemeClr val="tx1"/>
                </a:solidFill>
                <a:latin typeface="Arial" pitchFamily="34" charset="0"/>
                <a:ea typeface="+mn-ea"/>
                <a:cs typeface="Arial" pitchFamily="34" charset="0"/>
              </a:rPr>
              <a:t>, and multiple regression.</a:t>
            </a:r>
            <a:endParaRPr lang="en-US" sz="1200"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80182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323117"/>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a:xfrm>
            <a:off x="8039818" y="6473313"/>
            <a:ext cx="787115" cy="365125"/>
          </a:xfrm>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33873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6359909"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Bohnengel | The Impact of Deep Learning on Speech Synthesis with Mobile Devices</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5" name="Textfeld 4">
            <a:extLst>
              <a:ext uri="{FF2B5EF4-FFF2-40B4-BE49-F238E27FC236}">
                <a16:creationId xmlns:a16="http://schemas.microsoft.com/office/drawing/2014/main" id="{50D012AC-FCAA-4E2B-B137-2CA64A5AD2EF}"/>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338731"/>
            <a:ext cx="8508999" cy="410369"/>
          </a:xfrm>
        </p:spPr>
        <p:txBody>
          <a:bodyPr/>
          <a:lstStyle/>
          <a:p>
            <a:r>
              <a:rPr lang="en-US"/>
              <a:t>Text-to-Speech – Function blocks</a:t>
            </a:r>
          </a:p>
        </p:txBody>
      </p:sp>
      <p:sp>
        <p:nvSpPr>
          <p:cNvPr id="10" name="Rechteck 9">
            <a:extLst>
              <a:ext uri="{FF2B5EF4-FFF2-40B4-BE49-F238E27FC236}">
                <a16:creationId xmlns:a16="http://schemas.microsoft.com/office/drawing/2014/main" id="{31981972-D692-46C9-8323-A114D8CEAB6E}"/>
              </a:ext>
            </a:extLst>
          </p:cNvPr>
          <p:cNvSpPr/>
          <p:nvPr/>
        </p:nvSpPr>
        <p:spPr>
          <a:xfrm>
            <a:off x="3006839" y="83105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6" name="Rechteck: abgerundete Ecken 5">
            <a:extLst>
              <a:ext uri="{FF2B5EF4-FFF2-40B4-BE49-F238E27FC236}">
                <a16:creationId xmlns:a16="http://schemas.microsoft.com/office/drawing/2014/main" id="{B3211B43-B77B-49C2-B0CF-9E0D958D5340}"/>
              </a:ext>
            </a:extLst>
          </p:cNvPr>
          <p:cNvSpPr/>
          <p:nvPr/>
        </p:nvSpPr>
        <p:spPr>
          <a:xfrm>
            <a:off x="2117710" y="1828132"/>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a:solidFill>
                  <a:schemeClr val="bg1"/>
                </a:solidFill>
              </a:rPr>
              <a:t>Text Analysis</a:t>
            </a:r>
            <a:endParaRPr lang="en-US" sz="2800" dirty="0">
              <a:solidFill>
                <a:schemeClr val="bg1"/>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3349827" y="146913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7" name="Rechteck 26">
            <a:extLst>
              <a:ext uri="{FF2B5EF4-FFF2-40B4-BE49-F238E27FC236}">
                <a16:creationId xmlns:a16="http://schemas.microsoft.com/office/drawing/2014/main" id="{E5725490-20FB-4606-91B1-C7AE40B7AAD4}"/>
              </a:ext>
            </a:extLst>
          </p:cNvPr>
          <p:cNvSpPr/>
          <p:nvPr/>
        </p:nvSpPr>
        <p:spPr>
          <a:xfrm>
            <a:off x="3940538" y="4298289"/>
            <a:ext cx="4286455" cy="400110"/>
          </a:xfrm>
          <a:prstGeom prst="rect">
            <a:avLst/>
          </a:prstGeom>
          <a:noFill/>
        </p:spPr>
        <p:txBody>
          <a:bodyPr wrap="square" lIns="91440" tIns="45720" rIns="91440" bIns="45720">
            <a:spAutoFit/>
          </a:bodyPr>
          <a:lstStyle/>
          <a:p>
            <a:r>
              <a:rPr lang="en-US" sz="20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8FD159C3-583D-4A47-9576-F63A07D3C470}"/>
              </a:ext>
            </a:extLst>
          </p:cNvPr>
          <p:cNvSpPr/>
          <p:nvPr/>
        </p:nvSpPr>
        <p:spPr>
          <a:xfrm>
            <a:off x="2643470" y="5505941"/>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36706" y="1834182"/>
            <a:ext cx="1937558" cy="3411043"/>
            <a:chOff x="1083878" y="2634712"/>
            <a:chExt cx="1937558" cy="3411043"/>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083878" y="2663554"/>
              <a:ext cx="1619354" cy="2384341"/>
              <a:chOff x="1213269" y="2663554"/>
              <a:chExt cx="1619354" cy="2384341"/>
            </a:xfrm>
          </p:grpSpPr>
          <p:sp>
            <p:nvSpPr>
              <p:cNvPr id="22" name="Rechteck 21">
                <a:extLst>
                  <a:ext uri="{FF2B5EF4-FFF2-40B4-BE49-F238E27FC236}">
                    <a16:creationId xmlns:a16="http://schemas.microsoft.com/office/drawing/2014/main" id="{8CB83EF0-5086-40C2-AA1E-8048EDE1A8EF}"/>
                  </a:ext>
                </a:extLst>
              </p:cNvPr>
              <p:cNvSpPr/>
              <p:nvPr/>
            </p:nvSpPr>
            <p:spPr>
              <a:xfrm>
                <a:off x="1213269" y="2663554"/>
                <a:ext cx="1619354" cy="461665"/>
              </a:xfrm>
              <a:prstGeom prst="rect">
                <a:avLst/>
              </a:prstGeom>
              <a:noFill/>
            </p:spPr>
            <p:txBody>
              <a:bodyPr wrap="none" lIns="91440" tIns="45720" rIns="91440" bIns="45720">
                <a:spAutoFit/>
              </a:bodyPr>
              <a:lstStyle/>
              <a:p>
                <a:pPr algn="r"/>
                <a:r>
                  <a:rPr lang="de-DE" sz="24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256681" y="4586230"/>
                <a:ext cx="1571264" cy="461665"/>
              </a:xfrm>
              <a:prstGeom prst="rect">
                <a:avLst/>
              </a:prstGeom>
              <a:noFill/>
            </p:spPr>
            <p:txBody>
              <a:bodyPr wrap="none" lIns="91440" tIns="45720" rIns="91440" bIns="45720">
                <a:spAutoFit/>
              </a:bodyPr>
              <a:lstStyle/>
              <a:p>
                <a:pPr algn="r"/>
                <a:r>
                  <a:rPr lang="de-DE" sz="24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44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735686" y="3588372"/>
              <a:ext cx="285750" cy="2457383"/>
            </a:xfrm>
            <a:prstGeom prst="leftBrace">
              <a:avLst/>
            </a:prstGeom>
            <a:ln w="19050">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735686" y="2634712"/>
              <a:ext cx="285750" cy="533950"/>
            </a:xfrm>
            <a:prstGeom prst="leftBrace">
              <a:avLst/>
            </a:prstGeom>
            <a:ln w="19050">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uppieren 66">
            <a:extLst>
              <a:ext uri="{FF2B5EF4-FFF2-40B4-BE49-F238E27FC236}">
                <a16:creationId xmlns:a16="http://schemas.microsoft.com/office/drawing/2014/main" id="{31721DFB-6A58-4643-9B59-F5BBBA377456}"/>
              </a:ext>
            </a:extLst>
          </p:cNvPr>
          <p:cNvGrpSpPr/>
          <p:nvPr/>
        </p:nvGrpSpPr>
        <p:grpSpPr>
          <a:xfrm>
            <a:off x="3940538" y="886657"/>
            <a:ext cx="4002079" cy="1898401"/>
            <a:chOff x="3940538" y="886657"/>
            <a:chExt cx="4002079" cy="1898401"/>
          </a:xfrm>
        </p:grpSpPr>
        <p:sp>
          <p:nvSpPr>
            <p:cNvPr id="24" name="Rechteck 23">
              <a:extLst>
                <a:ext uri="{FF2B5EF4-FFF2-40B4-BE49-F238E27FC236}">
                  <a16:creationId xmlns:a16="http://schemas.microsoft.com/office/drawing/2014/main" id="{50624DDF-4ABD-4F3E-8E9A-346499394376}"/>
                </a:ext>
              </a:extLst>
            </p:cNvPr>
            <p:cNvSpPr/>
            <p:nvPr/>
          </p:nvSpPr>
          <p:spPr>
            <a:xfrm>
              <a:off x="3940538" y="2378528"/>
              <a:ext cx="2279791" cy="400110"/>
            </a:xfrm>
            <a:prstGeom prst="rect">
              <a:avLst/>
            </a:prstGeom>
            <a:noFill/>
          </p:spPr>
          <p:txBody>
            <a:bodyPr wrap="none" lIns="91440" tIns="45720" rIns="91440" bIns="45720" anchor="ctr">
              <a:spAutoFit/>
            </a:bodyPr>
            <a:lstStyle/>
            <a:p>
              <a:r>
                <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66" name="Gruppieren 65">
              <a:extLst>
                <a:ext uri="{FF2B5EF4-FFF2-40B4-BE49-F238E27FC236}">
                  <a16:creationId xmlns:a16="http://schemas.microsoft.com/office/drawing/2014/main" id="{396CB418-168B-4545-B447-709E2DE169EB}"/>
                </a:ext>
              </a:extLst>
            </p:cNvPr>
            <p:cNvGrpSpPr/>
            <p:nvPr/>
          </p:nvGrpSpPr>
          <p:grpSpPr>
            <a:xfrm>
              <a:off x="6220329" y="886657"/>
              <a:ext cx="1722288" cy="1898401"/>
              <a:chOff x="6220329" y="886657"/>
              <a:chExt cx="1722288" cy="1898401"/>
            </a:xfrm>
          </p:grpSpPr>
          <p:sp>
            <p:nvSpPr>
              <p:cNvPr id="35" name="Rechteck 34">
                <a:extLst>
                  <a:ext uri="{FF2B5EF4-FFF2-40B4-BE49-F238E27FC236}">
                    <a16:creationId xmlns:a16="http://schemas.microsoft.com/office/drawing/2014/main" id="{3987D21D-92CE-458D-B8D8-7D5F72B46936}"/>
                  </a:ext>
                </a:extLst>
              </p:cNvPr>
              <p:cNvSpPr/>
              <p:nvPr/>
            </p:nvSpPr>
            <p:spPr>
              <a:xfrm>
                <a:off x="6706377" y="2415726"/>
                <a:ext cx="1223413"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789734" y="2011191"/>
                <a:ext cx="1056701"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883" y="1610596"/>
                <a:ext cx="770404"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41034" y="1244273"/>
                <a:ext cx="954107"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693557" y="886657"/>
                <a:ext cx="1249060"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220329" y="2578583"/>
                <a:ext cx="486048" cy="190087"/>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220329" y="894704"/>
                <a:ext cx="528851" cy="1683879"/>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3940538" y="3081574"/>
            <a:ext cx="5213381" cy="819603"/>
            <a:chOff x="3492879" y="3414697"/>
            <a:chExt cx="5213381" cy="819603"/>
          </a:xfrm>
        </p:grpSpPr>
        <p:sp>
          <p:nvSpPr>
            <p:cNvPr id="26" name="Rechteck 25">
              <a:extLst>
                <a:ext uri="{FF2B5EF4-FFF2-40B4-BE49-F238E27FC236}">
                  <a16:creationId xmlns:a16="http://schemas.microsoft.com/office/drawing/2014/main" id="{264E0391-76E6-48ED-9C54-41CFB9B91AC6}"/>
                </a:ext>
              </a:extLst>
            </p:cNvPr>
            <p:cNvSpPr/>
            <p:nvPr/>
          </p:nvSpPr>
          <p:spPr>
            <a:xfrm>
              <a:off x="3492879" y="3669150"/>
              <a:ext cx="2408032" cy="400110"/>
            </a:xfrm>
            <a:prstGeom prst="rect">
              <a:avLst/>
            </a:prstGeom>
            <a:noFill/>
          </p:spPr>
          <p:txBody>
            <a:bodyPr wrap="none" lIns="91440" tIns="45720" rIns="91440" bIns="45720" anchor="ctr">
              <a:spAutoFit/>
            </a:bodyPr>
            <a:lstStyle/>
            <a:p>
              <a:r>
                <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5900911" y="3414697"/>
              <a:ext cx="2805349" cy="819603"/>
              <a:chOff x="5900911" y="3414697"/>
              <a:chExt cx="2805349" cy="819603"/>
            </a:xfrm>
          </p:grpSpPr>
          <p:sp>
            <p:nvSpPr>
              <p:cNvPr id="54" name="Rechteck 53">
                <a:extLst>
                  <a:ext uri="{FF2B5EF4-FFF2-40B4-BE49-F238E27FC236}">
                    <a16:creationId xmlns:a16="http://schemas.microsoft.com/office/drawing/2014/main" id="{339B7276-2740-452C-9682-5802BFD63B0C}"/>
                  </a:ext>
                </a:extLst>
              </p:cNvPr>
              <p:cNvSpPr/>
              <p:nvPr/>
            </p:nvSpPr>
            <p:spPr>
              <a:xfrm>
                <a:off x="6097854" y="3414697"/>
                <a:ext cx="2416046"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097854" y="3864968"/>
                <a:ext cx="2608406"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5900911" y="3479063"/>
                <a:ext cx="196943" cy="390142"/>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5900911" y="3869205"/>
                <a:ext cx="206274" cy="355275"/>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grpSp>
      </p:grpSp>
      <p:sp>
        <p:nvSpPr>
          <p:cNvPr id="40" name="Textfeld 39">
            <a:extLst>
              <a:ext uri="{FF2B5EF4-FFF2-40B4-BE49-F238E27FC236}">
                <a16:creationId xmlns:a16="http://schemas.microsoft.com/office/drawing/2014/main" id="{078330C5-8F72-4C96-985C-FEF41266D98A}"/>
              </a:ext>
            </a:extLst>
          </p:cNvPr>
          <p:cNvSpPr txBox="1"/>
          <p:nvPr/>
        </p:nvSpPr>
        <p:spPr>
          <a:xfrm>
            <a:off x="2902776" y="6265432"/>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46" name="Rechteck: abgerundete Ecken 45">
            <a:extLst>
              <a:ext uri="{FF2B5EF4-FFF2-40B4-BE49-F238E27FC236}">
                <a16:creationId xmlns:a16="http://schemas.microsoft.com/office/drawing/2014/main" id="{A5C5F32C-E104-4749-8749-A9657BE1C5DE}"/>
              </a:ext>
            </a:extLst>
          </p:cNvPr>
          <p:cNvSpPr/>
          <p:nvPr/>
        </p:nvSpPr>
        <p:spPr>
          <a:xfrm>
            <a:off x="2116541" y="3746534"/>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a:solidFill>
                  <a:schemeClr val="bg1"/>
                </a:solidFill>
              </a:rPr>
              <a:t>Parameter Generation</a:t>
            </a:r>
            <a:endParaRPr lang="en-US" sz="2800" dirty="0">
              <a:solidFill>
                <a:schemeClr val="bg1"/>
              </a:solidFill>
            </a:endParaRPr>
          </a:p>
        </p:txBody>
      </p:sp>
      <p:sp>
        <p:nvSpPr>
          <p:cNvPr id="48" name="Rechteck: abgerundete Ecken 47">
            <a:extLst>
              <a:ext uri="{FF2B5EF4-FFF2-40B4-BE49-F238E27FC236}">
                <a16:creationId xmlns:a16="http://schemas.microsoft.com/office/drawing/2014/main" id="{1A4E37C5-F16E-4898-94E7-845191D66E9D}"/>
              </a:ext>
            </a:extLst>
          </p:cNvPr>
          <p:cNvSpPr/>
          <p:nvPr/>
        </p:nvSpPr>
        <p:spPr>
          <a:xfrm>
            <a:off x="2116541" y="2787842"/>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err="1">
                <a:solidFill>
                  <a:schemeClr val="bg1"/>
                </a:solidFill>
              </a:rPr>
              <a:t>Acoustic</a:t>
            </a:r>
            <a:r>
              <a:rPr lang="de-DE" sz="2000" dirty="0">
                <a:solidFill>
                  <a:schemeClr val="bg1"/>
                </a:solidFill>
              </a:rPr>
              <a:t> Model</a:t>
            </a:r>
            <a:endParaRPr lang="en-US" sz="2800" dirty="0">
              <a:solidFill>
                <a:schemeClr val="bg1"/>
              </a:solidFill>
            </a:endParaRPr>
          </a:p>
        </p:txBody>
      </p:sp>
      <p:sp>
        <p:nvSpPr>
          <p:cNvPr id="49" name="Rechteck: abgerundete Ecken 48">
            <a:extLst>
              <a:ext uri="{FF2B5EF4-FFF2-40B4-BE49-F238E27FC236}">
                <a16:creationId xmlns:a16="http://schemas.microsoft.com/office/drawing/2014/main" id="{1A77FC51-0E4A-4E1D-AE8A-3E82DFE3E1C5}"/>
              </a:ext>
            </a:extLst>
          </p:cNvPr>
          <p:cNvSpPr/>
          <p:nvPr/>
        </p:nvSpPr>
        <p:spPr>
          <a:xfrm>
            <a:off x="2116541" y="4705226"/>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err="1">
                <a:solidFill>
                  <a:schemeClr val="bg1"/>
                </a:solidFill>
              </a:rPr>
              <a:t>Waveform</a:t>
            </a:r>
            <a:r>
              <a:rPr lang="de-DE" sz="2000" dirty="0">
                <a:solidFill>
                  <a:schemeClr val="bg1"/>
                </a:solidFill>
              </a:rPr>
              <a:t> Synthesis</a:t>
            </a:r>
            <a:endParaRPr lang="en-US" sz="2800" dirty="0">
              <a:solidFill>
                <a:schemeClr val="bg1"/>
              </a:solidFill>
            </a:endParaRPr>
          </a:p>
        </p:txBody>
      </p:sp>
      <p:sp>
        <p:nvSpPr>
          <p:cNvPr id="50" name="Pfeil: nach unten 49">
            <a:extLst>
              <a:ext uri="{FF2B5EF4-FFF2-40B4-BE49-F238E27FC236}">
                <a16:creationId xmlns:a16="http://schemas.microsoft.com/office/drawing/2014/main" id="{B0AFF13B-A090-4CFF-8681-3156CBD2ECF9}"/>
              </a:ext>
            </a:extLst>
          </p:cNvPr>
          <p:cNvSpPr/>
          <p:nvPr/>
        </p:nvSpPr>
        <p:spPr>
          <a:xfrm>
            <a:off x="3344750" y="242884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1" name="Pfeil: nach unten 50">
            <a:extLst>
              <a:ext uri="{FF2B5EF4-FFF2-40B4-BE49-F238E27FC236}">
                <a16:creationId xmlns:a16="http://schemas.microsoft.com/office/drawing/2014/main" id="{F83607F8-A09E-48DA-89A3-24C5AF51934E}"/>
              </a:ext>
            </a:extLst>
          </p:cNvPr>
          <p:cNvSpPr/>
          <p:nvPr/>
        </p:nvSpPr>
        <p:spPr>
          <a:xfrm>
            <a:off x="3344750" y="338855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2" name="Pfeil: nach unten 51">
            <a:extLst>
              <a:ext uri="{FF2B5EF4-FFF2-40B4-BE49-F238E27FC236}">
                <a16:creationId xmlns:a16="http://schemas.microsoft.com/office/drawing/2014/main" id="{1F82F26D-3209-4028-B650-28DBA06552FD}"/>
              </a:ext>
            </a:extLst>
          </p:cNvPr>
          <p:cNvSpPr/>
          <p:nvPr/>
        </p:nvSpPr>
        <p:spPr>
          <a:xfrm>
            <a:off x="3343417" y="4349197"/>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8" name="Pfeil: nach unten 57">
            <a:extLst>
              <a:ext uri="{FF2B5EF4-FFF2-40B4-BE49-F238E27FC236}">
                <a16:creationId xmlns:a16="http://schemas.microsoft.com/office/drawing/2014/main" id="{EFD97C23-46B0-4E0E-A8F1-FD60E9C232DF}"/>
              </a:ext>
            </a:extLst>
          </p:cNvPr>
          <p:cNvSpPr/>
          <p:nvPr/>
        </p:nvSpPr>
        <p:spPr>
          <a:xfrm>
            <a:off x="3343417" y="5307356"/>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Text-to-Speech –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1431705398"/>
              </p:ext>
            </p:extLst>
          </p:nvPr>
        </p:nvGraphicFramePr>
        <p:xfrm>
          <a:off x="662152" y="1693521"/>
          <a:ext cx="7920000" cy="3780001"/>
        </p:xfrm>
        <a:graphic>
          <a:graphicData uri="http://schemas.openxmlformats.org/drawingml/2006/table">
            <a:tbl>
              <a:tblPr firstRow="1" bandRow="1">
                <a:tableStyleId>{69012ECD-51FC-41F1-AA8D-1B2483CD663E}</a:tableStyleId>
              </a:tblPr>
              <a:tblGrid>
                <a:gridCol w="2640000">
                  <a:extLst>
                    <a:ext uri="{9D8B030D-6E8A-4147-A177-3AD203B41FA5}">
                      <a16:colId xmlns:a16="http://schemas.microsoft.com/office/drawing/2014/main" val="1221610781"/>
                    </a:ext>
                  </a:extLst>
                </a:gridCol>
                <a:gridCol w="2640000">
                  <a:extLst>
                    <a:ext uri="{9D8B030D-6E8A-4147-A177-3AD203B41FA5}">
                      <a16:colId xmlns:a16="http://schemas.microsoft.com/office/drawing/2014/main" val="629480466"/>
                    </a:ext>
                  </a:extLst>
                </a:gridCol>
                <a:gridCol w="2640000">
                  <a:extLst>
                    <a:ext uri="{9D8B030D-6E8A-4147-A177-3AD203B41FA5}">
                      <a16:colId xmlns:a16="http://schemas.microsoft.com/office/drawing/2014/main" val="388423807"/>
                    </a:ext>
                  </a:extLst>
                </a:gridCol>
              </a:tblGrid>
              <a:tr h="885298">
                <a:tc>
                  <a:txBody>
                    <a:bodyPr/>
                    <a:lstStyle/>
                    <a:p>
                      <a:pPr algn="ctr"/>
                      <a:r>
                        <a:rPr lang="en-US" noProof="0" dirty="0">
                          <a:solidFill>
                            <a:schemeClr val="bg1"/>
                          </a:solidFill>
                        </a:rPr>
                        <a:t>Technique</a:t>
                      </a:r>
                    </a:p>
                  </a:txBody>
                  <a:tcPr anchor="ctr">
                    <a:solidFill>
                      <a:srgbClr val="0065BD"/>
                    </a:solidFill>
                  </a:tcPr>
                </a:tc>
                <a:tc>
                  <a:txBody>
                    <a:bodyPr/>
                    <a:lstStyle/>
                    <a:p>
                      <a:pPr algn="ctr"/>
                      <a:r>
                        <a:rPr lang="en-US" noProof="0" dirty="0">
                          <a:solidFill>
                            <a:schemeClr val="bg1"/>
                          </a:solidFill>
                        </a:rPr>
                        <a:t>Advantages</a:t>
                      </a:r>
                    </a:p>
                  </a:txBody>
                  <a:tcPr anchor="ctr">
                    <a:solidFill>
                      <a:srgbClr val="0065BD"/>
                    </a:solidFill>
                  </a:tcPr>
                </a:tc>
                <a:tc>
                  <a:txBody>
                    <a:bodyPr/>
                    <a:lstStyle/>
                    <a:p>
                      <a:pPr algn="ctr"/>
                      <a:r>
                        <a:rPr lang="en-US" noProof="0" dirty="0">
                          <a:solidFill>
                            <a:schemeClr val="bg1"/>
                          </a:solidFill>
                        </a:rPr>
                        <a:t>Drawbacks</a:t>
                      </a:r>
                    </a:p>
                  </a:txBody>
                  <a:tcPr anchor="ctr">
                    <a:solidFill>
                      <a:srgbClr val="0065BD"/>
                    </a:solidFill>
                  </a:tcPr>
                </a:tc>
                <a:extLst>
                  <a:ext uri="{0D108BD9-81ED-4DB2-BD59-A6C34878D82A}">
                    <a16:rowId xmlns:a16="http://schemas.microsoft.com/office/drawing/2014/main" val="3087338158"/>
                  </a:ext>
                </a:extLst>
              </a:tr>
              <a:tr h="964901">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dirty="0"/>
                        <a:t>Very small </a:t>
                      </a:r>
                    </a:p>
                    <a:p>
                      <a:pPr algn="ctr"/>
                      <a:r>
                        <a:rPr lang="en-US" noProof="0" dirty="0"/>
                        <a:t>footprint</a:t>
                      </a:r>
                    </a:p>
                  </a:txBody>
                  <a:tcPr anchor="ctr"/>
                </a:tc>
                <a:tc>
                  <a:txBody>
                    <a:bodyPr/>
                    <a:lstStyle/>
                    <a:p>
                      <a:pPr algn="ctr"/>
                      <a:r>
                        <a:rPr lang="en-US" noProof="0" dirty="0"/>
                        <a:t>Very artificial and metallic voice</a:t>
                      </a:r>
                    </a:p>
                  </a:txBody>
                  <a:tcPr anchor="ctr"/>
                </a:tc>
                <a:extLst>
                  <a:ext uri="{0D108BD9-81ED-4DB2-BD59-A6C34878D82A}">
                    <a16:rowId xmlns:a16="http://schemas.microsoft.com/office/drawing/2014/main" val="574528252"/>
                  </a:ext>
                </a:extLst>
              </a:tr>
              <a:tr h="964901">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964901">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a:t>
                      </a:r>
                    </a:p>
                    <a:p>
                      <a:pPr algn="ctr"/>
                      <a:r>
                        <a:rPr lang="en-US" noProof="0" dirty="0"/>
                        <a:t>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609345"/>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1376781"/>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Sample of HMM-based speech</a:t>
            </a:r>
          </a:p>
        </p:txBody>
      </p:sp>
      <p:sp>
        <p:nvSpPr>
          <p:cNvPr id="10" name="Textfeld 9">
            <a:extLst>
              <a:ext uri="{FF2B5EF4-FFF2-40B4-BE49-F238E27FC236}">
                <a16:creationId xmlns:a16="http://schemas.microsoft.com/office/drawing/2014/main" id="{63841B31-EC75-4AA1-AC51-3ED630CF3C3D}"/>
              </a:ext>
            </a:extLst>
          </p:cNvPr>
          <p:cNvSpPr txBox="1"/>
          <p:nvPr/>
        </p:nvSpPr>
        <p:spPr>
          <a:xfrm>
            <a:off x="2795262" y="5037009"/>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pic>
        <p:nvPicPr>
          <p:cNvPr id="2" name="hmm-demo-02b">
            <a:hlinkClick r:id="" action="ppaction://media"/>
            <a:extLst>
              <a:ext uri="{FF2B5EF4-FFF2-40B4-BE49-F238E27FC236}">
                <a16:creationId xmlns:a16="http://schemas.microsoft.com/office/drawing/2014/main" id="{ADE88A56-009C-4FA1-BE87-DC60EDEB7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228015"/>
            <a:ext cx="2322000" cy="2322000"/>
          </a:xfrm>
          <a:prstGeom prst="rect">
            <a:avLst/>
          </a:prstGeom>
        </p:spPr>
      </p:pic>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840" fill="hold"/>
                                        <p:tgtEl>
                                          <p:spTgt spid="2"/>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405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017985" y="1443822"/>
            <a:ext cx="5200360" cy="4952330"/>
            <a:chOff x="2377316" y="1907634"/>
            <a:chExt cx="4397618" cy="418787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3866185"/>
              <a:chOff x="3086098" y="2860829"/>
              <a:chExt cx="3485167" cy="3064000"/>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94066"/>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ICASSP’13</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457506" y="1303423"/>
            <a:ext cx="6647492" cy="4115106"/>
            <a:chOff x="3804836" y="1788352"/>
            <a:chExt cx="5268216" cy="3261274"/>
          </a:xfrm>
        </p:grpSpPr>
        <p:sp>
          <p:nvSpPr>
            <p:cNvPr id="21" name="L-Form 20">
              <a:extLst>
                <a:ext uri="{FF2B5EF4-FFF2-40B4-BE49-F238E27FC236}">
                  <a16:creationId xmlns:a16="http://schemas.microsoft.com/office/drawing/2014/main" id="{0DF4A44E-A973-445C-A80A-AA8583FAC018}"/>
                </a:ext>
              </a:extLst>
            </p:cNvPr>
            <p:cNvSpPr/>
            <p:nvPr/>
          </p:nvSpPr>
          <p:spPr>
            <a:xfrm>
              <a:off x="5046823" y="2139750"/>
              <a:ext cx="4026229" cy="2909876"/>
            </a:xfrm>
            <a:prstGeom prst="corner">
              <a:avLst>
                <a:gd name="adj1" fmla="val 76558"/>
                <a:gd name="adj2" fmla="val 52367"/>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3804836" y="1788352"/>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129907" y="3596841"/>
            <a:ext cx="8875567" cy="830998"/>
            <a:chOff x="87867" y="3664708"/>
            <a:chExt cx="8875567" cy="830998"/>
          </a:xfrm>
        </p:grpSpPr>
        <p:sp>
          <p:nvSpPr>
            <p:cNvPr id="11" name="Rechteck 10">
              <a:extLst>
                <a:ext uri="{FF2B5EF4-FFF2-40B4-BE49-F238E27FC236}">
                  <a16:creationId xmlns:a16="http://schemas.microsoft.com/office/drawing/2014/main" id="{3FFDB78D-7EBD-4840-8D66-CC76BE1B87A4}"/>
                </a:ext>
              </a:extLst>
            </p:cNvPr>
            <p:cNvSpPr/>
            <p:nvPr/>
          </p:nvSpPr>
          <p:spPr>
            <a:xfrm>
              <a:off x="87867"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47873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593031"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719979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2" name="Rechteck 1">
            <a:extLst>
              <a:ext uri="{FF2B5EF4-FFF2-40B4-BE49-F238E27FC236}">
                <a16:creationId xmlns:a16="http://schemas.microsoft.com/office/drawing/2014/main" id="{FEAB313D-45A2-4ACB-B909-F2011438B0B1}"/>
              </a:ext>
            </a:extLst>
          </p:cNvPr>
          <p:cNvSpPr/>
          <p:nvPr/>
        </p:nvSpPr>
        <p:spPr>
          <a:xfrm>
            <a:off x="319090" y="760296"/>
            <a:ext cx="2541017" cy="307777"/>
          </a:xfrm>
          <a:prstGeom prst="rect">
            <a:avLst/>
          </a:prstGeom>
        </p:spPr>
        <p:txBody>
          <a:bodyPr wrap="none">
            <a:spAutoFit/>
          </a:bodyPr>
          <a:lstStyle/>
          <a:p>
            <a:r>
              <a:rPr lang="en-US" sz="1400" dirty="0">
                <a:sym typeface="Wingdings" panose="05000000000000000000" pitchFamily="2" charset="2"/>
              </a:rPr>
              <a:t>Zen et al. (2013), ICASSP ’13</a:t>
            </a:r>
            <a:endParaRPr lang="en-US" sz="1400" dirty="0"/>
          </a:p>
        </p:txBody>
      </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239037"/>
            <a:ext cx="4116277" cy="2103253"/>
          </a:xfrm>
        </p:spPr>
        <p:txBody>
          <a:bodyPr/>
          <a:lstStyle/>
          <a:p>
            <a:r>
              <a:rPr lang="de-DE" sz="1800" b="1" dirty="0" err="1"/>
              <a:t>Objective</a:t>
            </a:r>
            <a:r>
              <a:rPr lang="de-DE" sz="1800" b="1" dirty="0"/>
              <a:t> </a:t>
            </a:r>
            <a:r>
              <a:rPr lang="de-DE" sz="1800" b="1" dirty="0" err="1"/>
              <a:t>evaluation</a:t>
            </a:r>
            <a:endParaRPr lang="de-DE" sz="1800"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some cases</a:t>
            </a:r>
          </a:p>
        </p:txBody>
      </p:sp>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1211236877"/>
              </p:ext>
            </p:extLst>
          </p:nvPr>
        </p:nvGraphicFramePr>
        <p:xfrm>
          <a:off x="1513589" y="3531475"/>
          <a:ext cx="6120000" cy="2195999"/>
        </p:xfrm>
        <a:graphic>
          <a:graphicData uri="http://schemas.openxmlformats.org/drawingml/2006/table">
            <a:tbl>
              <a:tblPr firstRow="1" bandRow="1">
                <a:tableStyleId>{69012ECD-51FC-41F1-AA8D-1B2483CD663E}</a:tableStyleId>
              </a:tblPr>
              <a:tblGrid>
                <a:gridCol w="1844535">
                  <a:extLst>
                    <a:ext uri="{9D8B030D-6E8A-4147-A177-3AD203B41FA5}">
                      <a16:colId xmlns:a16="http://schemas.microsoft.com/office/drawing/2014/main" val="1221610781"/>
                    </a:ext>
                  </a:extLst>
                </a:gridCol>
                <a:gridCol w="2698737">
                  <a:extLst>
                    <a:ext uri="{9D8B030D-6E8A-4147-A177-3AD203B41FA5}">
                      <a16:colId xmlns:a16="http://schemas.microsoft.com/office/drawing/2014/main" val="629480466"/>
                    </a:ext>
                  </a:extLst>
                </a:gridCol>
                <a:gridCol w="1576728">
                  <a:extLst>
                    <a:ext uri="{9D8B030D-6E8A-4147-A177-3AD203B41FA5}">
                      <a16:colId xmlns:a16="http://schemas.microsoft.com/office/drawing/2014/main" val="388423807"/>
                    </a:ext>
                  </a:extLst>
                </a:gridCol>
              </a:tblGrid>
              <a:tr h="715697">
                <a:tc>
                  <a:txBody>
                    <a:bodyPr/>
                    <a:lstStyle/>
                    <a:p>
                      <a:pPr algn="ctr"/>
                      <a:r>
                        <a:rPr lang="de-DE" sz="1600" dirty="0">
                          <a:solidFill>
                            <a:schemeClr val="bg1"/>
                          </a:solidFill>
                        </a:rPr>
                        <a:t>HMM-</a:t>
                      </a:r>
                      <a:r>
                        <a:rPr lang="de-DE" sz="1600" dirty="0" err="1">
                          <a:solidFill>
                            <a:schemeClr val="bg1"/>
                          </a:solidFill>
                        </a:rPr>
                        <a:t>based</a:t>
                      </a:r>
                      <a:endParaRPr lang="de-DE" sz="1600" dirty="0">
                        <a:solidFill>
                          <a:schemeClr val="bg1"/>
                        </a:solidFill>
                      </a:endParaRPr>
                    </a:p>
                    <a:p>
                      <a:pPr algn="ctr">
                        <a:spcBef>
                          <a:spcPts val="0"/>
                        </a:spcBef>
                      </a:pPr>
                      <a:r>
                        <a:rPr lang="de-DE" sz="1200" dirty="0">
                          <a:solidFill>
                            <a:schemeClr val="bg1"/>
                          </a:solidFill>
                        </a:rPr>
                        <a:t>(</a:t>
                      </a:r>
                      <a:r>
                        <a:rPr lang="de-DE" sz="1200" dirty="0" err="1">
                          <a:solidFill>
                            <a:schemeClr val="bg1"/>
                          </a:solidFill>
                        </a:rPr>
                        <a:t>scaling</a:t>
                      </a:r>
                      <a:r>
                        <a:rPr lang="de-DE" sz="1200" dirty="0">
                          <a:solidFill>
                            <a:schemeClr val="bg1"/>
                          </a:solidFill>
                        </a:rPr>
                        <a:t> </a:t>
                      </a:r>
                      <a:r>
                        <a:rPr lang="de-DE" sz="1200" dirty="0" err="1">
                          <a:solidFill>
                            <a:schemeClr val="bg1"/>
                          </a:solidFill>
                        </a:rPr>
                        <a:t>factor</a:t>
                      </a:r>
                      <a:r>
                        <a:rPr lang="de-DE" sz="1200" dirty="0">
                          <a:solidFill>
                            <a:schemeClr val="bg1"/>
                          </a:solidFill>
                        </a:rPr>
                        <a:t>)</a:t>
                      </a:r>
                      <a:endParaRPr lang="en-US" sz="1600" dirty="0">
                        <a:solidFill>
                          <a:schemeClr val="bg1"/>
                        </a:solidFill>
                      </a:endParaRPr>
                    </a:p>
                  </a:txBody>
                  <a:tcPr anchor="ctr">
                    <a:solidFill>
                      <a:srgbClr val="0065BD"/>
                    </a:solidFill>
                  </a:tcPr>
                </a:tc>
                <a:tc>
                  <a:txBody>
                    <a:bodyPr/>
                    <a:lstStyle/>
                    <a:p>
                      <a:pPr algn="ctr"/>
                      <a:r>
                        <a:rPr lang="de-DE" sz="1600" dirty="0">
                          <a:solidFill>
                            <a:schemeClr val="bg1"/>
                          </a:solidFill>
                        </a:rPr>
                        <a:t>DNN-</a:t>
                      </a:r>
                      <a:r>
                        <a:rPr lang="de-DE" sz="1600" dirty="0" err="1">
                          <a:solidFill>
                            <a:schemeClr val="bg1"/>
                          </a:solidFill>
                        </a:rPr>
                        <a:t>based</a:t>
                      </a:r>
                      <a:endParaRPr lang="de-DE" sz="1600" dirty="0">
                        <a:solidFill>
                          <a:schemeClr val="bg1"/>
                        </a:solidFill>
                      </a:endParaRPr>
                    </a:p>
                    <a:p>
                      <a:pPr algn="ctr"/>
                      <a:r>
                        <a:rPr lang="de-DE" sz="1200" dirty="0">
                          <a:solidFill>
                            <a:schemeClr val="bg1"/>
                          </a:solidFill>
                        </a:rPr>
                        <a:t>(</a:t>
                      </a:r>
                      <a:r>
                        <a:rPr lang="de-DE" sz="1200" dirty="0" err="1">
                          <a:solidFill>
                            <a:schemeClr val="bg1"/>
                          </a:solidFill>
                        </a:rPr>
                        <a:t>neurons</a:t>
                      </a:r>
                      <a:r>
                        <a:rPr lang="de-DE" sz="1200" dirty="0">
                          <a:solidFill>
                            <a:schemeClr val="bg1"/>
                          </a:solidFill>
                        </a:rPr>
                        <a:t> per </a:t>
                      </a:r>
                      <a:r>
                        <a:rPr lang="de-DE" sz="1200" dirty="0" err="1">
                          <a:solidFill>
                            <a:schemeClr val="bg1"/>
                          </a:solidFill>
                        </a:rPr>
                        <a:t>layer</a:t>
                      </a:r>
                      <a:r>
                        <a:rPr lang="de-DE" sz="1200" dirty="0">
                          <a:solidFill>
                            <a:schemeClr val="bg1"/>
                          </a:solidFill>
                        </a:rPr>
                        <a:t>)</a:t>
                      </a:r>
                      <a:endParaRPr lang="en-US" sz="1400" dirty="0">
                        <a:solidFill>
                          <a:schemeClr val="bg1"/>
                        </a:solidFill>
                      </a:endParaRPr>
                    </a:p>
                  </a:txBody>
                  <a:tcPr anchor="ctr">
                    <a:solidFill>
                      <a:srgbClr val="0065BD"/>
                    </a:solidFill>
                  </a:tcPr>
                </a:tc>
                <a:tc>
                  <a:txBody>
                    <a:bodyPr/>
                    <a:lstStyle/>
                    <a:p>
                      <a:pPr algn="ctr"/>
                      <a:r>
                        <a:rPr lang="de-DE" sz="1600" dirty="0">
                          <a:solidFill>
                            <a:schemeClr val="bg1"/>
                          </a:solidFill>
                        </a:rPr>
                        <a:t>Neutral</a:t>
                      </a:r>
                    </a:p>
                  </a:txBody>
                  <a:tcPr anchor="ctr">
                    <a:solidFill>
                      <a:srgbClr val="0065BD"/>
                    </a:solidFill>
                  </a:tcPr>
                </a:tc>
                <a:extLst>
                  <a:ext uri="{0D108BD9-81ED-4DB2-BD59-A6C34878D82A}">
                    <a16:rowId xmlns:a16="http://schemas.microsoft.com/office/drawing/2014/main" val="3087338158"/>
                  </a:ext>
                </a:extLst>
              </a:tr>
              <a:tr h="493434">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93434">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93434">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2368540" y="3221269"/>
            <a:ext cx="4147405" cy="2899531"/>
            <a:chOff x="4541517" y="3528020"/>
            <a:chExt cx="4147405" cy="2899531"/>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5280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7" y="6158567"/>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
        <p:nvSpPr>
          <p:cNvPr id="9" name="Inhaltsplatzhalter 1">
            <a:extLst>
              <a:ext uri="{FF2B5EF4-FFF2-40B4-BE49-F238E27FC236}">
                <a16:creationId xmlns:a16="http://schemas.microsoft.com/office/drawing/2014/main" id="{51B08F76-5310-43D1-9136-624012C48C97}"/>
              </a:ext>
            </a:extLst>
          </p:cNvPr>
          <p:cNvSpPr txBox="1">
            <a:spLocks/>
          </p:cNvSpPr>
          <p:nvPr/>
        </p:nvSpPr>
        <p:spPr>
          <a:xfrm>
            <a:off x="4917193" y="1239036"/>
            <a:ext cx="3943028" cy="16933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Subjective evaluation</a:t>
            </a:r>
            <a:endParaRPr lang="en-US" sz="1800" dirty="0"/>
          </a:p>
          <a:p>
            <a:r>
              <a:rPr lang="en-US" dirty="0">
                <a:sym typeface="Wingdings" panose="05000000000000000000" pitchFamily="2" charset="2"/>
              </a:rPr>
              <a:t> DNN-based systems are preferred</a:t>
            </a:r>
          </a:p>
          <a:p>
            <a:r>
              <a:rPr lang="en-US" dirty="0">
                <a:sym typeface="Wingdings" panose="05000000000000000000" pitchFamily="2" charset="2"/>
              </a:rPr>
              <a:t></a:t>
            </a:r>
            <a:r>
              <a:rPr lang="en-US" dirty="0"/>
              <a:t> Described as less muffled</a:t>
            </a:r>
          </a:p>
          <a:p>
            <a:endParaRPr lang="en-US" dirty="0"/>
          </a:p>
        </p:txBody>
      </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75829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a:xfrm>
            <a:off x="319088" y="1323118"/>
            <a:ext cx="8583028" cy="562832"/>
          </a:xfrm>
        </p:spPr>
        <p:txBody>
          <a:bodyPr/>
          <a:lstStyle/>
          <a:p>
            <a:pPr>
              <a:tabLst>
                <a:tab pos="5830888" algn="l"/>
              </a:tabLst>
            </a:pPr>
            <a:r>
              <a:rPr lang="en-US" sz="1800" dirty="0">
                <a:sym typeface="Wingdings" panose="05000000000000000000" pitchFamily="2" charset="2"/>
              </a:rPr>
              <a:t> </a:t>
            </a:r>
            <a:r>
              <a:rPr lang="en-US" sz="1800" dirty="0"/>
              <a:t>Introducing a DNN into the front-end of a TTS-System to decrease the model size</a:t>
            </a:r>
            <a:endParaRPr lang="en-US" dirty="0"/>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en-US" dirty="0"/>
              <a:t>Speech Synthesis on Mobile Devices</a:t>
            </a:r>
          </a:p>
        </p:txBody>
      </p:sp>
      <p:sp>
        <p:nvSpPr>
          <p:cNvPr id="5" name="Rechteck: abgerundete Ecken 4">
            <a:extLst>
              <a:ext uri="{FF2B5EF4-FFF2-40B4-BE49-F238E27FC236}">
                <a16:creationId xmlns:a16="http://schemas.microsoft.com/office/drawing/2014/main" id="{1E827A9E-21BD-415D-9CD9-01EF54364D6D}"/>
              </a:ext>
            </a:extLst>
          </p:cNvPr>
          <p:cNvSpPr/>
          <p:nvPr/>
        </p:nvSpPr>
        <p:spPr>
          <a:xfrm>
            <a:off x="1624370" y="2242430"/>
            <a:ext cx="3992135" cy="2585579"/>
          </a:xfrm>
          <a:prstGeom prst="roundRect">
            <a:avLst>
              <a:gd name="adj" fmla="val 7826"/>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a:solidFill>
                  <a:schemeClr val="bg1"/>
                </a:solidFill>
              </a:rPr>
              <a:t>Front-End</a:t>
            </a:r>
            <a:endParaRPr lang="en-US" sz="2000" b="1" dirty="0">
              <a:solidFill>
                <a:schemeClr val="bg1"/>
              </a:solidFill>
            </a:endParaRPr>
          </a:p>
          <a:p>
            <a:pPr marL="342900" lvl="0" indent="-342900">
              <a:lnSpc>
                <a:spcPct val="150000"/>
              </a:lnSpc>
              <a:buAutoNum type="arabicPeriod"/>
            </a:pPr>
            <a:r>
              <a:rPr lang="en-US" b="1" dirty="0">
                <a:solidFill>
                  <a:schemeClr val="bg1"/>
                </a:solidFill>
              </a:rPr>
              <a:t>Syllabification (SYL) </a:t>
            </a:r>
          </a:p>
          <a:p>
            <a:pPr marL="342900" lvl="0" indent="-342900">
              <a:lnSpc>
                <a:spcPct val="150000"/>
              </a:lnSpc>
              <a:buAutoNum type="arabicPeriod"/>
            </a:pPr>
            <a:r>
              <a:rPr lang="en-US" b="1" dirty="0">
                <a:solidFill>
                  <a:schemeClr val="bg1"/>
                </a:solidFill>
              </a:rPr>
              <a:t>Phonetic transcription (PT)</a:t>
            </a:r>
          </a:p>
          <a:p>
            <a:pPr marL="342900" lvl="0" indent="-342900">
              <a:lnSpc>
                <a:spcPct val="150000"/>
              </a:lnSpc>
              <a:buAutoNum type="arabicPeriod"/>
            </a:pPr>
            <a:r>
              <a:rPr lang="en-US" b="1" dirty="0">
                <a:solidFill>
                  <a:schemeClr val="bg1"/>
                </a:solidFill>
              </a:rPr>
              <a:t>Part-of-speech tagging (POT)</a:t>
            </a:r>
          </a:p>
          <a:p>
            <a:pPr marL="342900" lvl="0" indent="-342900">
              <a:lnSpc>
                <a:spcPct val="150000"/>
              </a:lnSpc>
              <a:buAutoNum type="arabicPeriod"/>
            </a:pPr>
            <a:r>
              <a:rPr lang="en-US" b="1" dirty="0">
                <a:solidFill>
                  <a:schemeClr val="bg1"/>
                </a:solidFill>
              </a:rPr>
              <a:t>Lexical stress prediction (LSP)</a:t>
            </a:r>
          </a:p>
        </p:txBody>
      </p:sp>
      <p:sp>
        <p:nvSpPr>
          <p:cNvPr id="6" name="Rechteck 5">
            <a:extLst>
              <a:ext uri="{FF2B5EF4-FFF2-40B4-BE49-F238E27FC236}">
                <a16:creationId xmlns:a16="http://schemas.microsoft.com/office/drawing/2014/main" id="{3C3C75DF-459E-4AB7-B30D-086ED5180793}"/>
              </a:ext>
            </a:extLst>
          </p:cNvPr>
          <p:cNvSpPr/>
          <p:nvPr/>
        </p:nvSpPr>
        <p:spPr>
          <a:xfrm>
            <a:off x="-13074" y="3212052"/>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abgerundete Ecken 7">
            <a:extLst>
              <a:ext uri="{FF2B5EF4-FFF2-40B4-BE49-F238E27FC236}">
                <a16:creationId xmlns:a16="http://schemas.microsoft.com/office/drawing/2014/main" id="{D8C1718A-0EDA-4538-A548-D5AB92DFA47F}"/>
              </a:ext>
            </a:extLst>
          </p:cNvPr>
          <p:cNvSpPr/>
          <p:nvPr/>
        </p:nvSpPr>
        <p:spPr>
          <a:xfrm>
            <a:off x="6102217" y="5388366"/>
            <a:ext cx="2734582" cy="75809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a:solidFill>
                  <a:schemeClr val="bg1"/>
                </a:solidFill>
              </a:rPr>
              <a:t>Back-End</a:t>
            </a:r>
            <a:endParaRPr lang="en-US" sz="2000" b="1" dirty="0">
              <a:solidFill>
                <a:schemeClr val="bg1"/>
              </a:solidFill>
            </a:endParaRPr>
          </a:p>
        </p:txBody>
      </p:sp>
      <p:sp>
        <p:nvSpPr>
          <p:cNvPr id="9" name="Rechteck: abgerundete Ecken 8">
            <a:extLst>
              <a:ext uri="{FF2B5EF4-FFF2-40B4-BE49-F238E27FC236}">
                <a16:creationId xmlns:a16="http://schemas.microsoft.com/office/drawing/2014/main" id="{9B129D37-9912-4EB4-8A72-32E982878246}"/>
              </a:ext>
            </a:extLst>
          </p:cNvPr>
          <p:cNvSpPr/>
          <p:nvPr/>
        </p:nvSpPr>
        <p:spPr>
          <a:xfrm>
            <a:off x="6167534" y="2242427"/>
            <a:ext cx="2734582" cy="2585579"/>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err="1">
                <a:solidFill>
                  <a:srgbClr val="0065BD"/>
                </a:solidFill>
              </a:rPr>
              <a:t>Context</a:t>
            </a:r>
            <a:r>
              <a:rPr lang="de-DE" sz="2000" b="1" dirty="0">
                <a:solidFill>
                  <a:srgbClr val="0065BD"/>
                </a:solidFill>
              </a:rPr>
              <a:t> Features</a:t>
            </a:r>
            <a:endParaRPr lang="en-US" sz="2000" b="1" dirty="0">
              <a:solidFill>
                <a:srgbClr val="0065BD"/>
              </a:solidFill>
            </a:endParaRPr>
          </a:p>
          <a:p>
            <a:pPr marL="342900" lvl="0" indent="-342900">
              <a:lnSpc>
                <a:spcPct val="150000"/>
              </a:lnSpc>
              <a:buAutoNum type="arabicPeriod"/>
            </a:pPr>
            <a:r>
              <a:rPr lang="en-US" b="1" dirty="0">
                <a:solidFill>
                  <a:srgbClr val="0065BD"/>
                </a:solidFill>
              </a:rPr>
              <a:t>Syllables </a:t>
            </a:r>
          </a:p>
          <a:p>
            <a:pPr marL="342900" lvl="0" indent="-342900">
              <a:lnSpc>
                <a:spcPct val="150000"/>
              </a:lnSpc>
              <a:buAutoNum type="arabicPeriod"/>
            </a:pPr>
            <a:r>
              <a:rPr lang="en-US" b="1" dirty="0">
                <a:solidFill>
                  <a:srgbClr val="0065BD"/>
                </a:solidFill>
              </a:rPr>
              <a:t>Phonemes</a:t>
            </a:r>
          </a:p>
          <a:p>
            <a:pPr marL="342900" lvl="0" indent="-342900">
              <a:lnSpc>
                <a:spcPct val="150000"/>
              </a:lnSpc>
              <a:buAutoNum type="arabicPeriod"/>
            </a:pPr>
            <a:r>
              <a:rPr lang="en-US" b="1" dirty="0">
                <a:solidFill>
                  <a:srgbClr val="0065BD"/>
                </a:solidFill>
              </a:rPr>
              <a:t>Unified tags</a:t>
            </a:r>
          </a:p>
          <a:p>
            <a:pPr marL="342900" lvl="0" indent="-342900">
              <a:lnSpc>
                <a:spcPct val="150000"/>
              </a:lnSpc>
              <a:buAutoNum type="arabicPeriod"/>
            </a:pPr>
            <a:r>
              <a:rPr lang="de-DE" b="1" dirty="0">
                <a:solidFill>
                  <a:srgbClr val="0065BD"/>
                </a:solidFill>
              </a:rPr>
              <a:t>S</a:t>
            </a:r>
            <a:r>
              <a:rPr lang="en-US" b="1" dirty="0">
                <a:solidFill>
                  <a:srgbClr val="0065BD"/>
                </a:solidFill>
              </a:rPr>
              <a:t>tress on syllable</a:t>
            </a:r>
            <a:endParaRPr lang="en-US" sz="2000" b="1" dirty="0">
              <a:solidFill>
                <a:srgbClr val="0065BD"/>
              </a:solidFill>
            </a:endParaRPr>
          </a:p>
        </p:txBody>
      </p:sp>
      <p:sp>
        <p:nvSpPr>
          <p:cNvPr id="11" name="Rechteck 10">
            <a:extLst>
              <a:ext uri="{FF2B5EF4-FFF2-40B4-BE49-F238E27FC236}">
                <a16:creationId xmlns:a16="http://schemas.microsoft.com/office/drawing/2014/main" id="{6DFF16E4-DC2C-4157-8006-A4220CF7F1CE}"/>
              </a:ext>
            </a:extLst>
          </p:cNvPr>
          <p:cNvSpPr/>
          <p:nvPr/>
        </p:nvSpPr>
        <p:spPr>
          <a:xfrm>
            <a:off x="3853805" y="5444247"/>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Gleichschenkliges Dreieck 12">
            <a:extLst>
              <a:ext uri="{FF2B5EF4-FFF2-40B4-BE49-F238E27FC236}">
                <a16:creationId xmlns:a16="http://schemas.microsoft.com/office/drawing/2014/main" id="{03CE4E87-6DCE-4A77-9EF8-0C8D600ACD25}"/>
              </a:ext>
            </a:extLst>
          </p:cNvPr>
          <p:cNvSpPr/>
          <p:nvPr/>
        </p:nvSpPr>
        <p:spPr>
          <a:xfrm rot="5400000">
            <a:off x="5003783" y="3387608"/>
            <a:ext cx="1776472" cy="295216"/>
          </a:xfrm>
          <a:prstGeom prst="triangle">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4" name="Gleichschenkliges Dreieck 13">
            <a:extLst>
              <a:ext uri="{FF2B5EF4-FFF2-40B4-BE49-F238E27FC236}">
                <a16:creationId xmlns:a16="http://schemas.microsoft.com/office/drawing/2014/main" id="{C1C2EEE7-2DEB-40E6-B1CB-90B905B54109}"/>
              </a:ext>
            </a:extLst>
          </p:cNvPr>
          <p:cNvSpPr/>
          <p:nvPr/>
        </p:nvSpPr>
        <p:spPr>
          <a:xfrm rot="10800000">
            <a:off x="6581272" y="4986530"/>
            <a:ext cx="1776472" cy="295216"/>
          </a:xfrm>
          <a:prstGeom prst="triangle">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5" name="Pfeil: nach unten 14">
            <a:extLst>
              <a:ext uri="{FF2B5EF4-FFF2-40B4-BE49-F238E27FC236}">
                <a16:creationId xmlns:a16="http://schemas.microsoft.com/office/drawing/2014/main" id="{19A3FD7A-473F-459C-A5DE-04E23485CD06}"/>
              </a:ext>
            </a:extLst>
          </p:cNvPr>
          <p:cNvSpPr/>
          <p:nvPr/>
        </p:nvSpPr>
        <p:spPr>
          <a:xfrm rot="16200000">
            <a:off x="1085982" y="3409549"/>
            <a:ext cx="411758" cy="297090"/>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Pfeil: nach unten 15">
            <a:extLst>
              <a:ext uri="{FF2B5EF4-FFF2-40B4-BE49-F238E27FC236}">
                <a16:creationId xmlns:a16="http://schemas.microsoft.com/office/drawing/2014/main" id="{8BE110FE-33E8-455A-9A9B-87C83B1A192D}"/>
              </a:ext>
            </a:extLst>
          </p:cNvPr>
          <p:cNvSpPr/>
          <p:nvPr/>
        </p:nvSpPr>
        <p:spPr>
          <a:xfrm rot="5400000">
            <a:off x="5685203" y="5618868"/>
            <a:ext cx="411758" cy="297090"/>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20" name="Gruppieren 19">
            <a:extLst>
              <a:ext uri="{FF2B5EF4-FFF2-40B4-BE49-F238E27FC236}">
                <a16:creationId xmlns:a16="http://schemas.microsoft.com/office/drawing/2014/main" id="{B702F79D-4136-4B1A-969A-23EC7C173AB1}"/>
              </a:ext>
            </a:extLst>
          </p:cNvPr>
          <p:cNvGrpSpPr/>
          <p:nvPr/>
        </p:nvGrpSpPr>
        <p:grpSpPr>
          <a:xfrm>
            <a:off x="1530221" y="2114783"/>
            <a:ext cx="4123448" cy="3221335"/>
            <a:chOff x="1530220" y="2114783"/>
            <a:chExt cx="7473821" cy="3221335"/>
          </a:xfrm>
        </p:grpSpPr>
        <p:sp>
          <p:nvSpPr>
            <p:cNvPr id="18" name="Rechteck 17">
              <a:extLst>
                <a:ext uri="{FF2B5EF4-FFF2-40B4-BE49-F238E27FC236}">
                  <a16:creationId xmlns:a16="http://schemas.microsoft.com/office/drawing/2014/main" id="{96F0A895-00CC-4512-9206-7D0E077C4775}"/>
                </a:ext>
              </a:extLst>
            </p:cNvPr>
            <p:cNvSpPr/>
            <p:nvPr/>
          </p:nvSpPr>
          <p:spPr>
            <a:xfrm>
              <a:off x="1530220" y="2114783"/>
              <a:ext cx="7473821" cy="2793119"/>
            </a:xfrm>
            <a:prstGeom prst="rect">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9" name="Rechteck 18">
              <a:extLst>
                <a:ext uri="{FF2B5EF4-FFF2-40B4-BE49-F238E27FC236}">
                  <a16:creationId xmlns:a16="http://schemas.microsoft.com/office/drawing/2014/main" id="{B14998C3-6F12-4C77-9F21-5F1925F856EF}"/>
                </a:ext>
              </a:extLst>
            </p:cNvPr>
            <p:cNvSpPr/>
            <p:nvPr/>
          </p:nvSpPr>
          <p:spPr>
            <a:xfrm>
              <a:off x="1750778" y="4936008"/>
              <a:ext cx="1922322"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Multiple DNNs</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21" name="Textfeld 20">
            <a:extLst>
              <a:ext uri="{FF2B5EF4-FFF2-40B4-BE49-F238E27FC236}">
                <a16:creationId xmlns:a16="http://schemas.microsoft.com/office/drawing/2014/main" id="{5EDCE0B1-F88B-4B96-837B-C9C31D111459}"/>
              </a:ext>
            </a:extLst>
          </p:cNvPr>
          <p:cNvSpPr txBox="1"/>
          <p:nvPr/>
        </p:nvSpPr>
        <p:spPr>
          <a:xfrm>
            <a:off x="3919824" y="6225165"/>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7" name="Rechteck 6">
            <a:extLst>
              <a:ext uri="{FF2B5EF4-FFF2-40B4-BE49-F238E27FC236}">
                <a16:creationId xmlns:a16="http://schemas.microsoft.com/office/drawing/2014/main" id="{4F799E4C-1A4A-4A64-B151-53F87957A144}"/>
              </a:ext>
            </a:extLst>
          </p:cNvPr>
          <p:cNvSpPr/>
          <p:nvPr/>
        </p:nvSpPr>
        <p:spPr>
          <a:xfrm>
            <a:off x="319088" y="759805"/>
            <a:ext cx="2683748" cy="307777"/>
          </a:xfrm>
          <a:prstGeom prst="rect">
            <a:avLst/>
          </a:prstGeom>
        </p:spPr>
        <p:txBody>
          <a:bodyPr wrap="none">
            <a:spAutoFit/>
          </a:bodyPr>
          <a:lstStyle/>
          <a:p>
            <a:r>
              <a:rPr lang="en-US" sz="1400" dirty="0" err="1"/>
              <a:t>Boroş</a:t>
            </a:r>
            <a:r>
              <a:rPr lang="en-US" sz="1400" dirty="0"/>
              <a:t> et al. (2015)</a:t>
            </a:r>
            <a:r>
              <a:rPr lang="en-US" sz="1400" dirty="0">
                <a:sym typeface="Wingdings" panose="05000000000000000000" pitchFamily="2" charset="2"/>
              </a:rPr>
              <a:t>, MEDES ’15</a:t>
            </a:r>
            <a:endParaRPr lang="en-US" sz="1400" dirty="0"/>
          </a:p>
        </p:txBody>
      </p:sp>
    </p:spTree>
    <p:extLst>
      <p:ext uri="{BB962C8B-B14F-4D97-AF65-F5344CB8AC3E}">
        <p14:creationId xmlns:p14="http://schemas.microsoft.com/office/powerpoint/2010/main" val="42170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p:bldP spid="8" grpId="0" animBg="1"/>
      <p:bldP spid="9" grpId="0" animBg="1"/>
      <p:bldP spid="11" grpId="0"/>
      <p:bldP spid="13" grpId="0" animBg="1"/>
      <p:bldP spid="14" grpId="0" animBg="1"/>
      <p:bldP spid="15" grpId="0" animBg="1"/>
      <p:bldP spid="16"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180FC9E3-B630-403D-A2CB-7E917AC8E112}"/>
              </a:ext>
            </a:extLst>
          </p:cNvPr>
          <p:cNvSpPr>
            <a:spLocks noGrp="1"/>
          </p:cNvSpPr>
          <p:nvPr>
            <p:ph idx="10"/>
          </p:nvPr>
        </p:nvSpPr>
        <p:spPr>
          <a:xfrm>
            <a:off x="1618591" y="4902021"/>
            <a:ext cx="5906816" cy="736939"/>
          </a:xfrm>
        </p:spPr>
        <p:txBody>
          <a:bodyPr/>
          <a:lstStyle/>
          <a:p>
            <a:pPr algn="ctr">
              <a:lnSpc>
                <a:spcPct val="200000"/>
              </a:lnSpc>
            </a:pPr>
            <a:r>
              <a:rPr lang="de-DE" sz="2400" dirty="0">
                <a:solidFill>
                  <a:schemeClr val="tx1"/>
                </a:solidFill>
              </a:rPr>
              <a:t>Overall </a:t>
            </a:r>
            <a:r>
              <a:rPr lang="de-DE" sz="2400" dirty="0" err="1">
                <a:solidFill>
                  <a:schemeClr val="tx1"/>
                </a:solidFill>
              </a:rPr>
              <a:t>reduction</a:t>
            </a:r>
            <a:r>
              <a:rPr lang="de-DE" sz="2400" dirty="0">
                <a:solidFill>
                  <a:schemeClr val="tx1"/>
                </a:solidFill>
              </a:rPr>
              <a:t> </a:t>
            </a:r>
            <a:r>
              <a:rPr lang="de-DE" sz="2400" dirty="0" err="1">
                <a:solidFill>
                  <a:schemeClr val="tx1"/>
                </a:solidFill>
              </a:rPr>
              <a:t>of</a:t>
            </a:r>
            <a:r>
              <a:rPr lang="de-DE" sz="2400" dirty="0">
                <a:solidFill>
                  <a:schemeClr val="tx1"/>
                </a:solidFill>
              </a:rPr>
              <a:t> </a:t>
            </a:r>
            <a:r>
              <a:rPr lang="de-DE" sz="2400" dirty="0" err="1">
                <a:solidFill>
                  <a:schemeClr val="tx1"/>
                </a:solidFill>
              </a:rPr>
              <a:t>model</a:t>
            </a:r>
            <a:r>
              <a:rPr lang="de-DE" sz="2400" dirty="0">
                <a:solidFill>
                  <a:schemeClr val="tx1"/>
                </a:solidFill>
              </a:rPr>
              <a:t> </a:t>
            </a:r>
            <a:r>
              <a:rPr lang="de-DE" sz="2400" dirty="0" err="1">
                <a:solidFill>
                  <a:schemeClr val="tx1"/>
                </a:solidFill>
              </a:rPr>
              <a:t>size</a:t>
            </a:r>
            <a:r>
              <a:rPr lang="de-DE" sz="2400" dirty="0">
                <a:solidFill>
                  <a:schemeClr val="tx1"/>
                </a:solidFill>
              </a:rPr>
              <a:t> </a:t>
            </a:r>
            <a:r>
              <a:rPr lang="de-DE" sz="2400" dirty="0" err="1">
                <a:solidFill>
                  <a:schemeClr val="tx1"/>
                </a:solidFill>
              </a:rPr>
              <a:t>by</a:t>
            </a:r>
            <a:r>
              <a:rPr lang="de-DE" sz="2400" dirty="0">
                <a:solidFill>
                  <a:schemeClr val="tx1"/>
                </a:solidFill>
              </a:rPr>
              <a:t> ~ 60 %</a:t>
            </a:r>
            <a:endParaRPr lang="de-DE" sz="2000" dirty="0">
              <a:solidFill>
                <a:schemeClr val="tx1"/>
              </a:solidFill>
            </a:endParaRP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1344638"/>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1259986" y="3869840"/>
            <a:ext cx="6624025"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26602713"/>
              </p:ext>
            </p:extLst>
          </p:nvPr>
        </p:nvGraphicFramePr>
        <p:xfrm>
          <a:off x="343589" y="1598369"/>
          <a:ext cx="8460000" cy="216000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50588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SYL</a:t>
                      </a:r>
                      <a:endParaRPr lang="en-US" sz="1600" dirty="0">
                        <a:solidFill>
                          <a:schemeClr val="bg1"/>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55137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55137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55137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2186152"/>
            <a:ext cx="6212435" cy="147144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2" name="Gleichschenkliges Dreieck 1">
            <a:extLst>
              <a:ext uri="{FF2B5EF4-FFF2-40B4-BE49-F238E27FC236}">
                <a16:creationId xmlns:a16="http://schemas.microsoft.com/office/drawing/2014/main" id="{13F9C09C-0237-4A83-B572-307EC6EEA9E6}"/>
              </a:ext>
            </a:extLst>
          </p:cNvPr>
          <p:cNvSpPr/>
          <p:nvPr/>
        </p:nvSpPr>
        <p:spPr>
          <a:xfrm rot="10800000">
            <a:off x="2177506" y="4313355"/>
            <a:ext cx="4782616" cy="588666"/>
          </a:xfrm>
          <a:prstGeom prst="triangle">
            <a:avLst>
              <a:gd name="adj" fmla="val 50000"/>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Inhaltsplatzhalter 1">
            <a:extLst>
              <a:ext uri="{FF2B5EF4-FFF2-40B4-BE49-F238E27FC236}">
                <a16:creationId xmlns:a16="http://schemas.microsoft.com/office/drawing/2014/main" id="{DD92E1B4-2637-43F7-B525-8FBE670C9854}"/>
              </a:ext>
            </a:extLst>
          </p:cNvPr>
          <p:cNvSpPr txBox="1">
            <a:spLocks/>
          </p:cNvSpPr>
          <p:nvPr/>
        </p:nvSpPr>
        <p:spPr>
          <a:xfrm>
            <a:off x="7131754" y="5949464"/>
            <a:ext cx="1861639" cy="480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en-US" sz="1400" dirty="0">
                <a:solidFill>
                  <a:schemeClr val="tx1"/>
                </a:solidFill>
              </a:rPr>
              <a:t>Con. = Conventional</a:t>
            </a:r>
            <a:endParaRPr lang="en-US" sz="1200" dirty="0">
              <a:solidFill>
                <a:schemeClr val="tx1"/>
              </a:solidFill>
            </a:endParaRPr>
          </a:p>
        </p:txBody>
      </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15"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3190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3" end="3"/>
                                            </p:txEl>
                                          </p:spTgt>
                                        </p:tgtEl>
                                        <p:attrNameLst>
                                          <p:attrName>style.color</p:attrName>
                                        </p:attrNameLst>
                                      </p:cBhvr>
                                      <p:to>
                                        <a:srgbClr val="999999"/>
                                      </p:to>
                                    </p:animClr>
                                    <p:animClr clrSpc="rgb" dir="cw">
                                      <p:cBhvr>
                                        <p:cTn id="22" dur="500" fill="hold"/>
                                        <p:tgtEl>
                                          <p:spTgt spid="2">
                                            <p:txEl>
                                              <p:pRg st="3" end="3"/>
                                            </p:txEl>
                                          </p:spTgt>
                                        </p:tgtEl>
                                        <p:attrNameLst>
                                          <p:attrName>fillcolor</p:attrName>
                                        </p:attrNameLst>
                                      </p:cBhvr>
                                      <p:to>
                                        <a:srgbClr val="999999"/>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7934" y="1206832"/>
            <a:ext cx="8508999" cy="4363544"/>
          </a:xfrm>
        </p:spPr>
        <p:txBody>
          <a:bodyPr/>
          <a:lstStyle/>
          <a:p>
            <a:r>
              <a:rPr lang="en-US" sz="2000" b="1" dirty="0">
                <a:solidFill>
                  <a:schemeClr val="tx1"/>
                </a:solidFill>
              </a:rPr>
              <a:t>Speech synthesis is an important technology </a:t>
            </a:r>
          </a:p>
          <a:p>
            <a:pPr marL="285750" indent="-285750">
              <a:buFont typeface="Wingdings" panose="05000000000000000000" pitchFamily="2" charset="2"/>
              <a:buChar char="à"/>
            </a:pPr>
            <a:r>
              <a:rPr lang="en-US" sz="1800" dirty="0">
                <a:solidFill>
                  <a:schemeClr val="tx1"/>
                </a:solidFill>
                <a:sym typeface="Wingdings" panose="05000000000000000000" pitchFamily="2" charset="2"/>
              </a:rPr>
              <a:t>Huge research volume</a:t>
            </a:r>
          </a:p>
          <a:p>
            <a:pPr marL="285750" indent="-285750">
              <a:buFont typeface="Wingdings" panose="05000000000000000000" pitchFamily="2" charset="2"/>
              <a:buChar char="à"/>
            </a:pPr>
            <a:r>
              <a:rPr lang="en-US" sz="1800" dirty="0">
                <a:solidFill>
                  <a:schemeClr val="tx1"/>
                </a:solidFill>
              </a:rPr>
              <a:t>Practical relevance with many application</a:t>
            </a:r>
          </a:p>
          <a:p>
            <a:pPr>
              <a:spcBef>
                <a:spcPts val="1800"/>
              </a:spcBef>
            </a:pPr>
            <a:r>
              <a:rPr lang="en-US" sz="2000" b="1" dirty="0">
                <a:solidFill>
                  <a:schemeClr val="tx1"/>
                </a:solidFill>
              </a:rPr>
              <a:t>Deep learning models have emerged in the last decade</a:t>
            </a:r>
          </a:p>
          <a:p>
            <a:pPr marL="342900" indent="-342900">
              <a:buFont typeface="Wingdings" panose="05000000000000000000" pitchFamily="2" charset="2"/>
              <a:buChar char="à"/>
            </a:pPr>
            <a:r>
              <a:rPr lang="de-DE" sz="1800" dirty="0" err="1">
                <a:solidFill>
                  <a:schemeClr val="tx1"/>
                </a:solidFill>
                <a:sym typeface="Wingdings" panose="05000000000000000000" pitchFamily="2" charset="2"/>
              </a:rPr>
              <a:t>Strength</a:t>
            </a:r>
            <a:r>
              <a:rPr lang="de-DE" sz="1800" dirty="0">
                <a:solidFill>
                  <a:schemeClr val="tx1"/>
                </a:solidFill>
                <a:sym typeface="Wingdings" panose="05000000000000000000" pitchFamily="2" charset="2"/>
              </a:rPr>
              <a:t>: Mapping </a:t>
            </a:r>
            <a:r>
              <a:rPr lang="de-DE" sz="1800" dirty="0" err="1">
                <a:solidFill>
                  <a:schemeClr val="tx1"/>
                </a:solidFill>
                <a:sym typeface="Wingdings" panose="05000000000000000000" pitchFamily="2" charset="2"/>
              </a:rPr>
              <a:t>complex</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input</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features</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to</a:t>
            </a:r>
            <a:r>
              <a:rPr lang="de-DE" sz="1800" dirty="0">
                <a:solidFill>
                  <a:schemeClr val="tx1"/>
                </a:solidFill>
                <a:sym typeface="Wingdings" panose="05000000000000000000" pitchFamily="2" charset="2"/>
              </a:rPr>
              <a:t> simple </a:t>
            </a:r>
            <a:r>
              <a:rPr lang="de-DE" sz="1800" dirty="0" err="1">
                <a:solidFill>
                  <a:schemeClr val="tx1"/>
                </a:solidFill>
                <a:sym typeface="Wingdings" panose="05000000000000000000" pitchFamily="2" charset="2"/>
              </a:rPr>
              <a:t>output</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features</a:t>
            </a:r>
            <a:endParaRPr lang="de-DE" sz="1800" dirty="0">
              <a:solidFill>
                <a:schemeClr val="tx1"/>
              </a:solidFill>
              <a:sym typeface="Wingdings" panose="05000000000000000000" pitchFamily="2" charset="2"/>
            </a:endParaRPr>
          </a:p>
          <a:p>
            <a:pPr marL="342900" indent="-342900">
              <a:buFont typeface="Wingdings" panose="05000000000000000000" pitchFamily="2" charset="2"/>
              <a:buChar char="à"/>
            </a:pPr>
            <a:r>
              <a:rPr lang="de-DE" sz="1800" dirty="0">
                <a:solidFill>
                  <a:schemeClr val="tx1"/>
                </a:solidFill>
                <a:sym typeface="Wingdings" panose="05000000000000000000" pitchFamily="2" charset="2"/>
              </a:rPr>
              <a:t>Deep </a:t>
            </a:r>
            <a:r>
              <a:rPr lang="de-DE" sz="1800" dirty="0" err="1">
                <a:solidFill>
                  <a:schemeClr val="tx1"/>
                </a:solidFill>
                <a:sym typeface="Wingdings" panose="05000000000000000000" pitchFamily="2" charset="2"/>
              </a:rPr>
              <a:t>learning</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can</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be</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used</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to</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improve</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speech</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synthesis</a:t>
            </a:r>
            <a:endParaRPr lang="en-US" sz="1800" dirty="0">
              <a:solidFill>
                <a:schemeClr val="tx1"/>
              </a:solidFill>
            </a:endParaRPr>
          </a:p>
          <a:p>
            <a:pPr>
              <a:spcBef>
                <a:spcPts val="1800"/>
              </a:spcBef>
            </a:pPr>
            <a:r>
              <a:rPr lang="en-US" sz="2000" b="1" dirty="0"/>
              <a:t>Huge number of mobile devices</a:t>
            </a:r>
          </a:p>
          <a:p>
            <a:pPr marL="342900" indent="-342900">
              <a:buFont typeface="Wingdings" panose="05000000000000000000" pitchFamily="2" charset="2"/>
              <a:buChar char="à"/>
            </a:pPr>
            <a:r>
              <a:rPr lang="en-US" sz="1800" dirty="0">
                <a:solidFill>
                  <a:schemeClr val="tx1"/>
                </a:solidFill>
                <a:sym typeface="Wingdings" panose="05000000000000000000" pitchFamily="2" charset="2"/>
              </a:rPr>
              <a:t>Need for robust and resource-efficient implementations</a:t>
            </a:r>
          </a:p>
          <a:p>
            <a:pPr marL="342900" indent="-342900">
              <a:buFont typeface="Wingdings" panose="05000000000000000000" pitchFamily="2" charset="2"/>
              <a:buChar char="à"/>
            </a:pPr>
            <a:r>
              <a:rPr lang="en-US" sz="1800" dirty="0">
                <a:solidFill>
                  <a:schemeClr val="tx1"/>
                </a:solidFill>
                <a:sym typeface="Wingdings" panose="05000000000000000000" pitchFamily="2" charset="2"/>
              </a:rPr>
              <a:t>Deep learning model</a:t>
            </a:r>
            <a:r>
              <a:rPr lang="de-DE" sz="1800" dirty="0">
                <a:solidFill>
                  <a:schemeClr val="tx1"/>
                </a:solidFill>
                <a:sym typeface="Wingdings" panose="05000000000000000000" pitchFamily="2" charset="2"/>
              </a:rPr>
              <a:t>s </a:t>
            </a:r>
            <a:r>
              <a:rPr lang="en-US" sz="1800" dirty="0">
                <a:solidFill>
                  <a:schemeClr val="tx1"/>
                </a:solidFill>
                <a:sym typeface="Wingdings" panose="05000000000000000000" pitchFamily="2" charset="2"/>
              </a:rPr>
              <a:t>can be used to achieve this</a:t>
            </a:r>
            <a:endParaRPr lang="de-DE" dirty="0">
              <a:solidFill>
                <a:schemeClr val="tx1"/>
              </a:solidFill>
            </a:endParaRPr>
          </a:p>
        </p:txBody>
      </p:sp>
      <p:pic>
        <p:nvPicPr>
          <p:cNvPr id="8" name="outro-01-short">
            <a:hlinkClick r:id="" action="ppaction://media"/>
            <a:extLst>
              <a:ext uri="{FF2B5EF4-FFF2-40B4-BE49-F238E27FC236}">
                <a16:creationId xmlns:a16="http://schemas.microsoft.com/office/drawing/2014/main" id="{C2467745-E8BA-4F5F-8A81-6AB77DA0083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922507" y="4486056"/>
            <a:ext cx="1433058" cy="1433058"/>
          </a:xfrm>
          <a:prstGeom prst="rect">
            <a:avLst/>
          </a:prstGeom>
        </p:spPr>
      </p:pic>
      <p:sp>
        <p:nvSpPr>
          <p:cNvPr id="9" name="Textfeld 8">
            <a:extLst>
              <a:ext uri="{FF2B5EF4-FFF2-40B4-BE49-F238E27FC236}">
                <a16:creationId xmlns:a16="http://schemas.microsoft.com/office/drawing/2014/main" id="{3DBAC040-FA54-4474-A159-BDA1D6759C60}"/>
              </a:ext>
            </a:extLst>
          </p:cNvPr>
          <p:cNvSpPr txBox="1"/>
          <p:nvPr/>
        </p:nvSpPr>
        <p:spPr>
          <a:xfrm>
            <a:off x="6267612" y="6061138"/>
            <a:ext cx="2742847"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en-US" sz="800" dirty="0"/>
              <a:t>https://text-to-speech-demo.mybluemix.net/</a:t>
            </a:r>
          </a:p>
        </p:txBody>
      </p:sp>
      <p:sp>
        <p:nvSpPr>
          <p:cNvPr id="2" name="Rechteck 1">
            <a:extLst>
              <a:ext uri="{FF2B5EF4-FFF2-40B4-BE49-F238E27FC236}">
                <a16:creationId xmlns:a16="http://schemas.microsoft.com/office/drawing/2014/main" id="{F2388872-BFE8-4C1E-B775-C7032C51FA69}"/>
              </a:ext>
            </a:extLst>
          </p:cNvPr>
          <p:cNvSpPr/>
          <p:nvPr/>
        </p:nvSpPr>
        <p:spPr>
          <a:xfrm>
            <a:off x="8884000" y="1002551"/>
            <a:ext cx="223736" cy="2042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0" name="Rechteck 9">
            <a:extLst>
              <a:ext uri="{FF2B5EF4-FFF2-40B4-BE49-F238E27FC236}">
                <a16:creationId xmlns:a16="http://schemas.microsoft.com/office/drawing/2014/main" id="{F7386CE5-1323-4C70-A567-AABCC842086D}"/>
              </a:ext>
            </a:extLst>
          </p:cNvPr>
          <p:cNvSpPr/>
          <p:nvPr/>
        </p:nvSpPr>
        <p:spPr>
          <a:xfrm>
            <a:off x="8884000" y="1348856"/>
            <a:ext cx="223736" cy="2042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137989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mediacall" presetSubtype="0" fill="hold" nodeType="withEffect">
                                  <p:stCondLst>
                                    <p:cond delay="0"/>
                                  </p:stCondLst>
                                  <p:childTnLst>
                                    <p:cmd type="call" cmd="playFrom(0.0)">
                                      <p:cBhvr>
                                        <p:cTn id="42" dur="789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3" fill="hold" display="0">
                  <p:stCondLst>
                    <p:cond delay="indefinite"/>
                  </p:stCondLst>
                  <p:endCondLst>
                    <p:cond evt="onStopAudio" delay="0">
                      <p:tgtEl>
                        <p:sldTgt/>
                      </p:tgtEl>
                    </p:cond>
                  </p:endCondLst>
                </p:cTn>
                <p:tgtEl>
                  <p:spTgt spid="8"/>
                </p:tgtEl>
              </p:cMediaNode>
            </p:audio>
          </p:childTnLst>
        </p:cTn>
      </p:par>
    </p:tnLst>
    <p:bldLst>
      <p:bldP spid="6" grpId="0" uiExpand="1" build="p"/>
      <p:bldP spid="9" grpId="0"/>
      <p:bldP spid="2"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D7638658-2B0A-4A6B-A00E-2387DF2815D6}"/>
              </a:ext>
            </a:extLst>
          </p:cNvPr>
          <p:cNvGrpSpPr/>
          <p:nvPr/>
        </p:nvGrpSpPr>
        <p:grpSpPr>
          <a:xfrm>
            <a:off x="5394399" y="3236382"/>
            <a:ext cx="3432534" cy="2132120"/>
            <a:chOff x="2338362" y="3359021"/>
            <a:chExt cx="4280637" cy="2578720"/>
          </a:xfrm>
        </p:grpSpPr>
        <p:pic>
          <p:nvPicPr>
            <p:cNvPr id="5" name="Grafik 4">
              <a:extLst>
                <a:ext uri="{FF2B5EF4-FFF2-40B4-BE49-F238E27FC236}">
                  <a16:creationId xmlns:a16="http://schemas.microsoft.com/office/drawing/2014/main" id="{FFA3371F-A3DD-4B83-BE1F-244021C667E5}"/>
                </a:ext>
              </a:extLst>
            </p:cNvPr>
            <p:cNvPicPr>
              <a:picLocks noChangeAspect="1"/>
            </p:cNvPicPr>
            <p:nvPr/>
          </p:nvPicPr>
          <p:blipFill>
            <a:blip r:embed="rId3"/>
            <a:stretch>
              <a:fillRect/>
            </a:stretch>
          </p:blipFill>
          <p:spPr>
            <a:xfrm>
              <a:off x="2338362" y="3359021"/>
              <a:ext cx="4280637" cy="2420228"/>
            </a:xfrm>
            <a:prstGeom prst="rect">
              <a:avLst/>
            </a:prstGeom>
          </p:spPr>
        </p:pic>
        <p:sp>
          <p:nvSpPr>
            <p:cNvPr id="6" name="Textfeld 5">
              <a:extLst>
                <a:ext uri="{FF2B5EF4-FFF2-40B4-BE49-F238E27FC236}">
                  <a16:creationId xmlns:a16="http://schemas.microsoft.com/office/drawing/2014/main" id="{12B24E00-434E-4320-BAF4-0E00911F0127}"/>
                </a:ext>
              </a:extLst>
            </p:cNvPr>
            <p:cNvSpPr txBox="1"/>
            <p:nvPr/>
          </p:nvSpPr>
          <p:spPr>
            <a:xfrm>
              <a:off x="3498205" y="5779249"/>
              <a:ext cx="1960949" cy="158492"/>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pSp>
      <p:sp>
        <p:nvSpPr>
          <p:cNvPr id="2" name="Inhaltsplatzhalter 1">
            <a:extLst>
              <a:ext uri="{FF2B5EF4-FFF2-40B4-BE49-F238E27FC236}">
                <a16:creationId xmlns:a16="http://schemas.microsoft.com/office/drawing/2014/main" id="{9E155CC3-A3A3-424A-A0B1-35DDE766D720}"/>
              </a:ext>
            </a:extLst>
          </p:cNvPr>
          <p:cNvSpPr>
            <a:spLocks noGrp="1"/>
          </p:cNvSpPr>
          <p:nvPr>
            <p:ph idx="10"/>
          </p:nvPr>
        </p:nvSpPr>
        <p:spPr>
          <a:xfrm>
            <a:off x="319088" y="1323117"/>
            <a:ext cx="8508999" cy="4321903"/>
          </a:xfrm>
        </p:spPr>
        <p:txBody>
          <a:bodyPr/>
          <a:lstStyle/>
          <a:p>
            <a:pPr>
              <a:lnSpc>
                <a:spcPct val="200000"/>
              </a:lnSpc>
            </a:pPr>
            <a:r>
              <a:rPr lang="en-US" sz="2000" b="1" dirty="0"/>
              <a:t>Class of  machine learning techniques </a:t>
            </a:r>
          </a:p>
          <a:p>
            <a:pPr>
              <a:lnSpc>
                <a:spcPct val="200000"/>
              </a:lnSpc>
            </a:pPr>
            <a:r>
              <a:rPr lang="en-US" sz="2000" dirty="0">
                <a:sym typeface="Wingdings" panose="05000000000000000000" pitchFamily="2" charset="2"/>
              </a:rPr>
              <a:t> </a:t>
            </a:r>
            <a:r>
              <a:rPr lang="de-DE" sz="2000" dirty="0"/>
              <a:t>E</a:t>
            </a:r>
            <a:r>
              <a:rPr lang="en-US" sz="2000" dirty="0"/>
              <a:t>merged in the last decade due to increasing processing abilities</a:t>
            </a:r>
          </a:p>
          <a:p>
            <a:pPr>
              <a:lnSpc>
                <a:spcPct val="200000"/>
              </a:lnSpc>
              <a:spcBef>
                <a:spcPts val="600"/>
              </a:spcBef>
            </a:pPr>
            <a:r>
              <a:rPr lang="en-US" sz="2000" b="1" dirty="0"/>
              <a:t>Advantages:</a:t>
            </a:r>
          </a:p>
          <a:p>
            <a:pPr marL="461963" lvl="1" indent="-285750">
              <a:lnSpc>
                <a:spcPct val="150000"/>
              </a:lnSpc>
              <a:buFont typeface="Arial" panose="020B0604020202020204" pitchFamily="34" charset="0"/>
              <a:buChar char="•"/>
            </a:pPr>
            <a:r>
              <a:rPr lang="en-US" sz="2000" dirty="0"/>
              <a:t>Outperforms shallow networks</a:t>
            </a:r>
          </a:p>
          <a:p>
            <a:pPr marL="461963" lvl="1" indent="-285750">
              <a:lnSpc>
                <a:spcPct val="150000"/>
              </a:lnSpc>
              <a:buFont typeface="Arial" panose="020B0604020202020204" pitchFamily="34" charset="0"/>
              <a:buChar char="•"/>
            </a:pPr>
            <a:r>
              <a:rPr lang="en-US" sz="2000" dirty="0"/>
              <a:t>Hierarchical structure</a:t>
            </a:r>
          </a:p>
          <a:p>
            <a:pPr lvl="1" indent="0">
              <a:buNone/>
            </a:pPr>
            <a:endParaRPr lang="de-DE" sz="2000" dirty="0"/>
          </a:p>
          <a:p>
            <a:pPr marL="0" lvl="1" indent="0">
              <a:buNone/>
              <a:tabLst>
                <a:tab pos="273050" algn="l"/>
              </a:tabLst>
            </a:pPr>
            <a:r>
              <a:rPr lang="en-US" sz="2000" b="1" dirty="0"/>
              <a:t>Drawbacks</a:t>
            </a:r>
            <a:r>
              <a:rPr lang="de-DE" sz="2000" b="1" dirty="0"/>
              <a:t>:</a:t>
            </a:r>
          </a:p>
          <a:p>
            <a:pPr marL="461963" lvl="1" indent="-285750">
              <a:lnSpc>
                <a:spcPct val="150000"/>
              </a:lnSpc>
              <a:buFont typeface="Arial" panose="020B0604020202020204" pitchFamily="34" charset="0"/>
              <a:buChar char="•"/>
            </a:pPr>
            <a:r>
              <a:rPr lang="en-US" sz="2000" dirty="0">
                <a:solidFill>
                  <a:prstClr val="black"/>
                </a:solidFill>
              </a:rPr>
              <a:t>Large amount of training data required</a:t>
            </a:r>
          </a:p>
          <a:p>
            <a:pPr marL="461963" lvl="1" indent="-285750">
              <a:lnSpc>
                <a:spcPct val="150000"/>
              </a:lnSpc>
              <a:buFont typeface="Arial" panose="020B0604020202020204" pitchFamily="34" charset="0"/>
              <a:buChar char="•"/>
            </a:pPr>
            <a:r>
              <a:rPr lang="en-US" sz="2000" dirty="0">
                <a:solidFill>
                  <a:prstClr val="black"/>
                </a:solidFill>
              </a:rPr>
              <a:t>Computational effort for training</a:t>
            </a:r>
          </a:p>
          <a:p>
            <a:pPr marL="0" lvl="1" indent="0">
              <a:buNone/>
              <a:tabLst>
                <a:tab pos="273050" algn="l"/>
              </a:tabLst>
            </a:pPr>
            <a:endParaRPr lang="de-DE" sz="2000" dirty="0"/>
          </a:p>
        </p:txBody>
      </p:sp>
      <p:sp>
        <p:nvSpPr>
          <p:cNvPr id="3" name="Foliennummernplatzhalter 2">
            <a:extLst>
              <a:ext uri="{FF2B5EF4-FFF2-40B4-BE49-F238E27FC236}">
                <a16:creationId xmlns:a16="http://schemas.microsoft.com/office/drawing/2014/main" id="{869E7094-0177-42E9-940D-10B471AC788E}"/>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3C3F73EB-81DB-4918-9886-4DAB18F4DD28}"/>
              </a:ext>
            </a:extLst>
          </p:cNvPr>
          <p:cNvSpPr>
            <a:spLocks noGrp="1"/>
          </p:cNvSpPr>
          <p:nvPr>
            <p:ph type="title"/>
          </p:nvPr>
        </p:nvSpPr>
        <p:spPr/>
        <p:txBody>
          <a:bodyPr/>
          <a:lstStyle/>
          <a:p>
            <a:r>
              <a:rPr lang="en-US" dirty="0"/>
              <a:t>Basics of Deep Learning</a:t>
            </a:r>
          </a:p>
        </p:txBody>
      </p:sp>
    </p:spTree>
    <p:extLst>
      <p:ext uri="{BB962C8B-B14F-4D97-AF65-F5344CB8AC3E}">
        <p14:creationId xmlns:p14="http://schemas.microsoft.com/office/powerpoint/2010/main" val="46156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016324603"/>
              </p:ext>
            </p:extLst>
          </p:nvPr>
        </p:nvGraphicFramePr>
        <p:xfrm>
          <a:off x="1106589" y="821211"/>
          <a:ext cx="6934000" cy="5476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06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EB7D304-CCB1-42D7-BB7F-D7DD38201E2C}"/>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573FD8A6-1F4F-4311-B117-59D0DE048A9B}"/>
              </a:ext>
            </a:extLst>
          </p:cNvPr>
          <p:cNvSpPr>
            <a:spLocks noGrp="1"/>
          </p:cNvSpPr>
          <p:nvPr>
            <p:ph type="title"/>
          </p:nvPr>
        </p:nvSpPr>
        <p:spPr/>
        <p:txBody>
          <a:bodyPr/>
          <a:lstStyle/>
          <a:p>
            <a:r>
              <a:rPr lang="de-DE" dirty="0"/>
              <a:t>HMM-</a:t>
            </a:r>
            <a:r>
              <a:rPr lang="de-DE" dirty="0" err="1"/>
              <a:t>based</a:t>
            </a:r>
            <a:r>
              <a:rPr lang="de-DE" dirty="0"/>
              <a:t> Speech Synthesis Model</a:t>
            </a:r>
            <a:endParaRPr lang="en-US" dirty="0"/>
          </a:p>
        </p:txBody>
      </p:sp>
      <p:pic>
        <p:nvPicPr>
          <p:cNvPr id="5" name="Grafik 4">
            <a:extLst>
              <a:ext uri="{FF2B5EF4-FFF2-40B4-BE49-F238E27FC236}">
                <a16:creationId xmlns:a16="http://schemas.microsoft.com/office/drawing/2014/main" id="{709864E4-04B4-4A90-86A0-AC291F2F61E3}"/>
              </a:ext>
            </a:extLst>
          </p:cNvPr>
          <p:cNvPicPr>
            <a:picLocks noChangeAspect="1"/>
          </p:cNvPicPr>
          <p:nvPr/>
        </p:nvPicPr>
        <p:blipFill>
          <a:blip r:embed="rId2"/>
          <a:stretch>
            <a:fillRect/>
          </a:stretch>
        </p:blipFill>
        <p:spPr>
          <a:xfrm>
            <a:off x="1970172" y="1602464"/>
            <a:ext cx="5212332" cy="3985460"/>
          </a:xfrm>
          <a:prstGeom prst="rect">
            <a:avLst/>
          </a:prstGeom>
        </p:spPr>
      </p:pic>
      <p:sp>
        <p:nvSpPr>
          <p:cNvPr id="6" name="Textfeld 5">
            <a:extLst>
              <a:ext uri="{FF2B5EF4-FFF2-40B4-BE49-F238E27FC236}">
                <a16:creationId xmlns:a16="http://schemas.microsoft.com/office/drawing/2014/main" id="{2FECC7B7-5C24-4307-9414-826082F54758}"/>
              </a:ext>
            </a:extLst>
          </p:cNvPr>
          <p:cNvSpPr txBox="1"/>
          <p:nvPr/>
        </p:nvSpPr>
        <p:spPr>
          <a:xfrm>
            <a:off x="1176909" y="5761634"/>
            <a:ext cx="6624025" cy="128625"/>
          </a:xfrm>
          <a:prstGeom prst="rect">
            <a:avLst/>
          </a:prstGeom>
          <a:noFill/>
        </p:spPr>
        <p:txBody>
          <a:bodyPr wrap="square" lIns="0" tIns="0" rIns="0" bIns="0" rtlCol="0">
            <a:spAutoFit/>
          </a:bodyPr>
          <a:lstStyle/>
          <a:p>
            <a:pPr algn="ctr">
              <a:lnSpc>
                <a:spcPct val="114000"/>
              </a:lnSpc>
            </a:pPr>
            <a:r>
              <a:rPr lang="de-DE" sz="800" dirty="0">
                <a:latin typeface="+mn-lt"/>
              </a:rPr>
              <a:t>Source: Black et al. (2007) </a:t>
            </a:r>
            <a:r>
              <a:rPr lang="en-US" sz="800" dirty="0">
                <a:latin typeface="+mn-lt"/>
              </a:rPr>
              <a:t>Statistical Parametric Speech Synthesis, ICASSP ’07</a:t>
            </a:r>
          </a:p>
        </p:txBody>
      </p:sp>
    </p:spTree>
    <p:extLst>
      <p:ext uri="{BB962C8B-B14F-4D97-AF65-F5344CB8AC3E}">
        <p14:creationId xmlns:p14="http://schemas.microsoft.com/office/powerpoint/2010/main" val="4292766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ICASSP ’07</a:t>
            </a:r>
          </a:p>
        </p:txBody>
      </p:sp>
    </p:spTree>
    <p:extLst>
      <p:ext uri="{BB962C8B-B14F-4D97-AF65-F5344CB8AC3E}">
        <p14:creationId xmlns:p14="http://schemas.microsoft.com/office/powerpoint/2010/main" val="53362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1"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999999"/>
                                      </p:to>
                                    </p:animClr>
                                    <p:animClr clrSpc="rgb" dir="cw">
                                      <p:cBhvr>
                                        <p:cTn id="7" dur="500" fill="hold"/>
                                        <p:tgtEl>
                                          <p:spTgt spid="2">
                                            <p:txEl>
                                              <p:pRg st="1" end="1"/>
                                            </p:txEl>
                                          </p:spTgt>
                                        </p:tgtEl>
                                        <p:attrNameLst>
                                          <p:attrName>fillcolor</p:attrName>
                                        </p:attrNameLst>
                                      </p:cBhvr>
                                      <p:to>
                                        <a:srgbClr val="999999"/>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1"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1"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1"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Content </a:t>
            </a:r>
            <a:r>
              <a:rPr lang="de-DE" dirty="0" err="1"/>
              <a:t>of</a:t>
            </a:r>
            <a:r>
              <a:rPr lang="de-DE" dirty="0"/>
              <a:t> Paper</a:t>
            </a:r>
            <a:endParaRPr lang="en-US" dirty="0"/>
          </a:p>
        </p:txBody>
      </p:sp>
      <p:sp>
        <p:nvSpPr>
          <p:cNvPr id="5" name="Inhaltsplatzhalter 1">
            <a:extLst>
              <a:ext uri="{FF2B5EF4-FFF2-40B4-BE49-F238E27FC236}">
                <a16:creationId xmlns:a16="http://schemas.microsoft.com/office/drawing/2014/main" id="{74071558-8369-452D-B9B2-7EC071C0B032}"/>
              </a:ext>
            </a:extLst>
          </p:cNvPr>
          <p:cNvSpPr txBox="1">
            <a:spLocks/>
          </p:cNvSpPr>
          <p:nvPr/>
        </p:nvSpPr>
        <p:spPr>
          <a:xfrm>
            <a:off x="319088" y="1323117"/>
            <a:ext cx="8508999" cy="50346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sz="1800" b="1" dirty="0"/>
              <a:t>Introduction</a:t>
            </a:r>
          </a:p>
          <a:p>
            <a:pPr marL="342900" indent="-342900">
              <a:spcBef>
                <a:spcPts val="600"/>
              </a:spcBef>
              <a:buFont typeface="+mj-lt"/>
              <a:buAutoNum type="arabicPeriod"/>
            </a:pPr>
            <a:r>
              <a:rPr lang="en-US" sz="1800" b="1" dirty="0"/>
              <a:t>Conventional Speech Synthesis</a:t>
            </a:r>
          </a:p>
          <a:p>
            <a:pPr marL="519113" lvl="1" indent="-342900">
              <a:lnSpc>
                <a:spcPct val="150000"/>
              </a:lnSpc>
              <a:buFont typeface="+mj-lt"/>
              <a:buAutoNum type="alphaLcParenR"/>
            </a:pPr>
            <a:r>
              <a:rPr lang="en-US" dirty="0"/>
              <a:t>Motivation and Approaches</a:t>
            </a:r>
          </a:p>
          <a:p>
            <a:pPr marL="519113" lvl="1" indent="-342900">
              <a:lnSpc>
                <a:spcPct val="150000"/>
              </a:lnSpc>
              <a:buFont typeface="+mj-lt"/>
              <a:buAutoNum type="alphaLcParenR"/>
            </a:pPr>
            <a:r>
              <a:rPr lang="en-US" dirty="0"/>
              <a:t>HMM-based Synthesis			</a:t>
            </a:r>
            <a:r>
              <a:rPr lang="en-US" dirty="0">
                <a:sym typeface="Wingdings" panose="05000000000000000000" pitchFamily="2" charset="2"/>
              </a:rPr>
              <a:t> Black et al. (2007), ICASSP ’07</a:t>
            </a:r>
            <a:endParaRPr lang="en-US" dirty="0"/>
          </a:p>
          <a:p>
            <a:pPr marL="342900" indent="-342900">
              <a:spcBef>
                <a:spcPts val="600"/>
              </a:spcBef>
              <a:buFont typeface="+mj-lt"/>
              <a:buAutoNum type="arabicPeriod"/>
            </a:pPr>
            <a:r>
              <a:rPr lang="en-US" sz="1800" b="1" dirty="0"/>
              <a:t>Speech Synthesis with Deep Learning Models</a:t>
            </a:r>
          </a:p>
          <a:p>
            <a:pPr marL="519113" lvl="1" indent="-342900">
              <a:lnSpc>
                <a:spcPct val="150000"/>
              </a:lnSpc>
              <a:buFont typeface="+mj-lt"/>
              <a:buAutoNum type="alphaLcParenR"/>
            </a:pPr>
            <a:r>
              <a:rPr lang="en-US" dirty="0"/>
              <a:t>One Specific Approach for Improvement	</a:t>
            </a:r>
            <a:r>
              <a:rPr lang="en-US" dirty="0">
                <a:sym typeface="Wingdings" panose="05000000000000000000" pitchFamily="2" charset="2"/>
              </a:rPr>
              <a:t> Zen et al. (2013), ICASSP ’13</a:t>
            </a:r>
            <a:endParaRPr lang="en-US" dirty="0"/>
          </a:p>
          <a:p>
            <a:pPr marL="519113" lvl="1" indent="-342900">
              <a:lnSpc>
                <a:spcPct val="150000"/>
              </a:lnSpc>
              <a:buFont typeface="+mj-lt"/>
              <a:buAutoNum type="alphaLcParenR"/>
            </a:pPr>
            <a:r>
              <a:rPr lang="en-US" dirty="0"/>
              <a:t>Other Ways for Improvement		</a:t>
            </a:r>
            <a:r>
              <a:rPr lang="en-US" dirty="0">
                <a:sym typeface="Wingdings" panose="05000000000000000000" pitchFamily="2" charset="2"/>
              </a:rPr>
              <a:t> Hashimoto et al. (2015), ICASSP ’13</a:t>
            </a:r>
            <a:endParaRPr lang="en-US" dirty="0"/>
          </a:p>
          <a:p>
            <a:pPr marL="342900" indent="-342900">
              <a:spcBef>
                <a:spcPts val="600"/>
              </a:spcBef>
              <a:buFont typeface="+mj-lt"/>
              <a:buAutoNum type="arabicPeriod"/>
            </a:pPr>
            <a:r>
              <a:rPr lang="en-US" sz="1800" b="1" dirty="0"/>
              <a:t>Speech Synthesis on Mobile Devices</a:t>
            </a:r>
          </a:p>
          <a:p>
            <a:pPr marL="519113" lvl="1" indent="-342900">
              <a:lnSpc>
                <a:spcPct val="150000"/>
              </a:lnSpc>
              <a:buFont typeface="+mj-lt"/>
              <a:buAutoNum type="alphaLcParenR"/>
            </a:pPr>
            <a:r>
              <a:rPr lang="en-US" dirty="0"/>
              <a:t>Motivation and Challenges	</a:t>
            </a:r>
          </a:p>
          <a:p>
            <a:pPr marL="519113" lvl="1" indent="-342900">
              <a:lnSpc>
                <a:spcPct val="150000"/>
              </a:lnSpc>
              <a:buFont typeface="+mj-lt"/>
              <a:buAutoNum type="alphaLcParenR"/>
            </a:pPr>
            <a:r>
              <a:rPr lang="en-US" dirty="0"/>
              <a:t>Optimized HMM-based Synthesis		</a:t>
            </a:r>
            <a:r>
              <a:rPr lang="en-US" dirty="0">
                <a:sym typeface="Wingdings" panose="05000000000000000000" pitchFamily="2" charset="2"/>
              </a:rPr>
              <a:t> </a:t>
            </a:r>
            <a:r>
              <a:rPr lang="en-US" dirty="0" err="1"/>
              <a:t>Tóth</a:t>
            </a:r>
            <a:r>
              <a:rPr lang="en-US" dirty="0"/>
              <a:t> et al. (2012), JACIII ’12</a:t>
            </a:r>
          </a:p>
          <a:p>
            <a:pPr marL="519113" lvl="1" indent="-342900">
              <a:lnSpc>
                <a:spcPct val="150000"/>
              </a:lnSpc>
              <a:buFont typeface="+mj-lt"/>
              <a:buAutoNum type="alphaLcParenR"/>
            </a:pPr>
            <a:r>
              <a:rPr lang="en-US" dirty="0"/>
              <a:t>Deep Learning-based Synthesis		</a:t>
            </a:r>
            <a:r>
              <a:rPr lang="en-US" dirty="0">
                <a:sym typeface="Wingdings" panose="05000000000000000000" pitchFamily="2" charset="2"/>
              </a:rPr>
              <a:t> </a:t>
            </a:r>
            <a:r>
              <a:rPr lang="en-US" dirty="0" err="1"/>
              <a:t>Boroş</a:t>
            </a:r>
            <a:r>
              <a:rPr lang="en-US" dirty="0"/>
              <a:t> et al. (2015)</a:t>
            </a:r>
            <a:r>
              <a:rPr lang="en-US" dirty="0">
                <a:sym typeface="Wingdings" panose="05000000000000000000" pitchFamily="2" charset="2"/>
              </a:rPr>
              <a:t>, MEDES ’15</a:t>
            </a:r>
            <a:endParaRPr lang="en-US" dirty="0"/>
          </a:p>
          <a:p>
            <a:pPr marL="342900" indent="-342900">
              <a:spcBef>
                <a:spcPts val="600"/>
              </a:spcBef>
              <a:buFont typeface="+mj-lt"/>
              <a:buAutoNum type="arabicPeriod"/>
            </a:pPr>
            <a:r>
              <a:rPr lang="en-US" sz="1800" b="1" dirty="0"/>
              <a:t>Conclusions</a:t>
            </a:r>
          </a:p>
        </p:txBody>
      </p:sp>
      <p:sp>
        <p:nvSpPr>
          <p:cNvPr id="6" name="Rechteck: abgerundete Ecken 5">
            <a:extLst>
              <a:ext uri="{FF2B5EF4-FFF2-40B4-BE49-F238E27FC236}">
                <a16:creationId xmlns:a16="http://schemas.microsoft.com/office/drawing/2014/main" id="{E9EE7A46-9781-4695-ABAC-E96A7B1BE982}"/>
              </a:ext>
            </a:extLst>
          </p:cNvPr>
          <p:cNvSpPr/>
          <p:nvPr/>
        </p:nvSpPr>
        <p:spPr>
          <a:xfrm>
            <a:off x="149542" y="3504032"/>
            <a:ext cx="8122099"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
        <p:nvSpPr>
          <p:cNvPr id="7" name="Rechteck: abgerundete Ecken 6">
            <a:extLst>
              <a:ext uri="{FF2B5EF4-FFF2-40B4-BE49-F238E27FC236}">
                <a16:creationId xmlns:a16="http://schemas.microsoft.com/office/drawing/2014/main" id="{EA82030C-0B3F-4626-95BD-368D88F1D0AE}"/>
              </a:ext>
            </a:extLst>
          </p:cNvPr>
          <p:cNvSpPr/>
          <p:nvPr/>
        </p:nvSpPr>
        <p:spPr>
          <a:xfrm>
            <a:off x="149543" y="5432680"/>
            <a:ext cx="8122098"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
        <p:nvSpPr>
          <p:cNvPr id="8" name="Rechteck: abgerundete Ecken 7">
            <a:extLst>
              <a:ext uri="{FF2B5EF4-FFF2-40B4-BE49-F238E27FC236}">
                <a16:creationId xmlns:a16="http://schemas.microsoft.com/office/drawing/2014/main" id="{C3A925C6-530C-4F62-B37F-7A0C08A8CED0}"/>
              </a:ext>
            </a:extLst>
          </p:cNvPr>
          <p:cNvSpPr/>
          <p:nvPr/>
        </p:nvSpPr>
        <p:spPr>
          <a:xfrm>
            <a:off x="149543" y="2281172"/>
            <a:ext cx="3371424"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Tree>
    <p:extLst>
      <p:ext uri="{BB962C8B-B14F-4D97-AF65-F5344CB8AC3E}">
        <p14:creationId xmlns:p14="http://schemas.microsoft.com/office/powerpoint/2010/main" val="345244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1962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126435" y="1475770"/>
            <a:ext cx="3602268"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26854" y="141863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0803147">
            <a:off x="2411485" y="1815048"/>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1057823">
            <a:off x="334912" y="3773235"/>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2655624" y="5373159"/>
            <a:ext cx="5771708"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Communication in Air Traffic</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a:off x="410779" y="4865170"/>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787635">
            <a:off x="5380308" y="3652386"/>
            <a:ext cx="3622851"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Rechteck 15">
            <a:extLst>
              <a:ext uri="{FF2B5EF4-FFF2-40B4-BE49-F238E27FC236}">
                <a16:creationId xmlns:a16="http://schemas.microsoft.com/office/drawing/2014/main" id="{15632E53-8CC1-4E97-AE00-756BC2D8E430}"/>
              </a:ext>
            </a:extLst>
          </p:cNvPr>
          <p:cNvSpPr/>
          <p:nvPr/>
        </p:nvSpPr>
        <p:spPr>
          <a:xfrm rot="461972">
            <a:off x="4169790" y="4256372"/>
            <a:ext cx="2816798"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423053">
            <a:off x="1545451" y="2667023"/>
            <a:ext cx="6056274"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Types of</a:t>
            </a:r>
            <a:r>
              <a:rPr lang="de-DE" dirty="0"/>
              <a:t> </a:t>
            </a:r>
            <a:r>
              <a:rPr lang="en-US" dirty="0"/>
              <a:t>Speech</a:t>
            </a:r>
            <a:r>
              <a:rPr lang="de-DE" dirty="0"/>
              <a:t> </a:t>
            </a:r>
            <a:r>
              <a:rPr lang="en-US" dirty="0"/>
              <a:t>Synthesis</a:t>
            </a:r>
          </a:p>
        </p:txBody>
      </p:sp>
      <p:sp>
        <p:nvSpPr>
          <p:cNvPr id="5" name="Textfeld 4">
            <a:extLst>
              <a:ext uri="{FF2B5EF4-FFF2-40B4-BE49-F238E27FC236}">
                <a16:creationId xmlns:a16="http://schemas.microsoft.com/office/drawing/2014/main" id="{3B964DE1-8290-41B3-9CE6-96BB76B85F6A}"/>
              </a:ext>
            </a:extLst>
          </p:cNvPr>
          <p:cNvSpPr txBox="1"/>
          <p:nvPr/>
        </p:nvSpPr>
        <p:spPr>
          <a:xfrm>
            <a:off x="3918235" y="5940791"/>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aphicFrame>
        <p:nvGraphicFramePr>
          <p:cNvPr id="6" name="Diagramm 5">
            <a:extLst>
              <a:ext uri="{FF2B5EF4-FFF2-40B4-BE49-F238E27FC236}">
                <a16:creationId xmlns:a16="http://schemas.microsoft.com/office/drawing/2014/main" id="{41A77AAC-3A88-4786-B649-EFC39AC4598A}"/>
              </a:ext>
            </a:extLst>
          </p:cNvPr>
          <p:cNvGraphicFramePr/>
          <p:nvPr>
            <p:extLst>
              <p:ext uri="{D42A27DB-BD31-4B8C-83A1-F6EECF244321}">
                <p14:modId xmlns:p14="http://schemas.microsoft.com/office/powerpoint/2010/main" val="2286656769"/>
              </p:ext>
            </p:extLst>
          </p:nvPr>
        </p:nvGraphicFramePr>
        <p:xfrm>
          <a:off x="612000" y="662153"/>
          <a:ext cx="7920000" cy="3886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hteck: abgerundete Ecken 11">
            <a:extLst>
              <a:ext uri="{FF2B5EF4-FFF2-40B4-BE49-F238E27FC236}">
                <a16:creationId xmlns:a16="http://schemas.microsoft.com/office/drawing/2014/main" id="{580024FC-5AED-4503-A563-928631C27B86}"/>
              </a:ext>
            </a:extLst>
          </p:cNvPr>
          <p:cNvSpPr/>
          <p:nvPr/>
        </p:nvSpPr>
        <p:spPr>
          <a:xfrm>
            <a:off x="612000"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a:solidFill>
                  <a:srgbClr val="0065BD"/>
                </a:solidFill>
              </a:rPr>
              <a:t>Playback </a:t>
            </a:r>
            <a:r>
              <a:rPr lang="de-DE" sz="1400" b="1" dirty="0" err="1">
                <a:solidFill>
                  <a:srgbClr val="0065BD"/>
                </a:solidFill>
              </a:rPr>
              <a:t>of</a:t>
            </a:r>
            <a:endParaRPr lang="de-DE" sz="1400" b="1" dirty="0">
              <a:solidFill>
                <a:srgbClr val="0065BD"/>
              </a:solidFill>
            </a:endParaRPr>
          </a:p>
          <a:p>
            <a:pPr lvl="0" algn="ctr">
              <a:lnSpc>
                <a:spcPct val="114000"/>
              </a:lnSpc>
            </a:pPr>
            <a:r>
              <a:rPr lang="de-DE" sz="1400" b="1" dirty="0" err="1">
                <a:solidFill>
                  <a:srgbClr val="0065BD"/>
                </a:solidFill>
              </a:rPr>
              <a:t>prerecorded</a:t>
            </a:r>
            <a:r>
              <a:rPr lang="de-DE" sz="1400" b="1" dirty="0">
                <a:solidFill>
                  <a:srgbClr val="0065BD"/>
                </a:solidFill>
              </a:rPr>
              <a:t> </a:t>
            </a:r>
            <a:r>
              <a:rPr lang="de-DE" sz="1400" b="1" dirty="0" err="1">
                <a:solidFill>
                  <a:srgbClr val="0065BD"/>
                </a:solidFill>
              </a:rPr>
              <a:t>speech</a:t>
            </a:r>
            <a:endParaRPr lang="de-DE" sz="1400" b="1" dirty="0">
              <a:solidFill>
                <a:srgbClr val="0065BD"/>
              </a:solidFill>
            </a:endParaRPr>
          </a:p>
        </p:txBody>
      </p:sp>
      <p:sp>
        <p:nvSpPr>
          <p:cNvPr id="13" name="Rechteck: abgerundete Ecken 12">
            <a:extLst>
              <a:ext uri="{FF2B5EF4-FFF2-40B4-BE49-F238E27FC236}">
                <a16:creationId xmlns:a16="http://schemas.microsoft.com/office/drawing/2014/main" id="{2F18327B-92A9-48A7-912D-BB09B6DF0BB2}"/>
              </a:ext>
            </a:extLst>
          </p:cNvPr>
          <p:cNvSpPr/>
          <p:nvPr/>
        </p:nvSpPr>
        <p:spPr>
          <a:xfrm>
            <a:off x="612000"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err="1">
                <a:solidFill>
                  <a:srgbClr val="0065BD"/>
                </a:solidFill>
              </a:rPr>
              <a:t>No</a:t>
            </a:r>
            <a:r>
              <a:rPr lang="de-DE" sz="1400" b="1" dirty="0">
                <a:solidFill>
                  <a:srgbClr val="0065BD"/>
                </a:solidFill>
              </a:rPr>
              <a:t> </a:t>
            </a:r>
            <a:r>
              <a:rPr lang="de-DE" sz="1400" b="1" dirty="0" err="1">
                <a:solidFill>
                  <a:srgbClr val="0065BD"/>
                </a:solidFill>
              </a:rPr>
              <a:t>flexibility</a:t>
            </a:r>
            <a:endParaRPr lang="de-DE" sz="1400" b="1" dirty="0">
              <a:solidFill>
                <a:srgbClr val="0065BD"/>
              </a:solidFill>
            </a:endParaRPr>
          </a:p>
        </p:txBody>
      </p:sp>
      <p:sp>
        <p:nvSpPr>
          <p:cNvPr id="15" name="Rechteck: abgerundete Ecken 14">
            <a:extLst>
              <a:ext uri="{FF2B5EF4-FFF2-40B4-BE49-F238E27FC236}">
                <a16:creationId xmlns:a16="http://schemas.microsoft.com/office/drawing/2014/main" id="{9AC0C836-62AC-441A-9288-754D8388C7B2}"/>
              </a:ext>
            </a:extLst>
          </p:cNvPr>
          <p:cNvSpPr/>
          <p:nvPr/>
        </p:nvSpPr>
        <p:spPr>
          <a:xfrm>
            <a:off x="3422317"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Speech is generated of linguistic descriptions</a:t>
            </a:r>
          </a:p>
        </p:txBody>
      </p:sp>
      <p:sp>
        <p:nvSpPr>
          <p:cNvPr id="16" name="Rechteck: abgerundete Ecken 15">
            <a:extLst>
              <a:ext uri="{FF2B5EF4-FFF2-40B4-BE49-F238E27FC236}">
                <a16:creationId xmlns:a16="http://schemas.microsoft.com/office/drawing/2014/main" id="{C8369175-34FD-4B47-89AF-C8CD74EEE79C}"/>
              </a:ext>
            </a:extLst>
          </p:cNvPr>
          <p:cNvSpPr/>
          <p:nvPr/>
        </p:nvSpPr>
        <p:spPr>
          <a:xfrm>
            <a:off x="3422317"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Independent of text</a:t>
            </a:r>
          </a:p>
        </p:txBody>
      </p:sp>
      <p:sp>
        <p:nvSpPr>
          <p:cNvPr id="17" name="Rechteck: abgerundete Ecken 16">
            <a:extLst>
              <a:ext uri="{FF2B5EF4-FFF2-40B4-BE49-F238E27FC236}">
                <a16:creationId xmlns:a16="http://schemas.microsoft.com/office/drawing/2014/main" id="{81323A08-E602-4ED2-A747-B7223BC5F5A1}"/>
              </a:ext>
            </a:extLst>
          </p:cNvPr>
          <p:cNvSpPr/>
          <p:nvPr/>
        </p:nvSpPr>
        <p:spPr>
          <a:xfrm>
            <a:off x="6232634"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Arbitrary text is converted to speech</a:t>
            </a:r>
          </a:p>
        </p:txBody>
      </p:sp>
      <p:sp>
        <p:nvSpPr>
          <p:cNvPr id="18" name="Rechteck: abgerundete Ecken 17">
            <a:extLst>
              <a:ext uri="{FF2B5EF4-FFF2-40B4-BE49-F238E27FC236}">
                <a16:creationId xmlns:a16="http://schemas.microsoft.com/office/drawing/2014/main" id="{47F2C97C-946C-4D64-B120-DA19DF22D129}"/>
              </a:ext>
            </a:extLst>
          </p:cNvPr>
          <p:cNvSpPr/>
          <p:nvPr/>
        </p:nvSpPr>
        <p:spPr>
          <a:xfrm>
            <a:off x="6232634"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Natural language processing required</a:t>
            </a:r>
          </a:p>
        </p:txBody>
      </p:sp>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40965306-EFCA-4131-8B01-DCCCBBBD5D3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FC05ECB1-F665-4C54-A27F-7B054BD863EA}"/>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730FE88A-EAB6-44A5-AB33-0EC98067AAB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8301A8A2-3E71-4921-9BE3-5E2EF27A951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761F4B90-94EE-4FF8-9809-F4EFFC1459A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7D7350E8-474D-46C3-8EDA-D98292300C3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67B47AD0-240A-484B-8715-49F48CF6D28C}"/>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P spid="12" grpId="0" uiExpand="1" animBg="1"/>
      <p:bldP spid="13" grpId="0" uiExpand="1" animBg="1"/>
      <p:bldP spid="15" grpId="0" uiExpand="1" animBg="1"/>
      <p:bldP spid="16" grpId="0" uiExpand="1"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546538" y="1013392"/>
            <a:ext cx="3457903" cy="4567601"/>
            <a:chOff x="546538" y="2116978"/>
            <a:chExt cx="3457903" cy="4567601"/>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546538" y="3133203"/>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de-DE" sz="2000" b="1" dirty="0">
                  <a:solidFill>
                    <a:schemeClr val="bg1"/>
                  </a:solidFill>
                </a:rPr>
                <a:t>Natural Language </a:t>
              </a:r>
            </a:p>
            <a:p>
              <a:pPr algn="ctr">
                <a:lnSpc>
                  <a:spcPct val="114000"/>
                </a:lnSpc>
                <a:spcBef>
                  <a:spcPts val="0"/>
                </a:spcBef>
              </a:pPr>
              <a:r>
                <a:rPr lang="de-DE" sz="2000" b="1" dirty="0">
                  <a:solidFill>
                    <a:schemeClr val="bg1"/>
                  </a:solidFill>
                </a:rPr>
                <a:t>Processing</a:t>
              </a:r>
            </a:p>
            <a:p>
              <a:pPr marL="357188" indent="-180975">
                <a:lnSpc>
                  <a:spcPct val="150000"/>
                </a:lnSpc>
                <a:spcBef>
                  <a:spcPts val="600"/>
                </a:spcBef>
                <a:buFont typeface="Arial" panose="020B0604020202020204" pitchFamily="34" charset="0"/>
                <a:buChar char="•"/>
              </a:pPr>
              <a:r>
                <a:rPr lang="en-US" sz="1700" dirty="0">
                  <a:solidFill>
                    <a:schemeClr val="bg1"/>
                  </a:solidFill>
                </a:rPr>
                <a:t>Part-of-speech tagging</a:t>
              </a:r>
            </a:p>
            <a:p>
              <a:pPr marL="357188" indent="-180975">
                <a:lnSpc>
                  <a:spcPct val="150000"/>
                </a:lnSpc>
                <a:buFont typeface="Arial" panose="020B0604020202020204" pitchFamily="34" charset="0"/>
                <a:buChar char="•"/>
              </a:pPr>
              <a:r>
                <a:rPr lang="en-US" sz="1700" dirty="0">
                  <a:solidFill>
                    <a:schemeClr val="bg1"/>
                  </a:solidFill>
                </a:rPr>
                <a:t>Text normalization</a:t>
              </a:r>
            </a:p>
            <a:p>
              <a:pPr marL="357188" indent="-180975">
                <a:lnSpc>
                  <a:spcPct val="150000"/>
                </a:lnSpc>
                <a:buFont typeface="Arial" panose="020B0604020202020204" pitchFamily="34" charset="0"/>
                <a:buChar char="•"/>
              </a:pPr>
              <a:r>
                <a:rPr lang="en-US" sz="1700" dirty="0">
                  <a:solidFill>
                    <a:schemeClr val="bg1"/>
                  </a:solidFill>
                </a:rPr>
                <a:t>Phonetic transcription</a:t>
              </a:r>
            </a:p>
            <a:p>
              <a:pPr marL="357188" indent="-180975">
                <a:lnSpc>
                  <a:spcPct val="150000"/>
                </a:lnSpc>
                <a:buFont typeface="Arial" panose="020B0604020202020204" pitchFamily="34" charset="0"/>
                <a:buChar char="•"/>
              </a:pPr>
              <a:r>
                <a:rPr lang="en-US" sz="1700" dirty="0">
                  <a:solidFill>
                    <a:schemeClr val="bg1"/>
                  </a:solidFill>
                </a:rPr>
                <a:t>Syllabification</a:t>
              </a:r>
            </a:p>
            <a:p>
              <a:pPr marL="357188" indent="-180975">
                <a:lnSpc>
                  <a:spcPct val="150000"/>
                </a:lnSpc>
                <a:buFont typeface="Arial" panose="020B0604020202020204" pitchFamily="34" charset="0"/>
                <a:buChar char="•"/>
              </a:pPr>
              <a:r>
                <a:rPr lang="en-US" sz="1700" dirty="0">
                  <a:solidFill>
                    <a:schemeClr val="bg1"/>
                  </a:solidFill>
                </a:rPr>
                <a:t>Stress prediction</a:t>
              </a:r>
            </a:p>
            <a:p>
              <a:pPr marL="357188" indent="-180975">
                <a:lnSpc>
                  <a:spcPct val="150000"/>
                </a:lnSpc>
                <a:buFont typeface="Arial" panose="020B0604020202020204" pitchFamily="34" charset="0"/>
                <a:buChar char="•"/>
              </a:pPr>
              <a:r>
                <a:rPr lang="en-US" sz="1700" dirty="0">
                  <a:solidFill>
                    <a:schemeClr val="bg1"/>
                  </a:solidFill>
                </a:rPr>
                <a:t>Prosodic analysis</a:t>
              </a:r>
              <a:endParaRPr lang="de-DE" sz="1700" dirty="0">
                <a:solidFill>
                  <a:schemeClr val="bg1"/>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sp>
        <p:nvSpPr>
          <p:cNvPr id="14" name="Textfeld 13">
            <a:extLst>
              <a:ext uri="{FF2B5EF4-FFF2-40B4-BE49-F238E27FC236}">
                <a16:creationId xmlns:a16="http://schemas.microsoft.com/office/drawing/2014/main" id="{7B2454C6-B587-4E2F-9534-37BBDD7C1B9C}"/>
              </a:ext>
            </a:extLst>
          </p:cNvPr>
          <p:cNvSpPr txBox="1"/>
          <p:nvPr/>
        </p:nvSpPr>
        <p:spPr>
          <a:xfrm>
            <a:off x="942025" y="5952549"/>
            <a:ext cx="7272909" cy="280718"/>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MEDES’15</a:t>
            </a:r>
          </a:p>
          <a:p>
            <a:pPr algn="ctr">
              <a:lnSpc>
                <a:spcPct val="114000"/>
              </a:lnSpc>
            </a:pPr>
            <a:endParaRPr lang="en-US" sz="800" dirty="0">
              <a:latin typeface="+mn-lt"/>
            </a:endParaRPr>
          </a:p>
        </p:txBody>
      </p:sp>
      <p:grpSp>
        <p:nvGrpSpPr>
          <p:cNvPr id="9" name="Gruppieren 8">
            <a:extLst>
              <a:ext uri="{FF2B5EF4-FFF2-40B4-BE49-F238E27FC236}">
                <a16:creationId xmlns:a16="http://schemas.microsoft.com/office/drawing/2014/main" id="{05665E4C-B05E-4119-80FE-F197FFC8BC72}"/>
              </a:ext>
            </a:extLst>
          </p:cNvPr>
          <p:cNvGrpSpPr/>
          <p:nvPr/>
        </p:nvGrpSpPr>
        <p:grpSpPr>
          <a:xfrm>
            <a:off x="4572000" y="1013392"/>
            <a:ext cx="4025463" cy="4704236"/>
            <a:chOff x="4572000" y="1013392"/>
            <a:chExt cx="4025463" cy="4704236"/>
          </a:xfrm>
        </p:grpSpPr>
        <p:grpSp>
          <p:nvGrpSpPr>
            <p:cNvPr id="6" name="Gruppieren 5">
              <a:extLst>
                <a:ext uri="{FF2B5EF4-FFF2-40B4-BE49-F238E27FC236}">
                  <a16:creationId xmlns:a16="http://schemas.microsoft.com/office/drawing/2014/main" id="{E120E6A8-B325-49D5-AB65-BE7558D64BEA}"/>
                </a:ext>
              </a:extLst>
            </p:cNvPr>
            <p:cNvGrpSpPr/>
            <p:nvPr/>
          </p:nvGrpSpPr>
          <p:grpSpPr>
            <a:xfrm>
              <a:off x="4572000" y="1013392"/>
              <a:ext cx="3327534" cy="4704236"/>
              <a:chOff x="4572000" y="2116978"/>
              <a:chExt cx="3327534" cy="4704236"/>
            </a:xfrm>
          </p:grpSpPr>
          <p:cxnSp>
            <p:nvCxnSpPr>
              <p:cNvPr id="15" name="Gerader Verbinder 14">
                <a:extLst>
                  <a:ext uri="{FF2B5EF4-FFF2-40B4-BE49-F238E27FC236}">
                    <a16:creationId xmlns:a16="http://schemas.microsoft.com/office/drawing/2014/main" id="{B00C22F1-2B79-44C4-A1AD-CB2651FFE82D}"/>
                  </a:ext>
                </a:extLst>
              </p:cNvPr>
              <p:cNvCxnSpPr>
                <a:cxnSpLocks/>
              </p:cNvCxnSpPr>
              <p:nvPr/>
            </p:nvCxnSpPr>
            <p:spPr>
              <a:xfrm>
                <a:off x="4572000" y="2116978"/>
                <a:ext cx="0" cy="4704236"/>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sp>
          <p:nvSpPr>
            <p:cNvPr id="17" name="Rechteck: abgerundete Ecken 16">
              <a:extLst>
                <a:ext uri="{FF2B5EF4-FFF2-40B4-BE49-F238E27FC236}">
                  <a16:creationId xmlns:a16="http://schemas.microsoft.com/office/drawing/2014/main" id="{786C35B8-4BF4-4254-BB8D-CAAAB7C5A067}"/>
                </a:ext>
              </a:extLst>
            </p:cNvPr>
            <p:cNvSpPr/>
            <p:nvPr/>
          </p:nvSpPr>
          <p:spPr>
            <a:xfrm>
              <a:off x="5139560" y="2029617"/>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en-US" sz="2000" b="1" dirty="0">
                  <a:solidFill>
                    <a:schemeClr val="bg1"/>
                  </a:solidFill>
                </a:rPr>
                <a:t>Digital Signal</a:t>
              </a:r>
            </a:p>
            <a:p>
              <a:pPr algn="ctr">
                <a:lnSpc>
                  <a:spcPct val="114000"/>
                </a:lnSpc>
                <a:spcBef>
                  <a:spcPts val="0"/>
                </a:spcBef>
              </a:pPr>
              <a:r>
                <a:rPr lang="en-US" sz="2000" b="1" dirty="0">
                  <a:solidFill>
                    <a:schemeClr val="bg1"/>
                  </a:solidFill>
                </a:rPr>
                <a:t>Processing</a:t>
              </a:r>
            </a:p>
            <a:p>
              <a:pPr>
                <a:lnSpc>
                  <a:spcPct val="150000"/>
                </a:lnSpc>
                <a:spcBef>
                  <a:spcPts val="600"/>
                </a:spcBef>
                <a:spcAft>
                  <a:spcPts val="600"/>
                </a:spcAft>
              </a:pPr>
              <a:r>
                <a:rPr lang="en-US" dirty="0">
                  <a:solidFill>
                    <a:schemeClr val="bg1"/>
                  </a:solidFill>
                </a:rPr>
                <a:t>Depends on synthesis model</a:t>
              </a:r>
            </a:p>
            <a:p>
              <a:pPr marL="357188" indent="-177800">
                <a:lnSpc>
                  <a:spcPct val="200000"/>
                </a:lnSpc>
                <a:spcBef>
                  <a:spcPts val="0"/>
                </a:spcBef>
                <a:buFont typeface="Arial" panose="020B0604020202020204" pitchFamily="34" charset="0"/>
                <a:buChar char="•"/>
              </a:pPr>
              <a:r>
                <a:rPr lang="en-US" dirty="0">
                  <a:solidFill>
                    <a:schemeClr val="bg1"/>
                  </a:solidFill>
                </a:rPr>
                <a:t>Parametric</a:t>
              </a:r>
            </a:p>
            <a:p>
              <a:pPr marL="357188" indent="-177800">
                <a:lnSpc>
                  <a:spcPct val="200000"/>
                </a:lnSpc>
                <a:spcBef>
                  <a:spcPts val="0"/>
                </a:spcBef>
                <a:buFont typeface="Arial" panose="020B0604020202020204" pitchFamily="34" charset="0"/>
                <a:buChar char="•"/>
              </a:pPr>
              <a:r>
                <a:rPr lang="en-US" dirty="0">
                  <a:solidFill>
                    <a:schemeClr val="bg1"/>
                  </a:solidFill>
                </a:rPr>
                <a:t>Concatenative</a:t>
              </a:r>
            </a:p>
            <a:p>
              <a:pPr marL="357188" indent="-177800">
                <a:lnSpc>
                  <a:spcPct val="200000"/>
                </a:lnSpc>
                <a:spcBef>
                  <a:spcPts val="0"/>
                </a:spcBef>
                <a:buFont typeface="Arial" panose="020B0604020202020204" pitchFamily="34" charset="0"/>
                <a:buChar char="•"/>
              </a:pPr>
              <a:r>
                <a:rPr lang="en-US" dirty="0">
                  <a:solidFill>
                    <a:schemeClr val="bg1"/>
                  </a:solidFill>
                </a:rPr>
                <a:t>Statistical parametric</a:t>
              </a:r>
              <a:endParaRPr lang="en-US" sz="1600" dirty="0">
                <a:solidFill>
                  <a:schemeClr val="bg1"/>
                </a:solidFill>
              </a:endParaRPr>
            </a:p>
          </p:txBody>
        </p:sp>
      </p:gr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2285</Words>
  <Application>Microsoft Office PowerPoint</Application>
  <PresentationFormat>Bildschirmpräsentation (4:3)</PresentationFormat>
  <Paragraphs>453</Paragraphs>
  <Slides>26</Slides>
  <Notes>14</Notes>
  <HiddenSlides>6</HiddenSlides>
  <MMClips>3</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26</vt:i4>
      </vt:variant>
    </vt:vector>
  </HeadingPairs>
  <TitlesOfParts>
    <vt:vector size="37"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Content of Paper</vt:lpstr>
      <vt:lpstr>Outline</vt:lpstr>
      <vt:lpstr>Typical Applications of Speech Synthesis</vt:lpstr>
      <vt:lpstr>Types of Speech Synthesis</vt:lpstr>
      <vt:lpstr>Text-to-Speech – Overview</vt:lpstr>
      <vt:lpstr>Text-to-Speech – Function blocks</vt:lpstr>
      <vt:lpstr>Text-to-Speech – Synthesis Models</vt:lpstr>
      <vt:lpstr>Sample of HMM-based speech</vt:lpstr>
      <vt:lpstr>Outline</vt:lpstr>
      <vt:lpstr>Introducing Deep Learning Models</vt:lpstr>
      <vt:lpstr>Results of Experiments</vt:lpstr>
      <vt:lpstr>Outline</vt:lpstr>
      <vt:lpstr>Speech Synthesis on Mobile Devices</vt:lpstr>
      <vt:lpstr>Results of Experiments</vt:lpstr>
      <vt:lpstr>Outline</vt:lpstr>
      <vt:lpstr>Conclusions</vt:lpstr>
      <vt:lpstr>Basics of Deep Learning</vt:lpstr>
      <vt:lpstr>Speech Synthesis on Mobile Devices</vt:lpstr>
      <vt:lpstr>HMM-based Speech Synthesis Model</vt:lpstr>
      <vt:lpstr>Context Features</vt:lpstr>
      <vt:lpstr>Acoustic Features</vt:lpstr>
      <vt:lpstr>HMM-based Speech Synthesis</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Hannes</cp:lastModifiedBy>
  <cp:revision>497</cp:revision>
  <cp:lastPrinted>2015-07-30T14:04:45Z</cp:lastPrinted>
  <dcterms:created xsi:type="dcterms:W3CDTF">2017-07-04T06:34:07Z</dcterms:created>
  <dcterms:modified xsi:type="dcterms:W3CDTF">2017-07-21T06:24:41Z</dcterms:modified>
</cp:coreProperties>
</file>